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74" r:id="rId2"/>
    <p:sldMasterId id="2147483722" r:id="rId3"/>
    <p:sldMasterId id="2147483724" r:id="rId4"/>
    <p:sldMasterId id="2147483725" r:id="rId5"/>
    <p:sldMasterId id="2147483726" r:id="rId6"/>
  </p:sldMasterIdLst>
  <p:notesMasterIdLst>
    <p:notesMasterId r:id="rId19"/>
  </p:notesMasterIdLst>
  <p:handoutMasterIdLst>
    <p:handoutMasterId r:id="rId20"/>
  </p:handoutMasterIdLst>
  <p:sldIdLst>
    <p:sldId id="319" r:id="rId7"/>
    <p:sldId id="256" r:id="rId8"/>
    <p:sldId id="309" r:id="rId9"/>
    <p:sldId id="310" r:id="rId10"/>
    <p:sldId id="314" r:id="rId11"/>
    <p:sldId id="315" r:id="rId12"/>
    <p:sldId id="318" r:id="rId13"/>
    <p:sldId id="320" r:id="rId14"/>
    <p:sldId id="316" r:id="rId15"/>
    <p:sldId id="298" r:id="rId16"/>
    <p:sldId id="262" r:id="rId17"/>
    <p:sldId id="303" r:id="rId1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7975B"/>
    <a:srgbClr val="FF2D2D"/>
    <a:srgbClr val="66FF99"/>
    <a:srgbClr val="BD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80" autoAdjust="0"/>
  </p:normalViewPr>
  <p:slideViewPr>
    <p:cSldViewPr>
      <p:cViewPr varScale="1">
        <p:scale>
          <a:sx n="72" d="100"/>
          <a:sy n="72" d="100"/>
        </p:scale>
        <p:origin x="1326"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50179"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50180"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50181"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28CC2AFE-0FA0-47D3-BF8D-C0780434B02C}" type="slidenum">
              <a:rPr lang="en-US"/>
              <a:pPr>
                <a:defRPr/>
              </a:pPr>
              <a:t>‹#›</a:t>
            </a:fld>
            <a:endParaRPr lang="en-US" dirty="0"/>
          </a:p>
        </p:txBody>
      </p:sp>
    </p:spTree>
    <p:extLst>
      <p:ext uri="{BB962C8B-B14F-4D97-AF65-F5344CB8AC3E}">
        <p14:creationId xmlns:p14="http://schemas.microsoft.com/office/powerpoint/2010/main" val="1935471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10243"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10247"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40A1E31-843F-496C-8032-08DA555D9556}" type="slidenum">
              <a:rPr lang="en-US"/>
              <a:pPr>
                <a:defRPr/>
              </a:pPr>
              <a:t>‹#›</a:t>
            </a:fld>
            <a:endParaRPr lang="en-US" dirty="0"/>
          </a:p>
        </p:txBody>
      </p:sp>
    </p:spTree>
    <p:extLst>
      <p:ext uri="{BB962C8B-B14F-4D97-AF65-F5344CB8AC3E}">
        <p14:creationId xmlns:p14="http://schemas.microsoft.com/office/powerpoint/2010/main" val="3237159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297C1FA-E0AB-461D-9FB4-2D8EB8D3F6DA}" type="slidenum">
              <a:rPr lang="en-US" smtClean="0"/>
              <a:pPr/>
              <a:t>2</a:t>
            </a:fld>
            <a:endParaRPr 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33940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4427535-972D-4328-AAFE-E28EEF41FCF2}" type="slidenum">
              <a:rPr lang="en-US" smtClean="0"/>
              <a:pPr/>
              <a:t>12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52730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CB5F2C1-FBC9-408F-BFA6-069CB629DB68}" type="slidenum">
              <a:rPr lang="en-US" smtClean="0"/>
              <a:pPr/>
              <a:t>3</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4568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CB5F2C1-FBC9-408F-BFA6-069CB629DB68}" type="slidenum">
              <a:rPr lang="en-US" smtClean="0"/>
              <a:pPr/>
              <a:t>4</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8399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CB5F2C1-FBC9-408F-BFA6-069CB629DB68}" type="slidenum">
              <a:rPr lang="en-US" smtClean="0"/>
              <a:pPr/>
              <a:t>5</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150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CB5F2C1-FBC9-408F-BFA6-069CB629DB68}" type="slidenum">
              <a:rPr lang="en-US" smtClean="0"/>
              <a:pPr/>
              <a:t>6</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07350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CB5F2C1-FBC9-408F-BFA6-069CB629DB68}" type="slidenum">
              <a:rPr lang="en-US" smtClean="0"/>
              <a:pPr/>
              <a:t>7</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45734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4427535-972D-4328-AAFE-E28EEF41FCF2}" type="slidenum">
              <a:rPr lang="en-US" smtClean="0"/>
              <a:pPr/>
              <a:t>8</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04597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CB5F2C1-FBC9-408F-BFA6-069CB629DB68}" type="slidenum">
              <a:rPr lang="en-US" smtClean="0"/>
              <a:pPr/>
              <a:t>9</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75563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13E8FA2-1357-46E0-96FF-6D3631682357}" type="slidenum">
              <a:rPr lang="en-US" smtClean="0"/>
              <a:pPr/>
              <a:t>11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6215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4DE081-7983-4AE2-A28F-A885C644BE7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7EF18ED-6E62-41EE-B91D-E60EF9307C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9E453E-0608-4885-B834-637897FFC4A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NETL Presentation Title Page Final Black DOE Log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9396" name="Rectangle 4"/>
          <p:cNvSpPr>
            <a:spLocks noGrp="1" noChangeArrowheads="1"/>
          </p:cNvSpPr>
          <p:nvPr>
            <p:ph type="ctrTitle" sz="quarter"/>
          </p:nvPr>
        </p:nvSpPr>
        <p:spPr>
          <a:xfrm>
            <a:off x="2741613" y="4508500"/>
            <a:ext cx="6170612" cy="488950"/>
          </a:xfrm>
        </p:spPr>
        <p:txBody>
          <a:bodyPr anchor="b"/>
          <a:lstStyle>
            <a:lvl1pPr algn="l" fontAlgn="t">
              <a:defRPr sz="2600"/>
            </a:lvl1pPr>
          </a:lstStyle>
          <a:p>
            <a:r>
              <a:rPr lang="en-US"/>
              <a:t>Click to edit Master title style</a:t>
            </a:r>
          </a:p>
        </p:txBody>
      </p:sp>
      <p:sp>
        <p:nvSpPr>
          <p:cNvPr id="59397" name="Rectangle 5"/>
          <p:cNvSpPr>
            <a:spLocks noGrp="1" noChangeArrowheads="1"/>
          </p:cNvSpPr>
          <p:nvPr>
            <p:ph type="subTitle" sz="quarter" idx="1"/>
          </p:nvPr>
        </p:nvSpPr>
        <p:spPr>
          <a:xfrm>
            <a:off x="2741613" y="5027613"/>
            <a:ext cx="6170612" cy="366712"/>
          </a:xfrm>
          <a:ln w="12700"/>
        </p:spPr>
        <p:txBody>
          <a:bodyPr>
            <a:spAutoFit/>
          </a:bodyPr>
          <a:lstStyle>
            <a:lvl1pPr marL="0" indent="0">
              <a:buFontTx/>
              <a:buNone/>
              <a:defRPr sz="1800" b="0"/>
            </a:lvl1pPr>
          </a:lstStyle>
          <a:p>
            <a:r>
              <a:rPr lang="en-US"/>
              <a:t>Click to edit Master subtitle style</a:t>
            </a: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FA48FB8D-CD56-4786-93C8-8FFBA7A8F57C}" type="slidenum">
              <a:rPr lang="en-US"/>
              <a:pPr>
                <a:defRPr/>
              </a:pPr>
              <a:t>‹#›</a:t>
            </a:fld>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2CC3CCB9-C3BC-4148-82DA-E74F97350019}" type="slidenum">
              <a:rPr lang="en-US"/>
              <a:pPr>
                <a:defRPr/>
              </a:pPr>
              <a:t>‹#›</a:t>
            </a:fld>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0013"/>
            <a:ext cx="4038600"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4038600"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1"/>
          </p:nvPr>
        </p:nvSpPr>
        <p:spPr>
          <a:ln/>
        </p:spPr>
        <p:txBody>
          <a:bodyPr/>
          <a:lstStyle>
            <a:lvl1pPr>
              <a:defRPr/>
            </a:lvl1pPr>
          </a:lstStyle>
          <a:p>
            <a:pPr>
              <a:defRPr/>
            </a:pPr>
            <a:fld id="{19E7C53C-8FB8-4A30-91BE-C38805FD7D19}" type="slidenum">
              <a:rPr lang="en-US"/>
              <a:pPr>
                <a:defRPr/>
              </a:pPr>
              <a:t>‹#›</a:t>
            </a:fld>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9"/>
          <p:cNvSpPr>
            <a:spLocks noGrp="1" noChangeArrowheads="1"/>
          </p:cNvSpPr>
          <p:nvPr>
            <p:ph type="sldNum" sz="quarter" idx="11"/>
          </p:nvPr>
        </p:nvSpPr>
        <p:spPr>
          <a:ln/>
        </p:spPr>
        <p:txBody>
          <a:bodyPr/>
          <a:lstStyle>
            <a:lvl1pPr>
              <a:defRPr/>
            </a:lvl1pPr>
          </a:lstStyle>
          <a:p>
            <a:pPr>
              <a:defRPr/>
            </a:pPr>
            <a:fld id="{D5223CBA-E234-42E8-A3CD-26B288F6E656}" type="slidenum">
              <a:rPr lang="en-US"/>
              <a:pPr>
                <a:defRPr/>
              </a:pPr>
              <a:t>‹#›</a:t>
            </a:fld>
            <a:endParaRPr lang="en-US"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9"/>
          <p:cNvSpPr>
            <a:spLocks noGrp="1" noChangeArrowheads="1"/>
          </p:cNvSpPr>
          <p:nvPr>
            <p:ph type="sldNum" sz="quarter" idx="11"/>
          </p:nvPr>
        </p:nvSpPr>
        <p:spPr>
          <a:ln/>
        </p:spPr>
        <p:txBody>
          <a:bodyPr/>
          <a:lstStyle>
            <a:lvl1pPr>
              <a:defRPr/>
            </a:lvl1pPr>
          </a:lstStyle>
          <a:p>
            <a:pPr>
              <a:defRPr/>
            </a:pPr>
            <a:fld id="{7B59CBC0-BBAA-48F8-A713-3BF104C52113}" type="slidenum">
              <a:rPr lang="en-US"/>
              <a:pPr>
                <a:defRPr/>
              </a:pPr>
              <a:t>‹#›</a:t>
            </a:fld>
            <a:endParaRPr lang="en-US"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9"/>
          <p:cNvSpPr>
            <a:spLocks noGrp="1" noChangeArrowheads="1"/>
          </p:cNvSpPr>
          <p:nvPr>
            <p:ph type="sldNum" sz="quarter" idx="11"/>
          </p:nvPr>
        </p:nvSpPr>
        <p:spPr>
          <a:ln/>
        </p:spPr>
        <p:txBody>
          <a:bodyPr/>
          <a:lstStyle>
            <a:lvl1pPr>
              <a:defRPr/>
            </a:lvl1pPr>
          </a:lstStyle>
          <a:p>
            <a:pPr>
              <a:defRPr/>
            </a:pPr>
            <a:fld id="{DEEDA04F-A91B-46F5-A83D-FD019C8784EF}" type="slidenum">
              <a:rPr lang="en-US"/>
              <a:pPr>
                <a:defRPr/>
              </a:pPr>
              <a:t>‹#›</a:t>
            </a:fld>
            <a:endParaRPr lang="en-US" dirty="0"/>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1"/>
          </p:nvPr>
        </p:nvSpPr>
        <p:spPr>
          <a:ln/>
        </p:spPr>
        <p:txBody>
          <a:bodyPr/>
          <a:lstStyle>
            <a:lvl1pPr>
              <a:defRPr/>
            </a:lvl1pPr>
          </a:lstStyle>
          <a:p>
            <a:pPr>
              <a:defRPr/>
            </a:pPr>
            <a:fld id="{7EEEE0B9-C572-4A51-885C-C72E43041D09}" type="slidenum">
              <a:rPr lang="en-US"/>
              <a:pPr>
                <a:defRPr/>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0C99257-C95B-4FAC-9343-AC48723CD267}"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1"/>
          </p:nvPr>
        </p:nvSpPr>
        <p:spPr>
          <a:ln/>
        </p:spPr>
        <p:txBody>
          <a:bodyPr/>
          <a:lstStyle>
            <a:lvl1pPr>
              <a:defRPr/>
            </a:lvl1pPr>
          </a:lstStyle>
          <a:p>
            <a:pPr>
              <a:defRPr/>
            </a:pPr>
            <a:fld id="{F7EB6D1D-1DE2-46F4-8D94-B77F68606A40}" type="slidenum">
              <a:rPr lang="en-US"/>
              <a:pPr>
                <a:defRPr/>
              </a:pPr>
              <a:t>‹#›</a:t>
            </a:fld>
            <a:endParaRPr lang="en-US" dirty="0"/>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DEBEEBCA-BBD5-447B-B7BF-36A455EAC85D}" type="slidenum">
              <a:rPr lang="en-US"/>
              <a:pPr>
                <a:defRPr/>
              </a:pPr>
              <a:t>‹#›</a:t>
            </a:fld>
            <a:endParaRPr 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2563"/>
            <a:ext cx="2057400" cy="5986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82563"/>
            <a:ext cx="6019800" cy="5986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9"/>
          <p:cNvSpPr>
            <a:spLocks noGrp="1" noChangeArrowheads="1"/>
          </p:cNvSpPr>
          <p:nvPr>
            <p:ph type="sldNum" sz="quarter" idx="11"/>
          </p:nvPr>
        </p:nvSpPr>
        <p:spPr>
          <a:ln/>
        </p:spPr>
        <p:txBody>
          <a:bodyPr/>
          <a:lstStyle>
            <a:lvl1pPr>
              <a:defRPr/>
            </a:lvl1pPr>
          </a:lstStyle>
          <a:p>
            <a:pPr>
              <a:defRPr/>
            </a:pPr>
            <a:fld id="{A8AC0CD1-22D3-4A18-BACC-B34444FB7306}" type="slidenum">
              <a:rPr lang="en-US"/>
              <a:pPr>
                <a:defRPr/>
              </a:pPr>
              <a:t>‹#›</a:t>
            </a:fld>
            <a:endParaRPr lang="en-US" dirty="0"/>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EC3B82C-57C9-4139-A900-43A769E79C2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0597BA5-27F4-4E9E-A142-993FFBDCB59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9381A5-0DA0-49B5-BA4F-A9A16184245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6CF2BEE-4CB4-49E0-9DFB-CCF3D2B351A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C686F7B-EB3F-46AC-AAA8-96FA1016AB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A9FE8CC-9521-48A0-8C03-F7635BACE92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B1D760-6C92-40EA-895D-BCE1D8FC887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1A4BFCD-CC38-46BC-80D7-015AB938D8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100000">
              <a:srgbClr val="BDDE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43014" name="Rectangle 6"/>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F0D200C-FB95-43E1-BCE3-18E8951C908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57200" y="182563"/>
            <a:ext cx="8229600" cy="54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2051" name="Rectangle 4"/>
          <p:cNvSpPr>
            <a:spLocks noGrp="1" noChangeArrowheads="1"/>
          </p:cNvSpPr>
          <p:nvPr>
            <p:ph type="body" idx="1"/>
          </p:nvPr>
        </p:nvSpPr>
        <p:spPr bwMode="auto">
          <a:xfrm>
            <a:off x="457200" y="1370013"/>
            <a:ext cx="8229600" cy="4799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376" name="Rectangle 8"/>
          <p:cNvSpPr>
            <a:spLocks noGrp="1" noChangeArrowheads="1"/>
          </p:cNvSpPr>
          <p:nvPr>
            <p:ph type="ftr" sz="quarter" idx="3"/>
          </p:nvPr>
        </p:nvSpPr>
        <p:spPr bwMode="auto">
          <a:xfrm>
            <a:off x="455613" y="6480175"/>
            <a:ext cx="4113212" cy="301625"/>
          </a:xfrm>
          <a:prstGeom prst="rect">
            <a:avLst/>
          </a:prstGeom>
          <a:noFill/>
          <a:ln w="9525">
            <a:noFill/>
            <a:miter lim="800000"/>
            <a:headEnd/>
            <a:tailEnd/>
          </a:ln>
          <a:effectLst/>
        </p:spPr>
        <p:txBody>
          <a:bodyPr vert="horz" wrap="square" lIns="0" tIns="27432" rIns="0" bIns="27432" numCol="1" anchor="t" anchorCtr="0" compatLnSpc="1">
            <a:prstTxWarp prst="textNoShape">
              <a:avLst/>
            </a:prstTxWarp>
          </a:bodyPr>
          <a:lstStyle>
            <a:lvl1pPr eaLnBrk="0" hangingPunct="0">
              <a:defRPr sz="600" i="1">
                <a:solidFill>
                  <a:srgbClr val="003399"/>
                </a:solidFill>
                <a:cs typeface="Arial" charset="0"/>
              </a:defRPr>
            </a:lvl1pPr>
          </a:lstStyle>
          <a:p>
            <a:pPr>
              <a:defRPr/>
            </a:pPr>
            <a:endParaRPr lang="en-US" dirty="0"/>
          </a:p>
        </p:txBody>
      </p:sp>
      <p:sp>
        <p:nvSpPr>
          <p:cNvPr id="58377" name="Rectangle 9"/>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300045F-7DCD-4494-8570-CB6D47CA11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4"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spd="med">
    <p:fade/>
  </p:transition>
  <p:hf hdr="0" ftr="0" dt="0"/>
  <p:txStyles>
    <p:titleStyle>
      <a:lvl1pPr algn="ctr" rtl="0" eaLnBrk="0" fontAlgn="base" hangingPunct="0">
        <a:spcBef>
          <a:spcPct val="0"/>
        </a:spcBef>
        <a:spcAft>
          <a:spcPct val="0"/>
        </a:spcAft>
        <a:defRPr sz="3000" b="1">
          <a:solidFill>
            <a:srgbClr val="003399"/>
          </a:solidFill>
          <a:latin typeface="+mj-lt"/>
          <a:ea typeface="+mj-ea"/>
          <a:cs typeface="+mj-cs"/>
        </a:defRPr>
      </a:lvl1pPr>
      <a:lvl2pPr algn="ctr" rtl="0" eaLnBrk="0" fontAlgn="base" hangingPunct="0">
        <a:spcBef>
          <a:spcPct val="0"/>
        </a:spcBef>
        <a:spcAft>
          <a:spcPct val="0"/>
        </a:spcAft>
        <a:defRPr sz="3000" b="1">
          <a:solidFill>
            <a:srgbClr val="003399"/>
          </a:solidFill>
          <a:latin typeface="Arial" charset="0"/>
        </a:defRPr>
      </a:lvl2pPr>
      <a:lvl3pPr algn="ctr" rtl="0" eaLnBrk="0" fontAlgn="base" hangingPunct="0">
        <a:spcBef>
          <a:spcPct val="0"/>
        </a:spcBef>
        <a:spcAft>
          <a:spcPct val="0"/>
        </a:spcAft>
        <a:defRPr sz="3000" b="1">
          <a:solidFill>
            <a:srgbClr val="003399"/>
          </a:solidFill>
          <a:latin typeface="Arial" charset="0"/>
        </a:defRPr>
      </a:lvl3pPr>
      <a:lvl4pPr algn="ctr" rtl="0" eaLnBrk="0" fontAlgn="base" hangingPunct="0">
        <a:spcBef>
          <a:spcPct val="0"/>
        </a:spcBef>
        <a:spcAft>
          <a:spcPct val="0"/>
        </a:spcAft>
        <a:defRPr sz="3000" b="1">
          <a:solidFill>
            <a:srgbClr val="003399"/>
          </a:solidFill>
          <a:latin typeface="Arial" charset="0"/>
        </a:defRPr>
      </a:lvl4pPr>
      <a:lvl5pPr algn="ctr" rtl="0" eaLnBrk="0" fontAlgn="base" hangingPunct="0">
        <a:spcBef>
          <a:spcPct val="0"/>
        </a:spcBef>
        <a:spcAft>
          <a:spcPct val="0"/>
        </a:spcAft>
        <a:defRPr sz="3000" b="1">
          <a:solidFill>
            <a:srgbClr val="003399"/>
          </a:solidFill>
          <a:latin typeface="Arial" charset="0"/>
        </a:defRPr>
      </a:lvl5pPr>
      <a:lvl6pPr marL="457200" algn="ctr" rtl="0" fontAlgn="base">
        <a:spcBef>
          <a:spcPct val="0"/>
        </a:spcBef>
        <a:spcAft>
          <a:spcPct val="0"/>
        </a:spcAft>
        <a:defRPr sz="3000" b="1">
          <a:solidFill>
            <a:srgbClr val="003399"/>
          </a:solidFill>
          <a:latin typeface="Arial" charset="0"/>
        </a:defRPr>
      </a:lvl6pPr>
      <a:lvl7pPr marL="914400" algn="ctr" rtl="0" fontAlgn="base">
        <a:spcBef>
          <a:spcPct val="0"/>
        </a:spcBef>
        <a:spcAft>
          <a:spcPct val="0"/>
        </a:spcAft>
        <a:defRPr sz="3000" b="1">
          <a:solidFill>
            <a:srgbClr val="003399"/>
          </a:solidFill>
          <a:latin typeface="Arial" charset="0"/>
        </a:defRPr>
      </a:lvl7pPr>
      <a:lvl8pPr marL="1371600" algn="ctr" rtl="0" fontAlgn="base">
        <a:spcBef>
          <a:spcPct val="0"/>
        </a:spcBef>
        <a:spcAft>
          <a:spcPct val="0"/>
        </a:spcAft>
        <a:defRPr sz="3000" b="1">
          <a:solidFill>
            <a:srgbClr val="003399"/>
          </a:solidFill>
          <a:latin typeface="Arial" charset="0"/>
        </a:defRPr>
      </a:lvl8pPr>
      <a:lvl9pPr marL="1828800" algn="ctr" rtl="0" fontAlgn="base">
        <a:spcBef>
          <a:spcPct val="0"/>
        </a:spcBef>
        <a:spcAft>
          <a:spcPct val="0"/>
        </a:spcAft>
        <a:defRPr sz="30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100000">
              <a:srgbClr val="BDDEFF"/>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dirty="0"/>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endParaRPr lang="en-US" dirty="0"/>
          </a:p>
        </p:txBody>
      </p:sp>
      <p:sp>
        <p:nvSpPr>
          <p:cNvPr id="43014" name="Rectangle 6"/>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923491D7-BEFB-4F4C-A4C7-0E53F9AFB6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3"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82563"/>
            <a:ext cx="8229600" cy="54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4099" name="Rectangle 3"/>
          <p:cNvSpPr>
            <a:spLocks noGrp="1" noChangeArrowheads="1"/>
          </p:cNvSpPr>
          <p:nvPr>
            <p:ph type="body" idx="1"/>
          </p:nvPr>
        </p:nvSpPr>
        <p:spPr bwMode="auto">
          <a:xfrm>
            <a:off x="457200" y="1370013"/>
            <a:ext cx="8229600" cy="4799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ftr" sz="quarter" idx="3"/>
          </p:nvPr>
        </p:nvSpPr>
        <p:spPr bwMode="auto">
          <a:xfrm>
            <a:off x="455613" y="6480175"/>
            <a:ext cx="4113212" cy="301625"/>
          </a:xfrm>
          <a:prstGeom prst="rect">
            <a:avLst/>
          </a:prstGeom>
          <a:noFill/>
          <a:ln w="9525">
            <a:noFill/>
            <a:miter lim="800000"/>
            <a:headEnd/>
            <a:tailEnd/>
          </a:ln>
          <a:effectLst/>
        </p:spPr>
        <p:txBody>
          <a:bodyPr vert="horz" wrap="square" lIns="0" tIns="27432" rIns="0" bIns="27432" numCol="1" anchor="t" anchorCtr="0" compatLnSpc="1">
            <a:prstTxWarp prst="textNoShape">
              <a:avLst/>
            </a:prstTxWarp>
          </a:bodyPr>
          <a:lstStyle>
            <a:lvl1pPr eaLnBrk="0" hangingPunct="0">
              <a:defRPr sz="600" i="1">
                <a:solidFill>
                  <a:srgbClr val="003399"/>
                </a:solidFill>
                <a:cs typeface="Arial" charset="0"/>
              </a:defRPr>
            </a:lvl1pPr>
          </a:lstStyle>
          <a:p>
            <a:pPr>
              <a:defRPr/>
            </a:pPr>
            <a:endParaRPr lang="en-US" dirty="0"/>
          </a:p>
        </p:txBody>
      </p:sp>
      <p:sp>
        <p:nvSpPr>
          <p:cNvPr id="3077" name="Rectangle 5"/>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9D1D20F4-7BFA-4E9B-A277-BF41940019F2}" type="slidenum">
              <a:rPr lang="en-US"/>
              <a:pPr>
                <a:defRPr/>
              </a:pPr>
              <a:t>‹#›</a:t>
            </a:fld>
            <a:endParaRPr lang="en-US" dirty="0"/>
          </a:p>
        </p:txBody>
      </p:sp>
    </p:spTree>
  </p:cSld>
  <p:clrMap bg1="lt1" tx1="dk1" bg2="lt2" tx2="dk2" accent1="accent1" accent2="accent2" accent3="accent3" accent4="accent4" accent5="accent5" accent6="accent6" hlink="hlink" folHlink="folHlink"/>
  <p:transition spd="med">
    <p:fade/>
  </p:transition>
  <p:txStyles>
    <p:titleStyle>
      <a:lvl1pPr algn="ctr" rtl="0" eaLnBrk="0" fontAlgn="base" hangingPunct="0">
        <a:spcBef>
          <a:spcPct val="0"/>
        </a:spcBef>
        <a:spcAft>
          <a:spcPct val="0"/>
        </a:spcAft>
        <a:defRPr sz="3000" b="1">
          <a:solidFill>
            <a:srgbClr val="003399"/>
          </a:solidFill>
          <a:latin typeface="+mj-lt"/>
          <a:ea typeface="+mj-ea"/>
          <a:cs typeface="+mj-cs"/>
        </a:defRPr>
      </a:lvl1pPr>
      <a:lvl2pPr algn="ctr" rtl="0" eaLnBrk="0" fontAlgn="base" hangingPunct="0">
        <a:spcBef>
          <a:spcPct val="0"/>
        </a:spcBef>
        <a:spcAft>
          <a:spcPct val="0"/>
        </a:spcAft>
        <a:defRPr sz="3000" b="1">
          <a:solidFill>
            <a:srgbClr val="003399"/>
          </a:solidFill>
          <a:latin typeface="Arial" charset="0"/>
        </a:defRPr>
      </a:lvl2pPr>
      <a:lvl3pPr algn="ctr" rtl="0" eaLnBrk="0" fontAlgn="base" hangingPunct="0">
        <a:spcBef>
          <a:spcPct val="0"/>
        </a:spcBef>
        <a:spcAft>
          <a:spcPct val="0"/>
        </a:spcAft>
        <a:defRPr sz="3000" b="1">
          <a:solidFill>
            <a:srgbClr val="003399"/>
          </a:solidFill>
          <a:latin typeface="Arial" charset="0"/>
        </a:defRPr>
      </a:lvl3pPr>
      <a:lvl4pPr algn="ctr" rtl="0" eaLnBrk="0" fontAlgn="base" hangingPunct="0">
        <a:spcBef>
          <a:spcPct val="0"/>
        </a:spcBef>
        <a:spcAft>
          <a:spcPct val="0"/>
        </a:spcAft>
        <a:defRPr sz="3000" b="1">
          <a:solidFill>
            <a:srgbClr val="003399"/>
          </a:solidFill>
          <a:latin typeface="Arial" charset="0"/>
        </a:defRPr>
      </a:lvl4pPr>
      <a:lvl5pPr algn="ctr" rtl="0" eaLnBrk="0" fontAlgn="base" hangingPunct="0">
        <a:spcBef>
          <a:spcPct val="0"/>
        </a:spcBef>
        <a:spcAft>
          <a:spcPct val="0"/>
        </a:spcAft>
        <a:defRPr sz="3000" b="1">
          <a:solidFill>
            <a:srgbClr val="003399"/>
          </a:solidFill>
          <a:latin typeface="Arial" charset="0"/>
        </a:defRPr>
      </a:lvl5pPr>
      <a:lvl6pPr marL="457200" algn="ctr" rtl="0" fontAlgn="base">
        <a:spcBef>
          <a:spcPct val="0"/>
        </a:spcBef>
        <a:spcAft>
          <a:spcPct val="0"/>
        </a:spcAft>
        <a:defRPr sz="3000" b="1">
          <a:solidFill>
            <a:srgbClr val="003399"/>
          </a:solidFill>
          <a:latin typeface="Arial" charset="0"/>
        </a:defRPr>
      </a:lvl6pPr>
      <a:lvl7pPr marL="914400" algn="ctr" rtl="0" fontAlgn="base">
        <a:spcBef>
          <a:spcPct val="0"/>
        </a:spcBef>
        <a:spcAft>
          <a:spcPct val="0"/>
        </a:spcAft>
        <a:defRPr sz="3000" b="1">
          <a:solidFill>
            <a:srgbClr val="003399"/>
          </a:solidFill>
          <a:latin typeface="Arial" charset="0"/>
        </a:defRPr>
      </a:lvl7pPr>
      <a:lvl8pPr marL="1371600" algn="ctr" rtl="0" fontAlgn="base">
        <a:spcBef>
          <a:spcPct val="0"/>
        </a:spcBef>
        <a:spcAft>
          <a:spcPct val="0"/>
        </a:spcAft>
        <a:defRPr sz="3000" b="1">
          <a:solidFill>
            <a:srgbClr val="003399"/>
          </a:solidFill>
          <a:latin typeface="Arial" charset="0"/>
        </a:defRPr>
      </a:lvl8pPr>
      <a:lvl9pPr marL="1828800" algn="ctr" rtl="0" fontAlgn="base">
        <a:spcBef>
          <a:spcPct val="0"/>
        </a:spcBef>
        <a:spcAft>
          <a:spcPct val="0"/>
        </a:spcAft>
        <a:defRPr sz="30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182563"/>
            <a:ext cx="8229600" cy="54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5123" name="Rectangle 3"/>
          <p:cNvSpPr>
            <a:spLocks noGrp="1" noChangeArrowheads="1"/>
          </p:cNvSpPr>
          <p:nvPr>
            <p:ph type="body" idx="1"/>
          </p:nvPr>
        </p:nvSpPr>
        <p:spPr bwMode="auto">
          <a:xfrm>
            <a:off x="457200" y="1370013"/>
            <a:ext cx="8229600" cy="4799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ftr" sz="quarter" idx="3"/>
          </p:nvPr>
        </p:nvSpPr>
        <p:spPr bwMode="auto">
          <a:xfrm>
            <a:off x="455613" y="6480175"/>
            <a:ext cx="4113212" cy="301625"/>
          </a:xfrm>
          <a:prstGeom prst="rect">
            <a:avLst/>
          </a:prstGeom>
          <a:noFill/>
          <a:ln w="9525">
            <a:noFill/>
            <a:miter lim="800000"/>
            <a:headEnd/>
            <a:tailEnd/>
          </a:ln>
          <a:effectLst/>
        </p:spPr>
        <p:txBody>
          <a:bodyPr vert="horz" wrap="square" lIns="0" tIns="27432" rIns="0" bIns="27432" numCol="1" anchor="t" anchorCtr="0" compatLnSpc="1">
            <a:prstTxWarp prst="textNoShape">
              <a:avLst/>
            </a:prstTxWarp>
          </a:bodyPr>
          <a:lstStyle>
            <a:lvl1pPr eaLnBrk="0" hangingPunct="0">
              <a:defRPr sz="600" i="1">
                <a:solidFill>
                  <a:srgbClr val="003399"/>
                </a:solidFill>
                <a:cs typeface="Arial" charset="0"/>
              </a:defRPr>
            </a:lvl1pPr>
          </a:lstStyle>
          <a:p>
            <a:pPr>
              <a:defRPr/>
            </a:pPr>
            <a:endParaRPr lang="en-US" dirty="0"/>
          </a:p>
        </p:txBody>
      </p:sp>
      <p:sp>
        <p:nvSpPr>
          <p:cNvPr id="3077" name="Rectangle 5"/>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D693C54-837C-47C2-BB89-AC082E8295D7}" type="slidenum">
              <a:rPr lang="en-US"/>
              <a:pPr>
                <a:defRPr/>
              </a:pPr>
              <a:t>‹#›</a:t>
            </a:fld>
            <a:endParaRPr lang="en-US" dirty="0"/>
          </a:p>
        </p:txBody>
      </p:sp>
    </p:spTree>
  </p:cSld>
  <p:clrMap bg1="lt1" tx1="dk1" bg2="lt2" tx2="dk2" accent1="accent1" accent2="accent2" accent3="accent3" accent4="accent4" accent5="accent5" accent6="accent6" hlink="hlink" folHlink="folHlink"/>
  <p:transition spd="med">
    <p:fade/>
  </p:transition>
  <p:txStyles>
    <p:titleStyle>
      <a:lvl1pPr algn="ctr" rtl="0" eaLnBrk="0" fontAlgn="base" hangingPunct="0">
        <a:spcBef>
          <a:spcPct val="0"/>
        </a:spcBef>
        <a:spcAft>
          <a:spcPct val="0"/>
        </a:spcAft>
        <a:defRPr sz="3000" b="1">
          <a:solidFill>
            <a:srgbClr val="003399"/>
          </a:solidFill>
          <a:latin typeface="+mj-lt"/>
          <a:ea typeface="+mj-ea"/>
          <a:cs typeface="+mj-cs"/>
        </a:defRPr>
      </a:lvl1pPr>
      <a:lvl2pPr algn="ctr" rtl="0" eaLnBrk="0" fontAlgn="base" hangingPunct="0">
        <a:spcBef>
          <a:spcPct val="0"/>
        </a:spcBef>
        <a:spcAft>
          <a:spcPct val="0"/>
        </a:spcAft>
        <a:defRPr sz="3000" b="1">
          <a:solidFill>
            <a:srgbClr val="003399"/>
          </a:solidFill>
          <a:latin typeface="Arial" charset="0"/>
        </a:defRPr>
      </a:lvl2pPr>
      <a:lvl3pPr algn="ctr" rtl="0" eaLnBrk="0" fontAlgn="base" hangingPunct="0">
        <a:spcBef>
          <a:spcPct val="0"/>
        </a:spcBef>
        <a:spcAft>
          <a:spcPct val="0"/>
        </a:spcAft>
        <a:defRPr sz="3000" b="1">
          <a:solidFill>
            <a:srgbClr val="003399"/>
          </a:solidFill>
          <a:latin typeface="Arial" charset="0"/>
        </a:defRPr>
      </a:lvl3pPr>
      <a:lvl4pPr algn="ctr" rtl="0" eaLnBrk="0" fontAlgn="base" hangingPunct="0">
        <a:spcBef>
          <a:spcPct val="0"/>
        </a:spcBef>
        <a:spcAft>
          <a:spcPct val="0"/>
        </a:spcAft>
        <a:defRPr sz="3000" b="1">
          <a:solidFill>
            <a:srgbClr val="003399"/>
          </a:solidFill>
          <a:latin typeface="Arial" charset="0"/>
        </a:defRPr>
      </a:lvl4pPr>
      <a:lvl5pPr algn="ctr" rtl="0" eaLnBrk="0" fontAlgn="base" hangingPunct="0">
        <a:spcBef>
          <a:spcPct val="0"/>
        </a:spcBef>
        <a:spcAft>
          <a:spcPct val="0"/>
        </a:spcAft>
        <a:defRPr sz="3000" b="1">
          <a:solidFill>
            <a:srgbClr val="003399"/>
          </a:solidFill>
          <a:latin typeface="Arial" charset="0"/>
        </a:defRPr>
      </a:lvl5pPr>
      <a:lvl6pPr marL="457200" algn="ctr" rtl="0" fontAlgn="base">
        <a:spcBef>
          <a:spcPct val="0"/>
        </a:spcBef>
        <a:spcAft>
          <a:spcPct val="0"/>
        </a:spcAft>
        <a:defRPr sz="3000" b="1">
          <a:solidFill>
            <a:srgbClr val="003399"/>
          </a:solidFill>
          <a:latin typeface="Arial" charset="0"/>
        </a:defRPr>
      </a:lvl6pPr>
      <a:lvl7pPr marL="914400" algn="ctr" rtl="0" fontAlgn="base">
        <a:spcBef>
          <a:spcPct val="0"/>
        </a:spcBef>
        <a:spcAft>
          <a:spcPct val="0"/>
        </a:spcAft>
        <a:defRPr sz="3000" b="1">
          <a:solidFill>
            <a:srgbClr val="003399"/>
          </a:solidFill>
          <a:latin typeface="Arial" charset="0"/>
        </a:defRPr>
      </a:lvl7pPr>
      <a:lvl8pPr marL="1371600" algn="ctr" rtl="0" fontAlgn="base">
        <a:spcBef>
          <a:spcPct val="0"/>
        </a:spcBef>
        <a:spcAft>
          <a:spcPct val="0"/>
        </a:spcAft>
        <a:defRPr sz="3000" b="1">
          <a:solidFill>
            <a:srgbClr val="003399"/>
          </a:solidFill>
          <a:latin typeface="Arial" charset="0"/>
        </a:defRPr>
      </a:lvl8pPr>
      <a:lvl9pPr marL="1828800" algn="ctr" rtl="0" fontAlgn="base">
        <a:spcBef>
          <a:spcPct val="0"/>
        </a:spcBef>
        <a:spcAft>
          <a:spcPct val="0"/>
        </a:spcAft>
        <a:defRPr sz="30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182563"/>
            <a:ext cx="8229600" cy="54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6147" name="Rectangle 3"/>
          <p:cNvSpPr>
            <a:spLocks noGrp="1" noChangeArrowheads="1"/>
          </p:cNvSpPr>
          <p:nvPr>
            <p:ph type="body" idx="1"/>
          </p:nvPr>
        </p:nvSpPr>
        <p:spPr bwMode="auto">
          <a:xfrm>
            <a:off x="457200" y="1370013"/>
            <a:ext cx="8229600" cy="4799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ftr" sz="quarter" idx="3"/>
          </p:nvPr>
        </p:nvSpPr>
        <p:spPr bwMode="auto">
          <a:xfrm>
            <a:off x="455613" y="6480175"/>
            <a:ext cx="4113212" cy="301625"/>
          </a:xfrm>
          <a:prstGeom prst="rect">
            <a:avLst/>
          </a:prstGeom>
          <a:noFill/>
          <a:ln w="9525">
            <a:noFill/>
            <a:miter lim="800000"/>
            <a:headEnd/>
            <a:tailEnd/>
          </a:ln>
          <a:effectLst/>
        </p:spPr>
        <p:txBody>
          <a:bodyPr vert="horz" wrap="square" lIns="0" tIns="27432" rIns="0" bIns="27432" numCol="1" anchor="t" anchorCtr="0" compatLnSpc="1">
            <a:prstTxWarp prst="textNoShape">
              <a:avLst/>
            </a:prstTxWarp>
          </a:bodyPr>
          <a:lstStyle>
            <a:lvl1pPr eaLnBrk="0" hangingPunct="0">
              <a:defRPr sz="600" i="1">
                <a:solidFill>
                  <a:srgbClr val="003399"/>
                </a:solidFill>
                <a:cs typeface="Arial" charset="0"/>
              </a:defRPr>
            </a:lvl1pPr>
          </a:lstStyle>
          <a:p>
            <a:pPr>
              <a:defRPr/>
            </a:pPr>
            <a:endParaRPr lang="en-US" dirty="0"/>
          </a:p>
        </p:txBody>
      </p:sp>
      <p:sp>
        <p:nvSpPr>
          <p:cNvPr id="3077" name="Rectangle 5"/>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E93A17D8-AD78-4AA6-8047-4B0145CE72F2}" type="slidenum">
              <a:rPr lang="en-US"/>
              <a:pPr>
                <a:defRPr/>
              </a:pPr>
              <a:t>‹#›</a:t>
            </a:fld>
            <a:endParaRPr lang="en-US" dirty="0"/>
          </a:p>
        </p:txBody>
      </p:sp>
    </p:spTree>
  </p:cSld>
  <p:clrMap bg1="lt1" tx1="dk1" bg2="lt2" tx2="dk2" accent1="accent1" accent2="accent2" accent3="accent3" accent4="accent4" accent5="accent5" accent6="accent6" hlink="hlink" folHlink="folHlink"/>
  <p:transition spd="med">
    <p:fade/>
  </p:transition>
  <p:txStyles>
    <p:titleStyle>
      <a:lvl1pPr algn="ctr" rtl="0" eaLnBrk="0" fontAlgn="base" hangingPunct="0">
        <a:spcBef>
          <a:spcPct val="0"/>
        </a:spcBef>
        <a:spcAft>
          <a:spcPct val="0"/>
        </a:spcAft>
        <a:defRPr sz="3000" b="1">
          <a:solidFill>
            <a:srgbClr val="003399"/>
          </a:solidFill>
          <a:latin typeface="+mj-lt"/>
          <a:ea typeface="+mj-ea"/>
          <a:cs typeface="+mj-cs"/>
        </a:defRPr>
      </a:lvl1pPr>
      <a:lvl2pPr algn="ctr" rtl="0" eaLnBrk="0" fontAlgn="base" hangingPunct="0">
        <a:spcBef>
          <a:spcPct val="0"/>
        </a:spcBef>
        <a:spcAft>
          <a:spcPct val="0"/>
        </a:spcAft>
        <a:defRPr sz="3000" b="1">
          <a:solidFill>
            <a:srgbClr val="003399"/>
          </a:solidFill>
          <a:latin typeface="Arial" charset="0"/>
        </a:defRPr>
      </a:lvl2pPr>
      <a:lvl3pPr algn="ctr" rtl="0" eaLnBrk="0" fontAlgn="base" hangingPunct="0">
        <a:spcBef>
          <a:spcPct val="0"/>
        </a:spcBef>
        <a:spcAft>
          <a:spcPct val="0"/>
        </a:spcAft>
        <a:defRPr sz="3000" b="1">
          <a:solidFill>
            <a:srgbClr val="003399"/>
          </a:solidFill>
          <a:latin typeface="Arial" charset="0"/>
        </a:defRPr>
      </a:lvl3pPr>
      <a:lvl4pPr algn="ctr" rtl="0" eaLnBrk="0" fontAlgn="base" hangingPunct="0">
        <a:spcBef>
          <a:spcPct val="0"/>
        </a:spcBef>
        <a:spcAft>
          <a:spcPct val="0"/>
        </a:spcAft>
        <a:defRPr sz="3000" b="1">
          <a:solidFill>
            <a:srgbClr val="003399"/>
          </a:solidFill>
          <a:latin typeface="Arial" charset="0"/>
        </a:defRPr>
      </a:lvl4pPr>
      <a:lvl5pPr algn="ctr" rtl="0" eaLnBrk="0" fontAlgn="base" hangingPunct="0">
        <a:spcBef>
          <a:spcPct val="0"/>
        </a:spcBef>
        <a:spcAft>
          <a:spcPct val="0"/>
        </a:spcAft>
        <a:defRPr sz="3000" b="1">
          <a:solidFill>
            <a:srgbClr val="003399"/>
          </a:solidFill>
          <a:latin typeface="Arial" charset="0"/>
        </a:defRPr>
      </a:lvl5pPr>
      <a:lvl6pPr marL="457200" algn="ctr" rtl="0" fontAlgn="base">
        <a:spcBef>
          <a:spcPct val="0"/>
        </a:spcBef>
        <a:spcAft>
          <a:spcPct val="0"/>
        </a:spcAft>
        <a:defRPr sz="3000" b="1">
          <a:solidFill>
            <a:srgbClr val="003399"/>
          </a:solidFill>
          <a:latin typeface="Arial" charset="0"/>
        </a:defRPr>
      </a:lvl6pPr>
      <a:lvl7pPr marL="914400" algn="ctr" rtl="0" fontAlgn="base">
        <a:spcBef>
          <a:spcPct val="0"/>
        </a:spcBef>
        <a:spcAft>
          <a:spcPct val="0"/>
        </a:spcAft>
        <a:defRPr sz="3000" b="1">
          <a:solidFill>
            <a:srgbClr val="003399"/>
          </a:solidFill>
          <a:latin typeface="Arial" charset="0"/>
        </a:defRPr>
      </a:lvl7pPr>
      <a:lvl8pPr marL="1371600" algn="ctr" rtl="0" fontAlgn="base">
        <a:spcBef>
          <a:spcPct val="0"/>
        </a:spcBef>
        <a:spcAft>
          <a:spcPct val="0"/>
        </a:spcAft>
        <a:defRPr sz="3000" b="1">
          <a:solidFill>
            <a:srgbClr val="003399"/>
          </a:solidFill>
          <a:latin typeface="Arial" charset="0"/>
        </a:defRPr>
      </a:lvl8pPr>
      <a:lvl9pPr marL="1828800" algn="ctr" rtl="0" fontAlgn="base">
        <a:spcBef>
          <a:spcPct val="0"/>
        </a:spcBef>
        <a:spcAft>
          <a:spcPct val="0"/>
        </a:spcAft>
        <a:defRPr sz="3000" b="1">
          <a:solidFill>
            <a:srgbClr val="003399"/>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03A456-3D07-4725-BF35-F1649BB7527A}"/>
              </a:ext>
            </a:extLst>
          </p:cNvPr>
          <p:cNvSpPr>
            <a:spLocks noGrp="1"/>
          </p:cNvSpPr>
          <p:nvPr>
            <p:ph type="sldNum" sz="quarter" idx="12"/>
          </p:nvPr>
        </p:nvSpPr>
        <p:spPr/>
        <p:txBody>
          <a:bodyPr/>
          <a:lstStyle/>
          <a:p>
            <a:pPr>
              <a:defRPr/>
            </a:pPr>
            <a:fld id="{5A9FE8CC-9521-48A0-8C03-F7635BACE92B}" type="slidenum">
              <a:rPr lang="en-US" smtClean="0"/>
              <a:pPr>
                <a:defRPr/>
              </a:pPr>
              <a:t>1</a:t>
            </a:fld>
            <a:endParaRPr lang="en-US" dirty="0"/>
          </a:p>
        </p:txBody>
      </p:sp>
      <p:sp>
        <p:nvSpPr>
          <p:cNvPr id="3" name="Rectangle 2">
            <a:extLst>
              <a:ext uri="{FF2B5EF4-FFF2-40B4-BE49-F238E27FC236}">
                <a16:creationId xmlns:a16="http://schemas.microsoft.com/office/drawing/2014/main" id="{FEE68510-A16B-42C4-A1AA-EDEA6340D72D}"/>
              </a:ext>
            </a:extLst>
          </p:cNvPr>
          <p:cNvSpPr/>
          <p:nvPr/>
        </p:nvSpPr>
        <p:spPr>
          <a:xfrm>
            <a:off x="245245" y="2122706"/>
            <a:ext cx="8653509" cy="2554545"/>
          </a:xfrm>
          <a:prstGeom prst="rect">
            <a:avLst/>
          </a:prstGeom>
        </p:spPr>
        <p:txBody>
          <a:bodyPr wrap="square">
            <a:spAutoFit/>
          </a:bodyPr>
          <a:lstStyle/>
          <a:p>
            <a:r>
              <a:rPr lang="en-US" sz="1600" dirty="0"/>
              <a:t>•	</a:t>
            </a:r>
            <a:r>
              <a:rPr lang="en-US" sz="1600" dirty="0">
                <a:latin typeface="Times New Roman" panose="02020603050405020304" pitchFamily="18" charset="0"/>
                <a:cs typeface="Times New Roman" panose="02020603050405020304" pitchFamily="18" charset="0"/>
              </a:rPr>
              <a:t>Please refer to the agenda to confirm your presentation time and duration. </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Do not include business sensitive, proprietary, and/or Unclassified Controlled 	Information 	in your presentation.</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            Please allow </a:t>
            </a:r>
            <a:r>
              <a:rPr lang="en-US" sz="1600" b="1" dirty="0">
                <a:latin typeface="Times New Roman" panose="02020603050405020304" pitchFamily="18" charset="0"/>
                <a:cs typeface="Times New Roman" panose="02020603050405020304" pitchFamily="18" charset="0"/>
              </a:rPr>
              <a:t>three (3) minutes</a:t>
            </a:r>
            <a:r>
              <a:rPr lang="en-US" sz="1600" dirty="0">
                <a:latin typeface="Times New Roman" panose="02020603050405020304" pitchFamily="18" charset="0"/>
                <a:cs typeface="Times New Roman" panose="02020603050405020304" pitchFamily="18" charset="0"/>
              </a:rPr>
              <a:t> of your allotted presentation duration for questions and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answers</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1600" dirty="0"/>
          </a:p>
          <a:p>
            <a:endParaRPr lang="en-US" sz="1600" dirty="0"/>
          </a:p>
          <a:p>
            <a:endParaRPr lang="en-US" sz="1600" dirty="0"/>
          </a:p>
        </p:txBody>
      </p:sp>
      <p:sp>
        <p:nvSpPr>
          <p:cNvPr id="4" name="Rectangle 3">
            <a:extLst>
              <a:ext uri="{FF2B5EF4-FFF2-40B4-BE49-F238E27FC236}">
                <a16:creationId xmlns:a16="http://schemas.microsoft.com/office/drawing/2014/main" id="{C6D694DE-C5F5-479E-B89F-F1B24C5DFB45}"/>
              </a:ext>
            </a:extLst>
          </p:cNvPr>
          <p:cNvSpPr/>
          <p:nvPr/>
        </p:nvSpPr>
        <p:spPr>
          <a:xfrm>
            <a:off x="457200" y="457200"/>
            <a:ext cx="7100855" cy="1200329"/>
          </a:xfrm>
          <a:prstGeom prst="rect">
            <a:avLst/>
          </a:prstGeom>
        </p:spPr>
        <p:txBody>
          <a:bodyPr wrap="none">
            <a:spAutoFit/>
          </a:bodyPr>
          <a:lstStyle/>
          <a:p>
            <a:r>
              <a:rPr lang="en-US" sz="4000" b="1" dirty="0">
                <a:latin typeface="Garamond" panose="02020404030301010803" pitchFamily="18" charset="0"/>
              </a:rPr>
              <a:t>General Guidance </a:t>
            </a:r>
          </a:p>
          <a:p>
            <a:r>
              <a:rPr lang="en-US" sz="3200" b="1" dirty="0">
                <a:latin typeface="Garamond" panose="02020404030301010803" pitchFamily="18" charset="0"/>
              </a:rPr>
              <a:t>(Not to be included in the presentation)</a:t>
            </a:r>
            <a:endParaRPr lang="en-US" sz="3200" dirty="0"/>
          </a:p>
        </p:txBody>
      </p:sp>
    </p:spTree>
    <p:extLst>
      <p:ext uri="{BB962C8B-B14F-4D97-AF65-F5344CB8AC3E}">
        <p14:creationId xmlns:p14="http://schemas.microsoft.com/office/powerpoint/2010/main" val="17560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dirty="0">
                <a:latin typeface="Garamond" panose="02020404030301010803" pitchFamily="18" charset="0"/>
              </a:rPr>
              <a:t>Appendix</a:t>
            </a:r>
          </a:p>
        </p:txBody>
      </p:sp>
      <p:sp>
        <p:nvSpPr>
          <p:cNvPr id="15363" name="Content Placeholder 2"/>
          <p:cNvSpPr>
            <a:spLocks noGrp="1"/>
          </p:cNvSpPr>
          <p:nvPr>
            <p:ph idx="1"/>
          </p:nvPr>
        </p:nvSpPr>
        <p:spPr>
          <a:xfrm>
            <a:off x="228600" y="1371600"/>
            <a:ext cx="8610600" cy="5257800"/>
          </a:xfrm>
        </p:spPr>
        <p:txBody>
          <a:bodyPr/>
          <a:lstStyle/>
          <a:p>
            <a:pPr lvl="1"/>
            <a:r>
              <a:rPr lang="en-US" sz="2400" dirty="0">
                <a:latin typeface="Times New Roman" panose="02020603050405020304" pitchFamily="18" charset="0"/>
                <a:cs typeface="Times New Roman" panose="02020603050405020304" pitchFamily="18" charset="0"/>
              </a:rPr>
              <a:t>These slides will not be discussed during the presentation </a:t>
            </a:r>
            <a:r>
              <a:rPr lang="en-US" sz="2400" dirty="0">
                <a:solidFill>
                  <a:srgbClr val="FF0000"/>
                </a:solidFill>
                <a:latin typeface="Times New Roman" panose="02020603050405020304" pitchFamily="18" charset="0"/>
                <a:cs typeface="Times New Roman" panose="02020603050405020304" pitchFamily="18" charset="0"/>
              </a:rPr>
              <a:t>but are mandatory.</a:t>
            </a:r>
          </a:p>
        </p:txBody>
      </p:sp>
      <p:sp>
        <p:nvSpPr>
          <p:cNvPr id="15364" name="Slide Number Placeholder 3"/>
          <p:cNvSpPr>
            <a:spLocks noGrp="1"/>
          </p:cNvSpPr>
          <p:nvPr>
            <p:ph type="sldNum" sz="quarter" idx="12"/>
          </p:nvPr>
        </p:nvSpPr>
        <p:spPr>
          <a:noFill/>
        </p:spPr>
        <p:txBody>
          <a:bodyPr/>
          <a:lstStyle/>
          <a:p>
            <a:fld id="{981330C5-17DF-4CEC-B4A3-248C580FFEA6}" type="slidenum">
              <a:rPr lang="en-US" smtClean="0">
                <a:latin typeface="Garamond" panose="02020404030301010803" pitchFamily="18" charset="0"/>
              </a:rPr>
              <a:pPr/>
              <a:t>10</a:t>
            </a:fld>
            <a:endParaRPr lang="en-US" dirty="0">
              <a:latin typeface="Garamond" panose="02020404030301010803" pitchFamily="18" charset="0"/>
            </a:endParaRPr>
          </a:p>
        </p:txBody>
      </p:sp>
      <p:sp>
        <p:nvSpPr>
          <p:cNvPr id="15365" name="Line 4"/>
          <p:cNvSpPr>
            <a:spLocks noChangeShapeType="1"/>
          </p:cNvSpPr>
          <p:nvPr/>
        </p:nvSpPr>
        <p:spPr bwMode="auto">
          <a:xfrm>
            <a:off x="0" y="1295400"/>
            <a:ext cx="9144000" cy="0"/>
          </a:xfrm>
          <a:prstGeom prst="line">
            <a:avLst/>
          </a:prstGeom>
          <a:noFill/>
          <a:ln w="9525">
            <a:solidFill>
              <a:schemeClr val="tx1"/>
            </a:solidFill>
            <a:round/>
            <a:headEnd/>
            <a:tailEnd/>
          </a:ln>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63FF492D-69A2-4050-ADC0-FF4E0CD5221D}" type="slidenum">
              <a:rPr lang="en-US" smtClean="0">
                <a:latin typeface="Garamond" panose="02020404030301010803" pitchFamily="18" charset="0"/>
              </a:rPr>
              <a:pPr/>
              <a:t>11</a:t>
            </a:fld>
            <a:endParaRPr lang="en-US" dirty="0">
              <a:latin typeface="Garamond" panose="02020404030301010803" pitchFamily="18" charset="0"/>
            </a:endParaRPr>
          </a:p>
        </p:txBody>
      </p:sp>
      <p:sp>
        <p:nvSpPr>
          <p:cNvPr id="16387" name="Rectangle 2"/>
          <p:cNvSpPr>
            <a:spLocks noGrp="1" noChangeArrowheads="1"/>
          </p:cNvSpPr>
          <p:nvPr>
            <p:ph type="title"/>
          </p:nvPr>
        </p:nvSpPr>
        <p:spPr>
          <a:xfrm>
            <a:off x="838200" y="381000"/>
            <a:ext cx="7086600" cy="1143000"/>
          </a:xfrm>
        </p:spPr>
        <p:txBody>
          <a:bodyPr/>
          <a:lstStyle/>
          <a:p>
            <a:pPr eaLnBrk="1" hangingPunct="1"/>
            <a:r>
              <a:rPr lang="en-US" b="1" dirty="0">
                <a:latin typeface="Garamond" panose="02020404030301010803" pitchFamily="18" charset="0"/>
              </a:rPr>
              <a:t>Organization Chart</a:t>
            </a:r>
          </a:p>
        </p:txBody>
      </p:sp>
      <p:sp>
        <p:nvSpPr>
          <p:cNvPr id="16388" name="Rectangle 3"/>
          <p:cNvSpPr>
            <a:spLocks noGrp="1" noChangeArrowheads="1"/>
          </p:cNvSpPr>
          <p:nvPr>
            <p:ph type="body" idx="1"/>
          </p:nvPr>
        </p:nvSpPr>
        <p:spPr>
          <a:xfrm>
            <a:off x="457200" y="1874838"/>
            <a:ext cx="8229600" cy="4525962"/>
          </a:xfrm>
        </p:spPr>
        <p:txBody>
          <a:bodyPr/>
          <a:lstStyle/>
          <a:p>
            <a:pPr eaLnBrk="1" hangingPunct="1"/>
            <a:r>
              <a:rPr lang="en-US" sz="2400" dirty="0">
                <a:latin typeface="Times New Roman" panose="02020603050405020304" pitchFamily="18" charset="0"/>
                <a:cs typeface="Times New Roman" panose="02020603050405020304" pitchFamily="18" charset="0"/>
              </a:rPr>
              <a:t>Describe project team, organization, and participants.</a:t>
            </a:r>
          </a:p>
          <a:p>
            <a:pPr lvl="1" eaLnBrk="1" hangingPunct="1"/>
            <a:r>
              <a:rPr lang="en-US" sz="2400" dirty="0">
                <a:latin typeface="Times New Roman" panose="02020603050405020304" pitchFamily="18" charset="0"/>
                <a:cs typeface="Times New Roman" panose="02020603050405020304" pitchFamily="18" charset="0"/>
              </a:rPr>
              <a:t>Link organizations, if more than one, to general project efforts (i.e., materials development, design, systems analysis, pilot unit operation, management, risk/cost analysis, etc.).</a:t>
            </a:r>
          </a:p>
          <a:p>
            <a:pPr lvl="1" eaLnBrk="1" hangingPunct="1"/>
            <a:endParaRPr lang="en-US" sz="2400" dirty="0">
              <a:latin typeface="Times New Roman" panose="02020603050405020304" pitchFamily="18" charset="0"/>
              <a:cs typeface="Times New Roman" panose="02020603050405020304" pitchFamily="18" charset="0"/>
            </a:endParaRPr>
          </a:p>
          <a:p>
            <a:pPr eaLnBrk="1" hangingPunct="1"/>
            <a:r>
              <a:rPr lang="en-US" sz="2400" dirty="0">
                <a:latin typeface="Times New Roman" panose="02020603050405020304" pitchFamily="18" charset="0"/>
                <a:cs typeface="Times New Roman" panose="02020603050405020304" pitchFamily="18" charset="0"/>
              </a:rPr>
              <a:t>Please limit company specific information to that relevant to achieving project goals and objectives.</a:t>
            </a:r>
          </a:p>
          <a:p>
            <a:pPr eaLnBrk="1" hangingPunct="1"/>
            <a:endParaRPr lang="en-US" sz="2400" dirty="0">
              <a:latin typeface="Garamond" panose="02020404030301010803" pitchFamily="18" charset="0"/>
            </a:endParaRPr>
          </a:p>
        </p:txBody>
      </p:sp>
      <p:sp>
        <p:nvSpPr>
          <p:cNvPr id="16389" name="Line 4"/>
          <p:cNvSpPr>
            <a:spLocks noChangeShapeType="1"/>
          </p:cNvSpPr>
          <p:nvPr/>
        </p:nvSpPr>
        <p:spPr bwMode="auto">
          <a:xfrm>
            <a:off x="0" y="1600200"/>
            <a:ext cx="9144000" cy="0"/>
          </a:xfrm>
          <a:prstGeom prst="line">
            <a:avLst/>
          </a:prstGeom>
          <a:noFill/>
          <a:ln w="9525">
            <a:solidFill>
              <a:schemeClr val="tx1"/>
            </a:solidFill>
            <a:round/>
            <a:headEnd/>
            <a:tailEnd/>
          </a:ln>
        </p:spPr>
        <p:txBody>
          <a:bodyPr/>
          <a:lstStyle/>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D82D5117-DFEC-4BC2-BE5B-8DCAD9CFA197}" type="slidenum">
              <a:rPr lang="en-US" smtClean="0">
                <a:solidFill>
                  <a:schemeClr val="tx1"/>
                </a:solidFill>
                <a:latin typeface="Garamond" panose="02020404030301010803" pitchFamily="18" charset="0"/>
              </a:rPr>
              <a:pPr/>
              <a:t>12</a:t>
            </a:fld>
            <a:endParaRPr lang="en-US" dirty="0">
              <a:solidFill>
                <a:schemeClr val="tx1"/>
              </a:solidFill>
              <a:latin typeface="Garamond" panose="02020404030301010803" pitchFamily="18" charset="0"/>
            </a:endParaRPr>
          </a:p>
        </p:txBody>
      </p:sp>
      <p:sp>
        <p:nvSpPr>
          <p:cNvPr id="17411" name="Rectangle 2"/>
          <p:cNvSpPr>
            <a:spLocks noGrp="1" noChangeArrowheads="1"/>
          </p:cNvSpPr>
          <p:nvPr>
            <p:ph type="title"/>
          </p:nvPr>
        </p:nvSpPr>
        <p:spPr>
          <a:xfrm>
            <a:off x="1219200" y="381000"/>
            <a:ext cx="6553200" cy="1143000"/>
          </a:xfrm>
        </p:spPr>
        <p:txBody>
          <a:bodyPr/>
          <a:lstStyle/>
          <a:p>
            <a:pPr eaLnBrk="1" hangingPunct="1"/>
            <a:r>
              <a:rPr lang="en-US" b="1" dirty="0">
                <a:latin typeface="Times New Roman" panose="02020603050405020304" pitchFamily="18" charset="0"/>
                <a:cs typeface="Times New Roman" panose="02020603050405020304" pitchFamily="18" charset="0"/>
              </a:rPr>
              <a:t>Gantt Chart</a:t>
            </a:r>
          </a:p>
        </p:txBody>
      </p:sp>
      <p:sp>
        <p:nvSpPr>
          <p:cNvPr id="17412" name="Rectangle 3"/>
          <p:cNvSpPr>
            <a:spLocks noGrp="1" noChangeArrowheads="1"/>
          </p:cNvSpPr>
          <p:nvPr>
            <p:ph type="body" idx="1"/>
          </p:nvPr>
        </p:nvSpPr>
        <p:spPr/>
        <p:txBody>
          <a:bodyPr/>
          <a:lstStyle/>
          <a:p>
            <a:pPr eaLnBrk="1" hangingPunct="1"/>
            <a:r>
              <a:rPr lang="en-US" sz="2400" dirty="0">
                <a:latin typeface="Times New Roman" panose="02020603050405020304" pitchFamily="18" charset="0"/>
                <a:cs typeface="Times New Roman" panose="02020603050405020304" pitchFamily="18" charset="0"/>
              </a:rPr>
              <a:t>Provide a simple Gantt chart showing project lifetime in years on the horizontal axis and major tasks along the vertical axis. Use symbols to indicate major and minor milestones. Use shaded lines or the like to indicate duration of each task and the amount of work completed to date.</a:t>
            </a:r>
          </a:p>
          <a:p>
            <a:pPr eaLnBrk="1" hangingPunct="1"/>
            <a:endParaRPr lang="en-US" sz="700" dirty="0">
              <a:latin typeface="Garamond" panose="02020404030301010803" pitchFamily="18" charset="0"/>
            </a:endParaRPr>
          </a:p>
        </p:txBody>
      </p:sp>
      <p:sp>
        <p:nvSpPr>
          <p:cNvPr id="17413" name="Line 4"/>
          <p:cNvSpPr>
            <a:spLocks noChangeShapeType="1"/>
          </p:cNvSpPr>
          <p:nvPr/>
        </p:nvSpPr>
        <p:spPr bwMode="auto">
          <a:xfrm>
            <a:off x="0" y="1600200"/>
            <a:ext cx="9144000" cy="0"/>
          </a:xfrm>
          <a:prstGeom prst="line">
            <a:avLst/>
          </a:prstGeom>
          <a:noFill/>
          <a:ln w="9525">
            <a:solidFill>
              <a:schemeClr val="tx1"/>
            </a:solidFill>
            <a:round/>
            <a:headEnd/>
            <a:tailEnd/>
          </a:ln>
        </p:spPr>
        <p:txBody>
          <a:bodyPr lIns="91432" tIns="45716" rIns="91432" bIns="45716"/>
          <a:lstStyle/>
          <a:p>
            <a:endParaRPr lang="en-US" dirty="0">
              <a:latin typeface="Garamond" panose="02020404030301010803"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295400"/>
            <a:ext cx="7772400" cy="1470025"/>
          </a:xfrm>
        </p:spPr>
        <p:txBody>
          <a:bodyPr/>
          <a:lstStyle/>
          <a:p>
            <a:pPr eaLnBrk="1" hangingPunct="1"/>
            <a:r>
              <a:rPr lang="en-US" b="1" dirty="0">
                <a:latin typeface="Times New Roman" panose="02020603050405020304" pitchFamily="18" charset="0"/>
                <a:cs typeface="Times New Roman" panose="02020603050405020304" pitchFamily="18" charset="0"/>
              </a:rPr>
              <a:t>Project Title</a:t>
            </a:r>
            <a:br>
              <a:rPr lang="en-US"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Project Number</a:t>
            </a:r>
          </a:p>
        </p:txBody>
      </p:sp>
      <p:sp>
        <p:nvSpPr>
          <p:cNvPr id="8195" name="Rectangle 3"/>
          <p:cNvSpPr>
            <a:spLocks noGrp="1" noChangeArrowheads="1"/>
          </p:cNvSpPr>
          <p:nvPr>
            <p:ph type="subTitle" idx="1"/>
          </p:nvPr>
        </p:nvSpPr>
        <p:spPr>
          <a:xfrm>
            <a:off x="1371600" y="3505200"/>
            <a:ext cx="6477000" cy="1066800"/>
          </a:xfrm>
        </p:spPr>
        <p:txBody>
          <a:bodyPr/>
          <a:lstStyle/>
          <a:p>
            <a:pPr eaLnBrk="1" hangingPunct="1"/>
            <a:r>
              <a:rPr lang="en-US" sz="2800" dirty="0">
                <a:latin typeface="Times New Roman" panose="02020603050405020304" pitchFamily="18" charset="0"/>
                <a:cs typeface="Times New Roman" panose="02020603050405020304" pitchFamily="18" charset="0"/>
              </a:rPr>
              <a:t>Presenter’s Name</a:t>
            </a:r>
          </a:p>
          <a:p>
            <a:pPr eaLnBrk="1" hangingPunct="1"/>
            <a:r>
              <a:rPr lang="en-US" sz="2800" dirty="0">
                <a:latin typeface="Times New Roman" panose="02020603050405020304" pitchFamily="18" charset="0"/>
                <a:cs typeface="Times New Roman" panose="02020603050405020304" pitchFamily="18" charset="0"/>
              </a:rPr>
              <a:t>Organization/Company</a:t>
            </a:r>
          </a:p>
        </p:txBody>
      </p:sp>
      <p:sp>
        <p:nvSpPr>
          <p:cNvPr id="8196" name="Text Box 5"/>
          <p:cNvSpPr txBox="1">
            <a:spLocks noChangeArrowheads="1"/>
          </p:cNvSpPr>
          <p:nvPr/>
        </p:nvSpPr>
        <p:spPr bwMode="auto">
          <a:xfrm>
            <a:off x="1573510" y="6164263"/>
            <a:ext cx="461665" cy="92075"/>
          </a:xfrm>
          <a:prstGeom prst="rect">
            <a:avLst/>
          </a:prstGeom>
          <a:noFill/>
          <a:ln w="9525">
            <a:noFill/>
            <a:miter lim="800000"/>
            <a:headEnd/>
            <a:tailEnd/>
          </a:ln>
        </p:spPr>
        <p:txBody>
          <a:bodyPr vert="eaVert">
            <a:spAutoFit/>
          </a:bodyPr>
          <a:lstStyle/>
          <a:p>
            <a:pPr>
              <a:spcBef>
                <a:spcPct val="50000"/>
              </a:spcBef>
            </a:pPr>
            <a:endParaRPr lang="en-US" dirty="0">
              <a:latin typeface="Garamond" panose="02020404030301010803" pitchFamily="18" charset="0"/>
            </a:endParaRPr>
          </a:p>
        </p:txBody>
      </p:sp>
      <p:sp>
        <p:nvSpPr>
          <p:cNvPr id="8198" name="Line 8"/>
          <p:cNvSpPr>
            <a:spLocks noChangeShapeType="1"/>
          </p:cNvSpPr>
          <p:nvPr/>
        </p:nvSpPr>
        <p:spPr bwMode="auto">
          <a:xfrm>
            <a:off x="0" y="5334000"/>
            <a:ext cx="9144000" cy="0"/>
          </a:xfrm>
          <a:prstGeom prst="line">
            <a:avLst/>
          </a:prstGeom>
          <a:noFill/>
          <a:ln w="19050">
            <a:solidFill>
              <a:schemeClr val="tx1"/>
            </a:solidFill>
            <a:round/>
            <a:headEnd/>
            <a:tailEnd/>
          </a:ln>
        </p:spPr>
        <p:txBody>
          <a:bodyPr/>
          <a:lstStyle/>
          <a:p>
            <a:endParaRPr lang="en-US" dirty="0">
              <a:latin typeface="Garamond" panose="02020404030301010803" pitchFamily="18" charset="0"/>
            </a:endParaRPr>
          </a:p>
        </p:txBody>
      </p:sp>
      <p:sp>
        <p:nvSpPr>
          <p:cNvPr id="7" name="Rectangle 6">
            <a:extLst>
              <a:ext uri="{FF2B5EF4-FFF2-40B4-BE49-F238E27FC236}">
                <a16:creationId xmlns:a16="http://schemas.microsoft.com/office/drawing/2014/main" id="{1D2241BD-0825-45D6-B61C-5BBE31C7617A}"/>
              </a:ext>
            </a:extLst>
          </p:cNvPr>
          <p:cNvSpPr>
            <a:spLocks noChangeArrowheads="1"/>
          </p:cNvSpPr>
          <p:nvPr/>
        </p:nvSpPr>
        <p:spPr bwMode="auto">
          <a:xfrm>
            <a:off x="381000" y="5410200"/>
            <a:ext cx="8458200" cy="1447800"/>
          </a:xfrm>
          <a:prstGeom prst="rect">
            <a:avLst/>
          </a:prstGeom>
          <a:noFill/>
          <a:ln w="9525">
            <a:noFill/>
            <a:miter lim="800000"/>
            <a:headEnd/>
            <a:tailEnd/>
          </a:ln>
        </p:spPr>
        <p:txBody>
          <a:bodyPr/>
          <a:lstStyle/>
          <a:p>
            <a:pPr algn="ctr">
              <a:spcBef>
                <a:spcPct val="20000"/>
              </a:spcBef>
            </a:pPr>
            <a:r>
              <a:rPr lang="en-US" sz="1400" dirty="0">
                <a:latin typeface="Times New Roman" panose="02020603050405020304" pitchFamily="18" charset="0"/>
                <a:cs typeface="Times New Roman" panose="02020603050405020304" pitchFamily="18" charset="0"/>
              </a:rPr>
              <a:t>U.S. Department of Energy</a:t>
            </a:r>
          </a:p>
          <a:p>
            <a:pPr algn="ctr">
              <a:spcBef>
                <a:spcPct val="20000"/>
              </a:spcBef>
            </a:pPr>
            <a:r>
              <a:rPr lang="en-US" sz="1400" dirty="0">
                <a:latin typeface="Times New Roman" panose="02020603050405020304" pitchFamily="18" charset="0"/>
                <a:cs typeface="Times New Roman" panose="02020603050405020304" pitchFamily="18" charset="0"/>
              </a:rPr>
              <a:t>National Energy Technology Laboratory</a:t>
            </a:r>
          </a:p>
          <a:p>
            <a:pPr algn="ctr"/>
            <a:r>
              <a:rPr lang="en-US" sz="1400" dirty="0">
                <a:latin typeface="Times New Roman" panose="02020603050405020304" pitchFamily="18" charset="0"/>
                <a:cs typeface="Times New Roman" panose="02020603050405020304" pitchFamily="18" charset="0"/>
              </a:rPr>
              <a:t>Resource Sustainability Project Review Meeting</a:t>
            </a:r>
          </a:p>
          <a:p>
            <a:pPr algn="ctr"/>
            <a:r>
              <a:rPr lang="en-US" sz="1400" dirty="0">
                <a:latin typeface="Times New Roman" panose="02020603050405020304" pitchFamily="18" charset="0"/>
                <a:cs typeface="Times New Roman" panose="02020603050405020304" pitchFamily="18" charset="0"/>
              </a:rPr>
              <a:t>April 2-4, 2024</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8EF01B5-82ED-493E-9191-A2205E7F7AFA}" type="slidenum">
              <a:rPr lang="en-US" smtClean="0">
                <a:latin typeface="Garamond" panose="02020404030301010803" pitchFamily="18" charset="0"/>
              </a:rPr>
              <a:pPr/>
              <a:t>3</a:t>
            </a:fld>
            <a:endParaRPr lang="en-US" dirty="0">
              <a:latin typeface="Garamond" panose="02020404030301010803" pitchFamily="18" charset="0"/>
            </a:endParaRPr>
          </a:p>
        </p:txBody>
      </p:sp>
      <p:sp>
        <p:nvSpPr>
          <p:cNvPr id="10243" name="Rectangle 2"/>
          <p:cNvSpPr>
            <a:spLocks noGrp="1" noChangeArrowheads="1"/>
          </p:cNvSpPr>
          <p:nvPr>
            <p:ph type="title"/>
          </p:nvPr>
        </p:nvSpPr>
        <p:spPr/>
        <p:txBody>
          <a:bodyPr/>
          <a:lstStyle/>
          <a:p>
            <a:pPr eaLnBrk="1" hangingPunct="1"/>
            <a:r>
              <a:rPr lang="en-US" b="1" dirty="0">
                <a:latin typeface="Garamond" panose="02020404030301010803" pitchFamily="18" charset="0"/>
              </a:rPr>
              <a:t>Project Overview (1-2 Slides)</a:t>
            </a:r>
          </a:p>
        </p:txBody>
      </p:sp>
      <p:sp>
        <p:nvSpPr>
          <p:cNvPr id="10244" name="Rectangle 3"/>
          <p:cNvSpPr>
            <a:spLocks noGrp="1" noChangeArrowheads="1"/>
          </p:cNvSpPr>
          <p:nvPr>
            <p:ph type="body" idx="1"/>
          </p:nvPr>
        </p:nvSpPr>
        <p:spPr/>
        <p:txBody>
          <a:bodyPr/>
          <a:lstStyle/>
          <a:p>
            <a:pPr lvl="1"/>
            <a:r>
              <a:rPr lang="en-US" dirty="0">
                <a:latin typeface="Times New Roman" panose="02020603050405020304" pitchFamily="18" charset="0"/>
                <a:cs typeface="Times New Roman" panose="02020603050405020304" pitchFamily="18" charset="0"/>
              </a:rPr>
              <a:t>Funding (DOE and Cost Share)</a:t>
            </a:r>
          </a:p>
          <a:p>
            <a:pPr lvl="1"/>
            <a:r>
              <a:rPr lang="en-US" dirty="0">
                <a:latin typeface="Times New Roman" panose="02020603050405020304" pitchFamily="18" charset="0"/>
                <a:cs typeface="Times New Roman" panose="02020603050405020304" pitchFamily="18" charset="0"/>
              </a:rPr>
              <a:t>Overall Project Performance Dates</a:t>
            </a:r>
          </a:p>
          <a:p>
            <a:pPr lvl="1"/>
            <a:r>
              <a:rPr lang="en-US" dirty="0">
                <a:latin typeface="Times New Roman" panose="02020603050405020304" pitchFamily="18" charset="0"/>
                <a:cs typeface="Times New Roman" panose="02020603050405020304" pitchFamily="18" charset="0"/>
              </a:rPr>
              <a:t>Project Participants</a:t>
            </a:r>
          </a:p>
          <a:p>
            <a:pPr lvl="1"/>
            <a:r>
              <a:rPr lang="en-US" dirty="0">
                <a:latin typeface="Times New Roman" panose="02020603050405020304" pitchFamily="18" charset="0"/>
                <a:cs typeface="Times New Roman" panose="02020603050405020304" pitchFamily="18" charset="0"/>
              </a:rPr>
              <a:t>Overall Project Objectives</a:t>
            </a:r>
          </a:p>
          <a:p>
            <a:pPr eaLnBrk="1" hangingPunct="1">
              <a:buFontTx/>
              <a:buNone/>
            </a:pPr>
            <a:endParaRPr lang="en-US" sz="2400" dirty="0">
              <a:latin typeface="Garamond" panose="02020404030301010803" pitchFamily="18" charset="0"/>
            </a:endParaRPr>
          </a:p>
        </p:txBody>
      </p:sp>
      <p:sp>
        <p:nvSpPr>
          <p:cNvPr id="10245" name="Line 4"/>
          <p:cNvSpPr>
            <a:spLocks noChangeShapeType="1"/>
          </p:cNvSpPr>
          <p:nvPr/>
        </p:nvSpPr>
        <p:spPr bwMode="auto">
          <a:xfrm>
            <a:off x="0" y="1219200"/>
            <a:ext cx="9144000" cy="0"/>
          </a:xfrm>
          <a:prstGeom prst="line">
            <a:avLst/>
          </a:prstGeom>
          <a:no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32827647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8EF01B5-82ED-493E-9191-A2205E7F7AFA}" type="slidenum">
              <a:rPr lang="en-US" smtClean="0">
                <a:latin typeface="Garamond" panose="02020404030301010803" pitchFamily="18" charset="0"/>
              </a:rPr>
              <a:pPr/>
              <a:t>4</a:t>
            </a:fld>
            <a:endParaRPr lang="en-US" dirty="0">
              <a:latin typeface="Garamond" panose="02020404030301010803" pitchFamily="18" charset="0"/>
            </a:endParaRPr>
          </a:p>
        </p:txBody>
      </p:sp>
      <p:sp>
        <p:nvSpPr>
          <p:cNvPr id="10243" name="Rectangle 2"/>
          <p:cNvSpPr>
            <a:spLocks noGrp="1" noChangeArrowheads="1"/>
          </p:cNvSpPr>
          <p:nvPr>
            <p:ph type="title"/>
          </p:nvPr>
        </p:nvSpPr>
        <p:spPr>
          <a:xfrm>
            <a:off x="152400" y="274638"/>
            <a:ext cx="8991600" cy="1143000"/>
          </a:xfrm>
        </p:spPr>
        <p:txBody>
          <a:bodyPr/>
          <a:lstStyle/>
          <a:p>
            <a:pPr eaLnBrk="1" hangingPunct="1"/>
            <a:r>
              <a:rPr lang="en-US" b="1" dirty="0">
                <a:latin typeface="Garamond" panose="02020404030301010803" pitchFamily="18" charset="0"/>
              </a:rPr>
              <a:t>Technology Background (2-3 Slides)</a:t>
            </a:r>
          </a:p>
        </p:txBody>
      </p:sp>
      <p:sp>
        <p:nvSpPr>
          <p:cNvPr id="10245" name="Line 4"/>
          <p:cNvSpPr>
            <a:spLocks noChangeShapeType="1"/>
          </p:cNvSpPr>
          <p:nvPr/>
        </p:nvSpPr>
        <p:spPr bwMode="auto">
          <a:xfrm>
            <a:off x="0" y="1219200"/>
            <a:ext cx="9144000" cy="0"/>
          </a:xfrm>
          <a:prstGeom prst="line">
            <a:avLst/>
          </a:prstGeom>
          <a:noFill/>
          <a:ln w="9525">
            <a:solidFill>
              <a:schemeClr val="tx1"/>
            </a:solidFill>
            <a:round/>
            <a:headEnd/>
            <a:tailEnd/>
          </a:ln>
        </p:spPr>
        <p:txBody>
          <a:bodyPr/>
          <a:lstStyle/>
          <a:p>
            <a:endParaRPr lang="en-US" dirty="0"/>
          </a:p>
        </p:txBody>
      </p:sp>
      <p:sp>
        <p:nvSpPr>
          <p:cNvPr id="4" name="Rectangle 3">
            <a:extLst>
              <a:ext uri="{FF2B5EF4-FFF2-40B4-BE49-F238E27FC236}">
                <a16:creationId xmlns:a16="http://schemas.microsoft.com/office/drawing/2014/main" id="{BA9D1D14-BB43-4160-A663-8B37A4D92D01}"/>
              </a:ext>
            </a:extLst>
          </p:cNvPr>
          <p:cNvSpPr/>
          <p:nvPr/>
        </p:nvSpPr>
        <p:spPr>
          <a:xfrm>
            <a:off x="76200" y="1894979"/>
            <a:ext cx="8991600" cy="4708981"/>
          </a:xfrm>
          <a:prstGeom prst="rect">
            <a:avLst/>
          </a:prstGeom>
        </p:spPr>
        <p:txBody>
          <a:bodyPr wrap="square">
            <a:spAutoFit/>
          </a:bodyPr>
          <a:lstStyle/>
          <a:p>
            <a:pPr marL="742950" marR="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Describe how the technology is envisioned to work in operation, including a simple schematic labeled with preferred operating conditions (e.g., pressures and temperatures), and any other requirements </a:t>
            </a:r>
          </a:p>
          <a:p>
            <a:pPr marL="742950" marR="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Describe fundamental science driving technology (chemistry, thermodynamics, etc.)</a:t>
            </a:r>
          </a:p>
          <a:p>
            <a:pPr marL="742950" marR="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Discuss technology development efforts prior to current project (e.g., previous lab and/or bench-scale testing) </a:t>
            </a:r>
          </a:p>
          <a:p>
            <a:pPr marL="742950" marR="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List and briefly describe the technical and/or economic </a:t>
            </a:r>
            <a:r>
              <a:rPr lang="en-US" sz="2000" u="sng" dirty="0">
                <a:latin typeface="Times New Roman" panose="02020603050405020304" pitchFamily="18" charset="0"/>
                <a:ea typeface="Times New Roman" panose="02020603050405020304" pitchFamily="18" charset="0"/>
              </a:rPr>
              <a:t>advantages</a:t>
            </a:r>
            <a:r>
              <a:rPr lang="en-US" sz="2000" dirty="0">
                <a:latin typeface="Times New Roman" panose="02020603050405020304" pitchFamily="18" charset="0"/>
                <a:ea typeface="Times New Roman" panose="02020603050405020304" pitchFamily="18" charset="0"/>
              </a:rPr>
              <a:t> of your technology.</a:t>
            </a:r>
          </a:p>
          <a:p>
            <a:pPr marL="742950" marR="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List and briefly describe the technical and economic </a:t>
            </a:r>
            <a:r>
              <a:rPr lang="en-US" sz="2000" u="sng" dirty="0">
                <a:latin typeface="Times New Roman" panose="02020603050405020304" pitchFamily="18" charset="0"/>
                <a:ea typeface="Times New Roman" panose="02020603050405020304" pitchFamily="18" charset="0"/>
              </a:rPr>
              <a:t>challenges</a:t>
            </a:r>
            <a:r>
              <a:rPr lang="en-US" sz="2000" dirty="0">
                <a:latin typeface="Times New Roman" panose="02020603050405020304" pitchFamily="18" charset="0"/>
                <a:ea typeface="Times New Roman" panose="02020603050405020304" pitchFamily="18" charset="0"/>
              </a:rPr>
              <a:t> of your technology.</a:t>
            </a:r>
          </a:p>
          <a:p>
            <a:pPr marL="742950" marR="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cs typeface="Times New Roman" panose="02020603050405020304" pitchFamily="18" charset="0"/>
              </a:rPr>
              <a:t>If applicable, Technology/Site Selection</a:t>
            </a:r>
          </a:p>
          <a:p>
            <a:pPr marL="1200150" lvl="2"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Describe the rational or approach to site selection – just the major factors that controlled the decisions.</a:t>
            </a:r>
          </a:p>
          <a:p>
            <a:pPr marL="1200150" lvl="2"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Briefly outline the site characterization efforts</a:t>
            </a:r>
          </a:p>
        </p:txBody>
      </p:sp>
      <p:sp>
        <p:nvSpPr>
          <p:cNvPr id="7" name="Rectangle 2">
            <a:extLst>
              <a:ext uri="{FF2B5EF4-FFF2-40B4-BE49-F238E27FC236}">
                <a16:creationId xmlns:a16="http://schemas.microsoft.com/office/drawing/2014/main" id="{3530EEB5-49E0-4794-AAE3-991D58164E69}"/>
              </a:ext>
            </a:extLst>
          </p:cNvPr>
          <p:cNvSpPr txBox="1">
            <a:spLocks noChangeArrowheads="1"/>
          </p:cNvSpPr>
          <p:nvPr/>
        </p:nvSpPr>
        <p:spPr bwMode="auto">
          <a:xfrm>
            <a:off x="647700" y="903486"/>
            <a:ext cx="7848600" cy="10283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1700" b="1" kern="0" dirty="0">
                <a:solidFill>
                  <a:srgbClr val="FF0000"/>
                </a:solidFill>
                <a:latin typeface="Times New Roman" panose="02020603050405020304" pitchFamily="18" charset="0"/>
                <a:cs typeface="Times New Roman" panose="02020603050405020304" pitchFamily="18" charset="0"/>
              </a:rPr>
              <a:t>Use the guidance from this slide, as applicable, to your project and technology</a:t>
            </a:r>
            <a:endParaRPr lang="en-US" sz="1700" b="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1784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8EF01B5-82ED-493E-9191-A2205E7F7AFA}" type="slidenum">
              <a:rPr lang="en-US" smtClean="0">
                <a:latin typeface="Garamond" panose="02020404030301010803" pitchFamily="18" charset="0"/>
              </a:rPr>
              <a:pPr/>
              <a:t>5</a:t>
            </a:fld>
            <a:endParaRPr lang="en-US" dirty="0">
              <a:latin typeface="Garamond" panose="02020404030301010803" pitchFamily="18" charset="0"/>
            </a:endParaRPr>
          </a:p>
        </p:txBody>
      </p:sp>
      <p:sp>
        <p:nvSpPr>
          <p:cNvPr id="10243" name="Rectangle 2"/>
          <p:cNvSpPr>
            <a:spLocks noGrp="1" noChangeArrowheads="1"/>
          </p:cNvSpPr>
          <p:nvPr>
            <p:ph type="title"/>
          </p:nvPr>
        </p:nvSpPr>
        <p:spPr>
          <a:xfrm>
            <a:off x="-114300" y="133350"/>
            <a:ext cx="9372600" cy="1143000"/>
          </a:xfrm>
        </p:spPr>
        <p:txBody>
          <a:bodyPr/>
          <a:lstStyle/>
          <a:p>
            <a:pPr eaLnBrk="1" hangingPunct="1"/>
            <a:r>
              <a:rPr lang="en-US" b="1" dirty="0">
                <a:latin typeface="Garamond" panose="02020404030301010803" pitchFamily="18" charset="0"/>
              </a:rPr>
              <a:t>Technical Approach/Project Scope</a:t>
            </a:r>
            <a:br>
              <a:rPr lang="en-US" b="1" dirty="0">
                <a:latin typeface="Garamond" panose="02020404030301010803" pitchFamily="18" charset="0"/>
              </a:rPr>
            </a:br>
            <a:r>
              <a:rPr lang="en-US" b="1" dirty="0">
                <a:latin typeface="Garamond" panose="02020404030301010803" pitchFamily="18" charset="0"/>
              </a:rPr>
              <a:t>(1-2 Slides)</a:t>
            </a:r>
          </a:p>
        </p:txBody>
      </p:sp>
      <p:sp>
        <p:nvSpPr>
          <p:cNvPr id="10245" name="Line 4"/>
          <p:cNvSpPr>
            <a:spLocks noChangeShapeType="1"/>
          </p:cNvSpPr>
          <p:nvPr/>
        </p:nvSpPr>
        <p:spPr bwMode="auto">
          <a:xfrm>
            <a:off x="0" y="1435359"/>
            <a:ext cx="9144000" cy="0"/>
          </a:xfrm>
          <a:prstGeom prst="line">
            <a:avLst/>
          </a:prstGeom>
          <a:noFill/>
          <a:ln w="9525">
            <a:solidFill>
              <a:schemeClr val="tx1"/>
            </a:solidFill>
            <a:round/>
            <a:headEnd/>
            <a:tailEnd/>
          </a:ln>
        </p:spPr>
        <p:txBody>
          <a:bodyPr/>
          <a:lstStyle/>
          <a:p>
            <a:endParaRPr lang="en-US" dirty="0"/>
          </a:p>
        </p:txBody>
      </p:sp>
      <p:sp>
        <p:nvSpPr>
          <p:cNvPr id="4" name="Rectangle 3">
            <a:extLst>
              <a:ext uri="{FF2B5EF4-FFF2-40B4-BE49-F238E27FC236}">
                <a16:creationId xmlns:a16="http://schemas.microsoft.com/office/drawing/2014/main" id="{BA9D1D14-BB43-4160-A663-8B37A4D92D01}"/>
              </a:ext>
            </a:extLst>
          </p:cNvPr>
          <p:cNvSpPr/>
          <p:nvPr/>
        </p:nvSpPr>
        <p:spPr>
          <a:xfrm>
            <a:off x="234043" y="2209800"/>
            <a:ext cx="8991600" cy="1938992"/>
          </a:xfrm>
          <a:prstGeom prst="rect">
            <a:avLst/>
          </a:prstGeom>
        </p:spPr>
        <p:txBody>
          <a:bodyPr wrap="square">
            <a:spAutoFit/>
          </a:bodyPr>
          <a:lstStyle/>
          <a:p>
            <a:pPr marL="74295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400" dirty="0">
                <a:latin typeface="Times New Roman" panose="02020603050405020304" pitchFamily="18" charset="0"/>
              </a:rPr>
              <a:t>Experimental design or project steps and work plan</a:t>
            </a:r>
          </a:p>
          <a:p>
            <a:pPr marL="74295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400" dirty="0">
                <a:latin typeface="Times New Roman" panose="02020603050405020304" pitchFamily="18" charset="0"/>
              </a:rPr>
              <a:t>Project schedule – just provide key milestones; do not include a detailed Gantt chart</a:t>
            </a:r>
          </a:p>
          <a:p>
            <a:pPr marL="74295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400" dirty="0">
                <a:latin typeface="Times New Roman" panose="02020603050405020304" pitchFamily="18" charset="0"/>
              </a:rPr>
              <a:t>Project success criteria</a:t>
            </a:r>
          </a:p>
          <a:p>
            <a:pPr marL="742950" lvl="1" indent="-285750">
              <a:spcBef>
                <a:spcPts val="0"/>
              </a:spcBef>
              <a:spcAft>
                <a:spcPts val="0"/>
              </a:spcAft>
              <a:buFont typeface="+mj-lt"/>
              <a:buAutoNum type="alphaLcPeriod"/>
              <a:tabLst>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400" dirty="0">
                <a:latin typeface="Times New Roman" panose="02020603050405020304" pitchFamily="18" charset="0"/>
              </a:rPr>
              <a:t>Project risks and mitigation strategies</a:t>
            </a:r>
          </a:p>
        </p:txBody>
      </p:sp>
    </p:spTree>
    <p:extLst>
      <p:ext uri="{BB962C8B-B14F-4D97-AF65-F5344CB8AC3E}">
        <p14:creationId xmlns:p14="http://schemas.microsoft.com/office/powerpoint/2010/main" val="39500269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8EF01B5-82ED-493E-9191-A2205E7F7AFA}" type="slidenum">
              <a:rPr lang="en-US" smtClean="0">
                <a:latin typeface="Garamond" panose="02020404030301010803" pitchFamily="18" charset="0"/>
              </a:rPr>
              <a:pPr/>
              <a:t>6</a:t>
            </a:fld>
            <a:endParaRPr lang="en-US" dirty="0">
              <a:latin typeface="Garamond" panose="02020404030301010803" pitchFamily="18" charset="0"/>
            </a:endParaRPr>
          </a:p>
        </p:txBody>
      </p:sp>
      <p:sp>
        <p:nvSpPr>
          <p:cNvPr id="10243" name="Rectangle 2"/>
          <p:cNvSpPr>
            <a:spLocks noGrp="1" noChangeArrowheads="1"/>
          </p:cNvSpPr>
          <p:nvPr>
            <p:ph type="title"/>
          </p:nvPr>
        </p:nvSpPr>
        <p:spPr/>
        <p:txBody>
          <a:bodyPr/>
          <a:lstStyle/>
          <a:p>
            <a:pPr eaLnBrk="1" hangingPunct="1"/>
            <a:r>
              <a:rPr lang="en-US" b="1" dirty="0">
                <a:latin typeface="Garamond" panose="02020404030301010803" pitchFamily="18" charset="0"/>
              </a:rPr>
              <a:t>Progress and Current Status of Project (6-10 Slides)</a:t>
            </a:r>
          </a:p>
        </p:txBody>
      </p:sp>
      <p:sp>
        <p:nvSpPr>
          <p:cNvPr id="10245" name="Line 4"/>
          <p:cNvSpPr>
            <a:spLocks noChangeShapeType="1"/>
          </p:cNvSpPr>
          <p:nvPr/>
        </p:nvSpPr>
        <p:spPr bwMode="auto">
          <a:xfrm>
            <a:off x="0" y="1435359"/>
            <a:ext cx="9144000" cy="0"/>
          </a:xfrm>
          <a:prstGeom prst="line">
            <a:avLst/>
          </a:prstGeom>
          <a:noFill/>
          <a:ln w="9525">
            <a:solidFill>
              <a:schemeClr val="tx1"/>
            </a:solidFill>
            <a:round/>
            <a:headEnd/>
            <a:tailEnd/>
          </a:ln>
        </p:spPr>
        <p:txBody>
          <a:bodyPr/>
          <a:lstStyle/>
          <a:p>
            <a:endParaRPr lang="en-US" dirty="0"/>
          </a:p>
        </p:txBody>
      </p:sp>
      <p:sp>
        <p:nvSpPr>
          <p:cNvPr id="3" name="Rectangle 2">
            <a:extLst>
              <a:ext uri="{FF2B5EF4-FFF2-40B4-BE49-F238E27FC236}">
                <a16:creationId xmlns:a16="http://schemas.microsoft.com/office/drawing/2014/main" id="{BACDE058-7CEC-4F02-A55D-41C8BDF9E88C}"/>
              </a:ext>
            </a:extLst>
          </p:cNvPr>
          <p:cNvSpPr/>
          <p:nvPr/>
        </p:nvSpPr>
        <p:spPr>
          <a:xfrm>
            <a:off x="0" y="2289625"/>
            <a:ext cx="8850086" cy="2215991"/>
          </a:xfrm>
          <a:prstGeom prst="rect">
            <a:avLst/>
          </a:prstGeom>
        </p:spPr>
        <p:txBody>
          <a:bodyPr wrap="square">
            <a:spAutoFit/>
          </a:bodyPr>
          <a:lstStyle/>
          <a:p>
            <a:pPr marL="742950" marR="0" lvl="1" indent="-285750">
              <a:spcBef>
                <a:spcPts val="0"/>
              </a:spcBef>
              <a:spcAft>
                <a:spcPts val="0"/>
              </a:spcAft>
              <a:buFont typeface="+mj-l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As appropriate, description of the equipment used/built in the project</a:t>
            </a:r>
          </a:p>
          <a:p>
            <a:pPr marL="742950" marR="0" lvl="1" indent="-285750">
              <a:spcBef>
                <a:spcPts val="0"/>
              </a:spcBef>
              <a:spcAft>
                <a:spcPts val="0"/>
              </a:spcAft>
              <a:buFont typeface="+mj-l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Significant accomplishments and how they tie to the technology challenges</a:t>
            </a:r>
          </a:p>
          <a:p>
            <a:pPr marL="742950" marR="0" lvl="1" indent="-285750">
              <a:spcBef>
                <a:spcPts val="0"/>
              </a:spcBef>
              <a:spcAft>
                <a:spcPts val="0"/>
              </a:spcAft>
              <a:buFont typeface="+mj-l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Performance levels achieved so far when compared to project goals and how the performance relates to the economic and technical advantages</a:t>
            </a:r>
          </a:p>
          <a:p>
            <a:pPr marL="742950" marR="0" lvl="1" indent="-285750">
              <a:spcBef>
                <a:spcPts val="0"/>
              </a:spcBef>
              <a:spcAft>
                <a:spcPts val="0"/>
              </a:spcAft>
              <a:buFont typeface="+mj-l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000" dirty="0">
                <a:latin typeface="Times New Roman" panose="02020603050405020304" pitchFamily="18" charset="0"/>
                <a:ea typeface="Times New Roman" panose="02020603050405020304" pitchFamily="18" charset="0"/>
              </a:rPr>
              <a:t>Identify synergy opportunities; discuss how collaboration could have a synergistic effect on advancing the technologies described during the session. </a:t>
            </a:r>
            <a:endParaRPr lang="en-US" sz="2400" dirty="0">
              <a:latin typeface="Times New Roman" panose="02020603050405020304" pitchFamily="18" charset="0"/>
              <a:ea typeface="Times New Roman" panose="02020603050405020304" pitchFamily="18" charset="0"/>
            </a:endParaRPr>
          </a:p>
          <a:p>
            <a:pPr marL="914400" marR="0">
              <a:spcBef>
                <a:spcPts val="0"/>
              </a:spcBef>
              <a:spcAft>
                <a:spcPts val="0"/>
              </a:spcAft>
            </a:pPr>
            <a:r>
              <a:rPr lang="en-US" dirty="0">
                <a:latin typeface="Times New Roman" panose="02020603050405020304" pitchFamily="18" charset="0"/>
                <a:ea typeface="Times New Roman" panose="02020603050405020304" pitchFamily="18" charset="0"/>
              </a:rPr>
              <a:t> </a:t>
            </a:r>
          </a:p>
        </p:txBody>
      </p:sp>
      <p:sp>
        <p:nvSpPr>
          <p:cNvPr id="2" name="Rectangle 1">
            <a:extLst>
              <a:ext uri="{FF2B5EF4-FFF2-40B4-BE49-F238E27FC236}">
                <a16:creationId xmlns:a16="http://schemas.microsoft.com/office/drawing/2014/main" id="{AD8E0053-CA90-4DF6-94C4-55B61CFC8ECA}"/>
              </a:ext>
            </a:extLst>
          </p:cNvPr>
          <p:cNvSpPr/>
          <p:nvPr/>
        </p:nvSpPr>
        <p:spPr>
          <a:xfrm>
            <a:off x="0" y="1453081"/>
            <a:ext cx="9144000" cy="646331"/>
          </a:xfrm>
          <a:prstGeom prst="rect">
            <a:avLst/>
          </a:prstGeom>
        </p:spPr>
        <p:txBody>
          <a:bodyPr wrap="square">
            <a:spAutoFit/>
          </a:bodyPr>
          <a:lstStyle/>
          <a:p>
            <a:pPr algn="ctr"/>
            <a:r>
              <a:rPr lang="en-US" dirty="0">
                <a:solidFill>
                  <a:srgbClr val="FF0000"/>
                </a:solidFill>
                <a:latin typeface="Times New Roman" panose="02020603050405020304" pitchFamily="18" charset="0"/>
                <a:ea typeface="Times New Roman" panose="02020603050405020304" pitchFamily="18" charset="0"/>
              </a:rPr>
              <a:t>This should be the focus of the presentation. If applicable, please emphasize accomplishments since last year’s meeting.</a:t>
            </a:r>
            <a:endParaRPr lang="en-US" dirty="0">
              <a:solidFill>
                <a:srgbClr val="FF0000"/>
              </a:solidFill>
            </a:endParaRPr>
          </a:p>
        </p:txBody>
      </p:sp>
    </p:spTree>
    <p:extLst>
      <p:ext uri="{BB962C8B-B14F-4D97-AF65-F5344CB8AC3E}">
        <p14:creationId xmlns:p14="http://schemas.microsoft.com/office/powerpoint/2010/main" val="325478034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8EF01B5-82ED-493E-9191-A2205E7F7AFA}" type="slidenum">
              <a:rPr lang="en-US" smtClean="0">
                <a:latin typeface="Garamond" panose="02020404030301010803" pitchFamily="18" charset="0"/>
              </a:rPr>
              <a:pPr/>
              <a:t>7</a:t>
            </a:fld>
            <a:endParaRPr lang="en-US" dirty="0">
              <a:latin typeface="Garamond" panose="02020404030301010803" pitchFamily="18" charset="0"/>
            </a:endParaRPr>
          </a:p>
        </p:txBody>
      </p:sp>
      <p:sp>
        <p:nvSpPr>
          <p:cNvPr id="10243" name="Rectangle 2"/>
          <p:cNvSpPr>
            <a:spLocks noGrp="1" noChangeArrowheads="1"/>
          </p:cNvSpPr>
          <p:nvPr>
            <p:ph type="title"/>
          </p:nvPr>
        </p:nvSpPr>
        <p:spPr>
          <a:xfrm>
            <a:off x="228600" y="195378"/>
            <a:ext cx="8763000" cy="1143000"/>
          </a:xfrm>
        </p:spPr>
        <p:txBody>
          <a:bodyPr/>
          <a:lstStyle/>
          <a:p>
            <a:pPr eaLnBrk="1" hangingPunct="1"/>
            <a:r>
              <a:rPr lang="en-US" sz="4000" b="1" dirty="0">
                <a:latin typeface="Times New Roman" panose="02020603050405020304" pitchFamily="18" charset="0"/>
                <a:ea typeface="Times New Roman" panose="02020603050405020304" pitchFamily="18" charset="0"/>
              </a:rPr>
              <a:t>Plans for future testing/development/</a:t>
            </a:r>
            <a:br>
              <a:rPr lang="en-US" sz="4000" b="1" dirty="0">
                <a:latin typeface="Times New Roman" panose="02020603050405020304" pitchFamily="18" charset="0"/>
                <a:ea typeface="Times New Roman" panose="02020603050405020304" pitchFamily="18" charset="0"/>
              </a:rPr>
            </a:br>
            <a:r>
              <a:rPr lang="en-US" sz="4000" b="1" dirty="0">
                <a:latin typeface="Times New Roman" panose="02020603050405020304" pitchFamily="18" charset="0"/>
                <a:ea typeface="Times New Roman" panose="02020603050405020304" pitchFamily="18" charset="0"/>
              </a:rPr>
              <a:t>commercialization </a:t>
            </a:r>
            <a:r>
              <a:rPr lang="en-US" sz="4000" b="1" dirty="0">
                <a:latin typeface="Garamond" panose="02020404030301010803" pitchFamily="18" charset="0"/>
              </a:rPr>
              <a:t>(1-2 Slides)</a:t>
            </a:r>
          </a:p>
        </p:txBody>
      </p:sp>
      <p:sp>
        <p:nvSpPr>
          <p:cNvPr id="10245" name="Line 4"/>
          <p:cNvSpPr>
            <a:spLocks noChangeShapeType="1"/>
          </p:cNvSpPr>
          <p:nvPr/>
        </p:nvSpPr>
        <p:spPr bwMode="auto">
          <a:xfrm>
            <a:off x="0" y="1435359"/>
            <a:ext cx="9144000" cy="0"/>
          </a:xfrm>
          <a:prstGeom prst="line">
            <a:avLst/>
          </a:prstGeom>
          <a:noFill/>
          <a:ln w="9525">
            <a:solidFill>
              <a:schemeClr val="tx1"/>
            </a:solidFill>
            <a:round/>
            <a:headEnd/>
            <a:tailEnd/>
          </a:ln>
        </p:spPr>
        <p:txBody>
          <a:bodyPr/>
          <a:lstStyle/>
          <a:p>
            <a:endParaRPr lang="en-US" dirty="0"/>
          </a:p>
        </p:txBody>
      </p:sp>
      <p:sp>
        <p:nvSpPr>
          <p:cNvPr id="2" name="Rectangle 1">
            <a:extLst>
              <a:ext uri="{FF2B5EF4-FFF2-40B4-BE49-F238E27FC236}">
                <a16:creationId xmlns:a16="http://schemas.microsoft.com/office/drawing/2014/main" id="{DE5DA152-5BB8-4A8D-BF38-CE8BB3256C69}"/>
              </a:ext>
            </a:extLst>
          </p:cNvPr>
          <p:cNvSpPr/>
          <p:nvPr/>
        </p:nvSpPr>
        <p:spPr>
          <a:xfrm>
            <a:off x="21771" y="1828800"/>
            <a:ext cx="8763000" cy="2246769"/>
          </a:xfrm>
          <a:prstGeom prst="rect">
            <a:avLst/>
          </a:prstGeom>
        </p:spPr>
        <p:txBody>
          <a:bodyPr wrap="square">
            <a:spAutoFit/>
          </a:bodyPr>
          <a:lstStyle/>
          <a:p>
            <a:pPr marR="0" lvl="1">
              <a:spcBef>
                <a:spcPts val="0"/>
              </a:spcBef>
              <a:spcAft>
                <a:spcPts val="0"/>
              </a:spcAft>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800" dirty="0">
                <a:latin typeface="Times New Roman" panose="02020603050405020304" pitchFamily="18" charset="0"/>
                <a:ea typeface="Times New Roman" panose="02020603050405020304" pitchFamily="18" charset="0"/>
              </a:rPr>
              <a:t>Plans for future testing/development/commercialization (one or two slides) </a:t>
            </a:r>
          </a:p>
          <a:p>
            <a:pPr marL="914400" marR="0" lvl="1" indent="-457200">
              <a:spcBef>
                <a:spcPts val="0"/>
              </a:spcBef>
              <a:spcAft>
                <a:spcPts val="0"/>
              </a:spcAf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800" dirty="0">
                <a:latin typeface="Times New Roman" panose="02020603050405020304" pitchFamily="18" charset="0"/>
                <a:ea typeface="Times New Roman" panose="02020603050405020304" pitchFamily="18" charset="0"/>
              </a:rPr>
              <a:t>In this project</a:t>
            </a:r>
          </a:p>
          <a:p>
            <a:pPr marL="914400" marR="0" lvl="1" indent="-457200">
              <a:spcBef>
                <a:spcPts val="0"/>
              </a:spcBef>
              <a:spcAft>
                <a:spcPts val="0"/>
              </a:spcAf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800" dirty="0">
                <a:latin typeface="Times New Roman" panose="02020603050405020304" pitchFamily="18" charset="0"/>
                <a:ea typeface="Times New Roman" panose="02020603050405020304" pitchFamily="18" charset="0"/>
              </a:rPr>
              <a:t>After this project (i.e., next project)</a:t>
            </a:r>
          </a:p>
          <a:p>
            <a:pPr marL="914400" marR="0" lvl="1" indent="-457200">
              <a:spcBef>
                <a:spcPts val="0"/>
              </a:spcBef>
              <a:spcAft>
                <a:spcPts val="0"/>
              </a:spcAft>
              <a:buAutoNum type="alphaLcPeriod"/>
              <a:tabLst>
                <a:tab pos="457200" algn="l"/>
                <a:tab pos="685800" algn="l"/>
                <a:tab pos="914400" algn="l"/>
                <a:tab pos="1371600" algn="l"/>
                <a:tab pos="1828800" algn="l"/>
                <a:tab pos="2286000" algn="l"/>
                <a:tab pos="2743200" algn="l"/>
                <a:tab pos="2971800" algn="l"/>
                <a:tab pos="3200400" algn="l"/>
                <a:tab pos="3657600" algn="l"/>
                <a:tab pos="4114800" algn="l"/>
                <a:tab pos="4572000" algn="l"/>
                <a:tab pos="5029200" algn="l"/>
                <a:tab pos="5486400" algn="l"/>
              </a:tabLst>
            </a:pPr>
            <a:r>
              <a:rPr lang="en-US" sz="2800" dirty="0">
                <a:latin typeface="Times New Roman" panose="02020603050405020304" pitchFamily="18" charset="0"/>
                <a:ea typeface="Times New Roman" panose="02020603050405020304" pitchFamily="18" charset="0"/>
              </a:rPr>
              <a:t>Scale-up potential, if applicable</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342924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D82D5117-DFEC-4BC2-BE5B-8DCAD9CFA197}" type="slidenum">
              <a:rPr lang="en-US" smtClean="0">
                <a:solidFill>
                  <a:schemeClr val="tx1"/>
                </a:solidFill>
                <a:latin typeface="Garamond" panose="02020404030301010803" pitchFamily="18" charset="0"/>
              </a:rPr>
              <a:pPr/>
              <a:t>8</a:t>
            </a:fld>
            <a:endParaRPr lang="en-US" dirty="0">
              <a:solidFill>
                <a:schemeClr val="tx1"/>
              </a:solidFill>
              <a:latin typeface="Garamond" panose="02020404030301010803" pitchFamily="18" charset="0"/>
            </a:endParaRPr>
          </a:p>
        </p:txBody>
      </p:sp>
      <p:sp>
        <p:nvSpPr>
          <p:cNvPr id="17411" name="Rectangle 2"/>
          <p:cNvSpPr>
            <a:spLocks noGrp="1" noChangeArrowheads="1"/>
          </p:cNvSpPr>
          <p:nvPr>
            <p:ph type="title"/>
          </p:nvPr>
        </p:nvSpPr>
        <p:spPr>
          <a:xfrm>
            <a:off x="381000" y="381000"/>
            <a:ext cx="8458200" cy="1143000"/>
          </a:xfrm>
        </p:spPr>
        <p:txBody>
          <a:bodyPr/>
          <a:lstStyle/>
          <a:p>
            <a:pPr eaLnBrk="1" hangingPunct="1"/>
            <a:r>
              <a:rPr lang="en-US" sz="3600" b="1" dirty="0">
                <a:latin typeface="Times New Roman" panose="02020603050405020304" pitchFamily="18" charset="0"/>
                <a:cs typeface="Times New Roman" panose="02020603050405020304" pitchFamily="18" charset="0"/>
              </a:rPr>
              <a:t>Outreach and Workforce Development Efforts or Achievements (If Applicable)</a:t>
            </a:r>
          </a:p>
        </p:txBody>
      </p:sp>
      <p:sp>
        <p:nvSpPr>
          <p:cNvPr id="17412" name="Rectangle 3"/>
          <p:cNvSpPr>
            <a:spLocks noGrp="1" noChangeArrowheads="1"/>
          </p:cNvSpPr>
          <p:nvPr>
            <p:ph type="body" idx="1"/>
          </p:nvPr>
        </p:nvSpPr>
        <p:spPr/>
        <p:txBody>
          <a:bodyPr/>
          <a:lstStyle/>
          <a:p>
            <a:pPr eaLnBrk="1" hangingPunct="1"/>
            <a:r>
              <a:rPr lang="en-US" sz="2400" dirty="0">
                <a:latin typeface="Times New Roman" panose="02020603050405020304" pitchFamily="18" charset="0"/>
                <a:cs typeface="Times New Roman" panose="02020603050405020304" pitchFamily="18" charset="0"/>
              </a:rPr>
              <a:t>Outreach - Provide a bulleted list of community outreach efforts or achievements.</a:t>
            </a:r>
          </a:p>
          <a:p>
            <a:pPr eaLnBrk="1" hangingPunct="1"/>
            <a:r>
              <a:rPr lang="en-US" sz="2400" dirty="0">
                <a:latin typeface="Times New Roman" panose="02020603050405020304" pitchFamily="18" charset="0"/>
                <a:cs typeface="Times New Roman" panose="02020603050405020304" pitchFamily="18" charset="0"/>
              </a:rPr>
              <a:t>Workforce Development – Provide a bulleted list of ways you have developed the current or future workforce including training/graduating students or postdocs, (re-)training tradespeople or professionals, etc.</a:t>
            </a:r>
            <a:endParaRPr lang="en-US" sz="700" dirty="0">
              <a:latin typeface="Garamond" panose="02020404030301010803" pitchFamily="18" charset="0"/>
            </a:endParaRPr>
          </a:p>
        </p:txBody>
      </p:sp>
      <p:sp>
        <p:nvSpPr>
          <p:cNvPr id="17413" name="Line 4"/>
          <p:cNvSpPr>
            <a:spLocks noChangeShapeType="1"/>
          </p:cNvSpPr>
          <p:nvPr/>
        </p:nvSpPr>
        <p:spPr bwMode="auto">
          <a:xfrm>
            <a:off x="0" y="1600200"/>
            <a:ext cx="9144000" cy="0"/>
          </a:xfrm>
          <a:prstGeom prst="line">
            <a:avLst/>
          </a:prstGeom>
          <a:noFill/>
          <a:ln w="9525">
            <a:solidFill>
              <a:schemeClr val="tx1"/>
            </a:solidFill>
            <a:round/>
            <a:headEnd/>
            <a:tailEnd/>
          </a:ln>
        </p:spPr>
        <p:txBody>
          <a:bodyPr lIns="91432" tIns="45716" rIns="91432" bIns="45716"/>
          <a:lstStyle/>
          <a:p>
            <a:endParaRPr lang="en-US" dirty="0">
              <a:latin typeface="Garamond" panose="02020404030301010803" pitchFamily="18" charset="0"/>
            </a:endParaRPr>
          </a:p>
        </p:txBody>
      </p:sp>
    </p:spTree>
    <p:extLst>
      <p:ext uri="{BB962C8B-B14F-4D97-AF65-F5344CB8AC3E}">
        <p14:creationId xmlns:p14="http://schemas.microsoft.com/office/powerpoint/2010/main" val="7350290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8EF01B5-82ED-493E-9191-A2205E7F7AFA}" type="slidenum">
              <a:rPr lang="en-US" smtClean="0">
                <a:latin typeface="Garamond" panose="02020404030301010803" pitchFamily="18" charset="0"/>
              </a:rPr>
              <a:pPr/>
              <a:t>9</a:t>
            </a:fld>
            <a:endParaRPr lang="en-US" dirty="0">
              <a:latin typeface="Garamond" panose="02020404030301010803" pitchFamily="18" charset="0"/>
            </a:endParaRPr>
          </a:p>
        </p:txBody>
      </p:sp>
      <p:sp>
        <p:nvSpPr>
          <p:cNvPr id="10243" name="Rectangle 2"/>
          <p:cNvSpPr>
            <a:spLocks noGrp="1" noChangeArrowheads="1"/>
          </p:cNvSpPr>
          <p:nvPr>
            <p:ph type="title"/>
          </p:nvPr>
        </p:nvSpPr>
        <p:spPr/>
        <p:txBody>
          <a:bodyPr/>
          <a:lstStyle/>
          <a:p>
            <a:pPr eaLnBrk="1" hangingPunct="1"/>
            <a:r>
              <a:rPr lang="en-US" b="1" dirty="0">
                <a:latin typeface="Garamond" panose="02020404030301010803" pitchFamily="18" charset="0"/>
              </a:rPr>
              <a:t>Summary Slide</a:t>
            </a:r>
          </a:p>
        </p:txBody>
      </p:sp>
      <p:sp>
        <p:nvSpPr>
          <p:cNvPr id="10245" name="Line 4"/>
          <p:cNvSpPr>
            <a:spLocks noChangeShapeType="1"/>
          </p:cNvSpPr>
          <p:nvPr/>
        </p:nvSpPr>
        <p:spPr bwMode="auto">
          <a:xfrm>
            <a:off x="0" y="1435359"/>
            <a:ext cx="9144000" cy="0"/>
          </a:xfrm>
          <a:prstGeom prst="line">
            <a:avLst/>
          </a:prstGeom>
          <a:noFill/>
          <a:ln w="9525">
            <a:solidFill>
              <a:schemeClr val="tx1"/>
            </a:solidFill>
            <a:round/>
            <a:headEnd/>
            <a:tailEnd/>
          </a:ln>
        </p:spPr>
        <p:txBody>
          <a:bodyPr/>
          <a:lstStyle/>
          <a:p>
            <a:endParaRPr lang="en-US" dirty="0"/>
          </a:p>
        </p:txBody>
      </p:sp>
      <p:sp>
        <p:nvSpPr>
          <p:cNvPr id="2" name="Rectangle 1">
            <a:extLst>
              <a:ext uri="{FF2B5EF4-FFF2-40B4-BE49-F238E27FC236}">
                <a16:creationId xmlns:a16="http://schemas.microsoft.com/office/drawing/2014/main" id="{1BE48A0E-7A04-4BAF-A8D7-EF32450E5A4F}"/>
              </a:ext>
            </a:extLst>
          </p:cNvPr>
          <p:cNvSpPr/>
          <p:nvPr/>
        </p:nvSpPr>
        <p:spPr>
          <a:xfrm>
            <a:off x="469605" y="1905000"/>
            <a:ext cx="9144000" cy="2062103"/>
          </a:xfrm>
          <a:prstGeom prst="rect">
            <a:avLst/>
          </a:prstGeom>
        </p:spPr>
        <p:txBody>
          <a:bodyPr wrap="square">
            <a:spAutoFit/>
          </a:bodyPr>
          <a:lstStyle/>
          <a:p>
            <a:pPr marL="742950" lvl="1" indent="-285750">
              <a:spcBef>
                <a:spcPts val="0"/>
              </a:spcBef>
              <a:spcAft>
                <a:spcPts val="0"/>
              </a:spcAft>
              <a:buFont typeface="+mj-lt"/>
              <a:buAutoNum type="alphaLcPeriod"/>
            </a:pPr>
            <a:endParaRPr lang="en-US" sz="2800" dirty="0">
              <a:latin typeface="Times New Roman" panose="02020603050405020304" pitchFamily="18" charset="0"/>
            </a:endParaRPr>
          </a:p>
          <a:p>
            <a:pPr marL="742950" lvl="1" indent="-285750">
              <a:spcBef>
                <a:spcPts val="0"/>
              </a:spcBef>
              <a:spcAft>
                <a:spcPts val="0"/>
              </a:spcAft>
              <a:buFont typeface="+mj-lt"/>
              <a:buAutoNum type="alphaLcPeriod"/>
            </a:pPr>
            <a:r>
              <a:rPr lang="en-US" sz="2400" dirty="0">
                <a:latin typeface="Times New Roman" panose="02020603050405020304" pitchFamily="18" charset="0"/>
              </a:rPr>
              <a:t>Discuss your key findings, lessons learned, and </a:t>
            </a:r>
          </a:p>
          <a:p>
            <a:pPr lvl="1">
              <a:spcBef>
                <a:spcPts val="0"/>
              </a:spcBef>
              <a:spcAft>
                <a:spcPts val="0"/>
              </a:spcAft>
            </a:pPr>
            <a:r>
              <a:rPr lang="en-US" sz="2400" dirty="0">
                <a:latin typeface="Times New Roman" panose="02020603050405020304" pitchFamily="18" charset="0"/>
              </a:rPr>
              <a:t>    future plans.</a:t>
            </a:r>
          </a:p>
          <a:p>
            <a:pPr lvl="1">
              <a:spcBef>
                <a:spcPts val="0"/>
              </a:spcBef>
              <a:spcAft>
                <a:spcPts val="0"/>
              </a:spcAft>
            </a:pPr>
            <a:r>
              <a:rPr lang="en-US" sz="2400" dirty="0">
                <a:latin typeface="Times New Roman" panose="02020603050405020304" pitchFamily="18" charset="0"/>
              </a:rPr>
              <a:t>b. Provide your “take-away” message. </a:t>
            </a:r>
          </a:p>
          <a:p>
            <a:pPr marL="742950" lvl="1" indent="-285750">
              <a:spcBef>
                <a:spcPts val="0"/>
              </a:spcBef>
              <a:spcAft>
                <a:spcPts val="0"/>
              </a:spcAft>
              <a:buFont typeface="+mj-lt"/>
              <a:buAutoNum type="alphaLcPeriod"/>
            </a:pPr>
            <a:endParaRPr lang="en-US" sz="2800" dirty="0">
              <a:latin typeface="Times New Roman" panose="02020603050405020304" pitchFamily="18" charset="0"/>
            </a:endParaRPr>
          </a:p>
        </p:txBody>
      </p:sp>
    </p:spTree>
    <p:extLst>
      <p:ext uri="{BB962C8B-B14F-4D97-AF65-F5344CB8AC3E}">
        <p14:creationId xmlns:p14="http://schemas.microsoft.com/office/powerpoint/2010/main" val="1229309744"/>
      </p:ext>
    </p:extLst>
  </p:cSld>
  <p:clrMapOvr>
    <a:masterClrMapping/>
  </p:clrMapOvr>
  <p:transition/>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L Sig DOE Logo">
  <a:themeElements>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fontScheme name="NETL Sig DOE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L Sig DOE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TL Sig DOE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TL Sig DOE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TL Sig DOE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TL Sig DOE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TL Sig DOE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TL Sig DOE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TL Sig DOE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TL Sig DOE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TL Sig DOE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TL Sig DOE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TL Sig DOE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NETL Sig DOE Logo">
  <a:themeElements>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fontScheme name="NETL Sig DOE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L Sig DOE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TL Sig DOE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TL Sig DOE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TL Sig DOE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TL Sig DOE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TL Sig DOE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TL Sig DOE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TL Sig DOE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TL Sig DOE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TL Sig DOE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TL Sig DOE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TL Sig DOE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NETL Sig DOE Logo">
  <a:themeElements>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fontScheme name="NETL Sig DOE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L Sig DOE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TL Sig DOE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TL Sig DOE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TL Sig DOE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TL Sig DOE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TL Sig DOE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TL Sig DOE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TL Sig DOE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TL Sig DOE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TL Sig DOE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TL Sig DOE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TL Sig DOE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NETL Sig DOE Logo">
  <a:themeElements>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fontScheme name="NETL Sig DOE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L Sig DOE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TL Sig DOE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TL Sig DOE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TL Sig DOE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TL Sig DOE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TL Sig DOE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TL Sig DOE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TL Sig DOE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TL Sig DOE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TL Sig DOE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TL Sig DOE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TL Sig DOE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TL Sig DOE Logo 13">
        <a:dk1>
          <a:srgbClr val="000000"/>
        </a:dk1>
        <a:lt1>
          <a:srgbClr val="FFFFFF"/>
        </a:lt1>
        <a:dk2>
          <a:srgbClr val="000000"/>
        </a:dk2>
        <a:lt2>
          <a:srgbClr val="808080"/>
        </a:lt2>
        <a:accent1>
          <a:srgbClr val="BBE0E3"/>
        </a:accent1>
        <a:accent2>
          <a:srgbClr val="0066FF"/>
        </a:accent2>
        <a:accent3>
          <a:srgbClr val="FFFFFF"/>
        </a:accent3>
        <a:accent4>
          <a:srgbClr val="000000"/>
        </a:accent4>
        <a:accent5>
          <a:srgbClr val="DAEDEF"/>
        </a:accent5>
        <a:accent6>
          <a:srgbClr val="005CE7"/>
        </a:accent6>
        <a:hlink>
          <a:srgbClr val="008000"/>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5671</TotalTime>
  <Words>685</Words>
  <Application>Microsoft Office PowerPoint</Application>
  <PresentationFormat>On-screen Show (4:3)</PresentationFormat>
  <Paragraphs>85</Paragraphs>
  <Slides>12</Slides>
  <Notes>10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12</vt:i4>
      </vt:variant>
    </vt:vector>
  </HeadingPairs>
  <TitlesOfParts>
    <vt:vector size="21" baseType="lpstr">
      <vt:lpstr>Arial</vt:lpstr>
      <vt:lpstr>Garamond</vt:lpstr>
      <vt:lpstr>Times New Roman</vt:lpstr>
      <vt:lpstr>Default Design</vt:lpstr>
      <vt:lpstr>NETL Sig DOE Logo</vt:lpstr>
      <vt:lpstr>2_Default Design</vt:lpstr>
      <vt:lpstr>1_NETL Sig DOE Logo</vt:lpstr>
      <vt:lpstr>2_NETL Sig DOE Logo</vt:lpstr>
      <vt:lpstr>3_NETL Sig DOE Logo</vt:lpstr>
      <vt:lpstr>PowerPoint Presentation</vt:lpstr>
      <vt:lpstr>Project Title Project Number</vt:lpstr>
      <vt:lpstr>Project Overview (1-2 Slides)</vt:lpstr>
      <vt:lpstr>Technology Background (2-3 Slides)</vt:lpstr>
      <vt:lpstr>Technical Approach/Project Scope (1-2 Slides)</vt:lpstr>
      <vt:lpstr>Progress and Current Status of Project (6-10 Slides)</vt:lpstr>
      <vt:lpstr>Plans for future testing/development/ commercialization (1-2 Slides)</vt:lpstr>
      <vt:lpstr>Outreach and Workforce Development Efforts or Achievements (If Applicable)</vt:lpstr>
      <vt:lpstr>Summary Slide</vt:lpstr>
      <vt:lpstr>Appendix</vt:lpstr>
      <vt:lpstr>Organization Chart</vt:lpstr>
      <vt:lpstr>Gantt Chart</vt:lpstr>
    </vt:vector>
  </TitlesOfParts>
  <Company>U.S. Dept. Of Energy, NETL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NETLUser</dc:creator>
  <cp:lastModifiedBy>Hart, Katherine A. (CONTR)</cp:lastModifiedBy>
  <cp:revision>368</cp:revision>
  <dcterms:created xsi:type="dcterms:W3CDTF">2009-01-09T18:36:22Z</dcterms:created>
  <dcterms:modified xsi:type="dcterms:W3CDTF">2024-03-13T14:47:05Z</dcterms:modified>
</cp:coreProperties>
</file>