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74" r:id="rId2"/>
    <p:sldMasterId id="2147483722" r:id="rId3"/>
    <p:sldMasterId id="2147483724" r:id="rId4"/>
    <p:sldMasterId id="2147483725" r:id="rId5"/>
    <p:sldMasterId id="2147483726" r:id="rId6"/>
  </p:sldMasterIdLst>
  <p:notesMasterIdLst>
    <p:notesMasterId r:id="rId19"/>
  </p:notesMasterIdLst>
  <p:handoutMasterIdLst>
    <p:handoutMasterId r:id="rId20"/>
  </p:handoutMasterIdLst>
  <p:sldIdLst>
    <p:sldId id="319" r:id="rId7"/>
    <p:sldId id="256" r:id="rId8"/>
    <p:sldId id="309" r:id="rId9"/>
    <p:sldId id="310" r:id="rId10"/>
    <p:sldId id="314" r:id="rId11"/>
    <p:sldId id="315" r:id="rId12"/>
    <p:sldId id="318" r:id="rId13"/>
    <p:sldId id="320" r:id="rId14"/>
    <p:sldId id="316" r:id="rId15"/>
    <p:sldId id="298" r:id="rId16"/>
    <p:sldId id="262" r:id="rId17"/>
    <p:sldId id="303" r:id="rId1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7975B"/>
    <a:srgbClr val="FF2D2D"/>
    <a:srgbClr val="66FF99"/>
    <a:srgbClr val="BDD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80" autoAdjust="0"/>
  </p:normalViewPr>
  <p:slideViewPr>
    <p:cSldViewPr>
      <p:cViewPr varScale="1">
        <p:scale>
          <a:sx n="72" d="100"/>
          <a:sy n="72" d="100"/>
        </p:scale>
        <p:origin x="1326" y="6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50179"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50180"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50181"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28CC2AFE-0FA0-47D3-BF8D-C0780434B02C}" type="slidenum">
              <a:rPr lang="en-US"/>
              <a:pPr>
                <a:defRPr/>
              </a:pPr>
              <a:t>‹#›</a:t>
            </a:fld>
            <a:endParaRPr lang="en-US" dirty="0"/>
          </a:p>
        </p:txBody>
      </p:sp>
    </p:spTree>
    <p:extLst>
      <p:ext uri="{BB962C8B-B14F-4D97-AF65-F5344CB8AC3E}">
        <p14:creationId xmlns:p14="http://schemas.microsoft.com/office/powerpoint/2010/main" val="1935471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10243"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10247"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E40A1E31-843F-496C-8032-08DA555D9556}" type="slidenum">
              <a:rPr lang="en-US"/>
              <a:pPr>
                <a:defRPr/>
              </a:pPr>
              <a:t>‹#›</a:t>
            </a:fld>
            <a:endParaRPr lang="en-US" dirty="0"/>
          </a:p>
        </p:txBody>
      </p:sp>
    </p:spTree>
    <p:extLst>
      <p:ext uri="{BB962C8B-B14F-4D97-AF65-F5344CB8AC3E}">
        <p14:creationId xmlns:p14="http://schemas.microsoft.com/office/powerpoint/2010/main" val="3237159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297C1FA-E0AB-461D-9FB4-2D8EB8D3F6DA}" type="slidenum">
              <a:rPr lang="en-US" smtClean="0"/>
              <a:pPr/>
              <a:t>2</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33940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12</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5273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3</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45688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4</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5</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150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6</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007350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7</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45734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8</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045977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9</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775563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13E8FA2-1357-46E0-96FF-6D3631682357}" type="slidenum">
              <a:rPr lang="en-US" smtClean="0"/>
              <a:pPr/>
              <a:t>11</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62154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4DE081-7983-4AE2-A28F-A885C644BE7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7EF18ED-6E62-41EE-B91D-E60EF9307C7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9E453E-0608-4885-B834-637897FFC4A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NETL Presentation Title Page Final Black DOE Logo"/>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9396" name="Rectangle 4"/>
          <p:cNvSpPr>
            <a:spLocks noGrp="1" noChangeArrowheads="1"/>
          </p:cNvSpPr>
          <p:nvPr>
            <p:ph type="ctrTitle" sz="quarter"/>
          </p:nvPr>
        </p:nvSpPr>
        <p:spPr>
          <a:xfrm>
            <a:off x="2741613" y="4508500"/>
            <a:ext cx="6170612" cy="488950"/>
          </a:xfrm>
        </p:spPr>
        <p:txBody>
          <a:bodyPr anchor="b"/>
          <a:lstStyle>
            <a:lvl1pPr algn="l" fontAlgn="t">
              <a:defRPr sz="2600"/>
            </a:lvl1pPr>
          </a:lstStyle>
          <a:p>
            <a:r>
              <a:rPr lang="en-US"/>
              <a:t>Click to edit Master title style</a:t>
            </a:r>
          </a:p>
        </p:txBody>
      </p:sp>
      <p:sp>
        <p:nvSpPr>
          <p:cNvPr id="59397" name="Rectangle 5"/>
          <p:cNvSpPr>
            <a:spLocks noGrp="1" noChangeArrowheads="1"/>
          </p:cNvSpPr>
          <p:nvPr>
            <p:ph type="subTitle" sz="quarter" idx="1"/>
          </p:nvPr>
        </p:nvSpPr>
        <p:spPr>
          <a:xfrm>
            <a:off x="2741613" y="5027613"/>
            <a:ext cx="6170612" cy="366712"/>
          </a:xfrm>
          <a:ln w="12700"/>
        </p:spPr>
        <p:txBody>
          <a:bodyPr>
            <a:spAutoFit/>
          </a:bodyPr>
          <a:lstStyle>
            <a:lvl1pPr marL="0" indent="0">
              <a:buFontTx/>
              <a:buNone/>
              <a:defRPr sz="1800" b="0"/>
            </a:lvl1pPr>
          </a:lstStyle>
          <a:p>
            <a:r>
              <a:rPr lang="en-US"/>
              <a:t>Click to edit Master subtitle style</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FA48FB8D-CD56-4786-93C8-8FFBA7A8F57C}" type="slidenum">
              <a:rPr lang="en-US"/>
              <a:pPr>
                <a:defRPr/>
              </a:pPr>
              <a:t>‹#›</a:t>
            </a:fld>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2CC3CCB9-C3BC-4148-82DA-E74F97350019}" type="slidenum">
              <a:rPr lang="en-US"/>
              <a:pPr>
                <a:defRPr/>
              </a:pPr>
              <a:t>‹#›</a:t>
            </a:fld>
            <a:endParaRPr lang="en-US" dirty="0"/>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19E7C53C-8FB8-4A30-91BE-C38805FD7D19}" type="slidenum">
              <a:rPr lang="en-US"/>
              <a:pPr>
                <a:defRPr/>
              </a:pPr>
              <a:t>‹#›</a:t>
            </a:fld>
            <a:endParaRPr lang="en-US" dirty="0"/>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9"/>
          <p:cNvSpPr>
            <a:spLocks noGrp="1" noChangeArrowheads="1"/>
          </p:cNvSpPr>
          <p:nvPr>
            <p:ph type="sldNum" sz="quarter" idx="11"/>
          </p:nvPr>
        </p:nvSpPr>
        <p:spPr>
          <a:ln/>
        </p:spPr>
        <p:txBody>
          <a:bodyPr/>
          <a:lstStyle>
            <a:lvl1pPr>
              <a:defRPr/>
            </a:lvl1pPr>
          </a:lstStyle>
          <a:p>
            <a:pPr>
              <a:defRPr/>
            </a:pPr>
            <a:fld id="{D5223CBA-E234-42E8-A3CD-26B288F6E656}" type="slidenum">
              <a:rPr lang="en-US"/>
              <a:pPr>
                <a:defRPr/>
              </a:pPr>
              <a:t>‹#›</a:t>
            </a:fld>
            <a:endParaRPr lang="en-US" dirty="0"/>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9"/>
          <p:cNvSpPr>
            <a:spLocks noGrp="1" noChangeArrowheads="1"/>
          </p:cNvSpPr>
          <p:nvPr>
            <p:ph type="sldNum" sz="quarter" idx="11"/>
          </p:nvPr>
        </p:nvSpPr>
        <p:spPr>
          <a:ln/>
        </p:spPr>
        <p:txBody>
          <a:bodyPr/>
          <a:lstStyle>
            <a:lvl1pPr>
              <a:defRPr/>
            </a:lvl1pPr>
          </a:lstStyle>
          <a:p>
            <a:pPr>
              <a:defRPr/>
            </a:pPr>
            <a:fld id="{7B59CBC0-BBAA-48F8-A713-3BF104C52113}" type="slidenum">
              <a:rPr lang="en-US"/>
              <a:pPr>
                <a:defRPr/>
              </a:pPr>
              <a:t>‹#›</a:t>
            </a:fld>
            <a:endParaRPr lang="en-US"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9"/>
          <p:cNvSpPr>
            <a:spLocks noGrp="1" noChangeArrowheads="1"/>
          </p:cNvSpPr>
          <p:nvPr>
            <p:ph type="sldNum" sz="quarter" idx="11"/>
          </p:nvPr>
        </p:nvSpPr>
        <p:spPr>
          <a:ln/>
        </p:spPr>
        <p:txBody>
          <a:bodyPr/>
          <a:lstStyle>
            <a:lvl1pPr>
              <a:defRPr/>
            </a:lvl1pPr>
          </a:lstStyle>
          <a:p>
            <a:pPr>
              <a:defRPr/>
            </a:pPr>
            <a:fld id="{DEEDA04F-A91B-46F5-A83D-FD019C8784EF}" type="slidenum">
              <a:rPr lang="en-US"/>
              <a:pPr>
                <a:defRPr/>
              </a:pPr>
              <a:t>‹#›</a:t>
            </a:fld>
            <a:endParaRPr lang="en-US" dirty="0"/>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7EEEE0B9-C572-4A51-885C-C72E43041D09}" type="slidenum">
              <a:rPr lang="en-US"/>
              <a:pPr>
                <a:defRPr/>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0C99257-C95B-4FAC-9343-AC48723CD267}"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F7EB6D1D-1DE2-46F4-8D94-B77F68606A40}" type="slidenum">
              <a:rPr lang="en-US"/>
              <a:pPr>
                <a:defRPr/>
              </a:pPr>
              <a:t>‹#›</a:t>
            </a:fld>
            <a:endParaRPr lang="en-US" dirty="0"/>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DEBEEBCA-BBD5-447B-B7BF-36A455EAC85D}" type="slidenum">
              <a:rPr lang="en-US"/>
              <a:pPr>
                <a:defRPr/>
              </a:pPr>
              <a:t>‹#›</a:t>
            </a:fld>
            <a:endParaRPr lang="en-US" dirty="0"/>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2563"/>
            <a:ext cx="2057400" cy="5986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2563"/>
            <a:ext cx="6019800" cy="5986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A8AC0CD1-22D3-4A18-BACC-B34444FB7306}" type="slidenum">
              <a:rPr lang="en-US"/>
              <a:pPr>
                <a:defRPr/>
              </a:pPr>
              <a:t>‹#›</a:t>
            </a:fld>
            <a:endParaRPr lang="en-US" dirty="0"/>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EC3B82C-57C9-4139-A900-43A769E79C2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0597BA5-27F4-4E9E-A142-993FFBDCB5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29381A5-0DA0-49B5-BA4F-A9A16184245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6CF2BEE-4CB4-49E0-9DFB-CCF3D2B351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C686F7B-EB3F-46AC-AAA8-96FA1016ABD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A9FE8CC-9521-48A0-8C03-F7635BACE92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7B1D760-6C92-40EA-895D-BCE1D8FC887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1A4BFCD-CC38-46BC-80D7-015AB938D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F0D200C-FB95-43E1-BCE3-18E8951C908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2051" name="Rectangle 4"/>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8376" name="Rectangle 8"/>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58377" name="Rectangle 9"/>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300045F-7DCD-4494-8570-CB6D47CA11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4"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ransition spd="med">
    <p:fade/>
  </p:transition>
  <p:hf hdr="0" ftr="0" dt="0"/>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23491D7-BEFB-4F4C-A4C7-0E53F9AFB62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3" r:id="rId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4099"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D1D20F4-7BFA-4E9B-A277-BF41940019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5123"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D693C54-837C-47C2-BB89-AC082E8295D7}"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6147"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E93A17D8-AD78-4AA6-8047-4B0145CE72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03A456-3D07-4725-BF35-F1649BB7527A}"/>
              </a:ext>
            </a:extLst>
          </p:cNvPr>
          <p:cNvSpPr>
            <a:spLocks noGrp="1"/>
          </p:cNvSpPr>
          <p:nvPr>
            <p:ph type="sldNum" sz="quarter" idx="12"/>
          </p:nvPr>
        </p:nvSpPr>
        <p:spPr/>
        <p:txBody>
          <a:bodyPr/>
          <a:lstStyle/>
          <a:p>
            <a:pPr>
              <a:defRPr/>
            </a:pPr>
            <a:fld id="{5A9FE8CC-9521-48A0-8C03-F7635BACE92B}" type="slidenum">
              <a:rPr lang="en-US" smtClean="0"/>
              <a:pPr>
                <a:defRPr/>
              </a:pPr>
              <a:t>1</a:t>
            </a:fld>
            <a:endParaRPr lang="en-US" dirty="0"/>
          </a:p>
        </p:txBody>
      </p:sp>
      <p:sp>
        <p:nvSpPr>
          <p:cNvPr id="3" name="Rectangle 2">
            <a:extLst>
              <a:ext uri="{FF2B5EF4-FFF2-40B4-BE49-F238E27FC236}">
                <a16:creationId xmlns:a16="http://schemas.microsoft.com/office/drawing/2014/main" id="{FEE68510-A16B-42C4-A1AA-EDEA6340D72D}"/>
              </a:ext>
            </a:extLst>
          </p:cNvPr>
          <p:cNvSpPr/>
          <p:nvPr/>
        </p:nvSpPr>
        <p:spPr>
          <a:xfrm>
            <a:off x="245245" y="2122706"/>
            <a:ext cx="8653509" cy="2554545"/>
          </a:xfrm>
          <a:prstGeom prst="rect">
            <a:avLst/>
          </a:prstGeom>
        </p:spPr>
        <p:txBody>
          <a:bodyPr wrap="square">
            <a:spAutoFit/>
          </a:bodyPr>
          <a:lstStyle/>
          <a:p>
            <a:r>
              <a:rPr lang="en-US" sz="1600" dirty="0"/>
              <a:t>•	</a:t>
            </a:r>
            <a:r>
              <a:rPr lang="en-US" sz="1600" dirty="0">
                <a:latin typeface="Times New Roman" panose="02020603050405020304" pitchFamily="18" charset="0"/>
                <a:cs typeface="Times New Roman" panose="02020603050405020304" pitchFamily="18" charset="0"/>
              </a:rPr>
              <a:t>Please refer to the agenda to confirm your presentation time and duration. </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	Do not include business sensitive, proprietary, and/or Unclassified Controlled 	Information 	in your presentation.</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p>
          <a:p>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            Please allow </a:t>
            </a:r>
            <a:r>
              <a:rPr lang="en-US" sz="1600" b="1" dirty="0">
                <a:latin typeface="Times New Roman" panose="02020603050405020304" pitchFamily="18" charset="0"/>
                <a:cs typeface="Times New Roman" panose="02020603050405020304" pitchFamily="18" charset="0"/>
              </a:rPr>
              <a:t>three (3) minutes</a:t>
            </a:r>
            <a:r>
              <a:rPr lang="en-US" sz="1600" dirty="0">
                <a:latin typeface="Times New Roman" panose="02020603050405020304" pitchFamily="18" charset="0"/>
                <a:cs typeface="Times New Roman" panose="02020603050405020304" pitchFamily="18" charset="0"/>
              </a:rPr>
              <a:t> of your allotted presentation duration for questions and </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answers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1600" dirty="0"/>
          </a:p>
          <a:p>
            <a:endParaRPr lang="en-US" sz="1600" dirty="0"/>
          </a:p>
          <a:p>
            <a:endParaRPr lang="en-US" sz="1600" dirty="0"/>
          </a:p>
        </p:txBody>
      </p:sp>
      <p:sp>
        <p:nvSpPr>
          <p:cNvPr id="4" name="Rectangle 3">
            <a:extLst>
              <a:ext uri="{FF2B5EF4-FFF2-40B4-BE49-F238E27FC236}">
                <a16:creationId xmlns:a16="http://schemas.microsoft.com/office/drawing/2014/main" id="{C6D694DE-C5F5-479E-B89F-F1B24C5DFB45}"/>
              </a:ext>
            </a:extLst>
          </p:cNvPr>
          <p:cNvSpPr/>
          <p:nvPr/>
        </p:nvSpPr>
        <p:spPr>
          <a:xfrm>
            <a:off x="457200" y="457200"/>
            <a:ext cx="7100855" cy="1200329"/>
          </a:xfrm>
          <a:prstGeom prst="rect">
            <a:avLst/>
          </a:prstGeom>
        </p:spPr>
        <p:txBody>
          <a:bodyPr wrap="none">
            <a:spAutoFit/>
          </a:bodyPr>
          <a:lstStyle/>
          <a:p>
            <a:r>
              <a:rPr lang="en-US" sz="4000" b="1" dirty="0">
                <a:latin typeface="Garamond" panose="02020404030301010803" pitchFamily="18" charset="0"/>
              </a:rPr>
              <a:t>General Guidance </a:t>
            </a:r>
          </a:p>
          <a:p>
            <a:r>
              <a:rPr lang="en-US" sz="3200" b="1" dirty="0">
                <a:latin typeface="Garamond" panose="02020404030301010803" pitchFamily="18" charset="0"/>
              </a:rPr>
              <a:t>(Not to be included in the presentation)</a:t>
            </a:r>
            <a:endParaRPr lang="en-US" sz="3200" dirty="0"/>
          </a:p>
        </p:txBody>
      </p:sp>
    </p:spTree>
    <p:extLst>
      <p:ext uri="{BB962C8B-B14F-4D97-AF65-F5344CB8AC3E}">
        <p14:creationId xmlns:p14="http://schemas.microsoft.com/office/powerpoint/2010/main" val="175604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dirty="0">
                <a:latin typeface="Garamond" panose="02020404030301010803" pitchFamily="18" charset="0"/>
              </a:rPr>
              <a:t>Appendix</a:t>
            </a:r>
          </a:p>
        </p:txBody>
      </p:sp>
      <p:sp>
        <p:nvSpPr>
          <p:cNvPr id="15363" name="Content Placeholder 2"/>
          <p:cNvSpPr>
            <a:spLocks noGrp="1"/>
          </p:cNvSpPr>
          <p:nvPr>
            <p:ph idx="1"/>
          </p:nvPr>
        </p:nvSpPr>
        <p:spPr>
          <a:xfrm>
            <a:off x="228600" y="1371600"/>
            <a:ext cx="8610600" cy="5257800"/>
          </a:xfrm>
        </p:spPr>
        <p:txBody>
          <a:bodyPr/>
          <a:lstStyle/>
          <a:p>
            <a:pPr lvl="1"/>
            <a:r>
              <a:rPr lang="en-US" sz="2400" dirty="0">
                <a:latin typeface="Times New Roman" panose="02020603050405020304" pitchFamily="18" charset="0"/>
                <a:cs typeface="Times New Roman" panose="02020603050405020304" pitchFamily="18" charset="0"/>
              </a:rPr>
              <a:t>These slides will not be discussed during the presentation </a:t>
            </a:r>
            <a:r>
              <a:rPr lang="en-US" sz="2400" dirty="0">
                <a:solidFill>
                  <a:srgbClr val="FF0000"/>
                </a:solidFill>
                <a:latin typeface="Times New Roman" panose="02020603050405020304" pitchFamily="18" charset="0"/>
                <a:cs typeface="Times New Roman" panose="02020603050405020304" pitchFamily="18" charset="0"/>
              </a:rPr>
              <a:t>but are mandatory.</a:t>
            </a:r>
          </a:p>
        </p:txBody>
      </p:sp>
      <p:sp>
        <p:nvSpPr>
          <p:cNvPr id="15364" name="Slide Number Placeholder 3"/>
          <p:cNvSpPr>
            <a:spLocks noGrp="1"/>
          </p:cNvSpPr>
          <p:nvPr>
            <p:ph type="sldNum" sz="quarter" idx="12"/>
          </p:nvPr>
        </p:nvSpPr>
        <p:spPr>
          <a:noFill/>
        </p:spPr>
        <p:txBody>
          <a:bodyPr/>
          <a:lstStyle/>
          <a:p>
            <a:fld id="{981330C5-17DF-4CEC-B4A3-248C580FFEA6}" type="slidenum">
              <a:rPr lang="en-US" smtClean="0">
                <a:latin typeface="Garamond" panose="02020404030301010803" pitchFamily="18" charset="0"/>
              </a:rPr>
              <a:pPr/>
              <a:t>10</a:t>
            </a:fld>
            <a:endParaRPr lang="en-US" dirty="0">
              <a:latin typeface="Garamond" panose="02020404030301010803" pitchFamily="18" charset="0"/>
            </a:endParaRPr>
          </a:p>
        </p:txBody>
      </p:sp>
      <p:sp>
        <p:nvSpPr>
          <p:cNvPr id="15365" name="Line 4"/>
          <p:cNvSpPr>
            <a:spLocks noChangeShapeType="1"/>
          </p:cNvSpPr>
          <p:nvPr/>
        </p:nvSpPr>
        <p:spPr bwMode="auto">
          <a:xfrm>
            <a:off x="0" y="12954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63FF492D-69A2-4050-ADC0-FF4E0CD5221D}" type="slidenum">
              <a:rPr lang="en-US" smtClean="0">
                <a:latin typeface="Garamond" panose="02020404030301010803" pitchFamily="18" charset="0"/>
              </a:rPr>
              <a:pPr/>
              <a:t>11</a:t>
            </a:fld>
            <a:endParaRPr lang="en-US" dirty="0">
              <a:latin typeface="Garamond" panose="02020404030301010803" pitchFamily="18" charset="0"/>
            </a:endParaRPr>
          </a:p>
        </p:txBody>
      </p:sp>
      <p:sp>
        <p:nvSpPr>
          <p:cNvPr id="16387" name="Rectangle 2"/>
          <p:cNvSpPr>
            <a:spLocks noGrp="1" noChangeArrowheads="1"/>
          </p:cNvSpPr>
          <p:nvPr>
            <p:ph type="title"/>
          </p:nvPr>
        </p:nvSpPr>
        <p:spPr>
          <a:xfrm>
            <a:off x="838200" y="381000"/>
            <a:ext cx="7086600" cy="1143000"/>
          </a:xfrm>
        </p:spPr>
        <p:txBody>
          <a:bodyPr/>
          <a:lstStyle/>
          <a:p>
            <a:pPr eaLnBrk="1" hangingPunct="1"/>
            <a:r>
              <a:rPr lang="en-US" b="1" dirty="0">
                <a:latin typeface="Garamond" panose="02020404030301010803" pitchFamily="18" charset="0"/>
              </a:rPr>
              <a:t>Organization Chart</a:t>
            </a:r>
          </a:p>
        </p:txBody>
      </p:sp>
      <p:sp>
        <p:nvSpPr>
          <p:cNvPr id="16388" name="Rectangle 3"/>
          <p:cNvSpPr>
            <a:spLocks noGrp="1" noChangeArrowheads="1"/>
          </p:cNvSpPr>
          <p:nvPr>
            <p:ph type="body" idx="1"/>
          </p:nvPr>
        </p:nvSpPr>
        <p:spPr>
          <a:xfrm>
            <a:off x="457200" y="1874838"/>
            <a:ext cx="8229600" cy="4525962"/>
          </a:xfrm>
        </p:spPr>
        <p:txBody>
          <a:bodyPr/>
          <a:lstStyle/>
          <a:p>
            <a:pPr eaLnBrk="1" hangingPunct="1"/>
            <a:r>
              <a:rPr lang="en-US" sz="2400" dirty="0">
                <a:latin typeface="Times New Roman" panose="02020603050405020304" pitchFamily="18" charset="0"/>
                <a:cs typeface="Times New Roman" panose="02020603050405020304" pitchFamily="18" charset="0"/>
              </a:rPr>
              <a:t>Describe project team, organization, and participants.</a:t>
            </a:r>
          </a:p>
          <a:p>
            <a:pPr lvl="1" eaLnBrk="1" hangingPunct="1"/>
            <a:r>
              <a:rPr lang="en-US" sz="2400" dirty="0">
                <a:latin typeface="Times New Roman" panose="02020603050405020304" pitchFamily="18" charset="0"/>
                <a:cs typeface="Times New Roman" panose="02020603050405020304" pitchFamily="18" charset="0"/>
              </a:rPr>
              <a:t>Link organizations, if more than one, to general project efforts (i.e., materials development, design, systems analysis, pilot unit operation, management, risk/cost analysis, etc.).</a:t>
            </a:r>
          </a:p>
          <a:p>
            <a:pPr lvl="1" eaLnBrk="1" hangingPunct="1"/>
            <a:endParaRPr lang="en-US" sz="2400" dirty="0">
              <a:latin typeface="Times New Roman" panose="02020603050405020304" pitchFamily="18" charset="0"/>
              <a:cs typeface="Times New Roman" panose="02020603050405020304" pitchFamily="18" charset="0"/>
            </a:endParaRPr>
          </a:p>
          <a:p>
            <a:pPr eaLnBrk="1" hangingPunct="1"/>
            <a:r>
              <a:rPr lang="en-US" sz="2400" dirty="0">
                <a:latin typeface="Times New Roman" panose="02020603050405020304" pitchFamily="18" charset="0"/>
                <a:cs typeface="Times New Roman" panose="02020603050405020304" pitchFamily="18" charset="0"/>
              </a:rPr>
              <a:t>Please limit company specific information to that relevant to achieving project goals and objectives.</a:t>
            </a:r>
          </a:p>
          <a:p>
            <a:pPr eaLnBrk="1" hangingPunct="1"/>
            <a:endParaRPr lang="en-US" sz="2400" dirty="0">
              <a:latin typeface="Garamond" panose="02020404030301010803" pitchFamily="18" charset="0"/>
            </a:endParaRPr>
          </a:p>
        </p:txBody>
      </p:sp>
      <p:sp>
        <p:nvSpPr>
          <p:cNvPr id="16389"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12</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1219200" y="381000"/>
            <a:ext cx="6553200" cy="1143000"/>
          </a:xfrm>
        </p:spPr>
        <p:txBody>
          <a:bodyPr/>
          <a:lstStyle/>
          <a:p>
            <a:pPr eaLnBrk="1" hangingPunct="1"/>
            <a:r>
              <a:rPr lang="en-US" b="1" dirty="0">
                <a:latin typeface="Times New Roman" panose="02020603050405020304" pitchFamily="18" charset="0"/>
                <a:cs typeface="Times New Roman" panose="02020603050405020304" pitchFamily="18" charset="0"/>
              </a:rPr>
              <a:t>Gantt Chart</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Provide a simple Gantt chart showing project lifetime in years on the horizontal axis and major tasks along the vertical axis. Use symbols to indicate major and minor milestones. Use shaded lines or the like to indicate duration of each task and the amount of work completed to date.</a:t>
            </a:r>
          </a:p>
          <a:p>
            <a:pPr eaLnBrk="1" hangingPunct="1"/>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295400"/>
            <a:ext cx="7772400" cy="1470025"/>
          </a:xfrm>
        </p:spPr>
        <p:txBody>
          <a:bodyPr/>
          <a:lstStyle/>
          <a:p>
            <a:pPr eaLnBrk="1" hangingPunct="1"/>
            <a:r>
              <a:rPr lang="en-US" b="1" dirty="0">
                <a:latin typeface="Times New Roman" panose="02020603050405020304" pitchFamily="18" charset="0"/>
                <a:cs typeface="Times New Roman" panose="02020603050405020304" pitchFamily="18" charset="0"/>
              </a:rPr>
              <a:t>Project Title</a:t>
            </a:r>
            <a:br>
              <a:rPr lang="en-US"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Project Number</a:t>
            </a:r>
          </a:p>
        </p:txBody>
      </p:sp>
      <p:sp>
        <p:nvSpPr>
          <p:cNvPr id="8195" name="Rectangle 3"/>
          <p:cNvSpPr>
            <a:spLocks noGrp="1" noChangeArrowheads="1"/>
          </p:cNvSpPr>
          <p:nvPr>
            <p:ph type="subTitle" idx="1"/>
          </p:nvPr>
        </p:nvSpPr>
        <p:spPr>
          <a:xfrm>
            <a:off x="1371600" y="3505200"/>
            <a:ext cx="6477000" cy="1066800"/>
          </a:xfrm>
        </p:spPr>
        <p:txBody>
          <a:bodyPr/>
          <a:lstStyle/>
          <a:p>
            <a:pPr eaLnBrk="1" hangingPunct="1"/>
            <a:r>
              <a:rPr lang="en-US" sz="2800" dirty="0">
                <a:latin typeface="Times New Roman" panose="02020603050405020304" pitchFamily="18" charset="0"/>
                <a:cs typeface="Times New Roman" panose="02020603050405020304" pitchFamily="18" charset="0"/>
              </a:rPr>
              <a:t>Presenter’s Name</a:t>
            </a:r>
          </a:p>
          <a:p>
            <a:pPr eaLnBrk="1" hangingPunct="1"/>
            <a:r>
              <a:rPr lang="en-US" sz="2800" dirty="0">
                <a:latin typeface="Times New Roman" panose="02020603050405020304" pitchFamily="18" charset="0"/>
                <a:cs typeface="Times New Roman" panose="02020603050405020304" pitchFamily="18" charset="0"/>
              </a:rPr>
              <a:t>Organization/Company</a:t>
            </a:r>
          </a:p>
        </p:txBody>
      </p:sp>
      <p:sp>
        <p:nvSpPr>
          <p:cNvPr id="8196" name="Text Box 5"/>
          <p:cNvSpPr txBox="1">
            <a:spLocks noChangeArrowheads="1"/>
          </p:cNvSpPr>
          <p:nvPr/>
        </p:nvSpPr>
        <p:spPr bwMode="auto">
          <a:xfrm>
            <a:off x="1573510" y="6164263"/>
            <a:ext cx="461665" cy="92075"/>
          </a:xfrm>
          <a:prstGeom prst="rect">
            <a:avLst/>
          </a:prstGeom>
          <a:noFill/>
          <a:ln w="9525">
            <a:noFill/>
            <a:miter lim="800000"/>
            <a:headEnd/>
            <a:tailEnd/>
          </a:ln>
        </p:spPr>
        <p:txBody>
          <a:bodyPr vert="eaVert">
            <a:spAutoFit/>
          </a:bodyPr>
          <a:lstStyle/>
          <a:p>
            <a:pPr>
              <a:spcBef>
                <a:spcPct val="50000"/>
              </a:spcBef>
            </a:pPr>
            <a:endParaRPr lang="en-US" dirty="0">
              <a:latin typeface="Garamond" panose="02020404030301010803" pitchFamily="18" charset="0"/>
            </a:endParaRPr>
          </a:p>
        </p:txBody>
      </p:sp>
      <p:sp>
        <p:nvSpPr>
          <p:cNvPr id="8198" name="Line 8"/>
          <p:cNvSpPr>
            <a:spLocks noChangeShapeType="1"/>
          </p:cNvSpPr>
          <p:nvPr/>
        </p:nvSpPr>
        <p:spPr bwMode="auto">
          <a:xfrm>
            <a:off x="0" y="5334000"/>
            <a:ext cx="9144000" cy="0"/>
          </a:xfrm>
          <a:prstGeom prst="line">
            <a:avLst/>
          </a:prstGeom>
          <a:noFill/>
          <a:ln w="19050">
            <a:solidFill>
              <a:schemeClr val="tx1"/>
            </a:solidFill>
            <a:round/>
            <a:headEnd/>
            <a:tailEnd/>
          </a:ln>
        </p:spPr>
        <p:txBody>
          <a:bodyPr/>
          <a:lstStyle/>
          <a:p>
            <a:endParaRPr lang="en-US" dirty="0">
              <a:latin typeface="Garamond" panose="02020404030301010803" pitchFamily="18" charset="0"/>
            </a:endParaRPr>
          </a:p>
        </p:txBody>
      </p:sp>
      <p:sp>
        <p:nvSpPr>
          <p:cNvPr id="7" name="Rectangle 6">
            <a:extLst>
              <a:ext uri="{FF2B5EF4-FFF2-40B4-BE49-F238E27FC236}">
                <a16:creationId xmlns:a16="http://schemas.microsoft.com/office/drawing/2014/main" id="{1D2241BD-0825-45D6-B61C-5BBE31C7617A}"/>
              </a:ext>
            </a:extLst>
          </p:cNvPr>
          <p:cNvSpPr>
            <a:spLocks noChangeArrowheads="1"/>
          </p:cNvSpPr>
          <p:nvPr/>
        </p:nvSpPr>
        <p:spPr bwMode="auto">
          <a:xfrm>
            <a:off x="381000" y="5410200"/>
            <a:ext cx="8458200" cy="1447800"/>
          </a:xfrm>
          <a:prstGeom prst="rect">
            <a:avLst/>
          </a:prstGeom>
          <a:noFill/>
          <a:ln w="9525">
            <a:noFill/>
            <a:miter lim="800000"/>
            <a:headEnd/>
            <a:tailEnd/>
          </a:ln>
        </p:spPr>
        <p:txBody>
          <a:bodyPr/>
          <a:lstStyle/>
          <a:p>
            <a:pPr algn="ctr">
              <a:spcBef>
                <a:spcPct val="20000"/>
              </a:spcBef>
            </a:pPr>
            <a:r>
              <a:rPr lang="en-US" sz="1400" dirty="0">
                <a:latin typeface="Times New Roman" panose="02020603050405020304" pitchFamily="18" charset="0"/>
                <a:cs typeface="Times New Roman" panose="02020603050405020304" pitchFamily="18" charset="0"/>
              </a:rPr>
              <a:t>U.S. Department of Energy</a:t>
            </a:r>
          </a:p>
          <a:p>
            <a:pPr algn="ctr">
              <a:spcBef>
                <a:spcPct val="20000"/>
              </a:spcBef>
            </a:pPr>
            <a:r>
              <a:rPr lang="en-US" sz="1400" dirty="0">
                <a:latin typeface="Times New Roman" panose="02020603050405020304" pitchFamily="18" charset="0"/>
                <a:cs typeface="Times New Roman" panose="02020603050405020304" pitchFamily="18" charset="0"/>
              </a:rPr>
              <a:t>National Energy Technology Laboratory</a:t>
            </a:r>
          </a:p>
          <a:p>
            <a:pPr algn="ctr"/>
            <a:r>
              <a:rPr lang="en-US" sz="1400" dirty="0">
                <a:latin typeface="Times New Roman" panose="02020603050405020304" pitchFamily="18" charset="0"/>
                <a:cs typeface="Times New Roman" panose="02020603050405020304" pitchFamily="18" charset="0"/>
              </a:rPr>
              <a:t>Resource Sustainability Project Review Meeting</a:t>
            </a:r>
          </a:p>
          <a:p>
            <a:pPr algn="ctr"/>
            <a:r>
              <a:rPr lang="en-US" sz="1400" dirty="0">
                <a:latin typeface="Times New Roman" panose="02020603050405020304" pitchFamily="18" charset="0"/>
                <a:cs typeface="Times New Roman" panose="02020603050405020304" pitchFamily="18" charset="0"/>
              </a:rPr>
              <a:t>April 2-4, 2024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3</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Project Overview (1-2 Slides)</a:t>
            </a:r>
          </a:p>
        </p:txBody>
      </p:sp>
      <p:sp>
        <p:nvSpPr>
          <p:cNvPr id="10244" name="Rectangle 3"/>
          <p:cNvSpPr>
            <a:spLocks noGrp="1" noChangeArrowheads="1"/>
          </p:cNvSpPr>
          <p:nvPr>
            <p:ph type="body" idx="1"/>
          </p:nvPr>
        </p:nvSpPr>
        <p:spPr/>
        <p:txBody>
          <a:bodyPr/>
          <a:lstStyle/>
          <a:p>
            <a:pPr lvl="1"/>
            <a:r>
              <a:rPr lang="en-US" dirty="0">
                <a:latin typeface="Times New Roman" panose="02020603050405020304" pitchFamily="18" charset="0"/>
                <a:cs typeface="Times New Roman" panose="02020603050405020304" pitchFamily="18" charset="0"/>
              </a:rPr>
              <a:t>Funding (DOE and Cost Share)</a:t>
            </a:r>
          </a:p>
          <a:p>
            <a:pPr lvl="1"/>
            <a:r>
              <a:rPr lang="en-US" dirty="0">
                <a:latin typeface="Times New Roman" panose="02020603050405020304" pitchFamily="18" charset="0"/>
                <a:cs typeface="Times New Roman" panose="02020603050405020304" pitchFamily="18" charset="0"/>
              </a:rPr>
              <a:t>Overall Project Performance Dates</a:t>
            </a:r>
          </a:p>
          <a:p>
            <a:pPr lvl="1"/>
            <a:r>
              <a:rPr lang="en-US" dirty="0">
                <a:latin typeface="Times New Roman" panose="02020603050405020304" pitchFamily="18" charset="0"/>
                <a:cs typeface="Times New Roman" panose="02020603050405020304" pitchFamily="18" charset="0"/>
              </a:rPr>
              <a:t>Project Participants</a:t>
            </a:r>
          </a:p>
          <a:p>
            <a:pPr lvl="1"/>
            <a:r>
              <a:rPr lang="en-US" dirty="0">
                <a:latin typeface="Times New Roman" panose="02020603050405020304" pitchFamily="18" charset="0"/>
                <a:cs typeface="Times New Roman" panose="02020603050405020304" pitchFamily="18" charset="0"/>
              </a:rPr>
              <a:t>Overall Project Objectives</a:t>
            </a:r>
          </a:p>
          <a:p>
            <a:pPr eaLnBrk="1" hangingPunct="1">
              <a:buFontTx/>
              <a:buNone/>
            </a:pPr>
            <a:endParaRPr lang="en-US" sz="2400" dirty="0">
              <a:latin typeface="Garamond" panose="02020404030301010803" pitchFamily="18" charset="0"/>
            </a:endParaRP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Tree>
    <p:extLst>
      <p:ext uri="{BB962C8B-B14F-4D97-AF65-F5344CB8AC3E}">
        <p14:creationId xmlns:p14="http://schemas.microsoft.com/office/powerpoint/2010/main" val="3282764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4</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991600" cy="1143000"/>
          </a:xfrm>
        </p:spPr>
        <p:txBody>
          <a:bodyPr/>
          <a:lstStyle/>
          <a:p>
            <a:pPr eaLnBrk="1" hangingPunct="1"/>
            <a:r>
              <a:rPr lang="en-US" b="1" dirty="0">
                <a:latin typeface="Garamond" panose="02020404030301010803" pitchFamily="18" charset="0"/>
              </a:rPr>
              <a:t>Technology Background (2-3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76200" y="1894979"/>
            <a:ext cx="8991600" cy="4708981"/>
          </a:xfrm>
          <a:prstGeom prst="rect">
            <a:avLst/>
          </a:prstGeom>
        </p:spPr>
        <p:txBody>
          <a:bodyPr wrap="square">
            <a:spAutoFit/>
          </a:bodyPr>
          <a:lstStyle/>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Describe how the technology is envisioned to work in operation, including a simple schematic labeled with preferred operating conditions (e.g., pressures and temperatures), and any other requirements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Describe fundamental science driving technology (chemistry, thermodynamics, etc.)</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Discuss technology development efforts prior to current project (e.g., previous lab and/or bench-scale testing)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List and briefly describe the technical and/or economic </a:t>
            </a:r>
            <a:r>
              <a:rPr lang="en-US" sz="2000" u="sng" dirty="0">
                <a:latin typeface="Times New Roman" panose="02020603050405020304" pitchFamily="18" charset="0"/>
                <a:ea typeface="Times New Roman" panose="02020603050405020304" pitchFamily="18" charset="0"/>
              </a:rPr>
              <a:t>advantages</a:t>
            </a:r>
            <a:r>
              <a:rPr lang="en-US" sz="20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List and briefly describe the technical and economic </a:t>
            </a:r>
            <a:r>
              <a:rPr lang="en-US" sz="2000" u="sng" dirty="0">
                <a:latin typeface="Times New Roman" panose="02020603050405020304" pitchFamily="18" charset="0"/>
                <a:ea typeface="Times New Roman" panose="02020603050405020304" pitchFamily="18" charset="0"/>
              </a:rPr>
              <a:t>challenges</a:t>
            </a:r>
            <a:r>
              <a:rPr lang="en-US" sz="20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cs typeface="Times New Roman" panose="02020603050405020304" pitchFamily="18" charset="0"/>
              </a:rPr>
              <a:t>If applicable, Technology/Site Selection</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Describe the rational or approach to site selection – just the major factors that controlled the decisions.</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Briefly outline the site characterization efforts</a:t>
            </a:r>
          </a:p>
        </p:txBody>
      </p:sp>
      <p:sp>
        <p:nvSpPr>
          <p:cNvPr id="7" name="Rectangle 2">
            <a:extLst>
              <a:ext uri="{FF2B5EF4-FFF2-40B4-BE49-F238E27FC236}">
                <a16:creationId xmlns:a16="http://schemas.microsoft.com/office/drawing/2014/main" id="{3530EEB5-49E0-4794-AAE3-991D58164E69}"/>
              </a:ext>
            </a:extLst>
          </p:cNvPr>
          <p:cNvSpPr txBox="1">
            <a:spLocks noChangeArrowheads="1"/>
          </p:cNvSpPr>
          <p:nvPr/>
        </p:nvSpPr>
        <p:spPr bwMode="auto">
          <a:xfrm>
            <a:off x="647700" y="903486"/>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as applicable, to your project and technology</a:t>
            </a:r>
            <a:endParaRPr lang="en-US" sz="1700" b="1" kern="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17840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5</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14300" y="133350"/>
            <a:ext cx="9372600" cy="1143000"/>
          </a:xfrm>
        </p:spPr>
        <p:txBody>
          <a:bodyPr/>
          <a:lstStyle/>
          <a:p>
            <a:pPr eaLnBrk="1" hangingPunct="1"/>
            <a:r>
              <a:rPr lang="en-US" b="1" dirty="0">
                <a:latin typeface="Garamond" panose="02020404030301010803" pitchFamily="18" charset="0"/>
              </a:rPr>
              <a:t>Technical Approach/Project Scope</a:t>
            </a:r>
            <a:br>
              <a:rPr lang="en-US" b="1" dirty="0">
                <a:latin typeface="Garamond" panose="02020404030301010803" pitchFamily="18" charset="0"/>
              </a:rPr>
            </a:b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234043" y="2209800"/>
            <a:ext cx="8991600" cy="1938992"/>
          </a:xfrm>
          <a:prstGeom prst="rect">
            <a:avLst/>
          </a:prstGeom>
        </p:spPr>
        <p:txBody>
          <a:bodyPr wrap="square">
            <a:spAutoFit/>
          </a:bodyPr>
          <a:lstStyle/>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Experimental design or project steps and work plan</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schedule – just provide key milestones; do not include a detailed Gantt chart</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success criteria</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risks and mitigation strategies</a:t>
            </a:r>
          </a:p>
        </p:txBody>
      </p:sp>
    </p:spTree>
    <p:extLst>
      <p:ext uri="{BB962C8B-B14F-4D97-AF65-F5344CB8AC3E}">
        <p14:creationId xmlns:p14="http://schemas.microsoft.com/office/powerpoint/2010/main" val="39500269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6</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Progress and Current Status of Project (6-10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3" name="Rectangle 2">
            <a:extLst>
              <a:ext uri="{FF2B5EF4-FFF2-40B4-BE49-F238E27FC236}">
                <a16:creationId xmlns:a16="http://schemas.microsoft.com/office/drawing/2014/main" id="{BACDE058-7CEC-4F02-A55D-41C8BDF9E88C}"/>
              </a:ext>
            </a:extLst>
          </p:cNvPr>
          <p:cNvSpPr/>
          <p:nvPr/>
        </p:nvSpPr>
        <p:spPr>
          <a:xfrm>
            <a:off x="0" y="2289625"/>
            <a:ext cx="8850086" cy="2215991"/>
          </a:xfrm>
          <a:prstGeom prst="rect">
            <a:avLst/>
          </a:prstGeom>
        </p:spPr>
        <p:txBody>
          <a:bodyPr wrap="square">
            <a:spAutoFit/>
          </a:bodyPr>
          <a:lstStyle/>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As appropriate, description of the equipment used/built in the project</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Significant accomplishments and how they tie to the technology challenges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Performance levels achieved so far when compared to project goals and how the performance relates to the economic and technical advantages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Identify synergy opportunities; discuss how collaboration could have a synergistic effect on advancing the technologies described during the session. </a:t>
            </a:r>
            <a:endParaRPr lang="en-US" sz="2400" dirty="0">
              <a:latin typeface="Times New Roman" panose="02020603050405020304" pitchFamily="18" charset="0"/>
              <a:ea typeface="Times New Roman" panose="02020603050405020304" pitchFamily="18" charset="0"/>
            </a:endParaRPr>
          </a:p>
          <a:p>
            <a:pPr marL="914400" marR="0">
              <a:spcBef>
                <a:spcPts val="0"/>
              </a:spcBef>
              <a:spcAft>
                <a:spcPts val="0"/>
              </a:spcAft>
            </a:pPr>
            <a:r>
              <a:rPr lang="en-US" dirty="0">
                <a:latin typeface="Times New Roman" panose="02020603050405020304" pitchFamily="18" charset="0"/>
                <a:ea typeface="Times New Roman" panose="02020603050405020304" pitchFamily="18" charset="0"/>
              </a:rPr>
              <a:t> </a:t>
            </a:r>
          </a:p>
        </p:txBody>
      </p:sp>
      <p:sp>
        <p:nvSpPr>
          <p:cNvPr id="2" name="Rectangle 1">
            <a:extLst>
              <a:ext uri="{FF2B5EF4-FFF2-40B4-BE49-F238E27FC236}">
                <a16:creationId xmlns:a16="http://schemas.microsoft.com/office/drawing/2014/main" id="{AD8E0053-CA90-4DF6-94C4-55B61CFC8ECA}"/>
              </a:ext>
            </a:extLst>
          </p:cNvPr>
          <p:cNvSpPr/>
          <p:nvPr/>
        </p:nvSpPr>
        <p:spPr>
          <a:xfrm>
            <a:off x="0" y="1453081"/>
            <a:ext cx="9144000" cy="646331"/>
          </a:xfrm>
          <a:prstGeom prst="rect">
            <a:avLst/>
          </a:prstGeom>
        </p:spPr>
        <p:txBody>
          <a:bodyPr wrap="square">
            <a:spAutoFit/>
          </a:bodyPr>
          <a:lstStyle/>
          <a:p>
            <a:pPr algn="ctr"/>
            <a:r>
              <a:rPr lang="en-US" dirty="0">
                <a:solidFill>
                  <a:srgbClr val="FF0000"/>
                </a:solidFill>
                <a:latin typeface="Times New Roman" panose="02020603050405020304" pitchFamily="18" charset="0"/>
                <a:ea typeface="Times New Roman" panose="02020603050405020304" pitchFamily="18" charset="0"/>
              </a:rPr>
              <a:t>This should be the focus of the presentation. If applicable, please emphasize accomplishments since last year’s meeting.</a:t>
            </a:r>
            <a:endParaRPr lang="en-US" dirty="0">
              <a:solidFill>
                <a:srgbClr val="FF0000"/>
              </a:solidFill>
            </a:endParaRPr>
          </a:p>
        </p:txBody>
      </p:sp>
    </p:spTree>
    <p:extLst>
      <p:ext uri="{BB962C8B-B14F-4D97-AF65-F5344CB8AC3E}">
        <p14:creationId xmlns:p14="http://schemas.microsoft.com/office/powerpoint/2010/main" val="325478034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7</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28600" y="195378"/>
            <a:ext cx="8763000" cy="1143000"/>
          </a:xfrm>
        </p:spPr>
        <p:txBody>
          <a:bodyPr/>
          <a:lstStyle/>
          <a:p>
            <a:pPr eaLnBrk="1" hangingPunct="1"/>
            <a:r>
              <a:rPr lang="en-US" sz="4000" b="1" dirty="0">
                <a:latin typeface="Times New Roman" panose="02020603050405020304" pitchFamily="18" charset="0"/>
                <a:ea typeface="Times New Roman" panose="02020603050405020304" pitchFamily="18" charset="0"/>
              </a:rPr>
              <a:t>Plans for future testing/development/</a:t>
            </a:r>
            <a:br>
              <a:rPr lang="en-US" sz="4000" b="1" dirty="0">
                <a:latin typeface="Times New Roman" panose="02020603050405020304" pitchFamily="18" charset="0"/>
                <a:ea typeface="Times New Roman" panose="02020603050405020304" pitchFamily="18" charset="0"/>
              </a:rPr>
            </a:br>
            <a:r>
              <a:rPr lang="en-US" sz="4000" b="1" dirty="0">
                <a:latin typeface="Times New Roman" panose="02020603050405020304" pitchFamily="18" charset="0"/>
                <a:ea typeface="Times New Roman" panose="02020603050405020304" pitchFamily="18" charset="0"/>
              </a:rPr>
              <a:t>commercialization </a:t>
            </a:r>
            <a:r>
              <a:rPr lang="en-US" sz="4000"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2246769"/>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Plans for future testing/development/commercialization (one or two slides) </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In this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After this project (i.e., next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Scale-up potential, if applicable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34292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8</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381000" y="381000"/>
            <a:ext cx="8458200" cy="1143000"/>
          </a:xfrm>
        </p:spPr>
        <p:txBody>
          <a:bodyPr/>
          <a:lstStyle/>
          <a:p>
            <a:pPr eaLnBrk="1" hangingPunct="1"/>
            <a:r>
              <a:rPr lang="en-US" sz="3600" b="1" dirty="0">
                <a:latin typeface="Times New Roman" panose="02020603050405020304" pitchFamily="18" charset="0"/>
                <a:cs typeface="Times New Roman" panose="02020603050405020304" pitchFamily="18" charset="0"/>
              </a:rPr>
              <a:t>Outreach and Workforce Development Efforts or Achievements (If Applicable)</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Outreach - Provide a bulleted list of community outreach efforts or achievements.</a:t>
            </a:r>
          </a:p>
          <a:p>
            <a:pPr eaLnBrk="1" hangingPunct="1"/>
            <a:r>
              <a:rPr lang="en-US" sz="2400" dirty="0">
                <a:latin typeface="Times New Roman" panose="02020603050405020304" pitchFamily="18" charset="0"/>
                <a:cs typeface="Times New Roman" panose="02020603050405020304" pitchFamily="18" charset="0"/>
              </a:rPr>
              <a:t>Workforce Development – Provide a bulleted list of ways you have developed the current or future workforce including training/graduating students or postdocs, (re-)training tradespeople or professionals, etc.</a:t>
            </a:r>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extLst>
      <p:ext uri="{BB962C8B-B14F-4D97-AF65-F5344CB8AC3E}">
        <p14:creationId xmlns:p14="http://schemas.microsoft.com/office/powerpoint/2010/main" val="7350290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9</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Summary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1BE48A0E-7A04-4BAF-A8D7-EF32450E5A4F}"/>
              </a:ext>
            </a:extLst>
          </p:cNvPr>
          <p:cNvSpPr/>
          <p:nvPr/>
        </p:nvSpPr>
        <p:spPr>
          <a:xfrm>
            <a:off x="469605" y="1905000"/>
            <a:ext cx="9144000" cy="2062103"/>
          </a:xfrm>
          <a:prstGeom prst="rect">
            <a:avLst/>
          </a:prstGeom>
        </p:spPr>
        <p:txBody>
          <a:bodyPr wrap="square">
            <a:spAutoFit/>
          </a:bodyPr>
          <a:lstStyle/>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a:p>
            <a:pPr marL="742950" lvl="1" indent="-285750">
              <a:spcBef>
                <a:spcPts val="0"/>
              </a:spcBef>
              <a:spcAft>
                <a:spcPts val="0"/>
              </a:spcAft>
              <a:buFont typeface="+mj-lt"/>
              <a:buAutoNum type="alphaLcPeriod"/>
            </a:pPr>
            <a:r>
              <a:rPr lang="en-US" sz="2400" dirty="0">
                <a:latin typeface="Times New Roman" panose="02020603050405020304" pitchFamily="18" charset="0"/>
              </a:rPr>
              <a:t>Discuss your key findings, lessons learned, and </a:t>
            </a:r>
          </a:p>
          <a:p>
            <a:pPr lvl="1">
              <a:spcBef>
                <a:spcPts val="0"/>
              </a:spcBef>
              <a:spcAft>
                <a:spcPts val="0"/>
              </a:spcAft>
            </a:pPr>
            <a:r>
              <a:rPr lang="en-US" sz="2400" dirty="0">
                <a:latin typeface="Times New Roman" panose="02020603050405020304" pitchFamily="18" charset="0"/>
              </a:rPr>
              <a:t>    future plans.</a:t>
            </a:r>
          </a:p>
          <a:p>
            <a:pPr lvl="1">
              <a:spcBef>
                <a:spcPts val="0"/>
              </a:spcBef>
              <a:spcAft>
                <a:spcPts val="0"/>
              </a:spcAft>
            </a:pPr>
            <a:r>
              <a:rPr lang="en-US" sz="2400" dirty="0">
                <a:latin typeface="Times New Roman" panose="02020603050405020304" pitchFamily="18" charset="0"/>
              </a:rPr>
              <a:t>b. Provide your “take-away” message. </a:t>
            </a:r>
          </a:p>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p:txBody>
      </p:sp>
    </p:spTree>
    <p:extLst>
      <p:ext uri="{BB962C8B-B14F-4D97-AF65-F5344CB8AC3E}">
        <p14:creationId xmlns:p14="http://schemas.microsoft.com/office/powerpoint/2010/main" val="1229309744"/>
      </p:ext>
    </p:extLst>
  </p:cSld>
  <p:clrMapOvr>
    <a:masterClrMapping/>
  </p:clrMapOvr>
  <p:transition/>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5671</TotalTime>
  <Words>685</Words>
  <Application>Microsoft Office PowerPoint</Application>
  <PresentationFormat>On-screen Show (4:3)</PresentationFormat>
  <Paragraphs>85</Paragraphs>
  <Slides>12</Slides>
  <Notes>10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12</vt:i4>
      </vt:variant>
    </vt:vector>
  </HeadingPairs>
  <TitlesOfParts>
    <vt:vector size="21" baseType="lpstr">
      <vt:lpstr>Arial</vt:lpstr>
      <vt:lpstr>Garamond</vt:lpstr>
      <vt:lpstr>Times New Roman</vt:lpstr>
      <vt:lpstr>Default Design</vt:lpstr>
      <vt:lpstr>NETL Sig DOE Logo</vt:lpstr>
      <vt:lpstr>2_Default Design</vt:lpstr>
      <vt:lpstr>1_NETL Sig DOE Logo</vt:lpstr>
      <vt:lpstr>2_NETL Sig DOE Logo</vt:lpstr>
      <vt:lpstr>3_NETL Sig DOE Logo</vt:lpstr>
      <vt:lpstr>PowerPoint Presentation</vt:lpstr>
      <vt:lpstr>Project Title Project Number</vt:lpstr>
      <vt:lpstr>Project Overview (1-2 Slides)</vt:lpstr>
      <vt:lpstr>Technology Background (2-3 Slides)</vt:lpstr>
      <vt:lpstr>Technical Approach/Project Scope (1-2 Slides)</vt:lpstr>
      <vt:lpstr>Progress and Current Status of Project (6-10 Slides)</vt:lpstr>
      <vt:lpstr>Plans for future testing/development/ commercialization (1-2 Slides)</vt:lpstr>
      <vt:lpstr>Outreach and Workforce Development Efforts or Achievements (If Applicable)</vt:lpstr>
      <vt:lpstr>Summary Slide</vt:lpstr>
      <vt:lpstr>Appendix</vt:lpstr>
      <vt:lpstr>Organization Chart</vt:lpstr>
      <vt:lpstr>Gantt Chart</vt:lpstr>
    </vt:vector>
  </TitlesOfParts>
  <Company>U.S. Dept. Of Energy, NETL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NETLUser</dc:creator>
  <cp:lastModifiedBy>Hart, Katherine A. (CONTR)</cp:lastModifiedBy>
  <cp:revision>368</cp:revision>
  <dcterms:created xsi:type="dcterms:W3CDTF">2009-01-09T18:36:22Z</dcterms:created>
  <dcterms:modified xsi:type="dcterms:W3CDTF">2024-03-13T14:47:05Z</dcterms:modified>
</cp:coreProperties>
</file>