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 id="2147483674" r:id="rId2"/>
    <p:sldMasterId id="2147483722" r:id="rId3"/>
    <p:sldMasterId id="2147483724" r:id="rId4"/>
    <p:sldMasterId id="2147483725" r:id="rId5"/>
    <p:sldMasterId id="2147483726" r:id="rId6"/>
  </p:sldMasterIdLst>
  <p:notesMasterIdLst>
    <p:notesMasterId r:id="rId21"/>
  </p:notesMasterIdLst>
  <p:handoutMasterIdLst>
    <p:handoutMasterId r:id="rId22"/>
  </p:handoutMasterIdLst>
  <p:sldIdLst>
    <p:sldId id="319" r:id="rId7"/>
    <p:sldId id="256" r:id="rId8"/>
    <p:sldId id="309" r:id="rId9"/>
    <p:sldId id="310" r:id="rId10"/>
    <p:sldId id="320" r:id="rId11"/>
    <p:sldId id="314" r:id="rId12"/>
    <p:sldId id="315" r:id="rId13"/>
    <p:sldId id="322" r:id="rId14"/>
    <p:sldId id="318" r:id="rId15"/>
    <p:sldId id="321" r:id="rId16"/>
    <p:sldId id="316" r:id="rId17"/>
    <p:sldId id="298" r:id="rId18"/>
    <p:sldId id="262" r:id="rId19"/>
    <p:sldId id="303" r:id="rId20"/>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E7975B"/>
    <a:srgbClr val="FF2D2D"/>
    <a:srgbClr val="66FF99"/>
    <a:srgbClr val="BDD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80" autoAdjust="0"/>
  </p:normalViewPr>
  <p:slideViewPr>
    <p:cSldViewPr>
      <p:cViewPr varScale="1">
        <p:scale>
          <a:sx n="67" d="100"/>
          <a:sy n="67" d="100"/>
        </p:scale>
        <p:origin x="1260" y="44"/>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50179" name="Rectangle 3"/>
          <p:cNvSpPr>
            <a:spLocks noGrp="1" noChangeArrowheads="1"/>
          </p:cNvSpPr>
          <p:nvPr>
            <p:ph type="dt" sz="quarter"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50180" name="Rectangle 4"/>
          <p:cNvSpPr>
            <a:spLocks noGrp="1" noChangeArrowheads="1"/>
          </p:cNvSpPr>
          <p:nvPr>
            <p:ph type="ftr" sz="quarter" idx="2"/>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50181" name="Rectangle 5"/>
          <p:cNvSpPr>
            <a:spLocks noGrp="1" noChangeArrowheads="1"/>
          </p:cNvSpPr>
          <p:nvPr>
            <p:ph type="sldNum" sz="quarter" idx="3"/>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28CC2AFE-0FA0-47D3-BF8D-C0780434B02C}" type="slidenum">
              <a:rPr lang="en-US"/>
              <a:pPr>
                <a:defRPr/>
              </a:pPr>
              <a:t>‹#›</a:t>
            </a:fld>
            <a:endParaRPr lang="en-US" dirty="0"/>
          </a:p>
        </p:txBody>
      </p:sp>
    </p:spTree>
    <p:extLst>
      <p:ext uri="{BB962C8B-B14F-4D97-AF65-F5344CB8AC3E}">
        <p14:creationId xmlns:p14="http://schemas.microsoft.com/office/powerpoint/2010/main" val="1935471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10243" name="Rectangle 3"/>
          <p:cNvSpPr>
            <a:spLocks noGrp="1" noChangeArrowheads="1"/>
          </p:cNvSpPr>
          <p:nvPr>
            <p:ph type="dt"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88975" y="4416425"/>
            <a:ext cx="55054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10247"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E40A1E31-843F-496C-8032-08DA555D9556}" type="slidenum">
              <a:rPr lang="en-US"/>
              <a:pPr>
                <a:defRPr/>
              </a:pPr>
              <a:t>‹#›</a:t>
            </a:fld>
            <a:endParaRPr lang="en-US" dirty="0"/>
          </a:p>
        </p:txBody>
      </p:sp>
    </p:spTree>
    <p:extLst>
      <p:ext uri="{BB962C8B-B14F-4D97-AF65-F5344CB8AC3E}">
        <p14:creationId xmlns:p14="http://schemas.microsoft.com/office/powerpoint/2010/main" val="32371593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2297C1FA-E0AB-461D-9FB4-2D8EB8D3F6DA}" type="slidenum">
              <a:rPr lang="en-US" smtClean="0"/>
              <a:pPr/>
              <a:t>2</a:t>
            </a:fld>
            <a:endParaRPr lang="en-US"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833940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11</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775563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113E8FA2-1357-46E0-96FF-6D3631682357}" type="slidenum">
              <a:rPr lang="en-US" smtClean="0"/>
              <a:pPr/>
              <a:t>13</a:t>
            </a:fld>
            <a:endParaRPr lang="en-US"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621546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4427535-972D-4328-AAFE-E28EEF41FCF2}" type="slidenum">
              <a:rPr lang="en-US" smtClean="0"/>
              <a:pPr/>
              <a:t>14</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52730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3</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45688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4</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68399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5</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68399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6</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61504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7</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007350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8</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5324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9</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145734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10</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323706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4DE081-7983-4AE2-A28F-A885C644BE7D}"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7EF18ED-6E62-41EE-B91D-E60EF9307C7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B9E453E-0608-4885-B834-637897FFC4A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NETL Presentation Title Page Final Black DOE Logo"/>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9396" name="Rectangle 4"/>
          <p:cNvSpPr>
            <a:spLocks noGrp="1" noChangeArrowheads="1"/>
          </p:cNvSpPr>
          <p:nvPr>
            <p:ph type="ctrTitle" sz="quarter"/>
          </p:nvPr>
        </p:nvSpPr>
        <p:spPr>
          <a:xfrm>
            <a:off x="2741613" y="4508500"/>
            <a:ext cx="6170612" cy="488950"/>
          </a:xfrm>
        </p:spPr>
        <p:txBody>
          <a:bodyPr anchor="b"/>
          <a:lstStyle>
            <a:lvl1pPr algn="l" fontAlgn="t">
              <a:defRPr sz="2600"/>
            </a:lvl1pPr>
          </a:lstStyle>
          <a:p>
            <a:r>
              <a:rPr lang="en-US"/>
              <a:t>Click to edit Master title style</a:t>
            </a:r>
          </a:p>
        </p:txBody>
      </p:sp>
      <p:sp>
        <p:nvSpPr>
          <p:cNvPr id="59397" name="Rectangle 5"/>
          <p:cNvSpPr>
            <a:spLocks noGrp="1" noChangeArrowheads="1"/>
          </p:cNvSpPr>
          <p:nvPr>
            <p:ph type="subTitle" sz="quarter" idx="1"/>
          </p:nvPr>
        </p:nvSpPr>
        <p:spPr>
          <a:xfrm>
            <a:off x="2741613" y="5027613"/>
            <a:ext cx="6170612" cy="366712"/>
          </a:xfrm>
          <a:ln w="12700"/>
        </p:spPr>
        <p:txBody>
          <a:bodyPr>
            <a:spAutoFit/>
          </a:bodyPr>
          <a:lstStyle>
            <a:lvl1pPr marL="0" indent="0">
              <a:buFontTx/>
              <a:buNone/>
              <a:defRPr sz="1800" b="0"/>
            </a:lvl1pPr>
          </a:lstStyle>
          <a:p>
            <a:r>
              <a:rPr lang="en-US"/>
              <a:t>Click to edit Master subtitle style</a:t>
            </a:r>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FA48FB8D-CD56-4786-93C8-8FFBA7A8F57C}" type="slidenum">
              <a:rPr lang="en-US"/>
              <a:pPr>
                <a:defRPr/>
              </a:pPr>
              <a:t>‹#›</a:t>
            </a:fld>
            <a:endParaRPr lang="en-US" dirty="0"/>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2CC3CCB9-C3BC-4148-82DA-E74F97350019}" type="slidenum">
              <a:rPr lang="en-US"/>
              <a:pPr>
                <a:defRPr/>
              </a:pPr>
              <a:t>‹#›</a:t>
            </a:fld>
            <a:endParaRPr lang="en-US" dirty="0"/>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19E7C53C-8FB8-4A30-91BE-C38805FD7D19}" type="slidenum">
              <a:rPr lang="en-US"/>
              <a:pPr>
                <a:defRPr/>
              </a:pPr>
              <a:t>‹#›</a:t>
            </a:fld>
            <a:endParaRPr lang="en-US" dirty="0"/>
          </a:p>
        </p:txBody>
      </p:sp>
    </p:spTree>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9"/>
          <p:cNvSpPr>
            <a:spLocks noGrp="1" noChangeArrowheads="1"/>
          </p:cNvSpPr>
          <p:nvPr>
            <p:ph type="sldNum" sz="quarter" idx="11"/>
          </p:nvPr>
        </p:nvSpPr>
        <p:spPr>
          <a:ln/>
        </p:spPr>
        <p:txBody>
          <a:bodyPr/>
          <a:lstStyle>
            <a:lvl1pPr>
              <a:defRPr/>
            </a:lvl1pPr>
          </a:lstStyle>
          <a:p>
            <a:pPr>
              <a:defRPr/>
            </a:pPr>
            <a:fld id="{D5223CBA-E234-42E8-A3CD-26B288F6E656}" type="slidenum">
              <a:rPr lang="en-US"/>
              <a:pPr>
                <a:defRPr/>
              </a:pPr>
              <a:t>‹#›</a:t>
            </a:fld>
            <a:endParaRPr lang="en-US" dirty="0"/>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9"/>
          <p:cNvSpPr>
            <a:spLocks noGrp="1" noChangeArrowheads="1"/>
          </p:cNvSpPr>
          <p:nvPr>
            <p:ph type="sldNum" sz="quarter" idx="11"/>
          </p:nvPr>
        </p:nvSpPr>
        <p:spPr>
          <a:ln/>
        </p:spPr>
        <p:txBody>
          <a:bodyPr/>
          <a:lstStyle>
            <a:lvl1pPr>
              <a:defRPr/>
            </a:lvl1pPr>
          </a:lstStyle>
          <a:p>
            <a:pPr>
              <a:defRPr/>
            </a:pPr>
            <a:fld id="{7B59CBC0-BBAA-48F8-A713-3BF104C52113}" type="slidenum">
              <a:rPr lang="en-US"/>
              <a:pPr>
                <a:defRPr/>
              </a:pPr>
              <a:t>‹#›</a:t>
            </a:fld>
            <a:endParaRPr lang="en-US" dirty="0"/>
          </a:p>
        </p:txBody>
      </p:sp>
    </p:spTree>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9"/>
          <p:cNvSpPr>
            <a:spLocks noGrp="1" noChangeArrowheads="1"/>
          </p:cNvSpPr>
          <p:nvPr>
            <p:ph type="sldNum" sz="quarter" idx="11"/>
          </p:nvPr>
        </p:nvSpPr>
        <p:spPr>
          <a:ln/>
        </p:spPr>
        <p:txBody>
          <a:bodyPr/>
          <a:lstStyle>
            <a:lvl1pPr>
              <a:defRPr/>
            </a:lvl1pPr>
          </a:lstStyle>
          <a:p>
            <a:pPr>
              <a:defRPr/>
            </a:pPr>
            <a:fld id="{DEEDA04F-A91B-46F5-A83D-FD019C8784EF}" type="slidenum">
              <a:rPr lang="en-US"/>
              <a:pPr>
                <a:defRPr/>
              </a:pPr>
              <a:t>‹#›</a:t>
            </a:fld>
            <a:endParaRPr lang="en-US" dirty="0"/>
          </a:p>
        </p:txBody>
      </p:sp>
    </p:spTree>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7EEEE0B9-C572-4A51-885C-C72E43041D09}" type="slidenum">
              <a:rPr lang="en-US"/>
              <a:pPr>
                <a:defRPr/>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0C99257-C95B-4FAC-9343-AC48723CD267}"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F7EB6D1D-1DE2-46F4-8D94-B77F68606A40}" type="slidenum">
              <a:rPr lang="en-US"/>
              <a:pPr>
                <a:defRPr/>
              </a:pPr>
              <a:t>‹#›</a:t>
            </a:fld>
            <a:endParaRPr lang="en-US" dirty="0"/>
          </a:p>
        </p:txBody>
      </p:sp>
    </p:spTree>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DEBEEBCA-BBD5-447B-B7BF-36A455EAC85D}" type="slidenum">
              <a:rPr lang="en-US"/>
              <a:pPr>
                <a:defRPr/>
              </a:pPr>
              <a:t>‹#›</a:t>
            </a:fld>
            <a:endParaRPr lang="en-US" dirty="0"/>
          </a:p>
        </p:txBody>
      </p:sp>
    </p:spTree>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2563"/>
            <a:ext cx="2057400" cy="5986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82563"/>
            <a:ext cx="6019800" cy="5986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A8AC0CD1-22D3-4A18-BACC-B34444FB7306}" type="slidenum">
              <a:rPr lang="en-US"/>
              <a:pPr>
                <a:defRPr/>
              </a:pPr>
              <a:t>‹#›</a:t>
            </a:fld>
            <a:endParaRPr lang="en-US" dirty="0"/>
          </a:p>
        </p:txBody>
      </p:sp>
    </p:spTree>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EC3B82C-57C9-4139-A900-43A769E79C2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0597BA5-27F4-4E9E-A142-993FFBDCB59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29381A5-0DA0-49B5-BA4F-A9A16184245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6CF2BEE-4CB4-49E0-9DFB-CCF3D2B351A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9C686F7B-EB3F-46AC-AAA8-96FA1016ABD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A9FE8CC-9521-48A0-8C03-F7635BACE92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7B1D760-6C92-40EA-895D-BCE1D8FC887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1A4BFCD-CC38-46BC-80D7-015AB938D8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F0D200C-FB95-43E1-BCE3-18E8951C908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2051" name="Rectangle 4"/>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8376" name="Rectangle 8"/>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58377" name="Rectangle 9"/>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300045F-7DCD-4494-8570-CB6D47CA110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4"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ransition spd="med">
    <p:fade/>
  </p:transition>
  <p:hf hdr="0" ftr="0" dt="0"/>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23491D7-BEFB-4F4C-A4C7-0E53F9AFB62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3" r:id="rId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4099"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D1D20F4-7BFA-4E9B-A277-BF41940019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5123"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2D693C54-837C-47C2-BB89-AC082E8295D7}"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6147"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E93A17D8-AD78-4AA6-8047-4B0145CE72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03A456-3D07-4725-BF35-F1649BB7527A}"/>
              </a:ext>
            </a:extLst>
          </p:cNvPr>
          <p:cNvSpPr>
            <a:spLocks noGrp="1"/>
          </p:cNvSpPr>
          <p:nvPr>
            <p:ph type="sldNum" sz="quarter" idx="12"/>
          </p:nvPr>
        </p:nvSpPr>
        <p:spPr/>
        <p:txBody>
          <a:bodyPr/>
          <a:lstStyle/>
          <a:p>
            <a:pPr>
              <a:defRPr/>
            </a:pPr>
            <a:fld id="{5A9FE8CC-9521-48A0-8C03-F7635BACE92B}" type="slidenum">
              <a:rPr lang="en-US" smtClean="0"/>
              <a:pPr>
                <a:defRPr/>
              </a:pPr>
              <a:t>1</a:t>
            </a:fld>
            <a:endParaRPr lang="en-US" dirty="0"/>
          </a:p>
        </p:txBody>
      </p:sp>
      <p:sp>
        <p:nvSpPr>
          <p:cNvPr id="3" name="Rectangle 2">
            <a:extLst>
              <a:ext uri="{FF2B5EF4-FFF2-40B4-BE49-F238E27FC236}">
                <a16:creationId xmlns:a16="http://schemas.microsoft.com/office/drawing/2014/main" id="{FEE68510-A16B-42C4-A1AA-EDEA6340D72D}"/>
              </a:ext>
            </a:extLst>
          </p:cNvPr>
          <p:cNvSpPr/>
          <p:nvPr/>
        </p:nvSpPr>
        <p:spPr>
          <a:xfrm>
            <a:off x="245245" y="2122706"/>
            <a:ext cx="8653509" cy="4170372"/>
          </a:xfrm>
          <a:prstGeom prst="rect">
            <a:avLst/>
          </a:prstGeom>
        </p:spPr>
        <p:txBody>
          <a:bodyPr wrap="square">
            <a:spAutoFit/>
          </a:bodyPr>
          <a:lstStyle/>
          <a:p>
            <a:r>
              <a:rPr lang="en-US" sz="1600" b="1" dirty="0">
                <a:latin typeface="Times New Roman" panose="02020603050405020304" pitchFamily="18" charset="0"/>
                <a:cs typeface="Times New Roman" panose="02020603050405020304" pitchFamily="18" charset="0"/>
              </a:rPr>
              <a:t>Please refer to the agenda to confirm your presentation time and duration. This is very  important as presentation durations vary from 10-25 minutes.</a:t>
            </a:r>
          </a:p>
          <a:p>
            <a:endParaRPr lang="en-US" sz="1600" dirty="0">
              <a:latin typeface="Times New Roman" panose="02020603050405020304" pitchFamily="18" charset="0"/>
              <a:cs typeface="Times New Roman" panose="02020603050405020304" pitchFamily="18" charset="0"/>
            </a:endParaRPr>
          </a:p>
          <a:p>
            <a:pPr marL="285750" indent="-285750">
              <a:spcAft>
                <a:spcPts val="600"/>
              </a:spcAf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Do not include any slides on general subject of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capture/removal technology, carbon management-related policy,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conversion, and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transport and storage, including, but not limited to the following topic areas:</a:t>
            </a:r>
          </a:p>
          <a:p>
            <a:pPr marL="800100" lvl="1" indent="-342900">
              <a:spcAft>
                <a:spcPts val="300"/>
              </a:spcAft>
              <a:buFont typeface="+mj-lt"/>
              <a:buAutoNum type="alphaLcPeriod"/>
            </a:pPr>
            <a:r>
              <a:rPr lang="en-US" sz="1600" dirty="0">
                <a:latin typeface="Times New Roman" panose="02020603050405020304" pitchFamily="18" charset="0"/>
                <a:cs typeface="Times New Roman" panose="02020603050405020304" pitchFamily="18" charset="0"/>
              </a:rPr>
              <a:t>Overall Global Warming, Climate Change,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Emissions, Power Sector Issues</a:t>
            </a:r>
          </a:p>
          <a:p>
            <a:pPr marL="800100" lvl="1" indent="-342900">
              <a:spcAft>
                <a:spcPts val="600"/>
              </a:spcAft>
              <a:buFont typeface="+mj-lt"/>
              <a:buAutoNum type="alphaLcPeriod"/>
            </a:pPr>
            <a:r>
              <a:rPr lang="en-US" sz="1600" dirty="0">
                <a:latin typeface="Times New Roman" panose="02020603050405020304" pitchFamily="18" charset="0"/>
                <a:cs typeface="Times New Roman" panose="02020603050405020304" pitchFamily="18" charset="0"/>
              </a:rPr>
              <a:t>Overall general capture or conversion pathways.  Only describe the process being investigated specifically by your project. </a:t>
            </a:r>
          </a:p>
          <a:p>
            <a:pPr marL="285750" indent="-285750">
              <a:spcAft>
                <a:spcPts val="600"/>
              </a:spcAf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Do not include material that is considered official use only, proprietary, sensitive, restricted, or protected in any way in your presentation.</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pPr marL="285750" indent="-285750">
              <a:spcAft>
                <a:spcPts val="600"/>
              </a:spcAf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Please allow </a:t>
            </a:r>
            <a:r>
              <a:rPr lang="en-US" sz="1600" b="1" dirty="0">
                <a:latin typeface="Times New Roman" panose="02020603050405020304" pitchFamily="18" charset="0"/>
                <a:cs typeface="Times New Roman" panose="02020603050405020304" pitchFamily="18" charset="0"/>
              </a:rPr>
              <a:t>three minutes</a:t>
            </a:r>
            <a:r>
              <a:rPr lang="en-US" sz="1600" dirty="0">
                <a:latin typeface="Times New Roman" panose="02020603050405020304" pitchFamily="18" charset="0"/>
                <a:cs typeface="Times New Roman" panose="02020603050405020304" pitchFamily="18" charset="0"/>
              </a:rPr>
              <a:t> of your allotted presentation duration for questions and answers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1600" dirty="0"/>
          </a:p>
          <a:p>
            <a:endParaRPr lang="en-US" sz="1600" dirty="0"/>
          </a:p>
          <a:p>
            <a:endParaRPr lang="en-US" sz="1600" dirty="0"/>
          </a:p>
        </p:txBody>
      </p:sp>
      <p:sp>
        <p:nvSpPr>
          <p:cNvPr id="4" name="Rectangle 3">
            <a:extLst>
              <a:ext uri="{FF2B5EF4-FFF2-40B4-BE49-F238E27FC236}">
                <a16:creationId xmlns:a16="http://schemas.microsoft.com/office/drawing/2014/main" id="{C6D694DE-C5F5-479E-B89F-F1B24C5DFB45}"/>
              </a:ext>
            </a:extLst>
          </p:cNvPr>
          <p:cNvSpPr/>
          <p:nvPr/>
        </p:nvSpPr>
        <p:spPr>
          <a:xfrm>
            <a:off x="457200" y="457200"/>
            <a:ext cx="7100855" cy="1200329"/>
          </a:xfrm>
          <a:prstGeom prst="rect">
            <a:avLst/>
          </a:prstGeom>
        </p:spPr>
        <p:txBody>
          <a:bodyPr wrap="none">
            <a:spAutoFit/>
          </a:bodyPr>
          <a:lstStyle/>
          <a:p>
            <a:r>
              <a:rPr lang="en-US" sz="4000" b="1" dirty="0">
                <a:latin typeface="Garamond" panose="02020404030301010803" pitchFamily="18" charset="0"/>
              </a:rPr>
              <a:t>General Guidance </a:t>
            </a:r>
          </a:p>
          <a:p>
            <a:r>
              <a:rPr lang="en-US" sz="3200" b="1" dirty="0">
                <a:latin typeface="Garamond" panose="02020404030301010803" pitchFamily="18" charset="0"/>
              </a:rPr>
              <a:t>(Not to be included in the presentation)</a:t>
            </a:r>
            <a:endParaRPr lang="en-US" sz="3200" dirty="0"/>
          </a:p>
        </p:txBody>
      </p:sp>
    </p:spTree>
    <p:extLst>
      <p:ext uri="{BB962C8B-B14F-4D97-AF65-F5344CB8AC3E}">
        <p14:creationId xmlns:p14="http://schemas.microsoft.com/office/powerpoint/2010/main" val="175604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10</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2514600" y="195378"/>
            <a:ext cx="14097000" cy="1143000"/>
          </a:xfrm>
        </p:spPr>
        <p:txBody>
          <a:bodyPr/>
          <a:lstStyle/>
          <a:p>
            <a:pPr eaLnBrk="1" hangingPunct="1"/>
            <a:r>
              <a:rPr lang="en-US" b="1" dirty="0">
                <a:latin typeface="Times New Roman" panose="02020603050405020304" pitchFamily="18" charset="0"/>
                <a:ea typeface="Times New Roman" panose="02020603050405020304" pitchFamily="18" charset="0"/>
              </a:rPr>
              <a:t>Plans for future testing/development/</a:t>
            </a:r>
            <a:br>
              <a:rPr lang="en-US" b="1" dirty="0">
                <a:latin typeface="Times New Roman" panose="02020603050405020304" pitchFamily="18" charset="0"/>
                <a:ea typeface="Times New Roman" panose="02020603050405020304" pitchFamily="18" charset="0"/>
              </a:rPr>
            </a:br>
            <a:r>
              <a:rPr lang="en-US" b="1" dirty="0">
                <a:latin typeface="Times New Roman" panose="02020603050405020304" pitchFamily="18" charset="0"/>
                <a:ea typeface="Times New Roman" panose="02020603050405020304" pitchFamily="18" charset="0"/>
              </a:rPr>
              <a:t>commercialization </a:t>
            </a:r>
            <a:r>
              <a:rPr lang="en-US"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DE5DA152-5BB8-4A8D-BF38-CE8BB3256C69}"/>
              </a:ext>
            </a:extLst>
          </p:cNvPr>
          <p:cNvSpPr/>
          <p:nvPr/>
        </p:nvSpPr>
        <p:spPr>
          <a:xfrm>
            <a:off x="21771" y="1828800"/>
            <a:ext cx="8763000" cy="2246769"/>
          </a:xfrm>
          <a:prstGeom prst="rect">
            <a:avLst/>
          </a:prstGeom>
        </p:spPr>
        <p:txBody>
          <a:bodyPr wrap="square">
            <a:spAutoFit/>
          </a:bodyPr>
          <a:lstStyle/>
          <a:p>
            <a:pPr marR="0" lvl="1">
              <a:spcBef>
                <a:spcPts val="0"/>
              </a:spcBef>
              <a:spcAft>
                <a:spcPts val="0"/>
              </a:spcAft>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Plans for future testing/development/commercialization (one or two slides) </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In this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After this project (i.e., next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Scale-up potential, if applicable</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6083871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11</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Summary Slide</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1BE48A0E-7A04-4BAF-A8D7-EF32450E5A4F}"/>
              </a:ext>
            </a:extLst>
          </p:cNvPr>
          <p:cNvSpPr/>
          <p:nvPr/>
        </p:nvSpPr>
        <p:spPr>
          <a:xfrm>
            <a:off x="469605" y="1905000"/>
            <a:ext cx="9144000" cy="1692771"/>
          </a:xfrm>
          <a:prstGeom prst="rect">
            <a:avLst/>
          </a:prstGeom>
        </p:spPr>
        <p:txBody>
          <a:bodyPr wrap="square">
            <a:spAutoFit/>
          </a:bodyPr>
          <a:lstStyle/>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a:p>
            <a:pPr marL="742950" lvl="1" indent="-285750">
              <a:spcBef>
                <a:spcPts val="0"/>
              </a:spcBef>
              <a:spcAft>
                <a:spcPts val="0"/>
              </a:spcAft>
              <a:buFont typeface="+mj-lt"/>
              <a:buAutoNum type="alphaLcPeriod"/>
            </a:pPr>
            <a:r>
              <a:rPr lang="en-US" sz="2400" dirty="0">
                <a:latin typeface="Times New Roman" panose="02020603050405020304" pitchFamily="18" charset="0"/>
              </a:rPr>
              <a:t>Discuss your key findings and future plans.</a:t>
            </a:r>
          </a:p>
          <a:p>
            <a:pPr lvl="1">
              <a:spcBef>
                <a:spcPts val="0"/>
              </a:spcBef>
              <a:spcAft>
                <a:spcPts val="0"/>
              </a:spcAft>
            </a:pPr>
            <a:r>
              <a:rPr lang="en-US" sz="2400" dirty="0">
                <a:latin typeface="Times New Roman" panose="02020603050405020304" pitchFamily="18" charset="0"/>
              </a:rPr>
              <a:t>b. Provide your “take-away” message. </a:t>
            </a:r>
          </a:p>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p:txBody>
      </p:sp>
    </p:spTree>
    <p:extLst>
      <p:ext uri="{BB962C8B-B14F-4D97-AF65-F5344CB8AC3E}">
        <p14:creationId xmlns:p14="http://schemas.microsoft.com/office/powerpoint/2010/main" val="122930974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b="1" dirty="0">
                <a:latin typeface="Garamond" panose="02020404030301010803" pitchFamily="18" charset="0"/>
              </a:rPr>
              <a:t>Appendix</a:t>
            </a:r>
          </a:p>
        </p:txBody>
      </p:sp>
      <p:sp>
        <p:nvSpPr>
          <p:cNvPr id="15363" name="Content Placeholder 2"/>
          <p:cNvSpPr>
            <a:spLocks noGrp="1"/>
          </p:cNvSpPr>
          <p:nvPr>
            <p:ph idx="1"/>
          </p:nvPr>
        </p:nvSpPr>
        <p:spPr>
          <a:xfrm>
            <a:off x="228600" y="1371600"/>
            <a:ext cx="8610600" cy="5257800"/>
          </a:xfrm>
        </p:spPr>
        <p:txBody>
          <a:bodyPr/>
          <a:lstStyle/>
          <a:p>
            <a:pPr lvl="1"/>
            <a:r>
              <a:rPr lang="en-US" sz="2400" dirty="0">
                <a:latin typeface="Times New Roman" panose="02020603050405020304" pitchFamily="18" charset="0"/>
                <a:cs typeface="Times New Roman" panose="02020603050405020304" pitchFamily="18" charset="0"/>
              </a:rPr>
              <a:t>These slides will not be discussed during the presentation </a:t>
            </a:r>
            <a:r>
              <a:rPr lang="en-US" sz="2400" dirty="0">
                <a:solidFill>
                  <a:srgbClr val="FF0000"/>
                </a:solidFill>
                <a:latin typeface="Times New Roman" panose="02020603050405020304" pitchFamily="18" charset="0"/>
                <a:cs typeface="Times New Roman" panose="02020603050405020304" pitchFamily="18" charset="0"/>
              </a:rPr>
              <a:t>but are mandatory.</a:t>
            </a:r>
          </a:p>
        </p:txBody>
      </p:sp>
      <p:sp>
        <p:nvSpPr>
          <p:cNvPr id="15364" name="Slide Number Placeholder 3"/>
          <p:cNvSpPr>
            <a:spLocks noGrp="1"/>
          </p:cNvSpPr>
          <p:nvPr>
            <p:ph type="sldNum" sz="quarter" idx="12"/>
          </p:nvPr>
        </p:nvSpPr>
        <p:spPr>
          <a:noFill/>
        </p:spPr>
        <p:txBody>
          <a:bodyPr/>
          <a:lstStyle/>
          <a:p>
            <a:fld id="{981330C5-17DF-4CEC-B4A3-248C580FFEA6}" type="slidenum">
              <a:rPr lang="en-US" smtClean="0">
                <a:latin typeface="Garamond" panose="02020404030301010803" pitchFamily="18" charset="0"/>
              </a:rPr>
              <a:pPr/>
              <a:t>12</a:t>
            </a:fld>
            <a:endParaRPr lang="en-US" dirty="0">
              <a:latin typeface="Garamond" panose="02020404030301010803" pitchFamily="18" charset="0"/>
            </a:endParaRPr>
          </a:p>
        </p:txBody>
      </p:sp>
      <p:sp>
        <p:nvSpPr>
          <p:cNvPr id="15365" name="Line 4"/>
          <p:cNvSpPr>
            <a:spLocks noChangeShapeType="1"/>
          </p:cNvSpPr>
          <p:nvPr/>
        </p:nvSpPr>
        <p:spPr bwMode="auto">
          <a:xfrm>
            <a:off x="0" y="12954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63FF492D-69A2-4050-ADC0-FF4E0CD5221D}" type="slidenum">
              <a:rPr lang="en-US" smtClean="0">
                <a:latin typeface="Garamond" panose="02020404030301010803" pitchFamily="18" charset="0"/>
              </a:rPr>
              <a:pPr/>
              <a:t>13</a:t>
            </a:fld>
            <a:endParaRPr lang="en-US" dirty="0">
              <a:latin typeface="Garamond" panose="02020404030301010803" pitchFamily="18" charset="0"/>
            </a:endParaRPr>
          </a:p>
        </p:txBody>
      </p:sp>
      <p:sp>
        <p:nvSpPr>
          <p:cNvPr id="16387" name="Rectangle 2"/>
          <p:cNvSpPr>
            <a:spLocks noGrp="1" noChangeArrowheads="1"/>
          </p:cNvSpPr>
          <p:nvPr>
            <p:ph type="title"/>
          </p:nvPr>
        </p:nvSpPr>
        <p:spPr>
          <a:xfrm>
            <a:off x="838200" y="381000"/>
            <a:ext cx="7086600" cy="1143000"/>
          </a:xfrm>
        </p:spPr>
        <p:txBody>
          <a:bodyPr/>
          <a:lstStyle/>
          <a:p>
            <a:pPr eaLnBrk="1" hangingPunct="1"/>
            <a:r>
              <a:rPr lang="en-US" b="1" dirty="0">
                <a:latin typeface="Garamond" panose="02020404030301010803" pitchFamily="18" charset="0"/>
              </a:rPr>
              <a:t>Organization Chart</a:t>
            </a:r>
          </a:p>
        </p:txBody>
      </p:sp>
      <p:sp>
        <p:nvSpPr>
          <p:cNvPr id="16388" name="Rectangle 3"/>
          <p:cNvSpPr>
            <a:spLocks noGrp="1" noChangeArrowheads="1"/>
          </p:cNvSpPr>
          <p:nvPr>
            <p:ph type="body" idx="1"/>
          </p:nvPr>
        </p:nvSpPr>
        <p:spPr>
          <a:xfrm>
            <a:off x="457200" y="1874838"/>
            <a:ext cx="8229600" cy="4525962"/>
          </a:xfrm>
        </p:spPr>
        <p:txBody>
          <a:bodyPr/>
          <a:lstStyle/>
          <a:p>
            <a:pPr eaLnBrk="1" hangingPunct="1"/>
            <a:r>
              <a:rPr lang="en-US" sz="2400" dirty="0">
                <a:latin typeface="Times New Roman" panose="02020603050405020304" pitchFamily="18" charset="0"/>
                <a:cs typeface="Times New Roman" panose="02020603050405020304" pitchFamily="18" charset="0"/>
              </a:rPr>
              <a:t>Describe project team, organization, and participants.</a:t>
            </a:r>
          </a:p>
          <a:p>
            <a:pPr lvl="1" eaLnBrk="1" hangingPunct="1"/>
            <a:r>
              <a:rPr lang="en-US" sz="2400" dirty="0">
                <a:latin typeface="Times New Roman" panose="02020603050405020304" pitchFamily="18" charset="0"/>
                <a:cs typeface="Times New Roman" panose="02020603050405020304" pitchFamily="18" charset="0"/>
              </a:rPr>
              <a:t>Link organizations, if more than one, to general project efforts (i.e., materials development, design, systems analysis, pilot unit operation, management, risk/cost analysis, etc.).</a:t>
            </a:r>
          </a:p>
          <a:p>
            <a:pPr lvl="1" eaLnBrk="1" hangingPunct="1"/>
            <a:endParaRPr lang="en-US" sz="2400" dirty="0">
              <a:latin typeface="Times New Roman" panose="02020603050405020304" pitchFamily="18" charset="0"/>
              <a:cs typeface="Times New Roman" panose="02020603050405020304" pitchFamily="18" charset="0"/>
            </a:endParaRPr>
          </a:p>
          <a:p>
            <a:pPr eaLnBrk="1" hangingPunct="1"/>
            <a:r>
              <a:rPr lang="en-US" sz="2400" dirty="0">
                <a:latin typeface="Times New Roman" panose="02020603050405020304" pitchFamily="18" charset="0"/>
                <a:cs typeface="Times New Roman" panose="02020603050405020304" pitchFamily="18" charset="0"/>
              </a:rPr>
              <a:t>Please limit company specific information to that relevant to achieving project goals and objectives.</a:t>
            </a:r>
          </a:p>
          <a:p>
            <a:pPr eaLnBrk="1" hangingPunct="1"/>
            <a:endParaRPr lang="en-US" sz="2400" dirty="0">
              <a:latin typeface="Garamond" panose="02020404030301010803" pitchFamily="18" charset="0"/>
            </a:endParaRPr>
          </a:p>
        </p:txBody>
      </p:sp>
      <p:sp>
        <p:nvSpPr>
          <p:cNvPr id="16389"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D82D5117-DFEC-4BC2-BE5B-8DCAD9CFA197}" type="slidenum">
              <a:rPr lang="en-US" smtClean="0">
                <a:solidFill>
                  <a:schemeClr val="tx1"/>
                </a:solidFill>
                <a:latin typeface="Garamond" panose="02020404030301010803" pitchFamily="18" charset="0"/>
              </a:rPr>
              <a:pPr/>
              <a:t>14</a:t>
            </a:fld>
            <a:endParaRPr lang="en-US" dirty="0">
              <a:solidFill>
                <a:schemeClr val="tx1"/>
              </a:solidFill>
              <a:latin typeface="Garamond" panose="02020404030301010803" pitchFamily="18" charset="0"/>
            </a:endParaRPr>
          </a:p>
        </p:txBody>
      </p:sp>
      <p:sp>
        <p:nvSpPr>
          <p:cNvPr id="17411" name="Rectangle 2"/>
          <p:cNvSpPr>
            <a:spLocks noGrp="1" noChangeArrowheads="1"/>
          </p:cNvSpPr>
          <p:nvPr>
            <p:ph type="title"/>
          </p:nvPr>
        </p:nvSpPr>
        <p:spPr>
          <a:xfrm>
            <a:off x="1219200" y="381000"/>
            <a:ext cx="6553200" cy="1143000"/>
          </a:xfrm>
        </p:spPr>
        <p:txBody>
          <a:bodyPr/>
          <a:lstStyle/>
          <a:p>
            <a:pPr eaLnBrk="1" hangingPunct="1"/>
            <a:r>
              <a:rPr lang="en-US" b="1" dirty="0">
                <a:latin typeface="Times New Roman" panose="02020603050405020304" pitchFamily="18" charset="0"/>
                <a:cs typeface="Times New Roman" panose="02020603050405020304" pitchFamily="18" charset="0"/>
              </a:rPr>
              <a:t>Gantt Chart</a:t>
            </a:r>
          </a:p>
        </p:txBody>
      </p:sp>
      <p:sp>
        <p:nvSpPr>
          <p:cNvPr id="17412" name="Rectangle 3"/>
          <p:cNvSpPr>
            <a:spLocks noGrp="1" noChangeArrowheads="1"/>
          </p:cNvSpPr>
          <p:nvPr>
            <p:ph type="body" idx="1"/>
          </p:nvPr>
        </p:nvSpPr>
        <p:spPr/>
        <p:txBody>
          <a:bodyPr/>
          <a:lstStyle/>
          <a:p>
            <a:pPr eaLnBrk="1" hangingPunct="1"/>
            <a:r>
              <a:rPr lang="en-US" sz="2400" dirty="0">
                <a:latin typeface="Times New Roman" panose="02020603050405020304" pitchFamily="18" charset="0"/>
                <a:cs typeface="Times New Roman" panose="02020603050405020304" pitchFamily="18" charset="0"/>
              </a:rPr>
              <a:t>Provide a simple Gantt chart showing project lifetime in years on the horizontal axis and major tasks along the vertical axis. Use symbols to indicate major and minor milestones. Use shaded lines or the like to indicate duration of each task and the amount of work completed to date.</a:t>
            </a:r>
          </a:p>
          <a:p>
            <a:pPr eaLnBrk="1" hangingPunct="1"/>
            <a:endParaRPr lang="en-US" sz="700" dirty="0">
              <a:latin typeface="Garamond" panose="02020404030301010803" pitchFamily="18" charset="0"/>
            </a:endParaRPr>
          </a:p>
        </p:txBody>
      </p:sp>
      <p:sp>
        <p:nvSpPr>
          <p:cNvPr id="17413"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lIns="91432" tIns="45716" rIns="91432" bIns="45716"/>
          <a:lstStyle/>
          <a:p>
            <a:endParaRPr lang="en-US" dirty="0">
              <a:latin typeface="Garamond" panose="02020404030301010803" pitchFamily="18"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295400"/>
            <a:ext cx="7772400" cy="1470025"/>
          </a:xfrm>
        </p:spPr>
        <p:txBody>
          <a:bodyPr/>
          <a:lstStyle/>
          <a:p>
            <a:pPr eaLnBrk="1" hangingPunct="1"/>
            <a:r>
              <a:rPr lang="en-US" b="1" dirty="0">
                <a:latin typeface="Times New Roman" panose="02020603050405020304" pitchFamily="18" charset="0"/>
                <a:cs typeface="Times New Roman" panose="02020603050405020304" pitchFamily="18" charset="0"/>
              </a:rPr>
              <a:t>Project Title</a:t>
            </a:r>
            <a:br>
              <a:rPr lang="en-US"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Project Number</a:t>
            </a:r>
          </a:p>
        </p:txBody>
      </p:sp>
      <p:sp>
        <p:nvSpPr>
          <p:cNvPr id="8195" name="Rectangle 3"/>
          <p:cNvSpPr>
            <a:spLocks noGrp="1" noChangeArrowheads="1"/>
          </p:cNvSpPr>
          <p:nvPr>
            <p:ph type="subTitle" idx="1"/>
          </p:nvPr>
        </p:nvSpPr>
        <p:spPr>
          <a:xfrm>
            <a:off x="1371600" y="3505200"/>
            <a:ext cx="6477000" cy="1066800"/>
          </a:xfrm>
        </p:spPr>
        <p:txBody>
          <a:bodyPr/>
          <a:lstStyle/>
          <a:p>
            <a:pPr eaLnBrk="1" hangingPunct="1"/>
            <a:r>
              <a:rPr lang="en-US" sz="2800" dirty="0">
                <a:latin typeface="Times New Roman" panose="02020603050405020304" pitchFamily="18" charset="0"/>
                <a:cs typeface="Times New Roman" panose="02020603050405020304" pitchFamily="18" charset="0"/>
              </a:rPr>
              <a:t>Presenter’s Name</a:t>
            </a:r>
          </a:p>
          <a:p>
            <a:pPr eaLnBrk="1" hangingPunct="1"/>
            <a:r>
              <a:rPr lang="en-US" sz="2800" dirty="0">
                <a:latin typeface="Times New Roman" panose="02020603050405020304" pitchFamily="18" charset="0"/>
                <a:cs typeface="Times New Roman" panose="02020603050405020304" pitchFamily="18" charset="0"/>
              </a:rPr>
              <a:t>Organization/Company</a:t>
            </a:r>
          </a:p>
        </p:txBody>
      </p:sp>
      <p:sp>
        <p:nvSpPr>
          <p:cNvPr id="8196" name="Text Box 5"/>
          <p:cNvSpPr txBox="1">
            <a:spLocks noChangeArrowheads="1"/>
          </p:cNvSpPr>
          <p:nvPr/>
        </p:nvSpPr>
        <p:spPr bwMode="auto">
          <a:xfrm>
            <a:off x="1573510" y="6164263"/>
            <a:ext cx="461665" cy="92075"/>
          </a:xfrm>
          <a:prstGeom prst="rect">
            <a:avLst/>
          </a:prstGeom>
          <a:noFill/>
          <a:ln w="9525">
            <a:noFill/>
            <a:miter lim="800000"/>
            <a:headEnd/>
            <a:tailEnd/>
          </a:ln>
        </p:spPr>
        <p:txBody>
          <a:bodyPr vert="eaVert">
            <a:spAutoFit/>
          </a:bodyPr>
          <a:lstStyle/>
          <a:p>
            <a:pPr>
              <a:spcBef>
                <a:spcPct val="50000"/>
              </a:spcBef>
            </a:pPr>
            <a:endParaRPr lang="en-US" dirty="0">
              <a:latin typeface="Garamond" panose="02020404030301010803" pitchFamily="18" charset="0"/>
            </a:endParaRPr>
          </a:p>
        </p:txBody>
      </p:sp>
      <p:sp>
        <p:nvSpPr>
          <p:cNvPr id="8198" name="Line 8"/>
          <p:cNvSpPr>
            <a:spLocks noChangeShapeType="1"/>
          </p:cNvSpPr>
          <p:nvPr/>
        </p:nvSpPr>
        <p:spPr bwMode="auto">
          <a:xfrm>
            <a:off x="0" y="5334000"/>
            <a:ext cx="9144000" cy="0"/>
          </a:xfrm>
          <a:prstGeom prst="line">
            <a:avLst/>
          </a:prstGeom>
          <a:noFill/>
          <a:ln w="19050">
            <a:solidFill>
              <a:schemeClr val="tx1"/>
            </a:solidFill>
            <a:round/>
            <a:headEnd/>
            <a:tailEnd/>
          </a:ln>
        </p:spPr>
        <p:txBody>
          <a:bodyPr/>
          <a:lstStyle/>
          <a:p>
            <a:endParaRPr lang="en-US" dirty="0">
              <a:latin typeface="Garamond" panose="02020404030301010803" pitchFamily="18" charset="0"/>
            </a:endParaRPr>
          </a:p>
        </p:txBody>
      </p:sp>
      <p:sp>
        <p:nvSpPr>
          <p:cNvPr id="7" name="Rectangle 6">
            <a:extLst>
              <a:ext uri="{FF2B5EF4-FFF2-40B4-BE49-F238E27FC236}">
                <a16:creationId xmlns:a16="http://schemas.microsoft.com/office/drawing/2014/main" id="{1D2241BD-0825-45D6-B61C-5BBE31C7617A}"/>
              </a:ext>
            </a:extLst>
          </p:cNvPr>
          <p:cNvSpPr>
            <a:spLocks noChangeArrowheads="1"/>
          </p:cNvSpPr>
          <p:nvPr/>
        </p:nvSpPr>
        <p:spPr bwMode="auto">
          <a:xfrm>
            <a:off x="381000" y="5410200"/>
            <a:ext cx="8458200" cy="1447800"/>
          </a:xfrm>
          <a:prstGeom prst="rect">
            <a:avLst/>
          </a:prstGeom>
          <a:noFill/>
          <a:ln w="9525">
            <a:noFill/>
            <a:miter lim="800000"/>
            <a:headEnd/>
            <a:tailEnd/>
          </a:ln>
        </p:spPr>
        <p:txBody>
          <a:bodyPr/>
          <a:lstStyle/>
          <a:p>
            <a:pPr algn="ctr"/>
            <a:r>
              <a:rPr lang="en-US" sz="1400" dirty="0">
                <a:latin typeface="Times New Roman" panose="02020603050405020304" pitchFamily="18" charset="0"/>
                <a:cs typeface="Times New Roman" panose="02020603050405020304" pitchFamily="18" charset="0"/>
              </a:rPr>
              <a:t>2024 </a:t>
            </a:r>
            <a:r>
              <a:rPr lang="en-US" sz="1400" dirty="0" err="1">
                <a:latin typeface="Times New Roman" panose="02020603050405020304" pitchFamily="18" charset="0"/>
                <a:cs typeface="Times New Roman" panose="02020603050405020304" pitchFamily="18" charset="0"/>
              </a:rPr>
              <a:t>FECM</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NETL</a:t>
            </a:r>
            <a:r>
              <a:rPr lang="en-US" sz="1400" dirty="0">
                <a:latin typeface="Times New Roman" panose="02020603050405020304" pitchFamily="18" charset="0"/>
                <a:cs typeface="Times New Roman" panose="02020603050405020304" pitchFamily="18" charset="0"/>
              </a:rPr>
              <a:t> Carbon Management Research Project Review Meeting</a:t>
            </a:r>
          </a:p>
          <a:p>
            <a:pPr algn="ctr"/>
            <a:r>
              <a:rPr lang="en-US" sz="1400" dirty="0">
                <a:latin typeface="Times New Roman" panose="02020603050405020304" pitchFamily="18" charset="0"/>
                <a:cs typeface="Times New Roman" panose="02020603050405020304" pitchFamily="18" charset="0"/>
              </a:rPr>
              <a:t>August 5 – 9, 2024</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3</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Project Overview (1-2 Slides)</a:t>
            </a:r>
          </a:p>
        </p:txBody>
      </p:sp>
      <p:sp>
        <p:nvSpPr>
          <p:cNvPr id="10244" name="Rectangle 3"/>
          <p:cNvSpPr>
            <a:spLocks noGrp="1" noChangeArrowheads="1"/>
          </p:cNvSpPr>
          <p:nvPr>
            <p:ph type="body" idx="1"/>
          </p:nvPr>
        </p:nvSpPr>
        <p:spPr/>
        <p:txBody>
          <a:bodyPr/>
          <a:lstStyle/>
          <a:p>
            <a:pPr lvl="1"/>
            <a:r>
              <a:rPr lang="en-US" dirty="0">
                <a:latin typeface="Times New Roman" panose="02020603050405020304" pitchFamily="18" charset="0"/>
                <a:cs typeface="Times New Roman" panose="02020603050405020304" pitchFamily="18" charset="0"/>
              </a:rPr>
              <a:t>Funding (DOE and Cost Share)</a:t>
            </a:r>
          </a:p>
          <a:p>
            <a:pPr lvl="1"/>
            <a:r>
              <a:rPr lang="en-US" dirty="0">
                <a:latin typeface="Times New Roman" panose="02020603050405020304" pitchFamily="18" charset="0"/>
                <a:cs typeface="Times New Roman" panose="02020603050405020304" pitchFamily="18" charset="0"/>
              </a:rPr>
              <a:t>Overall Project Performance Dates</a:t>
            </a:r>
          </a:p>
          <a:p>
            <a:pPr lvl="1"/>
            <a:r>
              <a:rPr lang="en-US" dirty="0">
                <a:latin typeface="Times New Roman" panose="02020603050405020304" pitchFamily="18" charset="0"/>
                <a:cs typeface="Times New Roman" panose="02020603050405020304" pitchFamily="18" charset="0"/>
              </a:rPr>
              <a:t>Project Participants</a:t>
            </a:r>
          </a:p>
          <a:p>
            <a:pPr lvl="1"/>
            <a:r>
              <a:rPr lang="en-US" dirty="0">
                <a:latin typeface="Times New Roman" panose="02020603050405020304" pitchFamily="18" charset="0"/>
                <a:cs typeface="Times New Roman" panose="02020603050405020304" pitchFamily="18" charset="0"/>
              </a:rPr>
              <a:t>Overall Project Objectives</a:t>
            </a:r>
          </a:p>
          <a:p>
            <a:pPr eaLnBrk="1" hangingPunct="1">
              <a:buFontTx/>
              <a:buNone/>
            </a:pPr>
            <a:endParaRPr lang="en-US" sz="2400" dirty="0">
              <a:latin typeface="Garamond" panose="02020404030301010803" pitchFamily="18" charset="0"/>
            </a:endParaRP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Tree>
    <p:extLst>
      <p:ext uri="{BB962C8B-B14F-4D97-AF65-F5344CB8AC3E}">
        <p14:creationId xmlns:p14="http://schemas.microsoft.com/office/powerpoint/2010/main" val="32827647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4</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52400" y="274638"/>
            <a:ext cx="8991600" cy="1143000"/>
          </a:xfrm>
        </p:spPr>
        <p:txBody>
          <a:bodyPr/>
          <a:lstStyle/>
          <a:p>
            <a:pPr eaLnBrk="1" hangingPunct="1"/>
            <a:r>
              <a:rPr lang="en-US" b="1" dirty="0">
                <a:latin typeface="Garamond" panose="02020404030301010803" pitchFamily="18" charset="0"/>
              </a:rPr>
              <a:t>Technology Background (2-3 Slides)</a:t>
            </a: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76200" y="1894979"/>
            <a:ext cx="8991600" cy="4524315"/>
          </a:xfrm>
          <a:prstGeom prst="rect">
            <a:avLst/>
          </a:prstGeom>
        </p:spPr>
        <p:txBody>
          <a:bodyPr wrap="square">
            <a:spAutoFit/>
          </a:bodyPr>
          <a:lstStyle/>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Describe how the technology is envisioned to work in operation, including a simple schematic labeled with preferred operating conditions (e.g., pressures and temperatures), and any other requirements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Describe fundamental science driving technology (chemistry, thermodynamics, etc.)</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Discuss technology development efforts prior to current project (e.g., previous lab and/or bench-scale testing)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List and briefly describe the technical and/or economic </a:t>
            </a:r>
            <a:r>
              <a:rPr lang="en-US" sz="2400" u="sng" dirty="0">
                <a:latin typeface="Times New Roman" panose="02020603050405020304" pitchFamily="18" charset="0"/>
                <a:ea typeface="Times New Roman" panose="02020603050405020304" pitchFamily="18" charset="0"/>
              </a:rPr>
              <a:t>advantages</a:t>
            </a:r>
            <a:r>
              <a:rPr lang="en-US" sz="2400" dirty="0">
                <a:latin typeface="Times New Roman" panose="02020603050405020304" pitchFamily="18" charset="0"/>
                <a:ea typeface="Times New Roman" panose="02020603050405020304" pitchFamily="18" charset="0"/>
              </a:rPr>
              <a:t> of your technology.</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List and briefly describe the technical and economic </a:t>
            </a:r>
            <a:r>
              <a:rPr lang="en-US" sz="2400" u="sng" dirty="0">
                <a:latin typeface="Times New Roman" panose="02020603050405020304" pitchFamily="18" charset="0"/>
                <a:ea typeface="Times New Roman" panose="02020603050405020304" pitchFamily="18" charset="0"/>
              </a:rPr>
              <a:t>challenges</a:t>
            </a:r>
            <a:r>
              <a:rPr lang="en-US" sz="2400" dirty="0">
                <a:latin typeface="Times New Roman" panose="02020603050405020304" pitchFamily="18" charset="0"/>
                <a:ea typeface="Times New Roman" panose="02020603050405020304" pitchFamily="18" charset="0"/>
              </a:rPr>
              <a:t> of your technology.</a:t>
            </a:r>
          </a:p>
        </p:txBody>
      </p:sp>
      <p:sp>
        <p:nvSpPr>
          <p:cNvPr id="6" name="Rectangle 2">
            <a:extLst>
              <a:ext uri="{FF2B5EF4-FFF2-40B4-BE49-F238E27FC236}">
                <a16:creationId xmlns:a16="http://schemas.microsoft.com/office/drawing/2014/main" id="{8709577E-C19C-4F12-A500-15F5DF6DD4FD}"/>
              </a:ext>
            </a:extLst>
          </p:cNvPr>
          <p:cNvSpPr txBox="1">
            <a:spLocks noChangeArrowheads="1"/>
          </p:cNvSpPr>
          <p:nvPr/>
        </p:nvSpPr>
        <p:spPr bwMode="auto">
          <a:xfrm>
            <a:off x="457200" y="876677"/>
            <a:ext cx="7848600" cy="10283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1700" b="1" kern="0" dirty="0">
                <a:solidFill>
                  <a:srgbClr val="FF0000"/>
                </a:solidFill>
                <a:latin typeface="Times New Roman" panose="02020603050405020304" pitchFamily="18" charset="0"/>
                <a:cs typeface="Times New Roman" panose="02020603050405020304" pitchFamily="18" charset="0"/>
              </a:rPr>
              <a:t>Use the guidance from this slide for individual technology development efforts</a:t>
            </a:r>
            <a:r>
              <a:rPr lang="en-US" sz="1700" b="1" kern="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7817840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5</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52400" y="274638"/>
            <a:ext cx="8763000" cy="1143000"/>
          </a:xfrm>
        </p:spPr>
        <p:txBody>
          <a:bodyPr/>
          <a:lstStyle/>
          <a:p>
            <a:pPr eaLnBrk="1" hangingPunct="1"/>
            <a:r>
              <a:rPr lang="en-US" b="1" dirty="0">
                <a:latin typeface="Times New Roman" panose="02020603050405020304" pitchFamily="18" charset="0"/>
                <a:cs typeface="Times New Roman" panose="02020603050405020304" pitchFamily="18" charset="0"/>
              </a:rPr>
              <a:t>Technology Background </a:t>
            </a:r>
            <a:r>
              <a:rPr lang="en-US" sz="3300" b="1" dirty="0">
                <a:latin typeface="Times New Roman" panose="02020603050405020304" pitchFamily="18" charset="0"/>
                <a:cs typeface="Times New Roman" panose="02020603050405020304" pitchFamily="18" charset="0"/>
              </a:rPr>
              <a:t>(2-3 Slides)</a:t>
            </a: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12700" y="1904980"/>
            <a:ext cx="8991600" cy="2954655"/>
          </a:xfrm>
          <a:prstGeom prst="rect">
            <a:avLst/>
          </a:prstGeom>
        </p:spPr>
        <p:txBody>
          <a:bodyPr wrap="square">
            <a:spAutoFit/>
          </a:bodyPr>
          <a:lstStyle/>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Technology/Site Selection</a:t>
            </a:r>
          </a:p>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Describe fundamental science behind the technology selected (chemistry, thermodynamics, etc.)</a:t>
            </a:r>
          </a:p>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Discuss technology development efforts prior to current project (e.g., previous demonstration/scale) </a:t>
            </a:r>
          </a:p>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List and briefly describe the technical and/or economic </a:t>
            </a:r>
            <a:r>
              <a:rPr lang="en-US" sz="2400" u="sng" dirty="0">
                <a:latin typeface="Times New Roman" panose="02020603050405020304" pitchFamily="18" charset="0"/>
                <a:cs typeface="Times New Roman" panose="02020603050405020304" pitchFamily="18" charset="0"/>
              </a:rPr>
              <a:t>advantages</a:t>
            </a:r>
            <a:r>
              <a:rPr lang="en-US" sz="2400" dirty="0">
                <a:latin typeface="Times New Roman" panose="02020603050405020304" pitchFamily="18" charset="0"/>
                <a:cs typeface="Times New Roman" panose="02020603050405020304" pitchFamily="18" charset="0"/>
              </a:rPr>
              <a:t> of your technology or site.</a:t>
            </a:r>
          </a:p>
          <a:p>
            <a:pPr lvl="1"/>
            <a:endParaRPr lang="en-US" dirty="0"/>
          </a:p>
        </p:txBody>
      </p:sp>
      <p:sp>
        <p:nvSpPr>
          <p:cNvPr id="6" name="Rectangle 2">
            <a:extLst>
              <a:ext uri="{FF2B5EF4-FFF2-40B4-BE49-F238E27FC236}">
                <a16:creationId xmlns:a16="http://schemas.microsoft.com/office/drawing/2014/main" id="{563EBD54-66F9-4FAB-8185-0AFB5B77F560}"/>
              </a:ext>
            </a:extLst>
          </p:cNvPr>
          <p:cNvSpPr txBox="1">
            <a:spLocks noChangeArrowheads="1"/>
          </p:cNvSpPr>
          <p:nvPr/>
        </p:nvSpPr>
        <p:spPr bwMode="auto">
          <a:xfrm>
            <a:off x="457200" y="872510"/>
            <a:ext cx="7848600" cy="10283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1700" b="1" kern="0" dirty="0">
                <a:solidFill>
                  <a:srgbClr val="FF0000"/>
                </a:solidFill>
                <a:latin typeface="Times New Roman" panose="02020603050405020304" pitchFamily="18" charset="0"/>
                <a:cs typeface="Times New Roman" panose="02020603050405020304" pitchFamily="18" charset="0"/>
              </a:rPr>
              <a:t>Use the guidance from this slide for field related sites and pilot projects</a:t>
            </a:r>
            <a:r>
              <a:rPr lang="en-US" sz="1700" b="1" kern="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7692579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6</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14300" y="133350"/>
            <a:ext cx="9372600" cy="1143000"/>
          </a:xfrm>
        </p:spPr>
        <p:txBody>
          <a:bodyPr/>
          <a:lstStyle/>
          <a:p>
            <a:pPr eaLnBrk="1" hangingPunct="1"/>
            <a:r>
              <a:rPr lang="en-US" b="1" dirty="0">
                <a:latin typeface="Garamond" panose="02020404030301010803" pitchFamily="18" charset="0"/>
              </a:rPr>
              <a:t>Technical Approach/Project Scope</a:t>
            </a:r>
            <a:br>
              <a:rPr lang="en-US" b="1" dirty="0">
                <a:latin typeface="Garamond" panose="02020404030301010803" pitchFamily="18" charset="0"/>
              </a:rPr>
            </a:br>
            <a:r>
              <a:rPr lang="en-US"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234043" y="2209800"/>
            <a:ext cx="8991600" cy="1938992"/>
          </a:xfrm>
          <a:prstGeom prst="rect">
            <a:avLst/>
          </a:prstGeom>
        </p:spPr>
        <p:txBody>
          <a:bodyPr wrap="square">
            <a:spAutoFit/>
          </a:bodyPr>
          <a:lstStyle/>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Experimental design or project steps and work plan</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schedule – just provide key milestones; do not include a detailed Gantt chart</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success criteria</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risks and mitigation strategies</a:t>
            </a:r>
          </a:p>
        </p:txBody>
      </p:sp>
    </p:spTree>
    <p:extLst>
      <p:ext uri="{BB962C8B-B14F-4D97-AF65-F5344CB8AC3E}">
        <p14:creationId xmlns:p14="http://schemas.microsoft.com/office/powerpoint/2010/main" val="395002698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7</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Progress and Current Status of Project (6-10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3" name="Rectangle 2">
            <a:extLst>
              <a:ext uri="{FF2B5EF4-FFF2-40B4-BE49-F238E27FC236}">
                <a16:creationId xmlns:a16="http://schemas.microsoft.com/office/drawing/2014/main" id="{BACDE058-7CEC-4F02-A55D-41C8BDF9E88C}"/>
              </a:ext>
            </a:extLst>
          </p:cNvPr>
          <p:cNvSpPr/>
          <p:nvPr/>
        </p:nvSpPr>
        <p:spPr>
          <a:xfrm>
            <a:off x="0" y="2289625"/>
            <a:ext cx="8850086" cy="2215991"/>
          </a:xfrm>
          <a:prstGeom prst="rect">
            <a:avLst/>
          </a:prstGeom>
        </p:spPr>
        <p:txBody>
          <a:bodyPr wrap="square">
            <a:spAutoFit/>
          </a:bodyPr>
          <a:lstStyle/>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As appropriate, description of the equipment used/built in the project</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Significant accomplishments and how they tie to the technology challenges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Performance levels achieved so far when compared to project goals and how the performance relates to the economic and technical advantages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Identify synergy opportunities; discuss how collaboration could have a synergistic effect on advancing the technologies described during the session. </a:t>
            </a:r>
            <a:endParaRPr lang="en-US" sz="2400" dirty="0">
              <a:latin typeface="Times New Roman" panose="02020603050405020304" pitchFamily="18" charset="0"/>
              <a:ea typeface="Times New Roman" panose="02020603050405020304" pitchFamily="18" charset="0"/>
            </a:endParaRPr>
          </a:p>
          <a:p>
            <a:pPr marL="914400" marR="0">
              <a:spcBef>
                <a:spcPts val="0"/>
              </a:spcBef>
              <a:spcAft>
                <a:spcPts val="0"/>
              </a:spcAft>
            </a:pPr>
            <a:r>
              <a:rPr lang="en-US" dirty="0">
                <a:latin typeface="Times New Roman" panose="02020603050405020304" pitchFamily="18" charset="0"/>
                <a:ea typeface="Times New Roman" panose="02020603050405020304" pitchFamily="18" charset="0"/>
              </a:rPr>
              <a:t> </a:t>
            </a:r>
          </a:p>
        </p:txBody>
      </p:sp>
      <p:sp>
        <p:nvSpPr>
          <p:cNvPr id="2" name="Rectangle 1">
            <a:extLst>
              <a:ext uri="{FF2B5EF4-FFF2-40B4-BE49-F238E27FC236}">
                <a16:creationId xmlns:a16="http://schemas.microsoft.com/office/drawing/2014/main" id="{AD8E0053-CA90-4DF6-94C4-55B61CFC8ECA}"/>
              </a:ext>
            </a:extLst>
          </p:cNvPr>
          <p:cNvSpPr/>
          <p:nvPr/>
        </p:nvSpPr>
        <p:spPr>
          <a:xfrm>
            <a:off x="0" y="1453081"/>
            <a:ext cx="9144000" cy="646331"/>
          </a:xfrm>
          <a:prstGeom prst="rect">
            <a:avLst/>
          </a:prstGeom>
        </p:spPr>
        <p:txBody>
          <a:bodyPr wrap="square">
            <a:spAutoFit/>
          </a:bodyPr>
          <a:lstStyle/>
          <a:p>
            <a:pPr algn="ctr"/>
            <a:r>
              <a:rPr lang="en-US" dirty="0">
                <a:solidFill>
                  <a:srgbClr val="FF0000"/>
                </a:solidFill>
                <a:latin typeface="Times New Roman" panose="02020603050405020304" pitchFamily="18" charset="0"/>
                <a:ea typeface="Times New Roman" panose="02020603050405020304" pitchFamily="18" charset="0"/>
              </a:rPr>
              <a:t>This should be the focus of the presentation. If applicable, please emphasize accomplishments since last year’s meeting.</a:t>
            </a:r>
            <a:endParaRPr lang="en-US" dirty="0">
              <a:solidFill>
                <a:srgbClr val="FF0000"/>
              </a:solidFill>
            </a:endParaRPr>
          </a:p>
        </p:txBody>
      </p:sp>
    </p:spTree>
    <p:extLst>
      <p:ext uri="{BB962C8B-B14F-4D97-AF65-F5344CB8AC3E}">
        <p14:creationId xmlns:p14="http://schemas.microsoft.com/office/powerpoint/2010/main" val="325478034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8</a:t>
            </a:fld>
            <a:endParaRPr lang="en-US" dirty="0">
              <a:latin typeface="Garamond" panose="02020404030301010803" pitchFamily="18" charset="0"/>
            </a:endParaRP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9" name="Title 8">
            <a:extLst>
              <a:ext uri="{FF2B5EF4-FFF2-40B4-BE49-F238E27FC236}">
                <a16:creationId xmlns:a16="http://schemas.microsoft.com/office/drawing/2014/main" id="{1802D007-05FA-3D11-9706-C5CBF7993CBA}"/>
              </a:ext>
            </a:extLst>
          </p:cNvPr>
          <p:cNvSpPr>
            <a:spLocks noGrp="1"/>
          </p:cNvSpPr>
          <p:nvPr>
            <p:ph type="title"/>
          </p:nvPr>
        </p:nvSpPr>
        <p:spPr>
          <a:xfrm>
            <a:off x="-228600" y="274638"/>
            <a:ext cx="9601200" cy="1143000"/>
          </a:xfrm>
        </p:spPr>
        <p:txBody>
          <a:bodyPr/>
          <a:lstStyle/>
          <a:p>
            <a:r>
              <a:rPr lang="en-US" sz="3000" b="1" dirty="0">
                <a:effectLst/>
                <a:latin typeface="Garamond" panose="02020404030301010803" pitchFamily="18" charset="0"/>
                <a:ea typeface="Calibri" panose="020F0502020204030204" pitchFamily="34" charset="0"/>
                <a:cs typeface="Times New Roman" panose="02020603050405020304" pitchFamily="18" charset="0"/>
              </a:rPr>
              <a:t>Summary of Community Benefits / Societal Considerations (CB/SCI) and Impacts (if applicable*)</a:t>
            </a:r>
            <a:br>
              <a:rPr lang="en-US" sz="3000" b="1" dirty="0">
                <a:effectLst/>
                <a:latin typeface="Garamond" panose="02020404030301010803" pitchFamily="18" charset="0"/>
                <a:ea typeface="Calibri" panose="020F0502020204030204" pitchFamily="34" charset="0"/>
                <a:cs typeface="Times New Roman" panose="02020603050405020304" pitchFamily="18" charset="0"/>
              </a:rPr>
            </a:br>
            <a:endParaRPr lang="en-US" sz="3000" b="1" dirty="0">
              <a:latin typeface="Garamond" panose="02020404030301010803" pitchFamily="18" charset="0"/>
            </a:endParaRPr>
          </a:p>
        </p:txBody>
      </p:sp>
      <p:sp>
        <p:nvSpPr>
          <p:cNvPr id="10" name="TextBox 9">
            <a:extLst>
              <a:ext uri="{FF2B5EF4-FFF2-40B4-BE49-F238E27FC236}">
                <a16:creationId xmlns:a16="http://schemas.microsoft.com/office/drawing/2014/main" id="{71622536-3312-C33E-0B16-B3763EAA024D}"/>
              </a:ext>
            </a:extLst>
          </p:cNvPr>
          <p:cNvSpPr txBox="1"/>
          <p:nvPr/>
        </p:nvSpPr>
        <p:spPr>
          <a:xfrm>
            <a:off x="457200" y="1917671"/>
            <a:ext cx="8229600" cy="1251240"/>
          </a:xfrm>
          <a:prstGeom prst="rect">
            <a:avLst/>
          </a:prstGeom>
          <a:noFill/>
        </p:spPr>
        <p:txBody>
          <a:bodyPr wrap="square" rtlCol="0">
            <a:spAutoFit/>
          </a:bodyPr>
          <a:lstStyle/>
          <a:p>
            <a:pPr marL="514350" marR="0" lvl="0" indent="-514350">
              <a:lnSpc>
                <a:spcPct val="107000"/>
              </a:lnSpc>
              <a:spcBef>
                <a:spcPts val="0"/>
              </a:spcBef>
              <a:spcAft>
                <a:spcPts val="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Summarize CB/SCI efforts planned or undertaken as part of the project</a:t>
            </a:r>
          </a:p>
          <a:p>
            <a:pPr marL="514350" marR="0" lvl="0" indent="-514350">
              <a:lnSpc>
                <a:spcPct val="107000"/>
              </a:lnSpc>
              <a:spcBef>
                <a:spcPts val="0"/>
              </a:spcBef>
              <a:spcAft>
                <a:spcPts val="80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Summarize progress towards CB/SCI SMART milestones</a:t>
            </a:r>
          </a:p>
        </p:txBody>
      </p:sp>
      <p:sp>
        <p:nvSpPr>
          <p:cNvPr id="11" name="TextBox 10">
            <a:extLst>
              <a:ext uri="{FF2B5EF4-FFF2-40B4-BE49-F238E27FC236}">
                <a16:creationId xmlns:a16="http://schemas.microsoft.com/office/drawing/2014/main" id="{655AF5F2-42F1-53F3-EE84-9A339AF4733C}"/>
              </a:ext>
            </a:extLst>
          </p:cNvPr>
          <p:cNvSpPr txBox="1"/>
          <p:nvPr/>
        </p:nvSpPr>
        <p:spPr>
          <a:xfrm>
            <a:off x="838200" y="5791200"/>
            <a:ext cx="7467600" cy="1107996"/>
          </a:xfrm>
          <a:prstGeom prst="rect">
            <a:avLst/>
          </a:prstGeom>
          <a:noFill/>
        </p:spPr>
        <p:txBody>
          <a:bodyPr wrap="square" rtlCol="0">
            <a:spAutoFit/>
          </a:bodyPr>
          <a:lstStyle/>
          <a:p>
            <a:r>
              <a:rPr lang="en-US" sz="1600" i="1" dirty="0">
                <a:effectLst/>
                <a:latin typeface="Calibri" panose="020F0502020204030204" pitchFamily="34" charset="0"/>
                <a:ea typeface="Calibri" panose="020F0502020204030204" pitchFamily="34" charset="0"/>
                <a:cs typeface="Times New Roman" panose="02020603050405020304" pitchFamily="18" charset="0"/>
              </a:rPr>
              <a:t>*This section is only applicable to projects that have a Community Benefits Plan as part of the Award/ Statement of Project Objectives.  </a:t>
            </a:r>
            <a:r>
              <a:rPr lang="en-US" sz="16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Not applicable to projects conducted by National Labs.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600" dirty="0"/>
          </a:p>
        </p:txBody>
      </p:sp>
    </p:spTree>
    <p:extLst>
      <p:ext uri="{BB962C8B-B14F-4D97-AF65-F5344CB8AC3E}">
        <p14:creationId xmlns:p14="http://schemas.microsoft.com/office/powerpoint/2010/main" val="346740670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9</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2286000" y="195378"/>
            <a:ext cx="14097000" cy="1143000"/>
          </a:xfrm>
        </p:spPr>
        <p:txBody>
          <a:bodyPr/>
          <a:lstStyle/>
          <a:p>
            <a:pPr eaLnBrk="1" hangingPunct="1"/>
            <a:r>
              <a:rPr lang="en-US" b="1" dirty="0">
                <a:latin typeface="Times New Roman" panose="02020603050405020304" pitchFamily="18" charset="0"/>
                <a:ea typeface="Times New Roman" panose="02020603050405020304" pitchFamily="18" charset="0"/>
              </a:rPr>
              <a:t>Lessons Learned </a:t>
            </a:r>
            <a:r>
              <a:rPr lang="en-US" b="1" dirty="0">
                <a:latin typeface="Garamond" panose="02020404030301010803" pitchFamily="18" charset="0"/>
              </a:rPr>
              <a:t>(1 Slide)</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DE5DA152-5BB8-4A8D-BF38-CE8BB3256C69}"/>
              </a:ext>
            </a:extLst>
          </p:cNvPr>
          <p:cNvSpPr/>
          <p:nvPr/>
        </p:nvSpPr>
        <p:spPr>
          <a:xfrm>
            <a:off x="21771" y="1828800"/>
            <a:ext cx="8763000" cy="1384995"/>
          </a:xfrm>
          <a:prstGeom prst="rect">
            <a:avLst/>
          </a:prstGeom>
        </p:spPr>
        <p:txBody>
          <a:bodyPr wrap="square">
            <a:spAutoFit/>
          </a:bodyPr>
          <a:lstStyle/>
          <a:p>
            <a:pPr marR="0" lvl="1">
              <a:spcBef>
                <a:spcPts val="0"/>
              </a:spcBef>
              <a:spcAft>
                <a:spcPts val="0"/>
              </a:spcAft>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Discuss lessons learned and mitigation strategies employed during technology development and project execution</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3429246"/>
      </p:ext>
    </p:extLst>
  </p:cSld>
  <p:clrMapOvr>
    <a:masterClrMapping/>
  </p:clrMapOvr>
  <p:transition/>
</p:sld>
</file>

<file path=ppt/theme/theme1.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4570</TotalTime>
  <Words>831</Words>
  <Application>Microsoft Office PowerPoint</Application>
  <PresentationFormat>On-screen Show (4:3)</PresentationFormat>
  <Paragraphs>94</Paragraphs>
  <Slides>14</Slides>
  <Notes>12</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14</vt:i4>
      </vt:variant>
    </vt:vector>
  </HeadingPairs>
  <TitlesOfParts>
    <vt:vector size="24" baseType="lpstr">
      <vt:lpstr>Arial</vt:lpstr>
      <vt:lpstr>Calibri</vt:lpstr>
      <vt:lpstr>Garamond</vt:lpstr>
      <vt:lpstr>Times New Roman</vt:lpstr>
      <vt:lpstr>Default Design</vt:lpstr>
      <vt:lpstr>NETL Sig DOE Logo</vt:lpstr>
      <vt:lpstr>2_Default Design</vt:lpstr>
      <vt:lpstr>1_NETL Sig DOE Logo</vt:lpstr>
      <vt:lpstr>2_NETL Sig DOE Logo</vt:lpstr>
      <vt:lpstr>3_NETL Sig DOE Logo</vt:lpstr>
      <vt:lpstr>PowerPoint Presentation</vt:lpstr>
      <vt:lpstr>Project Title Project Number</vt:lpstr>
      <vt:lpstr>Project Overview (1-2 Slides)</vt:lpstr>
      <vt:lpstr>Technology Background (2-3 Slides)</vt:lpstr>
      <vt:lpstr>Technology Background (2-3 Slides)</vt:lpstr>
      <vt:lpstr>Technical Approach/Project Scope (1-2 Slides)</vt:lpstr>
      <vt:lpstr>Progress and Current Status of Project (6-10 Slides)</vt:lpstr>
      <vt:lpstr>Summary of Community Benefits / Societal Considerations (CB/SCI) and Impacts (if applicable*) </vt:lpstr>
      <vt:lpstr>Lessons Learned (1 Slide)</vt:lpstr>
      <vt:lpstr>Plans for future testing/development/ commercialization (1-2 Slides)</vt:lpstr>
      <vt:lpstr>Summary Slide</vt:lpstr>
      <vt:lpstr>Appendix</vt:lpstr>
      <vt:lpstr>Organization Chart</vt:lpstr>
      <vt:lpstr>Gantt Chart</vt:lpstr>
    </vt:vector>
  </TitlesOfParts>
  <Company>U.S. Dept. Of Energy, NETL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dc:title>
  <dc:creator>NETLUser</dc:creator>
  <cp:lastModifiedBy>Lockhart, Karen G. (CONTR)</cp:lastModifiedBy>
  <cp:revision>375</cp:revision>
  <dcterms:created xsi:type="dcterms:W3CDTF">2009-01-09T18:36:22Z</dcterms:created>
  <dcterms:modified xsi:type="dcterms:W3CDTF">2024-05-14T16:36:16Z</dcterms:modified>
</cp:coreProperties>
</file>