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271" r:id="rId3"/>
    <p:sldId id="272" r:id="rId4"/>
    <p:sldId id="344" r:id="rId5"/>
    <p:sldId id="345" r:id="rId6"/>
    <p:sldId id="347" r:id="rId7"/>
    <p:sldId id="346" r:id="rId8"/>
    <p:sldId id="350" r:id="rId9"/>
    <p:sldId id="302" r:id="rId10"/>
    <p:sldId id="301" r:id="rId11"/>
    <p:sldId id="307" r:id="rId12"/>
    <p:sldId id="351" r:id="rId13"/>
    <p:sldId id="317" r:id="rId14"/>
    <p:sldId id="318" r:id="rId15"/>
    <p:sldId id="306" r:id="rId16"/>
    <p:sldId id="314" r:id="rId17"/>
    <p:sldId id="315" r:id="rId18"/>
    <p:sldId id="309" r:id="rId19"/>
    <p:sldId id="316" r:id="rId20"/>
    <p:sldId id="342" r:id="rId21"/>
    <p:sldId id="322" r:id="rId22"/>
    <p:sldId id="336" r:id="rId23"/>
    <p:sldId id="341" r:id="rId24"/>
    <p:sldId id="337" r:id="rId25"/>
    <p:sldId id="338" r:id="rId26"/>
    <p:sldId id="339" r:id="rId27"/>
    <p:sldId id="335" r:id="rId28"/>
    <p:sldId id="343" r:id="rId29"/>
    <p:sldId id="269" r:id="rId30"/>
    <p:sldId id="29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F87"/>
    <a:srgbClr val="CCFF66"/>
    <a:srgbClr val="66FFFF"/>
    <a:srgbClr val="FF99FF"/>
    <a:srgbClr val="99FF99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988" autoAdjust="0"/>
    <p:restoredTop sz="94720"/>
  </p:normalViewPr>
  <p:slideViewPr>
    <p:cSldViewPr snapToGrid="0">
      <p:cViewPr varScale="1">
        <p:scale>
          <a:sx n="215" d="100"/>
          <a:sy n="215" d="100"/>
        </p:scale>
        <p:origin x="49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E262B1-6BAA-460B-9B66-A32F19730FA0}" type="doc">
      <dgm:prSet loTypeId="urn:microsoft.com/office/officeart/2009/3/layout/CircleRelationship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445238-D92D-4175-B7F5-8BCE4F5A4F4F}">
      <dgm:prSet phldrT="[Text]" phldr="1"/>
      <dgm:spPr>
        <a:solidFill>
          <a:srgbClr val="C00000"/>
        </a:solidFill>
      </dgm:spPr>
      <dgm:t>
        <a:bodyPr/>
        <a:lstStyle/>
        <a:p>
          <a:endParaRPr lang="en-US" dirty="0"/>
        </a:p>
      </dgm:t>
    </dgm:pt>
    <dgm:pt modelId="{03D57EF6-FB7D-46DF-93CF-42272FCA0E2C}" type="parTrans" cxnId="{5626BF17-1BAF-46A8-9145-EA15EDDB1AAE}">
      <dgm:prSet/>
      <dgm:spPr/>
      <dgm:t>
        <a:bodyPr/>
        <a:lstStyle/>
        <a:p>
          <a:endParaRPr lang="en-US"/>
        </a:p>
      </dgm:t>
    </dgm:pt>
    <dgm:pt modelId="{269E7EE7-E914-420E-BBD8-A3FB95811B83}" type="sibTrans" cxnId="{5626BF17-1BAF-46A8-9145-EA15EDDB1AAE}">
      <dgm:prSet/>
      <dgm:spPr/>
      <dgm:t>
        <a:bodyPr/>
        <a:lstStyle/>
        <a:p>
          <a:endParaRPr lang="en-US"/>
        </a:p>
      </dgm:t>
    </dgm:pt>
    <dgm:pt modelId="{9C035373-3169-4E40-88D9-0D6298C5EDD0}">
      <dgm:prSet phldrT="[Text]" custT="1"/>
      <dgm:spPr>
        <a:solidFill>
          <a:srgbClr val="C00000"/>
        </a:solidFill>
      </dgm:spPr>
      <dgm:t>
        <a:bodyPr lIns="0" tIns="0" rIns="0" bIns="0"/>
        <a:lstStyle/>
        <a:p>
          <a:r>
            <a:rPr lang="en-US" sz="1200" dirty="0"/>
            <a:t>formation of detrimental phases</a:t>
          </a:r>
        </a:p>
      </dgm:t>
    </dgm:pt>
    <dgm:pt modelId="{D7CB1F5B-C5AD-4497-8E75-FF7496A3A65D}" type="parTrans" cxnId="{68874160-FE66-43EE-A574-1F20D3D7DBAB}">
      <dgm:prSet/>
      <dgm:spPr/>
      <dgm:t>
        <a:bodyPr/>
        <a:lstStyle/>
        <a:p>
          <a:endParaRPr lang="en-US"/>
        </a:p>
      </dgm:t>
    </dgm:pt>
    <dgm:pt modelId="{077DFDC9-BFFC-475D-B5AF-165C43950AF4}" type="sibTrans" cxnId="{68874160-FE66-43EE-A574-1F20D3D7DBAB}">
      <dgm:prSet/>
      <dgm:spPr/>
      <dgm:t>
        <a:bodyPr/>
        <a:lstStyle/>
        <a:p>
          <a:endParaRPr lang="en-US"/>
        </a:p>
      </dgm:t>
    </dgm:pt>
    <dgm:pt modelId="{7AF7EA61-F623-4E13-A17B-186BB452319A}">
      <dgm:prSet phldrT="[Text]" custT="1"/>
      <dgm:spPr>
        <a:solidFill>
          <a:srgbClr val="C00000"/>
        </a:solidFill>
      </dgm:spPr>
      <dgm:t>
        <a:bodyPr lIns="0" tIns="0" rIns="0" bIns="0"/>
        <a:lstStyle/>
        <a:p>
          <a:pPr marL="4763" indent="0">
            <a:tabLst/>
          </a:pPr>
          <a:r>
            <a:rPr lang="en-US" sz="1200" dirty="0"/>
            <a:t>compositional, morphological, and crystal structure changes</a:t>
          </a:r>
        </a:p>
      </dgm:t>
    </dgm:pt>
    <dgm:pt modelId="{C318B547-111A-4D46-85CE-70E62BCDA348}" type="parTrans" cxnId="{44DFAA1D-3CA3-4941-BD31-16E5DBC5CC04}">
      <dgm:prSet/>
      <dgm:spPr/>
      <dgm:t>
        <a:bodyPr/>
        <a:lstStyle/>
        <a:p>
          <a:endParaRPr lang="en-US"/>
        </a:p>
      </dgm:t>
    </dgm:pt>
    <dgm:pt modelId="{29D4E4A6-146E-4921-881D-5CDBD064AC80}" type="sibTrans" cxnId="{44DFAA1D-3CA3-4941-BD31-16E5DBC5CC04}">
      <dgm:prSet/>
      <dgm:spPr/>
      <dgm:t>
        <a:bodyPr/>
        <a:lstStyle/>
        <a:p>
          <a:endParaRPr lang="en-US"/>
        </a:p>
      </dgm:t>
    </dgm:pt>
    <dgm:pt modelId="{35FE445E-5AFC-437C-A1E6-6C9BB40BAAC8}">
      <dgm:prSet custT="1"/>
      <dgm:spPr>
        <a:solidFill>
          <a:srgbClr val="C00000"/>
        </a:solidFill>
      </dgm:spPr>
      <dgm:t>
        <a:bodyPr/>
        <a:lstStyle/>
        <a:p>
          <a:endParaRPr lang="en-US" sz="1050" dirty="0"/>
        </a:p>
      </dgm:t>
    </dgm:pt>
    <dgm:pt modelId="{83288093-EA4E-47CC-9371-927F9049933C}" type="parTrans" cxnId="{5A17B7EC-7F3D-436D-AC85-CC44E421855F}">
      <dgm:prSet/>
      <dgm:spPr/>
      <dgm:t>
        <a:bodyPr/>
        <a:lstStyle/>
        <a:p>
          <a:endParaRPr lang="en-US"/>
        </a:p>
      </dgm:t>
    </dgm:pt>
    <dgm:pt modelId="{D581093F-99D3-4132-8585-A87715F2D504}" type="sibTrans" cxnId="{5A17B7EC-7F3D-436D-AC85-CC44E421855F}">
      <dgm:prSet/>
      <dgm:spPr/>
      <dgm:t>
        <a:bodyPr/>
        <a:lstStyle/>
        <a:p>
          <a:endParaRPr lang="en-US"/>
        </a:p>
      </dgm:t>
    </dgm:pt>
    <dgm:pt modelId="{81FC1CD7-4EF0-409F-8242-A8788BF8F56C}" type="pres">
      <dgm:prSet presAssocID="{DAE262B1-6BAA-460B-9B66-A32F19730FA0}" presName="Name0" presStyleCnt="0">
        <dgm:presLayoutVars>
          <dgm:chMax val="1"/>
          <dgm:chPref val="1"/>
        </dgm:presLayoutVars>
      </dgm:prSet>
      <dgm:spPr/>
    </dgm:pt>
    <dgm:pt modelId="{B236F90E-D278-45A8-B8DD-003FCAC59A6F}" type="pres">
      <dgm:prSet presAssocID="{F5445238-D92D-4175-B7F5-8BCE4F5A4F4F}" presName="Parent" presStyleLbl="node0" presStyleIdx="0" presStyleCnt="1">
        <dgm:presLayoutVars>
          <dgm:chMax val="5"/>
          <dgm:chPref val="5"/>
        </dgm:presLayoutVars>
      </dgm:prSet>
      <dgm:spPr/>
    </dgm:pt>
    <dgm:pt modelId="{38A4DAEC-CE99-4292-8EBD-E7F99C109E20}" type="pres">
      <dgm:prSet presAssocID="{F5445238-D92D-4175-B7F5-8BCE4F5A4F4F}" presName="Accent1" presStyleLbl="node1" presStyleIdx="0" presStyleCnt="15" custLinFactX="57366" custLinFactNeighborX="100000" custLinFactNeighborY="-64755"/>
      <dgm:spPr>
        <a:solidFill>
          <a:srgbClr val="C00000"/>
        </a:solidFill>
      </dgm:spPr>
    </dgm:pt>
    <dgm:pt modelId="{BE1514A7-D4AF-4589-B101-30DD207DDB96}" type="pres">
      <dgm:prSet presAssocID="{F5445238-D92D-4175-B7F5-8BCE4F5A4F4F}" presName="Accent2" presStyleLbl="node1" presStyleIdx="1" presStyleCnt="15" custLinFactX="-100000" custLinFactNeighborX="-159332" custLinFactNeighborY="-74434"/>
      <dgm:spPr>
        <a:solidFill>
          <a:srgbClr val="C00000"/>
        </a:solidFill>
      </dgm:spPr>
    </dgm:pt>
    <dgm:pt modelId="{D2037BEF-4E38-4677-8A01-56E29E81C140}" type="pres">
      <dgm:prSet presAssocID="{F5445238-D92D-4175-B7F5-8BCE4F5A4F4F}" presName="Accent3" presStyleLbl="node1" presStyleIdx="2" presStyleCnt="15"/>
      <dgm:spPr>
        <a:solidFill>
          <a:srgbClr val="C00000"/>
        </a:solidFill>
      </dgm:spPr>
    </dgm:pt>
    <dgm:pt modelId="{C6546A62-386A-431E-95D3-A32BEC8E72B1}" type="pres">
      <dgm:prSet presAssocID="{F5445238-D92D-4175-B7F5-8BCE4F5A4F4F}" presName="Accent4" presStyleLbl="node1" presStyleIdx="3" presStyleCnt="15" custLinFactNeighborX="5931" custLinFactNeighborY="-38610"/>
      <dgm:spPr>
        <a:solidFill>
          <a:srgbClr val="C00000"/>
        </a:solidFill>
      </dgm:spPr>
    </dgm:pt>
    <dgm:pt modelId="{04502C67-53C0-4E4A-8E5A-71D6EAD85118}" type="pres">
      <dgm:prSet presAssocID="{F5445238-D92D-4175-B7F5-8BCE4F5A4F4F}" presName="Accent5" presStyleLbl="node1" presStyleIdx="4" presStyleCnt="15"/>
      <dgm:spPr>
        <a:solidFill>
          <a:srgbClr val="C00000"/>
        </a:solidFill>
      </dgm:spPr>
    </dgm:pt>
    <dgm:pt modelId="{FDDCED2A-6E59-44F9-84AF-EFF0554CA397}" type="pres">
      <dgm:prSet presAssocID="{F5445238-D92D-4175-B7F5-8BCE4F5A4F4F}" presName="Accent6" presStyleLbl="node1" presStyleIdx="5" presStyleCnt="15"/>
      <dgm:spPr>
        <a:solidFill>
          <a:srgbClr val="C00000"/>
        </a:solidFill>
      </dgm:spPr>
    </dgm:pt>
    <dgm:pt modelId="{52E9C11C-8AC3-4AA3-B4D9-FA11F7E35845}" type="pres">
      <dgm:prSet presAssocID="{9C035373-3169-4E40-88D9-0D6298C5EDD0}" presName="Child1" presStyleLbl="node1" presStyleIdx="6" presStyleCnt="15" custLinFactX="26681" custLinFactY="100000" custLinFactNeighborX="100000" custLinFactNeighborY="117659">
        <dgm:presLayoutVars>
          <dgm:chMax val="0"/>
          <dgm:chPref val="0"/>
        </dgm:presLayoutVars>
      </dgm:prSet>
      <dgm:spPr/>
    </dgm:pt>
    <dgm:pt modelId="{441CD8A2-8379-4F27-AA8B-E5FFAD163F69}" type="pres">
      <dgm:prSet presAssocID="{9C035373-3169-4E40-88D9-0D6298C5EDD0}" presName="Accent7" presStyleCnt="0"/>
      <dgm:spPr/>
    </dgm:pt>
    <dgm:pt modelId="{2B165812-41EB-4108-B506-9B731BEA1F8C}" type="pres">
      <dgm:prSet presAssocID="{9C035373-3169-4E40-88D9-0D6298C5EDD0}" presName="AccentHold1" presStyleLbl="node1" presStyleIdx="7" presStyleCnt="15"/>
      <dgm:spPr>
        <a:solidFill>
          <a:srgbClr val="C00000"/>
        </a:solidFill>
      </dgm:spPr>
    </dgm:pt>
    <dgm:pt modelId="{CC3B8455-CF0B-49C7-BFA4-FC195CD6B613}" type="pres">
      <dgm:prSet presAssocID="{9C035373-3169-4E40-88D9-0D6298C5EDD0}" presName="Accent8" presStyleCnt="0"/>
      <dgm:spPr/>
    </dgm:pt>
    <dgm:pt modelId="{1F276709-BF4B-4774-B985-4308AD7FB030}" type="pres">
      <dgm:prSet presAssocID="{9C035373-3169-4E40-88D9-0D6298C5EDD0}" presName="AccentHold2" presStyleLbl="node1" presStyleIdx="8" presStyleCnt="15" custLinFactX="25492" custLinFactY="50351" custLinFactNeighborX="100000" custLinFactNeighborY="100000"/>
      <dgm:spPr>
        <a:solidFill>
          <a:srgbClr val="C00000"/>
        </a:solidFill>
      </dgm:spPr>
    </dgm:pt>
    <dgm:pt modelId="{B5A4A542-F9BD-40B2-B02E-93E533366A1A}" type="pres">
      <dgm:prSet presAssocID="{7AF7EA61-F623-4E13-A17B-186BB452319A}" presName="Child2" presStyleLbl="node1" presStyleIdx="9" presStyleCnt="15" custScaleX="129406" custScaleY="122666" custLinFactNeighborX="6993" custLinFactNeighborY="-13424">
        <dgm:presLayoutVars>
          <dgm:chMax val="0"/>
          <dgm:chPref val="0"/>
        </dgm:presLayoutVars>
      </dgm:prSet>
      <dgm:spPr/>
    </dgm:pt>
    <dgm:pt modelId="{3E7F6E34-BA2F-48A0-957C-8079413123DF}" type="pres">
      <dgm:prSet presAssocID="{7AF7EA61-F623-4E13-A17B-186BB452319A}" presName="Accent9" presStyleCnt="0"/>
      <dgm:spPr/>
    </dgm:pt>
    <dgm:pt modelId="{B90621F0-B8A7-416D-9CAD-29AC60678FB2}" type="pres">
      <dgm:prSet presAssocID="{7AF7EA61-F623-4E13-A17B-186BB452319A}" presName="AccentHold1" presStyleLbl="node1" presStyleIdx="10" presStyleCnt="15" custLinFactY="-26285" custLinFactNeighborX="11357" custLinFactNeighborY="-100000"/>
      <dgm:spPr>
        <a:solidFill>
          <a:srgbClr val="C00000"/>
        </a:solidFill>
      </dgm:spPr>
    </dgm:pt>
    <dgm:pt modelId="{47B7ABD0-5284-40F2-B843-FA8A9D1DF4C7}" type="pres">
      <dgm:prSet presAssocID="{7AF7EA61-F623-4E13-A17B-186BB452319A}" presName="Accent10" presStyleCnt="0"/>
      <dgm:spPr/>
    </dgm:pt>
    <dgm:pt modelId="{11F800B2-41BE-448D-B4FC-F92B384993AA}" type="pres">
      <dgm:prSet presAssocID="{7AF7EA61-F623-4E13-A17B-186BB452319A}" presName="AccentHold2" presStyleLbl="node1" presStyleIdx="11" presStyleCnt="15"/>
      <dgm:spPr/>
    </dgm:pt>
    <dgm:pt modelId="{EB46819F-E5B2-46C7-9883-5E75DE270899}" type="pres">
      <dgm:prSet presAssocID="{7AF7EA61-F623-4E13-A17B-186BB452319A}" presName="Accent11" presStyleCnt="0"/>
      <dgm:spPr/>
    </dgm:pt>
    <dgm:pt modelId="{21C9B369-265E-4126-90C3-F37F7D26EA4F}" type="pres">
      <dgm:prSet presAssocID="{7AF7EA61-F623-4E13-A17B-186BB452319A}" presName="AccentHold3" presStyleLbl="node1" presStyleIdx="12" presStyleCnt="15"/>
      <dgm:spPr>
        <a:solidFill>
          <a:srgbClr val="C00000"/>
        </a:solidFill>
      </dgm:spPr>
    </dgm:pt>
    <dgm:pt modelId="{5BC14EE5-0467-4993-AA2A-0D70CC4306BF}" type="pres">
      <dgm:prSet presAssocID="{35FE445E-5AFC-437C-A1E6-6C9BB40BAAC8}" presName="Child3" presStyleLbl="node1" presStyleIdx="13" presStyleCnt="15" custLinFactNeighborX="-89464" custLinFactNeighborY="33520">
        <dgm:presLayoutVars>
          <dgm:chMax val="0"/>
          <dgm:chPref val="0"/>
        </dgm:presLayoutVars>
      </dgm:prSet>
      <dgm:spPr/>
    </dgm:pt>
    <dgm:pt modelId="{FCCB6A5C-6FD5-4081-862A-29441B6A555F}" type="pres">
      <dgm:prSet presAssocID="{35FE445E-5AFC-437C-A1E6-6C9BB40BAAC8}" presName="Accent12" presStyleCnt="0"/>
      <dgm:spPr/>
    </dgm:pt>
    <dgm:pt modelId="{8F8C25B9-3DDE-4E4B-9A36-1EB420D187DD}" type="pres">
      <dgm:prSet presAssocID="{35FE445E-5AFC-437C-A1E6-6C9BB40BAAC8}" presName="AccentHold1" presStyleLbl="node1" presStyleIdx="14" presStyleCnt="15"/>
      <dgm:spPr>
        <a:solidFill>
          <a:srgbClr val="C00000"/>
        </a:solidFill>
      </dgm:spPr>
    </dgm:pt>
  </dgm:ptLst>
  <dgm:cxnLst>
    <dgm:cxn modelId="{1FEB0B11-7B61-4E0E-B8DE-D3107FB659FC}" type="presOf" srcId="{9C035373-3169-4E40-88D9-0D6298C5EDD0}" destId="{52E9C11C-8AC3-4AA3-B4D9-FA11F7E35845}" srcOrd="0" destOrd="0" presId="urn:microsoft.com/office/officeart/2009/3/layout/CircleRelationship"/>
    <dgm:cxn modelId="{5626BF17-1BAF-46A8-9145-EA15EDDB1AAE}" srcId="{DAE262B1-6BAA-460B-9B66-A32F19730FA0}" destId="{F5445238-D92D-4175-B7F5-8BCE4F5A4F4F}" srcOrd="0" destOrd="0" parTransId="{03D57EF6-FB7D-46DF-93CF-42272FCA0E2C}" sibTransId="{269E7EE7-E914-420E-BBD8-A3FB95811B83}"/>
    <dgm:cxn modelId="{44DFAA1D-3CA3-4941-BD31-16E5DBC5CC04}" srcId="{F5445238-D92D-4175-B7F5-8BCE4F5A4F4F}" destId="{7AF7EA61-F623-4E13-A17B-186BB452319A}" srcOrd="1" destOrd="0" parTransId="{C318B547-111A-4D46-85CE-70E62BCDA348}" sibTransId="{29D4E4A6-146E-4921-881D-5CDBD064AC80}"/>
    <dgm:cxn modelId="{35CA8733-1691-470E-BB6E-9219D4D3C33C}" type="presOf" srcId="{F5445238-D92D-4175-B7F5-8BCE4F5A4F4F}" destId="{B236F90E-D278-45A8-B8DD-003FCAC59A6F}" srcOrd="0" destOrd="0" presId="urn:microsoft.com/office/officeart/2009/3/layout/CircleRelationship"/>
    <dgm:cxn modelId="{E33FF53B-CD06-4977-8121-1EC77A59A55C}" type="presOf" srcId="{DAE262B1-6BAA-460B-9B66-A32F19730FA0}" destId="{81FC1CD7-4EF0-409F-8242-A8788BF8F56C}" srcOrd="0" destOrd="0" presId="urn:microsoft.com/office/officeart/2009/3/layout/CircleRelationship"/>
    <dgm:cxn modelId="{68874160-FE66-43EE-A574-1F20D3D7DBAB}" srcId="{F5445238-D92D-4175-B7F5-8BCE4F5A4F4F}" destId="{9C035373-3169-4E40-88D9-0D6298C5EDD0}" srcOrd="0" destOrd="0" parTransId="{D7CB1F5B-C5AD-4497-8E75-FF7496A3A65D}" sibTransId="{077DFDC9-BFFC-475D-B5AF-165C43950AF4}"/>
    <dgm:cxn modelId="{4F8F3DBA-9B5D-4C3B-905C-C8AE9E211BC0}" type="presOf" srcId="{7AF7EA61-F623-4E13-A17B-186BB452319A}" destId="{B5A4A542-F9BD-40B2-B02E-93E533366A1A}" srcOrd="0" destOrd="0" presId="urn:microsoft.com/office/officeart/2009/3/layout/CircleRelationship"/>
    <dgm:cxn modelId="{5A17B7EC-7F3D-436D-AC85-CC44E421855F}" srcId="{F5445238-D92D-4175-B7F5-8BCE4F5A4F4F}" destId="{35FE445E-5AFC-437C-A1E6-6C9BB40BAAC8}" srcOrd="2" destOrd="0" parTransId="{83288093-EA4E-47CC-9371-927F9049933C}" sibTransId="{D581093F-99D3-4132-8585-A87715F2D504}"/>
    <dgm:cxn modelId="{51D0A0EE-6F3D-4B68-A242-D46140264B1A}" type="presOf" srcId="{35FE445E-5AFC-437C-A1E6-6C9BB40BAAC8}" destId="{5BC14EE5-0467-4993-AA2A-0D70CC4306BF}" srcOrd="0" destOrd="0" presId="urn:microsoft.com/office/officeart/2009/3/layout/CircleRelationship"/>
    <dgm:cxn modelId="{D001B017-59B8-4B83-B795-7697E940A6F0}" type="presParOf" srcId="{81FC1CD7-4EF0-409F-8242-A8788BF8F56C}" destId="{B236F90E-D278-45A8-B8DD-003FCAC59A6F}" srcOrd="0" destOrd="0" presId="urn:microsoft.com/office/officeart/2009/3/layout/CircleRelationship"/>
    <dgm:cxn modelId="{AC4F8C8F-E8E8-4C72-8A70-9380570E222D}" type="presParOf" srcId="{81FC1CD7-4EF0-409F-8242-A8788BF8F56C}" destId="{38A4DAEC-CE99-4292-8EBD-E7F99C109E20}" srcOrd="1" destOrd="0" presId="urn:microsoft.com/office/officeart/2009/3/layout/CircleRelationship"/>
    <dgm:cxn modelId="{ADCD3678-801C-44AC-A6EE-4CE5321199D0}" type="presParOf" srcId="{81FC1CD7-4EF0-409F-8242-A8788BF8F56C}" destId="{BE1514A7-D4AF-4589-B101-30DD207DDB96}" srcOrd="2" destOrd="0" presId="urn:microsoft.com/office/officeart/2009/3/layout/CircleRelationship"/>
    <dgm:cxn modelId="{619E98CD-F70C-4090-A6A5-1BEA752E522B}" type="presParOf" srcId="{81FC1CD7-4EF0-409F-8242-A8788BF8F56C}" destId="{D2037BEF-4E38-4677-8A01-56E29E81C140}" srcOrd="3" destOrd="0" presId="urn:microsoft.com/office/officeart/2009/3/layout/CircleRelationship"/>
    <dgm:cxn modelId="{D86010A4-E49F-4BFC-B30E-61963E8B901F}" type="presParOf" srcId="{81FC1CD7-4EF0-409F-8242-A8788BF8F56C}" destId="{C6546A62-386A-431E-95D3-A32BEC8E72B1}" srcOrd="4" destOrd="0" presId="urn:microsoft.com/office/officeart/2009/3/layout/CircleRelationship"/>
    <dgm:cxn modelId="{239958DA-CE04-4B9F-9E6C-40C0CF2EFCDF}" type="presParOf" srcId="{81FC1CD7-4EF0-409F-8242-A8788BF8F56C}" destId="{04502C67-53C0-4E4A-8E5A-71D6EAD85118}" srcOrd="5" destOrd="0" presId="urn:microsoft.com/office/officeart/2009/3/layout/CircleRelationship"/>
    <dgm:cxn modelId="{D476CCB1-6549-4A98-9514-2DA41B7014F8}" type="presParOf" srcId="{81FC1CD7-4EF0-409F-8242-A8788BF8F56C}" destId="{FDDCED2A-6E59-44F9-84AF-EFF0554CA397}" srcOrd="6" destOrd="0" presId="urn:microsoft.com/office/officeart/2009/3/layout/CircleRelationship"/>
    <dgm:cxn modelId="{3A79FD4E-7300-4F9D-9DD0-18D7DB2A4D55}" type="presParOf" srcId="{81FC1CD7-4EF0-409F-8242-A8788BF8F56C}" destId="{52E9C11C-8AC3-4AA3-B4D9-FA11F7E35845}" srcOrd="7" destOrd="0" presId="urn:microsoft.com/office/officeart/2009/3/layout/CircleRelationship"/>
    <dgm:cxn modelId="{0DAE2B7D-B2C7-43C9-96AD-6BB5053ABFFB}" type="presParOf" srcId="{81FC1CD7-4EF0-409F-8242-A8788BF8F56C}" destId="{441CD8A2-8379-4F27-AA8B-E5FFAD163F69}" srcOrd="8" destOrd="0" presId="urn:microsoft.com/office/officeart/2009/3/layout/CircleRelationship"/>
    <dgm:cxn modelId="{4BBBCDB0-4524-4FA5-8696-E72B7909CD98}" type="presParOf" srcId="{441CD8A2-8379-4F27-AA8B-E5FFAD163F69}" destId="{2B165812-41EB-4108-B506-9B731BEA1F8C}" srcOrd="0" destOrd="0" presId="urn:microsoft.com/office/officeart/2009/3/layout/CircleRelationship"/>
    <dgm:cxn modelId="{4C46DFCE-BC2C-4BEF-83B8-E2807B9F7FE7}" type="presParOf" srcId="{81FC1CD7-4EF0-409F-8242-A8788BF8F56C}" destId="{CC3B8455-CF0B-49C7-BFA4-FC195CD6B613}" srcOrd="9" destOrd="0" presId="urn:microsoft.com/office/officeart/2009/3/layout/CircleRelationship"/>
    <dgm:cxn modelId="{36058686-E664-4D30-8FA8-D3008846647B}" type="presParOf" srcId="{CC3B8455-CF0B-49C7-BFA4-FC195CD6B613}" destId="{1F276709-BF4B-4774-B985-4308AD7FB030}" srcOrd="0" destOrd="0" presId="urn:microsoft.com/office/officeart/2009/3/layout/CircleRelationship"/>
    <dgm:cxn modelId="{506D1313-EE53-4B24-8402-581593AD877A}" type="presParOf" srcId="{81FC1CD7-4EF0-409F-8242-A8788BF8F56C}" destId="{B5A4A542-F9BD-40B2-B02E-93E533366A1A}" srcOrd="10" destOrd="0" presId="urn:microsoft.com/office/officeart/2009/3/layout/CircleRelationship"/>
    <dgm:cxn modelId="{6D4C7E99-D4BC-471B-B6FF-836CD13B1D8E}" type="presParOf" srcId="{81FC1CD7-4EF0-409F-8242-A8788BF8F56C}" destId="{3E7F6E34-BA2F-48A0-957C-8079413123DF}" srcOrd="11" destOrd="0" presId="urn:microsoft.com/office/officeart/2009/3/layout/CircleRelationship"/>
    <dgm:cxn modelId="{79CE2162-2D08-415F-8AF0-28D9F363E423}" type="presParOf" srcId="{3E7F6E34-BA2F-48A0-957C-8079413123DF}" destId="{B90621F0-B8A7-416D-9CAD-29AC60678FB2}" srcOrd="0" destOrd="0" presId="urn:microsoft.com/office/officeart/2009/3/layout/CircleRelationship"/>
    <dgm:cxn modelId="{D3AB2756-8EDF-47A1-8BB9-1038FFB90BD6}" type="presParOf" srcId="{81FC1CD7-4EF0-409F-8242-A8788BF8F56C}" destId="{47B7ABD0-5284-40F2-B843-FA8A9D1DF4C7}" srcOrd="12" destOrd="0" presId="urn:microsoft.com/office/officeart/2009/3/layout/CircleRelationship"/>
    <dgm:cxn modelId="{1FF1F360-18C5-47FD-A808-0E8532CD115F}" type="presParOf" srcId="{47B7ABD0-5284-40F2-B843-FA8A9D1DF4C7}" destId="{11F800B2-41BE-448D-B4FC-F92B384993AA}" srcOrd="0" destOrd="0" presId="urn:microsoft.com/office/officeart/2009/3/layout/CircleRelationship"/>
    <dgm:cxn modelId="{84BE8216-B19F-4D02-B496-E6A9A15566B5}" type="presParOf" srcId="{81FC1CD7-4EF0-409F-8242-A8788BF8F56C}" destId="{EB46819F-E5B2-46C7-9883-5E75DE270899}" srcOrd="13" destOrd="0" presId="urn:microsoft.com/office/officeart/2009/3/layout/CircleRelationship"/>
    <dgm:cxn modelId="{40E0F3B9-07B7-4186-9476-4343C5804BFD}" type="presParOf" srcId="{EB46819F-E5B2-46C7-9883-5E75DE270899}" destId="{21C9B369-265E-4126-90C3-F37F7D26EA4F}" srcOrd="0" destOrd="0" presId="urn:microsoft.com/office/officeart/2009/3/layout/CircleRelationship"/>
    <dgm:cxn modelId="{E05D6E15-38C9-4D78-B227-755EE2DB3A60}" type="presParOf" srcId="{81FC1CD7-4EF0-409F-8242-A8788BF8F56C}" destId="{5BC14EE5-0467-4993-AA2A-0D70CC4306BF}" srcOrd="14" destOrd="0" presId="urn:microsoft.com/office/officeart/2009/3/layout/CircleRelationship"/>
    <dgm:cxn modelId="{8BF3DD92-DEB0-4D4A-9292-7243E3976FE0}" type="presParOf" srcId="{81FC1CD7-4EF0-409F-8242-A8788BF8F56C}" destId="{FCCB6A5C-6FD5-4081-862A-29441B6A555F}" srcOrd="15" destOrd="0" presId="urn:microsoft.com/office/officeart/2009/3/layout/CircleRelationship"/>
    <dgm:cxn modelId="{D1D7D1D3-D9A2-42FF-9E85-74366198C117}" type="presParOf" srcId="{FCCB6A5C-6FD5-4081-862A-29441B6A555F}" destId="{8F8C25B9-3DDE-4E4B-9A36-1EB420D187DD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C39417-CC4C-4F3B-A6C2-107616A6815D}" type="doc">
      <dgm:prSet loTypeId="urn:microsoft.com/office/officeart/2011/layout/CircleProcess" loCatId="process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0DA2B9F-4CDB-4684-978C-F145256156AB}">
      <dgm:prSet phldrT="[Text]"/>
      <dgm:spPr/>
      <dgm:t>
        <a:bodyPr/>
        <a:lstStyle/>
        <a:p>
          <a:endParaRPr lang="en-US" dirty="0"/>
        </a:p>
      </dgm:t>
    </dgm:pt>
    <dgm:pt modelId="{37B10695-CBE1-465E-A70B-8BE2911B38F7}" type="parTrans" cxnId="{2C22397A-C4F1-4610-9349-7D521760D9B8}">
      <dgm:prSet/>
      <dgm:spPr/>
      <dgm:t>
        <a:bodyPr/>
        <a:lstStyle/>
        <a:p>
          <a:endParaRPr lang="en-US"/>
        </a:p>
      </dgm:t>
    </dgm:pt>
    <dgm:pt modelId="{DD94F0A5-E1AB-4C15-93C7-0FA8D03D1CEE}" type="sibTrans" cxnId="{2C22397A-C4F1-4610-9349-7D521760D9B8}">
      <dgm:prSet/>
      <dgm:spPr/>
      <dgm:t>
        <a:bodyPr/>
        <a:lstStyle/>
        <a:p>
          <a:endParaRPr lang="en-US"/>
        </a:p>
      </dgm:t>
    </dgm:pt>
    <dgm:pt modelId="{B6EF1C8E-2BDC-458C-8547-5E9916F76219}">
      <dgm:prSet phldrT="[Text]"/>
      <dgm:spPr/>
      <dgm:t>
        <a:bodyPr/>
        <a:lstStyle/>
        <a:p>
          <a:endParaRPr lang="en-US" dirty="0"/>
        </a:p>
      </dgm:t>
    </dgm:pt>
    <dgm:pt modelId="{A605D2BE-BA29-4BED-98D1-E420AD2093A7}" type="parTrans" cxnId="{7F7E7928-4048-4758-AECA-42F1D1B755EF}">
      <dgm:prSet/>
      <dgm:spPr/>
      <dgm:t>
        <a:bodyPr/>
        <a:lstStyle/>
        <a:p>
          <a:endParaRPr lang="en-US"/>
        </a:p>
      </dgm:t>
    </dgm:pt>
    <dgm:pt modelId="{03D0FB10-8BE1-44A9-8B2C-CDF00C5157D9}" type="sibTrans" cxnId="{7F7E7928-4048-4758-AECA-42F1D1B755EF}">
      <dgm:prSet/>
      <dgm:spPr/>
      <dgm:t>
        <a:bodyPr/>
        <a:lstStyle/>
        <a:p>
          <a:endParaRPr lang="en-US"/>
        </a:p>
      </dgm:t>
    </dgm:pt>
    <dgm:pt modelId="{CB20310A-B27E-40A6-A98B-4378650C4D1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98CF8EAD-F381-4B82-A3EB-A2A2B1A86061}" type="sibTrans" cxnId="{256F6E02-0B8A-43E8-8E3A-AB7CB3A1DBA6}">
      <dgm:prSet/>
      <dgm:spPr/>
      <dgm:t>
        <a:bodyPr/>
        <a:lstStyle/>
        <a:p>
          <a:endParaRPr lang="en-US"/>
        </a:p>
      </dgm:t>
    </dgm:pt>
    <dgm:pt modelId="{E61EACA5-9B2B-4553-AFA0-9ECE2D0F6751}" type="parTrans" cxnId="{256F6E02-0B8A-43E8-8E3A-AB7CB3A1DBA6}">
      <dgm:prSet/>
      <dgm:spPr/>
      <dgm:t>
        <a:bodyPr/>
        <a:lstStyle/>
        <a:p>
          <a:endParaRPr lang="en-US"/>
        </a:p>
      </dgm:t>
    </dgm:pt>
    <dgm:pt modelId="{32EC2C40-5A41-43F3-8580-2B9CD970A441}" type="pres">
      <dgm:prSet presAssocID="{61C39417-CC4C-4F3B-A6C2-107616A6815D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DF1F91B7-9D41-4BCB-821B-21AB771A640E}" type="pres">
      <dgm:prSet presAssocID="{B6EF1C8E-2BDC-458C-8547-5E9916F76219}" presName="Accent3" presStyleCnt="0"/>
      <dgm:spPr/>
    </dgm:pt>
    <dgm:pt modelId="{AD2149DB-654A-43C8-9226-8C8ACF84A904}" type="pres">
      <dgm:prSet presAssocID="{B6EF1C8E-2BDC-458C-8547-5E9916F76219}" presName="Accent" presStyleLbl="node1" presStyleIdx="0" presStyleCnt="3"/>
      <dgm:spPr/>
    </dgm:pt>
    <dgm:pt modelId="{38B47DEE-A6B6-42B0-957B-DE3513D548E2}" type="pres">
      <dgm:prSet presAssocID="{B6EF1C8E-2BDC-458C-8547-5E9916F76219}" presName="ParentBackground3" presStyleCnt="0"/>
      <dgm:spPr/>
    </dgm:pt>
    <dgm:pt modelId="{297FB73B-6F4D-467F-BC2A-BE4E733A5161}" type="pres">
      <dgm:prSet presAssocID="{B6EF1C8E-2BDC-458C-8547-5E9916F76219}" presName="ParentBackground" presStyleLbl="fgAcc1" presStyleIdx="0" presStyleCnt="3"/>
      <dgm:spPr/>
    </dgm:pt>
    <dgm:pt modelId="{1B55D6A4-1CFF-4D44-AE15-67EAC01207C7}" type="pres">
      <dgm:prSet presAssocID="{B6EF1C8E-2BDC-458C-8547-5E9916F76219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1F399CF-A06D-4F6A-B806-CF003D6B3E15}" type="pres">
      <dgm:prSet presAssocID="{CB20310A-B27E-40A6-A98B-4378650C4D12}" presName="Accent2" presStyleCnt="0"/>
      <dgm:spPr/>
    </dgm:pt>
    <dgm:pt modelId="{D5E02920-8D1D-44C5-AEA7-1D936E77E4D0}" type="pres">
      <dgm:prSet presAssocID="{CB20310A-B27E-40A6-A98B-4378650C4D12}" presName="Accent" presStyleLbl="node1" presStyleIdx="1" presStyleCnt="3"/>
      <dgm:spPr/>
    </dgm:pt>
    <dgm:pt modelId="{A956D028-5DD9-443C-9A51-68A2FB8C7636}" type="pres">
      <dgm:prSet presAssocID="{CB20310A-B27E-40A6-A98B-4378650C4D12}" presName="ParentBackground2" presStyleCnt="0"/>
      <dgm:spPr/>
    </dgm:pt>
    <dgm:pt modelId="{2C497E86-DE73-41ED-AE4A-3F2EE8DFFAA1}" type="pres">
      <dgm:prSet presAssocID="{CB20310A-B27E-40A6-A98B-4378650C4D12}" presName="ParentBackground" presStyleLbl="fgAcc1" presStyleIdx="1" presStyleCnt="3"/>
      <dgm:spPr/>
    </dgm:pt>
    <dgm:pt modelId="{E6AC64AF-1EE2-4ABB-AF88-6E7E2596F4DD}" type="pres">
      <dgm:prSet presAssocID="{CB20310A-B27E-40A6-A98B-4378650C4D1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B318692-7718-4843-A1C2-99B4E54458AB}" type="pres">
      <dgm:prSet presAssocID="{20DA2B9F-4CDB-4684-978C-F145256156AB}" presName="Accent1" presStyleCnt="0"/>
      <dgm:spPr/>
    </dgm:pt>
    <dgm:pt modelId="{01CDEE0B-20F8-4BF6-8822-4A56370ECCA2}" type="pres">
      <dgm:prSet presAssocID="{20DA2B9F-4CDB-4684-978C-F145256156AB}" presName="Accent" presStyleLbl="node1" presStyleIdx="2" presStyleCnt="3"/>
      <dgm:spPr/>
    </dgm:pt>
    <dgm:pt modelId="{7159C9AF-CFF6-4E7C-A76C-417720C52774}" type="pres">
      <dgm:prSet presAssocID="{20DA2B9F-4CDB-4684-978C-F145256156AB}" presName="ParentBackground1" presStyleCnt="0"/>
      <dgm:spPr/>
    </dgm:pt>
    <dgm:pt modelId="{D40B18AA-F4C5-4035-A42D-FBCDA120BCF7}" type="pres">
      <dgm:prSet presAssocID="{20DA2B9F-4CDB-4684-978C-F145256156AB}" presName="ParentBackground" presStyleLbl="fgAcc1" presStyleIdx="2" presStyleCnt="3"/>
      <dgm:spPr/>
    </dgm:pt>
    <dgm:pt modelId="{047EC1D5-91F6-40D4-A2D1-22C84A572AAE}" type="pres">
      <dgm:prSet presAssocID="{20DA2B9F-4CDB-4684-978C-F145256156A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56F6E02-0B8A-43E8-8E3A-AB7CB3A1DBA6}" srcId="{61C39417-CC4C-4F3B-A6C2-107616A6815D}" destId="{CB20310A-B27E-40A6-A98B-4378650C4D12}" srcOrd="1" destOrd="0" parTransId="{E61EACA5-9B2B-4553-AFA0-9ECE2D0F6751}" sibTransId="{98CF8EAD-F381-4B82-A3EB-A2A2B1A86061}"/>
    <dgm:cxn modelId="{7F7E7928-4048-4758-AECA-42F1D1B755EF}" srcId="{61C39417-CC4C-4F3B-A6C2-107616A6815D}" destId="{B6EF1C8E-2BDC-458C-8547-5E9916F76219}" srcOrd="2" destOrd="0" parTransId="{A605D2BE-BA29-4BED-98D1-E420AD2093A7}" sibTransId="{03D0FB10-8BE1-44A9-8B2C-CDF00C5157D9}"/>
    <dgm:cxn modelId="{99FABF40-99E9-4634-B752-9291878729DA}" type="presOf" srcId="{61C39417-CC4C-4F3B-A6C2-107616A6815D}" destId="{32EC2C40-5A41-43F3-8580-2B9CD970A441}" srcOrd="0" destOrd="0" presId="urn:microsoft.com/office/officeart/2011/layout/CircleProcess"/>
    <dgm:cxn modelId="{2C22397A-C4F1-4610-9349-7D521760D9B8}" srcId="{61C39417-CC4C-4F3B-A6C2-107616A6815D}" destId="{20DA2B9F-4CDB-4684-978C-F145256156AB}" srcOrd="0" destOrd="0" parTransId="{37B10695-CBE1-465E-A70B-8BE2911B38F7}" sibTransId="{DD94F0A5-E1AB-4C15-93C7-0FA8D03D1CEE}"/>
    <dgm:cxn modelId="{A0F1DB9C-A3B5-2347-9A5C-DBAE59998B12}" type="presOf" srcId="{B6EF1C8E-2BDC-458C-8547-5E9916F76219}" destId="{1B55D6A4-1CFF-4D44-AE15-67EAC01207C7}" srcOrd="1" destOrd="0" presId="urn:microsoft.com/office/officeart/2011/layout/CircleProcess"/>
    <dgm:cxn modelId="{43763DA0-4D24-49ED-BE02-776B8FF49E8F}" type="presOf" srcId="{CB20310A-B27E-40A6-A98B-4378650C4D12}" destId="{E6AC64AF-1EE2-4ABB-AF88-6E7E2596F4DD}" srcOrd="1" destOrd="0" presId="urn:microsoft.com/office/officeart/2011/layout/CircleProcess"/>
    <dgm:cxn modelId="{FF32ACA5-5393-4C9B-A1A4-547F8B6D4741}" type="presOf" srcId="{20DA2B9F-4CDB-4684-978C-F145256156AB}" destId="{047EC1D5-91F6-40D4-A2D1-22C84A572AAE}" srcOrd="1" destOrd="0" presId="urn:microsoft.com/office/officeart/2011/layout/CircleProcess"/>
    <dgm:cxn modelId="{ACE9BFD7-4744-4C7B-B143-79B5C67B8482}" type="presOf" srcId="{20DA2B9F-4CDB-4684-978C-F145256156AB}" destId="{D40B18AA-F4C5-4035-A42D-FBCDA120BCF7}" srcOrd="0" destOrd="0" presId="urn:microsoft.com/office/officeart/2011/layout/CircleProcess"/>
    <dgm:cxn modelId="{CEB4DBD7-BE02-E343-BAD9-84C269B2CF26}" type="presOf" srcId="{B6EF1C8E-2BDC-458C-8547-5E9916F76219}" destId="{297FB73B-6F4D-467F-BC2A-BE4E733A5161}" srcOrd="0" destOrd="0" presId="urn:microsoft.com/office/officeart/2011/layout/CircleProcess"/>
    <dgm:cxn modelId="{DC34ACF7-473A-4D5F-9CD7-834B27DDB08B}" type="presOf" srcId="{CB20310A-B27E-40A6-A98B-4378650C4D12}" destId="{2C497E86-DE73-41ED-AE4A-3F2EE8DFFAA1}" srcOrd="0" destOrd="0" presId="urn:microsoft.com/office/officeart/2011/layout/CircleProcess"/>
    <dgm:cxn modelId="{B96FA987-E18B-F04B-B21C-6F314DBF8200}" type="presParOf" srcId="{32EC2C40-5A41-43F3-8580-2B9CD970A441}" destId="{DF1F91B7-9D41-4BCB-821B-21AB771A640E}" srcOrd="0" destOrd="0" presId="urn:microsoft.com/office/officeart/2011/layout/CircleProcess"/>
    <dgm:cxn modelId="{0E110E45-62EF-5249-84BA-2B2A8FFAEFA5}" type="presParOf" srcId="{DF1F91B7-9D41-4BCB-821B-21AB771A640E}" destId="{AD2149DB-654A-43C8-9226-8C8ACF84A904}" srcOrd="0" destOrd="0" presId="urn:microsoft.com/office/officeart/2011/layout/CircleProcess"/>
    <dgm:cxn modelId="{6802FBDE-756D-1D40-8486-A6C8058DC87B}" type="presParOf" srcId="{32EC2C40-5A41-43F3-8580-2B9CD970A441}" destId="{38B47DEE-A6B6-42B0-957B-DE3513D548E2}" srcOrd="1" destOrd="0" presId="urn:microsoft.com/office/officeart/2011/layout/CircleProcess"/>
    <dgm:cxn modelId="{3B83A80F-0FBD-BF4F-87B8-F216B7E3D0E3}" type="presParOf" srcId="{38B47DEE-A6B6-42B0-957B-DE3513D548E2}" destId="{297FB73B-6F4D-467F-BC2A-BE4E733A5161}" srcOrd="0" destOrd="0" presId="urn:microsoft.com/office/officeart/2011/layout/CircleProcess"/>
    <dgm:cxn modelId="{4F876329-2BF1-4043-9C20-1B13710A4C3E}" type="presParOf" srcId="{32EC2C40-5A41-43F3-8580-2B9CD970A441}" destId="{1B55D6A4-1CFF-4D44-AE15-67EAC01207C7}" srcOrd="2" destOrd="0" presId="urn:microsoft.com/office/officeart/2011/layout/CircleProcess"/>
    <dgm:cxn modelId="{6926A820-FBEF-4110-B1A0-3A0500DFD1F7}" type="presParOf" srcId="{32EC2C40-5A41-43F3-8580-2B9CD970A441}" destId="{D1F399CF-A06D-4F6A-B806-CF003D6B3E15}" srcOrd="3" destOrd="0" presId="urn:microsoft.com/office/officeart/2011/layout/CircleProcess"/>
    <dgm:cxn modelId="{4EC46682-30C0-450D-989A-AA7291F2F9E9}" type="presParOf" srcId="{D1F399CF-A06D-4F6A-B806-CF003D6B3E15}" destId="{D5E02920-8D1D-44C5-AEA7-1D936E77E4D0}" srcOrd="0" destOrd="0" presId="urn:microsoft.com/office/officeart/2011/layout/CircleProcess"/>
    <dgm:cxn modelId="{3C63E339-E1A9-443E-91FF-4DA6066E1736}" type="presParOf" srcId="{32EC2C40-5A41-43F3-8580-2B9CD970A441}" destId="{A956D028-5DD9-443C-9A51-68A2FB8C7636}" srcOrd="4" destOrd="0" presId="urn:microsoft.com/office/officeart/2011/layout/CircleProcess"/>
    <dgm:cxn modelId="{1BE8A5B6-1016-4D62-8A83-F3ABD2E75909}" type="presParOf" srcId="{A956D028-5DD9-443C-9A51-68A2FB8C7636}" destId="{2C497E86-DE73-41ED-AE4A-3F2EE8DFFAA1}" srcOrd="0" destOrd="0" presId="urn:microsoft.com/office/officeart/2011/layout/CircleProcess"/>
    <dgm:cxn modelId="{FE879057-2CD5-4B51-98F7-FC194F1C942C}" type="presParOf" srcId="{32EC2C40-5A41-43F3-8580-2B9CD970A441}" destId="{E6AC64AF-1EE2-4ABB-AF88-6E7E2596F4DD}" srcOrd="5" destOrd="0" presId="urn:microsoft.com/office/officeart/2011/layout/CircleProcess"/>
    <dgm:cxn modelId="{3C831B18-720D-49DE-9BB2-7F899949884A}" type="presParOf" srcId="{32EC2C40-5A41-43F3-8580-2B9CD970A441}" destId="{3B318692-7718-4843-A1C2-99B4E54458AB}" srcOrd="6" destOrd="0" presId="urn:microsoft.com/office/officeart/2011/layout/CircleProcess"/>
    <dgm:cxn modelId="{E6C4145C-FC7D-4858-A332-255E319F9835}" type="presParOf" srcId="{3B318692-7718-4843-A1C2-99B4E54458AB}" destId="{01CDEE0B-20F8-4BF6-8822-4A56370ECCA2}" srcOrd="0" destOrd="0" presId="urn:microsoft.com/office/officeart/2011/layout/CircleProcess"/>
    <dgm:cxn modelId="{4E8BEEB7-F3ED-4640-9765-934125B69A21}" type="presParOf" srcId="{32EC2C40-5A41-43F3-8580-2B9CD970A441}" destId="{7159C9AF-CFF6-4E7C-A76C-417720C52774}" srcOrd="7" destOrd="0" presId="urn:microsoft.com/office/officeart/2011/layout/CircleProcess"/>
    <dgm:cxn modelId="{70D11997-B2E7-46D9-A9B3-4F26AC4B828E}" type="presParOf" srcId="{7159C9AF-CFF6-4E7C-A76C-417720C52774}" destId="{D40B18AA-F4C5-4035-A42D-FBCDA120BCF7}" srcOrd="0" destOrd="0" presId="urn:microsoft.com/office/officeart/2011/layout/CircleProcess"/>
    <dgm:cxn modelId="{6A3887AA-F56F-4991-A22C-F35FEB99BEE6}" type="presParOf" srcId="{32EC2C40-5A41-43F3-8580-2B9CD970A441}" destId="{047EC1D5-91F6-40D4-A2D1-22C84A572AAE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6F90E-D278-45A8-B8DD-003FCAC59A6F}">
      <dsp:nvSpPr>
        <dsp:cNvPr id="0" name=""/>
        <dsp:cNvSpPr/>
      </dsp:nvSpPr>
      <dsp:spPr>
        <a:xfrm>
          <a:off x="966247" y="1431925"/>
          <a:ext cx="2754653" cy="2754963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1369657" y="1835380"/>
        <a:ext cx="1947833" cy="1948053"/>
      </dsp:txXfrm>
    </dsp:sp>
    <dsp:sp modelId="{38A4DAEC-CE99-4292-8EBD-E7F99C109E20}">
      <dsp:nvSpPr>
        <dsp:cNvPr id="0" name=""/>
        <dsp:cNvSpPr/>
      </dsp:nvSpPr>
      <dsp:spPr>
        <a:xfrm>
          <a:off x="3020187" y="1108002"/>
          <a:ext cx="306261" cy="306393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1514A7-D4AF-4589-B101-30DD207DDB96}">
      <dsp:nvSpPr>
        <dsp:cNvPr id="0" name=""/>
        <dsp:cNvSpPr/>
      </dsp:nvSpPr>
      <dsp:spPr>
        <a:xfrm>
          <a:off x="1237376" y="3816901"/>
          <a:ext cx="222067" cy="22207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037BEF-4E38-4677-8A01-56E29E81C140}">
      <dsp:nvSpPr>
        <dsp:cNvPr id="0" name=""/>
        <dsp:cNvSpPr/>
      </dsp:nvSpPr>
      <dsp:spPr>
        <a:xfrm>
          <a:off x="3898329" y="2550003"/>
          <a:ext cx="222067" cy="22207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46A62-386A-431E-95D3-A32BEC8E72B1}">
      <dsp:nvSpPr>
        <dsp:cNvPr id="0" name=""/>
        <dsp:cNvSpPr/>
      </dsp:nvSpPr>
      <dsp:spPr>
        <a:xfrm>
          <a:off x="2855316" y="4100131"/>
          <a:ext cx="306261" cy="306393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502C67-53C0-4E4A-8E5A-71D6EAD85118}">
      <dsp:nvSpPr>
        <dsp:cNvPr id="0" name=""/>
        <dsp:cNvSpPr/>
      </dsp:nvSpPr>
      <dsp:spPr>
        <a:xfrm>
          <a:off x="1875424" y="1741859"/>
          <a:ext cx="222067" cy="22207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DCED2A-6E59-44F9-84AF-EFF0554CA397}">
      <dsp:nvSpPr>
        <dsp:cNvPr id="0" name=""/>
        <dsp:cNvSpPr/>
      </dsp:nvSpPr>
      <dsp:spPr>
        <a:xfrm>
          <a:off x="1176449" y="3012167"/>
          <a:ext cx="222067" cy="22207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E9C11C-8AC3-4AA3-B4D9-FA11F7E35845}">
      <dsp:nvSpPr>
        <dsp:cNvPr id="0" name=""/>
        <dsp:cNvSpPr/>
      </dsp:nvSpPr>
      <dsp:spPr>
        <a:xfrm>
          <a:off x="1523856" y="4366269"/>
          <a:ext cx="1119943" cy="1119686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formation of detrimental phases</a:t>
          </a:r>
        </a:p>
      </dsp:txBody>
      <dsp:txXfrm>
        <a:off x="1687868" y="4530243"/>
        <a:ext cx="791919" cy="791738"/>
      </dsp:txXfrm>
    </dsp:sp>
    <dsp:sp modelId="{2B165812-41EB-4108-B506-9B731BEA1F8C}">
      <dsp:nvSpPr>
        <dsp:cNvPr id="0" name=""/>
        <dsp:cNvSpPr/>
      </dsp:nvSpPr>
      <dsp:spPr>
        <a:xfrm>
          <a:off x="2228585" y="1751514"/>
          <a:ext cx="306261" cy="306393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276709-BF4B-4774-B985-4308AD7FB030}">
      <dsp:nvSpPr>
        <dsp:cNvPr id="0" name=""/>
        <dsp:cNvSpPr/>
      </dsp:nvSpPr>
      <dsp:spPr>
        <a:xfrm>
          <a:off x="905685" y="4209914"/>
          <a:ext cx="553756" cy="553889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A4A542-F9BD-40B2-B02E-93E533366A1A}">
      <dsp:nvSpPr>
        <dsp:cNvPr id="0" name=""/>
        <dsp:cNvSpPr/>
      </dsp:nvSpPr>
      <dsp:spPr>
        <a:xfrm>
          <a:off x="3917647" y="1125115"/>
          <a:ext cx="1449273" cy="1373474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4763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1200" kern="1200" dirty="0"/>
            <a:t>compositional, morphological, and crystal structure changes</a:t>
          </a:r>
        </a:p>
      </dsp:txBody>
      <dsp:txXfrm>
        <a:off x="4129888" y="1326256"/>
        <a:ext cx="1024791" cy="971192"/>
      </dsp:txXfrm>
    </dsp:sp>
    <dsp:sp modelId="{B90621F0-B8A7-416D-9CAD-29AC60678FB2}">
      <dsp:nvSpPr>
        <dsp:cNvPr id="0" name=""/>
        <dsp:cNvSpPr/>
      </dsp:nvSpPr>
      <dsp:spPr>
        <a:xfrm>
          <a:off x="3538701" y="1788451"/>
          <a:ext cx="306261" cy="306393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F800B2-41BE-448D-B4FC-F92B384993AA}">
      <dsp:nvSpPr>
        <dsp:cNvPr id="0" name=""/>
        <dsp:cNvSpPr/>
      </dsp:nvSpPr>
      <dsp:spPr>
        <a:xfrm>
          <a:off x="0" y="4036267"/>
          <a:ext cx="222067" cy="22207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C9B369-265E-4126-90C3-F37F7D26EA4F}">
      <dsp:nvSpPr>
        <dsp:cNvPr id="0" name=""/>
        <dsp:cNvSpPr/>
      </dsp:nvSpPr>
      <dsp:spPr>
        <a:xfrm>
          <a:off x="2212763" y="3720219"/>
          <a:ext cx="222067" cy="22207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C14EE5-0467-4993-AA2A-0D70CC4306BF}">
      <dsp:nvSpPr>
        <dsp:cNvPr id="0" name=""/>
        <dsp:cNvSpPr/>
      </dsp:nvSpPr>
      <dsp:spPr>
        <a:xfrm>
          <a:off x="3528682" y="3713190"/>
          <a:ext cx="1119943" cy="1119686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 dirty="0"/>
        </a:p>
      </dsp:txBody>
      <dsp:txXfrm>
        <a:off x="3692694" y="3877164"/>
        <a:ext cx="791919" cy="791738"/>
      </dsp:txXfrm>
    </dsp:sp>
    <dsp:sp modelId="{8F8C25B9-3DDE-4E4B-9A36-1EB420D187DD}">
      <dsp:nvSpPr>
        <dsp:cNvPr id="0" name=""/>
        <dsp:cNvSpPr/>
      </dsp:nvSpPr>
      <dsp:spPr>
        <a:xfrm>
          <a:off x="4214761" y="3298606"/>
          <a:ext cx="222067" cy="22207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149DB-654A-43C8-9226-8C8ACF84A904}">
      <dsp:nvSpPr>
        <dsp:cNvPr id="0" name=""/>
        <dsp:cNvSpPr/>
      </dsp:nvSpPr>
      <dsp:spPr>
        <a:xfrm>
          <a:off x="5695500" y="1081849"/>
          <a:ext cx="2484477" cy="24849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97FB73B-6F4D-467F-BC2A-BE4E733A5161}">
      <dsp:nvSpPr>
        <dsp:cNvPr id="0" name=""/>
        <dsp:cNvSpPr/>
      </dsp:nvSpPr>
      <dsp:spPr>
        <a:xfrm>
          <a:off x="5777992" y="1164695"/>
          <a:ext cx="2319492" cy="2319245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6109579" y="1496078"/>
        <a:ext cx="1656318" cy="1656479"/>
      </dsp:txXfrm>
    </dsp:sp>
    <dsp:sp modelId="{D5E02920-8D1D-44C5-AEA7-1D936E77E4D0}">
      <dsp:nvSpPr>
        <dsp:cNvPr id="0" name=""/>
        <dsp:cNvSpPr/>
      </dsp:nvSpPr>
      <dsp:spPr>
        <a:xfrm rot="2700000">
          <a:off x="3130713" y="1084853"/>
          <a:ext cx="2478493" cy="247849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497E86-DE73-41ED-AE4A-3F2EE8DFFAA1}">
      <dsp:nvSpPr>
        <dsp:cNvPr id="0" name=""/>
        <dsp:cNvSpPr/>
      </dsp:nvSpPr>
      <dsp:spPr>
        <a:xfrm>
          <a:off x="3210213" y="1164695"/>
          <a:ext cx="2319492" cy="2319245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3541801" y="1496078"/>
        <a:ext cx="1656318" cy="1656479"/>
      </dsp:txXfrm>
    </dsp:sp>
    <dsp:sp modelId="{01CDEE0B-20F8-4BF6-8822-4A56370ECCA2}">
      <dsp:nvSpPr>
        <dsp:cNvPr id="0" name=""/>
        <dsp:cNvSpPr/>
      </dsp:nvSpPr>
      <dsp:spPr>
        <a:xfrm rot="2700000">
          <a:off x="562934" y="1084853"/>
          <a:ext cx="2478493" cy="2478493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0B18AA-F4C5-4035-A42D-FBCDA120BCF7}">
      <dsp:nvSpPr>
        <dsp:cNvPr id="0" name=""/>
        <dsp:cNvSpPr/>
      </dsp:nvSpPr>
      <dsp:spPr>
        <a:xfrm>
          <a:off x="642435" y="1164695"/>
          <a:ext cx="2319492" cy="2319245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974022" y="1496078"/>
        <a:ext cx="1656318" cy="1656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6EE4A-BB49-4A36-B554-85700DC41D09}" type="datetimeFigureOut">
              <a:rPr lang="en-US" smtClean="0"/>
              <a:t>7/7/20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396F2-7D94-4024-8DF9-656D63CA7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1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F0220-36B5-49DE-B854-9410F11166CB}" type="datetime1">
              <a:rPr lang="zh-CN" altLang="en-US" smtClean="0"/>
              <a:t>2020/7/7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320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E6A4-8882-445D-8CF6-D17707AE83E0}" type="datetime1">
              <a:rPr lang="zh-CN" altLang="en-US" smtClean="0"/>
              <a:t>2020/7/7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88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A681C-803C-43E0-B5B4-934B3E572E71}" type="datetime1">
              <a:rPr lang="zh-CN" altLang="en-US" smtClean="0"/>
              <a:t>2020/7/7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09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DA48-F728-4CD3-942D-E830F10A7AEC}" type="datetime1">
              <a:rPr lang="zh-CN" altLang="en-US" smtClean="0"/>
              <a:t>2020/7/7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94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A2B3-D82F-4059-B1BE-22838EC3FBDB}" type="datetime1">
              <a:rPr lang="zh-CN" altLang="en-US" smtClean="0"/>
              <a:t>2020/7/7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54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35D0-7A00-49CD-8077-2CCEDD54AE5E}" type="datetime1">
              <a:rPr lang="zh-CN" altLang="en-US" smtClean="0"/>
              <a:t>2020/7/7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47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903B-228C-497C-B6AB-3B9E5237F764}" type="datetime1">
              <a:rPr lang="zh-CN" altLang="en-US" smtClean="0"/>
              <a:t>2020/7/7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37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5434-8FF3-484E-B9D0-92B97D1A6BB0}" type="datetime1">
              <a:rPr lang="zh-CN" altLang="en-US" smtClean="0"/>
              <a:t>2020/7/7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8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F9A9-66FA-4D72-B97D-AEFBF57CA017}" type="datetime1">
              <a:rPr lang="zh-CN" altLang="en-US" smtClean="0"/>
              <a:t>2020/7/7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913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D5B00C2-344E-46A4-8102-7D2214F87EF6}" type="datetime1">
              <a:rPr lang="zh-CN" altLang="en-US" smtClean="0"/>
              <a:t>2020/7/7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E838A4-FB77-4AA2-B7B3-214A51CCF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6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1A8C-24FD-4334-9A5C-F15CF95545DD}" type="datetime1">
              <a:rPr lang="zh-CN" altLang="en-US" smtClean="0"/>
              <a:t>2020/7/7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49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0E8F2E7-074D-4CD7-A7DE-4425BEF40338}" type="datetime1">
              <a:rPr lang="zh-CN" altLang="en-US" smtClean="0"/>
              <a:t>2020/7/7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DE838A4-FB77-4AA2-B7B3-214A51CCF6B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49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.png"/><Relationship Id="rId7" Type="http://schemas.openxmlformats.org/officeDocument/2006/relationships/image" Target="../media/image22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tiff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tiff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tiff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tiff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2.jpg"/><Relationship Id="rId7" Type="http://schemas.openxmlformats.org/officeDocument/2006/relationships/image" Target="../media/image1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84DAAB3-F7B1-4BE6-89EA-2DF9EC398C4F}"/>
              </a:ext>
            </a:extLst>
          </p:cNvPr>
          <p:cNvSpPr txBox="1"/>
          <p:nvPr/>
        </p:nvSpPr>
        <p:spPr>
          <a:xfrm>
            <a:off x="601405" y="1379090"/>
            <a:ext cx="10989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Computationally guided design of MULTIPLE impurities tolerant electrode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21F8DE-7632-4186-907D-6AF1B4EB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543B1F-DCD3-43A8-9FBB-6A5C9B4E0853}"/>
              </a:ext>
            </a:extLst>
          </p:cNvPr>
          <p:cNvSpPr/>
          <p:nvPr/>
        </p:nvSpPr>
        <p:spPr>
          <a:xfrm>
            <a:off x="3048000" y="3450663"/>
            <a:ext cx="6096000" cy="2566857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Rui Wang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, Jane Banner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Srikanth Gopalan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Yu Zhong</a:t>
            </a:r>
            <a:r>
              <a:rPr lang="en-US" altLang="zh-CN" sz="2400" i="1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Worcester Polytechnic Institute</a:t>
            </a:r>
          </a:p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Boston University</a:t>
            </a:r>
          </a:p>
          <a:p>
            <a:pPr algn="ctr">
              <a:lnSpc>
                <a:spcPct val="90000"/>
              </a:lnSpc>
              <a:buFontTx/>
              <a:buNone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06/30/2020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678F8A-BAC9-437F-8172-C49B7A1554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42B38F-5393-694E-8891-F65E8ACD8969}"/>
              </a:ext>
            </a:extLst>
          </p:cNvPr>
          <p:cNvSpPr txBox="1"/>
          <p:nvPr/>
        </p:nvSpPr>
        <p:spPr>
          <a:xfrm>
            <a:off x="-1064302" y="1499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860D5-DA35-4B9C-9A9E-BBA392521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1028" name="Picture 4" descr="“Boston university logo”的图片搜索结果">
            <a:extLst>
              <a:ext uri="{FF2B5EF4-FFF2-40B4-BE49-F238E27FC236}">
                <a16:creationId xmlns:a16="http://schemas.microsoft.com/office/drawing/2014/main" id="{D2B96DA3-BD04-4E6F-830A-BF648B2DA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62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6EFC8A-82B2-4F62-A47F-2BB723B37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766" y="1352567"/>
            <a:ext cx="5396237" cy="40590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32C97B2-0390-4084-8273-C5A18B390201}"/>
              </a:ext>
            </a:extLst>
          </p:cNvPr>
          <p:cNvSpPr txBox="1">
            <a:spLocks/>
          </p:cNvSpPr>
          <p:nvPr/>
        </p:nvSpPr>
        <p:spPr>
          <a:xfrm>
            <a:off x="676181" y="721101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Computational results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06B135E-96B8-4D74-918A-B6DFDEC8F5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1" y="1352567"/>
            <a:ext cx="5396219" cy="4059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A0C421-A6EA-4533-AA7A-4C64A2DC1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19" y="1361985"/>
            <a:ext cx="5287267" cy="4027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173B1-386B-4336-B857-B9D00910B2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8" y="1363385"/>
            <a:ext cx="5396212" cy="40590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04FECA-469E-47F5-A1AC-1B425806ED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52" y="1361991"/>
            <a:ext cx="5291199" cy="40279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62C8C1B-8B86-4B7D-9602-3769ACAEB797}"/>
              </a:ext>
            </a:extLst>
          </p:cNvPr>
          <p:cNvSpPr/>
          <p:nvPr/>
        </p:nvSpPr>
        <p:spPr>
          <a:xfrm>
            <a:off x="3048898" y="5477686"/>
            <a:ext cx="5921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10. Phase stability simulations of LNO under CO2 poisoning conditions.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BE62B4-866F-406F-84F3-39C558CF364E}"/>
              </a:ext>
            </a:extLst>
          </p:cNvPr>
          <p:cNvSpPr txBox="1"/>
          <p:nvPr/>
        </p:nvSpPr>
        <p:spPr>
          <a:xfrm>
            <a:off x="2340675" y="5840727"/>
            <a:ext cx="751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LNO is stable in CO2-containing reducing conditions</a:t>
            </a:r>
          </a:p>
        </p:txBody>
      </p:sp>
    </p:spTree>
    <p:extLst>
      <p:ext uri="{BB962C8B-B14F-4D97-AF65-F5344CB8AC3E}">
        <p14:creationId xmlns:p14="http://schemas.microsoft.com/office/powerpoint/2010/main" val="48516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216682" y="732616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Computational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19690-3A52-4F2F-8038-5735631B2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5" y="1386302"/>
            <a:ext cx="5395275" cy="4058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B38586-CF65-47D3-81B6-17078DD31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080" y="1419353"/>
            <a:ext cx="5395275" cy="40583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FDA94E-060C-4D41-82EC-9E1ADD7C5AB5}"/>
              </a:ext>
            </a:extLst>
          </p:cNvPr>
          <p:cNvSpPr/>
          <p:nvPr/>
        </p:nvSpPr>
        <p:spPr>
          <a:xfrm>
            <a:off x="3064127" y="5477686"/>
            <a:ext cx="5891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11. Phase stability simulations of LSM under CO2 poisoning conditions.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26106B-957C-4AAF-9553-409AB9FA8820}"/>
              </a:ext>
            </a:extLst>
          </p:cNvPr>
          <p:cNvSpPr txBox="1"/>
          <p:nvPr/>
        </p:nvSpPr>
        <p:spPr>
          <a:xfrm>
            <a:off x="1519261" y="5845955"/>
            <a:ext cx="921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LSM could also be stable in CO</a:t>
            </a:r>
            <a:r>
              <a:rPr lang="en-US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operation condition</a:t>
            </a:r>
          </a:p>
        </p:txBody>
      </p:sp>
    </p:spTree>
    <p:extLst>
      <p:ext uri="{BB962C8B-B14F-4D97-AF65-F5344CB8AC3E}">
        <p14:creationId xmlns:p14="http://schemas.microsoft.com/office/powerpoint/2010/main" val="148807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368360" y="732616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Computational results(Cr)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22E46F-FBC0-41D6-A38C-0BAD48AFB318}"/>
              </a:ext>
            </a:extLst>
          </p:cNvPr>
          <p:cNvSpPr/>
          <p:nvPr/>
        </p:nvSpPr>
        <p:spPr>
          <a:xfrm>
            <a:off x="3329631" y="5477686"/>
            <a:ext cx="53603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12. Partial pressures of Cr-containing species generated by Cr</a:t>
            </a:r>
            <a:r>
              <a:rPr lang="en-US" sz="1400" baseline="-250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sz="1400" baseline="-250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320062-C42C-4244-B7E5-6D1BCD7051F3}"/>
              </a:ext>
            </a:extLst>
          </p:cNvPr>
          <p:cNvSpPr txBox="1"/>
          <p:nvPr/>
        </p:nvSpPr>
        <p:spPr>
          <a:xfrm>
            <a:off x="726752" y="5767285"/>
            <a:ext cx="1080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Humidity will increase the content of Cr in the gaseous phase, especially at lower temperatures, which will increase the kinetics and the total amount of the secondary phases.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2EB65E-45E5-4BFC-B9A5-9B9C819A0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7" y="1347312"/>
            <a:ext cx="5712183" cy="4063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26E55F-A73C-45CF-9360-73F067267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23" y="1347312"/>
            <a:ext cx="5770542" cy="40637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04E991-B092-4694-9D26-4F82CA9B46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9078" y="1840222"/>
            <a:ext cx="5866411" cy="24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4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216682" y="732616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Computational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16AF68-C94F-4191-B8FC-087E25945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726" y="1426019"/>
            <a:ext cx="5336685" cy="4014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508A0C-0821-43F9-9D71-5E0E97347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1" y="1426019"/>
            <a:ext cx="5336683" cy="40142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8F8D77-7F1F-4650-AAE2-88F2601DC2CC}"/>
              </a:ext>
            </a:extLst>
          </p:cNvPr>
          <p:cNvSpPr/>
          <p:nvPr/>
        </p:nvSpPr>
        <p:spPr>
          <a:xfrm>
            <a:off x="3099394" y="5477686"/>
            <a:ext cx="5820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13. Phase stability simulations of LSCF under Cr poisoning conditions.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6D6178-255D-41B6-8B8E-F5F469A08B15}"/>
              </a:ext>
            </a:extLst>
          </p:cNvPr>
          <p:cNvSpPr txBox="1"/>
          <p:nvPr/>
        </p:nvSpPr>
        <p:spPr>
          <a:xfrm>
            <a:off x="2340675" y="5840727"/>
            <a:ext cx="751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SrCrO</a:t>
            </a:r>
            <a:r>
              <a:rPr lang="en-US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might form during the operation conditions.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22235C-63A5-4C3F-BBA3-49CFEE9A6F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165" y="1933164"/>
            <a:ext cx="5590337" cy="28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9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216682" y="732616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Computational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16AF68-C94F-4191-B8FC-087E25945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6" y="1426019"/>
            <a:ext cx="5336685" cy="40142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508A0C-0821-43F9-9D71-5E0E97347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6019"/>
            <a:ext cx="5336685" cy="40142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7E884E-5A92-4545-B5BC-75D7A9BE9051}"/>
              </a:ext>
            </a:extLst>
          </p:cNvPr>
          <p:cNvSpPr/>
          <p:nvPr/>
        </p:nvSpPr>
        <p:spPr>
          <a:xfrm>
            <a:off x="3129049" y="5477686"/>
            <a:ext cx="5761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14. Phase stability simulations of LSM under Cr poisoning conditions.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271CB5-91C9-41B4-BD6F-F967FE0F95BF}"/>
              </a:ext>
            </a:extLst>
          </p:cNvPr>
          <p:cNvSpPr txBox="1"/>
          <p:nvPr/>
        </p:nvSpPr>
        <p:spPr>
          <a:xfrm>
            <a:off x="2340675" y="5840727"/>
            <a:ext cx="751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will mainly enter the sublattices of the Spinel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C67824-3814-4668-9186-09B0C58A5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199" y="1296824"/>
            <a:ext cx="4087940" cy="40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0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216682" y="732616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Computational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16AF68-C94F-4191-B8FC-087E25945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7" y="1426019"/>
            <a:ext cx="5312304" cy="40142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508A0C-0821-43F9-9D71-5E0E97347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0" y="1426019"/>
            <a:ext cx="5312304" cy="40142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E106000-CBF6-4E39-87E3-CB3F98CFE4D4}"/>
              </a:ext>
            </a:extLst>
          </p:cNvPr>
          <p:cNvSpPr/>
          <p:nvPr/>
        </p:nvSpPr>
        <p:spPr>
          <a:xfrm>
            <a:off x="3064127" y="5477686"/>
            <a:ext cx="5891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15. Phase stability simulations of LNO under Cr poisoning conditions.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F08F46-C039-402A-AAAA-F2CA2F5C61A3}"/>
              </a:ext>
            </a:extLst>
          </p:cNvPr>
          <p:cNvSpPr txBox="1"/>
          <p:nvPr/>
        </p:nvSpPr>
        <p:spPr>
          <a:xfrm>
            <a:off x="2340675" y="5840727"/>
            <a:ext cx="751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LNO is much stable in Cr-containing conditions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F1B3FD-2739-4434-93B6-68E715B9EB7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129080" y="1956508"/>
            <a:ext cx="5943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216682" y="732616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2. Computational results(S)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A9116-07A2-4732-9504-EB6F84C7B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7" y="1361040"/>
            <a:ext cx="5312303" cy="4014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3439B2-D4F7-482F-8E56-DDABA776A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94" y="1378691"/>
            <a:ext cx="5312303" cy="40142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698FF0-EB73-4750-89D8-BFA1C87780A1}"/>
              </a:ext>
            </a:extLst>
          </p:cNvPr>
          <p:cNvSpPr/>
          <p:nvPr/>
        </p:nvSpPr>
        <p:spPr>
          <a:xfrm>
            <a:off x="3048225" y="5431981"/>
            <a:ext cx="59231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16. Phase stability simulations of LSCF under SO</a:t>
            </a:r>
            <a:r>
              <a:rPr lang="en-US" sz="1400" baseline="-250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poisoning conditions.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0BB6D2-3000-4DFB-B09B-B541F0B84B07}"/>
              </a:ext>
            </a:extLst>
          </p:cNvPr>
          <p:cNvSpPr txBox="1"/>
          <p:nvPr/>
        </p:nvSpPr>
        <p:spPr>
          <a:xfrm>
            <a:off x="2254480" y="5676056"/>
            <a:ext cx="751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SrSO</a:t>
            </a:r>
            <a:r>
              <a:rPr lang="en-US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Spinel were predicted to form during the operation conditions.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141198-F7A7-48E7-A38E-ED9E2ACE5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047" y="1378691"/>
            <a:ext cx="5324494" cy="39635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F1639B-4B8E-469A-B683-509F2FD91B4E}"/>
              </a:ext>
            </a:extLst>
          </p:cNvPr>
          <p:cNvSpPr/>
          <p:nvPr/>
        </p:nvSpPr>
        <p:spPr>
          <a:xfrm>
            <a:off x="368360" y="5990235"/>
            <a:ext cx="11521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[8] F. Wang, K. </a:t>
            </a:r>
            <a:r>
              <a:rPr lang="en-US" sz="1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Yamaji</a:t>
            </a: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D.-H. Cho, T. </a:t>
            </a:r>
            <a:r>
              <a:rPr lang="en-US" sz="1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Shimonosono</a:t>
            </a: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H. </a:t>
            </a:r>
            <a:r>
              <a:rPr lang="en-US" sz="1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Kishimoto</a:t>
            </a: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M.E. Brito, T. </a:t>
            </a:r>
            <a:r>
              <a:rPr lang="en-US" sz="1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Horita</a:t>
            </a: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H. Yokokawa, Sulfur Poisoning on La0.6Sr0.4Co0.2Fe0.8O3 Cathode for SOFCs, Journal of The Electrochemical Society, 158 (2011) B1391-1397.</a:t>
            </a:r>
          </a:p>
        </p:txBody>
      </p:sp>
    </p:spTree>
    <p:extLst>
      <p:ext uri="{BB962C8B-B14F-4D97-AF65-F5344CB8AC3E}">
        <p14:creationId xmlns:p14="http://schemas.microsoft.com/office/powerpoint/2010/main" val="132394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216682" y="732616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Computational 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954057-ED8C-43CA-9354-ADFFF15C2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76" y="1417721"/>
            <a:ext cx="5312303" cy="4014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D175F9-E213-497E-AD57-FCC6C7772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23" y="1426019"/>
            <a:ext cx="5223637" cy="40142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994D76-2E84-4AFF-8F4B-E307F5C6F13F}"/>
              </a:ext>
            </a:extLst>
          </p:cNvPr>
          <p:cNvSpPr/>
          <p:nvPr/>
        </p:nvSpPr>
        <p:spPr>
          <a:xfrm>
            <a:off x="3074547" y="5477686"/>
            <a:ext cx="5870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17. Phase stability simulations of LSM under SO</a:t>
            </a:r>
            <a:r>
              <a:rPr lang="en-US" sz="1400" baseline="-250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poisoning conditions.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4CF1C-EBC5-46E0-86AA-A97B3E99224F}"/>
              </a:ext>
            </a:extLst>
          </p:cNvPr>
          <p:cNvSpPr txBox="1"/>
          <p:nvPr/>
        </p:nvSpPr>
        <p:spPr>
          <a:xfrm>
            <a:off x="2340675" y="5840727"/>
            <a:ext cx="751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SrSO</a:t>
            </a:r>
            <a:r>
              <a:rPr lang="en-US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 more strict threshold for the formation in LSM than LSCF.</a:t>
            </a:r>
          </a:p>
        </p:txBody>
      </p:sp>
    </p:spTree>
    <p:extLst>
      <p:ext uri="{BB962C8B-B14F-4D97-AF65-F5344CB8AC3E}">
        <p14:creationId xmlns:p14="http://schemas.microsoft.com/office/powerpoint/2010/main" val="215718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65986" y="748618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Computational 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6D743-0F83-4F1D-91A7-06FE5714B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917" y="1589823"/>
            <a:ext cx="5312304" cy="3686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E512B1-0EC8-4DED-8066-0E898C56A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8190" y="1589823"/>
            <a:ext cx="5312304" cy="3686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5E717E-A510-495C-87A0-04286BFA962B}"/>
              </a:ext>
            </a:extLst>
          </p:cNvPr>
          <p:cNvSpPr/>
          <p:nvPr/>
        </p:nvSpPr>
        <p:spPr>
          <a:xfrm>
            <a:off x="3059319" y="5477686"/>
            <a:ext cx="59009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18. Phase stability simulations of LNO under SO</a:t>
            </a:r>
            <a:r>
              <a:rPr lang="en-US" sz="1400" baseline="-250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poisoning conditions.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25E6BF-35E2-4C22-8138-F527B34734C6}"/>
              </a:ext>
            </a:extLst>
          </p:cNvPr>
          <p:cNvSpPr txBox="1"/>
          <p:nvPr/>
        </p:nvSpPr>
        <p:spPr>
          <a:xfrm>
            <a:off x="2340675" y="5840727"/>
            <a:ext cx="751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was predicted to form during the operation conditions.</a:t>
            </a:r>
          </a:p>
        </p:txBody>
      </p:sp>
    </p:spTree>
    <p:extLst>
      <p:ext uri="{BB962C8B-B14F-4D97-AF65-F5344CB8AC3E}">
        <p14:creationId xmlns:p14="http://schemas.microsoft.com/office/powerpoint/2010/main" val="205736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302200" y="744723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3. Experimental results(CO2)</a:t>
            </a:r>
          </a:p>
        </p:txBody>
      </p:sp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45442D65-99D3-4E31-902D-5B204142C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04" y="1334281"/>
            <a:ext cx="4601532" cy="3461278"/>
          </a:xfrm>
          <a:prstGeom prst="rect">
            <a:avLst/>
          </a:prstGeom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9A8A7E-33F4-42A6-99ED-061DC9DBD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93" y="1351045"/>
            <a:ext cx="4540447" cy="3456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E9E5A6-3AC0-412B-8E61-CF2D95C9C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4081" y="1286985"/>
            <a:ext cx="3717075" cy="50008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D03360-0C45-4C07-83B4-B3DC64448FE7}"/>
              </a:ext>
            </a:extLst>
          </p:cNvPr>
          <p:cNvSpPr txBox="1"/>
          <p:nvPr/>
        </p:nvSpPr>
        <p:spPr>
          <a:xfrm>
            <a:off x="1084617" y="4857838"/>
            <a:ext cx="5407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SEM/EDS line scan results of LSCF pellet (0.5 inch in diameter and 1mm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thinkness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700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7 days exposure to 30%CO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balanced with Ar. There is no significant peak of SrCO3 in the XRD results, however, the CPS of Sr, C and O are increasing simultaneously.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D300AE-6DDA-4B01-B80C-F2D69E12B982}"/>
              </a:ext>
            </a:extLst>
          </p:cNvPr>
          <p:cNvSpPr txBox="1"/>
          <p:nvPr/>
        </p:nvSpPr>
        <p:spPr>
          <a:xfrm>
            <a:off x="1229110" y="5322289"/>
            <a:ext cx="9733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Accelerated tests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need to be scrutinized, as they might exhibit different degradation mechanisms.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84BE8B-4B18-43BB-87FA-4026C40A79D4}"/>
              </a:ext>
            </a:extLst>
          </p:cNvPr>
          <p:cNvCxnSpPr>
            <a:cxnSpLocks/>
          </p:cNvCxnSpPr>
          <p:nvPr/>
        </p:nvCxnSpPr>
        <p:spPr>
          <a:xfrm flipV="1">
            <a:off x="9914781" y="1153951"/>
            <a:ext cx="0" cy="1191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F852E5-6CD7-4F3F-A494-234E63218AB2}"/>
              </a:ext>
            </a:extLst>
          </p:cNvPr>
          <p:cNvCxnSpPr>
            <a:cxnSpLocks/>
          </p:cNvCxnSpPr>
          <p:nvPr/>
        </p:nvCxnSpPr>
        <p:spPr>
          <a:xfrm flipV="1">
            <a:off x="11308839" y="1161974"/>
            <a:ext cx="0" cy="1191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3D8AD9-4523-451D-8E35-7202D416C1B9}"/>
              </a:ext>
            </a:extLst>
          </p:cNvPr>
          <p:cNvCxnSpPr>
            <a:cxnSpLocks/>
          </p:cNvCxnSpPr>
          <p:nvPr/>
        </p:nvCxnSpPr>
        <p:spPr>
          <a:xfrm flipV="1">
            <a:off x="2500062" y="1175721"/>
            <a:ext cx="0" cy="1191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F3330F4-B1A9-4015-9418-B1F9ACC57DA3}"/>
              </a:ext>
            </a:extLst>
          </p:cNvPr>
          <p:cNvCxnSpPr>
            <a:cxnSpLocks/>
          </p:cNvCxnSpPr>
          <p:nvPr/>
        </p:nvCxnSpPr>
        <p:spPr>
          <a:xfrm flipV="1">
            <a:off x="2752017" y="1252443"/>
            <a:ext cx="0" cy="344085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9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183AE1-1365-4554-BEF6-CB2560907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670452-BDA6-4667-8A66-C4FFD4BC514E}"/>
              </a:ext>
            </a:extLst>
          </p:cNvPr>
          <p:cNvSpPr txBox="1">
            <a:spLocks noChangeArrowheads="1"/>
          </p:cNvSpPr>
          <p:nvPr/>
        </p:nvSpPr>
        <p:spPr>
          <a:xfrm>
            <a:off x="625475" y="772858"/>
            <a:ext cx="10956925" cy="6111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896A55-145F-4FBA-8D8B-484B13CEE381}"/>
              </a:ext>
            </a:extLst>
          </p:cNvPr>
          <p:cNvSpPr txBox="1">
            <a:spLocks noChangeArrowheads="1"/>
          </p:cNvSpPr>
          <p:nvPr/>
        </p:nvSpPr>
        <p:spPr>
          <a:xfrm>
            <a:off x="625475" y="1744823"/>
            <a:ext cx="10956925" cy="358305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Introduction</a:t>
            </a:r>
          </a:p>
          <a:p>
            <a:pPr>
              <a:lnSpc>
                <a:spcPct val="12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Computational results</a:t>
            </a:r>
          </a:p>
          <a:p>
            <a:pPr>
              <a:lnSpc>
                <a:spcPct val="12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Experimental results</a:t>
            </a:r>
          </a:p>
          <a:p>
            <a:pPr>
              <a:lnSpc>
                <a:spcPct val="12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4. Further discussions</a:t>
            </a:r>
          </a:p>
          <a:p>
            <a:pPr>
              <a:lnSpc>
                <a:spcPct val="12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5. Future 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C4E242-A7AB-48C1-ABAA-596206BF78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927532-CC2C-414C-A300-7ACD961AF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8" name="Picture 4" descr="“Boston university logo”的图片搜索结果">
            <a:extLst>
              <a:ext uri="{FF2B5EF4-FFF2-40B4-BE49-F238E27FC236}">
                <a16:creationId xmlns:a16="http://schemas.microsoft.com/office/drawing/2014/main" id="{E5B62D9F-6572-411F-BA4D-79931FDCD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015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302200" y="744723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3. Experimental results(Cr)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865560-D8B3-4C6C-9CB8-F07E9E47678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938548" y="1261900"/>
            <a:ext cx="3365173" cy="47771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9DB39F4-286A-4AFE-96A1-F29F0735A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109" y="1381922"/>
            <a:ext cx="5368325" cy="403806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2BA4C57-C349-4302-9DD7-D84CC3B8BFB0}"/>
              </a:ext>
            </a:extLst>
          </p:cNvPr>
          <p:cNvSpPr txBox="1"/>
          <p:nvPr/>
        </p:nvSpPr>
        <p:spPr>
          <a:xfrm>
            <a:off x="979517" y="5443094"/>
            <a:ext cx="557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LSCF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2 days with Cr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+Dry air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91E368-B2DC-461D-9440-D43EBF74A9DE}"/>
              </a:ext>
            </a:extLst>
          </p:cNvPr>
          <p:cNvCxnSpPr>
            <a:cxnSpLocks/>
          </p:cNvCxnSpPr>
          <p:nvPr/>
        </p:nvCxnSpPr>
        <p:spPr>
          <a:xfrm flipV="1">
            <a:off x="3876445" y="1135732"/>
            <a:ext cx="0" cy="12616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9806152-2B26-4486-86D7-EA8D68224A65}"/>
              </a:ext>
            </a:extLst>
          </p:cNvPr>
          <p:cNvSpPr txBox="1"/>
          <p:nvPr/>
        </p:nvSpPr>
        <p:spPr>
          <a:xfrm>
            <a:off x="1428199" y="5965975"/>
            <a:ext cx="940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formation of the SrCrO4 and Spinel phases agreed well with the computational predictions.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EE5B24-490E-4CEE-A137-905B16E44386}"/>
              </a:ext>
            </a:extLst>
          </p:cNvPr>
          <p:cNvCxnSpPr>
            <a:cxnSpLocks/>
          </p:cNvCxnSpPr>
          <p:nvPr/>
        </p:nvCxnSpPr>
        <p:spPr>
          <a:xfrm flipV="1">
            <a:off x="3862358" y="1252443"/>
            <a:ext cx="0" cy="407902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89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302200" y="744723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3. Experimental results(Cr)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91E368-B2DC-461D-9440-D43EBF74A9DE}"/>
              </a:ext>
            </a:extLst>
          </p:cNvPr>
          <p:cNvCxnSpPr>
            <a:cxnSpLocks/>
          </p:cNvCxnSpPr>
          <p:nvPr/>
        </p:nvCxnSpPr>
        <p:spPr>
          <a:xfrm flipV="1">
            <a:off x="3876445" y="1135732"/>
            <a:ext cx="0" cy="12616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E5650B5F-A840-4A8D-BC75-06113C7C9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768" y="1356998"/>
            <a:ext cx="5539672" cy="416694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37F4BC0-2066-4E9B-BC8D-4723CEE39827}"/>
              </a:ext>
            </a:extLst>
          </p:cNvPr>
          <p:cNvSpPr txBox="1"/>
          <p:nvPr/>
        </p:nvSpPr>
        <p:spPr>
          <a:xfrm>
            <a:off x="946768" y="5548381"/>
            <a:ext cx="576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LSM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2 days with Cr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+Dry air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45BF734-6B24-4906-BABB-FB4DE9BC2E96}"/>
              </a:ext>
            </a:extLst>
          </p:cNvPr>
          <p:cNvCxnSpPr>
            <a:cxnSpLocks/>
          </p:cNvCxnSpPr>
          <p:nvPr/>
        </p:nvCxnSpPr>
        <p:spPr>
          <a:xfrm flipV="1">
            <a:off x="3843696" y="1252443"/>
            <a:ext cx="0" cy="407902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7E5E238-F8CC-4827-9F21-221E9B1084DC}"/>
              </a:ext>
            </a:extLst>
          </p:cNvPr>
          <p:cNvSpPr txBox="1"/>
          <p:nvPr/>
        </p:nvSpPr>
        <p:spPr>
          <a:xfrm>
            <a:off x="1879280" y="5976138"/>
            <a:ext cx="849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formation of the secondary phase agreed well with the computational predictions.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E00B0B4-24AA-4483-AE5A-F73E3E134C7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740625" y="1271840"/>
            <a:ext cx="449326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9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B606854-4432-4819-9AD1-A20A80F0E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4275" y="1457905"/>
            <a:ext cx="5336683" cy="40142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302200" y="744723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3. Experimental results(Cr)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BA4C57-C349-4302-9DD7-D84CC3B8BFB0}"/>
              </a:ext>
            </a:extLst>
          </p:cNvPr>
          <p:cNvSpPr txBox="1"/>
          <p:nvPr/>
        </p:nvSpPr>
        <p:spPr>
          <a:xfrm>
            <a:off x="979517" y="5597789"/>
            <a:ext cx="557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LSCF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1300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2 days with Cr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+Ar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91E368-B2DC-461D-9440-D43EBF74A9DE}"/>
              </a:ext>
            </a:extLst>
          </p:cNvPr>
          <p:cNvCxnSpPr>
            <a:cxnSpLocks/>
          </p:cNvCxnSpPr>
          <p:nvPr/>
        </p:nvCxnSpPr>
        <p:spPr>
          <a:xfrm flipV="1">
            <a:off x="5210728" y="1107740"/>
            <a:ext cx="1" cy="418180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868DB2E-0E2B-4396-819C-C908B3B2957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997273" y="1345111"/>
            <a:ext cx="3400425" cy="472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70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3D8968-B161-4B9F-A89B-D71CBADA6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2" y="1431013"/>
            <a:ext cx="5336685" cy="40142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302200" y="744723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3. Experimental results(Cr)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BA4C57-C349-4302-9DD7-D84CC3B8BFB0}"/>
              </a:ext>
            </a:extLst>
          </p:cNvPr>
          <p:cNvSpPr txBox="1"/>
          <p:nvPr/>
        </p:nvSpPr>
        <p:spPr>
          <a:xfrm>
            <a:off x="844935" y="5489774"/>
            <a:ext cx="557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LSM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1300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2 days with Cr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+Ar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AC3371-F682-4021-9400-D979472B31FD}"/>
              </a:ext>
            </a:extLst>
          </p:cNvPr>
          <p:cNvCxnSpPr>
            <a:cxnSpLocks/>
          </p:cNvCxnSpPr>
          <p:nvPr/>
        </p:nvCxnSpPr>
        <p:spPr>
          <a:xfrm flipV="1">
            <a:off x="4646126" y="1252443"/>
            <a:ext cx="0" cy="407902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71E15FE-89FC-43EE-87D6-51581302229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416376" y="1398660"/>
            <a:ext cx="426148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80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302200" y="744723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3. Experimental results(S)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5EFCF4-E545-46DA-AD43-2FB31ADCFC0C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3F1680F-ACEB-4936-8B87-2C3C8BE6E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56" y="1382976"/>
            <a:ext cx="5604098" cy="39074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53D505-C0D3-46BF-962E-50E90EDDD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546" y="1281831"/>
            <a:ext cx="4401301" cy="45690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57BA62-1AC7-4062-B6AC-E8027D696C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3502" y="1401638"/>
            <a:ext cx="6418498" cy="331965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533957C-0682-49FC-A254-A3C716C1197A}"/>
              </a:ext>
            </a:extLst>
          </p:cNvPr>
          <p:cNvCxnSpPr>
            <a:cxnSpLocks/>
          </p:cNvCxnSpPr>
          <p:nvPr/>
        </p:nvCxnSpPr>
        <p:spPr>
          <a:xfrm flipV="1">
            <a:off x="3141881" y="1171020"/>
            <a:ext cx="0" cy="3982484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B8E4A9-3AB4-40CF-9732-13E1C68CF89C}"/>
              </a:ext>
            </a:extLst>
          </p:cNvPr>
          <p:cNvCxnSpPr>
            <a:cxnSpLocks/>
          </p:cNvCxnSpPr>
          <p:nvPr/>
        </p:nvCxnSpPr>
        <p:spPr>
          <a:xfrm flipV="1">
            <a:off x="1861985" y="1122895"/>
            <a:ext cx="0" cy="4033714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1D2D4D7-4141-4C93-8257-13392538D56D}"/>
              </a:ext>
            </a:extLst>
          </p:cNvPr>
          <p:cNvSpPr/>
          <p:nvPr/>
        </p:nvSpPr>
        <p:spPr>
          <a:xfrm>
            <a:off x="7935345" y="4004110"/>
            <a:ext cx="324779" cy="36062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38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5640549-9610-4626-B377-DD3F302FB486}"/>
              </a:ext>
            </a:extLst>
          </p:cNvPr>
          <p:cNvSpPr/>
          <p:nvPr/>
        </p:nvSpPr>
        <p:spPr>
          <a:xfrm>
            <a:off x="6653579" y="4002505"/>
            <a:ext cx="324779" cy="36062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38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3322B8-5C4C-44D1-86D8-24CB056CA926}"/>
              </a:ext>
            </a:extLst>
          </p:cNvPr>
          <p:cNvSpPr txBox="1"/>
          <p:nvPr/>
        </p:nvSpPr>
        <p:spPr>
          <a:xfrm>
            <a:off x="351898" y="5322134"/>
            <a:ext cx="576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LSM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2 days with 10ppmSO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+Dry air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2A2535-38BE-44D3-B80A-EE6963F9D4E3}"/>
              </a:ext>
            </a:extLst>
          </p:cNvPr>
          <p:cNvSpPr txBox="1"/>
          <p:nvPr/>
        </p:nvSpPr>
        <p:spPr>
          <a:xfrm>
            <a:off x="287502" y="5327372"/>
            <a:ext cx="576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LSM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2 days with 10ppmSO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+Dry air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2D9F2E-D23C-47EE-A403-684EDE6DE841}"/>
              </a:ext>
            </a:extLst>
          </p:cNvPr>
          <p:cNvSpPr txBox="1"/>
          <p:nvPr/>
        </p:nvSpPr>
        <p:spPr>
          <a:xfrm>
            <a:off x="216515" y="6012338"/>
            <a:ext cx="1180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SrSO4 will form at lower temperature condition. And the threshold can be well predicted through CALPHAD.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A80569-A4FE-4E9A-B843-4B100F1D4673}"/>
              </a:ext>
            </a:extLst>
          </p:cNvPr>
          <p:cNvSpPr txBox="1"/>
          <p:nvPr/>
        </p:nvSpPr>
        <p:spPr>
          <a:xfrm>
            <a:off x="2436892" y="6007100"/>
            <a:ext cx="793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no signal of sulfur element on the surface of the entire sample.</a:t>
            </a:r>
          </a:p>
        </p:txBody>
      </p:sp>
    </p:spTree>
    <p:extLst>
      <p:ext uri="{BB962C8B-B14F-4D97-AF65-F5344CB8AC3E}">
        <p14:creationId xmlns:p14="http://schemas.microsoft.com/office/powerpoint/2010/main" val="228790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302200" y="744723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3. Experimental results(S)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5EFCF4-E545-46DA-AD43-2FB31ADCFC0C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2EAF40A-6657-4547-AA78-63A5BA12C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823" y="1327434"/>
            <a:ext cx="5907974" cy="4119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27BD52-0518-4F3F-9EB6-4D4137F8E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410" y="1330022"/>
            <a:ext cx="3385363" cy="472376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1BF830-5A52-4374-BF61-A06686AE55A9}"/>
              </a:ext>
            </a:extLst>
          </p:cNvPr>
          <p:cNvCxnSpPr>
            <a:cxnSpLocks/>
          </p:cNvCxnSpPr>
          <p:nvPr/>
        </p:nvCxnSpPr>
        <p:spPr>
          <a:xfrm flipV="1">
            <a:off x="3841679" y="1208344"/>
            <a:ext cx="0" cy="3982484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4720339-E2EB-41DF-AF59-0DFB737C6A97}"/>
              </a:ext>
            </a:extLst>
          </p:cNvPr>
          <p:cNvCxnSpPr>
            <a:cxnSpLocks/>
          </p:cNvCxnSpPr>
          <p:nvPr/>
        </p:nvCxnSpPr>
        <p:spPr>
          <a:xfrm flipV="1">
            <a:off x="2505797" y="1160219"/>
            <a:ext cx="0" cy="4033714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D55E2E31-90D6-49E3-8530-A1542FC472AB}"/>
              </a:ext>
            </a:extLst>
          </p:cNvPr>
          <p:cNvSpPr/>
          <p:nvPr/>
        </p:nvSpPr>
        <p:spPr>
          <a:xfrm>
            <a:off x="8618502" y="2294983"/>
            <a:ext cx="592164" cy="67180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38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6C22966-696E-4E8C-B00D-B205AED42733}"/>
              </a:ext>
            </a:extLst>
          </p:cNvPr>
          <p:cNvSpPr/>
          <p:nvPr/>
        </p:nvSpPr>
        <p:spPr>
          <a:xfrm>
            <a:off x="7397332" y="4149012"/>
            <a:ext cx="592164" cy="67180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38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5FDE08E-7F1F-4877-9EF2-BDC99C2AE972}"/>
              </a:ext>
            </a:extLst>
          </p:cNvPr>
          <p:cNvSpPr/>
          <p:nvPr/>
        </p:nvSpPr>
        <p:spPr>
          <a:xfrm>
            <a:off x="8582260" y="4126407"/>
            <a:ext cx="592164" cy="67180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38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A31EFA0-897E-4E2D-998A-BB697BC08F25}"/>
              </a:ext>
            </a:extLst>
          </p:cNvPr>
          <p:cNvSpPr/>
          <p:nvPr/>
        </p:nvSpPr>
        <p:spPr>
          <a:xfrm>
            <a:off x="9706696" y="4149012"/>
            <a:ext cx="592164" cy="67180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38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5418E76-B955-41EA-A08C-320E66DA0FA8}"/>
              </a:ext>
            </a:extLst>
          </p:cNvPr>
          <p:cNvSpPr/>
          <p:nvPr/>
        </p:nvSpPr>
        <p:spPr>
          <a:xfrm>
            <a:off x="8332165" y="2363441"/>
            <a:ext cx="438069" cy="3797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glow rad="38100">
              <a:srgbClr val="0070C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7A95F64-AFA1-4D82-9D3F-F652A55F0122}"/>
              </a:ext>
            </a:extLst>
          </p:cNvPr>
          <p:cNvSpPr/>
          <p:nvPr/>
        </p:nvSpPr>
        <p:spPr>
          <a:xfrm>
            <a:off x="6978421" y="5196629"/>
            <a:ext cx="438069" cy="3797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glow rad="38100">
              <a:srgbClr val="0070C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E310996-7003-4D61-A439-B26F261AB1A5}"/>
              </a:ext>
            </a:extLst>
          </p:cNvPr>
          <p:cNvSpPr/>
          <p:nvPr/>
        </p:nvSpPr>
        <p:spPr>
          <a:xfrm>
            <a:off x="8136306" y="5196629"/>
            <a:ext cx="438069" cy="3797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glow rad="38100">
              <a:srgbClr val="0070C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18EDB16-CC8E-4656-98F6-AE985DD9D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1642" y="1358556"/>
            <a:ext cx="3348305" cy="444884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DD1EFE4-62C3-4298-857A-B25F7384C923}"/>
              </a:ext>
            </a:extLst>
          </p:cNvPr>
          <p:cNvSpPr txBox="1"/>
          <p:nvPr/>
        </p:nvSpPr>
        <p:spPr>
          <a:xfrm>
            <a:off x="958425" y="5503252"/>
            <a:ext cx="576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LSCF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2 days with 10ppmSO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+Dry air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8C690E-330E-45DF-B6DE-3273A970F517}"/>
              </a:ext>
            </a:extLst>
          </p:cNvPr>
          <p:cNvSpPr txBox="1"/>
          <p:nvPr/>
        </p:nvSpPr>
        <p:spPr>
          <a:xfrm>
            <a:off x="910300" y="5510050"/>
            <a:ext cx="576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LSCF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2 days with 10ppmSO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+Dry air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BAA2A18-2749-430B-9CFA-4C61F0DE6E53}"/>
              </a:ext>
            </a:extLst>
          </p:cNvPr>
          <p:cNvSpPr txBox="1"/>
          <p:nvPr/>
        </p:nvSpPr>
        <p:spPr>
          <a:xfrm>
            <a:off x="799283" y="5957831"/>
            <a:ext cx="1002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small SrSO4 phases are well distributed both inter-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intragranularly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4F6317-E4FD-4163-AAB9-9E755F852C8E}"/>
              </a:ext>
            </a:extLst>
          </p:cNvPr>
          <p:cNvSpPr txBox="1"/>
          <p:nvPr/>
        </p:nvSpPr>
        <p:spPr>
          <a:xfrm>
            <a:off x="463033" y="5958323"/>
            <a:ext cx="100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LSCF has worse sulfur resistance in the whole operating temperature range</a:t>
            </a:r>
          </a:p>
        </p:txBody>
      </p:sp>
    </p:spTree>
    <p:extLst>
      <p:ext uri="{BB962C8B-B14F-4D97-AF65-F5344CB8AC3E}">
        <p14:creationId xmlns:p14="http://schemas.microsoft.com/office/powerpoint/2010/main" val="44853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/>
      <p:bldP spid="45" grpId="0"/>
      <p:bldP spid="46" grpId="0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26</a:t>
            </a:fld>
            <a:endParaRPr lang="zh-CN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302200" y="744723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3. Experimental results(S)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5EFCF4-E545-46DA-AD43-2FB31ADCFC0C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8058494-8A85-4DFF-B33C-FE95D5E4E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664" y="1544823"/>
            <a:ext cx="6407404" cy="34330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C09586-A26E-4034-A46E-4287CBFA2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360" y="1448357"/>
            <a:ext cx="5312304" cy="368665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7B6C1B7-126A-46EC-B8E6-35CA21006A8F}"/>
              </a:ext>
            </a:extLst>
          </p:cNvPr>
          <p:cNvSpPr txBox="1"/>
          <p:nvPr/>
        </p:nvSpPr>
        <p:spPr>
          <a:xfrm>
            <a:off x="332386" y="5179781"/>
            <a:ext cx="1152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LNO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℃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1000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℃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2 days with 10ppmSO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+Dry air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5958F4-B373-408B-BBCB-F7ABDD1CE151}"/>
              </a:ext>
            </a:extLst>
          </p:cNvPr>
          <p:cNvSpPr txBox="1"/>
          <p:nvPr/>
        </p:nvSpPr>
        <p:spPr>
          <a:xfrm>
            <a:off x="302200" y="5676348"/>
            <a:ext cx="1152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formation of the secondary phase La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La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well predicted. 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549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302200" y="744723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4. Results and discussion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BE82E-6569-4A2F-ACEA-360A4A89E6F9}"/>
              </a:ext>
            </a:extLst>
          </p:cNvPr>
          <p:cNvSpPr txBox="1"/>
          <p:nvPr/>
        </p:nvSpPr>
        <p:spPr>
          <a:xfrm>
            <a:off x="368361" y="1350703"/>
            <a:ext cx="115214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Impurities: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S(SO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form Sul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 secondary phases (Mainly SrSO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and LSM has distinct threshold in S-containing conditions (LSM is Sulfur-free at higher temperatures.)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form Chromate secondary phases and total amount of the secondary phases when humidity is introduced especially at lower T.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C(CO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form Carbonate secondary phases at very low T. Accelerated tests are very important due to the possible existence of different degradation mechanisms.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Cathodes: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LNO is much more stable under multiple impurities conditions, as only S will be very detrimental at working temperatures.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LSM is more stable in real experiments, while LSCF in all cases are less stable than LSM and LNO.</a:t>
            </a:r>
          </a:p>
        </p:txBody>
      </p:sp>
    </p:spTree>
    <p:extLst>
      <p:ext uri="{BB962C8B-B14F-4D97-AF65-F5344CB8AC3E}">
        <p14:creationId xmlns:p14="http://schemas.microsoft.com/office/powerpoint/2010/main" val="330886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233262" y="744723"/>
            <a:ext cx="4150569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5. Future 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5539C9-C12F-49C3-A1FC-6CA581CCD237}"/>
              </a:ext>
            </a:extLst>
          </p:cNvPr>
          <p:cNvSpPr txBox="1"/>
          <p:nvPr/>
        </p:nvSpPr>
        <p:spPr>
          <a:xfrm>
            <a:off x="1084617" y="1415354"/>
            <a:ext cx="101192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Multiple impurities experiments and the corresponding simulations.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 + Humidity; Sulfur + Humidity; Sulfur + Cr; Sulfur + Cr + Humidity; Multiple ………..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Simulations and experimental verifications of LSM/YSZ TPBs.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simulations will take more factors into considerations as well as comprehensive literature reviews.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Long-term degradation tests.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basis of the simulations and preliminary experiments we have so far.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Others.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Database re-assessment…</a:t>
            </a:r>
          </a:p>
        </p:txBody>
      </p:sp>
    </p:spTree>
    <p:extLst>
      <p:ext uri="{BB962C8B-B14F-4D97-AF65-F5344CB8AC3E}">
        <p14:creationId xmlns:p14="http://schemas.microsoft.com/office/powerpoint/2010/main" val="999447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257B759-0D8C-4D2E-8C55-B635A243968C}"/>
              </a:ext>
            </a:extLst>
          </p:cNvPr>
          <p:cNvSpPr/>
          <p:nvPr/>
        </p:nvSpPr>
        <p:spPr>
          <a:xfrm>
            <a:off x="3410763" y="2828835"/>
            <a:ext cx="50847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</a:t>
            </a:r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！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FDD6B-F3DF-495D-825B-E22DA9D2C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401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D8A1A66F-1642-48F9-A02D-F5B68895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333104"/>
              </p:ext>
            </p:extLst>
          </p:nvPr>
        </p:nvGraphicFramePr>
        <p:xfrm>
          <a:off x="5115155" y="324065"/>
          <a:ext cx="5650572" cy="5800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28C9B8EF-9D2B-4124-919C-E52B1051E493}"/>
              </a:ext>
            </a:extLst>
          </p:cNvPr>
          <p:cNvGrpSpPr/>
          <p:nvPr/>
        </p:nvGrpSpPr>
        <p:grpSpPr>
          <a:xfrm>
            <a:off x="1633786" y="1867803"/>
            <a:ext cx="4623481" cy="3565605"/>
            <a:chOff x="2607594" y="1102221"/>
            <a:chExt cx="7052879" cy="4814946"/>
          </a:xfrm>
        </p:grpSpPr>
        <p:pic>
          <p:nvPicPr>
            <p:cNvPr id="14" name="Picture 13" descr="C:\Users\sdarv003\Dropbox\1-Shadi Darvish\Proposal\Presentation\giphy.gif">
              <a:extLst>
                <a:ext uri="{FF2B5EF4-FFF2-40B4-BE49-F238E27FC236}">
                  <a16:creationId xmlns:a16="http://schemas.microsoft.com/office/drawing/2014/main" id="{52E04A73-1494-4259-9CBC-714449845F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594" y="1102221"/>
              <a:ext cx="7052879" cy="4814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7405E9-9786-47BF-842B-A5CB795D3101}"/>
                </a:ext>
              </a:extLst>
            </p:cNvPr>
            <p:cNvSpPr/>
            <p:nvPr/>
          </p:nvSpPr>
          <p:spPr>
            <a:xfrm>
              <a:off x="4217437" y="1124983"/>
              <a:ext cx="3965510" cy="517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1F16658-AE7E-46C1-ABDC-E9EABCCB03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9256" t="-1" b="-10118"/>
          <a:stretch/>
        </p:blipFill>
        <p:spPr>
          <a:xfrm>
            <a:off x="6046315" y="1808020"/>
            <a:ext cx="2798405" cy="2682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2D5F4E-64BE-4449-93A2-99241E0F5BF8}"/>
              </a:ext>
            </a:extLst>
          </p:cNvPr>
          <p:cNvSpPr txBox="1"/>
          <p:nvPr/>
        </p:nvSpPr>
        <p:spPr>
          <a:xfrm>
            <a:off x="8751602" y="4207111"/>
            <a:ext cx="9632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Activation,</a:t>
            </a:r>
          </a:p>
          <a:p>
            <a:pPr algn="ctr"/>
            <a:r>
              <a:rPr lang="en-US" sz="1200" dirty="0" err="1">
                <a:solidFill>
                  <a:schemeClr val="bg1"/>
                </a:solidFill>
              </a:rPr>
              <a:t>ohmic</a:t>
            </a:r>
            <a:r>
              <a:rPr lang="en-US" sz="1200" dirty="0">
                <a:solidFill>
                  <a:schemeClr val="bg1"/>
                </a:solidFill>
              </a:rPr>
              <a:t> polarization changes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1048385-C7C9-4161-BB0D-CA0B829F9637}"/>
              </a:ext>
            </a:extLst>
          </p:cNvPr>
          <p:cNvSpPr/>
          <p:nvPr/>
        </p:nvSpPr>
        <p:spPr>
          <a:xfrm>
            <a:off x="4846872" y="3826713"/>
            <a:ext cx="290648" cy="63795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65B20A-18BD-45EB-83AA-A3CFEF44A71B}"/>
              </a:ext>
            </a:extLst>
          </p:cNvPr>
          <p:cNvCxnSpPr>
            <a:cxnSpLocks/>
          </p:cNvCxnSpPr>
          <p:nvPr/>
        </p:nvCxnSpPr>
        <p:spPr>
          <a:xfrm flipV="1">
            <a:off x="4973932" y="1971055"/>
            <a:ext cx="1678220" cy="18619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A26ADA-8F95-4301-8F64-1FC8AF898334}"/>
              </a:ext>
            </a:extLst>
          </p:cNvPr>
          <p:cNvCxnSpPr>
            <a:cxnSpLocks/>
          </p:cNvCxnSpPr>
          <p:nvPr/>
        </p:nvCxnSpPr>
        <p:spPr>
          <a:xfrm>
            <a:off x="5035525" y="4442998"/>
            <a:ext cx="2572098" cy="9559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032C97B2-0390-4084-8273-C5A18B390201}"/>
              </a:ext>
            </a:extLst>
          </p:cNvPr>
          <p:cNvSpPr txBox="1">
            <a:spLocks/>
          </p:cNvSpPr>
          <p:nvPr/>
        </p:nvSpPr>
        <p:spPr>
          <a:xfrm>
            <a:off x="-231674" y="740619"/>
            <a:ext cx="5276218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1. Introduction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833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32C97B2-0390-4084-8273-C5A18B390201}"/>
              </a:ext>
            </a:extLst>
          </p:cNvPr>
          <p:cNvSpPr txBox="1">
            <a:spLocks/>
          </p:cNvSpPr>
          <p:nvPr/>
        </p:nvSpPr>
        <p:spPr>
          <a:xfrm>
            <a:off x="487713" y="740619"/>
            <a:ext cx="5276218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SOFC-development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7" name="Content Placeholder 7">
            <a:extLst>
              <a:ext uri="{FF2B5EF4-FFF2-40B4-BE49-F238E27FC236}">
                <a16:creationId xmlns:a16="http://schemas.microsoft.com/office/drawing/2014/main" id="{6CF763AB-8440-423B-BFA9-7D5BC6BBC84B}"/>
              </a:ext>
            </a:extLst>
          </p:cNvPr>
          <p:cNvGraphicFramePr>
            <a:graphicFrameLocks/>
          </p:cNvGraphicFramePr>
          <p:nvPr/>
        </p:nvGraphicFramePr>
        <p:xfrm>
          <a:off x="1670858" y="478146"/>
          <a:ext cx="8229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368F8A6-FC42-4C84-8522-8B70EAFF499A}"/>
              </a:ext>
            </a:extLst>
          </p:cNvPr>
          <p:cNvSpPr txBox="1"/>
          <p:nvPr/>
        </p:nvSpPr>
        <p:spPr>
          <a:xfrm>
            <a:off x="2483512" y="2000394"/>
            <a:ext cx="203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/>
              <a:t>Decreasing Activation Polarization by</a:t>
            </a:r>
          </a:p>
          <a:p>
            <a:pPr lvl="0" algn="ctr"/>
            <a:r>
              <a:rPr lang="en-US" sz="1400" dirty="0"/>
              <a:t>Maximizing the Rates of the ORR Reaction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69E2C7-DDD2-400A-93FB-481E592281D5}"/>
              </a:ext>
            </a:extLst>
          </p:cNvPr>
          <p:cNvSpPr txBox="1"/>
          <p:nvPr/>
        </p:nvSpPr>
        <p:spPr>
          <a:xfrm>
            <a:off x="5106841" y="2047267"/>
            <a:ext cx="1933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Reducing Long-term Degradation due to the Effect of Single Air-contained Impurity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061737-893B-4021-9BD7-201E7C65E5F2}"/>
              </a:ext>
            </a:extLst>
          </p:cNvPr>
          <p:cNvSpPr txBox="1"/>
          <p:nvPr/>
        </p:nvSpPr>
        <p:spPr>
          <a:xfrm>
            <a:off x="7667086" y="2078830"/>
            <a:ext cx="1849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GOAL:</a:t>
            </a:r>
          </a:p>
          <a:p>
            <a:pPr algn="ctr"/>
            <a:r>
              <a:rPr lang="en-US" sz="1400" i="1" dirty="0"/>
              <a:t>Develop The Cathode Material with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BEA3BC-51BC-480C-8845-A3D9C64B3578}"/>
              </a:ext>
            </a:extLst>
          </p:cNvPr>
          <p:cNvSpPr txBox="1"/>
          <p:nvPr/>
        </p:nvSpPr>
        <p:spPr>
          <a:xfrm>
            <a:off x="2632293" y="4377070"/>
            <a:ext cx="6845464" cy="1823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LIMITATIONS with Trial and Error Approach:</a:t>
            </a:r>
          </a:p>
          <a:p>
            <a:pPr marL="214313" indent="-214313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Detection of Nano-sized Secondary Phases</a:t>
            </a:r>
          </a:p>
          <a:p>
            <a:pPr marL="214313" indent="-214313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of Doing In-situ or In-operando Observation</a:t>
            </a:r>
          </a:p>
          <a:p>
            <a:pPr marL="214313" indent="-214313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Detailed Reaction Mechanism Verification</a:t>
            </a:r>
          </a:p>
          <a:p>
            <a:pPr marL="214313" indent="-214313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 Impacts of Multiple Gas Species on Cell/Stack Performance </a:t>
            </a:r>
          </a:p>
          <a:p>
            <a:pPr marL="214313" indent="-214313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135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229B92-A328-4E69-B591-31EC2B48B799}"/>
              </a:ext>
            </a:extLst>
          </p:cNvPr>
          <p:cNvSpPr/>
          <p:nvPr/>
        </p:nvSpPr>
        <p:spPr>
          <a:xfrm>
            <a:off x="2657862" y="2927744"/>
            <a:ext cx="1681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Materials Compositional Design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B47860-EB9F-4383-8F93-82C699B2732F}"/>
              </a:ext>
            </a:extLst>
          </p:cNvPr>
          <p:cNvSpPr/>
          <p:nvPr/>
        </p:nvSpPr>
        <p:spPr>
          <a:xfrm>
            <a:off x="5104108" y="3025614"/>
            <a:ext cx="1901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External Impurity Getter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08E86A-2F2D-4353-B1E5-B60F8FC6D759}"/>
              </a:ext>
            </a:extLst>
          </p:cNvPr>
          <p:cNvSpPr/>
          <p:nvPr/>
        </p:nvSpPr>
        <p:spPr>
          <a:xfrm>
            <a:off x="7642114" y="2969226"/>
            <a:ext cx="211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+mj-lt"/>
              <a:buAutoNum type="arabicPeriod"/>
            </a:pPr>
            <a:r>
              <a:rPr lang="en-US" sz="1200" b="1" dirty="0">
                <a:solidFill>
                  <a:srgbClr val="FF0000"/>
                </a:solidFill>
              </a:rPr>
              <a:t>High Initial Power Density</a:t>
            </a:r>
          </a:p>
          <a:p>
            <a:pPr marL="176213" indent="-176213">
              <a:buFont typeface="+mj-lt"/>
              <a:buAutoNum type="arabicPeriod"/>
            </a:pPr>
            <a:r>
              <a:rPr lang="en-US" sz="1200" b="1" dirty="0">
                <a:solidFill>
                  <a:srgbClr val="FF0000"/>
                </a:solidFill>
              </a:rPr>
              <a:t>Low Long-term Degradation Rate</a:t>
            </a:r>
          </a:p>
        </p:txBody>
      </p:sp>
    </p:spTree>
    <p:extLst>
      <p:ext uri="{BB962C8B-B14F-4D97-AF65-F5344CB8AC3E}">
        <p14:creationId xmlns:p14="http://schemas.microsoft.com/office/powerpoint/2010/main" val="16740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32C97B2-0390-4084-8273-C5A18B390201}"/>
              </a:ext>
            </a:extLst>
          </p:cNvPr>
          <p:cNvSpPr txBox="1">
            <a:spLocks/>
          </p:cNvSpPr>
          <p:nvPr/>
        </p:nvSpPr>
        <p:spPr>
          <a:xfrm>
            <a:off x="821395" y="740619"/>
            <a:ext cx="9882711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Novel Integrated Approach and Objectives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85694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BDFCD56-F0BA-4568-84A4-E31C041DE4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8"/>
          <a:stretch/>
        </p:blipFill>
        <p:spPr bwMode="auto">
          <a:xfrm>
            <a:off x="1817681" y="2339955"/>
            <a:ext cx="8622798" cy="3093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763E37-D054-4896-B021-A1073EC672D7}"/>
              </a:ext>
            </a:extLst>
          </p:cNvPr>
          <p:cNvSpPr/>
          <p:nvPr/>
        </p:nvSpPr>
        <p:spPr bwMode="auto">
          <a:xfrm>
            <a:off x="7453516" y="2645579"/>
            <a:ext cx="3048000" cy="2499808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E85FB9-CFF1-4AAD-BC9E-A78C18935DF6}"/>
              </a:ext>
            </a:extLst>
          </p:cNvPr>
          <p:cNvSpPr/>
          <p:nvPr/>
        </p:nvSpPr>
        <p:spPr>
          <a:xfrm>
            <a:off x="2045816" y="1269773"/>
            <a:ext cx="84251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Phase I: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Achieve the highest power densities of 1.5W/cm</a:t>
            </a:r>
            <a:r>
              <a:rPr lang="en-US" sz="1600" baseline="30000" dirty="0"/>
              <a:t>2</a:t>
            </a:r>
            <a:r>
              <a:rPr lang="en-US" sz="1600" dirty="0"/>
              <a:t> at 800ºC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Achieve a degradation rate of 0.4%/1000hrs under realistic operating conditions with simultaneously present, </a:t>
            </a:r>
            <a:r>
              <a:rPr lang="en-US" sz="1600" u="sng" dirty="0"/>
              <a:t>MULTIPLE</a:t>
            </a:r>
            <a:r>
              <a:rPr lang="en-US" sz="1600" dirty="0"/>
              <a:t> impurities at the </a:t>
            </a:r>
            <a:r>
              <a:rPr lang="en-US" sz="1600" u="sng" dirty="0"/>
              <a:t>cell level</a:t>
            </a:r>
            <a:r>
              <a:rPr lang="en-US" sz="1600" dirty="0"/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147F72-BA9C-4CC9-9C1C-96FCEC901134}"/>
              </a:ext>
            </a:extLst>
          </p:cNvPr>
          <p:cNvSpPr/>
          <p:nvPr/>
        </p:nvSpPr>
        <p:spPr>
          <a:xfrm>
            <a:off x="2128115" y="5417639"/>
            <a:ext cx="8260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Phase II: </a:t>
            </a:r>
          </a:p>
          <a:p>
            <a:pPr marL="690563" indent="-285750">
              <a:buFont typeface="Arial" panose="020B0604020202020204" pitchFamily="34" charset="0"/>
              <a:buChar char="•"/>
            </a:pPr>
            <a:r>
              <a:rPr lang="en-US" sz="1600" dirty="0"/>
              <a:t>Achieve a degradation rate of </a:t>
            </a:r>
            <a:r>
              <a:rPr lang="en-US" sz="1600" dirty="0">
                <a:latin typeface="Helvetica" charset="0"/>
              </a:rPr>
              <a:t>0.1%/1000hrs at the </a:t>
            </a:r>
            <a:r>
              <a:rPr lang="en-US" sz="1600" u="sng" dirty="0">
                <a:latin typeface="Helvetica" charset="0"/>
              </a:rPr>
              <a:t>stack level</a:t>
            </a:r>
            <a:endParaRPr lang="en-US" sz="1600" u="sng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97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25022C-B1E2-40B2-9A5B-DD46F00E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93AE4-8E97-4205-979E-5314E1AF45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534DD3-3077-466A-99B8-C01D621E0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5" name="Picture 4" descr="“Boston university logo”的图片搜索结果">
            <a:extLst>
              <a:ext uri="{FF2B5EF4-FFF2-40B4-BE49-F238E27FC236}">
                <a16:creationId xmlns:a16="http://schemas.microsoft.com/office/drawing/2014/main" id="{DA8A4A45-1E34-4FB3-94C8-2BD868674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DE567E-6116-46A4-8F4F-31E517D92E49}"/>
              </a:ext>
            </a:extLst>
          </p:cNvPr>
          <p:cNvCxnSpPr/>
          <p:nvPr/>
        </p:nvCxnSpPr>
        <p:spPr>
          <a:xfrm>
            <a:off x="385694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13F14D56-36E5-4DEE-BB86-32F253EAE951}"/>
              </a:ext>
            </a:extLst>
          </p:cNvPr>
          <p:cNvSpPr txBox="1">
            <a:spLocks/>
          </p:cNvSpPr>
          <p:nvPr/>
        </p:nvSpPr>
        <p:spPr>
          <a:xfrm>
            <a:off x="821395" y="740619"/>
            <a:ext cx="4086507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Literature reviews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9C7744-A208-4BD0-9ED1-711FB96D231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02814" y="1862365"/>
            <a:ext cx="5943600" cy="29146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5C0772-FFEC-41D6-B3B4-A3EEF45D9EC6}"/>
              </a:ext>
            </a:extLst>
          </p:cNvPr>
          <p:cNvSpPr/>
          <p:nvPr/>
        </p:nvSpPr>
        <p:spPr>
          <a:xfrm>
            <a:off x="430320" y="5022536"/>
            <a:ext cx="4868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1. XRD peaks obtained after powders of LNO and Cr</a:t>
            </a:r>
            <a:r>
              <a:rPr lang="en-US" sz="1200" baseline="-250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sz="1200" baseline="-250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1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were mixed and heated at 1000°C for 24h from Ref. [1].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8C14F1-C55E-4DE8-8B60-353CE9921AFC}"/>
              </a:ext>
            </a:extLst>
          </p:cNvPr>
          <p:cNvSpPr/>
          <p:nvPr/>
        </p:nvSpPr>
        <p:spPr>
          <a:xfrm>
            <a:off x="385694" y="5973314"/>
            <a:ext cx="11454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[1] S.-N. Lee, A. Atkinson, J. </a:t>
            </a:r>
            <a:r>
              <a:rPr lang="en-US" sz="1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Kilner</a:t>
            </a: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Chromium Poisoning of La2NiO4+δ Cathodes, ECS Transactions, 57 (2013) 605-613.</a:t>
            </a:r>
          </a:p>
          <a:p>
            <a:pPr algn="just"/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[2] B. Hou, C.C. Wang, X. Cui, Y. Chen, Chromium deposition and poisoning of La2NiO4 cathode of solid oxide fuel cell, R Soc Open Sci, 5 (2018) 180634.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33F6F4-DAE5-4EFC-BD84-38100E025CCC}"/>
              </a:ext>
            </a:extLst>
          </p:cNvPr>
          <p:cNvSpPr/>
          <p:nvPr/>
        </p:nvSpPr>
        <p:spPr>
          <a:xfrm>
            <a:off x="6826104" y="5027912"/>
            <a:ext cx="4300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2. XRD patterns of La2NiO4 (b) and Cr2O3 powder mixtures (a) after heated at 800°C from Ref. [2].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C1E0A0-29FE-473D-869F-4DB7579DB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104" y="1357322"/>
            <a:ext cx="4386379" cy="34862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0BC390-A271-47E4-8C4E-BED8B1B87945}"/>
              </a:ext>
            </a:extLst>
          </p:cNvPr>
          <p:cNvSpPr txBox="1"/>
          <p:nvPr/>
        </p:nvSpPr>
        <p:spPr>
          <a:xfrm>
            <a:off x="2203709" y="5536452"/>
            <a:ext cx="778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 the stability of the SOFC cathode materials with certain impurities.</a:t>
            </a:r>
          </a:p>
        </p:txBody>
      </p:sp>
    </p:spTree>
    <p:extLst>
      <p:ext uri="{BB962C8B-B14F-4D97-AF65-F5344CB8AC3E}">
        <p14:creationId xmlns:p14="http://schemas.microsoft.com/office/powerpoint/2010/main" val="92790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25022C-B1E2-40B2-9A5B-DD46F00E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93AE4-8E97-4205-979E-5314E1AF45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534DD3-3077-466A-99B8-C01D621E0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5" name="Picture 4" descr="“Boston university logo”的图片搜索结果">
            <a:extLst>
              <a:ext uri="{FF2B5EF4-FFF2-40B4-BE49-F238E27FC236}">
                <a16:creationId xmlns:a16="http://schemas.microsoft.com/office/drawing/2014/main" id="{DA8A4A45-1E34-4FB3-94C8-2BD868674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DE567E-6116-46A4-8F4F-31E517D92E49}"/>
              </a:ext>
            </a:extLst>
          </p:cNvPr>
          <p:cNvCxnSpPr/>
          <p:nvPr/>
        </p:nvCxnSpPr>
        <p:spPr>
          <a:xfrm>
            <a:off x="385694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0ACE4C-DEB4-4472-8DD0-ED19DF08991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83637" y="2271421"/>
            <a:ext cx="5943600" cy="2543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C2A7D1-B535-43E3-8C56-BDF58E461BEF}"/>
              </a:ext>
            </a:extLst>
          </p:cNvPr>
          <p:cNvSpPr/>
          <p:nvPr/>
        </p:nvSpPr>
        <p:spPr>
          <a:xfrm>
            <a:off x="385694" y="5814584"/>
            <a:ext cx="115214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[3] D.-J. Liu, J. Almer, T. Cruse, Characterization of Cr Poisoning in a Solid Oxide Fuel Cell Cathode Using a High Energy X-ray Microbeam, Journal of The Electrochemical Society, 157 (2010) B744-B750.</a:t>
            </a:r>
          </a:p>
          <a:p>
            <a:pPr algn="just"/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[4] M. </a:t>
            </a:r>
            <a:r>
              <a:rPr lang="en-US" sz="1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Krumpelt</a:t>
            </a: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T.A. Cruse, B.J. Ingram, J.L. </a:t>
            </a:r>
            <a:r>
              <a:rPr lang="en-US" sz="1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Routbort</a:t>
            </a: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S. Wang, P.A. Salvador, G. Chen, The Effect of Chromium Oxyhydroxide on Solid Oxide Fuel Cells, Journal of The Electrochemical Society, 157 (2010) B228-B233.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B42A04-3FC0-41C0-B145-A0F8EFC13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1679" y="1401028"/>
            <a:ext cx="3459083" cy="34135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50D0BF-0ABD-4E50-B16F-39C840FDF3A3}"/>
              </a:ext>
            </a:extLst>
          </p:cNvPr>
          <p:cNvSpPr/>
          <p:nvPr/>
        </p:nvSpPr>
        <p:spPr>
          <a:xfrm>
            <a:off x="958721" y="4855789"/>
            <a:ext cx="4993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3. a) A series of angle-integrated X-ray diffraction patterns measured as a function of cell probe depth b) Zoomed spectra from the series from Ref. [3]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5C4F60-80A5-4A13-AAAD-0416FAAC5C5B}"/>
              </a:ext>
            </a:extLst>
          </p:cNvPr>
          <p:cNvSpPr/>
          <p:nvPr/>
        </p:nvSpPr>
        <p:spPr>
          <a:xfrm>
            <a:off x="7152640" y="4873522"/>
            <a:ext cx="3957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4. TEM images of the active cathode region operated for 504 h at 800°C and 880 mA/cm2 from Ref. [4].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35448F-3023-420D-8FF4-6B5200B2F9D1}"/>
              </a:ext>
            </a:extLst>
          </p:cNvPr>
          <p:cNvSpPr txBox="1"/>
          <p:nvPr/>
        </p:nvSpPr>
        <p:spPr>
          <a:xfrm>
            <a:off x="559837" y="5358647"/>
            <a:ext cx="1065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 the formation and the threshold of secondary phases under certain operating conditions.</a:t>
            </a:r>
          </a:p>
        </p:txBody>
      </p:sp>
    </p:spTree>
    <p:extLst>
      <p:ext uri="{BB962C8B-B14F-4D97-AF65-F5344CB8AC3E}">
        <p14:creationId xmlns:p14="http://schemas.microsoft.com/office/powerpoint/2010/main" val="116268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25022C-B1E2-40B2-9A5B-DD46F00E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93AE4-8E97-4205-979E-5314E1AF45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534DD3-3077-466A-99B8-C01D621E0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5" name="Picture 4" descr="“Boston university logo”的图片搜索结果">
            <a:extLst>
              <a:ext uri="{FF2B5EF4-FFF2-40B4-BE49-F238E27FC236}">
                <a16:creationId xmlns:a16="http://schemas.microsoft.com/office/drawing/2014/main" id="{DA8A4A45-1E34-4FB3-94C8-2BD868674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DE567E-6116-46A4-8F4F-31E517D92E49}"/>
              </a:ext>
            </a:extLst>
          </p:cNvPr>
          <p:cNvCxnSpPr/>
          <p:nvPr/>
        </p:nvCxnSpPr>
        <p:spPr>
          <a:xfrm>
            <a:off x="385694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ACBF940-5B10-4D25-A546-1A42DD299D77}"/>
              </a:ext>
            </a:extLst>
          </p:cNvPr>
          <p:cNvSpPr txBox="1">
            <a:spLocks/>
          </p:cNvSpPr>
          <p:nvPr/>
        </p:nvSpPr>
        <p:spPr>
          <a:xfrm>
            <a:off x="821395" y="740619"/>
            <a:ext cx="4086507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Literature reviews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3C191-DA44-4C2C-A4F5-8160738F2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94" y="2001804"/>
            <a:ext cx="5581046" cy="23325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3A2701-CEC7-410D-99F7-9F3FBC06E51E}"/>
              </a:ext>
            </a:extLst>
          </p:cNvPr>
          <p:cNvSpPr/>
          <p:nvPr/>
        </p:nvSpPr>
        <p:spPr>
          <a:xfrm>
            <a:off x="442366" y="4597374"/>
            <a:ext cx="5022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5. Schematic illustration of the morphology evolution in the presence of water and Cr from Ref. [5]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A1C4D3-976B-4BCC-BA34-8CB457FEEB9E}"/>
              </a:ext>
            </a:extLst>
          </p:cNvPr>
          <p:cNvSpPr/>
          <p:nvPr/>
        </p:nvSpPr>
        <p:spPr>
          <a:xfrm>
            <a:off x="297180" y="5702722"/>
            <a:ext cx="11597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[5] B. Hu, S. Krishnan, C. Liang, S.J. </a:t>
            </a:r>
            <a:r>
              <a:rPr lang="en-US" sz="1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Heo</a:t>
            </a: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A.N. </a:t>
            </a:r>
            <a:r>
              <a:rPr lang="en-US" sz="1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Aphale</a:t>
            </a: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R. Ramprasad, P. Singh, Experimental and thermodynamic evaluation of La1−xSrxMnO3±δ and La1−xSrxCo1−yFeyO3−δ cathodes in Cr-containing humidified air, International Journal of Hydrogen Energy, 42 (2017) 10208-10216.</a:t>
            </a:r>
          </a:p>
          <a:p>
            <a:pPr algn="just"/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[6] T. </a:t>
            </a:r>
            <a:r>
              <a:rPr lang="en-US" sz="1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Horita</a:t>
            </a: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D.H. Cho, F. Wang, M. Nishi, T. </a:t>
            </a:r>
            <a:r>
              <a:rPr lang="en-US" sz="1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Shimonosono</a:t>
            </a: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H. </a:t>
            </a:r>
            <a:r>
              <a:rPr lang="en-US" sz="1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Kishimoto</a:t>
            </a: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K. </a:t>
            </a:r>
            <a:r>
              <a:rPr lang="en-US" sz="1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Yamaji</a:t>
            </a: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M.E. Brito, H. Yokokawa, Degradation Mechanism of SOFC Cathodes under CrO3 and SO2 Impurity Exposures, ECS Transactions, 51 (2013) 69-77.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CDAD3C-43AC-4E21-A429-39D941FFE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797" y="1540719"/>
            <a:ext cx="5590337" cy="28360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3AC6A7-9FF4-49F3-B64F-258BDC1F76DF}"/>
              </a:ext>
            </a:extLst>
          </p:cNvPr>
          <p:cNvSpPr/>
          <p:nvPr/>
        </p:nvSpPr>
        <p:spPr>
          <a:xfrm>
            <a:off x="6656784" y="4597374"/>
            <a:ext cx="4910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6. High magnification of SEM image at the LSCF/GDC contact interfaces after poisoning from Ref. [6]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AFF9F9-DF0D-4496-9D52-742A6444F737}"/>
              </a:ext>
            </a:extLst>
          </p:cNvPr>
          <p:cNvSpPr txBox="1"/>
          <p:nvPr/>
        </p:nvSpPr>
        <p:spPr>
          <a:xfrm>
            <a:off x="769677" y="5196214"/>
            <a:ext cx="1065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 the behavior and degradation mechanisms with one or multiple impurities.</a:t>
            </a:r>
          </a:p>
        </p:txBody>
      </p:sp>
    </p:spTree>
    <p:extLst>
      <p:ext uri="{BB962C8B-B14F-4D97-AF65-F5344CB8AC3E}">
        <p14:creationId xmlns:p14="http://schemas.microsoft.com/office/powerpoint/2010/main" val="8238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25022C-B1E2-40B2-9A5B-DD46F00E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93AE4-8E97-4205-979E-5314E1AF45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534DD3-3077-466A-99B8-C01D621E0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5" name="Picture 4" descr="“Boston university logo”的图片搜索结果">
            <a:extLst>
              <a:ext uri="{FF2B5EF4-FFF2-40B4-BE49-F238E27FC236}">
                <a16:creationId xmlns:a16="http://schemas.microsoft.com/office/drawing/2014/main" id="{DA8A4A45-1E34-4FB3-94C8-2BD868674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DE567E-6116-46A4-8F4F-31E517D92E49}"/>
              </a:ext>
            </a:extLst>
          </p:cNvPr>
          <p:cNvCxnSpPr/>
          <p:nvPr/>
        </p:nvCxnSpPr>
        <p:spPr>
          <a:xfrm>
            <a:off x="385694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A1872EF-3518-4304-AE80-E91116BB5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94" y="1323177"/>
            <a:ext cx="5042935" cy="4032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53FC6D-7818-49D9-BCB6-635589ECAAD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019800" y="2586581"/>
            <a:ext cx="5943600" cy="18154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E1507E-476E-46D1-8742-A93DE3F5256E}"/>
              </a:ext>
            </a:extLst>
          </p:cNvPr>
          <p:cNvSpPr/>
          <p:nvPr/>
        </p:nvSpPr>
        <p:spPr>
          <a:xfrm>
            <a:off x="744503" y="5396323"/>
            <a:ext cx="43253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7. Sr 3d peaks of films obtained by HAXPES measurements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B300B9-3882-4AA3-B468-EEBF8759B0DD}"/>
              </a:ext>
            </a:extLst>
          </p:cNvPr>
          <p:cNvSpPr/>
          <p:nvPr/>
        </p:nvSpPr>
        <p:spPr>
          <a:xfrm>
            <a:off x="6868885" y="5165490"/>
            <a:ext cx="4245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ea typeface="DengXian" panose="02010600030101010101" pitchFamily="2" charset="-122"/>
              </a:rPr>
              <a:t>Figure 8. 3D-AFM images of surfaces under a). high-CO2 atmosphere b). CO2-free environment.</a:t>
            </a:r>
            <a:endParaRPr lang="en-US" sz="1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E994AFD-5C80-4212-9A21-5E16EBC1C5FE}"/>
              </a:ext>
            </a:extLst>
          </p:cNvPr>
          <p:cNvSpPr txBox="1">
            <a:spLocks/>
          </p:cNvSpPr>
          <p:nvPr/>
        </p:nvSpPr>
        <p:spPr>
          <a:xfrm>
            <a:off x="698465" y="752136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Computational results(CO2)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D42AF5-D4A4-4D37-99E0-0107F4CEEFCC}"/>
              </a:ext>
            </a:extLst>
          </p:cNvPr>
          <p:cNvSpPr/>
          <p:nvPr/>
        </p:nvSpPr>
        <p:spPr>
          <a:xfrm>
            <a:off x="385694" y="5942179"/>
            <a:ext cx="11521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[7] Y. Yu, H. Luo, D. Cetin, X. Lin, K. Ludwig, U. Pal, S. Gopalan, S. </a:t>
            </a:r>
            <a:r>
              <a:rPr lang="en-US" sz="1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Basu</a:t>
            </a:r>
            <a:r>
              <a:rPr lang="en-US" sz="1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Effect of atmospheric CO2 on surface segregation and phase formation in La0.6Sr0.4Co0.2Fe0.8O3− thin films, Applied Surface Science, 323 (2014) 71-77.</a:t>
            </a:r>
          </a:p>
        </p:txBody>
      </p:sp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FF6CB56-F6E1-4C51-B68F-5471BCEBB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06" y="1313883"/>
            <a:ext cx="5943600" cy="447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642D8-E060-4A0B-A99E-C50F4DDF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838A4-FB77-4AA2-B7B3-214A51CCF6BB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207A6-9D67-4B91-BBBC-D40731A4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9276" y="46867"/>
            <a:ext cx="2731312" cy="686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9404E1-9BC5-4A8A-B087-99DAB443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37939" r="26218" b="38072"/>
          <a:stretch/>
        </p:blipFill>
        <p:spPr>
          <a:xfrm>
            <a:off x="41412" y="46867"/>
            <a:ext cx="2086410" cy="685749"/>
          </a:xfrm>
          <a:prstGeom prst="rect">
            <a:avLst/>
          </a:prstGeom>
        </p:spPr>
      </p:pic>
      <p:pic>
        <p:nvPicPr>
          <p:cNvPr id="24" name="Picture 4" descr="“Boston university logo”的图片搜索结果">
            <a:extLst>
              <a:ext uri="{FF2B5EF4-FFF2-40B4-BE49-F238E27FC236}">
                <a16:creationId xmlns:a16="http://schemas.microsoft.com/office/drawing/2014/main" id="{E62C1ADE-244D-4D7D-89B9-25B2D40E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43" y="41089"/>
            <a:ext cx="1555529" cy="7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17DB0-1824-4205-BE3E-5FF6E5A6101A}"/>
              </a:ext>
            </a:extLst>
          </p:cNvPr>
          <p:cNvCxnSpPr/>
          <p:nvPr/>
        </p:nvCxnSpPr>
        <p:spPr>
          <a:xfrm>
            <a:off x="368360" y="1226425"/>
            <a:ext cx="11521440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2B881F-AD86-45E7-9B33-62B184010E41}"/>
              </a:ext>
            </a:extLst>
          </p:cNvPr>
          <p:cNvSpPr txBox="1">
            <a:spLocks/>
          </p:cNvSpPr>
          <p:nvPr/>
        </p:nvSpPr>
        <p:spPr>
          <a:xfrm>
            <a:off x="698465" y="752136"/>
            <a:ext cx="6834165" cy="800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Computational results(CO2)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19690-3A52-4F2F-8038-5735631B2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5" y="1386302"/>
            <a:ext cx="5395276" cy="4058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B38586-CF65-47D3-81B6-17078DD31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080" y="1399833"/>
            <a:ext cx="5395276" cy="40583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FDA94E-060C-4D41-82EC-9E1ADD7C5AB5}"/>
              </a:ext>
            </a:extLst>
          </p:cNvPr>
          <p:cNvSpPr/>
          <p:nvPr/>
        </p:nvSpPr>
        <p:spPr>
          <a:xfrm>
            <a:off x="3064127" y="5477686"/>
            <a:ext cx="5891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9. Phase stability simulations of LSCF under CO2 poisoning conditions.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26106B-957C-4AAF-9553-409AB9FA8820}"/>
              </a:ext>
            </a:extLst>
          </p:cNvPr>
          <p:cNvSpPr txBox="1"/>
          <p:nvPr/>
        </p:nvSpPr>
        <p:spPr>
          <a:xfrm>
            <a:off x="1519261" y="5845955"/>
            <a:ext cx="921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SrCO3 and Spinel phases could be formed in real working conditions with CO2 atmosphere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2794A7-EEAF-4A93-9C51-B4466AE618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5" y="1400023"/>
            <a:ext cx="5295008" cy="40308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923624-F904-4E54-891A-CD04B8E43E48}"/>
              </a:ext>
            </a:extLst>
          </p:cNvPr>
          <p:cNvSpPr txBox="1"/>
          <p:nvPr/>
        </p:nvSpPr>
        <p:spPr>
          <a:xfrm>
            <a:off x="1263596" y="5820174"/>
            <a:ext cx="949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Accelarated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tests (higher P(CO2)) could result in different degradation mechanisms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7190F2-737B-4668-9328-A4AB7BFCF9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080" y="1399929"/>
            <a:ext cx="5291312" cy="40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9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2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6232</TotalTime>
  <Words>1774</Words>
  <Application>Microsoft Macintosh PowerPoint</Application>
  <PresentationFormat>Widescreen</PresentationFormat>
  <Paragraphs>174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Times New Roman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Songge Yang</dc:creator>
  <cp:lastModifiedBy>Zhong, Yu</cp:lastModifiedBy>
  <cp:revision>393</cp:revision>
  <dcterms:created xsi:type="dcterms:W3CDTF">2018-01-15T21:18:16Z</dcterms:created>
  <dcterms:modified xsi:type="dcterms:W3CDTF">2020-07-08T00:44:20Z</dcterms:modified>
</cp:coreProperties>
</file>