
<file path=[Content_Types].xml><?xml version="1.0" encoding="utf-8"?>
<Types xmlns="http://schemas.openxmlformats.org/package/2006/content-types">
  <Default Extension="bin" ContentType="image/png"/>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702" r:id="rId3"/>
  </p:sldMasterIdLst>
  <p:notesMasterIdLst>
    <p:notesMasterId r:id="rId17"/>
  </p:notesMasterIdLst>
  <p:handoutMasterIdLst>
    <p:handoutMasterId r:id="rId18"/>
  </p:handoutMasterIdLst>
  <p:sldIdLst>
    <p:sldId id="274" r:id="rId4"/>
    <p:sldId id="606" r:id="rId5"/>
    <p:sldId id="472" r:id="rId6"/>
    <p:sldId id="604" r:id="rId7"/>
    <p:sldId id="554" r:id="rId8"/>
    <p:sldId id="494" r:id="rId9"/>
    <p:sldId id="587" r:id="rId10"/>
    <p:sldId id="281" r:id="rId11"/>
    <p:sldId id="278" r:id="rId12"/>
    <p:sldId id="603" r:id="rId13"/>
    <p:sldId id="608" r:id="rId14"/>
    <p:sldId id="595" r:id="rId15"/>
    <p:sldId id="302"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792"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Seigler" initials="CS" lastIdx="13" clrIdx="0">
    <p:extLst>
      <p:ext uri="{19B8F6BF-5375-455C-9EA6-DF929625EA0E}">
        <p15:presenceInfo xmlns:p15="http://schemas.microsoft.com/office/powerpoint/2012/main" userId="S::CSeigler@stratacomm.net::69167aa4-2248-4e90-95be-5abb79885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270"/>
    <a:srgbClr val="C0DDAD"/>
    <a:srgbClr val="648725"/>
    <a:srgbClr val="83AD31"/>
    <a:srgbClr val="83B131"/>
    <a:srgbClr val="8ABA34"/>
    <a:srgbClr val="0091C4"/>
    <a:srgbClr val="CCE4BE"/>
    <a:srgbClr val="93C33B"/>
    <a:srgbClr val="7CA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353" autoAdjust="0"/>
    <p:restoredTop sz="94249" autoAdjust="0"/>
  </p:normalViewPr>
  <p:slideViewPr>
    <p:cSldViewPr snapToGrid="0">
      <p:cViewPr varScale="1">
        <p:scale>
          <a:sx n="60" d="100"/>
          <a:sy n="60" d="100"/>
        </p:scale>
        <p:origin x="248" y="36"/>
      </p:cViewPr>
      <p:guideLst>
        <p:guide orient="horz" pos="2136"/>
        <p:guide pos="3792"/>
      </p:guideLst>
    </p:cSldViewPr>
  </p:slideViewPr>
  <p:outlineViewPr>
    <p:cViewPr>
      <p:scale>
        <a:sx n="33" d="100"/>
        <a:sy n="33" d="100"/>
      </p:scale>
      <p:origin x="0" y="-118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3090" y="-7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98501893161585E-2"/>
          <c:y val="6.0492250907994281E-2"/>
          <c:w val="0.87266937101180264"/>
          <c:h val="0.79286607111330809"/>
        </c:manualLayout>
      </c:layout>
      <c:barChart>
        <c:barDir val="col"/>
        <c:grouping val="clustered"/>
        <c:varyColors val="0"/>
        <c:ser>
          <c:idx val="1"/>
          <c:order val="0"/>
          <c:tx>
            <c:strRef>
              <c:f>Sheet1!$A$3</c:f>
              <c:strCache>
                <c:ptCount val="1"/>
                <c:pt idx="0">
                  <c:v>   Annual Appropriation</c:v>
                </c:pt>
              </c:strCache>
            </c:strRef>
          </c:tx>
          <c:spPr>
            <a:solidFill>
              <a:srgbClr val="648725"/>
            </a:solidFill>
            <a:ln w="11392">
              <a:solidFill>
                <a:schemeClr val="tx1"/>
              </a:solidFill>
              <a:prstDash val="solid"/>
            </a:ln>
            <a:effectLst/>
            <a:scene3d>
              <a:camera prst="orthographicFront"/>
              <a:lightRig rig="threePt" dir="t"/>
            </a:scene3d>
          </c:spPr>
          <c:invertIfNegative val="0"/>
          <c:cat>
            <c:numRef>
              <c:f>(Sheet1!$B$1:$S$1,Sheet1!$S$1:$V$1)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2017</c:v>
                </c:pt>
                <c:pt idx="19">
                  <c:v>2018</c:v>
                </c:pt>
                <c:pt idx="20">
                  <c:v>2019</c:v>
                </c:pt>
                <c:pt idx="21">
                  <c:v>2020</c:v>
                </c:pt>
              </c:numCache>
            </c:numRef>
          </c:cat>
          <c:val>
            <c:numRef>
              <c:f>(Sheet1!$B$3:$S$3,Sheet1!$S$3:$V$3)</c:f>
              <c:numCache>
                <c:formatCode>0.00</c:formatCode>
                <c:ptCount val="22"/>
                <c:pt idx="0">
                  <c:v>2.5</c:v>
                </c:pt>
                <c:pt idx="1">
                  <c:v>5</c:v>
                </c:pt>
                <c:pt idx="2">
                  <c:v>33</c:v>
                </c:pt>
                <c:pt idx="3">
                  <c:v>37.5</c:v>
                </c:pt>
                <c:pt idx="4">
                  <c:v>46</c:v>
                </c:pt>
                <c:pt idx="5">
                  <c:v>54</c:v>
                </c:pt>
                <c:pt idx="6">
                  <c:v>62</c:v>
                </c:pt>
                <c:pt idx="7">
                  <c:v>63.351999999999997</c:v>
                </c:pt>
                <c:pt idx="8">
                  <c:v>56</c:v>
                </c:pt>
                <c:pt idx="9">
                  <c:v>58</c:v>
                </c:pt>
                <c:pt idx="10">
                  <c:v>50</c:v>
                </c:pt>
                <c:pt idx="11">
                  <c:v>50</c:v>
                </c:pt>
                <c:pt idx="12">
                  <c:v>25</c:v>
                </c:pt>
                <c:pt idx="13">
                  <c:v>23.8</c:v>
                </c:pt>
                <c:pt idx="14">
                  <c:v>25</c:v>
                </c:pt>
                <c:pt idx="15">
                  <c:v>30</c:v>
                </c:pt>
                <c:pt idx="16">
                  <c:v>30</c:v>
                </c:pt>
                <c:pt idx="17">
                  <c:v>30</c:v>
                </c:pt>
                <c:pt idx="18">
                  <c:v>30</c:v>
                </c:pt>
                <c:pt idx="19">
                  <c:v>30</c:v>
                </c:pt>
                <c:pt idx="20">
                  <c:v>30</c:v>
                </c:pt>
                <c:pt idx="21">
                  <c:v>17</c:v>
                </c:pt>
              </c:numCache>
            </c:numRef>
          </c:val>
          <c:extLst>
            <c:ext xmlns:c16="http://schemas.microsoft.com/office/drawing/2014/chart" uri="{C3380CC4-5D6E-409C-BE32-E72D297353CC}">
              <c16:uniqueId val="{00000000-BBE1-48E2-A36F-A687EBB410CC}"/>
            </c:ext>
          </c:extLst>
        </c:ser>
        <c:dLbls>
          <c:showLegendKey val="0"/>
          <c:showVal val="0"/>
          <c:showCatName val="0"/>
          <c:showSerName val="0"/>
          <c:showPercent val="0"/>
          <c:showBubbleSize val="0"/>
        </c:dLbls>
        <c:gapWidth val="150"/>
        <c:axId val="424462016"/>
        <c:axId val="424462408"/>
      </c:barChart>
      <c:catAx>
        <c:axId val="424462016"/>
        <c:scaling>
          <c:orientation val="minMax"/>
        </c:scaling>
        <c:delete val="0"/>
        <c:axPos val="b"/>
        <c:title>
          <c:tx>
            <c:rich>
              <a:bodyPr/>
              <a:lstStyle/>
              <a:p>
                <a:pPr>
                  <a:defRPr/>
                </a:pPr>
                <a:r>
                  <a:rPr lang="en-US" dirty="0">
                    <a:latin typeface="Century Gothic" panose="020B0502020202020204" pitchFamily="34" charset="0"/>
                  </a:rPr>
                  <a:t>Fiscal</a:t>
                </a:r>
                <a:r>
                  <a:rPr lang="en-US" baseline="0" dirty="0">
                    <a:latin typeface="Century Gothic" panose="020B0502020202020204" pitchFamily="34" charset="0"/>
                  </a:rPr>
                  <a:t> </a:t>
                </a:r>
                <a:r>
                  <a:rPr lang="en-US" dirty="0">
                    <a:latin typeface="Century Gothic" panose="020B0502020202020204" pitchFamily="34" charset="0"/>
                  </a:rPr>
                  <a:t>Year</a:t>
                </a:r>
              </a:p>
            </c:rich>
          </c:tx>
          <c:overlay val="0"/>
        </c:title>
        <c:numFmt formatCode="General" sourceLinked="1"/>
        <c:majorTickMark val="out"/>
        <c:minorTickMark val="none"/>
        <c:tickLblPos val="low"/>
        <c:spPr>
          <a:ln w="2848">
            <a:solidFill>
              <a:schemeClr val="tx1"/>
            </a:solidFill>
            <a:prstDash val="solid"/>
          </a:ln>
        </c:spPr>
        <c:txPr>
          <a:bodyPr rot="0" vert="horz"/>
          <a:lstStyle/>
          <a:p>
            <a:pPr>
              <a:defRPr sz="1100" b="1" i="0" u="none" strike="noStrike" baseline="0">
                <a:solidFill>
                  <a:schemeClr val="tx1"/>
                </a:solidFill>
                <a:latin typeface="Century Gothic" panose="020B0502020202020204" pitchFamily="34" charset="0"/>
                <a:ea typeface="Times New Roman"/>
                <a:cs typeface="Times New Roman"/>
              </a:defRPr>
            </a:pPr>
            <a:endParaRPr lang="en-US"/>
          </a:p>
        </c:txPr>
        <c:crossAx val="424462408"/>
        <c:crosses val="autoZero"/>
        <c:auto val="1"/>
        <c:lblAlgn val="ctr"/>
        <c:lblOffset val="100"/>
        <c:noMultiLvlLbl val="0"/>
      </c:catAx>
      <c:valAx>
        <c:axId val="424462408"/>
        <c:scaling>
          <c:orientation val="minMax"/>
        </c:scaling>
        <c:delete val="0"/>
        <c:axPos val="l"/>
        <c:majorGridlines>
          <c:spPr>
            <a:ln w="2848">
              <a:solidFill>
                <a:schemeClr val="tx1"/>
              </a:solidFill>
              <a:prstDash val="solid"/>
            </a:ln>
          </c:spPr>
        </c:majorGridlines>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615" b="1" i="0" u="none" strike="noStrike" kern="1200" baseline="0">
                    <a:solidFill>
                      <a:srgbClr val="373838"/>
                    </a:solidFill>
                    <a:latin typeface="Times New Roman"/>
                    <a:ea typeface="Times New Roman"/>
                    <a:cs typeface="Times New Roman"/>
                  </a:defRPr>
                </a:pPr>
                <a:r>
                  <a:rPr lang="en-US" sz="1600" b="1" i="0" baseline="0" dirty="0">
                    <a:effectLst/>
                    <a:latin typeface="Century Gothic" panose="020B0502020202020204" pitchFamily="34" charset="0"/>
                  </a:rPr>
                  <a:t>Annual, $M</a:t>
                </a:r>
                <a:endParaRPr lang="en-US" sz="1600" dirty="0">
                  <a:effectLst/>
                  <a:latin typeface="Century Gothic" panose="020B0502020202020204" pitchFamily="34" charset="0"/>
                </a:endParaRPr>
              </a:p>
            </c:rich>
          </c:tx>
          <c:layout>
            <c:manualLayout>
              <c:xMode val="edge"/>
              <c:yMode val="edge"/>
              <c:x val="5.7242885757701339E-3"/>
              <c:y val="0.30911054170485219"/>
            </c:manualLayout>
          </c:layout>
          <c:overlay val="0"/>
        </c:title>
        <c:numFmt formatCode="#,##0" sourceLinked="0"/>
        <c:majorTickMark val="out"/>
        <c:minorTickMark val="none"/>
        <c:tickLblPos val="nextTo"/>
        <c:spPr>
          <a:ln w="2848">
            <a:solidFill>
              <a:schemeClr val="tx1"/>
            </a:solidFill>
            <a:prstDash val="solid"/>
          </a:ln>
        </c:spPr>
        <c:txPr>
          <a:bodyPr rot="0" vert="horz"/>
          <a:lstStyle/>
          <a:p>
            <a:pPr>
              <a:defRPr sz="1200" b="1" i="0" u="none" strike="noStrike" baseline="0">
                <a:solidFill>
                  <a:schemeClr val="tx1"/>
                </a:solidFill>
                <a:latin typeface="Century Gothic" panose="020B0502020202020204" pitchFamily="34" charset="0"/>
                <a:ea typeface="Times New Roman"/>
                <a:cs typeface="Times New Roman"/>
              </a:defRPr>
            </a:pPr>
            <a:endParaRPr lang="en-US"/>
          </a:p>
        </c:txPr>
        <c:crossAx val="424462016"/>
        <c:crosses val="autoZero"/>
        <c:crossBetween val="between"/>
      </c:valAx>
      <c:spPr>
        <a:solidFill>
          <a:schemeClr val="bg1"/>
        </a:solidFill>
        <a:ln w="12700">
          <a:solidFill>
            <a:schemeClr val="tx1"/>
          </a:solidFill>
          <a:prstDash val="solid"/>
        </a:ln>
        <a:effectLst/>
      </c:spPr>
    </c:plotArea>
    <c:plotVisOnly val="1"/>
    <c:dispBlanksAs val="gap"/>
    <c:showDLblsOverMax val="0"/>
  </c:chart>
  <c:spPr>
    <a:noFill/>
    <a:ln w="3175" cap="flat" cmpd="sng" algn="ctr">
      <a:noFill/>
      <a:prstDash val="solid"/>
      <a:miter lim="800000"/>
      <a:headEnd type="none" w="med" len="med"/>
      <a:tailEnd type="none" w="med" len="med"/>
    </a:ln>
  </c:spPr>
  <c:txPr>
    <a:bodyPr/>
    <a:lstStyle/>
    <a:p>
      <a:pPr>
        <a:defRPr sz="161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30" tIns="45714" rIns="91430" bIns="4571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1430" tIns="45714" rIns="91430" bIns="45714" rtlCol="0"/>
          <a:lstStyle>
            <a:lvl1pPr algn="r">
              <a:defRPr sz="1200"/>
            </a:lvl1pPr>
          </a:lstStyle>
          <a:p>
            <a:fld id="{154CA9B8-74BC-42CC-8AD2-E73F5E847AA6}" type="datetimeFigureOut">
              <a:rPr lang="en-US" smtClean="0"/>
              <a:t>6/30/2020</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1430" tIns="45714" rIns="91430"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1430" tIns="45714" rIns="91430" bIns="45714" rtlCol="0" anchor="b"/>
          <a:lstStyle>
            <a:lvl1pPr algn="r">
              <a:defRPr sz="1200"/>
            </a:lvl1pPr>
          </a:lstStyle>
          <a:p>
            <a:fld id="{B533F5EF-7B2D-436D-B831-F48ECB832F1E}" type="slidenum">
              <a:rPr lang="en-US" smtClean="0"/>
              <a:t>‹#›</a:t>
            </a:fld>
            <a:endParaRPr lang="en-US"/>
          </a:p>
        </p:txBody>
      </p:sp>
    </p:spTree>
    <p:extLst>
      <p:ext uri="{BB962C8B-B14F-4D97-AF65-F5344CB8AC3E}">
        <p14:creationId xmlns:p14="http://schemas.microsoft.com/office/powerpoint/2010/main" val="222485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37840" cy="466434"/>
          </a:xfrm>
          <a:prstGeom prst="rect">
            <a:avLst/>
          </a:prstGeom>
        </p:spPr>
        <p:txBody>
          <a:bodyPr vert="horz" lIns="91430" tIns="45714" rIns="91430" bIns="45714" rtlCol="0"/>
          <a:lstStyle>
            <a:lvl1pPr algn="l">
              <a:defRPr sz="1200"/>
            </a:lvl1pPr>
          </a:lstStyle>
          <a:p>
            <a:endParaRPr lang="en-US"/>
          </a:p>
        </p:txBody>
      </p:sp>
      <p:sp>
        <p:nvSpPr>
          <p:cNvPr id="3" name="Date Placeholder 2"/>
          <p:cNvSpPr>
            <a:spLocks noGrp="1"/>
          </p:cNvSpPr>
          <p:nvPr>
            <p:ph type="dt" idx="1"/>
          </p:nvPr>
        </p:nvSpPr>
        <p:spPr>
          <a:xfrm>
            <a:off x="3970939" y="6"/>
            <a:ext cx="3037840" cy="466434"/>
          </a:xfrm>
          <a:prstGeom prst="rect">
            <a:avLst/>
          </a:prstGeom>
        </p:spPr>
        <p:txBody>
          <a:bodyPr vert="horz" lIns="91430" tIns="45714" rIns="91430" bIns="45714" rtlCol="0"/>
          <a:lstStyle>
            <a:lvl1pPr algn="r">
              <a:defRPr sz="1200"/>
            </a:lvl1pPr>
          </a:lstStyle>
          <a:p>
            <a:fld id="{5CAFE7DD-34D8-4768-A207-AEFD3A82F421}" type="datetimeFigureOut">
              <a:rPr lang="en-US" smtClean="0"/>
              <a:t>6/30/2020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0" tIns="45714" rIns="91430" bIns="45714" rtlCol="0" anchor="ctr"/>
          <a:lstStyle/>
          <a:p>
            <a:endParaRPr lang="en-US"/>
          </a:p>
        </p:txBody>
      </p:sp>
      <p:sp>
        <p:nvSpPr>
          <p:cNvPr id="5" name="Notes Placeholder 4"/>
          <p:cNvSpPr>
            <a:spLocks noGrp="1"/>
          </p:cNvSpPr>
          <p:nvPr>
            <p:ph type="body" sz="quarter" idx="3"/>
          </p:nvPr>
        </p:nvSpPr>
        <p:spPr>
          <a:xfrm>
            <a:off x="701040" y="4473893"/>
            <a:ext cx="5608320" cy="3660459"/>
          </a:xfrm>
          <a:prstGeom prst="rect">
            <a:avLst/>
          </a:prstGeom>
        </p:spPr>
        <p:txBody>
          <a:bodyPr vert="horz" lIns="91430" tIns="45714" rIns="91430"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1430" tIns="45714" rIns="91430"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1430" tIns="45714" rIns="91430" bIns="45714" rtlCol="0" anchor="b"/>
          <a:lstStyle>
            <a:lvl1pPr algn="r">
              <a:defRPr sz="1200"/>
            </a:lvl1pPr>
          </a:lstStyle>
          <a:p>
            <a:fld id="{4E6F5C70-5ADB-4E98-AA8B-49F020958053}" type="slidenum">
              <a:rPr lang="en-US" smtClean="0"/>
              <a:t>‹#›</a:t>
            </a:fld>
            <a:endParaRPr lang="en-US"/>
          </a:p>
        </p:txBody>
      </p:sp>
    </p:spTree>
    <p:extLst>
      <p:ext uri="{BB962C8B-B14F-4D97-AF65-F5344CB8AC3E}">
        <p14:creationId xmlns:p14="http://schemas.microsoft.com/office/powerpoint/2010/main" val="424689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F5C70-5ADB-4E98-AA8B-49F0209580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5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F5C70-5ADB-4E98-AA8B-49F0209580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02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C0CAC6-D57B-4CB7-A0F2-88355EE387AF}" type="slidenum">
              <a:rPr lang="en-US" smtClean="0"/>
              <a:t>13</a:t>
            </a:fld>
            <a:endParaRPr lang="en-US" dirty="0"/>
          </a:p>
        </p:txBody>
      </p:sp>
    </p:spTree>
    <p:extLst>
      <p:ext uri="{BB962C8B-B14F-4D97-AF65-F5344CB8AC3E}">
        <p14:creationId xmlns:p14="http://schemas.microsoft.com/office/powerpoint/2010/main" val="334727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F5C70-5ADB-4E98-AA8B-49F0209580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43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F5C70-5ADB-4E98-AA8B-49F0209580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36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6F5C70-5ADB-4E98-AA8B-49F020958053}" type="slidenum">
              <a:rPr lang="en-US" smtClean="0"/>
              <a:t>5</a:t>
            </a:fld>
            <a:endParaRPr lang="en-US" dirty="0"/>
          </a:p>
        </p:txBody>
      </p:sp>
    </p:spTree>
    <p:extLst>
      <p:ext uri="{BB962C8B-B14F-4D97-AF65-F5344CB8AC3E}">
        <p14:creationId xmlns:p14="http://schemas.microsoft.com/office/powerpoint/2010/main" val="56747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F5C70-5ADB-4E98-AA8B-49F02095805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37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Aft>
                <a:spcPts val="771"/>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AD131-B7D6-47B0-BCAC-691D61DBD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69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71192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F5C70-5ADB-4E98-AA8B-49F0209580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98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F5C70-5ADB-4E98-AA8B-49F0209580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481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bin"/><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8.bin"/></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3.xml"/><Relationship Id="rId5" Type="http://schemas.openxmlformats.org/officeDocument/2006/relationships/tags" Target="../tags/tag12.xml"/><Relationship Id="rId4"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bin"/><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44980"/>
            <a:ext cx="1158092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70628" y="778081"/>
            <a:ext cx="11580921" cy="373510"/>
          </a:xfrm>
        </p:spPr>
        <p:txBody>
          <a:bodyPr>
            <a:noAutofit/>
          </a:bodyPr>
          <a:lstStyle>
            <a:lvl1pPr marL="0" indent="0" algn="l">
              <a:buNone/>
              <a:defRPr sz="1800" b="0">
                <a:solidFill>
                  <a:srgbClr val="3738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193636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Three Line Header">
    <p:spTree>
      <p:nvGrpSpPr>
        <p:cNvPr id="1" name=""/>
        <p:cNvGrpSpPr/>
        <p:nvPr/>
      </p:nvGrpSpPr>
      <p:grpSpPr>
        <a:xfrm>
          <a:off x="0" y="0"/>
          <a:ext cx="0" cy="0"/>
          <a:chOff x="0" y="0"/>
          <a:chExt cx="0" cy="0"/>
        </a:xfrm>
      </p:grpSpPr>
      <p:cxnSp>
        <p:nvCxnSpPr>
          <p:cNvPr id="7" name="Straight Connector 6"/>
          <p:cNvCxnSpPr/>
          <p:nvPr userDrawn="1"/>
        </p:nvCxnSpPr>
        <p:spPr>
          <a:xfrm>
            <a:off x="0" y="1352872"/>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270627" y="1755257"/>
            <a:ext cx="11580921" cy="424159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10" name="Subtitle 2"/>
          <p:cNvSpPr>
            <a:spLocks noGrp="1"/>
          </p:cNvSpPr>
          <p:nvPr>
            <p:ph type="subTitle" idx="13" hasCustomPrompt="1"/>
          </p:nvPr>
        </p:nvSpPr>
        <p:spPr>
          <a:xfrm>
            <a:off x="270626" y="1381747"/>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2" name="Rectangle 11"/>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82243"/>
            <a:ext cx="9587749" cy="1244014"/>
          </a:xfrm>
          <a:prstGeom prst="rect">
            <a:avLst/>
          </a:prstGeom>
        </p:spPr>
        <p:txBody>
          <a:bodyPr/>
          <a:lstStyle>
            <a:lvl1pPr>
              <a:defRPr sz="3300"/>
            </a:lvl1pPr>
          </a:lstStyle>
          <a:p>
            <a:r>
              <a:rPr lang="en-US" dirty="0"/>
              <a:t>Master Page Title with three lines</a:t>
            </a:r>
            <a:br>
              <a:rPr lang="en-US" dirty="0"/>
            </a:br>
            <a:br>
              <a:rPr lang="en-US" dirty="0"/>
            </a:br>
            <a:endParaRPr lang="en-US" dirty="0"/>
          </a:p>
        </p:txBody>
      </p:sp>
      <p:sp>
        <p:nvSpPr>
          <p:cNvPr id="6" name="Date Placeholder 5">
            <a:extLst>
              <a:ext uri="{FF2B5EF4-FFF2-40B4-BE49-F238E27FC236}">
                <a16:creationId xmlns:a16="http://schemas.microsoft.com/office/drawing/2014/main" id="{FD390063-3279-473E-9C81-A81F139E21B8}"/>
              </a:ext>
            </a:extLst>
          </p:cNvPr>
          <p:cNvSpPr>
            <a:spLocks noGrp="1"/>
          </p:cNvSpPr>
          <p:nvPr>
            <p:ph type="dt" sz="half" idx="14"/>
          </p:nvPr>
        </p:nvSpPr>
        <p:spPr/>
        <p:txBody>
          <a:bodyPr/>
          <a:lstStyle/>
          <a:p>
            <a:endParaRPr lang="en-US" dirty="0"/>
          </a:p>
        </p:txBody>
      </p:sp>
      <p:sp>
        <p:nvSpPr>
          <p:cNvPr id="9" name="Slide Number Placeholder 8">
            <a:extLst>
              <a:ext uri="{FF2B5EF4-FFF2-40B4-BE49-F238E27FC236}">
                <a16:creationId xmlns:a16="http://schemas.microsoft.com/office/drawing/2014/main" id="{C3DD2D5C-73ED-4C16-9EE0-B380D143C951}"/>
              </a:ext>
            </a:extLst>
          </p:cNvPr>
          <p:cNvSpPr>
            <a:spLocks noGrp="1"/>
          </p:cNvSpPr>
          <p:nvPr>
            <p:ph type="sldNum" sz="quarter" idx="15"/>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324794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270626" y="1168878"/>
            <a:ext cx="5724731"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6126816" y="1168878"/>
            <a:ext cx="5724731"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cxnSp>
        <p:nvCxnSpPr>
          <p:cNvPr id="20" name="Straight Connector 19"/>
          <p:cNvCxnSpPr/>
          <p:nvPr userDrawn="1"/>
        </p:nvCxnSpPr>
        <p:spPr>
          <a:xfrm>
            <a:off x="606552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1" name="Title 1">
            <a:extLst>
              <a:ext uri="{FF2B5EF4-FFF2-40B4-BE49-F238E27FC236}">
                <a16:creationId xmlns:a16="http://schemas.microsoft.com/office/drawing/2014/main" id="{1BED5FE6-695A-4985-860B-33490E288298}"/>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3" name="Date Placeholder 2">
            <a:extLst>
              <a:ext uri="{FF2B5EF4-FFF2-40B4-BE49-F238E27FC236}">
                <a16:creationId xmlns:a16="http://schemas.microsoft.com/office/drawing/2014/main" id="{064767C7-7916-46E6-B1B4-EA02119E3A60}"/>
              </a:ext>
            </a:extLst>
          </p:cNvPr>
          <p:cNvSpPr>
            <a:spLocks noGrp="1"/>
          </p:cNvSpPr>
          <p:nvPr>
            <p:ph type="dt" sz="half" idx="15"/>
          </p:nvPr>
        </p:nvSpPr>
        <p:spPr/>
        <p:txBody>
          <a:bodyPr/>
          <a:lstStyle/>
          <a:p>
            <a:endParaRPr lang="en-US" dirty="0"/>
          </a:p>
        </p:txBody>
      </p:sp>
      <p:sp>
        <p:nvSpPr>
          <p:cNvPr id="4" name="Slide Number Placeholder 3">
            <a:extLst>
              <a:ext uri="{FF2B5EF4-FFF2-40B4-BE49-F238E27FC236}">
                <a16:creationId xmlns:a16="http://schemas.microsoft.com/office/drawing/2014/main" id="{09E80636-5903-4645-B4CC-380E0F0753E5}"/>
              </a:ext>
            </a:extLst>
          </p:cNvPr>
          <p:cNvSpPr>
            <a:spLocks noGrp="1"/>
          </p:cNvSpPr>
          <p:nvPr>
            <p:ph type="sldNum" sz="quarter" idx="16"/>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20117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4193467"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19" name="Content Placeholder 2"/>
          <p:cNvSpPr>
            <a:spLocks noGrp="1"/>
          </p:cNvSpPr>
          <p:nvPr>
            <p:ph idx="16"/>
          </p:nvPr>
        </p:nvSpPr>
        <p:spPr>
          <a:xfrm>
            <a:off x="270626"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20" name="Content Placeholder 2"/>
          <p:cNvSpPr>
            <a:spLocks noGrp="1"/>
          </p:cNvSpPr>
          <p:nvPr>
            <p:ph idx="17"/>
          </p:nvPr>
        </p:nvSpPr>
        <p:spPr>
          <a:xfrm>
            <a:off x="8116308" y="1167740"/>
            <a:ext cx="3735237" cy="4773026"/>
          </a:xfrm>
          <a:prstGeom prst="rect">
            <a:avLst/>
          </a:prstGeom>
        </p:spPr>
        <p:txBody>
          <a:bodyPr/>
          <a:lstStyle>
            <a:lvl1pPr marL="457200" indent="-457200">
              <a:buFont typeface="Arial" panose="020B0604020202020204" pitchFamily="34" charset="0"/>
              <a:buChar char="•"/>
              <a:defRPr lang="en-US" dirty="0" smtClean="0">
                <a:latin typeface="Century Gothic" panose="020B0502020202020204" pitchFamily="34" charset="0"/>
              </a:defRPr>
            </a:lvl1pPr>
            <a:lvl2pPr>
              <a:defRPr lang="en-US" dirty="0" smtClean="0">
                <a:latin typeface="Century Gothic" panose="020B0502020202020204" pitchFamily="34" charset="0"/>
              </a:defRPr>
            </a:lvl2pPr>
            <a:lvl3pPr>
              <a:defRPr lang="en-US" dirty="0" smtClean="0">
                <a:latin typeface="Century Gothic" panose="020B0502020202020204" pitchFamily="34" charset="0"/>
              </a:defRPr>
            </a:lvl3pPr>
            <a:lvl4pPr>
              <a:defRPr lang="en-US" dirty="0" smtClean="0">
                <a:latin typeface="Century Gothic" panose="020B0502020202020204" pitchFamily="34" charset="0"/>
              </a:defRPr>
            </a:lvl4pPr>
            <a:lvl5pPr>
              <a:defRPr lang="en-US" dirty="0">
                <a:latin typeface="Century Gothic" panose="020B0502020202020204" pitchFamily="34" charset="0"/>
              </a:defRPr>
            </a:lvl5pPr>
          </a:lstStyle>
          <a:p>
            <a:pPr lvl="0"/>
            <a:endParaRPr lang="en-US" dirty="0"/>
          </a:p>
        </p:txBody>
      </p:sp>
      <p:cxnSp>
        <p:nvCxnSpPr>
          <p:cNvPr id="22" name="Straight Connector 21"/>
          <p:cNvCxnSpPr/>
          <p:nvPr userDrawn="1"/>
        </p:nvCxnSpPr>
        <p:spPr>
          <a:xfrm>
            <a:off x="40995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a:off x="80238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4" name="Title 1">
            <a:extLst>
              <a:ext uri="{FF2B5EF4-FFF2-40B4-BE49-F238E27FC236}">
                <a16:creationId xmlns:a16="http://schemas.microsoft.com/office/drawing/2014/main" id="{1DD3E295-16E2-4037-AA10-3CF534FE9A5D}"/>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0DB6584B-D296-4912-85BA-9EE0C53775AC}"/>
              </a:ext>
            </a:extLst>
          </p:cNvPr>
          <p:cNvSpPr>
            <a:spLocks noGrp="1"/>
          </p:cNvSpPr>
          <p:nvPr>
            <p:ph type="dt" sz="half" idx="18"/>
          </p:nvPr>
        </p:nvSpPr>
        <p:spPr/>
        <p:txBody>
          <a:bodyPr/>
          <a:lstStyle/>
          <a:p>
            <a:endParaRPr lang="en-US" dirty="0"/>
          </a:p>
        </p:txBody>
      </p:sp>
      <p:sp>
        <p:nvSpPr>
          <p:cNvPr id="3" name="Slide Number Placeholder 2">
            <a:extLst>
              <a:ext uri="{FF2B5EF4-FFF2-40B4-BE49-F238E27FC236}">
                <a16:creationId xmlns:a16="http://schemas.microsoft.com/office/drawing/2014/main" id="{61EA7FEF-A0D6-4700-B189-1BE34F49F15E}"/>
              </a:ext>
            </a:extLst>
          </p:cNvPr>
          <p:cNvSpPr>
            <a:spLocks noGrp="1"/>
          </p:cNvSpPr>
          <p:nvPr>
            <p:ph type="sldNum" sz="quarter" idx="19"/>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313593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8" name="Content Placeholder 2"/>
          <p:cNvSpPr>
            <a:spLocks noGrp="1"/>
          </p:cNvSpPr>
          <p:nvPr>
            <p:ph idx="1"/>
          </p:nvPr>
        </p:nvSpPr>
        <p:spPr>
          <a:xfrm>
            <a:off x="270627" y="1168878"/>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24" name="Content Placeholder 2"/>
          <p:cNvSpPr>
            <a:spLocks noGrp="1"/>
          </p:cNvSpPr>
          <p:nvPr>
            <p:ph idx="14"/>
          </p:nvPr>
        </p:nvSpPr>
        <p:spPr>
          <a:xfrm>
            <a:off x="9089414" y="1168878"/>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25" name="Content Placeholder 2"/>
          <p:cNvSpPr>
            <a:spLocks noGrp="1"/>
          </p:cNvSpPr>
          <p:nvPr>
            <p:ph idx="15"/>
          </p:nvPr>
        </p:nvSpPr>
        <p:spPr>
          <a:xfrm>
            <a:off x="3205591" y="1168877"/>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26" name="Content Placeholder 2"/>
          <p:cNvSpPr>
            <a:spLocks noGrp="1"/>
          </p:cNvSpPr>
          <p:nvPr>
            <p:ph idx="16"/>
          </p:nvPr>
        </p:nvSpPr>
        <p:spPr>
          <a:xfrm>
            <a:off x="6154450" y="1168877"/>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cxnSp>
        <p:nvCxnSpPr>
          <p:cNvPr id="3" name="Straight Connector 2"/>
          <p:cNvCxnSpPr/>
          <p:nvPr userDrawn="1"/>
        </p:nvCxnSpPr>
        <p:spPr>
          <a:xfrm>
            <a:off x="311658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a:off x="6063091"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userDrawn="1"/>
        </p:nvCxnSpPr>
        <p:spPr>
          <a:xfrm>
            <a:off x="900684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0" name="Title 1">
            <a:extLst>
              <a:ext uri="{FF2B5EF4-FFF2-40B4-BE49-F238E27FC236}">
                <a16:creationId xmlns:a16="http://schemas.microsoft.com/office/drawing/2014/main" id="{21D82C1E-4C77-414B-B92E-999D395E3FB7}"/>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3600A900-0372-4144-BACE-0E84B67F7E42}"/>
              </a:ext>
            </a:extLst>
          </p:cNvPr>
          <p:cNvSpPr>
            <a:spLocks noGrp="1"/>
          </p:cNvSpPr>
          <p:nvPr>
            <p:ph type="dt" sz="half" idx="17"/>
          </p:nvPr>
        </p:nvSpPr>
        <p:spPr/>
        <p:txBody>
          <a:bodyPr/>
          <a:lstStyle/>
          <a:p>
            <a:endParaRPr lang="en-US" dirty="0"/>
          </a:p>
        </p:txBody>
      </p:sp>
      <p:sp>
        <p:nvSpPr>
          <p:cNvPr id="4" name="Slide Number Placeholder 3">
            <a:extLst>
              <a:ext uri="{FF2B5EF4-FFF2-40B4-BE49-F238E27FC236}">
                <a16:creationId xmlns:a16="http://schemas.microsoft.com/office/drawing/2014/main" id="{51CD198C-B28F-41D9-9430-F472C9C20F2F}"/>
              </a:ext>
            </a:extLst>
          </p:cNvPr>
          <p:cNvSpPr>
            <a:spLocks noGrp="1"/>
          </p:cNvSpPr>
          <p:nvPr>
            <p:ph type="sldNum" sz="quarter" idx="18"/>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3340763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5" name="Straight Connector 4"/>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0" name="Rectangle 9"/>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5" name="Title 1">
            <a:extLst>
              <a:ext uri="{FF2B5EF4-FFF2-40B4-BE49-F238E27FC236}">
                <a16:creationId xmlns:a16="http://schemas.microsoft.com/office/drawing/2014/main" id="{87DD57E2-0574-433F-BC43-601C1EAE085D}"/>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B77830CF-9F3D-44B1-8AFC-000E352163D2}"/>
              </a:ext>
            </a:extLst>
          </p:cNvPr>
          <p:cNvSpPr>
            <a:spLocks noGrp="1"/>
          </p:cNvSpPr>
          <p:nvPr>
            <p:ph type="dt" sz="half" idx="14"/>
          </p:nvPr>
        </p:nvSpPr>
        <p:spPr/>
        <p:txBody>
          <a:bodyPr/>
          <a:lstStyle/>
          <a:p>
            <a:endParaRPr lang="en-US" dirty="0"/>
          </a:p>
        </p:txBody>
      </p:sp>
      <p:sp>
        <p:nvSpPr>
          <p:cNvPr id="3" name="Slide Number Placeholder 2">
            <a:extLst>
              <a:ext uri="{FF2B5EF4-FFF2-40B4-BE49-F238E27FC236}">
                <a16:creationId xmlns:a16="http://schemas.microsoft.com/office/drawing/2014/main" id="{2A92C0DA-F991-4453-B8B7-C8241C3895E2}"/>
              </a:ext>
            </a:extLst>
          </p:cNvPr>
          <p:cNvSpPr>
            <a:spLocks noGrp="1"/>
          </p:cNvSpPr>
          <p:nvPr>
            <p:ph type="sldNum" sz="quarter" idx="15"/>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2756401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Date Placeholder 1">
            <a:extLst>
              <a:ext uri="{FF2B5EF4-FFF2-40B4-BE49-F238E27FC236}">
                <a16:creationId xmlns:a16="http://schemas.microsoft.com/office/drawing/2014/main" id="{73898F69-5377-4FD2-8E19-829B3A678EE5}"/>
              </a:ext>
            </a:extLst>
          </p:cNvPr>
          <p:cNvSpPr>
            <a:spLocks noGrp="1"/>
          </p:cNvSpPr>
          <p:nvPr>
            <p:ph type="dt" sz="half" idx="10"/>
          </p:nvPr>
        </p:nvSpPr>
        <p:spPr/>
        <p:txBody>
          <a:bodyPr/>
          <a:lstStyle/>
          <a:p>
            <a:endParaRPr lang="en-US" dirty="0"/>
          </a:p>
        </p:txBody>
      </p:sp>
      <p:sp>
        <p:nvSpPr>
          <p:cNvPr id="3" name="Slide Number Placeholder 2">
            <a:extLst>
              <a:ext uri="{FF2B5EF4-FFF2-40B4-BE49-F238E27FC236}">
                <a16:creationId xmlns:a16="http://schemas.microsoft.com/office/drawing/2014/main" id="{1EECC842-4AC6-4635-9324-68220813E60B}"/>
              </a:ext>
            </a:extLst>
          </p:cNvPr>
          <p:cNvSpPr>
            <a:spLocks noGrp="1"/>
          </p:cNvSpPr>
          <p:nvPr>
            <p:ph type="sldNum" sz="quarter" idx="11"/>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2244612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50280" y="1161258"/>
            <a:ext cx="5801267" cy="4807155"/>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Picture Placeholder 12"/>
          <p:cNvSpPr>
            <a:spLocks noGrp="1"/>
          </p:cNvSpPr>
          <p:nvPr>
            <p:ph type="pic" sz="quarter" idx="14" hasCustomPrompt="1"/>
          </p:nvPr>
        </p:nvSpPr>
        <p:spPr>
          <a:xfrm>
            <a:off x="271633" y="1161258"/>
            <a:ext cx="5618628" cy="480715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Century Gothic" panose="020B0502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image here</a:t>
            </a:r>
          </a:p>
          <a:p>
            <a:endParaRPr lang="en-US" dirty="0"/>
          </a:p>
        </p:txBody>
      </p:sp>
      <p:sp>
        <p:nvSpPr>
          <p:cNvPr id="20" name="Title 1">
            <a:extLst>
              <a:ext uri="{FF2B5EF4-FFF2-40B4-BE49-F238E27FC236}">
                <a16:creationId xmlns:a16="http://schemas.microsoft.com/office/drawing/2014/main" id="{347BA0DB-A86D-42CE-86A1-1ACFFEE860DF}"/>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901F24A6-C84B-4DD6-92B7-4E5A0D07C123}"/>
              </a:ext>
            </a:extLst>
          </p:cNvPr>
          <p:cNvSpPr>
            <a:spLocks noGrp="1"/>
          </p:cNvSpPr>
          <p:nvPr>
            <p:ph type="dt" sz="half" idx="15"/>
          </p:nvPr>
        </p:nvSpPr>
        <p:spPr/>
        <p:txBody>
          <a:bodyPr/>
          <a:lstStyle/>
          <a:p>
            <a:endParaRPr lang="en-US" dirty="0"/>
          </a:p>
        </p:txBody>
      </p:sp>
      <p:sp>
        <p:nvSpPr>
          <p:cNvPr id="3" name="Slide Number Placeholder 2">
            <a:extLst>
              <a:ext uri="{FF2B5EF4-FFF2-40B4-BE49-F238E27FC236}">
                <a16:creationId xmlns:a16="http://schemas.microsoft.com/office/drawing/2014/main" id="{30D3F725-15B5-4F8D-8373-AE0AC183807C}"/>
              </a:ext>
            </a:extLst>
          </p:cNvPr>
          <p:cNvSpPr>
            <a:spLocks noGrp="1"/>
          </p:cNvSpPr>
          <p:nvPr>
            <p:ph type="sldNum" sz="quarter" idx="16"/>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2158761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Two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4193467"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20" name="Content Placeholder 2"/>
          <p:cNvSpPr>
            <a:spLocks noGrp="1"/>
          </p:cNvSpPr>
          <p:nvPr>
            <p:ph idx="17"/>
          </p:nvPr>
        </p:nvSpPr>
        <p:spPr>
          <a:xfrm>
            <a:off x="8116308" y="1167740"/>
            <a:ext cx="3735237" cy="4773026"/>
          </a:xfrm>
          <a:prstGeom prst="rect">
            <a:avLst/>
          </a:prstGeom>
        </p:spPr>
        <p:txBody>
          <a:bodyPr/>
          <a:lstStyle>
            <a:lvl1pPr marL="342900" indent="-342900">
              <a:buFont typeface="Arial" panose="020B0604020202020204" pitchFamily="34" charset="0"/>
              <a:buChar char="•"/>
              <a:defRPr lang="en-US" sz="2400" dirty="0" smtClean="0">
                <a:latin typeface="Century Gothic" panose="020B0502020202020204" pitchFamily="34" charset="0"/>
              </a:defRPr>
            </a:lvl1pPr>
            <a:lvl2pPr>
              <a:defRPr lang="en-US" sz="2000" dirty="0" smtClean="0">
                <a:latin typeface="Century Gothic" panose="020B0502020202020204" pitchFamily="34" charset="0"/>
              </a:defRPr>
            </a:lvl2pPr>
            <a:lvl3pPr>
              <a:defRPr lang="en-US" sz="1800" dirty="0" smtClean="0">
                <a:latin typeface="Century Gothic" panose="020B0502020202020204" pitchFamily="34" charset="0"/>
              </a:defRPr>
            </a:lvl3pPr>
            <a:lvl4pPr>
              <a:defRPr lang="en-US" sz="1600" dirty="0" smtClean="0">
                <a:latin typeface="Century Gothic" panose="020B0502020202020204" pitchFamily="34" charset="0"/>
              </a:defRPr>
            </a:lvl4pPr>
            <a:lvl5pPr>
              <a:defRPr lang="en-US" sz="1600" dirty="0">
                <a:latin typeface="Century Gothic" panose="020B0502020202020204" pitchFamily="34" charset="0"/>
              </a:defRPr>
            </a:lvl5pPr>
          </a:lstStyle>
          <a:p>
            <a:pPr lvl="0"/>
            <a:endParaRPr lang="en-US" dirty="0"/>
          </a:p>
        </p:txBody>
      </p:sp>
      <p:cxnSp>
        <p:nvCxnSpPr>
          <p:cNvPr id="22" name="Straight Connector 21"/>
          <p:cNvCxnSpPr/>
          <p:nvPr userDrawn="1"/>
        </p:nvCxnSpPr>
        <p:spPr>
          <a:xfrm>
            <a:off x="40995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a:off x="80238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3" name="Picture Placeholder 2"/>
          <p:cNvSpPr>
            <a:spLocks noGrp="1"/>
          </p:cNvSpPr>
          <p:nvPr>
            <p:ph type="pic" sz="quarter" idx="19" hasCustomPrompt="1"/>
          </p:nvPr>
        </p:nvSpPr>
        <p:spPr>
          <a:xfrm>
            <a:off x="270370" y="1168433"/>
            <a:ext cx="3735388" cy="4765675"/>
          </a:xfrm>
          <a:prstGeom prst="rect">
            <a:avLst/>
          </a:prstGeom>
        </p:spPr>
        <p:txBody>
          <a:bodyPr/>
          <a:lstStyle>
            <a:lvl1pPr marL="0" indent="0">
              <a:buNone/>
              <a:defRPr sz="2400" baseline="0">
                <a:latin typeface="Century Gothic" panose="020B0502020202020204" pitchFamily="34" charset="0"/>
                <a:cs typeface="Arial" panose="020B0604020202020204" pitchFamily="34" charset="0"/>
              </a:defRPr>
            </a:lvl1pPr>
          </a:lstStyle>
          <a:p>
            <a:r>
              <a:rPr lang="en-US" dirty="0"/>
              <a:t>Insert image here</a:t>
            </a:r>
          </a:p>
        </p:txBody>
      </p:sp>
      <p:sp>
        <p:nvSpPr>
          <p:cNvPr id="21" name="Title 1">
            <a:extLst>
              <a:ext uri="{FF2B5EF4-FFF2-40B4-BE49-F238E27FC236}">
                <a16:creationId xmlns:a16="http://schemas.microsoft.com/office/drawing/2014/main" id="{DA759549-4AD5-4A57-A705-ACFC43CC45EA}"/>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4" name="Date Placeholder 3">
            <a:extLst>
              <a:ext uri="{FF2B5EF4-FFF2-40B4-BE49-F238E27FC236}">
                <a16:creationId xmlns:a16="http://schemas.microsoft.com/office/drawing/2014/main" id="{31C2034F-6775-404D-9722-23160086F016}"/>
              </a:ext>
            </a:extLst>
          </p:cNvPr>
          <p:cNvSpPr>
            <a:spLocks noGrp="1"/>
          </p:cNvSpPr>
          <p:nvPr>
            <p:ph type="dt" sz="half" idx="20"/>
          </p:nvPr>
        </p:nvSpPr>
        <p:spPr/>
        <p:txBody>
          <a:bodyPr/>
          <a:lstStyle/>
          <a:p>
            <a:endParaRPr lang="en-US" dirty="0"/>
          </a:p>
        </p:txBody>
      </p:sp>
      <p:sp>
        <p:nvSpPr>
          <p:cNvPr id="5" name="Slide Number Placeholder 4">
            <a:extLst>
              <a:ext uri="{FF2B5EF4-FFF2-40B4-BE49-F238E27FC236}">
                <a16:creationId xmlns:a16="http://schemas.microsoft.com/office/drawing/2014/main" id="{DBADB024-2AC8-49AD-9B6A-CB8E7D8A6812}"/>
              </a:ext>
            </a:extLst>
          </p:cNvPr>
          <p:cNvSpPr>
            <a:spLocks noGrp="1"/>
          </p:cNvSpPr>
          <p:nvPr>
            <p:ph type="sldNum" sz="quarter" idx="21"/>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237455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5F9E09F9-3C42-4EAB-B94D-76302601D8AC}"/>
              </a:ext>
            </a:extLst>
          </p:cNvPr>
          <p:cNvSpPr>
            <a:spLocks noGrp="1"/>
          </p:cNvSpPr>
          <p:nvPr>
            <p:ph type="pic" sz="quarter" idx="10" hasCustomPrompt="1"/>
          </p:nvPr>
        </p:nvSpPr>
        <p:spPr>
          <a:xfrm>
            <a:off x="609600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dirty="0"/>
              <a:t>Click icon to insert image</a:t>
            </a:r>
          </a:p>
        </p:txBody>
      </p:sp>
      <p:sp>
        <p:nvSpPr>
          <p:cNvPr id="12" name="Title 1">
            <a:extLst>
              <a:ext uri="{FF2B5EF4-FFF2-40B4-BE49-F238E27FC236}">
                <a16:creationId xmlns:a16="http://schemas.microsoft.com/office/drawing/2014/main" id="{C4417AF7-7163-4F0B-A6B2-0DBA03273963}"/>
              </a:ext>
            </a:extLst>
          </p:cNvPr>
          <p:cNvSpPr>
            <a:spLocks noGrp="1"/>
          </p:cNvSpPr>
          <p:nvPr>
            <p:ph type="title" hasCustomPrompt="1"/>
          </p:nvPr>
        </p:nvSpPr>
        <p:spPr>
          <a:xfrm>
            <a:off x="263939" y="315803"/>
            <a:ext cx="5461324" cy="1996980"/>
          </a:xfrm>
          <a:prstGeom prst="rect">
            <a:avLst/>
          </a:prstGeom>
          <a:ln>
            <a:noFill/>
          </a:ln>
        </p:spPr>
        <p:txBody>
          <a:bodyPr>
            <a:normAutofit/>
          </a:bodyPr>
          <a:lstStyle>
            <a:lvl1pPr>
              <a:defRPr sz="6000" b="1"/>
            </a:lvl1pPr>
          </a:lstStyle>
          <a:p>
            <a:r>
              <a:rPr lang="en-US" dirty="0"/>
              <a:t>[Insert headline]</a:t>
            </a:r>
          </a:p>
        </p:txBody>
      </p:sp>
      <p:sp>
        <p:nvSpPr>
          <p:cNvPr id="14" name="Text Placeholder 23">
            <a:extLst>
              <a:ext uri="{FF2B5EF4-FFF2-40B4-BE49-F238E27FC236}">
                <a16:creationId xmlns:a16="http://schemas.microsoft.com/office/drawing/2014/main" id="{58F3E0BE-5B18-4FB8-8397-19CF1286AE3E}"/>
              </a:ext>
            </a:extLst>
          </p:cNvPr>
          <p:cNvSpPr>
            <a:spLocks noGrp="1"/>
          </p:cNvSpPr>
          <p:nvPr>
            <p:ph type="body" sz="quarter" idx="15" hasCustomPrompt="1"/>
          </p:nvPr>
        </p:nvSpPr>
        <p:spPr>
          <a:xfrm>
            <a:off x="10725912" y="6373368"/>
            <a:ext cx="1207008" cy="292608"/>
          </a:xfrm>
          <a:prstGeom prst="rect">
            <a:avLst/>
          </a:prstGeom>
          <a:blipFill>
            <a:blip r:embed="rId2"/>
            <a:stretch>
              <a:fillRect/>
            </a:stretch>
          </a:blipFill>
        </p:spPr>
        <p:txBody>
          <a:bodyPr>
            <a:normAutofit/>
          </a:bodyPr>
          <a:lstStyle>
            <a:lvl1pPr marL="0" indent="0">
              <a:buNone/>
              <a:defRPr sz="100" b="0"/>
            </a:lvl1pPr>
          </a:lstStyle>
          <a:p>
            <a:pPr lvl="0"/>
            <a:r>
              <a:rPr lang="en-US" dirty="0"/>
              <a:t>.</a:t>
            </a:r>
          </a:p>
        </p:txBody>
      </p:sp>
      <p:pic>
        <p:nvPicPr>
          <p:cNvPr id="15" name="Picture 14">
            <a:extLst>
              <a:ext uri="{FF2B5EF4-FFF2-40B4-BE49-F238E27FC236}">
                <a16:creationId xmlns:a16="http://schemas.microsoft.com/office/drawing/2014/main" id="{76548F51-671A-470B-B43F-5B9D4C23EC2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000" y="3279608"/>
            <a:ext cx="640080" cy="640077"/>
          </a:xfrm>
          <a:prstGeom prst="rect">
            <a:avLst/>
          </a:prstGeom>
        </p:spPr>
      </p:pic>
      <p:pic>
        <p:nvPicPr>
          <p:cNvPr id="16" name="Picture 15">
            <a:extLst>
              <a:ext uri="{FF2B5EF4-FFF2-40B4-BE49-F238E27FC236}">
                <a16:creationId xmlns:a16="http://schemas.microsoft.com/office/drawing/2014/main" id="{88BE746E-E4E8-4A20-A382-5D2265D36220}"/>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139874" y="3861369"/>
            <a:ext cx="640080" cy="640080"/>
          </a:xfrm>
          <a:prstGeom prst="rect">
            <a:avLst/>
          </a:prstGeom>
        </p:spPr>
      </p:pic>
      <p:pic>
        <p:nvPicPr>
          <p:cNvPr id="17" name="Picture 16">
            <a:extLst>
              <a:ext uri="{FF2B5EF4-FFF2-40B4-BE49-F238E27FC236}">
                <a16:creationId xmlns:a16="http://schemas.microsoft.com/office/drawing/2014/main" id="{FCF25787-BF7B-44AD-AF1E-D47853B45391}"/>
              </a:ext>
            </a:extLst>
          </p:cNvPr>
          <p:cNvPicPr>
            <a:picLocks/>
          </p:cNvPicPr>
          <p:nvPr userDrawn="1"/>
        </p:nvPicPr>
        <p:blipFill>
          <a:blip r:embed="rId5" cstate="print">
            <a:extLst>
              <a:ext uri="{28A0092B-C50C-407E-A947-70E740481C1C}">
                <a14:useLocalDpi xmlns:a14="http://schemas.microsoft.com/office/drawing/2010/main"/>
              </a:ext>
            </a:extLst>
          </a:blip>
          <a:stretch>
            <a:fillRect/>
          </a:stretch>
        </p:blipFill>
        <p:spPr>
          <a:xfrm>
            <a:off x="141950" y="4459767"/>
            <a:ext cx="640080" cy="640080"/>
          </a:xfrm>
          <a:prstGeom prst="rect">
            <a:avLst/>
          </a:prstGeom>
        </p:spPr>
      </p:pic>
      <p:sp>
        <p:nvSpPr>
          <p:cNvPr id="18" name="Rectangle 17">
            <a:extLst>
              <a:ext uri="{FF2B5EF4-FFF2-40B4-BE49-F238E27FC236}">
                <a16:creationId xmlns:a16="http://schemas.microsoft.com/office/drawing/2014/main" id="{BA8F0104-2F30-4661-87D5-402DE9C1D8FA}"/>
              </a:ext>
            </a:extLst>
          </p:cNvPr>
          <p:cNvSpPr/>
          <p:nvPr userDrawn="1"/>
        </p:nvSpPr>
        <p:spPr>
          <a:xfrm>
            <a:off x="147056" y="2758581"/>
            <a:ext cx="3278462" cy="338554"/>
          </a:xfrm>
          <a:prstGeom prst="rect">
            <a:avLst/>
          </a:prstGeom>
        </p:spPr>
        <p:txBody>
          <a:bodyPr wrap="none">
            <a:spAutoFit/>
          </a:bodyPr>
          <a:lstStyle/>
          <a:p>
            <a:r>
              <a:rPr lang="en-US" sz="1600" dirty="0">
                <a:solidFill>
                  <a:schemeClr val="tx1"/>
                </a:solidFill>
                <a:latin typeface="Century Gothic" panose="020B0502020202020204" pitchFamily="34" charset="0"/>
              </a:rPr>
              <a:t>VISIT US AT:  </a:t>
            </a:r>
            <a:r>
              <a:rPr lang="en-US" sz="1600" b="1" dirty="0">
                <a:solidFill>
                  <a:srgbClr val="F7932B"/>
                </a:solidFill>
                <a:latin typeface="Century Gothic" panose="020B0502020202020204" pitchFamily="34" charset="0"/>
              </a:rPr>
              <a:t>www.NETL.DOE.gov</a:t>
            </a:r>
          </a:p>
        </p:txBody>
      </p:sp>
      <p:sp>
        <p:nvSpPr>
          <p:cNvPr id="19" name="Rectangle 18">
            <a:extLst>
              <a:ext uri="{FF2B5EF4-FFF2-40B4-BE49-F238E27FC236}">
                <a16:creationId xmlns:a16="http://schemas.microsoft.com/office/drawing/2014/main" id="{F01E7EF0-2693-4EED-B5A9-325A31D30890}"/>
              </a:ext>
            </a:extLst>
          </p:cNvPr>
          <p:cNvSpPr/>
          <p:nvPr userDrawn="1"/>
        </p:nvSpPr>
        <p:spPr>
          <a:xfrm>
            <a:off x="651001" y="4615637"/>
            <a:ext cx="4095993" cy="338554"/>
          </a:xfrm>
          <a:prstGeom prst="rect">
            <a:avLst/>
          </a:prstGeom>
        </p:spPr>
        <p:txBody>
          <a:bodyPr wrap="none">
            <a:spAutoFit/>
          </a:bodyPr>
          <a:lstStyle/>
          <a:p>
            <a:r>
              <a:rPr lang="en-US" sz="1600" b="1" dirty="0">
                <a:solidFill>
                  <a:schemeClr val="tx1"/>
                </a:solidFill>
                <a:latin typeface="Century Gothic" panose="020B0502020202020204" pitchFamily="34" charset="0"/>
              </a:rPr>
              <a:t>@NationalEnergyTechnologyLaboratory</a:t>
            </a:r>
          </a:p>
        </p:txBody>
      </p:sp>
      <p:sp>
        <p:nvSpPr>
          <p:cNvPr id="20" name="Rectangle 19">
            <a:extLst>
              <a:ext uri="{FF2B5EF4-FFF2-40B4-BE49-F238E27FC236}">
                <a16:creationId xmlns:a16="http://schemas.microsoft.com/office/drawing/2014/main" id="{C5C034DC-99D8-4BE2-8889-D74F45150443}"/>
              </a:ext>
            </a:extLst>
          </p:cNvPr>
          <p:cNvSpPr/>
          <p:nvPr userDrawn="1"/>
        </p:nvSpPr>
        <p:spPr>
          <a:xfrm>
            <a:off x="651000" y="3431976"/>
            <a:ext cx="1300356" cy="338554"/>
          </a:xfrm>
          <a:prstGeom prst="rect">
            <a:avLst/>
          </a:prstGeom>
        </p:spPr>
        <p:txBody>
          <a:bodyPr wrap="none">
            <a:spAutoFit/>
          </a:bodyPr>
          <a:lstStyle/>
          <a:p>
            <a:r>
              <a:rPr lang="en-US" sz="1600" b="1" dirty="0">
                <a:solidFill>
                  <a:schemeClr val="tx1"/>
                </a:solidFill>
                <a:latin typeface="Century Gothic" panose="020B0502020202020204" pitchFamily="34" charset="0"/>
              </a:rPr>
              <a:t>@NETL_DOE</a:t>
            </a:r>
          </a:p>
        </p:txBody>
      </p:sp>
      <p:sp>
        <p:nvSpPr>
          <p:cNvPr id="21" name="Rectangle 20">
            <a:extLst>
              <a:ext uri="{FF2B5EF4-FFF2-40B4-BE49-F238E27FC236}">
                <a16:creationId xmlns:a16="http://schemas.microsoft.com/office/drawing/2014/main" id="{F8BC4024-931C-4653-B10B-CE8039C94AAF}"/>
              </a:ext>
            </a:extLst>
          </p:cNvPr>
          <p:cNvSpPr/>
          <p:nvPr userDrawn="1"/>
        </p:nvSpPr>
        <p:spPr>
          <a:xfrm>
            <a:off x="651000" y="4014366"/>
            <a:ext cx="1300356" cy="338554"/>
          </a:xfrm>
          <a:prstGeom prst="rect">
            <a:avLst/>
          </a:prstGeom>
        </p:spPr>
        <p:txBody>
          <a:bodyPr wrap="none">
            <a:spAutoFit/>
          </a:bodyPr>
          <a:lstStyle/>
          <a:p>
            <a:r>
              <a:rPr lang="en-US" sz="1600" b="1" dirty="0">
                <a:solidFill>
                  <a:schemeClr val="tx1"/>
                </a:solidFill>
                <a:latin typeface="Century Gothic" panose="020B0502020202020204" pitchFamily="34" charset="0"/>
              </a:rPr>
              <a:t>@NETL_DOE</a:t>
            </a:r>
          </a:p>
        </p:txBody>
      </p:sp>
      <p:sp>
        <p:nvSpPr>
          <p:cNvPr id="22" name="Text Placeholder 10">
            <a:extLst>
              <a:ext uri="{FF2B5EF4-FFF2-40B4-BE49-F238E27FC236}">
                <a16:creationId xmlns:a16="http://schemas.microsoft.com/office/drawing/2014/main" id="{476F9019-FA1A-4FAA-A83C-18E0DF2FAAEE}"/>
              </a:ext>
            </a:extLst>
          </p:cNvPr>
          <p:cNvSpPr>
            <a:spLocks noGrp="1"/>
          </p:cNvSpPr>
          <p:nvPr>
            <p:ph type="body" sz="quarter" idx="11" hasCustomPrompt="1"/>
          </p:nvPr>
        </p:nvSpPr>
        <p:spPr>
          <a:xfrm>
            <a:off x="252228" y="5738543"/>
            <a:ext cx="4171707" cy="274320"/>
          </a:xfrm>
          <a:prstGeom prst="rect">
            <a:avLst/>
          </a:prstGeom>
        </p:spPr>
        <p:txBody>
          <a:bodyPr lIns="0" tIns="0" bIns="0" anchor="b">
            <a:normAutofit/>
          </a:bodyPr>
          <a:lstStyle>
            <a:lvl1pPr marL="0" indent="0">
              <a:buFont typeface="Segoe UI" panose="020B0502040204020203" pitchFamily="34" charset="0"/>
              <a:buChar char="​"/>
              <a:defRPr sz="1600" b="0">
                <a:solidFill>
                  <a:schemeClr val="tx1"/>
                </a:solidFill>
                <a:latin typeface="Century Gothic" panose="020B0502020202020204" pitchFamily="34" charset="0"/>
              </a:defRPr>
            </a:lvl1pPr>
            <a:lvl2pPr marL="228600" indent="0">
              <a:buNone/>
              <a:defRPr/>
            </a:lvl2pPr>
          </a:lstStyle>
          <a:p>
            <a:pPr lvl="0"/>
            <a:r>
              <a:rPr lang="en-US" dirty="0"/>
              <a:t>Click to add contact name</a:t>
            </a:r>
          </a:p>
        </p:txBody>
      </p:sp>
      <p:sp>
        <p:nvSpPr>
          <p:cNvPr id="23" name="Text Placeholder 10">
            <a:extLst>
              <a:ext uri="{FF2B5EF4-FFF2-40B4-BE49-F238E27FC236}">
                <a16:creationId xmlns:a16="http://schemas.microsoft.com/office/drawing/2014/main" id="{D7446446-DB2C-4247-AA31-2675DEAA47C1}"/>
              </a:ext>
            </a:extLst>
          </p:cNvPr>
          <p:cNvSpPr>
            <a:spLocks noGrp="1"/>
          </p:cNvSpPr>
          <p:nvPr>
            <p:ph type="body" sz="quarter" idx="16" hasCustomPrompt="1"/>
          </p:nvPr>
        </p:nvSpPr>
        <p:spPr>
          <a:xfrm>
            <a:off x="259464" y="6066078"/>
            <a:ext cx="4171707" cy="612535"/>
          </a:xfrm>
          <a:prstGeom prst="rect">
            <a:avLst/>
          </a:prstGeom>
        </p:spPr>
        <p:txBody>
          <a:bodyPr lIns="0" tIns="0" bIns="0" anchor="t">
            <a:normAutofit/>
          </a:bodyPr>
          <a:lstStyle>
            <a:lvl1pPr marL="0" indent="0">
              <a:buFont typeface="Segoe UI" panose="020B0502040204020203" pitchFamily="34" charset="0"/>
              <a:buChar char="​"/>
              <a:defRPr sz="1600" b="0">
                <a:solidFill>
                  <a:schemeClr val="tx1"/>
                </a:solidFill>
                <a:latin typeface="Century Gothic" panose="020B0502020202020204" pitchFamily="34" charset="0"/>
              </a:defRPr>
            </a:lvl1pPr>
            <a:lvl2pPr marL="228600" indent="0">
              <a:buNone/>
              <a:defRPr/>
            </a:lvl2pPr>
          </a:lstStyle>
          <a:p>
            <a:pPr lvl="0"/>
            <a:r>
              <a:rPr lang="en-US" dirty="0"/>
              <a:t>Click to add contact information</a:t>
            </a:r>
          </a:p>
        </p:txBody>
      </p:sp>
      <p:sp>
        <p:nvSpPr>
          <p:cNvPr id="24" name="Rectangle 23">
            <a:extLst>
              <a:ext uri="{FF2B5EF4-FFF2-40B4-BE49-F238E27FC236}">
                <a16:creationId xmlns:a16="http://schemas.microsoft.com/office/drawing/2014/main" id="{C9E4F8AC-9B7D-4AAD-A0A2-AC30C00ABCCF}"/>
              </a:ext>
            </a:extLst>
          </p:cNvPr>
          <p:cNvSpPr/>
          <p:nvPr userDrawn="1"/>
        </p:nvSpPr>
        <p:spPr>
          <a:xfrm>
            <a:off x="147056" y="5429122"/>
            <a:ext cx="1233030" cy="338554"/>
          </a:xfrm>
          <a:prstGeom prst="rect">
            <a:avLst/>
          </a:prstGeom>
        </p:spPr>
        <p:txBody>
          <a:bodyPr wrap="none">
            <a:spAutoFit/>
          </a:bodyPr>
          <a:lstStyle/>
          <a:p>
            <a:r>
              <a:rPr lang="en-US" sz="1600" dirty="0">
                <a:solidFill>
                  <a:schemeClr val="tx1"/>
                </a:solidFill>
                <a:latin typeface="Century Gothic" panose="020B0502020202020204" pitchFamily="34" charset="0"/>
              </a:rPr>
              <a:t>CONTACT:</a:t>
            </a:r>
            <a:endParaRPr lang="en-US" sz="1600" b="1"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0A8C2E58-4B6C-4F07-A902-A4303E045AB2}"/>
              </a:ext>
            </a:extLst>
          </p:cNvPr>
          <p:cNvCxnSpPr>
            <a:cxnSpLocks/>
          </p:cNvCxnSpPr>
          <p:nvPr userDrawn="1"/>
        </p:nvCxnSpPr>
        <p:spPr>
          <a:xfrm>
            <a:off x="259464" y="2350116"/>
            <a:ext cx="5317552"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348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Blank">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5F9E09F9-3C42-4EAB-B94D-76302601D8AC}"/>
              </a:ext>
            </a:extLst>
          </p:cNvPr>
          <p:cNvSpPr>
            <a:spLocks noGrp="1"/>
          </p:cNvSpPr>
          <p:nvPr>
            <p:ph type="pic" sz="quarter" idx="10" hasCustomPrompt="1"/>
          </p:nvPr>
        </p:nvSpPr>
        <p:spPr>
          <a:xfrm>
            <a:off x="609600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dirty="0"/>
              <a:t>Click icon to insert image</a:t>
            </a:r>
          </a:p>
        </p:txBody>
      </p:sp>
      <p:sp>
        <p:nvSpPr>
          <p:cNvPr id="12" name="Title 1">
            <a:extLst>
              <a:ext uri="{FF2B5EF4-FFF2-40B4-BE49-F238E27FC236}">
                <a16:creationId xmlns:a16="http://schemas.microsoft.com/office/drawing/2014/main" id="{C4417AF7-7163-4F0B-A6B2-0DBA03273963}"/>
              </a:ext>
            </a:extLst>
          </p:cNvPr>
          <p:cNvSpPr>
            <a:spLocks noGrp="1"/>
          </p:cNvSpPr>
          <p:nvPr>
            <p:ph type="title" hasCustomPrompt="1"/>
          </p:nvPr>
        </p:nvSpPr>
        <p:spPr>
          <a:xfrm>
            <a:off x="263939" y="315803"/>
            <a:ext cx="5461324" cy="1996980"/>
          </a:xfrm>
          <a:prstGeom prst="rect">
            <a:avLst/>
          </a:prstGeom>
          <a:ln>
            <a:noFill/>
          </a:ln>
        </p:spPr>
        <p:txBody>
          <a:bodyPr>
            <a:normAutofit/>
          </a:bodyPr>
          <a:lstStyle>
            <a:lvl1pPr>
              <a:defRPr sz="6000" b="1"/>
            </a:lvl1pPr>
          </a:lstStyle>
          <a:p>
            <a:r>
              <a:rPr lang="en-US" dirty="0"/>
              <a:t>[Insert headline]</a:t>
            </a:r>
          </a:p>
        </p:txBody>
      </p:sp>
      <p:sp>
        <p:nvSpPr>
          <p:cNvPr id="14" name="Text Placeholder 23">
            <a:extLst>
              <a:ext uri="{FF2B5EF4-FFF2-40B4-BE49-F238E27FC236}">
                <a16:creationId xmlns:a16="http://schemas.microsoft.com/office/drawing/2014/main" id="{58F3E0BE-5B18-4FB8-8397-19CF1286AE3E}"/>
              </a:ext>
            </a:extLst>
          </p:cNvPr>
          <p:cNvSpPr>
            <a:spLocks noGrp="1"/>
          </p:cNvSpPr>
          <p:nvPr>
            <p:ph type="body" sz="quarter" idx="15" hasCustomPrompt="1"/>
          </p:nvPr>
        </p:nvSpPr>
        <p:spPr>
          <a:xfrm>
            <a:off x="10725912" y="6373368"/>
            <a:ext cx="1207008" cy="292608"/>
          </a:xfrm>
          <a:prstGeom prst="rect">
            <a:avLst/>
          </a:prstGeom>
          <a:blipFill>
            <a:blip r:embed="rId2"/>
            <a:stretch>
              <a:fillRect/>
            </a:stretch>
          </a:blipFill>
        </p:spPr>
        <p:txBody>
          <a:bodyPr>
            <a:normAutofit/>
          </a:bodyPr>
          <a:lstStyle>
            <a:lvl1pPr marL="0" indent="0">
              <a:buNone/>
              <a:defRPr sz="100" b="0"/>
            </a:lvl1pPr>
          </a:lstStyle>
          <a:p>
            <a:pPr lvl="0"/>
            <a:r>
              <a:rPr lang="en-US" dirty="0"/>
              <a:t>.</a:t>
            </a:r>
          </a:p>
        </p:txBody>
      </p:sp>
      <p:sp>
        <p:nvSpPr>
          <p:cNvPr id="18" name="Rectangle 17">
            <a:extLst>
              <a:ext uri="{FF2B5EF4-FFF2-40B4-BE49-F238E27FC236}">
                <a16:creationId xmlns:a16="http://schemas.microsoft.com/office/drawing/2014/main" id="{BA8F0104-2F30-4661-87D5-402DE9C1D8FA}"/>
              </a:ext>
            </a:extLst>
          </p:cNvPr>
          <p:cNvSpPr/>
          <p:nvPr userDrawn="1"/>
        </p:nvSpPr>
        <p:spPr>
          <a:xfrm>
            <a:off x="147056" y="2758581"/>
            <a:ext cx="3278462" cy="338554"/>
          </a:xfrm>
          <a:prstGeom prst="rect">
            <a:avLst/>
          </a:prstGeom>
        </p:spPr>
        <p:txBody>
          <a:bodyPr wrap="none">
            <a:spAutoFit/>
          </a:bodyPr>
          <a:lstStyle/>
          <a:p>
            <a:r>
              <a:rPr lang="en-US" sz="1600" dirty="0">
                <a:solidFill>
                  <a:schemeClr val="tx1"/>
                </a:solidFill>
                <a:latin typeface="Century Gothic" panose="020B0502020202020204" pitchFamily="34" charset="0"/>
              </a:rPr>
              <a:t>VISIT US AT:  </a:t>
            </a:r>
            <a:r>
              <a:rPr lang="en-US" sz="1600" b="1" dirty="0">
                <a:solidFill>
                  <a:srgbClr val="F7932B"/>
                </a:solidFill>
                <a:latin typeface="Century Gothic" panose="020B0502020202020204" pitchFamily="34" charset="0"/>
              </a:rPr>
              <a:t>www.NETL.DOE.gov</a:t>
            </a:r>
          </a:p>
        </p:txBody>
      </p:sp>
      <p:cxnSp>
        <p:nvCxnSpPr>
          <p:cNvPr id="26" name="Straight Connector 25">
            <a:extLst>
              <a:ext uri="{FF2B5EF4-FFF2-40B4-BE49-F238E27FC236}">
                <a16:creationId xmlns:a16="http://schemas.microsoft.com/office/drawing/2014/main" id="{0A8C2E58-4B6C-4F07-A902-A4303E045AB2}"/>
              </a:ext>
            </a:extLst>
          </p:cNvPr>
          <p:cNvCxnSpPr>
            <a:cxnSpLocks/>
          </p:cNvCxnSpPr>
          <p:nvPr userDrawn="1"/>
        </p:nvCxnSpPr>
        <p:spPr>
          <a:xfrm>
            <a:off x="259464" y="2350116"/>
            <a:ext cx="5317552"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76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1176950"/>
            <a:ext cx="12192000"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74477"/>
            <a:ext cx="1158092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0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1EA2B365-94C5-48C0-81B0-57D8EAC99E1C}" type="slidenum">
              <a:rPr lang="en-US" b="1" smtClean="0">
                <a:solidFill>
                  <a:schemeClr val="bg1"/>
                </a:solidFill>
                <a:latin typeface="Century Gothic" panose="020B0502020202020204" pitchFamily="34" charset="0"/>
              </a:r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1" name="Title 1"/>
          <p:cNvSpPr>
            <a:spLocks noGrp="1"/>
          </p:cNvSpPr>
          <p:nvPr>
            <p:ph type="ctrTitle" hasCustomPrompt="1"/>
          </p:nvPr>
        </p:nvSpPr>
        <p:spPr>
          <a:xfrm>
            <a:off x="270628" y="146034"/>
            <a:ext cx="8810273" cy="1134678"/>
          </a:xfrm>
        </p:spPr>
        <p:txBody>
          <a:bodyPr anchor="b">
            <a:normAutofit/>
          </a:bodyPr>
          <a:lstStyle>
            <a:lvl1pPr algn="l">
              <a:defRPr sz="3600" b="1">
                <a:solidFill>
                  <a:srgbClr val="373838"/>
                </a:solidFill>
              </a:defRPr>
            </a:lvl1pPr>
          </a:lstStyle>
          <a:p>
            <a:r>
              <a:rPr lang="en-US" dirty="0"/>
              <a:t>Master Page Title 1</a:t>
            </a:r>
            <a:br>
              <a:rPr lang="en-US" dirty="0"/>
            </a:br>
            <a:r>
              <a:rPr lang="en-US" dirty="0"/>
              <a:t>Two Lines</a:t>
            </a:r>
          </a:p>
        </p:txBody>
      </p:sp>
    </p:spTree>
    <p:extLst>
      <p:ext uri="{BB962C8B-B14F-4D97-AF65-F5344CB8AC3E}">
        <p14:creationId xmlns:p14="http://schemas.microsoft.com/office/powerpoint/2010/main" val="1978112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1" name="Rectangle 10"/>
          <p:cNvSpPr/>
          <p:nvPr userDrawn="1"/>
        </p:nvSpPr>
        <p:spPr>
          <a:xfrm>
            <a:off x="0" y="6258756"/>
            <a:ext cx="12192000" cy="599243"/>
          </a:xfrm>
          <a:prstGeom prst="rect">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270628" y="344932"/>
            <a:ext cx="11580921" cy="600980"/>
          </a:xfrm>
        </p:spPr>
        <p:txBody>
          <a:bodyPr anchor="b">
            <a:normAutofit/>
          </a:bodyPr>
          <a:lstStyle>
            <a:lvl1pPr algn="l">
              <a:defRPr sz="4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70628" y="872270"/>
            <a:ext cx="11580921" cy="373510"/>
          </a:xfrm>
        </p:spPr>
        <p:txBody>
          <a:bodyPr>
            <a:noAutofit/>
          </a:bodyPr>
          <a:lstStyle>
            <a:lvl1pPr marL="0" indent="0" algn="l">
              <a:buNone/>
              <a:defRPr sz="1800" b="0">
                <a:solidFill>
                  <a:srgbClr val="3738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grpSp>
        <p:nvGrpSpPr>
          <p:cNvPr id="4" name="Group 3"/>
          <p:cNvGrpSpPr/>
          <p:nvPr userDrawn="1"/>
        </p:nvGrpSpPr>
        <p:grpSpPr>
          <a:xfrm>
            <a:off x="8380347" y="6361662"/>
            <a:ext cx="3619652" cy="386134"/>
            <a:chOff x="8264892" y="6361662"/>
            <a:chExt cx="3619652" cy="386134"/>
          </a:xfrm>
        </p:grpSpPr>
        <p:pic>
          <p:nvPicPr>
            <p:cNvPr id="35" name="Picture 34"/>
            <p:cNvPicPr>
              <a:picLocks noChangeAspect="1"/>
            </p:cNvPicPr>
            <p:nvPr userDrawn="1"/>
          </p:nvPicPr>
          <p:blipFill rotWithShape="1">
            <a:blip r:embed="rId2" cstate="print">
              <a:extLst>
                <a:ext uri="{28A0092B-C50C-407E-A947-70E740481C1C}">
                  <a14:useLocalDpi xmlns:a14="http://schemas.microsoft.com/office/drawing/2010/main"/>
                </a:ext>
              </a:extLst>
            </a:blip>
            <a:srcRect l="-2" r="-1932"/>
            <a:stretch/>
          </p:blipFill>
          <p:spPr>
            <a:xfrm>
              <a:off x="10911187" y="6361662"/>
              <a:ext cx="973357" cy="379921"/>
            </a:xfrm>
            <a:prstGeom prst="rect">
              <a:avLst/>
            </a:prstGeom>
          </p:spPr>
        </p:pic>
        <p:pic>
          <p:nvPicPr>
            <p:cNvPr id="2" name="Picture 1"/>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l="57949"/>
            <a:stretch/>
          </p:blipFill>
          <p:spPr>
            <a:xfrm>
              <a:off x="9682788" y="6363610"/>
              <a:ext cx="1030431" cy="382453"/>
            </a:xfrm>
            <a:prstGeom prst="rect">
              <a:avLst/>
            </a:prstGeom>
          </p:spPr>
        </p:pic>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a:ext>
              </a:extLst>
            </a:blip>
            <a:srcRect b="-5834"/>
            <a:stretch/>
          </p:blipFill>
          <p:spPr>
            <a:xfrm>
              <a:off x="8264892" y="6408046"/>
              <a:ext cx="1359206" cy="339750"/>
            </a:xfrm>
            <a:prstGeom prst="rect">
              <a:avLst/>
            </a:prstGeom>
            <a:effectLst/>
          </p:spPr>
        </p:pic>
      </p:grpSp>
      <p:sp>
        <p:nvSpPr>
          <p:cNvPr id="10" name="Rectangle 9"/>
          <p:cNvSpPr/>
          <p:nvPr userDrawn="1"/>
        </p:nvSpPr>
        <p:spPr>
          <a:xfrm>
            <a:off x="183740" y="6406125"/>
            <a:ext cx="378492" cy="307777"/>
          </a:xfrm>
          <a:prstGeom prst="rect">
            <a:avLst/>
          </a:prstGeom>
          <a:effectLst/>
        </p:spPr>
        <p:txBody>
          <a:bodyPr wrap="none">
            <a:spAutoFit/>
          </a:bodyPr>
          <a:lstStyle/>
          <a:p>
            <a:fld id="{BD1BBCF7-C2B2-490C-A676-4763179728A4}" type="slidenum">
              <a:rPr lang="en-US" sz="1400" b="1" smtClean="0">
                <a:solidFill>
                  <a:srgbClr val="FFFFFF"/>
                </a:solidFill>
                <a:latin typeface="Century Gothic" panose="020B0502020202020204" pitchFamily="34" charset="0"/>
              </a:rPr>
              <a:pPr/>
              <a:t>‹#›</a:t>
            </a:fld>
            <a:endParaRPr lang="en-US" sz="1400" dirty="0">
              <a:solidFill>
                <a:srgbClr val="FFFFFF"/>
              </a:solidFill>
            </a:endParaRPr>
          </a:p>
        </p:txBody>
      </p:sp>
    </p:spTree>
    <p:extLst>
      <p:ext uri="{BB962C8B-B14F-4D97-AF65-F5344CB8AC3E}">
        <p14:creationId xmlns:p14="http://schemas.microsoft.com/office/powerpoint/2010/main" val="1327640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15"/>
          <p:cNvSpPr>
            <a:spLocks noGrp="1"/>
          </p:cNvSpPr>
          <p:nvPr>
            <p:ph type="pic" sz="quarter" idx="10" hasCustomPrompt="1"/>
          </p:nvPr>
        </p:nvSpPr>
        <p:spPr>
          <a:xfrm>
            <a:off x="0" y="2237554"/>
            <a:ext cx="12192000" cy="4620446"/>
          </a:xfrm>
          <a:prstGeom prst="rect">
            <a:avLst/>
          </a:prstGeom>
        </p:spPr>
        <p:txBody>
          <a:bodyPr/>
          <a:lstStyle>
            <a:lvl1pPr marL="0" indent="0">
              <a:buNone/>
              <a:defRPr sz="2400" baseline="0">
                <a:latin typeface="Century Gothic" panose="020B0502020202020204" pitchFamily="34" charset="0"/>
                <a:cs typeface="Arial" panose="020B0604020202020204" pitchFamily="34" charset="0"/>
              </a:defRPr>
            </a:lvl1pPr>
          </a:lstStyle>
          <a:p>
            <a:r>
              <a:rPr lang="en-US" dirty="0"/>
              <a:t>Insert image here</a:t>
            </a:r>
          </a:p>
        </p:txBody>
      </p:sp>
      <p:sp>
        <p:nvSpPr>
          <p:cNvPr id="8" name="Title 1"/>
          <p:cNvSpPr>
            <a:spLocks noGrp="1"/>
          </p:cNvSpPr>
          <p:nvPr>
            <p:ph type="ctrTitle" hasCustomPrompt="1"/>
            <p:custDataLst>
              <p:tags r:id="rId1"/>
            </p:custDataLst>
          </p:nvPr>
        </p:nvSpPr>
        <p:spPr>
          <a:xfrm>
            <a:off x="270628" y="285430"/>
            <a:ext cx="9033029" cy="919232"/>
          </a:xfrm>
          <a:prstGeom prst="rect">
            <a:avLst/>
          </a:prstGeom>
        </p:spPr>
        <p:txBody>
          <a:bodyPr anchor="b"/>
          <a:lstStyle>
            <a:lvl1pPr algn="l">
              <a:defRPr sz="6000" b="1">
                <a:solidFill>
                  <a:srgbClr val="373838"/>
                </a:solidFill>
                <a:latin typeface="Century Gothic" panose="020B0502020202020204" pitchFamily="34" charset="0"/>
              </a:defRPr>
            </a:lvl1pPr>
          </a:lstStyle>
          <a:p>
            <a:r>
              <a:rPr lang="en-US" dirty="0"/>
              <a:t>Master Cover Title</a:t>
            </a:r>
          </a:p>
        </p:txBody>
      </p:sp>
      <p:sp>
        <p:nvSpPr>
          <p:cNvPr id="9" name="Subtitle 2"/>
          <p:cNvSpPr>
            <a:spLocks noGrp="1"/>
          </p:cNvSpPr>
          <p:nvPr>
            <p:ph type="subTitle" idx="1" hasCustomPrompt="1"/>
          </p:nvPr>
        </p:nvSpPr>
        <p:spPr>
          <a:xfrm>
            <a:off x="270628" y="1208302"/>
            <a:ext cx="9033029" cy="373510"/>
          </a:xfrm>
          <a:prstGeom prst="rect">
            <a:avLst/>
          </a:prstGeom>
        </p:spPr>
        <p:txBody>
          <a:bodyPr>
            <a:noAutofit/>
          </a:bodyPr>
          <a:lstStyle>
            <a:lvl1pPr marL="0" indent="0" algn="l">
              <a:buNone/>
              <a:defRPr sz="32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614099" y="284249"/>
            <a:ext cx="2307273" cy="917977"/>
          </a:xfrm>
          <a:prstGeom prst="rect">
            <a:avLst/>
          </a:prstGeom>
        </p:spPr>
      </p:pic>
      <p:cxnSp>
        <p:nvCxnSpPr>
          <p:cNvPr id="11" name="Straight Connector 10"/>
          <p:cNvCxnSpPr/>
          <p:nvPr userDrawn="1"/>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41E1FE1B-DFC9-4F1F-A0E3-1591BAF824A0}"/>
              </a:ext>
            </a:extLst>
          </p:cNvPr>
          <p:cNvSpPr>
            <a:spLocks noGrp="1"/>
          </p:cNvSpPr>
          <p:nvPr>
            <p:ph type="body" sz="quarter" idx="12" hasCustomPrompt="1"/>
            <p:custDataLst>
              <p:tags r:id="rId2"/>
            </p:custDataLst>
          </p:nvPr>
        </p:nvSpPr>
        <p:spPr>
          <a:xfrm>
            <a:off x="6915150" y="1658858"/>
            <a:ext cx="5160963" cy="284242"/>
          </a:xfrm>
          <a:prstGeom prst="rect">
            <a:avLst/>
          </a:prstGeom>
        </p:spPr>
        <p:txBody>
          <a:bodyPr/>
          <a:lstStyle>
            <a:lvl1pPr algn="l">
              <a:spcBef>
                <a:spcPts val="200"/>
              </a:spcBef>
              <a:defRPr sz="1400" b="1" i="1"/>
            </a:lvl1pPr>
          </a:lstStyle>
          <a:p>
            <a:pPr lvl="0"/>
            <a:r>
              <a:rPr lang="en-US" dirty="0"/>
              <a:t>NETL Presenter’s Name</a:t>
            </a:r>
          </a:p>
        </p:txBody>
      </p:sp>
      <p:sp>
        <p:nvSpPr>
          <p:cNvPr id="14" name="Text Placeholder 4">
            <a:extLst>
              <a:ext uri="{FF2B5EF4-FFF2-40B4-BE49-F238E27FC236}">
                <a16:creationId xmlns:a16="http://schemas.microsoft.com/office/drawing/2014/main" id="{BE494581-0B25-475D-A228-1638172171C0}"/>
              </a:ext>
            </a:extLst>
          </p:cNvPr>
          <p:cNvSpPr>
            <a:spLocks noGrp="1"/>
          </p:cNvSpPr>
          <p:nvPr>
            <p:ph type="body" sz="quarter" idx="14" hasCustomPrompt="1"/>
            <p:custDataLst>
              <p:tags r:id="rId3"/>
            </p:custDataLst>
          </p:nvPr>
        </p:nvSpPr>
        <p:spPr>
          <a:xfrm>
            <a:off x="6915150" y="1943100"/>
            <a:ext cx="5160963" cy="275745"/>
          </a:xfrm>
          <a:prstGeom prst="rect">
            <a:avLst/>
          </a:prstGeom>
        </p:spPr>
        <p:txBody>
          <a:bodyPr/>
          <a:lstStyle>
            <a:lvl1pPr algn="l">
              <a:spcBef>
                <a:spcPts val="200"/>
              </a:spcBef>
              <a:defRPr sz="1400" i="1"/>
            </a:lvl1pPr>
          </a:lstStyle>
          <a:p>
            <a:pPr lvl="0"/>
            <a:r>
              <a:rPr lang="en-US" dirty="0"/>
              <a:t>NETL Presenter’s Title/Office</a:t>
            </a:r>
          </a:p>
        </p:txBody>
      </p:sp>
      <p:sp>
        <p:nvSpPr>
          <p:cNvPr id="2" name="TextBox 1">
            <a:extLst>
              <a:ext uri="{FF2B5EF4-FFF2-40B4-BE49-F238E27FC236}">
                <a16:creationId xmlns:a16="http://schemas.microsoft.com/office/drawing/2014/main" id="{73712CBE-C3C2-4BCA-BE64-F63C88DA8FD2}"/>
              </a:ext>
            </a:extLst>
          </p:cNvPr>
          <p:cNvSpPr txBox="1"/>
          <p:nvPr userDrawn="1"/>
        </p:nvSpPr>
        <p:spPr>
          <a:xfrm>
            <a:off x="46892" y="5981232"/>
            <a:ext cx="1536970" cy="307777"/>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US" sz="1400" b="1" i="1" u="none" baseline="0" dirty="0">
                <a:solidFill>
                  <a:schemeClr val="bg1"/>
                </a:solidFill>
                <a:latin typeface="Century Gothic" panose="020B0502020202020204" pitchFamily="34" charset="0"/>
              </a:rPr>
              <a:t>Presentation to</a:t>
            </a:r>
          </a:p>
        </p:txBody>
      </p:sp>
      <p:sp>
        <p:nvSpPr>
          <p:cNvPr id="13" name="Text Placeholder 2">
            <a:extLst>
              <a:ext uri="{FF2B5EF4-FFF2-40B4-BE49-F238E27FC236}">
                <a16:creationId xmlns:a16="http://schemas.microsoft.com/office/drawing/2014/main" id="{01C11D97-687E-4C98-AF16-A6BF317B543D}"/>
              </a:ext>
            </a:extLst>
          </p:cNvPr>
          <p:cNvSpPr>
            <a:spLocks noGrp="1"/>
          </p:cNvSpPr>
          <p:nvPr>
            <p:ph type="body" sz="quarter" idx="13" hasCustomPrompt="1"/>
            <p:custDataLst>
              <p:tags r:id="rId4"/>
            </p:custDataLst>
          </p:nvPr>
        </p:nvSpPr>
        <p:spPr>
          <a:xfrm>
            <a:off x="1442520" y="6321690"/>
            <a:ext cx="4653480" cy="314260"/>
          </a:xfrm>
          <a:prstGeom prst="rect">
            <a:avLst/>
          </a:prstGeom>
        </p:spPr>
        <p:txBody>
          <a:bodyPr/>
          <a:lstStyle>
            <a:lvl1pPr>
              <a:spcBef>
                <a:spcPts val="200"/>
              </a:spcBef>
              <a:defRPr sz="1400" b="1" i="1">
                <a:solidFill>
                  <a:schemeClr val="bg1"/>
                </a:solidFill>
              </a:defRPr>
            </a:lvl1pPr>
          </a:lstStyle>
          <a:p>
            <a:pPr lvl="0"/>
            <a:r>
              <a:rPr lang="en-US" dirty="0"/>
              <a:t>Enter Month Day, Year</a:t>
            </a:r>
          </a:p>
        </p:txBody>
      </p:sp>
      <p:sp>
        <p:nvSpPr>
          <p:cNvPr id="3" name="Text Placeholder 2">
            <a:extLst>
              <a:ext uri="{FF2B5EF4-FFF2-40B4-BE49-F238E27FC236}">
                <a16:creationId xmlns:a16="http://schemas.microsoft.com/office/drawing/2014/main" id="{46D906A8-711F-4DBE-A6F7-CFA4055643EC}"/>
              </a:ext>
            </a:extLst>
          </p:cNvPr>
          <p:cNvSpPr>
            <a:spLocks noGrp="1"/>
          </p:cNvSpPr>
          <p:nvPr>
            <p:ph type="body" sz="quarter" idx="11" hasCustomPrompt="1"/>
            <p:custDataLst>
              <p:tags r:id="rId5"/>
            </p:custDataLst>
          </p:nvPr>
        </p:nvSpPr>
        <p:spPr>
          <a:xfrm>
            <a:off x="1442520" y="6010340"/>
            <a:ext cx="8768280" cy="278668"/>
          </a:xfrm>
          <a:prstGeom prst="rect">
            <a:avLst/>
          </a:prstGeom>
        </p:spPr>
        <p:txBody>
          <a:bodyPr/>
          <a:lstStyle>
            <a:lvl1pPr>
              <a:spcBef>
                <a:spcPts val="200"/>
              </a:spcBef>
              <a:defRPr sz="1400" b="1" i="1">
                <a:solidFill>
                  <a:schemeClr val="bg1"/>
                </a:solidFill>
              </a:defRPr>
            </a:lvl1pPr>
          </a:lstStyle>
          <a:p>
            <a:pPr lvl="0"/>
            <a:r>
              <a:rPr lang="en-US"/>
              <a:t>[Audience Name]</a:t>
            </a:r>
            <a:endParaRPr lang="en-US" dirty="0"/>
          </a:p>
        </p:txBody>
      </p:sp>
      <p:pic>
        <p:nvPicPr>
          <p:cNvPr id="7" name="Picture 6"/>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0475650" y="6337699"/>
            <a:ext cx="1431208" cy="348387"/>
          </a:xfrm>
          <a:prstGeom prst="rect">
            <a:avLst/>
          </a:prstGeom>
          <a:effectLst/>
        </p:spPr>
      </p:pic>
    </p:spTree>
    <p:extLst>
      <p:ext uri="{BB962C8B-B14F-4D97-AF65-F5344CB8AC3E}">
        <p14:creationId xmlns:p14="http://schemas.microsoft.com/office/powerpoint/2010/main" val="3479782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270627" y="1168878"/>
            <a:ext cx="11580921" cy="482797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10"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2" name="Rectangle 11"/>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6" name="Date Placeholder 5">
            <a:extLst>
              <a:ext uri="{FF2B5EF4-FFF2-40B4-BE49-F238E27FC236}">
                <a16:creationId xmlns:a16="http://schemas.microsoft.com/office/drawing/2014/main" id="{FD390063-3279-473E-9C81-A81F139E21B8}"/>
              </a:ext>
            </a:extLst>
          </p:cNvPr>
          <p:cNvSpPr>
            <a:spLocks noGrp="1"/>
          </p:cNvSpPr>
          <p:nvPr>
            <p:ph type="dt" sz="half" idx="14"/>
          </p:nvPr>
        </p:nvSpPr>
        <p:spPr/>
        <p:txBody>
          <a:bodyPr/>
          <a:lstStyle/>
          <a:p>
            <a:endParaRPr lang="en-US" dirty="0"/>
          </a:p>
        </p:txBody>
      </p:sp>
      <p:sp>
        <p:nvSpPr>
          <p:cNvPr id="9" name="Slide Number Placeholder 8">
            <a:extLst>
              <a:ext uri="{FF2B5EF4-FFF2-40B4-BE49-F238E27FC236}">
                <a16:creationId xmlns:a16="http://schemas.microsoft.com/office/drawing/2014/main" id="{C3DD2D5C-73ED-4C16-9EE0-B380D143C951}"/>
              </a:ext>
            </a:extLst>
          </p:cNvPr>
          <p:cNvSpPr>
            <a:spLocks noGrp="1"/>
          </p:cNvSpPr>
          <p:nvPr>
            <p:ph type="sldNum" sz="quarter" idx="15"/>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4064013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270626" y="1168878"/>
            <a:ext cx="5724731"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6126816" y="1168878"/>
            <a:ext cx="5724731"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cxnSp>
        <p:nvCxnSpPr>
          <p:cNvPr id="20" name="Straight Connector 19"/>
          <p:cNvCxnSpPr/>
          <p:nvPr userDrawn="1"/>
        </p:nvCxnSpPr>
        <p:spPr>
          <a:xfrm>
            <a:off x="606552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1" name="Title 1">
            <a:extLst>
              <a:ext uri="{FF2B5EF4-FFF2-40B4-BE49-F238E27FC236}">
                <a16:creationId xmlns:a16="http://schemas.microsoft.com/office/drawing/2014/main" id="{1BED5FE6-695A-4985-860B-33490E288298}"/>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3" name="Date Placeholder 2">
            <a:extLst>
              <a:ext uri="{FF2B5EF4-FFF2-40B4-BE49-F238E27FC236}">
                <a16:creationId xmlns:a16="http://schemas.microsoft.com/office/drawing/2014/main" id="{064767C7-7916-46E6-B1B4-EA02119E3A60}"/>
              </a:ext>
            </a:extLst>
          </p:cNvPr>
          <p:cNvSpPr>
            <a:spLocks noGrp="1"/>
          </p:cNvSpPr>
          <p:nvPr>
            <p:ph type="dt" sz="half" idx="15"/>
          </p:nvPr>
        </p:nvSpPr>
        <p:spPr/>
        <p:txBody>
          <a:bodyPr/>
          <a:lstStyle/>
          <a:p>
            <a:endParaRPr lang="en-US" dirty="0"/>
          </a:p>
        </p:txBody>
      </p:sp>
      <p:sp>
        <p:nvSpPr>
          <p:cNvPr id="4" name="Slide Number Placeholder 3">
            <a:extLst>
              <a:ext uri="{FF2B5EF4-FFF2-40B4-BE49-F238E27FC236}">
                <a16:creationId xmlns:a16="http://schemas.microsoft.com/office/drawing/2014/main" id="{09E80636-5903-4645-B4CC-380E0F0753E5}"/>
              </a:ext>
            </a:extLst>
          </p:cNvPr>
          <p:cNvSpPr>
            <a:spLocks noGrp="1"/>
          </p:cNvSpPr>
          <p:nvPr>
            <p:ph type="sldNum" sz="quarter" idx="16"/>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79383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4193467"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19" name="Content Placeholder 2"/>
          <p:cNvSpPr>
            <a:spLocks noGrp="1"/>
          </p:cNvSpPr>
          <p:nvPr>
            <p:ph idx="16"/>
          </p:nvPr>
        </p:nvSpPr>
        <p:spPr>
          <a:xfrm>
            <a:off x="270626"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20" name="Content Placeholder 2"/>
          <p:cNvSpPr>
            <a:spLocks noGrp="1"/>
          </p:cNvSpPr>
          <p:nvPr>
            <p:ph idx="17"/>
          </p:nvPr>
        </p:nvSpPr>
        <p:spPr>
          <a:xfrm>
            <a:off x="8116308" y="1167740"/>
            <a:ext cx="3735237" cy="4773026"/>
          </a:xfrm>
          <a:prstGeom prst="rect">
            <a:avLst/>
          </a:prstGeom>
        </p:spPr>
        <p:txBody>
          <a:bodyPr/>
          <a:lstStyle>
            <a:lvl1pPr marL="457200" indent="-457200">
              <a:buFont typeface="Arial" panose="020B0604020202020204" pitchFamily="34" charset="0"/>
              <a:buChar char="•"/>
              <a:defRPr lang="en-US" dirty="0" smtClean="0">
                <a:latin typeface="Century Gothic" panose="020B0502020202020204" pitchFamily="34" charset="0"/>
              </a:defRPr>
            </a:lvl1pPr>
            <a:lvl2pPr>
              <a:defRPr lang="en-US" dirty="0" smtClean="0">
                <a:latin typeface="Century Gothic" panose="020B0502020202020204" pitchFamily="34" charset="0"/>
              </a:defRPr>
            </a:lvl2pPr>
            <a:lvl3pPr>
              <a:defRPr lang="en-US" dirty="0" smtClean="0">
                <a:latin typeface="Century Gothic" panose="020B0502020202020204" pitchFamily="34" charset="0"/>
              </a:defRPr>
            </a:lvl3pPr>
            <a:lvl4pPr>
              <a:defRPr lang="en-US" dirty="0" smtClean="0">
                <a:latin typeface="Century Gothic" panose="020B0502020202020204" pitchFamily="34" charset="0"/>
              </a:defRPr>
            </a:lvl4pPr>
            <a:lvl5pPr>
              <a:defRPr lang="en-US" dirty="0">
                <a:latin typeface="Century Gothic" panose="020B0502020202020204" pitchFamily="34" charset="0"/>
              </a:defRPr>
            </a:lvl5pPr>
          </a:lstStyle>
          <a:p>
            <a:pPr lvl="0"/>
            <a:endParaRPr lang="en-US" dirty="0"/>
          </a:p>
        </p:txBody>
      </p:sp>
      <p:cxnSp>
        <p:nvCxnSpPr>
          <p:cNvPr id="22" name="Straight Connector 21"/>
          <p:cNvCxnSpPr/>
          <p:nvPr userDrawn="1"/>
        </p:nvCxnSpPr>
        <p:spPr>
          <a:xfrm>
            <a:off x="40995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a:off x="80238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4" name="Title 1">
            <a:extLst>
              <a:ext uri="{FF2B5EF4-FFF2-40B4-BE49-F238E27FC236}">
                <a16:creationId xmlns:a16="http://schemas.microsoft.com/office/drawing/2014/main" id="{1DD3E295-16E2-4037-AA10-3CF534FE9A5D}"/>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0DB6584B-D296-4912-85BA-9EE0C53775AC}"/>
              </a:ext>
            </a:extLst>
          </p:cNvPr>
          <p:cNvSpPr>
            <a:spLocks noGrp="1"/>
          </p:cNvSpPr>
          <p:nvPr>
            <p:ph type="dt" sz="half" idx="18"/>
          </p:nvPr>
        </p:nvSpPr>
        <p:spPr/>
        <p:txBody>
          <a:bodyPr/>
          <a:lstStyle/>
          <a:p>
            <a:endParaRPr lang="en-US" dirty="0"/>
          </a:p>
        </p:txBody>
      </p:sp>
      <p:sp>
        <p:nvSpPr>
          <p:cNvPr id="3" name="Slide Number Placeholder 2">
            <a:extLst>
              <a:ext uri="{FF2B5EF4-FFF2-40B4-BE49-F238E27FC236}">
                <a16:creationId xmlns:a16="http://schemas.microsoft.com/office/drawing/2014/main" id="{61EA7FEF-A0D6-4700-B189-1BE34F49F15E}"/>
              </a:ext>
            </a:extLst>
          </p:cNvPr>
          <p:cNvSpPr>
            <a:spLocks noGrp="1"/>
          </p:cNvSpPr>
          <p:nvPr>
            <p:ph type="sldNum" sz="quarter" idx="19"/>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395021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8" name="Content Placeholder 2"/>
          <p:cNvSpPr>
            <a:spLocks noGrp="1"/>
          </p:cNvSpPr>
          <p:nvPr>
            <p:ph idx="1"/>
          </p:nvPr>
        </p:nvSpPr>
        <p:spPr>
          <a:xfrm>
            <a:off x="270627" y="1168878"/>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24" name="Content Placeholder 2"/>
          <p:cNvSpPr>
            <a:spLocks noGrp="1"/>
          </p:cNvSpPr>
          <p:nvPr>
            <p:ph idx="14"/>
          </p:nvPr>
        </p:nvSpPr>
        <p:spPr>
          <a:xfrm>
            <a:off x="9089414" y="1168878"/>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25" name="Content Placeholder 2"/>
          <p:cNvSpPr>
            <a:spLocks noGrp="1"/>
          </p:cNvSpPr>
          <p:nvPr>
            <p:ph idx="15"/>
          </p:nvPr>
        </p:nvSpPr>
        <p:spPr>
          <a:xfrm>
            <a:off x="3205591" y="1168877"/>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26" name="Content Placeholder 2"/>
          <p:cNvSpPr>
            <a:spLocks noGrp="1"/>
          </p:cNvSpPr>
          <p:nvPr>
            <p:ph idx="16"/>
          </p:nvPr>
        </p:nvSpPr>
        <p:spPr>
          <a:xfrm>
            <a:off x="6154450" y="1168877"/>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cxnSp>
        <p:nvCxnSpPr>
          <p:cNvPr id="3" name="Straight Connector 2"/>
          <p:cNvCxnSpPr/>
          <p:nvPr userDrawn="1"/>
        </p:nvCxnSpPr>
        <p:spPr>
          <a:xfrm>
            <a:off x="311658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a:off x="6063091"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userDrawn="1"/>
        </p:nvCxnSpPr>
        <p:spPr>
          <a:xfrm>
            <a:off x="900684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0" name="Title 1">
            <a:extLst>
              <a:ext uri="{FF2B5EF4-FFF2-40B4-BE49-F238E27FC236}">
                <a16:creationId xmlns:a16="http://schemas.microsoft.com/office/drawing/2014/main" id="{21D82C1E-4C77-414B-B92E-999D395E3FB7}"/>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3600A900-0372-4144-BACE-0E84B67F7E42}"/>
              </a:ext>
            </a:extLst>
          </p:cNvPr>
          <p:cNvSpPr>
            <a:spLocks noGrp="1"/>
          </p:cNvSpPr>
          <p:nvPr>
            <p:ph type="dt" sz="half" idx="17"/>
          </p:nvPr>
        </p:nvSpPr>
        <p:spPr/>
        <p:txBody>
          <a:bodyPr/>
          <a:lstStyle/>
          <a:p>
            <a:endParaRPr lang="en-US" dirty="0"/>
          </a:p>
        </p:txBody>
      </p:sp>
      <p:sp>
        <p:nvSpPr>
          <p:cNvPr id="4" name="Slide Number Placeholder 3">
            <a:extLst>
              <a:ext uri="{FF2B5EF4-FFF2-40B4-BE49-F238E27FC236}">
                <a16:creationId xmlns:a16="http://schemas.microsoft.com/office/drawing/2014/main" id="{51CD198C-B28F-41D9-9430-F472C9C20F2F}"/>
              </a:ext>
            </a:extLst>
          </p:cNvPr>
          <p:cNvSpPr>
            <a:spLocks noGrp="1"/>
          </p:cNvSpPr>
          <p:nvPr>
            <p:ph type="sldNum" sz="quarter" idx="18"/>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4155788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5" name="Straight Connector 4"/>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0" name="Rectangle 9"/>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5" name="Title 1">
            <a:extLst>
              <a:ext uri="{FF2B5EF4-FFF2-40B4-BE49-F238E27FC236}">
                <a16:creationId xmlns:a16="http://schemas.microsoft.com/office/drawing/2014/main" id="{87DD57E2-0574-433F-BC43-601C1EAE085D}"/>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B77830CF-9F3D-44B1-8AFC-000E352163D2}"/>
              </a:ext>
            </a:extLst>
          </p:cNvPr>
          <p:cNvSpPr>
            <a:spLocks noGrp="1"/>
          </p:cNvSpPr>
          <p:nvPr>
            <p:ph type="dt" sz="half" idx="14"/>
          </p:nvPr>
        </p:nvSpPr>
        <p:spPr/>
        <p:txBody>
          <a:bodyPr/>
          <a:lstStyle/>
          <a:p>
            <a:endParaRPr lang="en-US" dirty="0"/>
          </a:p>
        </p:txBody>
      </p:sp>
      <p:sp>
        <p:nvSpPr>
          <p:cNvPr id="3" name="Slide Number Placeholder 2">
            <a:extLst>
              <a:ext uri="{FF2B5EF4-FFF2-40B4-BE49-F238E27FC236}">
                <a16:creationId xmlns:a16="http://schemas.microsoft.com/office/drawing/2014/main" id="{2A92C0DA-F991-4453-B8B7-C8241C3895E2}"/>
              </a:ext>
            </a:extLst>
          </p:cNvPr>
          <p:cNvSpPr>
            <a:spLocks noGrp="1"/>
          </p:cNvSpPr>
          <p:nvPr>
            <p:ph type="sldNum" sz="quarter" idx="15"/>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2635807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Date Placeholder 1">
            <a:extLst>
              <a:ext uri="{FF2B5EF4-FFF2-40B4-BE49-F238E27FC236}">
                <a16:creationId xmlns:a16="http://schemas.microsoft.com/office/drawing/2014/main" id="{73898F69-5377-4FD2-8E19-829B3A678EE5}"/>
              </a:ext>
            </a:extLst>
          </p:cNvPr>
          <p:cNvSpPr>
            <a:spLocks noGrp="1"/>
          </p:cNvSpPr>
          <p:nvPr>
            <p:ph type="dt" sz="half" idx="10"/>
          </p:nvPr>
        </p:nvSpPr>
        <p:spPr/>
        <p:txBody>
          <a:bodyPr/>
          <a:lstStyle/>
          <a:p>
            <a:endParaRPr lang="en-US" dirty="0"/>
          </a:p>
        </p:txBody>
      </p:sp>
      <p:sp>
        <p:nvSpPr>
          <p:cNvPr id="3" name="Slide Number Placeholder 2">
            <a:extLst>
              <a:ext uri="{FF2B5EF4-FFF2-40B4-BE49-F238E27FC236}">
                <a16:creationId xmlns:a16="http://schemas.microsoft.com/office/drawing/2014/main" id="{1EECC842-4AC6-4635-9324-68220813E60B}"/>
              </a:ext>
            </a:extLst>
          </p:cNvPr>
          <p:cNvSpPr>
            <a:spLocks noGrp="1"/>
          </p:cNvSpPr>
          <p:nvPr>
            <p:ph type="sldNum" sz="quarter" idx="11"/>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938532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50280" y="1161258"/>
            <a:ext cx="5801267" cy="4807155"/>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Picture Placeholder 12"/>
          <p:cNvSpPr>
            <a:spLocks noGrp="1"/>
          </p:cNvSpPr>
          <p:nvPr>
            <p:ph type="pic" sz="quarter" idx="14" hasCustomPrompt="1"/>
          </p:nvPr>
        </p:nvSpPr>
        <p:spPr>
          <a:xfrm>
            <a:off x="271633" y="1161258"/>
            <a:ext cx="5618628" cy="480715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Century Gothic" panose="020B0502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image here</a:t>
            </a:r>
          </a:p>
          <a:p>
            <a:endParaRPr lang="en-US" dirty="0"/>
          </a:p>
        </p:txBody>
      </p:sp>
      <p:sp>
        <p:nvSpPr>
          <p:cNvPr id="20" name="Title 1">
            <a:extLst>
              <a:ext uri="{FF2B5EF4-FFF2-40B4-BE49-F238E27FC236}">
                <a16:creationId xmlns:a16="http://schemas.microsoft.com/office/drawing/2014/main" id="{347BA0DB-A86D-42CE-86A1-1ACFFEE860DF}"/>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901F24A6-C84B-4DD6-92B7-4E5A0D07C123}"/>
              </a:ext>
            </a:extLst>
          </p:cNvPr>
          <p:cNvSpPr>
            <a:spLocks noGrp="1"/>
          </p:cNvSpPr>
          <p:nvPr>
            <p:ph type="dt" sz="half" idx="15"/>
          </p:nvPr>
        </p:nvSpPr>
        <p:spPr/>
        <p:txBody>
          <a:bodyPr/>
          <a:lstStyle/>
          <a:p>
            <a:endParaRPr lang="en-US" dirty="0"/>
          </a:p>
        </p:txBody>
      </p:sp>
      <p:sp>
        <p:nvSpPr>
          <p:cNvPr id="3" name="Slide Number Placeholder 2">
            <a:extLst>
              <a:ext uri="{FF2B5EF4-FFF2-40B4-BE49-F238E27FC236}">
                <a16:creationId xmlns:a16="http://schemas.microsoft.com/office/drawing/2014/main" id="{30D3F725-15B5-4F8D-8373-AE0AC183807C}"/>
              </a:ext>
            </a:extLst>
          </p:cNvPr>
          <p:cNvSpPr>
            <a:spLocks noGrp="1"/>
          </p:cNvSpPr>
          <p:nvPr>
            <p:ph type="sldNum" sz="quarter" idx="16"/>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502618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Two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4193467"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20" name="Content Placeholder 2"/>
          <p:cNvSpPr>
            <a:spLocks noGrp="1"/>
          </p:cNvSpPr>
          <p:nvPr>
            <p:ph idx="17"/>
          </p:nvPr>
        </p:nvSpPr>
        <p:spPr>
          <a:xfrm>
            <a:off x="8116308" y="1167740"/>
            <a:ext cx="3735237" cy="4773026"/>
          </a:xfrm>
          <a:prstGeom prst="rect">
            <a:avLst/>
          </a:prstGeom>
        </p:spPr>
        <p:txBody>
          <a:bodyPr/>
          <a:lstStyle>
            <a:lvl1pPr marL="342900" indent="-342900">
              <a:buFont typeface="Arial" panose="020B0604020202020204" pitchFamily="34" charset="0"/>
              <a:buChar char="•"/>
              <a:defRPr lang="en-US" sz="2400" dirty="0" smtClean="0">
                <a:latin typeface="Century Gothic" panose="020B0502020202020204" pitchFamily="34" charset="0"/>
              </a:defRPr>
            </a:lvl1pPr>
            <a:lvl2pPr>
              <a:defRPr lang="en-US" sz="2000" dirty="0" smtClean="0">
                <a:latin typeface="Century Gothic" panose="020B0502020202020204" pitchFamily="34" charset="0"/>
              </a:defRPr>
            </a:lvl2pPr>
            <a:lvl3pPr>
              <a:defRPr lang="en-US" sz="1800" dirty="0" smtClean="0">
                <a:latin typeface="Century Gothic" panose="020B0502020202020204" pitchFamily="34" charset="0"/>
              </a:defRPr>
            </a:lvl3pPr>
            <a:lvl4pPr>
              <a:defRPr lang="en-US" sz="1600" dirty="0" smtClean="0">
                <a:latin typeface="Century Gothic" panose="020B0502020202020204" pitchFamily="34" charset="0"/>
              </a:defRPr>
            </a:lvl4pPr>
            <a:lvl5pPr>
              <a:defRPr lang="en-US" sz="1600" dirty="0">
                <a:latin typeface="Century Gothic" panose="020B0502020202020204" pitchFamily="34" charset="0"/>
              </a:defRPr>
            </a:lvl5pPr>
          </a:lstStyle>
          <a:p>
            <a:pPr lvl="0"/>
            <a:endParaRPr lang="en-US" dirty="0"/>
          </a:p>
        </p:txBody>
      </p:sp>
      <p:cxnSp>
        <p:nvCxnSpPr>
          <p:cNvPr id="22" name="Straight Connector 21"/>
          <p:cNvCxnSpPr/>
          <p:nvPr userDrawn="1"/>
        </p:nvCxnSpPr>
        <p:spPr>
          <a:xfrm>
            <a:off x="40995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a:off x="80238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3" name="Picture Placeholder 2"/>
          <p:cNvSpPr>
            <a:spLocks noGrp="1"/>
          </p:cNvSpPr>
          <p:nvPr>
            <p:ph type="pic" sz="quarter" idx="19" hasCustomPrompt="1"/>
          </p:nvPr>
        </p:nvSpPr>
        <p:spPr>
          <a:xfrm>
            <a:off x="270370" y="1168433"/>
            <a:ext cx="3735388" cy="4765675"/>
          </a:xfrm>
          <a:prstGeom prst="rect">
            <a:avLst/>
          </a:prstGeom>
        </p:spPr>
        <p:txBody>
          <a:bodyPr/>
          <a:lstStyle>
            <a:lvl1pPr marL="0" indent="0">
              <a:buNone/>
              <a:defRPr sz="2400" baseline="0">
                <a:latin typeface="Century Gothic" panose="020B0502020202020204" pitchFamily="34" charset="0"/>
                <a:cs typeface="Arial" panose="020B0604020202020204" pitchFamily="34" charset="0"/>
              </a:defRPr>
            </a:lvl1pPr>
          </a:lstStyle>
          <a:p>
            <a:r>
              <a:rPr lang="en-US" dirty="0"/>
              <a:t>Insert image here</a:t>
            </a:r>
          </a:p>
        </p:txBody>
      </p:sp>
      <p:sp>
        <p:nvSpPr>
          <p:cNvPr id="21" name="Title 1">
            <a:extLst>
              <a:ext uri="{FF2B5EF4-FFF2-40B4-BE49-F238E27FC236}">
                <a16:creationId xmlns:a16="http://schemas.microsoft.com/office/drawing/2014/main" id="{DA759549-4AD5-4A57-A705-ACFC43CC45EA}"/>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4" name="Date Placeholder 3">
            <a:extLst>
              <a:ext uri="{FF2B5EF4-FFF2-40B4-BE49-F238E27FC236}">
                <a16:creationId xmlns:a16="http://schemas.microsoft.com/office/drawing/2014/main" id="{31C2034F-6775-404D-9722-23160086F016}"/>
              </a:ext>
            </a:extLst>
          </p:cNvPr>
          <p:cNvSpPr>
            <a:spLocks noGrp="1"/>
          </p:cNvSpPr>
          <p:nvPr>
            <p:ph type="dt" sz="half" idx="20"/>
          </p:nvPr>
        </p:nvSpPr>
        <p:spPr/>
        <p:txBody>
          <a:bodyPr/>
          <a:lstStyle/>
          <a:p>
            <a:endParaRPr lang="en-US" dirty="0"/>
          </a:p>
        </p:txBody>
      </p:sp>
      <p:sp>
        <p:nvSpPr>
          <p:cNvPr id="5" name="Slide Number Placeholder 4">
            <a:extLst>
              <a:ext uri="{FF2B5EF4-FFF2-40B4-BE49-F238E27FC236}">
                <a16:creationId xmlns:a16="http://schemas.microsoft.com/office/drawing/2014/main" id="{DBADB024-2AC8-49AD-9B6A-CB8E7D8A6812}"/>
              </a:ext>
            </a:extLst>
          </p:cNvPr>
          <p:cNvSpPr>
            <a:spLocks noGrp="1"/>
          </p:cNvSpPr>
          <p:nvPr>
            <p:ph type="sldNum" sz="quarter" idx="21"/>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2664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1176950"/>
            <a:ext cx="12192000"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74477"/>
            <a:ext cx="1158092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0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1" name="Title 1"/>
          <p:cNvSpPr>
            <a:spLocks noGrp="1"/>
          </p:cNvSpPr>
          <p:nvPr>
            <p:ph type="ctrTitle" hasCustomPrompt="1"/>
          </p:nvPr>
        </p:nvSpPr>
        <p:spPr>
          <a:xfrm>
            <a:off x="270628" y="146034"/>
            <a:ext cx="8810273" cy="1134678"/>
          </a:xfrm>
        </p:spPr>
        <p:txBody>
          <a:bodyPr anchor="b">
            <a:normAutofit/>
          </a:bodyPr>
          <a:lstStyle>
            <a:lvl1pPr algn="l">
              <a:defRPr sz="3600" b="1">
                <a:solidFill>
                  <a:srgbClr val="373838"/>
                </a:solidFill>
              </a:defRPr>
            </a:lvl1pPr>
          </a:lstStyle>
          <a:p>
            <a:r>
              <a:rPr lang="en-US" dirty="0"/>
              <a:t>Master Page Title 1</a:t>
            </a:r>
            <a:br>
              <a:rPr lang="en-US" dirty="0"/>
            </a:br>
            <a:r>
              <a:rPr lang="en-US" dirty="0"/>
              <a:t>Two Lines</a:t>
            </a:r>
          </a:p>
        </p:txBody>
      </p:sp>
      <p:sp>
        <p:nvSpPr>
          <p:cNvPr id="9" name="Rectangle 8"/>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1EA2B365-94C5-48C0-81B0-57D8EAC99E1C}" type="slidenum">
              <a:rPr lang="en-US" b="1" smtClean="0">
                <a:solidFill>
                  <a:schemeClr val="bg1"/>
                </a:solidFill>
                <a:latin typeface="Century Gothic" panose="020B0502020202020204" pitchFamily="34" charset="0"/>
              </a:rPr>
              <a:t>‹#›</a:t>
            </a:fld>
            <a:endParaRPr lang="en-US" dirty="0">
              <a:solidFill>
                <a:schemeClr val="bg1"/>
              </a:solidFill>
            </a:endParaRPr>
          </a:p>
        </p:txBody>
      </p:sp>
    </p:spTree>
    <p:extLst>
      <p:ext uri="{BB962C8B-B14F-4D97-AF65-F5344CB8AC3E}">
        <p14:creationId xmlns:p14="http://schemas.microsoft.com/office/powerpoint/2010/main" val="1684786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5F9E09F9-3C42-4EAB-B94D-76302601D8AC}"/>
              </a:ext>
            </a:extLst>
          </p:cNvPr>
          <p:cNvSpPr>
            <a:spLocks noGrp="1"/>
          </p:cNvSpPr>
          <p:nvPr>
            <p:ph type="pic" sz="quarter" idx="10" hasCustomPrompt="1"/>
          </p:nvPr>
        </p:nvSpPr>
        <p:spPr>
          <a:xfrm>
            <a:off x="609600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dirty="0"/>
              <a:t>Click icon to insert image</a:t>
            </a:r>
          </a:p>
        </p:txBody>
      </p:sp>
      <p:sp>
        <p:nvSpPr>
          <p:cNvPr id="12" name="Title 1">
            <a:extLst>
              <a:ext uri="{FF2B5EF4-FFF2-40B4-BE49-F238E27FC236}">
                <a16:creationId xmlns:a16="http://schemas.microsoft.com/office/drawing/2014/main" id="{C4417AF7-7163-4F0B-A6B2-0DBA03273963}"/>
              </a:ext>
            </a:extLst>
          </p:cNvPr>
          <p:cNvSpPr>
            <a:spLocks noGrp="1"/>
          </p:cNvSpPr>
          <p:nvPr>
            <p:ph type="title" hasCustomPrompt="1"/>
          </p:nvPr>
        </p:nvSpPr>
        <p:spPr>
          <a:xfrm>
            <a:off x="263939" y="315803"/>
            <a:ext cx="5461324" cy="1996980"/>
          </a:xfrm>
          <a:prstGeom prst="rect">
            <a:avLst/>
          </a:prstGeom>
          <a:ln>
            <a:noFill/>
          </a:ln>
        </p:spPr>
        <p:txBody>
          <a:bodyPr>
            <a:normAutofit/>
          </a:bodyPr>
          <a:lstStyle>
            <a:lvl1pPr>
              <a:defRPr sz="6000" b="1"/>
            </a:lvl1pPr>
          </a:lstStyle>
          <a:p>
            <a:r>
              <a:rPr lang="en-US" dirty="0"/>
              <a:t>[Insert headline]</a:t>
            </a:r>
          </a:p>
        </p:txBody>
      </p:sp>
      <p:sp>
        <p:nvSpPr>
          <p:cNvPr id="14" name="Text Placeholder 23">
            <a:extLst>
              <a:ext uri="{FF2B5EF4-FFF2-40B4-BE49-F238E27FC236}">
                <a16:creationId xmlns:a16="http://schemas.microsoft.com/office/drawing/2014/main" id="{58F3E0BE-5B18-4FB8-8397-19CF1286AE3E}"/>
              </a:ext>
            </a:extLst>
          </p:cNvPr>
          <p:cNvSpPr>
            <a:spLocks noGrp="1"/>
          </p:cNvSpPr>
          <p:nvPr>
            <p:ph type="body" sz="quarter" idx="15" hasCustomPrompt="1"/>
          </p:nvPr>
        </p:nvSpPr>
        <p:spPr>
          <a:xfrm>
            <a:off x="10725912" y="6373368"/>
            <a:ext cx="1207008" cy="292608"/>
          </a:xfrm>
          <a:prstGeom prst="rect">
            <a:avLst/>
          </a:prstGeom>
          <a:blipFill>
            <a:blip r:embed="rId2"/>
            <a:stretch>
              <a:fillRect/>
            </a:stretch>
          </a:blipFill>
        </p:spPr>
        <p:txBody>
          <a:bodyPr>
            <a:normAutofit/>
          </a:bodyPr>
          <a:lstStyle>
            <a:lvl1pPr marL="0" indent="0">
              <a:buNone/>
              <a:defRPr sz="100" b="0"/>
            </a:lvl1pPr>
          </a:lstStyle>
          <a:p>
            <a:pPr lvl="0"/>
            <a:r>
              <a:rPr lang="en-US" dirty="0"/>
              <a:t>.</a:t>
            </a:r>
          </a:p>
        </p:txBody>
      </p:sp>
      <p:pic>
        <p:nvPicPr>
          <p:cNvPr id="15" name="Picture 14">
            <a:extLst>
              <a:ext uri="{FF2B5EF4-FFF2-40B4-BE49-F238E27FC236}">
                <a16:creationId xmlns:a16="http://schemas.microsoft.com/office/drawing/2014/main" id="{76548F51-671A-470B-B43F-5B9D4C23EC2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000" y="3279608"/>
            <a:ext cx="640080" cy="640077"/>
          </a:xfrm>
          <a:prstGeom prst="rect">
            <a:avLst/>
          </a:prstGeom>
        </p:spPr>
      </p:pic>
      <p:pic>
        <p:nvPicPr>
          <p:cNvPr id="16" name="Picture 15">
            <a:extLst>
              <a:ext uri="{FF2B5EF4-FFF2-40B4-BE49-F238E27FC236}">
                <a16:creationId xmlns:a16="http://schemas.microsoft.com/office/drawing/2014/main" id="{88BE746E-E4E8-4A20-A382-5D2265D36220}"/>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139874" y="3861369"/>
            <a:ext cx="640080" cy="640080"/>
          </a:xfrm>
          <a:prstGeom prst="rect">
            <a:avLst/>
          </a:prstGeom>
        </p:spPr>
      </p:pic>
      <p:pic>
        <p:nvPicPr>
          <p:cNvPr id="17" name="Picture 16">
            <a:extLst>
              <a:ext uri="{FF2B5EF4-FFF2-40B4-BE49-F238E27FC236}">
                <a16:creationId xmlns:a16="http://schemas.microsoft.com/office/drawing/2014/main" id="{FCF25787-BF7B-44AD-AF1E-D47853B45391}"/>
              </a:ext>
            </a:extLst>
          </p:cNvPr>
          <p:cNvPicPr>
            <a:picLocks/>
          </p:cNvPicPr>
          <p:nvPr userDrawn="1"/>
        </p:nvPicPr>
        <p:blipFill>
          <a:blip r:embed="rId5" cstate="print">
            <a:extLst>
              <a:ext uri="{28A0092B-C50C-407E-A947-70E740481C1C}">
                <a14:useLocalDpi xmlns:a14="http://schemas.microsoft.com/office/drawing/2010/main"/>
              </a:ext>
            </a:extLst>
          </a:blip>
          <a:stretch>
            <a:fillRect/>
          </a:stretch>
        </p:blipFill>
        <p:spPr>
          <a:xfrm>
            <a:off x="141950" y="4459767"/>
            <a:ext cx="640080" cy="640080"/>
          </a:xfrm>
          <a:prstGeom prst="rect">
            <a:avLst/>
          </a:prstGeom>
        </p:spPr>
      </p:pic>
      <p:sp>
        <p:nvSpPr>
          <p:cNvPr id="18" name="Rectangle 17">
            <a:extLst>
              <a:ext uri="{FF2B5EF4-FFF2-40B4-BE49-F238E27FC236}">
                <a16:creationId xmlns:a16="http://schemas.microsoft.com/office/drawing/2014/main" id="{BA8F0104-2F30-4661-87D5-402DE9C1D8FA}"/>
              </a:ext>
            </a:extLst>
          </p:cNvPr>
          <p:cNvSpPr/>
          <p:nvPr userDrawn="1"/>
        </p:nvSpPr>
        <p:spPr>
          <a:xfrm>
            <a:off x="147056" y="2758581"/>
            <a:ext cx="3278462" cy="338554"/>
          </a:xfrm>
          <a:prstGeom prst="rect">
            <a:avLst/>
          </a:prstGeom>
        </p:spPr>
        <p:txBody>
          <a:bodyPr wrap="none">
            <a:spAutoFit/>
          </a:bodyPr>
          <a:lstStyle/>
          <a:p>
            <a:r>
              <a:rPr lang="en-US" sz="1600" dirty="0">
                <a:solidFill>
                  <a:schemeClr val="tx1"/>
                </a:solidFill>
                <a:latin typeface="Century Gothic" panose="020B0502020202020204" pitchFamily="34" charset="0"/>
              </a:rPr>
              <a:t>VISIT US AT:  </a:t>
            </a:r>
            <a:r>
              <a:rPr lang="en-US" sz="1600" b="1" dirty="0">
                <a:solidFill>
                  <a:srgbClr val="F7932B"/>
                </a:solidFill>
                <a:latin typeface="Century Gothic" panose="020B0502020202020204" pitchFamily="34" charset="0"/>
              </a:rPr>
              <a:t>www.NETL.DOE.gov</a:t>
            </a:r>
          </a:p>
        </p:txBody>
      </p:sp>
      <p:sp>
        <p:nvSpPr>
          <p:cNvPr id="19" name="Rectangle 18">
            <a:extLst>
              <a:ext uri="{FF2B5EF4-FFF2-40B4-BE49-F238E27FC236}">
                <a16:creationId xmlns:a16="http://schemas.microsoft.com/office/drawing/2014/main" id="{F01E7EF0-2693-4EED-B5A9-325A31D30890}"/>
              </a:ext>
            </a:extLst>
          </p:cNvPr>
          <p:cNvSpPr/>
          <p:nvPr userDrawn="1"/>
        </p:nvSpPr>
        <p:spPr>
          <a:xfrm>
            <a:off x="651001" y="4615637"/>
            <a:ext cx="4095993" cy="338554"/>
          </a:xfrm>
          <a:prstGeom prst="rect">
            <a:avLst/>
          </a:prstGeom>
        </p:spPr>
        <p:txBody>
          <a:bodyPr wrap="none">
            <a:spAutoFit/>
          </a:bodyPr>
          <a:lstStyle/>
          <a:p>
            <a:r>
              <a:rPr lang="en-US" sz="1600" b="1" dirty="0">
                <a:solidFill>
                  <a:schemeClr val="tx1"/>
                </a:solidFill>
                <a:latin typeface="Century Gothic" panose="020B0502020202020204" pitchFamily="34" charset="0"/>
              </a:rPr>
              <a:t>@NationalEnergyTechnologyLaboratory</a:t>
            </a:r>
          </a:p>
        </p:txBody>
      </p:sp>
      <p:sp>
        <p:nvSpPr>
          <p:cNvPr id="20" name="Rectangle 19">
            <a:extLst>
              <a:ext uri="{FF2B5EF4-FFF2-40B4-BE49-F238E27FC236}">
                <a16:creationId xmlns:a16="http://schemas.microsoft.com/office/drawing/2014/main" id="{C5C034DC-99D8-4BE2-8889-D74F45150443}"/>
              </a:ext>
            </a:extLst>
          </p:cNvPr>
          <p:cNvSpPr/>
          <p:nvPr userDrawn="1"/>
        </p:nvSpPr>
        <p:spPr>
          <a:xfrm>
            <a:off x="651000" y="3431976"/>
            <a:ext cx="1300356" cy="338554"/>
          </a:xfrm>
          <a:prstGeom prst="rect">
            <a:avLst/>
          </a:prstGeom>
        </p:spPr>
        <p:txBody>
          <a:bodyPr wrap="none">
            <a:spAutoFit/>
          </a:bodyPr>
          <a:lstStyle/>
          <a:p>
            <a:r>
              <a:rPr lang="en-US" sz="1600" b="1" dirty="0">
                <a:solidFill>
                  <a:schemeClr val="tx1"/>
                </a:solidFill>
                <a:latin typeface="Century Gothic" panose="020B0502020202020204" pitchFamily="34" charset="0"/>
              </a:rPr>
              <a:t>@NETL_DOE</a:t>
            </a:r>
          </a:p>
        </p:txBody>
      </p:sp>
      <p:sp>
        <p:nvSpPr>
          <p:cNvPr id="21" name="Rectangle 20">
            <a:extLst>
              <a:ext uri="{FF2B5EF4-FFF2-40B4-BE49-F238E27FC236}">
                <a16:creationId xmlns:a16="http://schemas.microsoft.com/office/drawing/2014/main" id="{F8BC4024-931C-4653-B10B-CE8039C94AAF}"/>
              </a:ext>
            </a:extLst>
          </p:cNvPr>
          <p:cNvSpPr/>
          <p:nvPr userDrawn="1"/>
        </p:nvSpPr>
        <p:spPr>
          <a:xfrm>
            <a:off x="651000" y="4014366"/>
            <a:ext cx="1300356" cy="338554"/>
          </a:xfrm>
          <a:prstGeom prst="rect">
            <a:avLst/>
          </a:prstGeom>
        </p:spPr>
        <p:txBody>
          <a:bodyPr wrap="none">
            <a:spAutoFit/>
          </a:bodyPr>
          <a:lstStyle/>
          <a:p>
            <a:r>
              <a:rPr lang="en-US" sz="1600" b="1" dirty="0">
                <a:solidFill>
                  <a:schemeClr val="tx1"/>
                </a:solidFill>
                <a:latin typeface="Century Gothic" panose="020B0502020202020204" pitchFamily="34" charset="0"/>
              </a:rPr>
              <a:t>@NETL_DOE</a:t>
            </a:r>
          </a:p>
        </p:txBody>
      </p:sp>
      <p:sp>
        <p:nvSpPr>
          <p:cNvPr id="22" name="Text Placeholder 10">
            <a:extLst>
              <a:ext uri="{FF2B5EF4-FFF2-40B4-BE49-F238E27FC236}">
                <a16:creationId xmlns:a16="http://schemas.microsoft.com/office/drawing/2014/main" id="{476F9019-FA1A-4FAA-A83C-18E0DF2FAAEE}"/>
              </a:ext>
            </a:extLst>
          </p:cNvPr>
          <p:cNvSpPr>
            <a:spLocks noGrp="1"/>
          </p:cNvSpPr>
          <p:nvPr>
            <p:ph type="body" sz="quarter" idx="11" hasCustomPrompt="1"/>
          </p:nvPr>
        </p:nvSpPr>
        <p:spPr>
          <a:xfrm>
            <a:off x="252228" y="5738543"/>
            <a:ext cx="4171707" cy="274320"/>
          </a:xfrm>
          <a:prstGeom prst="rect">
            <a:avLst/>
          </a:prstGeom>
        </p:spPr>
        <p:txBody>
          <a:bodyPr lIns="0" tIns="0" bIns="0" anchor="b">
            <a:normAutofit/>
          </a:bodyPr>
          <a:lstStyle>
            <a:lvl1pPr marL="0" indent="0">
              <a:buFont typeface="Segoe UI" panose="020B0502040204020203" pitchFamily="34" charset="0"/>
              <a:buChar char="​"/>
              <a:defRPr sz="1600" b="0">
                <a:solidFill>
                  <a:schemeClr val="tx1"/>
                </a:solidFill>
                <a:latin typeface="Century Gothic" panose="020B0502020202020204" pitchFamily="34" charset="0"/>
              </a:defRPr>
            </a:lvl1pPr>
            <a:lvl2pPr marL="228600" indent="0">
              <a:buNone/>
              <a:defRPr/>
            </a:lvl2pPr>
          </a:lstStyle>
          <a:p>
            <a:pPr lvl="0"/>
            <a:r>
              <a:rPr lang="en-US" dirty="0"/>
              <a:t>Click to add contact name</a:t>
            </a:r>
          </a:p>
        </p:txBody>
      </p:sp>
      <p:sp>
        <p:nvSpPr>
          <p:cNvPr id="23" name="Text Placeholder 10">
            <a:extLst>
              <a:ext uri="{FF2B5EF4-FFF2-40B4-BE49-F238E27FC236}">
                <a16:creationId xmlns:a16="http://schemas.microsoft.com/office/drawing/2014/main" id="{D7446446-DB2C-4247-AA31-2675DEAA47C1}"/>
              </a:ext>
            </a:extLst>
          </p:cNvPr>
          <p:cNvSpPr>
            <a:spLocks noGrp="1"/>
          </p:cNvSpPr>
          <p:nvPr>
            <p:ph type="body" sz="quarter" idx="16" hasCustomPrompt="1"/>
          </p:nvPr>
        </p:nvSpPr>
        <p:spPr>
          <a:xfrm>
            <a:off x="259464" y="6066078"/>
            <a:ext cx="4171707" cy="612535"/>
          </a:xfrm>
          <a:prstGeom prst="rect">
            <a:avLst/>
          </a:prstGeom>
        </p:spPr>
        <p:txBody>
          <a:bodyPr lIns="0" tIns="0" bIns="0" anchor="t">
            <a:normAutofit/>
          </a:bodyPr>
          <a:lstStyle>
            <a:lvl1pPr marL="0" indent="0">
              <a:buFont typeface="Segoe UI" panose="020B0502040204020203" pitchFamily="34" charset="0"/>
              <a:buChar char="​"/>
              <a:defRPr sz="1600" b="0">
                <a:solidFill>
                  <a:schemeClr val="tx1"/>
                </a:solidFill>
                <a:latin typeface="Century Gothic" panose="020B0502020202020204" pitchFamily="34" charset="0"/>
              </a:defRPr>
            </a:lvl1pPr>
            <a:lvl2pPr marL="228600" indent="0">
              <a:buNone/>
              <a:defRPr/>
            </a:lvl2pPr>
          </a:lstStyle>
          <a:p>
            <a:pPr lvl="0"/>
            <a:r>
              <a:rPr lang="en-US" dirty="0"/>
              <a:t>Click to add contact information</a:t>
            </a:r>
          </a:p>
        </p:txBody>
      </p:sp>
      <p:sp>
        <p:nvSpPr>
          <p:cNvPr id="24" name="Rectangle 23">
            <a:extLst>
              <a:ext uri="{FF2B5EF4-FFF2-40B4-BE49-F238E27FC236}">
                <a16:creationId xmlns:a16="http://schemas.microsoft.com/office/drawing/2014/main" id="{C9E4F8AC-9B7D-4AAD-A0A2-AC30C00ABCCF}"/>
              </a:ext>
            </a:extLst>
          </p:cNvPr>
          <p:cNvSpPr/>
          <p:nvPr userDrawn="1"/>
        </p:nvSpPr>
        <p:spPr>
          <a:xfrm>
            <a:off x="147056" y="5429122"/>
            <a:ext cx="1233030" cy="338554"/>
          </a:xfrm>
          <a:prstGeom prst="rect">
            <a:avLst/>
          </a:prstGeom>
        </p:spPr>
        <p:txBody>
          <a:bodyPr wrap="none">
            <a:spAutoFit/>
          </a:bodyPr>
          <a:lstStyle/>
          <a:p>
            <a:r>
              <a:rPr lang="en-US" sz="1600" dirty="0">
                <a:solidFill>
                  <a:schemeClr val="tx1"/>
                </a:solidFill>
                <a:latin typeface="Century Gothic" panose="020B0502020202020204" pitchFamily="34" charset="0"/>
              </a:rPr>
              <a:t>CONTACT:</a:t>
            </a:r>
            <a:endParaRPr lang="en-US" sz="1600" b="1"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0A8C2E58-4B6C-4F07-A902-A4303E045AB2}"/>
              </a:ext>
            </a:extLst>
          </p:cNvPr>
          <p:cNvCxnSpPr>
            <a:cxnSpLocks/>
          </p:cNvCxnSpPr>
          <p:nvPr userDrawn="1"/>
        </p:nvCxnSpPr>
        <p:spPr>
          <a:xfrm>
            <a:off x="259464" y="2350116"/>
            <a:ext cx="5317552"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763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Blank">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5F9E09F9-3C42-4EAB-B94D-76302601D8AC}"/>
              </a:ext>
            </a:extLst>
          </p:cNvPr>
          <p:cNvSpPr>
            <a:spLocks noGrp="1"/>
          </p:cNvSpPr>
          <p:nvPr>
            <p:ph type="pic" sz="quarter" idx="10" hasCustomPrompt="1"/>
          </p:nvPr>
        </p:nvSpPr>
        <p:spPr>
          <a:xfrm>
            <a:off x="609600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dirty="0"/>
              <a:t>Click icon to insert image</a:t>
            </a:r>
          </a:p>
        </p:txBody>
      </p:sp>
      <p:sp>
        <p:nvSpPr>
          <p:cNvPr id="12" name="Title 1">
            <a:extLst>
              <a:ext uri="{FF2B5EF4-FFF2-40B4-BE49-F238E27FC236}">
                <a16:creationId xmlns:a16="http://schemas.microsoft.com/office/drawing/2014/main" id="{C4417AF7-7163-4F0B-A6B2-0DBA03273963}"/>
              </a:ext>
            </a:extLst>
          </p:cNvPr>
          <p:cNvSpPr>
            <a:spLocks noGrp="1"/>
          </p:cNvSpPr>
          <p:nvPr>
            <p:ph type="title" hasCustomPrompt="1"/>
          </p:nvPr>
        </p:nvSpPr>
        <p:spPr>
          <a:xfrm>
            <a:off x="263939" y="315803"/>
            <a:ext cx="5461324" cy="1996980"/>
          </a:xfrm>
          <a:prstGeom prst="rect">
            <a:avLst/>
          </a:prstGeom>
          <a:ln>
            <a:noFill/>
          </a:ln>
        </p:spPr>
        <p:txBody>
          <a:bodyPr>
            <a:normAutofit/>
          </a:bodyPr>
          <a:lstStyle>
            <a:lvl1pPr>
              <a:defRPr sz="6000" b="1"/>
            </a:lvl1pPr>
          </a:lstStyle>
          <a:p>
            <a:r>
              <a:rPr lang="en-US" dirty="0"/>
              <a:t>[Insert headline]</a:t>
            </a:r>
          </a:p>
        </p:txBody>
      </p:sp>
      <p:sp>
        <p:nvSpPr>
          <p:cNvPr id="14" name="Text Placeholder 23">
            <a:extLst>
              <a:ext uri="{FF2B5EF4-FFF2-40B4-BE49-F238E27FC236}">
                <a16:creationId xmlns:a16="http://schemas.microsoft.com/office/drawing/2014/main" id="{58F3E0BE-5B18-4FB8-8397-19CF1286AE3E}"/>
              </a:ext>
            </a:extLst>
          </p:cNvPr>
          <p:cNvSpPr>
            <a:spLocks noGrp="1"/>
          </p:cNvSpPr>
          <p:nvPr>
            <p:ph type="body" sz="quarter" idx="15" hasCustomPrompt="1"/>
          </p:nvPr>
        </p:nvSpPr>
        <p:spPr>
          <a:xfrm>
            <a:off x="10725912" y="6373368"/>
            <a:ext cx="1207008" cy="292608"/>
          </a:xfrm>
          <a:prstGeom prst="rect">
            <a:avLst/>
          </a:prstGeom>
          <a:blipFill>
            <a:blip r:embed="rId2"/>
            <a:stretch>
              <a:fillRect/>
            </a:stretch>
          </a:blipFill>
        </p:spPr>
        <p:txBody>
          <a:bodyPr>
            <a:normAutofit/>
          </a:bodyPr>
          <a:lstStyle>
            <a:lvl1pPr marL="0" indent="0">
              <a:buNone/>
              <a:defRPr sz="100" b="0"/>
            </a:lvl1pPr>
          </a:lstStyle>
          <a:p>
            <a:pPr lvl="0"/>
            <a:r>
              <a:rPr lang="en-US" dirty="0"/>
              <a:t>.</a:t>
            </a:r>
          </a:p>
        </p:txBody>
      </p:sp>
      <p:sp>
        <p:nvSpPr>
          <p:cNvPr id="18" name="Rectangle 17">
            <a:extLst>
              <a:ext uri="{FF2B5EF4-FFF2-40B4-BE49-F238E27FC236}">
                <a16:creationId xmlns:a16="http://schemas.microsoft.com/office/drawing/2014/main" id="{BA8F0104-2F30-4661-87D5-402DE9C1D8FA}"/>
              </a:ext>
            </a:extLst>
          </p:cNvPr>
          <p:cNvSpPr/>
          <p:nvPr userDrawn="1"/>
        </p:nvSpPr>
        <p:spPr>
          <a:xfrm>
            <a:off x="147056" y="2758581"/>
            <a:ext cx="3278462" cy="338554"/>
          </a:xfrm>
          <a:prstGeom prst="rect">
            <a:avLst/>
          </a:prstGeom>
        </p:spPr>
        <p:txBody>
          <a:bodyPr wrap="none">
            <a:spAutoFit/>
          </a:bodyPr>
          <a:lstStyle/>
          <a:p>
            <a:r>
              <a:rPr lang="en-US" sz="1600" dirty="0">
                <a:solidFill>
                  <a:schemeClr val="tx1"/>
                </a:solidFill>
                <a:latin typeface="Century Gothic" panose="020B0502020202020204" pitchFamily="34" charset="0"/>
              </a:rPr>
              <a:t>VISIT US AT:  </a:t>
            </a:r>
            <a:r>
              <a:rPr lang="en-US" sz="1600" b="1" dirty="0">
                <a:solidFill>
                  <a:srgbClr val="F7932B"/>
                </a:solidFill>
                <a:latin typeface="Century Gothic" panose="020B0502020202020204" pitchFamily="34" charset="0"/>
              </a:rPr>
              <a:t>www.NETL.DOE.gov</a:t>
            </a:r>
          </a:p>
        </p:txBody>
      </p:sp>
      <p:cxnSp>
        <p:nvCxnSpPr>
          <p:cNvPr id="26" name="Straight Connector 25">
            <a:extLst>
              <a:ext uri="{FF2B5EF4-FFF2-40B4-BE49-F238E27FC236}">
                <a16:creationId xmlns:a16="http://schemas.microsoft.com/office/drawing/2014/main" id="{0A8C2E58-4B6C-4F07-A902-A4303E045AB2}"/>
              </a:ext>
            </a:extLst>
          </p:cNvPr>
          <p:cNvCxnSpPr>
            <a:cxnSpLocks/>
          </p:cNvCxnSpPr>
          <p:nvPr userDrawn="1"/>
        </p:nvCxnSpPr>
        <p:spPr>
          <a:xfrm>
            <a:off x="259464" y="2350116"/>
            <a:ext cx="5317552"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647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1176950"/>
            <a:ext cx="12192000"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74477"/>
            <a:ext cx="1158092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0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1EA2B365-94C5-48C0-81B0-57D8EAC99E1C}" type="slidenum">
              <a:rPr lang="en-US" b="1" smtClean="0">
                <a:solidFill>
                  <a:schemeClr val="bg1"/>
                </a:solidFill>
                <a:latin typeface="Century Gothic" panose="020B0502020202020204" pitchFamily="34" charset="0"/>
              </a:r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1" name="Title 1"/>
          <p:cNvSpPr>
            <a:spLocks noGrp="1"/>
          </p:cNvSpPr>
          <p:nvPr>
            <p:ph type="ctrTitle" hasCustomPrompt="1"/>
          </p:nvPr>
        </p:nvSpPr>
        <p:spPr>
          <a:xfrm>
            <a:off x="270628" y="146034"/>
            <a:ext cx="8810273" cy="1134678"/>
          </a:xfrm>
        </p:spPr>
        <p:txBody>
          <a:bodyPr anchor="b">
            <a:normAutofit/>
          </a:bodyPr>
          <a:lstStyle>
            <a:lvl1pPr algn="l">
              <a:defRPr sz="3600" b="1">
                <a:solidFill>
                  <a:srgbClr val="373838"/>
                </a:solidFill>
              </a:defRPr>
            </a:lvl1pPr>
          </a:lstStyle>
          <a:p>
            <a:r>
              <a:rPr lang="en-US" dirty="0"/>
              <a:t>Master Page Title 1</a:t>
            </a:r>
            <a:br>
              <a:rPr lang="en-US" dirty="0"/>
            </a:br>
            <a:r>
              <a:rPr lang="en-US" dirty="0"/>
              <a:t>Two Lines</a:t>
            </a:r>
          </a:p>
        </p:txBody>
      </p:sp>
    </p:spTree>
    <p:extLst>
      <p:ext uri="{BB962C8B-B14F-4D97-AF65-F5344CB8AC3E}">
        <p14:creationId xmlns:p14="http://schemas.microsoft.com/office/powerpoint/2010/main" val="58751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44980"/>
            <a:ext cx="1158092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70628" y="778081"/>
            <a:ext cx="11580921" cy="373510"/>
          </a:xfrm>
        </p:spPr>
        <p:txBody>
          <a:bodyPr>
            <a:noAutofit/>
          </a:bodyPr>
          <a:lstStyle>
            <a:lvl1pPr marL="0" indent="0" algn="l">
              <a:buNone/>
              <a:defRPr sz="1800" b="0">
                <a:solidFill>
                  <a:srgbClr val="3738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2885768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End">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5F9E09F9-3C42-4EAB-B94D-76302601D8AC}"/>
              </a:ext>
            </a:extLst>
          </p:cNvPr>
          <p:cNvSpPr>
            <a:spLocks noGrp="1"/>
          </p:cNvSpPr>
          <p:nvPr>
            <p:ph type="pic" sz="quarter" idx="10" hasCustomPrompt="1"/>
          </p:nvPr>
        </p:nvSpPr>
        <p:spPr>
          <a:xfrm>
            <a:off x="609600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dirty="0"/>
              <a:t>Click icon to insert image</a:t>
            </a:r>
          </a:p>
        </p:txBody>
      </p:sp>
      <p:sp>
        <p:nvSpPr>
          <p:cNvPr id="14" name="Text Placeholder 23">
            <a:extLst>
              <a:ext uri="{FF2B5EF4-FFF2-40B4-BE49-F238E27FC236}">
                <a16:creationId xmlns:a16="http://schemas.microsoft.com/office/drawing/2014/main" id="{58F3E0BE-5B18-4FB8-8397-19CF1286AE3E}"/>
              </a:ext>
            </a:extLst>
          </p:cNvPr>
          <p:cNvSpPr>
            <a:spLocks noGrp="1"/>
          </p:cNvSpPr>
          <p:nvPr>
            <p:ph type="body" sz="quarter" idx="15" hasCustomPrompt="1"/>
          </p:nvPr>
        </p:nvSpPr>
        <p:spPr>
          <a:xfrm>
            <a:off x="10725912" y="6373368"/>
            <a:ext cx="1207008" cy="292608"/>
          </a:xfrm>
          <a:prstGeom prst="rect">
            <a:avLst/>
          </a:prstGeom>
          <a:blipFill>
            <a:blip r:embed="rId2"/>
            <a:stretch>
              <a:fillRect/>
            </a:stretch>
          </a:blipFill>
        </p:spPr>
        <p:txBody>
          <a:bodyPr>
            <a:normAutofit/>
          </a:bodyPr>
          <a:lstStyle>
            <a:lvl1pPr marL="0" indent="0">
              <a:buNone/>
              <a:defRPr sz="100" b="0"/>
            </a:lvl1pPr>
          </a:lstStyle>
          <a:p>
            <a:pPr lvl="0"/>
            <a:r>
              <a:rPr lang="en-US" dirty="0"/>
              <a:t>.</a:t>
            </a:r>
          </a:p>
        </p:txBody>
      </p:sp>
    </p:spTree>
    <p:extLst>
      <p:ext uri="{BB962C8B-B14F-4D97-AF65-F5344CB8AC3E}">
        <p14:creationId xmlns:p14="http://schemas.microsoft.com/office/powerpoint/2010/main" val="103466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BLANK">
    <p:spTree>
      <p:nvGrpSpPr>
        <p:cNvPr id="1" name=""/>
        <p:cNvGrpSpPr/>
        <p:nvPr/>
      </p:nvGrpSpPr>
      <p:grpSpPr>
        <a:xfrm>
          <a:off x="0" y="0"/>
          <a:ext cx="0" cy="0"/>
          <a:chOff x="0" y="0"/>
          <a:chExt cx="0" cy="0"/>
        </a:xfrm>
      </p:grpSpPr>
      <p:cxnSp>
        <p:nvCxnSpPr>
          <p:cNvPr id="15" name="Straight Connector 14"/>
          <p:cNvCxnSpPr/>
          <p:nvPr userDrawn="1"/>
        </p:nvCxnSpPr>
        <p:spPr>
          <a:xfrm>
            <a:off x="0" y="968040"/>
            <a:ext cx="12192000" cy="506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ctrTitle" hasCustomPrompt="1"/>
          </p:nvPr>
        </p:nvSpPr>
        <p:spPr>
          <a:xfrm>
            <a:off x="270628" y="342738"/>
            <a:ext cx="10053243" cy="600980"/>
          </a:xfrm>
        </p:spPr>
        <p:txBody>
          <a:bodyPr anchor="b">
            <a:normAutofit/>
          </a:bodyPr>
          <a:lstStyle>
            <a:lvl1pPr algn="l">
              <a:defRPr sz="4000" b="1">
                <a:solidFill>
                  <a:srgbClr val="373838"/>
                </a:solidFill>
              </a:defRPr>
            </a:lvl1pPr>
          </a:lstStyle>
          <a:p>
            <a:r>
              <a:rPr lang="en-US" dirty="0"/>
              <a:t>Master Page Title A</a:t>
            </a:r>
          </a:p>
        </p:txBody>
      </p:sp>
      <p:sp>
        <p:nvSpPr>
          <p:cNvPr id="18" name="Subtitle 2"/>
          <p:cNvSpPr>
            <a:spLocks noGrp="1"/>
          </p:cNvSpPr>
          <p:nvPr>
            <p:ph type="subTitle" idx="13" hasCustomPrompt="1"/>
          </p:nvPr>
        </p:nvSpPr>
        <p:spPr>
          <a:xfrm>
            <a:off x="270628" y="976009"/>
            <a:ext cx="11580921" cy="373510"/>
          </a:xfrm>
        </p:spPr>
        <p:txBody>
          <a:bodyPr>
            <a:noAutofit/>
          </a:bodyPr>
          <a:lstStyle>
            <a:lvl1pPr marL="0" indent="0" algn="l">
              <a:buNone/>
              <a:defRPr sz="1800" b="0">
                <a:solidFill>
                  <a:srgbClr val="98C93D"/>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3734" y="342737"/>
            <a:ext cx="1397815" cy="556137"/>
          </a:xfrm>
          <a:prstGeom prst="rect">
            <a:avLst/>
          </a:prstGeom>
        </p:spPr>
      </p:pic>
      <p:sp>
        <p:nvSpPr>
          <p:cNvPr id="20" name="Rectangle 19"/>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23" name="Picture 22"/>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193094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Bottom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en-US" dirty="0"/>
          </a:p>
        </p:txBody>
      </p:sp>
      <p:sp>
        <p:nvSpPr>
          <p:cNvPr id="9" name="Rectangle 8"/>
          <p:cNvSpPr/>
          <p:nvPr userDrawn="1"/>
        </p:nvSpPr>
        <p:spPr bwMode="auto">
          <a:xfrm>
            <a:off x="1" y="6444764"/>
            <a:ext cx="12191999" cy="411480"/>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defRPr/>
            </a:pPr>
            <a:endParaRPr lang="en-US" sz="1800" dirty="0">
              <a:ea typeface="+mn-ea"/>
            </a:endParaRPr>
          </a:p>
        </p:txBody>
      </p:sp>
      <p:pic>
        <p:nvPicPr>
          <p:cNvPr id="11" name="Picture 10" descr="NETL-PMS286C+7451C.png"/>
          <p:cNvPicPr>
            <a:picLocks noChangeAspect="1"/>
          </p:cNvPicPr>
          <p:nvPr userDrawn="1"/>
        </p:nvPicPr>
        <p:blipFill>
          <a:blip r:embed="rId2" cstate="print"/>
          <a:stretch>
            <a:fillRect/>
          </a:stretch>
        </p:blipFill>
        <p:spPr>
          <a:xfrm>
            <a:off x="11126456" y="6464300"/>
            <a:ext cx="661261" cy="381000"/>
          </a:xfrm>
          <a:prstGeom prst="rect">
            <a:avLst/>
          </a:prstGeom>
        </p:spPr>
      </p:pic>
      <p:sp>
        <p:nvSpPr>
          <p:cNvPr id="18" name="Text Placeholder 19"/>
          <p:cNvSpPr>
            <a:spLocks noGrp="1"/>
          </p:cNvSpPr>
          <p:nvPr>
            <p:ph type="body" sz="quarter" idx="11" hasCustomPrompt="1"/>
          </p:nvPr>
        </p:nvSpPr>
        <p:spPr>
          <a:xfrm>
            <a:off x="497417" y="6553460"/>
            <a:ext cx="6705600" cy="203133"/>
          </a:xfrm>
        </p:spPr>
        <p:txBody>
          <a:bodyPr anchor="ctr">
            <a:spAutoFit/>
          </a:bodyPr>
          <a:lstStyle>
            <a:lvl1pPr marL="0" indent="1588">
              <a:spcBef>
                <a:spcPts val="0"/>
              </a:spcBef>
              <a:buNone/>
              <a:defRPr sz="800" b="0" i="1">
                <a:solidFill>
                  <a:schemeClr val="bg1">
                    <a:lumMod val="75000"/>
                  </a:schemeClr>
                </a:solidFill>
              </a:defRPr>
            </a:lvl1pPr>
            <a:lvl2pPr>
              <a:buNone/>
              <a:defRPr/>
            </a:lvl2pPr>
            <a:lvl3pPr>
              <a:buNone/>
              <a:defRPr/>
            </a:lvl3pPr>
            <a:lvl4pPr>
              <a:buNone/>
              <a:defRPr/>
            </a:lvl4pPr>
            <a:lvl5pPr>
              <a:buNone/>
              <a:defRPr/>
            </a:lvl5pPr>
          </a:lstStyle>
          <a:p>
            <a:pPr lvl="0"/>
            <a:r>
              <a:rPr lang="en-US" dirty="0"/>
              <a:t>Click to add references</a:t>
            </a:r>
          </a:p>
        </p:txBody>
      </p:sp>
      <p:cxnSp>
        <p:nvCxnSpPr>
          <p:cNvPr id="10" name="Straight Connector 9"/>
          <p:cNvCxnSpPr/>
          <p:nvPr userDrawn="1"/>
        </p:nvCxnSpPr>
        <p:spPr>
          <a:xfrm>
            <a:off x="851" y="6437464"/>
            <a:ext cx="12192000" cy="1588"/>
          </a:xfrm>
          <a:prstGeom prst="line">
            <a:avLst/>
          </a:prstGeom>
          <a:ln w="19050">
            <a:solidFill>
              <a:srgbClr val="8FA6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2300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052" name="Picture 4" descr="http://www.zastavki.com/pictures/2560x1600/2009/Nature_Forest_The_road_through_the_national_park_017408_.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6167" b="13833"/>
          <a:stretch/>
        </p:blipFill>
        <p:spPr bwMode="auto">
          <a:xfrm>
            <a:off x="0" y="2340864"/>
            <a:ext cx="12192000" cy="4601028"/>
          </a:xfrm>
          <a:prstGeom prst="rect">
            <a:avLst/>
          </a:prstGeom>
          <a:noFill/>
          <a:effectLst>
            <a:innerShdw blurRad="1270000">
              <a:prstClr val="black"/>
            </a:innerShdw>
          </a:effectLst>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5650" y="6337699"/>
            <a:ext cx="1431208" cy="348387"/>
          </a:xfrm>
          <a:prstGeom prst="rect">
            <a:avLst/>
          </a:prstGeom>
          <a:effectLst>
            <a:outerShdw blurRad="63500" sx="102000" sy="102000" algn="ctr" rotWithShape="0">
              <a:prstClr val="black">
                <a:alpha val="40000"/>
              </a:prstClr>
            </a:outerShdw>
          </a:effectLst>
        </p:spPr>
      </p:pic>
      <p:sp>
        <p:nvSpPr>
          <p:cNvPr id="37" name="Title 1"/>
          <p:cNvSpPr>
            <a:spLocks noGrp="1"/>
          </p:cNvSpPr>
          <p:nvPr>
            <p:ph type="ctrTitle" hasCustomPrompt="1"/>
          </p:nvPr>
        </p:nvSpPr>
        <p:spPr>
          <a:xfrm>
            <a:off x="270628" y="285430"/>
            <a:ext cx="9033029" cy="919232"/>
          </a:xfrm>
        </p:spPr>
        <p:txBody>
          <a:bodyPr anchor="b"/>
          <a:lstStyle>
            <a:lvl1pPr algn="l">
              <a:defRPr sz="6000" b="1">
                <a:solidFill>
                  <a:srgbClr val="373838"/>
                </a:solidFill>
              </a:defRPr>
            </a:lvl1pPr>
          </a:lstStyle>
          <a:p>
            <a:r>
              <a:rPr lang="en-US" dirty="0"/>
              <a:t>Master Cover Title</a:t>
            </a:r>
          </a:p>
        </p:txBody>
      </p:sp>
      <p:sp>
        <p:nvSpPr>
          <p:cNvPr id="38" name="Subtitle 2"/>
          <p:cNvSpPr>
            <a:spLocks noGrp="1"/>
          </p:cNvSpPr>
          <p:nvPr>
            <p:ph type="subTitle" idx="1" hasCustomPrompt="1"/>
          </p:nvPr>
        </p:nvSpPr>
        <p:spPr>
          <a:xfrm>
            <a:off x="270628" y="1208302"/>
            <a:ext cx="9033029" cy="373510"/>
          </a:xfrm>
        </p:spPr>
        <p:txBody>
          <a:bodyPr>
            <a:noAutofit/>
          </a:bodyPr>
          <a:lstStyle>
            <a:lvl1pPr marL="0" indent="0" algn="l">
              <a:buNone/>
              <a:defRPr sz="3200" b="1">
                <a:solidFill>
                  <a:srgbClr val="98C9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39" name="Picture 3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099" y="284249"/>
            <a:ext cx="2307273" cy="917977"/>
          </a:xfrm>
          <a:prstGeom prst="rect">
            <a:avLst/>
          </a:prstGeom>
        </p:spPr>
      </p:pic>
      <p:cxnSp>
        <p:nvCxnSpPr>
          <p:cNvPr id="17" name="Straight Connector 16"/>
          <p:cNvCxnSpPr/>
          <p:nvPr userDrawn="1"/>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09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15"/>
          <p:cNvSpPr>
            <a:spLocks noGrp="1"/>
          </p:cNvSpPr>
          <p:nvPr>
            <p:ph type="pic" sz="quarter" idx="10" hasCustomPrompt="1"/>
          </p:nvPr>
        </p:nvSpPr>
        <p:spPr>
          <a:xfrm>
            <a:off x="0" y="2237554"/>
            <a:ext cx="12192000" cy="4620446"/>
          </a:xfrm>
          <a:prstGeom prst="rect">
            <a:avLst/>
          </a:prstGeom>
        </p:spPr>
        <p:txBody>
          <a:bodyPr/>
          <a:lstStyle>
            <a:lvl1pPr marL="0" indent="0">
              <a:buNone/>
              <a:defRPr sz="2400" baseline="0">
                <a:latin typeface="Century Gothic" panose="020B0502020202020204" pitchFamily="34" charset="0"/>
                <a:cs typeface="Arial" panose="020B0604020202020204" pitchFamily="34" charset="0"/>
              </a:defRPr>
            </a:lvl1pPr>
          </a:lstStyle>
          <a:p>
            <a:r>
              <a:rPr lang="en-US" dirty="0"/>
              <a:t>Insert image here</a:t>
            </a:r>
          </a:p>
        </p:txBody>
      </p:sp>
      <p:sp>
        <p:nvSpPr>
          <p:cNvPr id="8" name="Title 1"/>
          <p:cNvSpPr>
            <a:spLocks noGrp="1"/>
          </p:cNvSpPr>
          <p:nvPr>
            <p:ph type="ctrTitle" hasCustomPrompt="1"/>
            <p:custDataLst>
              <p:tags r:id="rId1"/>
            </p:custDataLst>
          </p:nvPr>
        </p:nvSpPr>
        <p:spPr>
          <a:xfrm>
            <a:off x="270628" y="285430"/>
            <a:ext cx="9033029" cy="919232"/>
          </a:xfrm>
          <a:prstGeom prst="rect">
            <a:avLst/>
          </a:prstGeom>
        </p:spPr>
        <p:txBody>
          <a:bodyPr anchor="b"/>
          <a:lstStyle>
            <a:lvl1pPr algn="l">
              <a:defRPr sz="6000" b="1">
                <a:solidFill>
                  <a:srgbClr val="373838"/>
                </a:solidFill>
                <a:latin typeface="Century Gothic" panose="020B0502020202020204" pitchFamily="34" charset="0"/>
              </a:defRPr>
            </a:lvl1pPr>
          </a:lstStyle>
          <a:p>
            <a:r>
              <a:rPr lang="en-US" dirty="0"/>
              <a:t>Master Cover Title</a:t>
            </a:r>
          </a:p>
        </p:txBody>
      </p:sp>
      <p:sp>
        <p:nvSpPr>
          <p:cNvPr id="9" name="Subtitle 2"/>
          <p:cNvSpPr>
            <a:spLocks noGrp="1"/>
          </p:cNvSpPr>
          <p:nvPr>
            <p:ph type="subTitle" idx="1" hasCustomPrompt="1"/>
          </p:nvPr>
        </p:nvSpPr>
        <p:spPr>
          <a:xfrm>
            <a:off x="270628" y="1208302"/>
            <a:ext cx="9033029" cy="373510"/>
          </a:xfrm>
          <a:prstGeom prst="rect">
            <a:avLst/>
          </a:prstGeom>
        </p:spPr>
        <p:txBody>
          <a:bodyPr>
            <a:noAutofit/>
          </a:bodyPr>
          <a:lstStyle>
            <a:lvl1pPr marL="0" indent="0" algn="l">
              <a:buNone/>
              <a:defRPr sz="32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614099" y="284249"/>
            <a:ext cx="2307273" cy="917977"/>
          </a:xfrm>
          <a:prstGeom prst="rect">
            <a:avLst/>
          </a:prstGeom>
        </p:spPr>
      </p:pic>
      <p:cxnSp>
        <p:nvCxnSpPr>
          <p:cNvPr id="11" name="Straight Connector 10"/>
          <p:cNvCxnSpPr/>
          <p:nvPr userDrawn="1"/>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41E1FE1B-DFC9-4F1F-A0E3-1591BAF824A0}"/>
              </a:ext>
            </a:extLst>
          </p:cNvPr>
          <p:cNvSpPr>
            <a:spLocks noGrp="1"/>
          </p:cNvSpPr>
          <p:nvPr>
            <p:ph type="body" sz="quarter" idx="12" hasCustomPrompt="1"/>
            <p:custDataLst>
              <p:tags r:id="rId2"/>
            </p:custDataLst>
          </p:nvPr>
        </p:nvSpPr>
        <p:spPr>
          <a:xfrm>
            <a:off x="6915150" y="1658858"/>
            <a:ext cx="5160963" cy="284242"/>
          </a:xfrm>
          <a:prstGeom prst="rect">
            <a:avLst/>
          </a:prstGeom>
        </p:spPr>
        <p:txBody>
          <a:bodyPr/>
          <a:lstStyle>
            <a:lvl1pPr algn="l">
              <a:spcBef>
                <a:spcPts val="200"/>
              </a:spcBef>
              <a:defRPr sz="1400" b="1" i="1"/>
            </a:lvl1pPr>
          </a:lstStyle>
          <a:p>
            <a:pPr lvl="0"/>
            <a:r>
              <a:rPr lang="en-US" dirty="0"/>
              <a:t>NETL Presenter’s Name</a:t>
            </a:r>
          </a:p>
        </p:txBody>
      </p:sp>
      <p:sp>
        <p:nvSpPr>
          <p:cNvPr id="14" name="Text Placeholder 4">
            <a:extLst>
              <a:ext uri="{FF2B5EF4-FFF2-40B4-BE49-F238E27FC236}">
                <a16:creationId xmlns:a16="http://schemas.microsoft.com/office/drawing/2014/main" id="{BE494581-0B25-475D-A228-1638172171C0}"/>
              </a:ext>
            </a:extLst>
          </p:cNvPr>
          <p:cNvSpPr>
            <a:spLocks noGrp="1"/>
          </p:cNvSpPr>
          <p:nvPr>
            <p:ph type="body" sz="quarter" idx="14" hasCustomPrompt="1"/>
            <p:custDataLst>
              <p:tags r:id="rId3"/>
            </p:custDataLst>
          </p:nvPr>
        </p:nvSpPr>
        <p:spPr>
          <a:xfrm>
            <a:off x="6915150" y="1943100"/>
            <a:ext cx="5160963" cy="275745"/>
          </a:xfrm>
          <a:prstGeom prst="rect">
            <a:avLst/>
          </a:prstGeom>
        </p:spPr>
        <p:txBody>
          <a:bodyPr/>
          <a:lstStyle>
            <a:lvl1pPr algn="l">
              <a:spcBef>
                <a:spcPts val="200"/>
              </a:spcBef>
              <a:defRPr sz="1400" i="1"/>
            </a:lvl1pPr>
          </a:lstStyle>
          <a:p>
            <a:pPr lvl="0"/>
            <a:r>
              <a:rPr lang="en-US" dirty="0"/>
              <a:t>NETL Presenter’s Title/Office</a:t>
            </a:r>
          </a:p>
        </p:txBody>
      </p:sp>
      <p:sp>
        <p:nvSpPr>
          <p:cNvPr id="2" name="TextBox 1">
            <a:extLst>
              <a:ext uri="{FF2B5EF4-FFF2-40B4-BE49-F238E27FC236}">
                <a16:creationId xmlns:a16="http://schemas.microsoft.com/office/drawing/2014/main" id="{73712CBE-C3C2-4BCA-BE64-F63C88DA8FD2}"/>
              </a:ext>
            </a:extLst>
          </p:cNvPr>
          <p:cNvSpPr txBox="1"/>
          <p:nvPr userDrawn="1"/>
        </p:nvSpPr>
        <p:spPr>
          <a:xfrm>
            <a:off x="46892" y="5981232"/>
            <a:ext cx="1536970" cy="307777"/>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US" sz="1400" b="1" i="1" u="none" baseline="0" dirty="0">
                <a:solidFill>
                  <a:schemeClr val="bg1"/>
                </a:solidFill>
                <a:latin typeface="Century Gothic" panose="020B0502020202020204" pitchFamily="34" charset="0"/>
              </a:rPr>
              <a:t>Presentation to</a:t>
            </a:r>
          </a:p>
        </p:txBody>
      </p:sp>
      <p:sp>
        <p:nvSpPr>
          <p:cNvPr id="13" name="Text Placeholder 2">
            <a:extLst>
              <a:ext uri="{FF2B5EF4-FFF2-40B4-BE49-F238E27FC236}">
                <a16:creationId xmlns:a16="http://schemas.microsoft.com/office/drawing/2014/main" id="{01C11D97-687E-4C98-AF16-A6BF317B543D}"/>
              </a:ext>
            </a:extLst>
          </p:cNvPr>
          <p:cNvSpPr>
            <a:spLocks noGrp="1"/>
          </p:cNvSpPr>
          <p:nvPr>
            <p:ph type="body" sz="quarter" idx="13" hasCustomPrompt="1"/>
            <p:custDataLst>
              <p:tags r:id="rId4"/>
            </p:custDataLst>
          </p:nvPr>
        </p:nvSpPr>
        <p:spPr>
          <a:xfrm>
            <a:off x="1442520" y="6321690"/>
            <a:ext cx="4653480" cy="314260"/>
          </a:xfrm>
          <a:prstGeom prst="rect">
            <a:avLst/>
          </a:prstGeom>
        </p:spPr>
        <p:txBody>
          <a:bodyPr/>
          <a:lstStyle>
            <a:lvl1pPr>
              <a:spcBef>
                <a:spcPts val="200"/>
              </a:spcBef>
              <a:defRPr sz="1400" b="1" i="1">
                <a:solidFill>
                  <a:schemeClr val="bg1"/>
                </a:solidFill>
              </a:defRPr>
            </a:lvl1pPr>
          </a:lstStyle>
          <a:p>
            <a:pPr lvl="0"/>
            <a:r>
              <a:rPr lang="en-US" dirty="0"/>
              <a:t>Enter Month Day, Year</a:t>
            </a:r>
          </a:p>
        </p:txBody>
      </p:sp>
      <p:sp>
        <p:nvSpPr>
          <p:cNvPr id="3" name="Text Placeholder 2">
            <a:extLst>
              <a:ext uri="{FF2B5EF4-FFF2-40B4-BE49-F238E27FC236}">
                <a16:creationId xmlns:a16="http://schemas.microsoft.com/office/drawing/2014/main" id="{46D906A8-711F-4DBE-A6F7-CFA4055643EC}"/>
              </a:ext>
            </a:extLst>
          </p:cNvPr>
          <p:cNvSpPr>
            <a:spLocks noGrp="1"/>
          </p:cNvSpPr>
          <p:nvPr>
            <p:ph type="body" sz="quarter" idx="11" hasCustomPrompt="1"/>
            <p:custDataLst>
              <p:tags r:id="rId5"/>
            </p:custDataLst>
          </p:nvPr>
        </p:nvSpPr>
        <p:spPr>
          <a:xfrm>
            <a:off x="1442520" y="6010340"/>
            <a:ext cx="8768280" cy="278668"/>
          </a:xfrm>
          <a:prstGeom prst="rect">
            <a:avLst/>
          </a:prstGeom>
        </p:spPr>
        <p:txBody>
          <a:bodyPr/>
          <a:lstStyle>
            <a:lvl1pPr>
              <a:spcBef>
                <a:spcPts val="200"/>
              </a:spcBef>
              <a:defRPr sz="1400" b="1" i="1">
                <a:solidFill>
                  <a:schemeClr val="bg1"/>
                </a:solidFill>
              </a:defRPr>
            </a:lvl1pPr>
          </a:lstStyle>
          <a:p>
            <a:pPr lvl="0"/>
            <a:r>
              <a:rPr lang="en-US"/>
              <a:t>[Audience Name]</a:t>
            </a:r>
            <a:endParaRPr lang="en-US" dirty="0"/>
          </a:p>
        </p:txBody>
      </p:sp>
      <p:pic>
        <p:nvPicPr>
          <p:cNvPr id="7" name="Picture 6"/>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0475650" y="6337699"/>
            <a:ext cx="1431208" cy="348387"/>
          </a:xfrm>
          <a:prstGeom prst="rect">
            <a:avLst/>
          </a:prstGeom>
          <a:effectLst/>
        </p:spPr>
      </p:pic>
    </p:spTree>
    <p:extLst>
      <p:ext uri="{BB962C8B-B14F-4D97-AF65-F5344CB8AC3E}">
        <p14:creationId xmlns:p14="http://schemas.microsoft.com/office/powerpoint/2010/main" val="336371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270627" y="1168878"/>
            <a:ext cx="11580921" cy="482797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10"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2" name="Rectangle 11"/>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6" name="Date Placeholder 5">
            <a:extLst>
              <a:ext uri="{FF2B5EF4-FFF2-40B4-BE49-F238E27FC236}">
                <a16:creationId xmlns:a16="http://schemas.microsoft.com/office/drawing/2014/main" id="{FD390063-3279-473E-9C81-A81F139E21B8}"/>
              </a:ext>
            </a:extLst>
          </p:cNvPr>
          <p:cNvSpPr>
            <a:spLocks noGrp="1"/>
          </p:cNvSpPr>
          <p:nvPr>
            <p:ph type="dt" sz="half" idx="14"/>
          </p:nvPr>
        </p:nvSpPr>
        <p:spPr/>
        <p:txBody>
          <a:bodyPr/>
          <a:lstStyle/>
          <a:p>
            <a:endParaRPr lang="en-US" dirty="0"/>
          </a:p>
        </p:txBody>
      </p:sp>
      <p:sp>
        <p:nvSpPr>
          <p:cNvPr id="9" name="Slide Number Placeholder 8">
            <a:extLst>
              <a:ext uri="{FF2B5EF4-FFF2-40B4-BE49-F238E27FC236}">
                <a16:creationId xmlns:a16="http://schemas.microsoft.com/office/drawing/2014/main" id="{C3DD2D5C-73ED-4C16-9EE0-B380D143C951}"/>
              </a:ext>
            </a:extLst>
          </p:cNvPr>
          <p:cNvSpPr>
            <a:spLocks noGrp="1"/>
          </p:cNvSpPr>
          <p:nvPr>
            <p:ph type="sldNum" sz="quarter" idx="15"/>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204619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Two Line Header">
    <p:spTree>
      <p:nvGrpSpPr>
        <p:cNvPr id="1" name=""/>
        <p:cNvGrpSpPr/>
        <p:nvPr/>
      </p:nvGrpSpPr>
      <p:grpSpPr>
        <a:xfrm>
          <a:off x="0" y="0"/>
          <a:ext cx="0" cy="0"/>
          <a:chOff x="0" y="0"/>
          <a:chExt cx="0" cy="0"/>
        </a:xfrm>
      </p:grpSpPr>
      <p:cxnSp>
        <p:nvCxnSpPr>
          <p:cNvPr id="7" name="Straight Connector 6"/>
          <p:cNvCxnSpPr/>
          <p:nvPr userDrawn="1"/>
        </p:nvCxnSpPr>
        <p:spPr>
          <a:xfrm>
            <a:off x="0" y="1186755"/>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270627" y="1634981"/>
            <a:ext cx="11580921" cy="436187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endParaRPr lang="en-US" dirty="0"/>
          </a:p>
        </p:txBody>
      </p:sp>
      <p:sp>
        <p:nvSpPr>
          <p:cNvPr id="10" name="Subtitle 2"/>
          <p:cNvSpPr>
            <a:spLocks noGrp="1"/>
          </p:cNvSpPr>
          <p:nvPr>
            <p:ph type="subTitle" idx="13" hasCustomPrompt="1"/>
          </p:nvPr>
        </p:nvSpPr>
        <p:spPr>
          <a:xfrm>
            <a:off x="270627" y="1223825"/>
            <a:ext cx="11580921" cy="411156"/>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2" name="Rectangle 11"/>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115293"/>
            <a:ext cx="9587749" cy="1052207"/>
          </a:xfrm>
          <a:prstGeom prst="rect">
            <a:avLst/>
          </a:prstGeom>
        </p:spPr>
        <p:txBody>
          <a:bodyPr/>
          <a:lstStyle>
            <a:lvl1pPr>
              <a:defRPr sz="3300"/>
            </a:lvl1pPr>
          </a:lstStyle>
          <a:p>
            <a:r>
              <a:rPr lang="en-US" dirty="0"/>
              <a:t>Master Page Title with two lines </a:t>
            </a:r>
            <a:br>
              <a:rPr lang="en-US" dirty="0"/>
            </a:br>
            <a:endParaRPr lang="en-US" dirty="0"/>
          </a:p>
        </p:txBody>
      </p:sp>
      <p:sp>
        <p:nvSpPr>
          <p:cNvPr id="6" name="Date Placeholder 5">
            <a:extLst>
              <a:ext uri="{FF2B5EF4-FFF2-40B4-BE49-F238E27FC236}">
                <a16:creationId xmlns:a16="http://schemas.microsoft.com/office/drawing/2014/main" id="{FD390063-3279-473E-9C81-A81F139E21B8}"/>
              </a:ext>
            </a:extLst>
          </p:cNvPr>
          <p:cNvSpPr>
            <a:spLocks noGrp="1"/>
          </p:cNvSpPr>
          <p:nvPr>
            <p:ph type="dt" sz="half" idx="14"/>
          </p:nvPr>
        </p:nvSpPr>
        <p:spPr/>
        <p:txBody>
          <a:bodyPr/>
          <a:lstStyle/>
          <a:p>
            <a:endParaRPr lang="en-US" dirty="0"/>
          </a:p>
        </p:txBody>
      </p:sp>
      <p:sp>
        <p:nvSpPr>
          <p:cNvPr id="9" name="Slide Number Placeholder 8">
            <a:extLst>
              <a:ext uri="{FF2B5EF4-FFF2-40B4-BE49-F238E27FC236}">
                <a16:creationId xmlns:a16="http://schemas.microsoft.com/office/drawing/2014/main" id="{C3DD2D5C-73ED-4C16-9EE0-B380D143C951}"/>
              </a:ext>
            </a:extLst>
          </p:cNvPr>
          <p:cNvSpPr>
            <a:spLocks noGrp="1"/>
          </p:cNvSpPr>
          <p:nvPr>
            <p:ph type="sldNum" sz="quarter" idx="15"/>
          </p:nvPr>
        </p:nvSpPr>
        <p:spPr/>
        <p:txBody>
          <a:bodyPr/>
          <a:lstStyle/>
          <a:p>
            <a:fld id="{6CBE36CA-A7C6-4838-9ACB-C8D30B8F2C6D}" type="slidenum">
              <a:rPr lang="en-US" smtClean="0"/>
              <a:pPr/>
              <a:t>‹#›</a:t>
            </a:fld>
            <a:endParaRPr lang="en-US" dirty="0"/>
          </a:p>
        </p:txBody>
      </p:sp>
    </p:spTree>
    <p:extLst>
      <p:ext uri="{BB962C8B-B14F-4D97-AF65-F5344CB8AC3E}">
        <p14:creationId xmlns:p14="http://schemas.microsoft.com/office/powerpoint/2010/main" val="3271270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ags" Target="../tags/tag1.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ags" Target="../tags/tag7.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BBCF7-C2B2-490C-A676-4763179728A4}" type="slidenum">
              <a:rPr lang="en-US" smtClean="0"/>
              <a:pPr/>
              <a:t>‹#›</a:t>
            </a:fld>
            <a:endParaRPr lang="en-US"/>
          </a:p>
        </p:txBody>
      </p:sp>
    </p:spTree>
    <p:extLst>
      <p:ext uri="{BB962C8B-B14F-4D97-AF65-F5344CB8AC3E}">
        <p14:creationId xmlns:p14="http://schemas.microsoft.com/office/powerpoint/2010/main" val="1906583012"/>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8" r:id="rId3"/>
    <p:sldLayoutId id="2147483677" r:id="rId4"/>
    <p:sldLayoutId id="2147483679" r:id="rId5"/>
    <p:sldLayoutId id="2147483685" r:id="rId6"/>
  </p:sldLayoutIdLst>
  <p:hf hdr="0" ftr="0" dt="0"/>
  <p:txStyles>
    <p:titleStyle>
      <a:lvl1pPr algn="l" defTabSz="914400" rtl="0" eaLnBrk="1" latinLnBrk="0" hangingPunct="1">
        <a:lnSpc>
          <a:spcPct val="90000"/>
        </a:lnSpc>
        <a:spcBef>
          <a:spcPct val="0"/>
        </a:spcBef>
        <a:buNone/>
        <a:defRPr sz="4400" b="0" kern="1200">
          <a:solidFill>
            <a:srgbClr val="37383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373838"/>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3838"/>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3838"/>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mpower - DO NOT DELETE!!!" hidden="1">
            <a:extLst>
              <a:ext uri="{FF2B5EF4-FFF2-40B4-BE49-F238E27FC236}">
                <a16:creationId xmlns:a16="http://schemas.microsoft.com/office/drawing/2014/main" id="{BE686F26-3C5E-4C80-B73E-D735C38A1B48}"/>
              </a:ext>
            </a:extLst>
          </p:cNvPr>
          <p:cNvSpPr/>
          <p:nvPr userDrawn="1">
            <p:custDataLst>
              <p:tags r:id="rId16"/>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Date Placeholder 3">
            <a:extLst>
              <a:ext uri="{FF2B5EF4-FFF2-40B4-BE49-F238E27FC236}">
                <a16:creationId xmlns:a16="http://schemas.microsoft.com/office/drawing/2014/main" id="{CB0E2D95-B2C0-4BD9-BE45-84A0D1E24A86}"/>
              </a:ext>
            </a:extLst>
          </p:cNvPr>
          <p:cNvSpPr>
            <a:spLocks noGrp="1"/>
          </p:cNvSpPr>
          <p:nvPr>
            <p:ph type="dt" sz="half" idx="2"/>
          </p:nvPr>
        </p:nvSpPr>
        <p:spPr>
          <a:xfrm>
            <a:off x="9622053" y="6356350"/>
            <a:ext cx="1947512" cy="365125"/>
          </a:xfrm>
          <a:prstGeom prst="rect">
            <a:avLst/>
          </a:prstGeom>
        </p:spPr>
        <p:txBody>
          <a:bodyPr vert="horz" lIns="91440" tIns="45720" rIns="91440" bIns="45720" rtlCol="0" anchor="ctr"/>
          <a:lstStyle>
            <a:lvl1pPr algn="l">
              <a:defRPr sz="1200" b="1">
                <a:solidFill>
                  <a:schemeClr val="bg1"/>
                </a:solidFill>
              </a:defRPr>
            </a:lvl1pPr>
          </a:lstStyle>
          <a:p>
            <a:endParaRPr lang="en-US" dirty="0"/>
          </a:p>
        </p:txBody>
      </p:sp>
      <p:sp>
        <p:nvSpPr>
          <p:cNvPr id="2" name="Slide Number Placeholder 1">
            <a:extLst>
              <a:ext uri="{FF2B5EF4-FFF2-40B4-BE49-F238E27FC236}">
                <a16:creationId xmlns:a16="http://schemas.microsoft.com/office/drawing/2014/main" id="{373FCDC0-6E73-4FC3-A6C2-A35745C43766}"/>
              </a:ext>
            </a:extLst>
          </p:cNvPr>
          <p:cNvSpPr>
            <a:spLocks noGrp="1"/>
          </p:cNvSpPr>
          <p:nvPr>
            <p:ph type="sldNum" sz="quarter" idx="4"/>
          </p:nvPr>
        </p:nvSpPr>
        <p:spPr>
          <a:xfrm>
            <a:off x="11569565" y="6356350"/>
            <a:ext cx="390625" cy="365125"/>
          </a:xfrm>
          <a:prstGeom prst="rect">
            <a:avLst/>
          </a:prstGeom>
        </p:spPr>
        <p:txBody>
          <a:bodyPr vert="horz" lIns="91440" tIns="45720" rIns="91440" bIns="45720" rtlCol="0" anchor="ctr"/>
          <a:lstStyle>
            <a:lvl1pPr algn="r">
              <a:defRPr sz="1200" b="1">
                <a:solidFill>
                  <a:schemeClr val="bg1"/>
                </a:solidFill>
              </a:defRPr>
            </a:lvl1pPr>
          </a:lstStyle>
          <a:p>
            <a:fld id="{6CBE36CA-A7C6-4838-9ACB-C8D30B8F2C6D}" type="slidenum">
              <a:rPr lang="en-US" smtClean="0"/>
              <a:pPr/>
              <a:t>‹#›</a:t>
            </a:fld>
            <a:endParaRPr lang="en-US" dirty="0"/>
          </a:p>
        </p:txBody>
      </p:sp>
      <p:sp>
        <p:nvSpPr>
          <p:cNvPr id="3" name="Title Placeholder 2">
            <a:extLst>
              <a:ext uri="{FF2B5EF4-FFF2-40B4-BE49-F238E27FC236}">
                <a16:creationId xmlns:a16="http://schemas.microsoft.com/office/drawing/2014/main" id="{1CA0F03F-E00A-4C2A-9A59-33C0EC75F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8">
            <a:extLst>
              <a:ext uri="{FF2B5EF4-FFF2-40B4-BE49-F238E27FC236}">
                <a16:creationId xmlns:a16="http://schemas.microsoft.com/office/drawing/2014/main" id="{F1CFD660-D469-4135-8BF2-27A82240D9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44916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l" defTabSz="914400" rtl="0" eaLnBrk="1" latinLnBrk="0" hangingPunct="1">
        <a:lnSpc>
          <a:spcPct val="90000"/>
        </a:lnSpc>
        <a:spcBef>
          <a:spcPct val="0"/>
        </a:spcBef>
        <a:buNone/>
        <a:defRPr sz="33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mpower - DO NOT DELETE!!!" hidden="1">
            <a:extLst>
              <a:ext uri="{FF2B5EF4-FFF2-40B4-BE49-F238E27FC236}">
                <a16:creationId xmlns:a16="http://schemas.microsoft.com/office/drawing/2014/main" id="{BE686F26-3C5E-4C80-B73E-D735C38A1B48}"/>
              </a:ext>
            </a:extLst>
          </p:cNvPr>
          <p:cNvSpPr/>
          <p:nvPr userDrawn="1">
            <p:custDataLst>
              <p:tags r:id="rId16"/>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Date Placeholder 3">
            <a:extLst>
              <a:ext uri="{FF2B5EF4-FFF2-40B4-BE49-F238E27FC236}">
                <a16:creationId xmlns:a16="http://schemas.microsoft.com/office/drawing/2014/main" id="{CB0E2D95-B2C0-4BD9-BE45-84A0D1E24A86}"/>
              </a:ext>
            </a:extLst>
          </p:cNvPr>
          <p:cNvSpPr>
            <a:spLocks noGrp="1"/>
          </p:cNvSpPr>
          <p:nvPr>
            <p:ph type="dt" sz="half" idx="2"/>
          </p:nvPr>
        </p:nvSpPr>
        <p:spPr>
          <a:xfrm>
            <a:off x="9622053" y="6356350"/>
            <a:ext cx="1947512" cy="365125"/>
          </a:xfrm>
          <a:prstGeom prst="rect">
            <a:avLst/>
          </a:prstGeom>
        </p:spPr>
        <p:txBody>
          <a:bodyPr vert="horz" lIns="91440" tIns="45720" rIns="91440" bIns="45720" rtlCol="0" anchor="ctr"/>
          <a:lstStyle>
            <a:lvl1pPr algn="l">
              <a:defRPr sz="1200" b="1">
                <a:solidFill>
                  <a:schemeClr val="bg1"/>
                </a:solidFill>
              </a:defRPr>
            </a:lvl1pPr>
          </a:lstStyle>
          <a:p>
            <a:endParaRPr lang="en-US" dirty="0"/>
          </a:p>
        </p:txBody>
      </p:sp>
      <p:sp>
        <p:nvSpPr>
          <p:cNvPr id="2" name="Slide Number Placeholder 1">
            <a:extLst>
              <a:ext uri="{FF2B5EF4-FFF2-40B4-BE49-F238E27FC236}">
                <a16:creationId xmlns:a16="http://schemas.microsoft.com/office/drawing/2014/main" id="{373FCDC0-6E73-4FC3-A6C2-A35745C43766}"/>
              </a:ext>
            </a:extLst>
          </p:cNvPr>
          <p:cNvSpPr>
            <a:spLocks noGrp="1"/>
          </p:cNvSpPr>
          <p:nvPr>
            <p:ph type="sldNum" sz="quarter" idx="4"/>
          </p:nvPr>
        </p:nvSpPr>
        <p:spPr>
          <a:xfrm>
            <a:off x="11569565" y="6356350"/>
            <a:ext cx="390625" cy="365125"/>
          </a:xfrm>
          <a:prstGeom prst="rect">
            <a:avLst/>
          </a:prstGeom>
        </p:spPr>
        <p:txBody>
          <a:bodyPr vert="horz" lIns="91440" tIns="45720" rIns="91440" bIns="45720" rtlCol="0" anchor="ctr"/>
          <a:lstStyle>
            <a:lvl1pPr algn="r">
              <a:defRPr sz="1200" b="1">
                <a:solidFill>
                  <a:schemeClr val="bg1"/>
                </a:solidFill>
              </a:defRPr>
            </a:lvl1pPr>
          </a:lstStyle>
          <a:p>
            <a:fld id="{6CBE36CA-A7C6-4838-9ACB-C8D30B8F2C6D}" type="slidenum">
              <a:rPr lang="en-US" smtClean="0"/>
              <a:pPr/>
              <a:t>‹#›</a:t>
            </a:fld>
            <a:endParaRPr lang="en-US" dirty="0"/>
          </a:p>
        </p:txBody>
      </p:sp>
      <p:sp>
        <p:nvSpPr>
          <p:cNvPr id="3" name="Title Placeholder 2">
            <a:extLst>
              <a:ext uri="{FF2B5EF4-FFF2-40B4-BE49-F238E27FC236}">
                <a16:creationId xmlns:a16="http://schemas.microsoft.com/office/drawing/2014/main" id="{1CA0F03F-E00A-4C2A-9A59-33C0EC75F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8">
            <a:extLst>
              <a:ext uri="{FF2B5EF4-FFF2-40B4-BE49-F238E27FC236}">
                <a16:creationId xmlns:a16="http://schemas.microsoft.com/office/drawing/2014/main" id="{F1CFD660-D469-4135-8BF2-27A82240D9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8146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30" r:id="rId13"/>
    <p:sldLayoutId id="2147483731" r:id="rId14"/>
  </p:sldLayoutIdLst>
  <p:hf hdr="0" ftr="0" dt="0"/>
  <p:txStyles>
    <p:titleStyle>
      <a:lvl1pPr algn="l" defTabSz="914400" rtl="0" eaLnBrk="1" latinLnBrk="0" hangingPunct="1">
        <a:lnSpc>
          <a:spcPct val="90000"/>
        </a:lnSpc>
        <a:spcBef>
          <a:spcPct val="0"/>
        </a:spcBef>
        <a:buNone/>
        <a:defRPr sz="33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hyperlink" Target="mailto:Shailesh.Vora@netl.doe.gov"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1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49" y="-286769"/>
            <a:ext cx="9354273" cy="1797517"/>
          </a:xfrm>
        </p:spPr>
        <p:txBody>
          <a:bodyPr anchor="ctr">
            <a:noAutofit/>
          </a:bodyPr>
          <a:lstStyle/>
          <a:p>
            <a:pPr>
              <a:lnSpc>
                <a:spcPct val="100000"/>
              </a:lnSpc>
              <a:spcBef>
                <a:spcPts val="0"/>
              </a:spcBef>
              <a:spcAft>
                <a:spcPts val="600"/>
              </a:spcAft>
            </a:pPr>
            <a:br>
              <a:rPr lang="en-US" sz="3600" dirty="0"/>
            </a:br>
            <a:r>
              <a:rPr lang="en-US" sz="3600" dirty="0"/>
              <a:t>Solid Oxide Fuel Cells (SOFC)</a:t>
            </a:r>
          </a:p>
        </p:txBody>
      </p:sp>
      <p:sp>
        <p:nvSpPr>
          <p:cNvPr id="3" name="Subtitle 2">
            <a:extLst>
              <a:ext uri="{FF2B5EF4-FFF2-40B4-BE49-F238E27FC236}">
                <a16:creationId xmlns:a16="http://schemas.microsoft.com/office/drawing/2014/main" id="{E378AADE-909E-4E8C-B887-1BDA420DB19E}"/>
              </a:ext>
            </a:extLst>
          </p:cNvPr>
          <p:cNvSpPr txBox="1">
            <a:spLocks/>
          </p:cNvSpPr>
          <p:nvPr/>
        </p:nvSpPr>
        <p:spPr>
          <a:xfrm>
            <a:off x="8091158" y="1502923"/>
            <a:ext cx="5983104" cy="63965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8C93D"/>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73838"/>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73838"/>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US" sz="1400" b="1" dirty="0">
                <a:solidFill>
                  <a:schemeClr val="tx1"/>
                </a:solidFill>
                <a:latin typeface="Century Gothic" panose="020B0502020202020204" pitchFamily="34" charset="0"/>
              </a:rPr>
              <a:t>2020 DOE FE Fuel Cells Program Overview</a:t>
            </a:r>
          </a:p>
        </p:txBody>
      </p:sp>
      <p:sp>
        <p:nvSpPr>
          <p:cNvPr id="4" name="Subtitle 11">
            <a:extLst>
              <a:ext uri="{FF2B5EF4-FFF2-40B4-BE49-F238E27FC236}">
                <a16:creationId xmlns:a16="http://schemas.microsoft.com/office/drawing/2014/main" id="{D513003A-9742-4519-89C7-9B27C8A8EA01}"/>
              </a:ext>
            </a:extLst>
          </p:cNvPr>
          <p:cNvSpPr txBox="1">
            <a:spLocks/>
          </p:cNvSpPr>
          <p:nvPr/>
        </p:nvSpPr>
        <p:spPr>
          <a:xfrm>
            <a:off x="270628" y="1406692"/>
            <a:ext cx="9033029" cy="373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3200" b="1" kern="1200">
                <a:solidFill>
                  <a:srgbClr val="F7932B"/>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Shailesh D. Vora</a:t>
            </a:r>
            <a:br>
              <a:rPr lang="en-US" sz="2000" dirty="0"/>
            </a:br>
            <a:r>
              <a:rPr lang="en-US" sz="1400" i="1" dirty="0">
                <a:solidFill>
                  <a:schemeClr val="tx1"/>
                </a:solidFill>
              </a:rPr>
              <a:t>Technology Manager, Fuel Cells</a:t>
            </a:r>
          </a:p>
          <a:p>
            <a:endParaRPr lang="en-US" sz="2000" dirty="0"/>
          </a:p>
        </p:txBody>
      </p:sp>
      <p:sp>
        <p:nvSpPr>
          <p:cNvPr id="5" name="Text Placeholder 15">
            <a:extLst>
              <a:ext uri="{FF2B5EF4-FFF2-40B4-BE49-F238E27FC236}">
                <a16:creationId xmlns:a16="http://schemas.microsoft.com/office/drawing/2014/main" id="{FBF19298-C689-422F-8A1E-D4B5A9B862C9}"/>
              </a:ext>
            </a:extLst>
          </p:cNvPr>
          <p:cNvSpPr txBox="1">
            <a:spLocks/>
          </p:cNvSpPr>
          <p:nvPr/>
        </p:nvSpPr>
        <p:spPr>
          <a:xfrm>
            <a:off x="303395" y="1935670"/>
            <a:ext cx="1199940" cy="2573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200"/>
              </a:spcBef>
              <a:buFontTx/>
              <a:buNone/>
              <a:defRPr sz="1400" b="1" i="1"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solidFill>
                  <a:schemeClr val="tx1">
                    <a:lumMod val="50000"/>
                    <a:lumOff val="50000"/>
                  </a:schemeClr>
                </a:solidFill>
              </a:rPr>
              <a:t>July  2020</a:t>
            </a:r>
          </a:p>
        </p:txBody>
      </p:sp>
    </p:spTree>
    <p:extLst>
      <p:ext uri="{BB962C8B-B14F-4D97-AF65-F5344CB8AC3E}">
        <p14:creationId xmlns:p14="http://schemas.microsoft.com/office/powerpoint/2010/main" val="1127545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62034-E4F9-406D-AA00-898FEC7F6433}"/>
              </a:ext>
            </a:extLst>
          </p:cNvPr>
          <p:cNvSpPr>
            <a:spLocks noGrp="1"/>
          </p:cNvSpPr>
          <p:nvPr>
            <p:ph type="title"/>
          </p:nvPr>
        </p:nvSpPr>
        <p:spPr/>
        <p:txBody>
          <a:bodyPr/>
          <a:lstStyle/>
          <a:p>
            <a:r>
              <a:rPr lang="en-US" dirty="0"/>
              <a:t>SOFC Prototype System Field Tests</a:t>
            </a:r>
          </a:p>
        </p:txBody>
      </p:sp>
      <p:sp>
        <p:nvSpPr>
          <p:cNvPr id="5" name="Slide Number Placeholder 4">
            <a:extLst>
              <a:ext uri="{FF2B5EF4-FFF2-40B4-BE49-F238E27FC236}">
                <a16:creationId xmlns:a16="http://schemas.microsoft.com/office/drawing/2014/main" id="{B6F7CD89-7357-41F4-8F80-930516A7C5FA}"/>
              </a:ext>
            </a:extLst>
          </p:cNvPr>
          <p:cNvSpPr>
            <a:spLocks noGrp="1"/>
          </p:cNvSpPr>
          <p:nvPr>
            <p:ph type="sldNum" sz="quarter" idx="15"/>
          </p:nvPr>
        </p:nvSpPr>
        <p:spPr/>
        <p:txBody>
          <a:bodyPr/>
          <a:lstStyle/>
          <a:p>
            <a:fld id="{6CBE36CA-A7C6-4838-9ACB-C8D30B8F2C6D}" type="slidenum">
              <a:rPr lang="en-US" smtClean="0"/>
              <a:pPr/>
              <a:t>10</a:t>
            </a:fld>
            <a:endParaRPr lang="en-US" dirty="0"/>
          </a:p>
        </p:txBody>
      </p:sp>
      <p:sp>
        <p:nvSpPr>
          <p:cNvPr id="6" name="Content Placeholder 12">
            <a:extLst>
              <a:ext uri="{FF2B5EF4-FFF2-40B4-BE49-F238E27FC236}">
                <a16:creationId xmlns:a16="http://schemas.microsoft.com/office/drawing/2014/main" id="{12B4B5DB-C2EF-4713-9023-3788E9E9D8CF}"/>
              </a:ext>
            </a:extLst>
          </p:cNvPr>
          <p:cNvSpPr txBox="1">
            <a:spLocks/>
          </p:cNvSpPr>
          <p:nvPr/>
        </p:nvSpPr>
        <p:spPr>
          <a:xfrm>
            <a:off x="259628" y="1133061"/>
            <a:ext cx="5494028" cy="2039192"/>
          </a:xfrm>
          <a:prstGeom prst="rect">
            <a:avLst/>
          </a:prstGeom>
        </p:spPr>
        <p:txBody>
          <a:bodyPr>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FuelCell Energy</a:t>
            </a:r>
          </a:p>
          <a:p>
            <a:pPr marL="342900" indent="-342900">
              <a:buFont typeface="Arial" panose="020B0604020202020204" pitchFamily="34" charset="0"/>
              <a:buChar char="•"/>
            </a:pPr>
            <a:r>
              <a:rPr lang="en-US" sz="1600" dirty="0"/>
              <a:t>200 </a:t>
            </a:r>
            <a:r>
              <a:rPr lang="en-US" sz="1600" dirty="0" err="1"/>
              <a:t>kWe</a:t>
            </a:r>
            <a:r>
              <a:rPr lang="en-US" sz="1600" dirty="0"/>
              <a:t> integrated SOFC Power System</a:t>
            </a:r>
          </a:p>
          <a:p>
            <a:pPr marL="342900" indent="-342900">
              <a:buFont typeface="Arial" panose="020B0604020202020204" pitchFamily="34" charset="0"/>
              <a:buChar char="•"/>
            </a:pPr>
            <a:r>
              <a:rPr lang="en-US" sz="1600" dirty="0"/>
              <a:t>Fabrication of ~2,000 full-scale cells</a:t>
            </a:r>
          </a:p>
          <a:p>
            <a:pPr marL="342900" indent="-342900">
              <a:buFont typeface="Arial" panose="020B0604020202020204" pitchFamily="34" charset="0"/>
              <a:buChar char="•"/>
            </a:pPr>
            <a:r>
              <a:rPr lang="en-US" sz="1600" dirty="0"/>
              <a:t>~2,500 hours operation - Full power for one of the two modules</a:t>
            </a:r>
          </a:p>
          <a:p>
            <a:pPr marL="342900" indent="-342900">
              <a:buFont typeface="Arial" panose="020B0604020202020204" pitchFamily="34" charset="0"/>
              <a:buChar char="•"/>
            </a:pPr>
            <a:r>
              <a:rPr lang="en-US" sz="1600" dirty="0"/>
              <a:t>System power degradation &lt; 1.5% per 1,000 </a:t>
            </a:r>
            <a:r>
              <a:rPr lang="en-US" sz="1600" dirty="0" err="1"/>
              <a:t>hrs</a:t>
            </a:r>
            <a:endParaRPr lang="en-US" sz="1600" dirty="0"/>
          </a:p>
        </p:txBody>
      </p:sp>
      <p:pic>
        <p:nvPicPr>
          <p:cNvPr id="8" name="Picture 7">
            <a:extLst>
              <a:ext uri="{FF2B5EF4-FFF2-40B4-BE49-F238E27FC236}">
                <a16:creationId xmlns:a16="http://schemas.microsoft.com/office/drawing/2014/main" id="{CD4F2834-A607-4D9F-806E-60789BC17592}"/>
              </a:ext>
            </a:extLst>
          </p:cNvPr>
          <p:cNvPicPr>
            <a:picLocks noChangeAspect="1"/>
          </p:cNvPicPr>
          <p:nvPr/>
        </p:nvPicPr>
        <p:blipFill rotWithShape="1">
          <a:blip r:embed="rId2"/>
          <a:srcRect b="16538"/>
          <a:stretch/>
        </p:blipFill>
        <p:spPr>
          <a:xfrm>
            <a:off x="1116859" y="3276600"/>
            <a:ext cx="3557482" cy="2435087"/>
          </a:xfrm>
          <a:prstGeom prst="rect">
            <a:avLst/>
          </a:prstGeom>
        </p:spPr>
      </p:pic>
      <p:sp>
        <p:nvSpPr>
          <p:cNvPr id="9" name="Content Placeholder 12">
            <a:extLst>
              <a:ext uri="{FF2B5EF4-FFF2-40B4-BE49-F238E27FC236}">
                <a16:creationId xmlns:a16="http://schemas.microsoft.com/office/drawing/2014/main" id="{7466A27A-8B0C-4AB6-A13A-D02846561DE2}"/>
              </a:ext>
            </a:extLst>
          </p:cNvPr>
          <p:cNvSpPr txBox="1">
            <a:spLocks/>
          </p:cNvSpPr>
          <p:nvPr/>
        </p:nvSpPr>
        <p:spPr>
          <a:xfrm>
            <a:off x="6382049" y="1133061"/>
            <a:ext cx="5421068" cy="1542605"/>
          </a:xfrm>
          <a:prstGeom prst="rect">
            <a:avLst/>
          </a:prstGeom>
        </p:spPr>
        <p:txBody>
          <a:bodyPr>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Cummins-Ceres Power</a:t>
            </a:r>
          </a:p>
          <a:p>
            <a:pPr marL="342900" indent="-342900">
              <a:buFont typeface="Arial" panose="020B0604020202020204" pitchFamily="34" charset="0"/>
              <a:buChar char="•"/>
            </a:pPr>
            <a:r>
              <a:rPr lang="en-US" sz="1600" dirty="0"/>
              <a:t>10 </a:t>
            </a:r>
            <a:r>
              <a:rPr lang="en-US" sz="1600" dirty="0" err="1"/>
              <a:t>kWe</a:t>
            </a:r>
            <a:r>
              <a:rPr lang="en-US" sz="1600" dirty="0"/>
              <a:t> integrated SOFC Power System </a:t>
            </a:r>
          </a:p>
          <a:p>
            <a:pPr marL="342900" indent="-342900">
              <a:buFont typeface="Arial" panose="020B0604020202020204" pitchFamily="34" charset="0"/>
              <a:buChar char="•"/>
            </a:pPr>
            <a:r>
              <a:rPr lang="en-US" sz="1600" dirty="0"/>
              <a:t>~180 hours operation (Paused - COVID-19)</a:t>
            </a:r>
          </a:p>
          <a:p>
            <a:pPr marL="342900" indent="-342900">
              <a:buFont typeface="Arial" panose="020B0604020202020204" pitchFamily="34" charset="0"/>
              <a:buChar char="•"/>
            </a:pPr>
            <a:r>
              <a:rPr lang="en-US" sz="1600" dirty="0"/>
              <a:t>Testing to resume to complete 1,000 </a:t>
            </a:r>
            <a:r>
              <a:rPr lang="en-US" sz="1600" dirty="0" err="1"/>
              <a:t>hrs</a:t>
            </a:r>
            <a:r>
              <a:rPr lang="en-US" sz="1600" dirty="0"/>
              <a:t> operation</a:t>
            </a:r>
          </a:p>
          <a:p>
            <a:pPr marL="342900" indent="-342900">
              <a:buFont typeface="Arial" panose="020B0604020202020204" pitchFamily="34" charset="0"/>
              <a:buChar char="•"/>
            </a:pPr>
            <a:endParaRPr lang="en-US" sz="2000" dirty="0"/>
          </a:p>
        </p:txBody>
      </p:sp>
      <p:cxnSp>
        <p:nvCxnSpPr>
          <p:cNvPr id="11" name="Straight Connector 10">
            <a:extLst>
              <a:ext uri="{FF2B5EF4-FFF2-40B4-BE49-F238E27FC236}">
                <a16:creationId xmlns:a16="http://schemas.microsoft.com/office/drawing/2014/main" id="{C151E9DA-0838-4C70-8908-54F039774CE0}"/>
              </a:ext>
            </a:extLst>
          </p:cNvPr>
          <p:cNvCxnSpPr/>
          <p:nvPr/>
        </p:nvCxnSpPr>
        <p:spPr>
          <a:xfrm>
            <a:off x="6096000" y="843155"/>
            <a:ext cx="0" cy="4994937"/>
          </a:xfrm>
          <a:prstGeom prst="line">
            <a:avLst/>
          </a:prstGeom>
          <a:ln w="12700">
            <a:solidFill>
              <a:srgbClr val="83AD3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3864B34-5D21-4AE7-BA56-4301AA119788}"/>
              </a:ext>
            </a:extLst>
          </p:cNvPr>
          <p:cNvPicPr>
            <a:picLocks noChangeAspect="1"/>
          </p:cNvPicPr>
          <p:nvPr/>
        </p:nvPicPr>
        <p:blipFill rotWithShape="1">
          <a:blip r:embed="rId3"/>
          <a:srcRect l="18272" t="9124" r="8279" b="6385"/>
          <a:stretch/>
        </p:blipFill>
        <p:spPr>
          <a:xfrm>
            <a:off x="7904922" y="2732439"/>
            <a:ext cx="1212574" cy="2943629"/>
          </a:xfrm>
          <a:prstGeom prst="rect">
            <a:avLst/>
          </a:prstGeom>
        </p:spPr>
      </p:pic>
      <p:sp>
        <p:nvSpPr>
          <p:cNvPr id="4" name="TextBox 3">
            <a:extLst>
              <a:ext uri="{FF2B5EF4-FFF2-40B4-BE49-F238E27FC236}">
                <a16:creationId xmlns:a16="http://schemas.microsoft.com/office/drawing/2014/main" id="{C3AFF11D-6B55-4F1B-8D68-0708807392BC}"/>
              </a:ext>
            </a:extLst>
          </p:cNvPr>
          <p:cNvSpPr txBox="1"/>
          <p:nvPr/>
        </p:nvSpPr>
        <p:spPr>
          <a:xfrm>
            <a:off x="2132410" y="5724418"/>
            <a:ext cx="1526380" cy="369332"/>
          </a:xfrm>
          <a:prstGeom prst="rect">
            <a:avLst/>
          </a:prstGeom>
          <a:noFill/>
        </p:spPr>
        <p:txBody>
          <a:bodyPr vert="horz" wrap="none" rtlCol="0">
            <a:spAutoFit/>
          </a:bodyPr>
          <a:lstStyle/>
          <a:p>
            <a:pPr algn="l" rtl="0" eaLnBrk="1" fontAlgn="auto" hangingPunct="1">
              <a:lnSpc>
                <a:spcPct val="100000"/>
              </a:lnSpc>
              <a:spcBef>
                <a:spcPts val="0"/>
              </a:spcBef>
              <a:spcAft>
                <a:spcPts val="0"/>
              </a:spcAft>
            </a:pPr>
            <a:r>
              <a:rPr lang="en-US" sz="1800" b="1" i="0" u="none" baseline="0" dirty="0">
                <a:solidFill>
                  <a:srgbClr val="000000"/>
                </a:solidFill>
                <a:latin typeface="Calibri" panose="020F0502020204030204" pitchFamily="34" charset="0"/>
              </a:rPr>
              <a:t>20’ X 8’ X 8.5’ </a:t>
            </a:r>
          </a:p>
        </p:txBody>
      </p:sp>
      <p:sp>
        <p:nvSpPr>
          <p:cNvPr id="14" name="TextBox 13">
            <a:extLst>
              <a:ext uri="{FF2B5EF4-FFF2-40B4-BE49-F238E27FC236}">
                <a16:creationId xmlns:a16="http://schemas.microsoft.com/office/drawing/2014/main" id="{72D167B6-0663-49FF-992A-C51349A0D129}"/>
              </a:ext>
            </a:extLst>
          </p:cNvPr>
          <p:cNvSpPr txBox="1"/>
          <p:nvPr/>
        </p:nvSpPr>
        <p:spPr>
          <a:xfrm>
            <a:off x="9259109" y="4019587"/>
            <a:ext cx="1765227" cy="369332"/>
          </a:xfrm>
          <a:prstGeom prst="rect">
            <a:avLst/>
          </a:prstGeom>
          <a:noFill/>
        </p:spPr>
        <p:txBody>
          <a:bodyPr vert="horz" wrap="none" rtlCol="0">
            <a:spAutoFit/>
          </a:bodyPr>
          <a:lstStyle/>
          <a:p>
            <a:pPr algn="l" rtl="0" eaLnBrk="1" fontAlgn="auto" hangingPunct="1">
              <a:lnSpc>
                <a:spcPct val="100000"/>
              </a:lnSpc>
              <a:spcBef>
                <a:spcPts val="0"/>
              </a:spcBef>
              <a:spcAft>
                <a:spcPts val="0"/>
              </a:spcAft>
            </a:pPr>
            <a:r>
              <a:rPr lang="en-US" b="1" dirty="0">
                <a:solidFill>
                  <a:srgbClr val="000000"/>
                </a:solidFill>
                <a:latin typeface="Calibri" panose="020F0502020204030204" pitchFamily="34" charset="0"/>
              </a:rPr>
              <a:t>3.8</a:t>
            </a:r>
            <a:r>
              <a:rPr lang="en-US" sz="1800" b="1" i="0" u="none" baseline="0" dirty="0">
                <a:solidFill>
                  <a:srgbClr val="000000"/>
                </a:solidFill>
                <a:latin typeface="Calibri" panose="020F0502020204030204" pitchFamily="34" charset="0"/>
              </a:rPr>
              <a:t>’ X 1.8’ X 5.8’ </a:t>
            </a:r>
          </a:p>
        </p:txBody>
      </p:sp>
      <p:sp>
        <p:nvSpPr>
          <p:cNvPr id="28" name="TextBox 27">
            <a:extLst>
              <a:ext uri="{FF2B5EF4-FFF2-40B4-BE49-F238E27FC236}">
                <a16:creationId xmlns:a16="http://schemas.microsoft.com/office/drawing/2014/main" id="{27408D92-9526-4C24-8B1A-21253F84C1BB}"/>
              </a:ext>
            </a:extLst>
          </p:cNvPr>
          <p:cNvSpPr txBox="1"/>
          <p:nvPr/>
        </p:nvSpPr>
        <p:spPr>
          <a:xfrm>
            <a:off x="9789131" y="5928119"/>
            <a:ext cx="2013986" cy="200055"/>
          </a:xfrm>
          <a:prstGeom prst="rect">
            <a:avLst/>
          </a:prstGeom>
          <a:noFill/>
        </p:spPr>
        <p:txBody>
          <a:bodyPr wrap="square" rtlCol="0">
            <a:spAutoFit/>
          </a:bodyPr>
          <a:lstStyle/>
          <a:p>
            <a:pPr algn="ctr"/>
            <a:r>
              <a:rPr lang="en-US" sz="700" dirty="0">
                <a:latin typeface="Century Gothic" panose="020B0502020202020204" pitchFamily="34" charset="0"/>
              </a:rPr>
              <a:t>Photo courtesy Ceres Power</a:t>
            </a:r>
          </a:p>
        </p:txBody>
      </p:sp>
      <p:sp>
        <p:nvSpPr>
          <p:cNvPr id="12" name="TextBox 11">
            <a:extLst>
              <a:ext uri="{FF2B5EF4-FFF2-40B4-BE49-F238E27FC236}">
                <a16:creationId xmlns:a16="http://schemas.microsoft.com/office/drawing/2014/main" id="{4661DB5F-A8EC-4B48-9F2E-7541E921225C}"/>
              </a:ext>
            </a:extLst>
          </p:cNvPr>
          <p:cNvSpPr txBox="1"/>
          <p:nvPr/>
        </p:nvSpPr>
        <p:spPr>
          <a:xfrm>
            <a:off x="3702981" y="5931940"/>
            <a:ext cx="2013986" cy="200055"/>
          </a:xfrm>
          <a:prstGeom prst="rect">
            <a:avLst/>
          </a:prstGeom>
          <a:noFill/>
        </p:spPr>
        <p:txBody>
          <a:bodyPr wrap="square" rtlCol="0">
            <a:spAutoFit/>
          </a:bodyPr>
          <a:lstStyle/>
          <a:p>
            <a:pPr algn="ctr"/>
            <a:r>
              <a:rPr lang="en-US" sz="700" dirty="0">
                <a:latin typeface="Century Gothic" panose="020B0502020202020204" pitchFamily="34" charset="0"/>
              </a:rPr>
              <a:t>Photo courtesy </a:t>
            </a:r>
            <a:r>
              <a:rPr lang="en-US" sz="700" dirty="0" err="1">
                <a:latin typeface="Century Gothic" panose="020B0502020202020204" pitchFamily="34" charset="0"/>
              </a:rPr>
              <a:t>FuelCell</a:t>
            </a:r>
            <a:r>
              <a:rPr lang="en-US" sz="700" dirty="0">
                <a:latin typeface="Century Gothic" panose="020B0502020202020204" pitchFamily="34" charset="0"/>
              </a:rPr>
              <a:t> Energy</a:t>
            </a:r>
          </a:p>
        </p:txBody>
      </p:sp>
    </p:spTree>
    <p:extLst>
      <p:ext uri="{BB962C8B-B14F-4D97-AF65-F5344CB8AC3E}">
        <p14:creationId xmlns:p14="http://schemas.microsoft.com/office/powerpoint/2010/main" val="266693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0627" y="166075"/>
            <a:ext cx="9587749" cy="602548"/>
          </a:xfrm>
        </p:spPr>
        <p:txBody>
          <a:bodyPr>
            <a:normAutofit/>
          </a:bodyPr>
          <a:lstStyle/>
          <a:p>
            <a:r>
              <a:rPr lang="en-US" dirty="0"/>
              <a:t>FY 2020 FOA (DE-FOA-002300)</a:t>
            </a:r>
          </a:p>
        </p:txBody>
      </p:sp>
      <p:sp>
        <p:nvSpPr>
          <p:cNvPr id="2" name="Slide Number Placeholder 1">
            <a:extLst>
              <a:ext uri="{FF2B5EF4-FFF2-40B4-BE49-F238E27FC236}">
                <a16:creationId xmlns:a16="http://schemas.microsoft.com/office/drawing/2014/main" id="{4FFA26AF-5F2E-4EA0-997F-5452FAA8AD1A}"/>
              </a:ext>
            </a:extLst>
          </p:cNvPr>
          <p:cNvSpPr>
            <a:spLocks noGrp="1"/>
          </p:cNvSpPr>
          <p:nvPr>
            <p:ph type="sldNum" sz="quarter" idx="15"/>
          </p:nvPr>
        </p:nvSpPr>
        <p:spPr/>
        <p:txBody>
          <a:bodyPr/>
          <a:lstStyle/>
          <a:p>
            <a:fld id="{6CBE36CA-A7C6-4838-9ACB-C8D30B8F2C6D}" type="slidenum">
              <a:rPr lang="en-US" smtClean="0"/>
              <a:pPr/>
              <a:t>11</a:t>
            </a:fld>
            <a:endParaRPr lang="en-US" dirty="0"/>
          </a:p>
        </p:txBody>
      </p:sp>
      <p:sp>
        <p:nvSpPr>
          <p:cNvPr id="4" name="Content Placeholder 3">
            <a:extLst>
              <a:ext uri="{FF2B5EF4-FFF2-40B4-BE49-F238E27FC236}">
                <a16:creationId xmlns:a16="http://schemas.microsoft.com/office/drawing/2014/main" id="{CE6A8C37-CC71-4F06-99E9-B6C928F03029}"/>
              </a:ext>
            </a:extLst>
          </p:cNvPr>
          <p:cNvSpPr>
            <a:spLocks noGrp="1"/>
          </p:cNvSpPr>
          <p:nvPr>
            <p:ph idx="1"/>
          </p:nvPr>
        </p:nvSpPr>
        <p:spPr>
          <a:xfrm>
            <a:off x="231810" y="1528374"/>
            <a:ext cx="11960190" cy="3322595"/>
          </a:xfrm>
        </p:spPr>
        <p:txBody>
          <a:bodyPr>
            <a:normAutofit/>
          </a:bodyPr>
          <a:lstStyle/>
          <a:p>
            <a:r>
              <a:rPr lang="en-US" dirty="0"/>
              <a:t>Issue date: 5/28/2020 </a:t>
            </a:r>
          </a:p>
          <a:p>
            <a:r>
              <a:rPr lang="en-US" dirty="0"/>
              <a:t>$30M total</a:t>
            </a:r>
          </a:p>
          <a:p>
            <a:r>
              <a:rPr lang="en-US" b="1" dirty="0"/>
              <a:t>AOI 1 </a:t>
            </a:r>
            <a:r>
              <a:rPr lang="en-US" dirty="0"/>
              <a:t>– Small-scale distributed power generation SOFC systems.</a:t>
            </a:r>
          </a:p>
          <a:p>
            <a:r>
              <a:rPr lang="en-US" b="1" dirty="0"/>
              <a:t>AOI 2 </a:t>
            </a:r>
            <a:r>
              <a:rPr lang="en-US" dirty="0"/>
              <a:t>– Hybrid systems using solid oxide systems for hydrogen and electricity production including the validation and development of materials and systems required for improving the cost, performance and reliability.</a:t>
            </a:r>
          </a:p>
          <a:p>
            <a:r>
              <a:rPr lang="en-US" b="1" dirty="0"/>
              <a:t>AOI 3 </a:t>
            </a:r>
            <a:r>
              <a:rPr lang="en-US" dirty="0"/>
              <a:t>– Cleaning of coal-derived syngas for use as SOFC fuel and testing of single and multiple cells on syngas.</a:t>
            </a:r>
          </a:p>
        </p:txBody>
      </p:sp>
      <p:sp>
        <p:nvSpPr>
          <p:cNvPr id="6" name="Subtitle 2">
            <a:extLst>
              <a:ext uri="{FF2B5EF4-FFF2-40B4-BE49-F238E27FC236}">
                <a16:creationId xmlns:a16="http://schemas.microsoft.com/office/drawing/2014/main" id="{0908FF1A-8037-4CD5-B49C-35EB1BD48D84}"/>
              </a:ext>
            </a:extLst>
          </p:cNvPr>
          <p:cNvSpPr>
            <a:spLocks noGrp="1"/>
          </p:cNvSpPr>
          <p:nvPr>
            <p:ph type="subTitle" idx="13"/>
          </p:nvPr>
        </p:nvSpPr>
        <p:spPr>
          <a:xfrm>
            <a:off x="155661" y="1113846"/>
            <a:ext cx="11880677" cy="339089"/>
          </a:xfrm>
        </p:spPr>
        <p:txBody>
          <a:bodyPr/>
          <a:lstStyle/>
          <a:p>
            <a:r>
              <a:rPr lang="en-US" dirty="0"/>
              <a:t>Small-Scale Solid Oxide Fuel Cell Systems and Hybrid Electrolyzer Technology Development</a:t>
            </a:r>
          </a:p>
        </p:txBody>
      </p:sp>
      <p:sp>
        <p:nvSpPr>
          <p:cNvPr id="7" name="TextBox 6">
            <a:extLst>
              <a:ext uri="{FF2B5EF4-FFF2-40B4-BE49-F238E27FC236}">
                <a16:creationId xmlns:a16="http://schemas.microsoft.com/office/drawing/2014/main" id="{4CC116D0-A73D-4492-9645-6B305EE74374}"/>
              </a:ext>
            </a:extLst>
          </p:cNvPr>
          <p:cNvSpPr txBox="1"/>
          <p:nvPr/>
        </p:nvSpPr>
        <p:spPr>
          <a:xfrm>
            <a:off x="270627" y="5001110"/>
            <a:ext cx="10996283" cy="1200329"/>
          </a:xfrm>
          <a:prstGeom prst="rect">
            <a:avLst/>
          </a:prstGeom>
          <a:noFill/>
          <a:ln>
            <a:solidFill>
              <a:schemeClr val="tx1"/>
            </a:solidFill>
          </a:ln>
        </p:spPr>
        <p:txBody>
          <a:bodyPr vert="horz" wrap="square" rtlCol="0">
            <a:spAutoFit/>
          </a:bodyPr>
          <a:lstStyle/>
          <a:p>
            <a:r>
              <a:rPr lang="en-US" dirty="0">
                <a:solidFill>
                  <a:srgbClr val="000000"/>
                </a:solidFill>
                <a:latin typeface="Calibri" panose="020F0502020204030204" pitchFamily="34" charset="0"/>
              </a:rPr>
              <a:t>“Per the FY 2020 Energy and Water Appropriations Act Report (H.R. 1865 / Public Law 116–94) , “The Department is directed to issue a funding opportunity announcement for $30,000,000 for Solid Oxide Fuel Cells that includes all topic areas as outlined in the recommendations of the Department's August 2019 Report on the Status of the Solid Oxide Fuel Cell Program”</a:t>
            </a:r>
          </a:p>
        </p:txBody>
      </p:sp>
    </p:spTree>
    <p:custDataLst>
      <p:tags r:id="rId1"/>
    </p:custDataLst>
    <p:extLst>
      <p:ext uri="{BB962C8B-B14F-4D97-AF65-F5344CB8AC3E}">
        <p14:creationId xmlns:p14="http://schemas.microsoft.com/office/powerpoint/2010/main" val="284567567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87B93B5-F159-4BF6-A21A-96B8931DE8DF}"/>
              </a:ext>
            </a:extLst>
          </p:cNvPr>
          <p:cNvSpPr>
            <a:spLocks noGrp="1"/>
          </p:cNvSpPr>
          <p:nvPr>
            <p:ph idx="1"/>
          </p:nvPr>
        </p:nvSpPr>
        <p:spPr>
          <a:xfrm>
            <a:off x="2005183" y="1713752"/>
            <a:ext cx="8181634" cy="3430497"/>
          </a:xfrm>
        </p:spPr>
        <p:txBody>
          <a:bodyPr>
            <a:noAutofit/>
          </a:bodyPr>
          <a:lstStyle/>
          <a:p>
            <a:pPr>
              <a:spcBef>
                <a:spcPts val="2200"/>
              </a:spcBef>
            </a:pPr>
            <a:r>
              <a:rPr lang="en-US" altLang="en-US" sz="2200" dirty="0"/>
              <a:t>Conducting additional basic R&amp;D to address critical needs and mature technology</a:t>
            </a:r>
          </a:p>
          <a:p>
            <a:pPr>
              <a:spcBef>
                <a:spcPts val="2200"/>
              </a:spcBef>
            </a:pPr>
            <a:r>
              <a:rPr lang="en-US" altLang="en-US" sz="2200" dirty="0"/>
              <a:t>Acquiring fabricating and operational experience on integrated, prototype field tests </a:t>
            </a:r>
          </a:p>
          <a:p>
            <a:pPr>
              <a:spcBef>
                <a:spcPts val="2200"/>
              </a:spcBef>
            </a:pPr>
            <a:r>
              <a:rPr lang="en-US" altLang="en-US" sz="2200" dirty="0"/>
              <a:t>Cell Development and Core Technology R&amp;D is aligned with industry need</a:t>
            </a:r>
          </a:p>
          <a:p>
            <a:pPr>
              <a:spcBef>
                <a:spcPts val="2200"/>
              </a:spcBef>
            </a:pPr>
            <a:r>
              <a:rPr lang="en-US" altLang="en-US" sz="2200" dirty="0"/>
              <a:t>SOFC power systems offer a pathway to the highest efficiency and lowest cost electric power generation from coal and natural gas with CCS</a:t>
            </a:r>
          </a:p>
        </p:txBody>
      </p:sp>
      <p:sp>
        <p:nvSpPr>
          <p:cNvPr id="3" name="Title 2"/>
          <p:cNvSpPr>
            <a:spLocks noGrp="1"/>
          </p:cNvSpPr>
          <p:nvPr>
            <p:ph type="title"/>
          </p:nvPr>
        </p:nvSpPr>
        <p:spPr>
          <a:xfrm>
            <a:off x="270627" y="166075"/>
            <a:ext cx="9587749" cy="602548"/>
          </a:xfrm>
        </p:spPr>
        <p:txBody>
          <a:bodyPr>
            <a:normAutofit/>
          </a:bodyPr>
          <a:lstStyle/>
          <a:p>
            <a:r>
              <a:rPr lang="en-US" dirty="0"/>
              <a:t>SOFC Program: Takeaways</a:t>
            </a:r>
          </a:p>
        </p:txBody>
      </p:sp>
      <p:sp>
        <p:nvSpPr>
          <p:cNvPr id="2" name="Slide Number Placeholder 1">
            <a:extLst>
              <a:ext uri="{FF2B5EF4-FFF2-40B4-BE49-F238E27FC236}">
                <a16:creationId xmlns:a16="http://schemas.microsoft.com/office/drawing/2014/main" id="{4FFA26AF-5F2E-4EA0-997F-5452FAA8AD1A}"/>
              </a:ext>
            </a:extLst>
          </p:cNvPr>
          <p:cNvSpPr>
            <a:spLocks noGrp="1"/>
          </p:cNvSpPr>
          <p:nvPr>
            <p:ph type="sldNum" sz="quarter" idx="15"/>
          </p:nvPr>
        </p:nvSpPr>
        <p:spPr/>
        <p:txBody>
          <a:bodyPr/>
          <a:lstStyle/>
          <a:p>
            <a:fld id="{6CBE36CA-A7C6-4838-9ACB-C8D30B8F2C6D}" type="slidenum">
              <a:rPr lang="en-US" smtClean="0"/>
              <a:pPr/>
              <a:t>12</a:t>
            </a:fld>
            <a:endParaRPr lang="en-US" dirty="0"/>
          </a:p>
        </p:txBody>
      </p:sp>
    </p:spTree>
    <p:custDataLst>
      <p:tags r:id="rId1"/>
    </p:custDataLst>
    <p:extLst>
      <p:ext uri="{BB962C8B-B14F-4D97-AF65-F5344CB8AC3E}">
        <p14:creationId xmlns:p14="http://schemas.microsoft.com/office/powerpoint/2010/main" val="280421634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E8D756-F382-42B5-9AF1-2A28F3178C95}"/>
              </a:ext>
            </a:extLst>
          </p:cNvPr>
          <p:cNvSpPr>
            <a:spLocks noGrp="1"/>
          </p:cNvSpPr>
          <p:nvPr>
            <p:ph type="title" idx="4294967295"/>
          </p:nvPr>
        </p:nvSpPr>
        <p:spPr>
          <a:xfrm>
            <a:off x="263939" y="315803"/>
            <a:ext cx="5461324" cy="1284397"/>
          </a:xfrm>
        </p:spPr>
        <p:txBody>
          <a:bodyPr>
            <a:normAutofit/>
          </a:bodyPr>
          <a:lstStyle/>
          <a:p>
            <a:r>
              <a:rPr lang="en-US" sz="7200" b="1" dirty="0">
                <a:latin typeface="+mj-lt"/>
              </a:rPr>
              <a:t>Questions?</a:t>
            </a:r>
          </a:p>
        </p:txBody>
      </p:sp>
      <p:sp>
        <p:nvSpPr>
          <p:cNvPr id="6" name="Text Placeholder 5">
            <a:extLst>
              <a:ext uri="{FF2B5EF4-FFF2-40B4-BE49-F238E27FC236}">
                <a16:creationId xmlns:a16="http://schemas.microsoft.com/office/drawing/2014/main" id="{25D21DA5-8288-44CE-BB77-FBE550B0ED8A}"/>
              </a:ext>
            </a:extLst>
          </p:cNvPr>
          <p:cNvSpPr>
            <a:spLocks noGrp="1"/>
          </p:cNvSpPr>
          <p:nvPr>
            <p:ph type="body" sz="quarter" idx="15"/>
          </p:nvPr>
        </p:nvSpPr>
        <p:spPr/>
        <p:txBody>
          <a:bodyPr/>
          <a:lstStyle/>
          <a:p>
            <a:endParaRPr lang="en-US" dirty="0"/>
          </a:p>
        </p:txBody>
      </p:sp>
      <p:cxnSp>
        <p:nvCxnSpPr>
          <p:cNvPr id="13" name="Straight Connector 12">
            <a:extLst>
              <a:ext uri="{FF2B5EF4-FFF2-40B4-BE49-F238E27FC236}">
                <a16:creationId xmlns:a16="http://schemas.microsoft.com/office/drawing/2014/main" id="{BEF5A767-43BD-204C-B805-6E8314A284AA}"/>
              </a:ext>
            </a:extLst>
          </p:cNvPr>
          <p:cNvCxnSpPr>
            <a:cxnSpLocks/>
          </p:cNvCxnSpPr>
          <p:nvPr/>
        </p:nvCxnSpPr>
        <p:spPr>
          <a:xfrm>
            <a:off x="259464" y="1600200"/>
            <a:ext cx="5317552"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1B1CE37-E0DE-254C-B707-B85ADC4082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000" y="2095982"/>
            <a:ext cx="640080" cy="640077"/>
          </a:xfrm>
          <a:prstGeom prst="rect">
            <a:avLst/>
          </a:prstGeom>
        </p:spPr>
      </p:pic>
      <p:pic>
        <p:nvPicPr>
          <p:cNvPr id="15" name="Picture 14">
            <a:extLst>
              <a:ext uri="{FF2B5EF4-FFF2-40B4-BE49-F238E27FC236}">
                <a16:creationId xmlns:a16="http://schemas.microsoft.com/office/drawing/2014/main" id="{D6FB26F1-61C1-C647-AAEA-375F4789BED3}"/>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139874" y="2569908"/>
            <a:ext cx="640080" cy="640080"/>
          </a:xfrm>
          <a:prstGeom prst="rect">
            <a:avLst/>
          </a:prstGeom>
        </p:spPr>
      </p:pic>
      <p:pic>
        <p:nvPicPr>
          <p:cNvPr id="16" name="Picture 15">
            <a:extLst>
              <a:ext uri="{FF2B5EF4-FFF2-40B4-BE49-F238E27FC236}">
                <a16:creationId xmlns:a16="http://schemas.microsoft.com/office/drawing/2014/main" id="{ADE3698D-5F56-E347-B1F0-64816D740373}"/>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a:xfrm>
            <a:off x="141950" y="3076353"/>
            <a:ext cx="640080" cy="640080"/>
          </a:xfrm>
          <a:prstGeom prst="rect">
            <a:avLst/>
          </a:prstGeom>
        </p:spPr>
      </p:pic>
      <p:sp>
        <p:nvSpPr>
          <p:cNvPr id="17" name="Rectangle 16">
            <a:extLst>
              <a:ext uri="{FF2B5EF4-FFF2-40B4-BE49-F238E27FC236}">
                <a16:creationId xmlns:a16="http://schemas.microsoft.com/office/drawing/2014/main" id="{A214A038-F09D-564F-ADD7-3392C67A58AD}"/>
              </a:ext>
            </a:extLst>
          </p:cNvPr>
          <p:cNvSpPr/>
          <p:nvPr/>
        </p:nvSpPr>
        <p:spPr>
          <a:xfrm>
            <a:off x="252228" y="1791182"/>
            <a:ext cx="3278462" cy="338554"/>
          </a:xfrm>
          <a:prstGeom prst="rect">
            <a:avLst/>
          </a:prstGeom>
        </p:spPr>
        <p:txBody>
          <a:bodyPr wrap="none">
            <a:spAutoFit/>
          </a:bodyPr>
          <a:lstStyle/>
          <a:p>
            <a:r>
              <a:rPr lang="en-US" sz="1600" dirty="0">
                <a:solidFill>
                  <a:schemeClr val="tx1"/>
                </a:solidFill>
                <a:latin typeface="Century Gothic" panose="020B0502020202020204" pitchFamily="34" charset="0"/>
              </a:rPr>
              <a:t>VISIT US AT:  </a:t>
            </a:r>
            <a:r>
              <a:rPr lang="en-US" sz="1600" b="1" dirty="0">
                <a:solidFill>
                  <a:srgbClr val="F7932B"/>
                </a:solidFill>
                <a:latin typeface="Century Gothic" panose="020B0502020202020204" pitchFamily="34" charset="0"/>
              </a:rPr>
              <a:t>www.NETL.DOE.gov</a:t>
            </a:r>
          </a:p>
        </p:txBody>
      </p:sp>
      <p:sp>
        <p:nvSpPr>
          <p:cNvPr id="18" name="Rectangle 17">
            <a:extLst>
              <a:ext uri="{FF2B5EF4-FFF2-40B4-BE49-F238E27FC236}">
                <a16:creationId xmlns:a16="http://schemas.microsoft.com/office/drawing/2014/main" id="{1BA7155B-8C04-D048-84B7-D9D68AA0D54C}"/>
              </a:ext>
            </a:extLst>
          </p:cNvPr>
          <p:cNvSpPr/>
          <p:nvPr/>
        </p:nvSpPr>
        <p:spPr>
          <a:xfrm>
            <a:off x="651001" y="3232223"/>
            <a:ext cx="4095993" cy="338554"/>
          </a:xfrm>
          <a:prstGeom prst="rect">
            <a:avLst/>
          </a:prstGeom>
        </p:spPr>
        <p:txBody>
          <a:bodyPr wrap="none">
            <a:spAutoFit/>
          </a:bodyPr>
          <a:lstStyle/>
          <a:p>
            <a:r>
              <a:rPr lang="en-US" sz="1600" b="1" dirty="0">
                <a:solidFill>
                  <a:schemeClr val="tx1"/>
                </a:solidFill>
                <a:latin typeface="Century Gothic" panose="020B0502020202020204" pitchFamily="34" charset="0"/>
              </a:rPr>
              <a:t>@NationalEnergyTechnologyLaboratory</a:t>
            </a:r>
          </a:p>
        </p:txBody>
      </p:sp>
      <p:sp>
        <p:nvSpPr>
          <p:cNvPr id="19" name="Rectangle 18">
            <a:extLst>
              <a:ext uri="{FF2B5EF4-FFF2-40B4-BE49-F238E27FC236}">
                <a16:creationId xmlns:a16="http://schemas.microsoft.com/office/drawing/2014/main" id="{18E623B8-225A-924E-AB6D-2A87E8C2A10E}"/>
              </a:ext>
            </a:extLst>
          </p:cNvPr>
          <p:cNvSpPr/>
          <p:nvPr/>
        </p:nvSpPr>
        <p:spPr>
          <a:xfrm>
            <a:off x="651000" y="2248350"/>
            <a:ext cx="1300356" cy="338554"/>
          </a:xfrm>
          <a:prstGeom prst="rect">
            <a:avLst/>
          </a:prstGeom>
        </p:spPr>
        <p:txBody>
          <a:bodyPr wrap="none">
            <a:spAutoFit/>
          </a:bodyPr>
          <a:lstStyle/>
          <a:p>
            <a:r>
              <a:rPr lang="en-US" sz="1600" b="1" dirty="0">
                <a:solidFill>
                  <a:schemeClr val="tx1"/>
                </a:solidFill>
                <a:latin typeface="Century Gothic" panose="020B0502020202020204" pitchFamily="34" charset="0"/>
              </a:rPr>
              <a:t>@NETL_DOE</a:t>
            </a:r>
          </a:p>
        </p:txBody>
      </p:sp>
      <p:sp>
        <p:nvSpPr>
          <p:cNvPr id="20" name="Rectangle 19">
            <a:extLst>
              <a:ext uri="{FF2B5EF4-FFF2-40B4-BE49-F238E27FC236}">
                <a16:creationId xmlns:a16="http://schemas.microsoft.com/office/drawing/2014/main" id="{AC416CC8-E88D-FE46-B8E3-44E12739057D}"/>
              </a:ext>
            </a:extLst>
          </p:cNvPr>
          <p:cNvSpPr/>
          <p:nvPr/>
        </p:nvSpPr>
        <p:spPr>
          <a:xfrm>
            <a:off x="651000" y="2722905"/>
            <a:ext cx="1300356" cy="338554"/>
          </a:xfrm>
          <a:prstGeom prst="rect">
            <a:avLst/>
          </a:prstGeom>
        </p:spPr>
        <p:txBody>
          <a:bodyPr wrap="none">
            <a:spAutoFit/>
          </a:bodyPr>
          <a:lstStyle/>
          <a:p>
            <a:r>
              <a:rPr lang="en-US" sz="1600" b="1" dirty="0">
                <a:solidFill>
                  <a:schemeClr val="tx1"/>
                </a:solidFill>
                <a:latin typeface="Century Gothic" panose="020B0502020202020204" pitchFamily="34" charset="0"/>
              </a:rPr>
              <a:t>@NETL_DOE</a:t>
            </a:r>
          </a:p>
        </p:txBody>
      </p:sp>
      <p:sp>
        <p:nvSpPr>
          <p:cNvPr id="21" name="Text Placeholder 10">
            <a:extLst>
              <a:ext uri="{FF2B5EF4-FFF2-40B4-BE49-F238E27FC236}">
                <a16:creationId xmlns:a16="http://schemas.microsoft.com/office/drawing/2014/main" id="{33CE138E-85CB-F544-88D0-ABDF80D0489D}"/>
              </a:ext>
            </a:extLst>
          </p:cNvPr>
          <p:cNvSpPr txBox="1">
            <a:spLocks/>
          </p:cNvSpPr>
          <p:nvPr/>
        </p:nvSpPr>
        <p:spPr>
          <a:xfrm>
            <a:off x="774745" y="4717092"/>
            <a:ext cx="5444156" cy="306380"/>
          </a:xfrm>
          <a:prstGeom prst="rect">
            <a:avLst/>
          </a:prstGeom>
        </p:spPr>
        <p:txBody>
          <a:bodyPr lIns="0" tIns="0" bIns="0" anchor="b">
            <a:normAutofit/>
          </a:bodyPr>
          <a:lstStyle>
            <a:lvl1pPr marL="0" indent="0" algn="l" defTabSz="914400" rtl="0" eaLnBrk="1" latinLnBrk="0" hangingPunct="1">
              <a:lnSpc>
                <a:spcPct val="90000"/>
              </a:lnSpc>
              <a:spcBef>
                <a:spcPts val="1000"/>
              </a:spcBef>
              <a:buFont typeface="Segoe UI" panose="020B0502040204020203" pitchFamily="34" charset="0"/>
              <a:buChar char="​"/>
              <a:defRPr sz="1600" b="1" kern="1200">
                <a:solidFill>
                  <a:schemeClr val="tx1"/>
                </a:solidFill>
                <a:latin typeface="Century Gothic" panose="020B0502020202020204" pitchFamily="34" charset="0"/>
                <a:ea typeface="+mn-ea"/>
                <a:cs typeface="+mn-cs"/>
              </a:defRPr>
            </a:lvl1pPr>
            <a:lvl2pPr marL="228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Shailesh D. Vora, Technology Manger, Fuel Cells</a:t>
            </a:r>
          </a:p>
        </p:txBody>
      </p:sp>
      <p:sp>
        <p:nvSpPr>
          <p:cNvPr id="22" name="Text Placeholder 10">
            <a:extLst>
              <a:ext uri="{FF2B5EF4-FFF2-40B4-BE49-F238E27FC236}">
                <a16:creationId xmlns:a16="http://schemas.microsoft.com/office/drawing/2014/main" id="{CB31EC06-BE5F-AC44-A737-8A4E62245381}"/>
              </a:ext>
            </a:extLst>
          </p:cNvPr>
          <p:cNvSpPr txBox="1">
            <a:spLocks/>
          </p:cNvSpPr>
          <p:nvPr/>
        </p:nvSpPr>
        <p:spPr>
          <a:xfrm>
            <a:off x="781981" y="5044629"/>
            <a:ext cx="3779136" cy="596010"/>
          </a:xfrm>
          <a:prstGeom prst="rect">
            <a:avLst/>
          </a:prstGeom>
        </p:spPr>
        <p:txBody>
          <a:bodyPr lIns="0" tIns="0" bIns="0" anchor="t">
            <a:noAutofit/>
          </a:bodyPr>
          <a:lstStyle>
            <a:lvl1pPr marL="0" indent="0" algn="l" defTabSz="914400" rtl="0" eaLnBrk="1" latinLnBrk="0" hangingPunct="1">
              <a:lnSpc>
                <a:spcPct val="90000"/>
              </a:lnSpc>
              <a:spcBef>
                <a:spcPts val="1000"/>
              </a:spcBef>
              <a:buFont typeface="Segoe UI" panose="020B0502040204020203" pitchFamily="34" charset="0"/>
              <a:buChar char="​"/>
              <a:defRPr sz="1600" b="0" kern="1200">
                <a:solidFill>
                  <a:schemeClr val="tx1"/>
                </a:solidFill>
                <a:latin typeface="Century Gothic" panose="020B0502020202020204" pitchFamily="34" charset="0"/>
                <a:ea typeface="+mn-ea"/>
                <a:cs typeface="+mn-cs"/>
              </a:defRPr>
            </a:lvl1pPr>
            <a:lvl2pPr marL="228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ＭＳ Ｐゴシック" pitchFamily="-112" charset="-128"/>
                <a:hlinkClick r:id="rId6"/>
              </a:rPr>
              <a:t>Shailesh.Vora@netl.doe.gov</a:t>
            </a:r>
            <a:br>
              <a:rPr lang="en-US" dirty="0">
                <a:ea typeface="ＭＳ Ｐゴシック" pitchFamily="-112" charset="-128"/>
              </a:rPr>
            </a:br>
            <a:r>
              <a:rPr lang="en-US" dirty="0">
                <a:ea typeface="ＭＳ Ｐゴシック" pitchFamily="-112" charset="-128"/>
              </a:rPr>
              <a:t>412-386-7515</a:t>
            </a:r>
            <a:endParaRPr lang="en-US" dirty="0"/>
          </a:p>
        </p:txBody>
      </p:sp>
      <p:sp>
        <p:nvSpPr>
          <p:cNvPr id="23" name="Rectangle 22">
            <a:extLst>
              <a:ext uri="{FF2B5EF4-FFF2-40B4-BE49-F238E27FC236}">
                <a16:creationId xmlns:a16="http://schemas.microsoft.com/office/drawing/2014/main" id="{5D3F706C-5E69-CA42-A125-E5F540136E81}"/>
              </a:ext>
            </a:extLst>
          </p:cNvPr>
          <p:cNvSpPr/>
          <p:nvPr/>
        </p:nvSpPr>
        <p:spPr>
          <a:xfrm>
            <a:off x="669573" y="4391510"/>
            <a:ext cx="1233030" cy="338554"/>
          </a:xfrm>
          <a:prstGeom prst="rect">
            <a:avLst/>
          </a:prstGeom>
        </p:spPr>
        <p:txBody>
          <a:bodyPr wrap="none">
            <a:spAutoFit/>
          </a:bodyPr>
          <a:lstStyle/>
          <a:p>
            <a:r>
              <a:rPr lang="en-US" sz="1600" dirty="0">
                <a:solidFill>
                  <a:schemeClr val="tx1"/>
                </a:solidFill>
                <a:latin typeface="Century Gothic" panose="020B0502020202020204" pitchFamily="34" charset="0"/>
              </a:rPr>
              <a:t>CONTACT:</a:t>
            </a:r>
            <a:endParaRPr lang="en-US" sz="1600" b="1" dirty="0">
              <a:solidFill>
                <a:schemeClr val="tx1"/>
              </a:solidFill>
              <a:latin typeface="Century Gothic" panose="020B0502020202020204" pitchFamily="34" charset="0"/>
            </a:endParaRPr>
          </a:p>
        </p:txBody>
      </p:sp>
      <p:grpSp>
        <p:nvGrpSpPr>
          <p:cNvPr id="29" name="Group 28">
            <a:extLst>
              <a:ext uri="{FF2B5EF4-FFF2-40B4-BE49-F238E27FC236}">
                <a16:creationId xmlns:a16="http://schemas.microsoft.com/office/drawing/2014/main" id="{E74A121E-F1CD-C74A-98D8-B5711D0F5F59}"/>
              </a:ext>
            </a:extLst>
          </p:cNvPr>
          <p:cNvGrpSpPr/>
          <p:nvPr/>
        </p:nvGrpSpPr>
        <p:grpSpPr>
          <a:xfrm>
            <a:off x="282655" y="3715190"/>
            <a:ext cx="5499599" cy="382912"/>
            <a:chOff x="282655" y="3715190"/>
            <a:chExt cx="5499599" cy="382912"/>
          </a:xfrm>
        </p:grpSpPr>
        <p:sp>
          <p:nvSpPr>
            <p:cNvPr id="26" name="Content Placeholder 8">
              <a:extLst>
                <a:ext uri="{FF2B5EF4-FFF2-40B4-BE49-F238E27FC236}">
                  <a16:creationId xmlns:a16="http://schemas.microsoft.com/office/drawing/2014/main" id="{11AE31C4-E811-514E-B61B-C82ADB9F39EB}"/>
                </a:ext>
              </a:extLst>
            </p:cNvPr>
            <p:cNvSpPr txBox="1">
              <a:spLocks/>
            </p:cNvSpPr>
            <p:nvPr/>
          </p:nvSpPr>
          <p:spPr>
            <a:xfrm>
              <a:off x="707991" y="3726310"/>
              <a:ext cx="5074263" cy="371792"/>
            </a:xfrm>
            <a:prstGeom prst="rect">
              <a:avLst/>
            </a:prstGeom>
          </p:spPr>
          <p:txBody>
            <a:bodyPr/>
            <a:lstStyle>
              <a:lvl1pPr marL="0" indent="0" algn="l" defTabSz="914400" rtl="0" eaLnBrk="1" latinLnBrk="0" hangingPunct="1">
                <a:lnSpc>
                  <a:spcPct val="90000"/>
                </a:lnSpc>
                <a:spcBef>
                  <a:spcPts val="1000"/>
                </a:spcBef>
                <a:buFontTx/>
                <a:buNone/>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https://netl.doe.gov/coal/research/energy-systems/fuel-cells</a:t>
              </a:r>
            </a:p>
          </p:txBody>
        </p:sp>
        <p:pic>
          <p:nvPicPr>
            <p:cNvPr id="28" name="Picture 27">
              <a:extLst>
                <a:ext uri="{FF2B5EF4-FFF2-40B4-BE49-F238E27FC236}">
                  <a16:creationId xmlns:a16="http://schemas.microsoft.com/office/drawing/2014/main" id="{4C228EE3-0ACA-B048-B646-52669921A0B5}"/>
                </a:ext>
              </a:extLst>
            </p:cNvPr>
            <p:cNvPicPr>
              <a:picLocks noChangeAspect="1"/>
            </p:cNvPicPr>
            <p:nvPr/>
          </p:nvPicPr>
          <p:blipFill>
            <a:blip r:embed="rId7"/>
            <a:stretch>
              <a:fillRect/>
            </a:stretch>
          </p:blipFill>
          <p:spPr>
            <a:xfrm>
              <a:off x="282655" y="3715190"/>
              <a:ext cx="354518" cy="354518"/>
            </a:xfrm>
            <a:prstGeom prst="rect">
              <a:avLst/>
            </a:prstGeom>
          </p:spPr>
        </p:pic>
      </p:grpSp>
      <p:sp>
        <p:nvSpPr>
          <p:cNvPr id="4" name="Picture Placeholder 3">
            <a:extLst>
              <a:ext uri="{FF2B5EF4-FFF2-40B4-BE49-F238E27FC236}">
                <a16:creationId xmlns:a16="http://schemas.microsoft.com/office/drawing/2014/main" id="{04D8747E-2198-4117-803D-73531A7EDB5A}"/>
              </a:ext>
            </a:extLst>
          </p:cNvPr>
          <p:cNvSpPr>
            <a:spLocks noGrp="1"/>
          </p:cNvSpPr>
          <p:nvPr>
            <p:ph type="pic" sz="quarter" idx="10"/>
          </p:nvPr>
        </p:nvSpPr>
        <p:spPr>
          <a:xfrm>
            <a:off x="6267654" y="78640"/>
            <a:ext cx="6279067" cy="7063950"/>
          </a:xfrm>
          <a:solidFill>
            <a:schemeClr val="bg1"/>
          </a:solidFill>
          <a:ln>
            <a:noFill/>
          </a:ln>
        </p:spPr>
      </p:sp>
      <p:pic>
        <p:nvPicPr>
          <p:cNvPr id="27" name="Picture 26">
            <a:extLst>
              <a:ext uri="{FF2B5EF4-FFF2-40B4-BE49-F238E27FC236}">
                <a16:creationId xmlns:a16="http://schemas.microsoft.com/office/drawing/2014/main" id="{8E53DF20-9A15-4132-A143-943BA9D947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0935" y="2066064"/>
            <a:ext cx="5312504" cy="2660658"/>
          </a:xfrm>
          <a:prstGeom prst="rect">
            <a:avLst/>
          </a:prstGeom>
          <a:solidFill>
            <a:schemeClr val="bg1"/>
          </a:solidFill>
        </p:spPr>
      </p:pic>
      <p:sp>
        <p:nvSpPr>
          <p:cNvPr id="24" name="Text Placeholder 10">
            <a:extLst>
              <a:ext uri="{FF2B5EF4-FFF2-40B4-BE49-F238E27FC236}">
                <a16:creationId xmlns:a16="http://schemas.microsoft.com/office/drawing/2014/main" id="{8EAC8D5C-ED88-1740-8727-8C3FC7528A2C}"/>
              </a:ext>
            </a:extLst>
          </p:cNvPr>
          <p:cNvSpPr txBox="1">
            <a:spLocks/>
          </p:cNvSpPr>
          <p:nvPr/>
        </p:nvSpPr>
        <p:spPr>
          <a:xfrm>
            <a:off x="781981" y="5638020"/>
            <a:ext cx="4063886" cy="980991"/>
          </a:xfrm>
          <a:prstGeom prst="rect">
            <a:avLst/>
          </a:prstGeom>
        </p:spPr>
        <p:txBody>
          <a:bodyPr lIns="0" tIns="0" bIns="0" anchor="b">
            <a:normAutofit/>
          </a:bodyPr>
          <a:lstStyle>
            <a:lvl1pPr marL="0" indent="0" algn="l" defTabSz="914400" rtl="0" eaLnBrk="1" latinLnBrk="0" hangingPunct="1">
              <a:lnSpc>
                <a:spcPct val="90000"/>
              </a:lnSpc>
              <a:spcBef>
                <a:spcPts val="1000"/>
              </a:spcBef>
              <a:buFont typeface="Segoe UI" panose="020B0502040204020203" pitchFamily="34" charset="0"/>
              <a:buChar char="​"/>
              <a:defRPr sz="1600" b="1" kern="1200">
                <a:solidFill>
                  <a:schemeClr val="tx1"/>
                </a:solidFill>
                <a:latin typeface="Century Gothic" panose="020B0502020202020204" pitchFamily="34" charset="0"/>
                <a:ea typeface="+mn-ea"/>
                <a:cs typeface="+mn-cs"/>
              </a:defRPr>
            </a:lvl1pPr>
            <a:lvl2pPr marL="228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buClr>
                <a:srgbClr val="000099"/>
              </a:buClr>
              <a:buSzPct val="90000"/>
              <a:buNone/>
            </a:pPr>
            <a:r>
              <a:rPr lang="en-US" sz="1400" b="0" dirty="0"/>
              <a:t>REFERENCE SHELF:</a:t>
            </a:r>
          </a:p>
          <a:p>
            <a:pPr eaLnBrk="0" hangingPunct="0">
              <a:spcBef>
                <a:spcPct val="20000"/>
              </a:spcBef>
              <a:buClr>
                <a:srgbClr val="000099"/>
              </a:buClr>
              <a:buSzPct val="90000"/>
              <a:buNone/>
              <a:tabLst>
                <a:tab pos="457200" algn="l"/>
              </a:tabLst>
            </a:pPr>
            <a:r>
              <a:rPr lang="en-US" sz="1400" b="0" dirty="0">
                <a:latin typeface="+mn-lt"/>
                <a:ea typeface="ＭＳ Ｐゴシック" pitchFamily="-112" charset="-128"/>
              </a:rPr>
              <a:t>	-  </a:t>
            </a:r>
            <a:r>
              <a:rPr lang="en-US" sz="1400" b="0" dirty="0"/>
              <a:t>SOFC Program Project Portfolio</a:t>
            </a:r>
          </a:p>
          <a:p>
            <a:pPr eaLnBrk="0" hangingPunct="0">
              <a:spcBef>
                <a:spcPct val="20000"/>
              </a:spcBef>
              <a:buClr>
                <a:srgbClr val="000099"/>
              </a:buClr>
              <a:buSzPct val="90000"/>
              <a:buNone/>
              <a:tabLst>
                <a:tab pos="457200" algn="l"/>
              </a:tabLst>
            </a:pPr>
            <a:r>
              <a:rPr lang="en-US" sz="1400" b="0" dirty="0"/>
              <a:t>	-  Workshop Proceedings</a:t>
            </a:r>
          </a:p>
          <a:p>
            <a:pPr eaLnBrk="0" hangingPunct="0">
              <a:spcBef>
                <a:spcPct val="20000"/>
              </a:spcBef>
              <a:buClr>
                <a:srgbClr val="000099"/>
              </a:buClr>
              <a:buSzPct val="90000"/>
              <a:buNone/>
              <a:tabLst>
                <a:tab pos="457200" algn="l"/>
              </a:tabLst>
            </a:pPr>
            <a:r>
              <a:rPr lang="en-US" sz="1400" b="0" dirty="0"/>
              <a:t>	-  Systems Analysis</a:t>
            </a:r>
          </a:p>
        </p:txBody>
      </p:sp>
    </p:spTree>
    <p:extLst>
      <p:ext uri="{BB962C8B-B14F-4D97-AF65-F5344CB8AC3E}">
        <p14:creationId xmlns:p14="http://schemas.microsoft.com/office/powerpoint/2010/main" val="132575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1B939A-D039-4CEF-B9CB-F27BC84E12E7}"/>
              </a:ext>
            </a:extLst>
          </p:cNvPr>
          <p:cNvSpPr/>
          <p:nvPr/>
        </p:nvSpPr>
        <p:spPr>
          <a:xfrm>
            <a:off x="6400800" y="2967944"/>
            <a:ext cx="4880472" cy="2937982"/>
          </a:xfrm>
          <a:prstGeom prst="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a:solidFill>
                <a:srgbClr val="FFFFFF"/>
              </a:solidFill>
              <a:latin typeface="Calibri" panose="020F0502020204030204" pitchFamily="34" charset="0"/>
            </a:endParaRPr>
          </a:p>
        </p:txBody>
      </p:sp>
      <p:sp>
        <p:nvSpPr>
          <p:cNvPr id="8" name="Rectangle 7">
            <a:extLst>
              <a:ext uri="{FF2B5EF4-FFF2-40B4-BE49-F238E27FC236}">
                <a16:creationId xmlns:a16="http://schemas.microsoft.com/office/drawing/2014/main" id="{7DED8BAB-F09F-4FE1-A5C0-314064819A78}"/>
              </a:ext>
            </a:extLst>
          </p:cNvPr>
          <p:cNvSpPr/>
          <p:nvPr/>
        </p:nvSpPr>
        <p:spPr>
          <a:xfrm>
            <a:off x="313556" y="1328797"/>
            <a:ext cx="5477646" cy="1323439"/>
          </a:xfrm>
          <a:prstGeom prst="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a:solidFill>
                <a:srgbClr val="FFFFFF"/>
              </a:solidFill>
              <a:latin typeface="Calibri" panose="020F0502020204030204" pitchFamily="34" charset="0"/>
            </a:endParaRPr>
          </a:p>
        </p:txBody>
      </p:sp>
      <p:sp>
        <p:nvSpPr>
          <p:cNvPr id="11" name="Content Placeholder 10">
            <a:extLst>
              <a:ext uri="{FF2B5EF4-FFF2-40B4-BE49-F238E27FC236}">
                <a16:creationId xmlns:a16="http://schemas.microsoft.com/office/drawing/2014/main" id="{F87B93B5-F159-4BF6-A21A-96B8931DE8DF}"/>
              </a:ext>
            </a:extLst>
          </p:cNvPr>
          <p:cNvSpPr>
            <a:spLocks noGrp="1"/>
          </p:cNvSpPr>
          <p:nvPr>
            <p:ph idx="1"/>
          </p:nvPr>
        </p:nvSpPr>
        <p:spPr>
          <a:xfrm>
            <a:off x="6568628" y="3065680"/>
            <a:ext cx="4712644" cy="2937982"/>
          </a:xfrm>
        </p:spPr>
        <p:txBody>
          <a:bodyPr>
            <a:noAutofit/>
          </a:bodyPr>
          <a:lstStyle/>
          <a:p>
            <a:pPr lvl="0"/>
            <a:r>
              <a:rPr lang="en-US" sz="2400" dirty="0">
                <a:latin typeface="Century Gothic" panose="020B0502020202020204" pitchFamily="34" charset="0"/>
              </a:rPr>
              <a:t>Validation and design of commercial systems</a:t>
            </a:r>
          </a:p>
          <a:p>
            <a:pPr lvl="0"/>
            <a:r>
              <a:rPr lang="en-US" sz="2400" dirty="0">
                <a:latin typeface="Century Gothic" panose="020B0502020202020204" pitchFamily="34" charset="0"/>
              </a:rPr>
              <a:t>Continued funding of early stage applied R&amp;D</a:t>
            </a:r>
          </a:p>
          <a:p>
            <a:pPr lvl="0"/>
            <a:r>
              <a:rPr lang="en-US" sz="2400" dirty="0">
                <a:latin typeface="Century Gothic" panose="020B0502020202020204" pitchFamily="34" charset="0"/>
              </a:rPr>
              <a:t>Industry engagement and open source data</a:t>
            </a:r>
          </a:p>
          <a:p>
            <a:pPr lvl="0"/>
            <a:r>
              <a:rPr lang="en-US" sz="2400" dirty="0">
                <a:latin typeface="Century Gothic" panose="020B0502020202020204" pitchFamily="34" charset="0"/>
              </a:rPr>
              <a:t>Hydrogen generation</a:t>
            </a:r>
          </a:p>
        </p:txBody>
      </p:sp>
      <p:sp>
        <p:nvSpPr>
          <p:cNvPr id="3" name="Title 2"/>
          <p:cNvSpPr>
            <a:spLocks noGrp="1"/>
          </p:cNvSpPr>
          <p:nvPr>
            <p:ph type="ctrTitle"/>
          </p:nvPr>
        </p:nvSpPr>
        <p:spPr>
          <a:xfrm>
            <a:off x="270628" y="0"/>
            <a:ext cx="8810273" cy="1134678"/>
          </a:xfrm>
        </p:spPr>
        <p:txBody>
          <a:bodyPr>
            <a:normAutofit/>
          </a:bodyPr>
          <a:lstStyle/>
          <a:p>
            <a:r>
              <a:rPr lang="en-US" sz="3200" b="0" dirty="0">
                <a:solidFill>
                  <a:schemeClr val="tx1"/>
                </a:solidFill>
              </a:rPr>
              <a:t>SOFC</a:t>
            </a:r>
            <a:r>
              <a:rPr lang="en-US" sz="3600" b="0" dirty="0"/>
              <a:t> Program  - Recommendations</a:t>
            </a:r>
            <a:br>
              <a:rPr lang="en-US" sz="3600" b="0" dirty="0"/>
            </a:br>
            <a:r>
              <a:rPr lang="en-US" sz="3600" b="0" dirty="0"/>
              <a:t>from Report To Congress (April 2019)</a:t>
            </a:r>
          </a:p>
        </p:txBody>
      </p:sp>
      <p:sp>
        <p:nvSpPr>
          <p:cNvPr id="2" name="Slide Number Placeholder 1">
            <a:extLst>
              <a:ext uri="{FF2B5EF4-FFF2-40B4-BE49-F238E27FC236}">
                <a16:creationId xmlns:a16="http://schemas.microsoft.com/office/drawing/2014/main" id="{4FFA26AF-5F2E-4EA0-997F-5452FAA8AD1A}"/>
              </a:ext>
            </a:extLst>
          </p:cNvPr>
          <p:cNvSpPr>
            <a:spLocks noGrp="1"/>
          </p:cNvSpPr>
          <p:nvPr>
            <p:ph type="sldNum" sz="quarter" idx="4294967295"/>
          </p:nvPr>
        </p:nvSpPr>
        <p:spPr>
          <a:xfrm>
            <a:off x="11801475" y="6356350"/>
            <a:ext cx="3905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 name="TextBox 3">
            <a:extLst>
              <a:ext uri="{FF2B5EF4-FFF2-40B4-BE49-F238E27FC236}">
                <a16:creationId xmlns:a16="http://schemas.microsoft.com/office/drawing/2014/main" id="{2E9A3FC1-4E51-44E2-AC4E-D932F6F9B593}"/>
              </a:ext>
            </a:extLst>
          </p:cNvPr>
          <p:cNvSpPr txBox="1"/>
          <p:nvPr/>
        </p:nvSpPr>
        <p:spPr>
          <a:xfrm>
            <a:off x="654942" y="1509558"/>
            <a:ext cx="5136259" cy="1323439"/>
          </a:xfrm>
          <a:prstGeom prst="rect">
            <a:avLst/>
          </a:prstGeom>
          <a:noFill/>
        </p:spPr>
        <p:txBody>
          <a:bodyPr wrap="square" rtlCol="0">
            <a:spAutoFit/>
          </a:bodyPr>
          <a:lstStyle/>
          <a:p>
            <a:r>
              <a:rPr lang="en-US" sz="1600" dirty="0">
                <a:latin typeface="Century Gothic" panose="020B0502020202020204" pitchFamily="34" charset="0"/>
              </a:rPr>
              <a:t>DOE believes fuel cells have a role in achieving the Nation’s clean energy goals but the current state of SOFC requires additional basic R&amp;D to mature the technology.  </a:t>
            </a:r>
          </a:p>
          <a:p>
            <a:endParaRPr lang="en-US" sz="1600" dirty="0">
              <a:latin typeface="Century Gothic" panose="020B0502020202020204" pitchFamily="34" charset="0"/>
            </a:endParaRPr>
          </a:p>
        </p:txBody>
      </p:sp>
      <p:pic>
        <p:nvPicPr>
          <p:cNvPr id="12" name="Picture 11">
            <a:extLst>
              <a:ext uri="{FF2B5EF4-FFF2-40B4-BE49-F238E27FC236}">
                <a16:creationId xmlns:a16="http://schemas.microsoft.com/office/drawing/2014/main" id="{DB72AB63-FE88-40F4-889C-D553CEBD38A6}"/>
              </a:ext>
            </a:extLst>
          </p:cNvPr>
          <p:cNvPicPr>
            <a:picLocks noChangeAspect="1"/>
          </p:cNvPicPr>
          <p:nvPr/>
        </p:nvPicPr>
        <p:blipFill>
          <a:blip r:embed="rId4"/>
          <a:stretch>
            <a:fillRect/>
          </a:stretch>
        </p:blipFill>
        <p:spPr>
          <a:xfrm>
            <a:off x="1860698" y="2737021"/>
            <a:ext cx="2626242" cy="3445179"/>
          </a:xfrm>
          <a:prstGeom prst="rect">
            <a:avLst/>
          </a:prstGeom>
        </p:spPr>
      </p:pic>
      <p:sp>
        <p:nvSpPr>
          <p:cNvPr id="9" name="Rectangle 8">
            <a:extLst>
              <a:ext uri="{FF2B5EF4-FFF2-40B4-BE49-F238E27FC236}">
                <a16:creationId xmlns:a16="http://schemas.microsoft.com/office/drawing/2014/main" id="{91A8789A-9065-484A-8F07-1D48FC2E5348}"/>
              </a:ext>
            </a:extLst>
          </p:cNvPr>
          <p:cNvSpPr/>
          <p:nvPr/>
        </p:nvSpPr>
        <p:spPr>
          <a:xfrm>
            <a:off x="6399508" y="1328797"/>
            <a:ext cx="4880473" cy="1323439"/>
          </a:xfrm>
          <a:prstGeom prst="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a:solidFill>
                <a:srgbClr val="FFFFFF"/>
              </a:solidFill>
              <a:latin typeface="Calibri" panose="020F0502020204030204" pitchFamily="34" charset="0"/>
            </a:endParaRPr>
          </a:p>
        </p:txBody>
      </p:sp>
      <p:sp>
        <p:nvSpPr>
          <p:cNvPr id="13" name="TextBox 12">
            <a:extLst>
              <a:ext uri="{FF2B5EF4-FFF2-40B4-BE49-F238E27FC236}">
                <a16:creationId xmlns:a16="http://schemas.microsoft.com/office/drawing/2014/main" id="{63CF7FED-6948-4624-A9E2-9A239C5CA256}"/>
              </a:ext>
            </a:extLst>
          </p:cNvPr>
          <p:cNvSpPr txBox="1"/>
          <p:nvPr/>
        </p:nvSpPr>
        <p:spPr>
          <a:xfrm>
            <a:off x="6486015" y="1048805"/>
            <a:ext cx="5136259" cy="1323439"/>
          </a:xfrm>
          <a:prstGeom prst="rect">
            <a:avLst/>
          </a:prstGeom>
          <a:noFill/>
        </p:spPr>
        <p:txBody>
          <a:bodyPr wrap="square" rtlCol="0">
            <a:spAutoFit/>
          </a:bodyPr>
          <a:lstStyle/>
          <a:p>
            <a:endParaRPr lang="en-US" sz="1600" dirty="0">
              <a:latin typeface="Century Gothic" panose="020B0502020202020204" pitchFamily="34" charset="0"/>
            </a:endParaRPr>
          </a:p>
          <a:p>
            <a:endParaRPr lang="en-US" sz="1600" dirty="0">
              <a:latin typeface="Century Gothic" panose="020B0502020202020204" pitchFamily="34" charset="0"/>
            </a:endParaRPr>
          </a:p>
          <a:p>
            <a:r>
              <a:rPr lang="en-US" sz="1600" dirty="0">
                <a:latin typeface="Century Gothic" panose="020B0502020202020204" pitchFamily="34" charset="0"/>
              </a:rPr>
              <a:t>Based on the results presented in this report the Program recommends continued effort in the following areas:</a:t>
            </a:r>
          </a:p>
        </p:txBody>
      </p:sp>
    </p:spTree>
    <p:custDataLst>
      <p:tags r:id="rId1"/>
    </p:custDataLst>
    <p:extLst>
      <p:ext uri="{BB962C8B-B14F-4D97-AF65-F5344CB8AC3E}">
        <p14:creationId xmlns:p14="http://schemas.microsoft.com/office/powerpoint/2010/main" val="93325869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300">
                <a:solidFill>
                  <a:schemeClr val="tx1"/>
                </a:solidFill>
              </a:rPr>
              <a:t>SOFC Program Development Timeline</a:t>
            </a:r>
            <a:endParaRPr lang="en-US" sz="3300" dirty="0">
              <a:solidFill>
                <a:schemeClr val="tx1"/>
              </a:solidFill>
            </a:endParaRPr>
          </a:p>
        </p:txBody>
      </p:sp>
      <p:pic>
        <p:nvPicPr>
          <p:cNvPr id="19" name="Picture 18">
            <a:extLst>
              <a:ext uri="{FF2B5EF4-FFF2-40B4-BE49-F238E27FC236}">
                <a16:creationId xmlns:a16="http://schemas.microsoft.com/office/drawing/2014/main" id="{BC0EA63D-E274-476B-80A7-816903018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957" y="766588"/>
            <a:ext cx="7189880" cy="5468805"/>
          </a:xfrm>
          <a:prstGeom prst="rect">
            <a:avLst/>
          </a:prstGeom>
        </p:spPr>
      </p:pic>
      <p:sp>
        <p:nvSpPr>
          <p:cNvPr id="2" name="TextBox 1">
            <a:extLst>
              <a:ext uri="{FF2B5EF4-FFF2-40B4-BE49-F238E27FC236}">
                <a16:creationId xmlns:a16="http://schemas.microsoft.com/office/drawing/2014/main" id="{48199925-491C-4E96-B5D8-B8D6822CD585}"/>
              </a:ext>
            </a:extLst>
          </p:cNvPr>
          <p:cNvSpPr txBox="1"/>
          <p:nvPr/>
        </p:nvSpPr>
        <p:spPr>
          <a:xfrm>
            <a:off x="7931837" y="5712173"/>
            <a:ext cx="4097930" cy="523220"/>
          </a:xfrm>
          <a:prstGeom prst="rect">
            <a:avLst/>
          </a:prstGeom>
          <a:noFill/>
        </p:spPr>
        <p:txBody>
          <a:bodyPr vert="horz" wrap="square" rtlCol="0">
            <a:spAutoFit/>
          </a:bodyPr>
          <a:lstStyle/>
          <a:p>
            <a:r>
              <a:rPr lang="en-US" sz="1400" i="1" dirty="0">
                <a:solidFill>
                  <a:srgbClr val="000000"/>
                </a:solidFill>
                <a:latin typeface="Calibri" panose="020F0502020204030204" pitchFamily="34" charset="0"/>
              </a:rPr>
              <a:t>Source: Report on the Status of the Solid Oxide Fuel Cell Program – Report to Congress (April 2019</a:t>
            </a:r>
            <a:r>
              <a:rPr lang="en-US" sz="1400" dirty="0">
                <a:solidFill>
                  <a:srgbClr val="000000"/>
                </a:solidFill>
                <a:latin typeface="Calibri" panose="020F0502020204030204" pitchFamily="34" charset="0"/>
              </a:rPr>
              <a:t>)</a:t>
            </a:r>
            <a:endParaRPr lang="en-US" sz="1400" b="0" i="0" u="none" baseline="0" dirty="0">
              <a:solidFill>
                <a:srgbClr val="000000"/>
              </a:solidFill>
              <a:latin typeface="Calibri" panose="020F0502020204030204" pitchFamily="34" charset="0"/>
            </a:endParaRPr>
          </a:p>
        </p:txBody>
      </p:sp>
      <p:sp>
        <p:nvSpPr>
          <p:cNvPr id="3" name="Slide Number Placeholder 2">
            <a:extLst>
              <a:ext uri="{FF2B5EF4-FFF2-40B4-BE49-F238E27FC236}">
                <a16:creationId xmlns:a16="http://schemas.microsoft.com/office/drawing/2014/main" id="{D30E8BB5-A041-47CB-BFA8-E765427684BE}"/>
              </a:ext>
            </a:extLst>
          </p:cNvPr>
          <p:cNvSpPr>
            <a:spLocks noGrp="1"/>
          </p:cNvSpPr>
          <p:nvPr>
            <p:ph type="sldNum" sz="quarter" idx="15"/>
          </p:nvPr>
        </p:nvSpPr>
        <p:spPr/>
        <p:txBody>
          <a:bodyPr/>
          <a:lstStyle/>
          <a:p>
            <a:fld id="{6CBE36CA-A7C6-4838-9ACB-C8D30B8F2C6D}" type="slidenum">
              <a:rPr lang="en-US" smtClean="0"/>
              <a:pPr/>
              <a:t>3</a:t>
            </a:fld>
            <a:endParaRPr lang="en-US" dirty="0"/>
          </a:p>
        </p:txBody>
      </p:sp>
    </p:spTree>
    <p:extLst>
      <p:ext uri="{BB962C8B-B14F-4D97-AF65-F5344CB8AC3E}">
        <p14:creationId xmlns:p14="http://schemas.microsoft.com/office/powerpoint/2010/main" val="3559678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A8484-DD3B-4431-B484-80C39C043268}"/>
              </a:ext>
            </a:extLst>
          </p:cNvPr>
          <p:cNvSpPr/>
          <p:nvPr/>
        </p:nvSpPr>
        <p:spPr>
          <a:xfrm>
            <a:off x="298549" y="4621221"/>
            <a:ext cx="11638058" cy="1282262"/>
          </a:xfrm>
          <a:prstGeom prst="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a:solidFill>
                <a:srgbClr val="FFFFFF"/>
              </a:solidFill>
              <a:latin typeface="Calibri" panose="020F0502020204030204" pitchFamily="34" charset="0"/>
            </a:endParaRPr>
          </a:p>
        </p:txBody>
      </p:sp>
      <p:sp>
        <p:nvSpPr>
          <p:cNvPr id="2" name="Content Placeholder 1">
            <a:extLst>
              <a:ext uri="{FF2B5EF4-FFF2-40B4-BE49-F238E27FC236}">
                <a16:creationId xmlns:a16="http://schemas.microsoft.com/office/drawing/2014/main" id="{F7928FE9-A7BB-4098-B263-D4C70A5EEC9D}"/>
              </a:ext>
            </a:extLst>
          </p:cNvPr>
          <p:cNvSpPr>
            <a:spLocks noGrp="1"/>
          </p:cNvSpPr>
          <p:nvPr>
            <p:ph idx="1"/>
          </p:nvPr>
        </p:nvSpPr>
        <p:spPr>
          <a:xfrm>
            <a:off x="306493" y="4725450"/>
            <a:ext cx="11622169" cy="815716"/>
          </a:xfrm>
          <a:ln>
            <a:noFill/>
          </a:ln>
        </p:spPr>
        <p:txBody>
          <a:bodyPr>
            <a:normAutofit/>
          </a:bodyPr>
          <a:lstStyle/>
          <a:p>
            <a:pPr marL="0" indent="0" algn="ctr">
              <a:spcAft>
                <a:spcPts val="1200"/>
              </a:spcAft>
              <a:buNone/>
            </a:pPr>
            <a:r>
              <a:rPr lang="en-US" b="1" dirty="0">
                <a:solidFill>
                  <a:schemeClr val="dk1"/>
                </a:solidFill>
              </a:rPr>
              <a:t>Conduct additional basic R&amp;D to mature SOFC technology and make progress towards low cost, high efficiency power generation</a:t>
            </a:r>
          </a:p>
        </p:txBody>
      </p:sp>
      <p:sp>
        <p:nvSpPr>
          <p:cNvPr id="4" name="Title 1"/>
          <p:cNvSpPr>
            <a:spLocks noGrp="1"/>
          </p:cNvSpPr>
          <p:nvPr>
            <p:ph type="title"/>
          </p:nvPr>
        </p:nvSpPr>
        <p:spPr>
          <a:xfrm>
            <a:off x="295510" y="54994"/>
            <a:ext cx="9587749" cy="602548"/>
          </a:xfrm>
        </p:spPr>
        <p:txBody>
          <a:bodyPr lIns="91440" tIns="45720" rIns="91440" bIns="45720" anchor="ctr">
            <a:normAutofit/>
          </a:bodyPr>
          <a:lstStyle>
            <a:lvl1pPr algn="l">
              <a:defRPr sz="4000" b="1">
                <a:solidFill>
                  <a:srgbClr val="373838"/>
                </a:solidFill>
              </a:defRPr>
            </a:lvl1pPr>
          </a:lstStyle>
          <a:p>
            <a:r>
              <a:rPr lang="en-US" sz="3300" b="0" dirty="0">
                <a:solidFill>
                  <a:srgbClr val="000000"/>
                </a:solidFill>
              </a:rPr>
              <a:t>SOFC Program: Near-Term Objectives</a:t>
            </a:r>
          </a:p>
        </p:txBody>
      </p:sp>
      <p:sp>
        <p:nvSpPr>
          <p:cNvPr id="7" name="Rectangle 6"/>
          <p:cNvSpPr/>
          <p:nvPr/>
        </p:nvSpPr>
        <p:spPr>
          <a:xfrm>
            <a:off x="316992" y="1440387"/>
            <a:ext cx="11558016" cy="402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srgbClr val="70AD47">
                  <a:lumMod val="50000"/>
                </a:srgbClr>
              </a:solidFill>
              <a:effectLst/>
              <a:uLnTx/>
              <a:uFillTx/>
              <a:latin typeface="Garamond" panose="02020404030301010803" pitchFamily="18" charset="0"/>
              <a:ea typeface="+mn-ea"/>
              <a:cs typeface="+mn-cs"/>
            </a:endParaRPr>
          </a:p>
        </p:txBody>
      </p:sp>
      <p:sp>
        <p:nvSpPr>
          <p:cNvPr id="3" name="Slide Number Placeholder 2">
            <a:extLst>
              <a:ext uri="{FF2B5EF4-FFF2-40B4-BE49-F238E27FC236}">
                <a16:creationId xmlns:a16="http://schemas.microsoft.com/office/drawing/2014/main" id="{3BC9094C-1EA4-4525-99D0-AF72D66C98E9}"/>
              </a:ext>
            </a:extLst>
          </p:cNvPr>
          <p:cNvSpPr>
            <a:spLocks noGrp="1"/>
          </p:cNvSpPr>
          <p:nvPr>
            <p:ph type="sldNum" sz="quarter" idx="15"/>
          </p:nvPr>
        </p:nvSpPr>
        <p:spPr>
          <a:xfrm>
            <a:off x="5900688" y="6356350"/>
            <a:ext cx="390625" cy="365125"/>
          </a:xfrm>
        </p:spPr>
        <p:txBody>
          <a:bodyPr/>
          <a:lstStyle/>
          <a:p>
            <a:fld id="{6CBE36CA-A7C6-4838-9ACB-C8D30B8F2C6D}" type="slidenum">
              <a:rPr lang="en-US" smtClean="0"/>
              <a:pPr/>
              <a:t>4</a:t>
            </a:fld>
            <a:endParaRPr lang="en-US" dirty="0"/>
          </a:p>
        </p:txBody>
      </p:sp>
      <p:sp>
        <p:nvSpPr>
          <p:cNvPr id="13" name="Rectangle 12">
            <a:extLst>
              <a:ext uri="{FF2B5EF4-FFF2-40B4-BE49-F238E27FC236}">
                <a16:creationId xmlns:a16="http://schemas.microsoft.com/office/drawing/2014/main" id="{B3F229D6-49BD-4437-9358-AB1B3DBB106E}"/>
              </a:ext>
            </a:extLst>
          </p:cNvPr>
          <p:cNvSpPr/>
          <p:nvPr/>
        </p:nvSpPr>
        <p:spPr>
          <a:xfrm>
            <a:off x="324936" y="2980497"/>
            <a:ext cx="11638058" cy="1282262"/>
          </a:xfrm>
          <a:prstGeom prst="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a:solidFill>
                <a:srgbClr val="FFFFFF"/>
              </a:solidFill>
              <a:latin typeface="Calibri" panose="020F0502020204030204" pitchFamily="34" charset="0"/>
            </a:endParaRPr>
          </a:p>
        </p:txBody>
      </p:sp>
      <p:sp>
        <p:nvSpPr>
          <p:cNvPr id="14" name="Content Placeholder 1">
            <a:extLst>
              <a:ext uri="{FF2B5EF4-FFF2-40B4-BE49-F238E27FC236}">
                <a16:creationId xmlns:a16="http://schemas.microsoft.com/office/drawing/2014/main" id="{71BB71CC-126E-44AD-A6E0-BDE7C1CB8410}"/>
              </a:ext>
            </a:extLst>
          </p:cNvPr>
          <p:cNvSpPr txBox="1">
            <a:spLocks/>
          </p:cNvSpPr>
          <p:nvPr/>
        </p:nvSpPr>
        <p:spPr>
          <a:xfrm>
            <a:off x="362013" y="3158582"/>
            <a:ext cx="11622169" cy="815716"/>
          </a:xfrm>
          <a:prstGeom prst="rect">
            <a:avLst/>
          </a:prstGeom>
          <a:ln>
            <a:noFill/>
          </a:ln>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b="1" dirty="0">
                <a:solidFill>
                  <a:schemeClr val="dk1"/>
                </a:solidFill>
              </a:rPr>
              <a:t>Develop efficient and cost-effective electrolyzers for hydrogen production </a:t>
            </a:r>
          </a:p>
        </p:txBody>
      </p:sp>
      <p:sp>
        <p:nvSpPr>
          <p:cNvPr id="15" name="Rectangle 14">
            <a:extLst>
              <a:ext uri="{FF2B5EF4-FFF2-40B4-BE49-F238E27FC236}">
                <a16:creationId xmlns:a16="http://schemas.microsoft.com/office/drawing/2014/main" id="{4854AE34-8C00-467B-8381-D6C936C66051}"/>
              </a:ext>
            </a:extLst>
          </p:cNvPr>
          <p:cNvSpPr/>
          <p:nvPr/>
        </p:nvSpPr>
        <p:spPr>
          <a:xfrm>
            <a:off x="316992" y="1389121"/>
            <a:ext cx="11638058" cy="1282262"/>
          </a:xfrm>
          <a:prstGeom prst="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800" b="0" i="0" u="none" baseline="0" dirty="0">
              <a:solidFill>
                <a:srgbClr val="FFFFFF"/>
              </a:solidFill>
              <a:latin typeface="Calibri" panose="020F0502020204030204" pitchFamily="34" charset="0"/>
            </a:endParaRPr>
          </a:p>
        </p:txBody>
      </p:sp>
      <p:sp>
        <p:nvSpPr>
          <p:cNvPr id="16" name="Content Placeholder 1">
            <a:extLst>
              <a:ext uri="{FF2B5EF4-FFF2-40B4-BE49-F238E27FC236}">
                <a16:creationId xmlns:a16="http://schemas.microsoft.com/office/drawing/2014/main" id="{102FC0BE-6648-4C40-B29A-A24062814148}"/>
              </a:ext>
            </a:extLst>
          </p:cNvPr>
          <p:cNvSpPr txBox="1">
            <a:spLocks/>
          </p:cNvSpPr>
          <p:nvPr/>
        </p:nvSpPr>
        <p:spPr>
          <a:xfrm>
            <a:off x="324936" y="1608518"/>
            <a:ext cx="11622169" cy="815716"/>
          </a:xfrm>
          <a:prstGeom prst="rect">
            <a:avLst/>
          </a:prstGeom>
          <a:ln>
            <a:noFill/>
          </a:ln>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b="1" dirty="0">
                <a:solidFill>
                  <a:schemeClr val="dk1"/>
                </a:solidFill>
              </a:rPr>
              <a:t>Validate small-scale SOFC systems for distributed generation applications </a:t>
            </a:r>
          </a:p>
        </p:txBody>
      </p:sp>
    </p:spTree>
    <p:custDataLst>
      <p:tags r:id="rId1"/>
    </p:custDataLst>
    <p:extLst>
      <p:ext uri="{BB962C8B-B14F-4D97-AF65-F5344CB8AC3E}">
        <p14:creationId xmlns:p14="http://schemas.microsoft.com/office/powerpoint/2010/main" val="137188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432852" y="1279152"/>
            <a:ext cx="6586331" cy="4651195"/>
          </a:xfrm>
          <a:prstGeom prst="rect">
            <a:avLst/>
          </a:prstGeom>
          <a:solidFill>
            <a:schemeClr val="bg1">
              <a:lumMod val="50000"/>
            </a:schemeClr>
          </a:solidFill>
        </p:spPr>
        <p:txBody>
          <a:bodyPr wrap="square" lIns="91440" tIns="182880" rIns="91440" bIns="182880" rtlCol="0" anchor="t" anchorCtr="0">
            <a:noAutofit/>
          </a:bodyPr>
          <a:lstStyle/>
          <a:p>
            <a:pPr algn="ctr"/>
            <a:r>
              <a:rPr lang="en-US" b="1" spc="140" dirty="0">
                <a:solidFill>
                  <a:schemeClr val="bg1"/>
                </a:solidFill>
                <a:latin typeface="Century Gothic" panose="020B0502020202020204" pitchFamily="34" charset="0"/>
                <a:ea typeface="Century Gothic" charset="0"/>
                <a:cs typeface="Century Gothic" charset="0"/>
              </a:rPr>
              <a:t>KEY TECHNOLOGIES</a:t>
            </a:r>
          </a:p>
        </p:txBody>
      </p:sp>
      <p:sp>
        <p:nvSpPr>
          <p:cNvPr id="36" name="TextBox 35"/>
          <p:cNvSpPr txBox="1"/>
          <p:nvPr/>
        </p:nvSpPr>
        <p:spPr>
          <a:xfrm>
            <a:off x="801005" y="1279153"/>
            <a:ext cx="3200400" cy="4661616"/>
          </a:xfrm>
          <a:prstGeom prst="rect">
            <a:avLst/>
          </a:prstGeom>
          <a:solidFill>
            <a:srgbClr val="7BB040"/>
          </a:solidFill>
        </p:spPr>
        <p:txBody>
          <a:bodyPr wrap="square" lIns="91440" tIns="182880" rIns="91440" bIns="182880" rtlCol="0" anchor="t" anchorCtr="0">
            <a:noAutofit/>
          </a:bodyPr>
          <a:lstStyle/>
          <a:p>
            <a:pPr algn="ctr"/>
            <a:r>
              <a:rPr lang="en-US" b="1" spc="140" dirty="0">
                <a:solidFill>
                  <a:schemeClr val="bg1"/>
                </a:solidFill>
                <a:latin typeface="Century Gothic" panose="020B0502020202020204" pitchFamily="34" charset="0"/>
                <a:ea typeface="Century Gothic" charset="0"/>
                <a:cs typeface="Century Gothic" charset="0"/>
              </a:rPr>
              <a:t>TECHNOLOGY AREA</a:t>
            </a:r>
          </a:p>
        </p:txBody>
      </p:sp>
      <p:sp>
        <p:nvSpPr>
          <p:cNvPr id="58" name="TextBox 57"/>
          <p:cNvSpPr txBox="1"/>
          <p:nvPr/>
        </p:nvSpPr>
        <p:spPr>
          <a:xfrm>
            <a:off x="806438" y="1865749"/>
            <a:ext cx="10510919" cy="3855716"/>
          </a:xfrm>
          <a:custGeom>
            <a:avLst/>
            <a:gdLst>
              <a:gd name="connsiteX0" fmla="*/ 0 w 10454990"/>
              <a:gd name="connsiteY0" fmla="*/ 0 h 3855716"/>
              <a:gd name="connsiteX1" fmla="*/ 3576854 w 10454990"/>
              <a:gd name="connsiteY1" fmla="*/ 0 h 3855716"/>
              <a:gd name="connsiteX2" fmla="*/ 3576854 w 10454990"/>
              <a:gd name="connsiteY2" fmla="*/ 1 h 3855716"/>
              <a:gd name="connsiteX3" fmla="*/ 10454990 w 10454990"/>
              <a:gd name="connsiteY3" fmla="*/ 1 h 3855716"/>
              <a:gd name="connsiteX4" fmla="*/ 10454990 w 10454990"/>
              <a:gd name="connsiteY4" fmla="*/ 3855716 h 3855716"/>
              <a:gd name="connsiteX5" fmla="*/ 3442343 w 10454990"/>
              <a:gd name="connsiteY5" fmla="*/ 3855716 h 3855716"/>
              <a:gd name="connsiteX6" fmla="*/ 3442343 w 10454990"/>
              <a:gd name="connsiteY6" fmla="*/ 731520 h 3855716"/>
              <a:gd name="connsiteX7" fmla="*/ 0 w 10454990"/>
              <a:gd name="connsiteY7" fmla="*/ 731520 h 385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4990" h="3855716">
                <a:moveTo>
                  <a:pt x="0" y="0"/>
                </a:moveTo>
                <a:lnTo>
                  <a:pt x="3576854" y="0"/>
                </a:lnTo>
                <a:lnTo>
                  <a:pt x="3576854" y="1"/>
                </a:lnTo>
                <a:lnTo>
                  <a:pt x="10454990" y="1"/>
                </a:lnTo>
                <a:lnTo>
                  <a:pt x="10454990" y="3855716"/>
                </a:lnTo>
                <a:lnTo>
                  <a:pt x="3442343" y="3855716"/>
                </a:lnTo>
                <a:lnTo>
                  <a:pt x="3442343" y="731520"/>
                </a:lnTo>
                <a:lnTo>
                  <a:pt x="0" y="731520"/>
                </a:lnTo>
                <a:close/>
              </a:path>
            </a:pathLst>
          </a:custGeom>
          <a:solidFill>
            <a:schemeClr val="bg1">
              <a:lumMod val="95000"/>
            </a:schemeClr>
          </a:solidFill>
          <a:effectLst>
            <a:outerShdw blurRad="25400" dist="12700" dir="5400000" algn="tl" rotWithShape="0">
              <a:prstClr val="black">
                <a:alpha val="40000"/>
              </a:prstClr>
            </a:outerShdw>
          </a:effectLst>
        </p:spPr>
        <p:txBody>
          <a:bodyPr wrap="square" lIns="182880" rtlCol="0" anchor="ctr" anchorCtr="0">
            <a:noAutofit/>
          </a:bodyPr>
          <a:lstStyle/>
          <a:p>
            <a:endParaRPr lang="en-US" sz="2000" b="1" dirty="0">
              <a:solidFill>
                <a:schemeClr val="bg1"/>
              </a:solidFill>
              <a:latin typeface="Century Gothic" charset="0"/>
              <a:ea typeface="Century Gothic" charset="0"/>
              <a:cs typeface="Century Gothic" charset="0"/>
            </a:endParaRPr>
          </a:p>
        </p:txBody>
      </p:sp>
      <p:sp>
        <p:nvSpPr>
          <p:cNvPr id="2" name="Title 1"/>
          <p:cNvSpPr>
            <a:spLocks noGrp="1"/>
          </p:cNvSpPr>
          <p:nvPr>
            <p:ph type="title"/>
          </p:nvPr>
        </p:nvSpPr>
        <p:spPr>
          <a:xfrm>
            <a:off x="270626" y="134544"/>
            <a:ext cx="9587749" cy="602548"/>
          </a:xfrm>
        </p:spPr>
        <p:txBody>
          <a:bodyPr>
            <a:normAutofit/>
          </a:bodyPr>
          <a:lstStyle/>
          <a:p>
            <a:r>
              <a:rPr lang="en-US" dirty="0"/>
              <a:t>SOFC Program Structure </a:t>
            </a:r>
            <a:endParaRPr lang="en-US" sz="2800" i="1" dirty="0"/>
          </a:p>
        </p:txBody>
      </p:sp>
      <p:sp>
        <p:nvSpPr>
          <p:cNvPr id="51" name="TextBox 50"/>
          <p:cNvSpPr txBox="1"/>
          <p:nvPr/>
        </p:nvSpPr>
        <p:spPr>
          <a:xfrm>
            <a:off x="732770" y="2001715"/>
            <a:ext cx="3130239" cy="457200"/>
          </a:xfrm>
          <a:prstGeom prst="rect">
            <a:avLst/>
          </a:prstGeom>
          <a:noFill/>
          <a:effectLst/>
        </p:spPr>
        <p:txBody>
          <a:bodyPr wrap="square" lIns="182880" rtlCol="0" anchor="ctr" anchorCtr="0">
            <a:noAutofit/>
          </a:bodyPr>
          <a:lstStyle/>
          <a:p>
            <a:r>
              <a:rPr lang="en-US" b="1" dirty="0">
                <a:solidFill>
                  <a:srgbClr val="556270"/>
                </a:solidFill>
                <a:effectLst/>
                <a:latin typeface="Century Gothic" panose="020B0502020202020204" pitchFamily="34" charset="0"/>
                <a:ea typeface="Century Gothic" charset="0"/>
                <a:cs typeface="Century Gothic" charset="0"/>
              </a:rPr>
              <a:t>SOLID OXIDE FUEL CELLS</a:t>
            </a:r>
          </a:p>
        </p:txBody>
      </p:sp>
      <p:sp>
        <p:nvSpPr>
          <p:cNvPr id="55" name="Rectangle 54"/>
          <p:cNvSpPr/>
          <p:nvPr/>
        </p:nvSpPr>
        <p:spPr>
          <a:xfrm>
            <a:off x="7027355" y="2905837"/>
            <a:ext cx="3818892" cy="9144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9525" lvl="1"/>
            <a:endParaRPr lang="en-US" sz="1500" b="1" kern="0" dirty="0">
              <a:solidFill>
                <a:schemeClr val="bg2">
                  <a:lumMod val="50000"/>
                </a:schemeClr>
              </a:solidFill>
              <a:latin typeface="+mj-lt"/>
              <a:cs typeface="Arial" panose="020B0604020202020204" pitchFamily="34" charset="0"/>
            </a:endParaRPr>
          </a:p>
        </p:txBody>
      </p:sp>
      <p:sp>
        <p:nvSpPr>
          <p:cNvPr id="56" name="Rectangle 55"/>
          <p:cNvSpPr/>
          <p:nvPr/>
        </p:nvSpPr>
        <p:spPr>
          <a:xfrm>
            <a:off x="7027355" y="3948208"/>
            <a:ext cx="4215726" cy="179988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171450" lvl="1" indent="-161925">
              <a:buFont typeface="Arial" panose="020B0604020202020204" pitchFamily="34" charset="0"/>
              <a:buChar char="•"/>
            </a:pPr>
            <a:endParaRPr lang="en-US" sz="1500" b="1" kern="0" dirty="0">
              <a:solidFill>
                <a:schemeClr val="bg2">
                  <a:lumMod val="50000"/>
                </a:schemeClr>
              </a:solidFill>
              <a:latin typeface="+mj-lt"/>
              <a:cs typeface="Arial" panose="020B0604020202020204" pitchFamily="34" charset="0"/>
            </a:endParaRPr>
          </a:p>
        </p:txBody>
      </p:sp>
      <p:sp>
        <p:nvSpPr>
          <p:cNvPr id="57" name="Rectangle 56"/>
          <p:cNvSpPr/>
          <p:nvPr/>
        </p:nvSpPr>
        <p:spPr>
          <a:xfrm>
            <a:off x="7027354" y="1892378"/>
            <a:ext cx="4374949" cy="89092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9525" lvl="1"/>
            <a:endParaRPr lang="en-US" sz="1500" b="1" kern="0" dirty="0">
              <a:solidFill>
                <a:schemeClr val="bg2">
                  <a:lumMod val="50000"/>
                </a:schemeClr>
              </a:solidFill>
              <a:latin typeface="+mj-lt"/>
              <a:ea typeface="Century Gothic" charset="0"/>
              <a:cs typeface="Century Gothic" charset="0"/>
            </a:endParaRPr>
          </a:p>
        </p:txBody>
      </p:sp>
      <p:sp>
        <p:nvSpPr>
          <p:cNvPr id="29" name="Rectangle 28">
            <a:extLst>
              <a:ext uri="{FF2B5EF4-FFF2-40B4-BE49-F238E27FC236}">
                <a16:creationId xmlns:a16="http://schemas.microsoft.com/office/drawing/2014/main" id="{8FA2F870-A587-4ACE-8C7A-C4A3D2FDCEF6}"/>
              </a:ext>
            </a:extLst>
          </p:cNvPr>
          <p:cNvSpPr/>
          <p:nvPr/>
        </p:nvSpPr>
        <p:spPr>
          <a:xfrm>
            <a:off x="6961700" y="2412919"/>
            <a:ext cx="2049777" cy="91741"/>
          </a:xfrm>
          <a:prstGeom prst="rect">
            <a:avLst/>
          </a:prstGeom>
          <a:solidFill>
            <a:schemeClr val="bg1"/>
          </a:solidFill>
          <a:ln>
            <a:noFill/>
          </a:ln>
          <a:effectLst>
            <a:outerShdw blurRad="25400" dist="12700" dir="54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endParaRPr lang="en-US" sz="1300" b="1" kern="0" dirty="0">
              <a:solidFill>
                <a:srgbClr val="8A8C8E"/>
              </a:solidFill>
              <a:latin typeface="+mj-lt"/>
              <a:ea typeface="Century Gothic" charset="0"/>
              <a:cs typeface="Century Gothic" charset="0"/>
            </a:endParaRPr>
          </a:p>
        </p:txBody>
      </p:sp>
      <p:sp>
        <p:nvSpPr>
          <p:cNvPr id="30" name="Rectangle 29">
            <a:extLst>
              <a:ext uri="{FF2B5EF4-FFF2-40B4-BE49-F238E27FC236}">
                <a16:creationId xmlns:a16="http://schemas.microsoft.com/office/drawing/2014/main" id="{BC63871A-D450-4878-B274-1888AA20B7E9}"/>
              </a:ext>
            </a:extLst>
          </p:cNvPr>
          <p:cNvSpPr/>
          <p:nvPr/>
        </p:nvSpPr>
        <p:spPr>
          <a:xfrm>
            <a:off x="6961700" y="3673601"/>
            <a:ext cx="271751" cy="77976"/>
          </a:xfrm>
          <a:prstGeom prst="rect">
            <a:avLst/>
          </a:prstGeom>
          <a:solidFill>
            <a:schemeClr val="bg1"/>
          </a:solidFill>
          <a:ln>
            <a:noFill/>
          </a:ln>
          <a:effectLst>
            <a:outerShdw blurRad="25400" dist="12700" dir="54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endParaRPr lang="en-US" sz="1300" b="1" kern="0" dirty="0">
              <a:solidFill>
                <a:srgbClr val="8A8C8E"/>
              </a:solidFill>
              <a:latin typeface="+mj-lt"/>
              <a:ea typeface="Century Gothic" charset="0"/>
              <a:cs typeface="Century Gothic" charset="0"/>
            </a:endParaRPr>
          </a:p>
        </p:txBody>
      </p:sp>
      <p:sp>
        <p:nvSpPr>
          <p:cNvPr id="31" name="Rectangle 30">
            <a:extLst>
              <a:ext uri="{FF2B5EF4-FFF2-40B4-BE49-F238E27FC236}">
                <a16:creationId xmlns:a16="http://schemas.microsoft.com/office/drawing/2014/main" id="{CC29FA16-F06F-41BA-A81B-6660E7F88E62}"/>
              </a:ext>
            </a:extLst>
          </p:cNvPr>
          <p:cNvSpPr/>
          <p:nvPr/>
        </p:nvSpPr>
        <p:spPr>
          <a:xfrm>
            <a:off x="6960785" y="4889323"/>
            <a:ext cx="1918172" cy="87599"/>
          </a:xfrm>
          <a:prstGeom prst="rect">
            <a:avLst/>
          </a:prstGeom>
          <a:solidFill>
            <a:schemeClr val="bg1"/>
          </a:solidFill>
          <a:ln>
            <a:noFill/>
          </a:ln>
          <a:effectLst>
            <a:outerShdw blurRad="25400" dist="12700" dir="54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endParaRPr lang="en-US" sz="1300" b="1" kern="0" dirty="0">
              <a:solidFill>
                <a:srgbClr val="8A8C8E"/>
              </a:solidFill>
              <a:latin typeface="+mj-lt"/>
              <a:ea typeface="Century Gothic" charset="0"/>
              <a:cs typeface="Century Gothic" charset="0"/>
            </a:endParaRPr>
          </a:p>
        </p:txBody>
      </p:sp>
      <p:sp>
        <p:nvSpPr>
          <p:cNvPr id="4" name="Slide Number Placeholder 3">
            <a:extLst>
              <a:ext uri="{FF2B5EF4-FFF2-40B4-BE49-F238E27FC236}">
                <a16:creationId xmlns:a16="http://schemas.microsoft.com/office/drawing/2014/main" id="{A109B099-224B-4C5F-B674-08E574DE4433}"/>
              </a:ext>
            </a:extLst>
          </p:cNvPr>
          <p:cNvSpPr>
            <a:spLocks noGrp="1"/>
          </p:cNvSpPr>
          <p:nvPr>
            <p:ph type="sldNum" sz="quarter" idx="15"/>
          </p:nvPr>
        </p:nvSpPr>
        <p:spPr>
          <a:xfrm>
            <a:off x="11470174" y="6243707"/>
            <a:ext cx="390625" cy="365125"/>
          </a:xfrm>
        </p:spPr>
        <p:txBody>
          <a:bodyPr/>
          <a:lstStyle/>
          <a:p>
            <a:fld id="{6CBE36CA-A7C6-4838-9ACB-C8D30B8F2C6D}" type="slidenum">
              <a:rPr lang="en-US" smtClean="0"/>
              <a:pPr/>
              <a:t>5</a:t>
            </a:fld>
            <a:endParaRPr lang="en-US" dirty="0"/>
          </a:p>
        </p:txBody>
      </p:sp>
      <p:grpSp>
        <p:nvGrpSpPr>
          <p:cNvPr id="8" name="Group 7">
            <a:extLst>
              <a:ext uri="{FF2B5EF4-FFF2-40B4-BE49-F238E27FC236}">
                <a16:creationId xmlns:a16="http://schemas.microsoft.com/office/drawing/2014/main" id="{B0375F57-B151-D54F-A8E0-4E54884287C8}"/>
              </a:ext>
            </a:extLst>
          </p:cNvPr>
          <p:cNvGrpSpPr/>
          <p:nvPr/>
        </p:nvGrpSpPr>
        <p:grpSpPr>
          <a:xfrm>
            <a:off x="4430596" y="3298135"/>
            <a:ext cx="2531105" cy="818323"/>
            <a:chOff x="4430596" y="3298135"/>
            <a:chExt cx="2531105" cy="818323"/>
          </a:xfrm>
        </p:grpSpPr>
        <p:sp>
          <p:nvSpPr>
            <p:cNvPr id="26" name="Rectangle 25">
              <a:extLst>
                <a:ext uri="{FF2B5EF4-FFF2-40B4-BE49-F238E27FC236}">
                  <a16:creationId xmlns:a16="http://schemas.microsoft.com/office/drawing/2014/main" id="{558495DC-E865-D940-9760-7627674FB800}"/>
                </a:ext>
              </a:extLst>
            </p:cNvPr>
            <p:cNvSpPr/>
            <p:nvPr/>
          </p:nvSpPr>
          <p:spPr>
            <a:xfrm>
              <a:off x="4430596" y="3298135"/>
              <a:ext cx="2531105" cy="818323"/>
            </a:xfrm>
            <a:prstGeom prst="rect">
              <a:avLst/>
            </a:prstGeom>
            <a:solidFill>
              <a:schemeClr val="bg1"/>
            </a:solidFill>
            <a:ln>
              <a:noFill/>
            </a:ln>
            <a:effectLst>
              <a:outerShdw blurRad="25400" dist="12700" dir="54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endParaRPr lang="en-US" sz="1300" b="1" kern="0" dirty="0">
                <a:solidFill>
                  <a:srgbClr val="8A8C8E"/>
                </a:solidFill>
                <a:latin typeface="+mj-lt"/>
                <a:ea typeface="Century Gothic" charset="0"/>
                <a:cs typeface="Century Gothic" charset="0"/>
              </a:endParaRPr>
            </a:p>
          </p:txBody>
        </p:sp>
        <p:sp>
          <p:nvSpPr>
            <p:cNvPr id="52" name="Rectangle 51"/>
            <p:cNvSpPr/>
            <p:nvPr/>
          </p:nvSpPr>
          <p:spPr>
            <a:xfrm>
              <a:off x="4439478" y="3545688"/>
              <a:ext cx="2517913" cy="32321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b="1" kern="0" dirty="0">
                  <a:solidFill>
                    <a:srgbClr val="556270"/>
                  </a:solidFill>
                  <a:latin typeface="Century Gothic" panose="020B0502020202020204" pitchFamily="34" charset="0"/>
                  <a:ea typeface="Century Gothic" charset="0"/>
                  <a:cs typeface="Century Gothic" charset="0"/>
                </a:rPr>
                <a:t>Core Technology</a:t>
              </a:r>
            </a:p>
          </p:txBody>
        </p:sp>
      </p:grpSp>
      <p:grpSp>
        <p:nvGrpSpPr>
          <p:cNvPr id="7" name="Group 6">
            <a:extLst>
              <a:ext uri="{FF2B5EF4-FFF2-40B4-BE49-F238E27FC236}">
                <a16:creationId xmlns:a16="http://schemas.microsoft.com/office/drawing/2014/main" id="{788C3F80-FDA4-4143-BF76-CAFF27F694AF}"/>
              </a:ext>
            </a:extLst>
          </p:cNvPr>
          <p:cNvGrpSpPr/>
          <p:nvPr/>
        </p:nvGrpSpPr>
        <p:grpSpPr>
          <a:xfrm>
            <a:off x="4430596" y="4523961"/>
            <a:ext cx="2531105" cy="818323"/>
            <a:chOff x="4430596" y="4550465"/>
            <a:chExt cx="2531105" cy="818323"/>
          </a:xfrm>
        </p:grpSpPr>
        <p:sp>
          <p:nvSpPr>
            <p:cNvPr id="32" name="Rectangle 31">
              <a:extLst>
                <a:ext uri="{FF2B5EF4-FFF2-40B4-BE49-F238E27FC236}">
                  <a16:creationId xmlns:a16="http://schemas.microsoft.com/office/drawing/2014/main" id="{0467B6CE-59C3-EF46-976F-09D3B6453E0B}"/>
                </a:ext>
              </a:extLst>
            </p:cNvPr>
            <p:cNvSpPr/>
            <p:nvPr/>
          </p:nvSpPr>
          <p:spPr>
            <a:xfrm>
              <a:off x="4430596" y="4550465"/>
              <a:ext cx="2531105" cy="818323"/>
            </a:xfrm>
            <a:prstGeom prst="rect">
              <a:avLst/>
            </a:prstGeom>
            <a:solidFill>
              <a:schemeClr val="bg1"/>
            </a:solidFill>
            <a:ln>
              <a:noFill/>
            </a:ln>
            <a:effectLst>
              <a:outerShdw blurRad="25400" dist="12700" dir="54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endParaRPr lang="en-US" sz="1300" b="1" kern="0" dirty="0">
                <a:solidFill>
                  <a:srgbClr val="8A8C8E"/>
                </a:solidFill>
                <a:latin typeface="+mj-lt"/>
                <a:ea typeface="Century Gothic" charset="0"/>
                <a:cs typeface="Century Gothic" charset="0"/>
              </a:endParaRPr>
            </a:p>
          </p:txBody>
        </p:sp>
        <p:sp>
          <p:nvSpPr>
            <p:cNvPr id="53" name="Rectangle 52"/>
            <p:cNvSpPr/>
            <p:nvPr/>
          </p:nvSpPr>
          <p:spPr>
            <a:xfrm>
              <a:off x="4463726" y="4677380"/>
              <a:ext cx="2168988" cy="564492"/>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b="1" kern="0" dirty="0">
                  <a:solidFill>
                    <a:srgbClr val="556270"/>
                  </a:solidFill>
                  <a:latin typeface="Century Gothic" panose="020B0502020202020204" pitchFamily="34" charset="0"/>
                  <a:ea typeface="Century Gothic" charset="0"/>
                  <a:cs typeface="Century Gothic" charset="0"/>
                </a:rPr>
                <a:t>Systems </a:t>
              </a:r>
              <a:br>
                <a:rPr lang="en-US" b="1" kern="0" dirty="0">
                  <a:solidFill>
                    <a:srgbClr val="556270"/>
                  </a:solidFill>
                  <a:latin typeface="Century Gothic" panose="020B0502020202020204" pitchFamily="34" charset="0"/>
                  <a:ea typeface="Century Gothic" charset="0"/>
                  <a:cs typeface="Century Gothic" charset="0"/>
                </a:rPr>
              </a:br>
              <a:r>
                <a:rPr lang="en-US" b="1" kern="0" dirty="0">
                  <a:solidFill>
                    <a:srgbClr val="556270"/>
                  </a:solidFill>
                  <a:latin typeface="Century Gothic" panose="020B0502020202020204" pitchFamily="34" charset="0"/>
                  <a:ea typeface="Century Gothic" charset="0"/>
                  <a:cs typeface="Century Gothic" charset="0"/>
                </a:rPr>
                <a:t>Development</a:t>
              </a:r>
            </a:p>
          </p:txBody>
        </p:sp>
      </p:grpSp>
      <p:grpSp>
        <p:nvGrpSpPr>
          <p:cNvPr id="9" name="Group 8">
            <a:extLst>
              <a:ext uri="{FF2B5EF4-FFF2-40B4-BE49-F238E27FC236}">
                <a16:creationId xmlns:a16="http://schemas.microsoft.com/office/drawing/2014/main" id="{D91D290F-FC4D-274B-9A6D-3F40058C6DC0}"/>
              </a:ext>
            </a:extLst>
          </p:cNvPr>
          <p:cNvGrpSpPr/>
          <p:nvPr/>
        </p:nvGrpSpPr>
        <p:grpSpPr>
          <a:xfrm>
            <a:off x="4430596" y="2052431"/>
            <a:ext cx="2531105" cy="818323"/>
            <a:chOff x="4430596" y="2052431"/>
            <a:chExt cx="2531105" cy="818323"/>
          </a:xfrm>
        </p:grpSpPr>
        <p:sp>
          <p:nvSpPr>
            <p:cNvPr id="50" name="Rectangle 49"/>
            <p:cNvSpPr/>
            <p:nvPr/>
          </p:nvSpPr>
          <p:spPr>
            <a:xfrm>
              <a:off x="4430596" y="2052431"/>
              <a:ext cx="2531105" cy="818323"/>
            </a:xfrm>
            <a:prstGeom prst="rect">
              <a:avLst/>
            </a:prstGeom>
            <a:solidFill>
              <a:schemeClr val="bg1"/>
            </a:solidFill>
            <a:ln>
              <a:noFill/>
            </a:ln>
            <a:effectLst>
              <a:outerShdw blurRad="25400" dist="12700" dir="54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endParaRPr lang="en-US" sz="1300" b="1" kern="0" dirty="0">
                <a:solidFill>
                  <a:srgbClr val="8A8C8E"/>
                </a:solidFill>
                <a:latin typeface="+mj-lt"/>
                <a:ea typeface="Century Gothic" charset="0"/>
                <a:cs typeface="Century Gothic" charset="0"/>
              </a:endParaRPr>
            </a:p>
          </p:txBody>
        </p:sp>
        <p:sp>
          <p:nvSpPr>
            <p:cNvPr id="54" name="Rectangle 53"/>
            <p:cNvSpPr/>
            <p:nvPr/>
          </p:nvSpPr>
          <p:spPr>
            <a:xfrm>
              <a:off x="4445371" y="2256476"/>
              <a:ext cx="2505393" cy="410233"/>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b="1" kern="0" dirty="0">
                  <a:solidFill>
                    <a:srgbClr val="556270"/>
                  </a:solidFill>
                  <a:latin typeface="Century Gothic" panose="020B0502020202020204" pitchFamily="34" charset="0"/>
                  <a:ea typeface="Century Gothic" charset="0"/>
                  <a:cs typeface="Century Gothic" charset="0"/>
                </a:rPr>
                <a:t>Cell Development</a:t>
              </a:r>
            </a:p>
          </p:txBody>
        </p:sp>
      </p:grpSp>
      <p:pic>
        <p:nvPicPr>
          <p:cNvPr id="3" name="Picture 2">
            <a:extLst>
              <a:ext uri="{FF2B5EF4-FFF2-40B4-BE49-F238E27FC236}">
                <a16:creationId xmlns:a16="http://schemas.microsoft.com/office/drawing/2014/main" id="{FF847139-9A7E-4505-8E22-4443F2230CB6}"/>
              </a:ext>
            </a:extLst>
          </p:cNvPr>
          <p:cNvPicPr>
            <a:picLocks noChangeAspect="1"/>
          </p:cNvPicPr>
          <p:nvPr/>
        </p:nvPicPr>
        <p:blipFill>
          <a:blip r:embed="rId4"/>
          <a:stretch>
            <a:fillRect/>
          </a:stretch>
        </p:blipFill>
        <p:spPr>
          <a:xfrm>
            <a:off x="8824976" y="3973304"/>
            <a:ext cx="2188552" cy="1458266"/>
          </a:xfrm>
          <a:prstGeom prst="rect">
            <a:avLst/>
          </a:prstGeom>
        </p:spPr>
      </p:pic>
      <p:pic>
        <p:nvPicPr>
          <p:cNvPr id="5" name="Picture 4">
            <a:extLst>
              <a:ext uri="{FF2B5EF4-FFF2-40B4-BE49-F238E27FC236}">
                <a16:creationId xmlns:a16="http://schemas.microsoft.com/office/drawing/2014/main" id="{5D452F5B-B4CB-4783-885C-DCA80F9DF5B4}"/>
              </a:ext>
            </a:extLst>
          </p:cNvPr>
          <p:cNvPicPr>
            <a:picLocks noChangeAspect="1"/>
          </p:cNvPicPr>
          <p:nvPr/>
        </p:nvPicPr>
        <p:blipFill>
          <a:blip r:embed="rId5"/>
          <a:stretch>
            <a:fillRect/>
          </a:stretch>
        </p:blipFill>
        <p:spPr>
          <a:xfrm>
            <a:off x="7203643" y="2649059"/>
            <a:ext cx="1222073" cy="1498368"/>
          </a:xfrm>
          <a:prstGeom prst="rect">
            <a:avLst/>
          </a:prstGeom>
        </p:spPr>
      </p:pic>
      <p:sp>
        <p:nvSpPr>
          <p:cNvPr id="23" name="TextBox 22">
            <a:extLst>
              <a:ext uri="{FF2B5EF4-FFF2-40B4-BE49-F238E27FC236}">
                <a16:creationId xmlns:a16="http://schemas.microsoft.com/office/drawing/2014/main" id="{3F1B418F-56B5-456E-87F6-D06351D04C12}"/>
              </a:ext>
            </a:extLst>
          </p:cNvPr>
          <p:cNvSpPr txBox="1"/>
          <p:nvPr/>
        </p:nvSpPr>
        <p:spPr>
          <a:xfrm>
            <a:off x="8912259" y="5440567"/>
            <a:ext cx="2013986" cy="200055"/>
          </a:xfrm>
          <a:prstGeom prst="rect">
            <a:avLst/>
          </a:prstGeom>
          <a:noFill/>
        </p:spPr>
        <p:txBody>
          <a:bodyPr wrap="square" rtlCol="0">
            <a:spAutoFit/>
          </a:bodyPr>
          <a:lstStyle/>
          <a:p>
            <a:pPr algn="ctr"/>
            <a:r>
              <a:rPr lang="en-US" sz="700" dirty="0">
                <a:latin typeface="Century Gothic" panose="020B0502020202020204" pitchFamily="34" charset="0"/>
              </a:rPr>
              <a:t>Figure courtesy </a:t>
            </a:r>
            <a:r>
              <a:rPr lang="en-US" sz="700" dirty="0" err="1">
                <a:latin typeface="Century Gothic" panose="020B0502020202020204" pitchFamily="34" charset="0"/>
              </a:rPr>
              <a:t>FuelCell</a:t>
            </a:r>
            <a:r>
              <a:rPr lang="en-US" sz="700" dirty="0">
                <a:latin typeface="Century Gothic" panose="020B0502020202020204" pitchFamily="34" charset="0"/>
              </a:rPr>
              <a:t> Energy</a:t>
            </a:r>
          </a:p>
        </p:txBody>
      </p:sp>
      <p:sp>
        <p:nvSpPr>
          <p:cNvPr id="27" name="TextBox 26">
            <a:extLst>
              <a:ext uri="{FF2B5EF4-FFF2-40B4-BE49-F238E27FC236}">
                <a16:creationId xmlns:a16="http://schemas.microsoft.com/office/drawing/2014/main" id="{F7B01B12-215F-4985-9440-12230E1928E6}"/>
              </a:ext>
            </a:extLst>
          </p:cNvPr>
          <p:cNvSpPr txBox="1"/>
          <p:nvPr/>
        </p:nvSpPr>
        <p:spPr>
          <a:xfrm>
            <a:off x="7315757" y="4134278"/>
            <a:ext cx="1079495" cy="307777"/>
          </a:xfrm>
          <a:prstGeom prst="rect">
            <a:avLst/>
          </a:prstGeom>
          <a:noFill/>
        </p:spPr>
        <p:txBody>
          <a:bodyPr wrap="square" rtlCol="0">
            <a:spAutoFit/>
          </a:bodyPr>
          <a:lstStyle/>
          <a:p>
            <a:pPr algn="ctr"/>
            <a:r>
              <a:rPr lang="en-US" sz="700" dirty="0">
                <a:latin typeface="Century Gothic" panose="020B0502020202020204" pitchFamily="34" charset="0"/>
              </a:rPr>
              <a:t>Figure courtesy LG Fuel Cell Systems</a:t>
            </a:r>
          </a:p>
        </p:txBody>
      </p:sp>
      <p:sp>
        <p:nvSpPr>
          <p:cNvPr id="28" name="TextBox 27">
            <a:extLst>
              <a:ext uri="{FF2B5EF4-FFF2-40B4-BE49-F238E27FC236}">
                <a16:creationId xmlns:a16="http://schemas.microsoft.com/office/drawing/2014/main" id="{73121E57-BFD6-4C80-9272-EA65C90E5C9D}"/>
              </a:ext>
            </a:extLst>
          </p:cNvPr>
          <p:cNvSpPr txBox="1"/>
          <p:nvPr/>
        </p:nvSpPr>
        <p:spPr>
          <a:xfrm>
            <a:off x="9002306" y="3472342"/>
            <a:ext cx="2013986" cy="200055"/>
          </a:xfrm>
          <a:prstGeom prst="rect">
            <a:avLst/>
          </a:prstGeom>
          <a:noFill/>
        </p:spPr>
        <p:txBody>
          <a:bodyPr wrap="square" rtlCol="0">
            <a:spAutoFit/>
          </a:bodyPr>
          <a:lstStyle/>
          <a:p>
            <a:pPr algn="ctr"/>
            <a:r>
              <a:rPr lang="en-US" sz="700" dirty="0">
                <a:latin typeface="Century Gothic" panose="020B0502020202020204" pitchFamily="34" charset="0"/>
              </a:rPr>
              <a:t>Figure courtesy NETL</a:t>
            </a:r>
          </a:p>
        </p:txBody>
      </p:sp>
      <p:pic>
        <p:nvPicPr>
          <p:cNvPr id="11" name="Picture 10">
            <a:extLst>
              <a:ext uri="{FF2B5EF4-FFF2-40B4-BE49-F238E27FC236}">
                <a16:creationId xmlns:a16="http://schemas.microsoft.com/office/drawing/2014/main" id="{E9DE19C5-197D-47C6-8A19-F426F6158C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4861" y="2081807"/>
            <a:ext cx="2065357" cy="1376569"/>
          </a:xfrm>
          <a:prstGeom prst="rect">
            <a:avLst/>
          </a:prstGeom>
        </p:spPr>
      </p:pic>
    </p:spTree>
    <p:custDataLst>
      <p:tags r:id="rId1"/>
    </p:custDataLst>
    <p:extLst>
      <p:ext uri="{BB962C8B-B14F-4D97-AF65-F5344CB8AC3E}">
        <p14:creationId xmlns:p14="http://schemas.microsoft.com/office/powerpoint/2010/main" val="306078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88B6122-D5BE-4E32-95DA-EBBB689F4A98}"/>
              </a:ext>
            </a:extLst>
          </p:cNvPr>
          <p:cNvSpPr>
            <a:spLocks noGrp="1"/>
          </p:cNvSpPr>
          <p:nvPr>
            <p:ph type="subTitle" idx="13"/>
          </p:nvPr>
        </p:nvSpPr>
        <p:spPr/>
        <p:txBody>
          <a:bodyPr/>
          <a:lstStyle/>
          <a:p>
            <a:r>
              <a:rPr lang="en-US" dirty="0"/>
              <a:t>FY20 Participants</a:t>
            </a:r>
          </a:p>
        </p:txBody>
      </p:sp>
      <p:sp>
        <p:nvSpPr>
          <p:cNvPr id="4" name="Title 1"/>
          <p:cNvSpPr>
            <a:spLocks noGrp="1"/>
          </p:cNvSpPr>
          <p:nvPr>
            <p:ph type="title"/>
          </p:nvPr>
        </p:nvSpPr>
        <p:spPr/>
        <p:txBody>
          <a:bodyPr anchor="b">
            <a:normAutofit/>
          </a:bodyPr>
          <a:lstStyle>
            <a:lvl1pPr algn="l">
              <a:defRPr sz="4000" b="1">
                <a:solidFill>
                  <a:srgbClr val="373838"/>
                </a:solidFill>
              </a:defRPr>
            </a:lvl1pPr>
          </a:lstStyle>
          <a:p>
            <a:r>
              <a:rPr lang="en-US" sz="3300" b="0" dirty="0">
                <a:solidFill>
                  <a:schemeClr val="tx1"/>
                </a:solidFill>
              </a:rPr>
              <a:t>SOFC Program Project Portfolio</a:t>
            </a:r>
          </a:p>
        </p:txBody>
      </p:sp>
      <p:sp>
        <p:nvSpPr>
          <p:cNvPr id="5" name="Slide Number Placeholder 4">
            <a:extLst>
              <a:ext uri="{FF2B5EF4-FFF2-40B4-BE49-F238E27FC236}">
                <a16:creationId xmlns:a16="http://schemas.microsoft.com/office/drawing/2014/main" id="{C80B0E99-22E4-468A-A1DA-9FE7FBAE9F7A}"/>
              </a:ext>
            </a:extLst>
          </p:cNvPr>
          <p:cNvSpPr>
            <a:spLocks noGrp="1"/>
          </p:cNvSpPr>
          <p:nvPr>
            <p:ph type="sldNum" sz="quarter" idx="15"/>
          </p:nvPr>
        </p:nvSpPr>
        <p:spPr/>
        <p:txBody>
          <a:bodyPr/>
          <a:lstStyle/>
          <a:p>
            <a:fld id="{6CBE36CA-A7C6-4838-9ACB-C8D30B8F2C6D}" type="slidenum">
              <a:rPr lang="en-US" smtClean="0"/>
              <a:pPr/>
              <a:t>6</a:t>
            </a:fld>
            <a:endParaRPr lang="en-US" dirty="0"/>
          </a:p>
        </p:txBody>
      </p:sp>
      <p:pic>
        <p:nvPicPr>
          <p:cNvPr id="8" name="Picture 7">
            <a:extLst>
              <a:ext uri="{FF2B5EF4-FFF2-40B4-BE49-F238E27FC236}">
                <a16:creationId xmlns:a16="http://schemas.microsoft.com/office/drawing/2014/main" id="{A34C3F8F-490C-4915-9915-D4E74DCE5F96}"/>
              </a:ext>
            </a:extLst>
          </p:cNvPr>
          <p:cNvPicPr>
            <a:picLocks noChangeAspect="1"/>
          </p:cNvPicPr>
          <p:nvPr/>
        </p:nvPicPr>
        <p:blipFill>
          <a:blip r:embed="rId3"/>
          <a:stretch>
            <a:fillRect/>
          </a:stretch>
        </p:blipFill>
        <p:spPr>
          <a:xfrm>
            <a:off x="1191343" y="1192580"/>
            <a:ext cx="9809314" cy="5054022"/>
          </a:xfrm>
          <a:prstGeom prst="rect">
            <a:avLst/>
          </a:prstGeom>
        </p:spPr>
      </p:pic>
    </p:spTree>
    <p:extLst>
      <p:ext uri="{BB962C8B-B14F-4D97-AF65-F5344CB8AC3E}">
        <p14:creationId xmlns:p14="http://schemas.microsoft.com/office/powerpoint/2010/main" val="195718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00"/>
          <p:cNvSpPr>
            <a:spLocks noChangeArrowheads="1"/>
          </p:cNvSpPr>
          <p:nvPr/>
        </p:nvSpPr>
        <p:spPr bwMode="auto">
          <a:xfrm>
            <a:off x="1780979" y="2933145"/>
            <a:ext cx="8515350"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p>
            <a:pPr marL="0" marR="0" lvl="0" indent="228600" algn="l" defTabSz="457200" rtl="0" eaLnBrk="1" fontAlgn="auto" latinLnBrk="0" hangingPunct="1">
              <a:lnSpc>
                <a:spcPct val="115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
                <a:solidFill/>
              </a:uFill>
              <a:latin typeface="Times New Roman"/>
              <a:ea typeface="Times New Roman"/>
              <a:cs typeface="Times New Roman"/>
              <a:sym typeface="Times New Roman"/>
            </a:endParaRPr>
          </a:p>
        </p:txBody>
      </p:sp>
      <p:sp>
        <p:nvSpPr>
          <p:cNvPr id="2" name="Title 1"/>
          <p:cNvSpPr>
            <a:spLocks noGrp="1"/>
          </p:cNvSpPr>
          <p:nvPr>
            <p:ph type="title"/>
          </p:nvPr>
        </p:nvSpPr>
        <p:spPr/>
        <p:txBody>
          <a:bodyPr/>
          <a:lstStyle/>
          <a:p>
            <a:r>
              <a:rPr lang="en-US" dirty="0"/>
              <a:t>SOFC Program Metrics</a:t>
            </a:r>
          </a:p>
        </p:txBody>
      </p:sp>
      <p:graphicFrame>
        <p:nvGraphicFramePr>
          <p:cNvPr id="20" name="Table 19"/>
          <p:cNvGraphicFramePr>
            <a:graphicFrameLocks noGrp="1"/>
          </p:cNvGraphicFramePr>
          <p:nvPr>
            <p:extLst>
              <p:ext uri="{D42A27DB-BD31-4B8C-83A1-F6EECF244321}">
                <p14:modId xmlns:p14="http://schemas.microsoft.com/office/powerpoint/2010/main" val="2638551598"/>
              </p:ext>
            </p:extLst>
          </p:nvPr>
        </p:nvGraphicFramePr>
        <p:xfrm>
          <a:off x="1011712" y="2096885"/>
          <a:ext cx="9890516" cy="1917344"/>
        </p:xfrm>
        <a:graphic>
          <a:graphicData uri="http://schemas.openxmlformats.org/drawingml/2006/table">
            <a:tbl>
              <a:tblPr firstRow="1" bandRow="1">
                <a:tableStyleId>{93296810-A885-4BE3-A3E7-6D5BEEA58F35}</a:tableStyleId>
              </a:tblPr>
              <a:tblGrid>
                <a:gridCol w="3238616">
                  <a:extLst>
                    <a:ext uri="{9D8B030D-6E8A-4147-A177-3AD203B41FA5}">
                      <a16:colId xmlns:a16="http://schemas.microsoft.com/office/drawing/2014/main" val="20000"/>
                    </a:ext>
                  </a:extLst>
                </a:gridCol>
                <a:gridCol w="3015483">
                  <a:extLst>
                    <a:ext uri="{9D8B030D-6E8A-4147-A177-3AD203B41FA5}">
                      <a16:colId xmlns:a16="http://schemas.microsoft.com/office/drawing/2014/main" val="20001"/>
                    </a:ext>
                  </a:extLst>
                </a:gridCol>
                <a:gridCol w="3636417">
                  <a:extLst>
                    <a:ext uri="{9D8B030D-6E8A-4147-A177-3AD203B41FA5}">
                      <a16:colId xmlns:a16="http://schemas.microsoft.com/office/drawing/2014/main" val="20003"/>
                    </a:ext>
                  </a:extLst>
                </a:gridCol>
              </a:tblGrid>
              <a:tr h="454133">
                <a:tc>
                  <a:txBody>
                    <a:bodyPr/>
                    <a:lstStyle/>
                    <a:p>
                      <a:pPr marL="0" algn="ctr" defTabSz="914400" rtl="0" eaLnBrk="1" latinLnBrk="0" hangingPunct="1"/>
                      <a:r>
                        <a:rPr lang="en-US" sz="2800" kern="1200" dirty="0">
                          <a:latin typeface="Century Gothic" panose="020B0502020202020204" pitchFamily="34" charset="0"/>
                        </a:rPr>
                        <a:t>Metric</a:t>
                      </a:r>
                      <a:endParaRPr lang="en-US" sz="2800" b="1" kern="1200" dirty="0">
                        <a:solidFill>
                          <a:schemeClr val="bg1"/>
                        </a:solidFill>
                        <a:latin typeface="Century Gothic" panose="020B0502020202020204" pitchFamily="34" charset="0"/>
                        <a:ea typeface="+mn-ea"/>
                        <a:cs typeface="Arial" panose="020B0604020202020204" pitchFamily="34" charset="0"/>
                      </a:endParaRPr>
                    </a:p>
                  </a:txBody>
                  <a:tcPr marT="45670" marB="45670" anchor="ctr">
                    <a:solidFill>
                      <a:srgbClr val="648725"/>
                    </a:solidFill>
                  </a:tcPr>
                </a:tc>
                <a:tc>
                  <a:txBody>
                    <a:bodyPr/>
                    <a:lstStyle/>
                    <a:p>
                      <a:pPr marL="0" algn="ctr" defTabSz="914400" rtl="0" eaLnBrk="1" latinLnBrk="0" hangingPunct="1"/>
                      <a:r>
                        <a:rPr lang="en-US" sz="2800" kern="1200" dirty="0">
                          <a:latin typeface="Century Gothic" panose="020B0502020202020204" pitchFamily="34" charset="0"/>
                        </a:rPr>
                        <a:t>Current</a:t>
                      </a:r>
                      <a:endParaRPr lang="en-US" sz="2800" b="1" kern="1200" dirty="0">
                        <a:solidFill>
                          <a:schemeClr val="bg1"/>
                        </a:solidFill>
                        <a:latin typeface="Century Gothic" panose="020B0502020202020204" pitchFamily="34" charset="0"/>
                        <a:ea typeface="+mn-ea"/>
                        <a:cs typeface="Arial" panose="020B0604020202020204" pitchFamily="34" charset="0"/>
                      </a:endParaRPr>
                    </a:p>
                  </a:txBody>
                  <a:tcPr marT="45670" marB="45670" anchor="ctr">
                    <a:solidFill>
                      <a:srgbClr val="648725"/>
                    </a:solidFill>
                  </a:tcPr>
                </a:tc>
                <a:tc>
                  <a:txBody>
                    <a:bodyPr/>
                    <a:lstStyle/>
                    <a:p>
                      <a:pPr marL="0" algn="ctr" defTabSz="914400" rtl="0" eaLnBrk="1" latinLnBrk="0" hangingPunct="1"/>
                      <a:r>
                        <a:rPr lang="en-US" sz="2800" kern="1200" dirty="0">
                          <a:latin typeface="Century Gothic" panose="020B0502020202020204" pitchFamily="34" charset="0"/>
                        </a:rPr>
                        <a:t>2025/2030 Target</a:t>
                      </a:r>
                      <a:endParaRPr lang="en-US" sz="2800" b="1" kern="1200" dirty="0">
                        <a:solidFill>
                          <a:schemeClr val="bg1"/>
                        </a:solidFill>
                        <a:latin typeface="Century Gothic" panose="020B0502020202020204" pitchFamily="34" charset="0"/>
                        <a:ea typeface="+mn-ea"/>
                        <a:cs typeface="Arial" panose="020B0604020202020204" pitchFamily="34" charset="0"/>
                      </a:endParaRPr>
                    </a:p>
                  </a:txBody>
                  <a:tcPr marT="45670" marB="45670">
                    <a:solidFill>
                      <a:srgbClr val="648725"/>
                    </a:solidFill>
                  </a:tcPr>
                </a:tc>
                <a:extLst>
                  <a:ext uri="{0D108BD9-81ED-4DB2-BD59-A6C34878D82A}">
                    <a16:rowId xmlns:a16="http://schemas.microsoft.com/office/drawing/2014/main" val="10000"/>
                  </a:ext>
                </a:extLst>
              </a:tr>
              <a:tr h="391188">
                <a:tc>
                  <a:txBody>
                    <a:bodyPr/>
                    <a:lstStyle/>
                    <a:p>
                      <a:pPr algn="l"/>
                      <a:r>
                        <a:rPr lang="en-US" sz="1600" b="0" dirty="0">
                          <a:solidFill>
                            <a:schemeClr val="tx1"/>
                          </a:solidFill>
                          <a:latin typeface="Century Gothic" panose="020B0502020202020204" pitchFamily="34" charset="0"/>
                        </a:rPr>
                        <a:t>System Cost (100</a:t>
                      </a:r>
                      <a:r>
                        <a:rPr lang="en-US" sz="1600" b="0" baseline="0" dirty="0">
                          <a:solidFill>
                            <a:schemeClr val="tx1"/>
                          </a:solidFill>
                          <a:latin typeface="Century Gothic" panose="020B0502020202020204" pitchFamily="34" charset="0"/>
                        </a:rPr>
                        <a:t> kW- 1MW)</a:t>
                      </a:r>
                      <a:endParaRPr lang="en-US" sz="1600" b="0" dirty="0">
                        <a:solidFill>
                          <a:schemeClr val="tx1"/>
                        </a:solidFill>
                        <a:latin typeface="Century Gothic" panose="020B0502020202020204" pitchFamily="34" charset="0"/>
                      </a:endParaRPr>
                    </a:p>
                  </a:txBody>
                  <a:tcPr anchor="ctr"/>
                </a:tc>
                <a:tc>
                  <a:txBody>
                    <a:bodyPr/>
                    <a:lstStyle/>
                    <a:p>
                      <a:pPr algn="l"/>
                      <a:r>
                        <a:rPr lang="en-US" sz="1600" b="0" i="0" baseline="0" dirty="0">
                          <a:solidFill>
                            <a:schemeClr val="tx1"/>
                          </a:solidFill>
                          <a:latin typeface="Century Gothic" panose="020B0502020202020204" pitchFamily="34" charset="0"/>
                        </a:rPr>
                        <a:t>&gt;$12,000/kWe</a:t>
                      </a:r>
                      <a:endParaRPr lang="en-US" sz="1600" b="0" i="0" dirty="0">
                        <a:solidFill>
                          <a:schemeClr val="tx1"/>
                        </a:solidFill>
                        <a:latin typeface="Century Gothic" panose="020B0502020202020204" pitchFamily="34" charset="0"/>
                      </a:endParaRPr>
                    </a:p>
                  </a:txBody>
                  <a:tcPr marT="45670" marB="45670" anchor="ctr"/>
                </a:tc>
                <a:tc>
                  <a:txBody>
                    <a:bodyPr/>
                    <a:lstStyle/>
                    <a:p>
                      <a:pPr algn="l"/>
                      <a:r>
                        <a:rPr lang="en-US" sz="1600" b="0" dirty="0">
                          <a:solidFill>
                            <a:schemeClr val="tx1"/>
                          </a:solidFill>
                          <a:latin typeface="Century Gothic" panose="020B0502020202020204" pitchFamily="34" charset="0"/>
                        </a:rPr>
                        <a:t>$900/kWe</a:t>
                      </a:r>
                    </a:p>
                  </a:txBody>
                  <a:tcPr marT="45670" marB="45670" anchor="ctr"/>
                </a:tc>
                <a:extLst>
                  <a:ext uri="{0D108BD9-81ED-4DB2-BD59-A6C34878D82A}">
                    <a16:rowId xmlns:a16="http://schemas.microsoft.com/office/drawing/2014/main" val="10001"/>
                  </a:ext>
                </a:extLst>
              </a:tr>
              <a:tr h="391188">
                <a:tc>
                  <a:txBody>
                    <a:bodyPr/>
                    <a:lstStyle/>
                    <a:p>
                      <a:pPr marL="176213" indent="-176213" algn="l"/>
                      <a:r>
                        <a:rPr lang="en-US" sz="1600" b="0" dirty="0">
                          <a:solidFill>
                            <a:schemeClr val="tx1"/>
                          </a:solidFill>
                          <a:latin typeface="Century Gothic" panose="020B0502020202020204" pitchFamily="34" charset="0"/>
                        </a:rPr>
                        <a:t>System Degradation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dirty="0">
                          <a:solidFill>
                            <a:schemeClr val="tx1"/>
                          </a:solidFill>
                          <a:latin typeface="Century Gothic" panose="020B0502020202020204" pitchFamily="34" charset="0"/>
                        </a:rPr>
                        <a:t>1 – 1.5% per 1,000 hrs</a:t>
                      </a:r>
                      <a:endParaRPr lang="en-US" sz="1600" b="0" i="0" dirty="0">
                        <a:solidFill>
                          <a:schemeClr val="tx1"/>
                        </a:solidFill>
                        <a:latin typeface="Century Gothic" panose="020B0502020202020204" pitchFamily="34" charset="0"/>
                      </a:endParaRPr>
                    </a:p>
                  </a:txBody>
                  <a:tcPr marT="45670" marB="45670" anchor="ctr"/>
                </a:tc>
                <a:tc>
                  <a:txBody>
                    <a:bodyPr/>
                    <a:lstStyle/>
                    <a:p>
                      <a:pPr algn="l"/>
                      <a:r>
                        <a:rPr lang="en-US" sz="1600" b="0" dirty="0">
                          <a:solidFill>
                            <a:schemeClr val="tx1"/>
                          </a:solidFill>
                          <a:latin typeface="Century Gothic" panose="020B0502020202020204" pitchFamily="34" charset="0"/>
                        </a:rPr>
                        <a:t>&lt;0.2% per 1,000 hrs</a:t>
                      </a:r>
                    </a:p>
                  </a:txBody>
                  <a:tcPr marT="45670" marB="45670" anchor="ctr"/>
                </a:tc>
                <a:extLst>
                  <a:ext uri="{0D108BD9-81ED-4DB2-BD59-A6C34878D82A}">
                    <a16:rowId xmlns:a16="http://schemas.microsoft.com/office/drawing/2014/main" val="10002"/>
                  </a:ext>
                </a:extLst>
              </a:tr>
              <a:tr h="616908">
                <a:tc>
                  <a:txBody>
                    <a:bodyPr/>
                    <a:lstStyle/>
                    <a:p>
                      <a:pPr algn="l"/>
                      <a:r>
                        <a:rPr lang="en-US" sz="1600" b="0" dirty="0">
                          <a:solidFill>
                            <a:schemeClr val="tx1"/>
                          </a:solidFill>
                          <a:latin typeface="Century Gothic" panose="020B0502020202020204" pitchFamily="34" charset="0"/>
                        </a:rPr>
                        <a:t>Demonstration Scale</a:t>
                      </a:r>
                    </a:p>
                  </a:txBody>
                  <a:tcPr anchor="ctr"/>
                </a:tc>
                <a:tc>
                  <a:txBody>
                    <a:bodyPr/>
                    <a:lstStyle/>
                    <a:p>
                      <a:pPr algn="l"/>
                      <a:r>
                        <a:rPr lang="da-DK" sz="1600" b="0" i="0" dirty="0">
                          <a:solidFill>
                            <a:schemeClr val="tx1"/>
                          </a:solidFill>
                          <a:latin typeface="Century Gothic" panose="020B0502020202020204" pitchFamily="34" charset="0"/>
                        </a:rPr>
                        <a:t>5 kWe – 200 kWe</a:t>
                      </a:r>
                    </a:p>
                  </a:txBody>
                  <a:tcPr marT="45670" marB="456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430338" algn="l"/>
                        </a:tabLst>
                        <a:defRPr/>
                      </a:pPr>
                      <a:r>
                        <a:rPr kumimoji="0" lang="en-US" sz="16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DG:	MWe-class</a:t>
                      </a:r>
                    </a:p>
                    <a:p>
                      <a:pPr marL="0" marR="0" lvl="0" indent="0" algn="l" defTabSz="914400" rtl="0" eaLnBrk="1" fontAlgn="auto" latinLnBrk="0" hangingPunct="1">
                        <a:lnSpc>
                          <a:spcPct val="100000"/>
                        </a:lnSpc>
                        <a:spcBef>
                          <a:spcPts val="0"/>
                        </a:spcBef>
                        <a:spcAft>
                          <a:spcPts val="0"/>
                        </a:spcAft>
                        <a:buClrTx/>
                        <a:buSzTx/>
                        <a:buFontTx/>
                        <a:buNone/>
                        <a:tabLst>
                          <a:tab pos="1430338" algn="l"/>
                        </a:tabLst>
                        <a:defRPr/>
                      </a:pPr>
                      <a:r>
                        <a:rPr kumimoji="0" lang="en-US" sz="16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Utility-scale:	10 – 50 MWe</a:t>
                      </a:r>
                    </a:p>
                  </a:txBody>
                  <a:tcPr marT="45670" marB="45670" anchor="ctr"/>
                </a:tc>
                <a:extLst>
                  <a:ext uri="{0D108BD9-81ED-4DB2-BD59-A6C34878D82A}">
                    <a16:rowId xmlns:a16="http://schemas.microsoft.com/office/drawing/2014/main" val="10004"/>
                  </a:ext>
                </a:extLst>
              </a:tr>
            </a:tbl>
          </a:graphicData>
        </a:graphic>
      </p:graphicFrame>
      <p:sp>
        <p:nvSpPr>
          <p:cNvPr id="5" name="Freeform 8">
            <a:extLst>
              <a:ext uri="{FF2B5EF4-FFF2-40B4-BE49-F238E27FC236}">
                <a16:creationId xmlns:a16="http://schemas.microsoft.com/office/drawing/2014/main" id="{9AFB1BEC-5083-4EEA-9A10-B68603016C98}"/>
              </a:ext>
            </a:extLst>
          </p:cNvPr>
          <p:cNvSpPr/>
          <p:nvPr/>
        </p:nvSpPr>
        <p:spPr>
          <a:xfrm>
            <a:off x="1011215" y="4299028"/>
            <a:ext cx="9931357" cy="862420"/>
          </a:xfrm>
          <a:custGeom>
            <a:avLst/>
            <a:gdLst>
              <a:gd name="connsiteX0" fmla="*/ 0 w 8449753"/>
              <a:gd name="connsiteY0" fmla="*/ 198665 h 1191965"/>
              <a:gd name="connsiteX1" fmla="*/ 58188 w 8449753"/>
              <a:gd name="connsiteY1" fmla="*/ 58188 h 1191965"/>
              <a:gd name="connsiteX2" fmla="*/ 198666 w 8449753"/>
              <a:gd name="connsiteY2" fmla="*/ 1 h 1191965"/>
              <a:gd name="connsiteX3" fmla="*/ 8251088 w 8449753"/>
              <a:gd name="connsiteY3" fmla="*/ 0 h 1191965"/>
              <a:gd name="connsiteX4" fmla="*/ 8391565 w 8449753"/>
              <a:gd name="connsiteY4" fmla="*/ 58188 h 1191965"/>
              <a:gd name="connsiteX5" fmla="*/ 8449752 w 8449753"/>
              <a:gd name="connsiteY5" fmla="*/ 198666 h 1191965"/>
              <a:gd name="connsiteX6" fmla="*/ 8449753 w 8449753"/>
              <a:gd name="connsiteY6" fmla="*/ 993300 h 1191965"/>
              <a:gd name="connsiteX7" fmla="*/ 8391565 w 8449753"/>
              <a:gd name="connsiteY7" fmla="*/ 1133777 h 1191965"/>
              <a:gd name="connsiteX8" fmla="*/ 8251088 w 8449753"/>
              <a:gd name="connsiteY8" fmla="*/ 1191965 h 1191965"/>
              <a:gd name="connsiteX9" fmla="*/ 198665 w 8449753"/>
              <a:gd name="connsiteY9" fmla="*/ 1191965 h 1191965"/>
              <a:gd name="connsiteX10" fmla="*/ 58188 w 8449753"/>
              <a:gd name="connsiteY10" fmla="*/ 1133777 h 1191965"/>
              <a:gd name="connsiteX11" fmla="*/ 0 w 8449753"/>
              <a:gd name="connsiteY11" fmla="*/ 993300 h 1191965"/>
              <a:gd name="connsiteX12" fmla="*/ 0 w 8449753"/>
              <a:gd name="connsiteY12" fmla="*/ 198665 h 119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9753" h="1191965">
                <a:moveTo>
                  <a:pt x="0" y="198665"/>
                </a:moveTo>
                <a:cubicBezTo>
                  <a:pt x="0" y="145976"/>
                  <a:pt x="20931" y="95445"/>
                  <a:pt x="58188" y="58188"/>
                </a:cubicBezTo>
                <a:cubicBezTo>
                  <a:pt x="95445" y="20931"/>
                  <a:pt x="145976" y="0"/>
                  <a:pt x="198666" y="1"/>
                </a:cubicBezTo>
                <a:lnTo>
                  <a:pt x="8251088" y="0"/>
                </a:lnTo>
                <a:cubicBezTo>
                  <a:pt x="8303777" y="0"/>
                  <a:pt x="8354308" y="20931"/>
                  <a:pt x="8391565" y="58188"/>
                </a:cubicBezTo>
                <a:cubicBezTo>
                  <a:pt x="8428822" y="95445"/>
                  <a:pt x="8449753" y="145976"/>
                  <a:pt x="8449752" y="198666"/>
                </a:cubicBezTo>
                <a:cubicBezTo>
                  <a:pt x="8449752" y="463544"/>
                  <a:pt x="8449753" y="728422"/>
                  <a:pt x="8449753" y="993300"/>
                </a:cubicBezTo>
                <a:cubicBezTo>
                  <a:pt x="8449753" y="1045989"/>
                  <a:pt x="8428822" y="1096520"/>
                  <a:pt x="8391565" y="1133777"/>
                </a:cubicBezTo>
                <a:cubicBezTo>
                  <a:pt x="8354308" y="1171034"/>
                  <a:pt x="8303777" y="1191965"/>
                  <a:pt x="8251088" y="1191965"/>
                </a:cubicBezTo>
                <a:lnTo>
                  <a:pt x="198665" y="1191965"/>
                </a:lnTo>
                <a:cubicBezTo>
                  <a:pt x="145976" y="1191965"/>
                  <a:pt x="95445" y="1171034"/>
                  <a:pt x="58188" y="1133777"/>
                </a:cubicBezTo>
                <a:cubicBezTo>
                  <a:pt x="20931" y="1096520"/>
                  <a:pt x="0" y="1045989"/>
                  <a:pt x="0" y="993300"/>
                </a:cubicBezTo>
                <a:lnTo>
                  <a:pt x="0" y="198665"/>
                </a:lnTo>
                <a:close/>
              </a:path>
            </a:pathLst>
          </a:custGeom>
          <a:solidFill>
            <a:schemeClr val="bg2"/>
          </a:solidFill>
          <a:ln w="1905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889000" rtl="0" eaLnBrk="1" fontAlgn="auto" latinLnBrk="0" hangingPunct="1">
              <a:lnSpc>
                <a:spcPct val="90000"/>
              </a:lnSpc>
              <a:spcBef>
                <a:spcPct val="0"/>
              </a:spcBef>
              <a:spcAft>
                <a:spcPts val="300"/>
              </a:spcAft>
              <a:buClrTx/>
              <a:buSzTx/>
              <a:buFontTx/>
              <a:buNone/>
              <a:tabLst/>
              <a:defRPr/>
            </a:pPr>
            <a:r>
              <a:rPr kumimoji="0" lang="en-US" u="none" strike="noStrike" kern="1200" cap="none" spc="0" normalizeH="0" baseline="0" noProof="0" dirty="0">
                <a:ln>
                  <a:noFill/>
                </a:ln>
                <a:solidFill>
                  <a:srgbClr val="556270"/>
                </a:solidFill>
                <a:effectLst/>
                <a:uLnTx/>
                <a:uFillTx/>
                <a:latin typeface="Century Gothic" panose="020B0502020202020204" pitchFamily="34" charset="0"/>
              </a:rPr>
              <a:t>Single-cell performance and degradation are acceptable; system </a:t>
            </a:r>
            <a:br>
              <a:rPr kumimoji="0" lang="en-US" u="none" strike="noStrike" kern="1200" cap="none" spc="0" normalizeH="0" baseline="0" noProof="0" dirty="0">
                <a:ln>
                  <a:noFill/>
                </a:ln>
                <a:solidFill>
                  <a:srgbClr val="556270"/>
                </a:solidFill>
                <a:effectLst/>
                <a:uLnTx/>
                <a:uFillTx/>
                <a:latin typeface="Century Gothic" panose="020B0502020202020204" pitchFamily="34" charset="0"/>
              </a:rPr>
            </a:br>
            <a:r>
              <a:rPr kumimoji="0" lang="en-US" u="none" strike="noStrike" kern="1200" cap="none" spc="0" normalizeH="0" baseline="0" noProof="0" dirty="0">
                <a:ln>
                  <a:noFill/>
                </a:ln>
                <a:solidFill>
                  <a:srgbClr val="556270"/>
                </a:solidFill>
                <a:effectLst/>
                <a:uLnTx/>
                <a:uFillTx/>
                <a:latin typeface="Century Gothic" panose="020B0502020202020204" pitchFamily="34" charset="0"/>
              </a:rPr>
              <a:t>performance, reliability and endurance need to be demonstrated</a:t>
            </a:r>
          </a:p>
        </p:txBody>
      </p:sp>
      <p:sp>
        <p:nvSpPr>
          <p:cNvPr id="3" name="Slide Number Placeholder 2">
            <a:extLst>
              <a:ext uri="{FF2B5EF4-FFF2-40B4-BE49-F238E27FC236}">
                <a16:creationId xmlns:a16="http://schemas.microsoft.com/office/drawing/2014/main" id="{0EE9C14B-8F13-4B7F-A56B-CCB0849398E0}"/>
              </a:ext>
            </a:extLst>
          </p:cNvPr>
          <p:cNvSpPr>
            <a:spLocks noGrp="1"/>
          </p:cNvSpPr>
          <p:nvPr>
            <p:ph type="sldNum" sz="quarter" idx="15"/>
          </p:nvPr>
        </p:nvSpPr>
        <p:spPr/>
        <p:txBody>
          <a:bodyPr/>
          <a:lstStyle/>
          <a:p>
            <a:fld id="{6CBE36CA-A7C6-4838-9ACB-C8D30B8F2C6D}" type="slidenum">
              <a:rPr lang="en-US" smtClean="0"/>
              <a:pPr/>
              <a:t>7</a:t>
            </a:fld>
            <a:endParaRPr lang="en-US" dirty="0"/>
          </a:p>
        </p:txBody>
      </p:sp>
    </p:spTree>
    <p:custDataLst>
      <p:tags r:id="rId1"/>
    </p:custDataLst>
    <p:extLst>
      <p:ext uri="{BB962C8B-B14F-4D97-AF65-F5344CB8AC3E}">
        <p14:creationId xmlns:p14="http://schemas.microsoft.com/office/powerpoint/2010/main" val="292938907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3"/>
          <p:cNvGraphicFramePr>
            <a:graphicFrameLocks noGrp="1" noChangeAspect="1"/>
          </p:cNvGraphicFramePr>
          <p:nvPr>
            <p:ph idx="1"/>
          </p:nvPr>
        </p:nvGraphicFramePr>
        <p:xfrm>
          <a:off x="391722" y="1500686"/>
          <a:ext cx="11582400" cy="4010025"/>
        </p:xfrm>
        <a:graphic>
          <a:graphicData uri="http://schemas.openxmlformats.org/drawingml/2006/chart">
            <c:chart xmlns:c="http://schemas.openxmlformats.org/drawingml/2006/chart" xmlns:r="http://schemas.openxmlformats.org/officeDocument/2006/relationships" r:id="rId3"/>
          </a:graphicData>
        </a:graphic>
      </p:graphicFrame>
      <p:sp>
        <p:nvSpPr>
          <p:cNvPr id="2051" name="Rectangle 2"/>
          <p:cNvSpPr>
            <a:spLocks noGrp="1" noChangeArrowheads="1"/>
          </p:cNvSpPr>
          <p:nvPr>
            <p:ph type="ctrTitle"/>
          </p:nvPr>
        </p:nvSpPr>
        <p:spPr>
          <a:xfrm>
            <a:off x="270627" y="175637"/>
            <a:ext cx="11580921" cy="600980"/>
          </a:xfrm>
        </p:spPr>
        <p:txBody>
          <a:bodyPr>
            <a:noAutofit/>
          </a:bodyPr>
          <a:lstStyle/>
          <a:p>
            <a:pPr eaLnBrk="1" hangingPunct="1"/>
            <a:r>
              <a:rPr lang="en-US" sz="3200" b="0" dirty="0"/>
              <a:t>SOFC </a:t>
            </a:r>
            <a:r>
              <a:rPr lang="en-US" sz="3300" b="0" dirty="0"/>
              <a:t>Program: Funding History</a:t>
            </a:r>
            <a:endParaRPr lang="en-US" sz="3300" i="1" dirty="0"/>
          </a:p>
        </p:txBody>
      </p:sp>
      <p:sp>
        <p:nvSpPr>
          <p:cNvPr id="2052" name="Oval 5"/>
          <p:cNvSpPr>
            <a:spLocks noChangeArrowheads="1"/>
          </p:cNvSpPr>
          <p:nvPr/>
        </p:nvSpPr>
        <p:spPr bwMode="auto">
          <a:xfrm>
            <a:off x="5626100" y="1968500"/>
            <a:ext cx="914400" cy="914400"/>
          </a:xfrm>
          <a:prstGeom prst="ellipse">
            <a:avLst/>
          </a:prstGeom>
          <a:noFill/>
          <a:ln w="9525" algn="ctr">
            <a:noFill/>
            <a:round/>
            <a:headEnd/>
            <a:tailEnd/>
          </a:ln>
        </p:spPr>
        <p:txBody>
          <a:bodyPr lIns="0" tIns="27432" rIns="0" bIns="27432"/>
          <a:lstStyle/>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73838"/>
              </a:solidFill>
              <a:effectLst/>
              <a:uLnTx/>
              <a:uFillTx/>
              <a:latin typeface="Calibri"/>
              <a:ea typeface="+mn-ea"/>
              <a:cs typeface="+mn-cs"/>
            </a:endParaRPr>
          </a:p>
        </p:txBody>
      </p:sp>
      <p:sp>
        <p:nvSpPr>
          <p:cNvPr id="6" name="Rectangle 5"/>
          <p:cNvSpPr/>
          <p:nvPr/>
        </p:nvSpPr>
        <p:spPr bwMode="auto">
          <a:xfrm>
            <a:off x="1929245" y="1899138"/>
            <a:ext cx="8364682" cy="3868616"/>
          </a:xfrm>
          <a:prstGeom prst="rect">
            <a:avLst/>
          </a:prstGeom>
          <a:no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600" b="0" i="1" u="none" strike="noStrike" kern="1200" cap="none" spc="0" normalizeH="0" baseline="0" noProof="0">
              <a:ln>
                <a:noFill/>
              </a:ln>
              <a:solidFill>
                <a:srgbClr val="003399"/>
              </a:solidFill>
              <a:effectLst/>
              <a:uLnTx/>
              <a:uFillTx/>
              <a:latin typeface="Arial" charset="0"/>
              <a:ea typeface="+mn-ea"/>
              <a:cs typeface="Arial" charset="0"/>
            </a:endParaRPr>
          </a:p>
        </p:txBody>
      </p:sp>
      <p:sp>
        <p:nvSpPr>
          <p:cNvPr id="2" name="TextBox 1">
            <a:extLst>
              <a:ext uri="{FF2B5EF4-FFF2-40B4-BE49-F238E27FC236}">
                <a16:creationId xmlns:a16="http://schemas.microsoft.com/office/drawing/2014/main" id="{3A375190-17F3-4EB5-8B2F-DC4ADBCA21E8}"/>
              </a:ext>
            </a:extLst>
          </p:cNvPr>
          <p:cNvSpPr txBox="1"/>
          <p:nvPr/>
        </p:nvSpPr>
        <p:spPr>
          <a:xfrm>
            <a:off x="6504787" y="5870315"/>
            <a:ext cx="4960012" cy="307777"/>
          </a:xfrm>
          <a:prstGeom prst="rect">
            <a:avLst/>
          </a:prstGeom>
          <a:noFill/>
        </p:spPr>
        <p:txBody>
          <a:bodyPr wrap="none" rtlCol="0">
            <a:spAutoFit/>
          </a:bodyPr>
          <a:lstStyle/>
          <a:p>
            <a:r>
              <a:rPr lang="en-US" sz="1400" dirty="0">
                <a:latin typeface="Century Gothic" panose="020B0502020202020204" pitchFamily="34" charset="0"/>
              </a:rPr>
              <a:t>*</a:t>
            </a:r>
            <a:r>
              <a:rPr lang="en-US" sz="1100" dirty="0">
                <a:latin typeface="Century Gothic" panose="020B0502020202020204" pitchFamily="34" charset="0"/>
              </a:rPr>
              <a:t>Directed to issue a $30M FOA in 2020, balance from other fiscal years</a:t>
            </a:r>
            <a:endParaRPr lang="en-US" sz="1400" dirty="0">
              <a:latin typeface="Century Gothic" panose="020B0502020202020204" pitchFamily="34" charset="0"/>
            </a:endParaRPr>
          </a:p>
        </p:txBody>
      </p:sp>
      <p:sp>
        <p:nvSpPr>
          <p:cNvPr id="10" name="TextBox 9">
            <a:extLst>
              <a:ext uri="{FF2B5EF4-FFF2-40B4-BE49-F238E27FC236}">
                <a16:creationId xmlns:a16="http://schemas.microsoft.com/office/drawing/2014/main" id="{E790954E-E766-4837-BA8E-718754647C2A}"/>
              </a:ext>
            </a:extLst>
          </p:cNvPr>
          <p:cNvSpPr txBox="1"/>
          <p:nvPr/>
        </p:nvSpPr>
        <p:spPr>
          <a:xfrm>
            <a:off x="11127630" y="4934860"/>
            <a:ext cx="30008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7361404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5A74E9-B895-4723-95EB-8D9879BB45B3}"/>
              </a:ext>
            </a:extLst>
          </p:cNvPr>
          <p:cNvSpPr>
            <a:spLocks noGrp="1"/>
          </p:cNvSpPr>
          <p:nvPr>
            <p:ph idx="1"/>
          </p:nvPr>
        </p:nvSpPr>
        <p:spPr>
          <a:xfrm>
            <a:off x="2697549" y="907790"/>
            <a:ext cx="6917939" cy="5448560"/>
          </a:xfrm>
        </p:spPr>
        <p:txBody>
          <a:bodyPr>
            <a:noAutofit/>
          </a:bodyPr>
          <a:lstStyle/>
          <a:p>
            <a:pPr>
              <a:buFont typeface="Wingdings" panose="05000000000000000000" pitchFamily="2" charset="2"/>
              <a:buChar char="ü"/>
            </a:pPr>
            <a:r>
              <a:rPr lang="en-US" b="1" dirty="0"/>
              <a:t>University of North Dakota Energy and Environmental Research Center (UNDEERC)</a:t>
            </a:r>
          </a:p>
          <a:p>
            <a:pPr lvl="1"/>
            <a:r>
              <a:rPr lang="en-US" sz="1800" dirty="0"/>
              <a:t>Testing of cells and small stacks on coal syngas</a:t>
            </a:r>
            <a:br>
              <a:rPr lang="en-US" sz="2400" dirty="0"/>
            </a:br>
            <a:endParaRPr lang="en-US" sz="2400" dirty="0"/>
          </a:p>
          <a:p>
            <a:pPr>
              <a:buFont typeface="Wingdings" panose="05000000000000000000" pitchFamily="2" charset="2"/>
              <a:buChar char="ü"/>
            </a:pPr>
            <a:r>
              <a:rPr lang="en-US" b="1" dirty="0"/>
              <a:t>Tennessee Technology University </a:t>
            </a:r>
          </a:p>
          <a:p>
            <a:pPr lvl="1"/>
            <a:r>
              <a:rPr lang="en-US" sz="1800" dirty="0"/>
              <a:t>High conductivity electrode-interconnect </a:t>
            </a:r>
            <a:br>
              <a:rPr lang="en-US" sz="1800" dirty="0"/>
            </a:br>
            <a:r>
              <a:rPr lang="en-US" sz="1800" dirty="0"/>
              <a:t>contact material </a:t>
            </a:r>
            <a:br>
              <a:rPr lang="en-US" sz="2400" dirty="0"/>
            </a:br>
            <a:endParaRPr lang="en-US" sz="2400" dirty="0"/>
          </a:p>
          <a:p>
            <a:pPr>
              <a:buFont typeface="Wingdings" panose="05000000000000000000" pitchFamily="2" charset="2"/>
              <a:buChar char="ü"/>
            </a:pPr>
            <a:r>
              <a:rPr lang="en-US" b="1" dirty="0"/>
              <a:t>Mohawk Innovative Technology</a:t>
            </a:r>
          </a:p>
          <a:p>
            <a:pPr lvl="1"/>
            <a:r>
              <a:rPr lang="en-US" sz="1800" dirty="0"/>
              <a:t>Anode air recycle blower with lower part count</a:t>
            </a:r>
          </a:p>
          <a:p>
            <a:pPr lvl="0">
              <a:buFont typeface="Wingdings" panose="05000000000000000000" pitchFamily="2" charset="2"/>
              <a:buChar char="ü"/>
            </a:pPr>
            <a:endParaRPr lang="en-US" b="1" dirty="0">
              <a:solidFill>
                <a:prstClr val="black"/>
              </a:solidFill>
            </a:endParaRPr>
          </a:p>
          <a:p>
            <a:pPr lvl="0">
              <a:buFont typeface="Wingdings" panose="05000000000000000000" pitchFamily="2" charset="2"/>
              <a:buChar char="ü"/>
            </a:pPr>
            <a:r>
              <a:rPr lang="en-US" b="1" dirty="0">
                <a:solidFill>
                  <a:prstClr val="black"/>
                </a:solidFill>
              </a:rPr>
              <a:t>National Energy Technology Laboratory</a:t>
            </a:r>
          </a:p>
          <a:p>
            <a:pPr lvl="1"/>
            <a:r>
              <a:rPr lang="en-US" sz="1800" dirty="0">
                <a:solidFill>
                  <a:prstClr val="black"/>
                </a:solidFill>
              </a:rPr>
              <a:t>Proof-tested a fuel cell system in reversible mode to produce hydrogen</a:t>
            </a:r>
          </a:p>
          <a:p>
            <a:pPr marL="0" indent="0">
              <a:buNone/>
            </a:pPr>
            <a:endParaRPr lang="en-US" sz="2200" dirty="0"/>
          </a:p>
        </p:txBody>
      </p:sp>
      <p:sp>
        <p:nvSpPr>
          <p:cNvPr id="4" name="Title 3">
            <a:extLst>
              <a:ext uri="{FF2B5EF4-FFF2-40B4-BE49-F238E27FC236}">
                <a16:creationId xmlns:a16="http://schemas.microsoft.com/office/drawing/2014/main" id="{48E082BC-DEBB-4A84-9317-A1329A931A9F}"/>
              </a:ext>
            </a:extLst>
          </p:cNvPr>
          <p:cNvSpPr>
            <a:spLocks noGrp="1"/>
          </p:cNvSpPr>
          <p:nvPr>
            <p:ph type="title"/>
          </p:nvPr>
        </p:nvSpPr>
        <p:spPr/>
        <p:txBody>
          <a:bodyPr>
            <a:normAutofit/>
          </a:bodyPr>
          <a:lstStyle/>
          <a:p>
            <a:r>
              <a:rPr lang="da-DK" dirty="0"/>
              <a:t>SOFC Program Accomplishments: 2019</a:t>
            </a:r>
            <a:endParaRPr lang="en-US" dirty="0"/>
          </a:p>
        </p:txBody>
      </p:sp>
      <p:sp>
        <p:nvSpPr>
          <p:cNvPr id="5" name="Slide Number Placeholder 4">
            <a:extLst>
              <a:ext uri="{FF2B5EF4-FFF2-40B4-BE49-F238E27FC236}">
                <a16:creationId xmlns:a16="http://schemas.microsoft.com/office/drawing/2014/main" id="{27499631-B58A-47E2-95AF-679ED21528E3}"/>
              </a:ext>
            </a:extLst>
          </p:cNvPr>
          <p:cNvSpPr>
            <a:spLocks noGrp="1"/>
          </p:cNvSpPr>
          <p:nvPr>
            <p:ph type="sldNum" sz="quarter" idx="15"/>
          </p:nvPr>
        </p:nvSpPr>
        <p:spPr/>
        <p:txBody>
          <a:bodyPr/>
          <a:lstStyle/>
          <a:p>
            <a:fld id="{6CBE36CA-A7C6-4838-9ACB-C8D30B8F2C6D}" type="slidenum">
              <a:rPr lang="en-US" smtClean="0"/>
              <a:pPr/>
              <a:t>9</a:t>
            </a:fld>
            <a:endParaRPr lang="en-US" dirty="0"/>
          </a:p>
        </p:txBody>
      </p:sp>
    </p:spTree>
    <p:custDataLst>
      <p:tags r:id="rId1"/>
    </p:custDataLst>
    <p:extLst>
      <p:ext uri="{BB962C8B-B14F-4D97-AF65-F5344CB8AC3E}">
        <p14:creationId xmlns:p14="http://schemas.microsoft.com/office/powerpoint/2010/main" val="80100399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2"/>
  <p:tag name="MIO_SHOW_DATE" val="True"/>
  <p:tag name="MIO_SHOW_FOOTER" val="True"/>
  <p:tag name="MIO_SHOW_PAGENUMBER" val="True"/>
  <p:tag name="MIO_AVOID_BLANK_LAYOUT" val="True"/>
  <p:tag name="MIO_CD_LAYOUT_VALID_AREA" val="False"/>
  <p:tag name="MIO_NUMBER_OF_VALID_LAYOUTS" val="13"/>
  <p:tag name="MIO_HDS" val="True"/>
  <p:tag name="MIO_SKIPVERSION" val="01.01.0001 00:00:00"/>
  <p:tag name="MIO_EKGUID" val="bcc3c205-d565-4d59-9670-3c7244aed0a1"/>
  <p:tag name="MIO_UPDATE" val="True"/>
  <p:tag name="MIO_VERSION" val="10.10.2019 14:27:37"/>
  <p:tag name="MIO_DBID" val="5975AB46-D99C-44D0-8BC3-A071EFE760A6"/>
  <p:tag name="MIO_LASTDOWNLOADED" val="16.10.2019 13:33:46"/>
  <p:tag name="MIO_OBJECTNAME" val="FINAL NETL Master Template"/>
  <p:tag name="MIO_LASTEDITORNAME" val="Heidi Lamb"/>
  <p:tag name="MIO_CDID" val="df575364-fc80-4292-a64e-e4adbb811745"/>
</p:tagLst>
</file>

<file path=ppt/tags/tag10.xml><?xml version="1.0" encoding="utf-8"?>
<p:tagLst xmlns:a="http://schemas.openxmlformats.org/drawingml/2006/main" xmlns:r="http://schemas.openxmlformats.org/officeDocument/2006/relationships" xmlns:p="http://schemas.openxmlformats.org/presentationml/2006/main">
  <p:tag name="MIO_USER_INPUT_REQUIRED" val="NETL Presenter's Title/Office;NETL Presenter's Title/Office"/>
  <p:tag name="MIO_USER_INPUT_OPTIONAL" val=" "/>
  <p:tag name="MIO_USER_INPUT_FIXED" val=" "/>
</p:tagLst>
</file>

<file path=ppt/tags/tag11.xml><?xml version="1.0" encoding="utf-8"?>
<p:tagLst xmlns:a="http://schemas.openxmlformats.org/drawingml/2006/main" xmlns:r="http://schemas.openxmlformats.org/officeDocument/2006/relationships" xmlns:p="http://schemas.openxmlformats.org/presentationml/2006/main">
  <p:tag name="MIO_USER_INPUT_REQUIRED" val="Date of Presentation;Presentation Date"/>
  <p:tag name="MIO_USER_INPUT_OPTIONAL" val=" "/>
  <p:tag name="MIO_USER_INPUT_FIXED" val=" "/>
</p:tagLst>
</file>

<file path=ppt/tags/tag12.xml><?xml version="1.0" encoding="utf-8"?>
<p:tagLst xmlns:a="http://schemas.openxmlformats.org/drawingml/2006/main" xmlns:r="http://schemas.openxmlformats.org/officeDocument/2006/relationships" xmlns:p="http://schemas.openxmlformats.org/presentationml/2006/main">
  <p:tag name="MIO_USER_INPUT_REQUIRED" val="[Audience Name];Presentation Audience"/>
  <p:tag name="MIO_USER_INPUT_OPTIONAL" val=" "/>
  <p:tag name="MIO_USER_INPUT_TEXT" val=" "/>
</p:tagLst>
</file>

<file path=ppt/tags/tag13.xml><?xml version="1.0" encoding="utf-8"?>
<p:tagLst xmlns:a="http://schemas.openxmlformats.org/drawingml/2006/main" xmlns:r="http://schemas.openxmlformats.org/officeDocument/2006/relationships" xmlns:p="http://schemas.openxmlformats.org/presentationml/2006/main">
  <p:tag name="MIO_GUID" val="3bc7a2f4-14f5-4dc0-8ab6-46ce89fadb1d"/>
  <p:tag name="MIO_EKGUID" val="f88cd81f-8f4d-4fc4-a5c4-1985ece22179"/>
  <p:tag name="MIO_UPDATE" val="True"/>
  <p:tag name="MIO_VERSION" val="22.08.2019 15:55:03"/>
  <p:tag name="MIO_DBID" val="5975AB46-D99C-44D0-8BC3-A071EFE760A6"/>
  <p:tag name="MIO_LASTDOWNLOADED" val="22.08.2019 15:55:03"/>
  <p:tag name="MIO_OBJECTNAME" val="SOFC Program (5)"/>
  <p:tag name="MIO_LASTEDITORNAME" val="Gary Jesionowski"/>
  <p:tag name="MIO_STRING_IGNORE_CHECKSUM_FOR_NEXT_SAVE" val="False"/>
  <p:tag name="MIO_DISABLE_DIRECT_UPDATE" val="True"/>
</p:tagLst>
</file>

<file path=ppt/tags/tag14.xml><?xml version="1.0" encoding="utf-8"?>
<p:tagLst xmlns:a="http://schemas.openxmlformats.org/drawingml/2006/main" xmlns:r="http://schemas.openxmlformats.org/officeDocument/2006/relationships" xmlns:p="http://schemas.openxmlformats.org/presentationml/2006/main">
  <p:tag name="MIO_GUID" val="d4d77668-5560-49e9-8156-25325823ea9d"/>
  <p:tag name="MIO_EKGUID" val="aae1761a-f83d-42e5-96a7-ea5ed5a16112"/>
  <p:tag name="MIO_UPDATE" val="True"/>
  <p:tag name="MIO_VERSION" val="22.08.2019 15:54:43"/>
  <p:tag name="MIO_DBID" val="5975AB46-D99C-44D0-8BC3-A071EFE760A6"/>
  <p:tag name="MIO_LASTDOWNLOADED" val="22.08.2019 15:54:43"/>
  <p:tag name="MIO_OBJECTNAME" val="SOFC Program Mission"/>
  <p:tag name="MIO_LASTEDITORNAME" val="Gary Jesionowski"/>
  <p:tag name="MIO_STRING_IGNORE_CHECKSUM_FOR_NEXT_SAVE" val="False"/>
  <p:tag name="MIO_DISABLE_DIRECT_UPDATE" val="True"/>
</p:tagLst>
</file>

<file path=ppt/tags/tag15.xml><?xml version="1.0" encoding="utf-8"?>
<p:tagLst xmlns:a="http://schemas.openxmlformats.org/drawingml/2006/main" xmlns:r="http://schemas.openxmlformats.org/officeDocument/2006/relationships" xmlns:p="http://schemas.openxmlformats.org/presentationml/2006/main">
  <p:tag name="MIO_GUID" val="b89b9a0d-1e39-4688-bdb1-6d2bfbe3a15d"/>
  <p:tag name="MIO_EKGUID" val="59d78921-b811-4b5a-9267-3f369b9168d8"/>
  <p:tag name="MIO_UPDATE" val="True"/>
  <p:tag name="MIO_VERSION" val="22.08.2019 19:54:46"/>
  <p:tag name="MIO_DBID" val="5975AB46-D99C-44D0-8BC3-A071EFE760A6"/>
  <p:tag name="MIO_LASTDOWNLOADED" val="13.05.2020 19:53:06"/>
  <p:tag name="MIO_OBJECTNAME" val="SOFC Program Structure"/>
  <p:tag name="MIO_LASTEDITORNAME" val="Gary Jesionowski"/>
</p:tagLst>
</file>

<file path=ppt/tags/tag16.xml><?xml version="1.0" encoding="utf-8"?>
<p:tagLst xmlns:a="http://schemas.openxmlformats.org/drawingml/2006/main" xmlns:r="http://schemas.openxmlformats.org/officeDocument/2006/relationships" xmlns:p="http://schemas.openxmlformats.org/presentationml/2006/main">
  <p:tag name="MIO_GUID" val="23d411e8-980e-4c96-ae17-9763d9486ea4"/>
  <p:tag name="MIO_EKGUID" val="bcd5b696-16bb-48a8-b3dd-8b7d3033973d"/>
  <p:tag name="MIO_UPDATE" val="True"/>
  <p:tag name="MIO_VERSION" val="22.08.2019 15:54:55"/>
  <p:tag name="MIO_DBID" val="5975AB46-D99C-44D0-8BC3-A071EFE760A6"/>
  <p:tag name="MIO_LASTDOWNLOADED" val="22.08.2019 15:54:55"/>
  <p:tag name="MIO_OBJECTNAME" val="SOFC Program Metrics"/>
  <p:tag name="MIO_LASTEDITORNAME" val="Gary Jesionowski"/>
  <p:tag name="MIO_STRING_IGNORE_CHECKSUM_FOR_NEXT_SAVE" val="False"/>
  <p:tag name="MIO_DISABLE_DIRECT_UPDATE" val="True"/>
</p:tagLst>
</file>

<file path=ppt/tags/tag17.xml><?xml version="1.0" encoding="utf-8"?>
<p:tagLst xmlns:a="http://schemas.openxmlformats.org/drawingml/2006/main" xmlns:r="http://schemas.openxmlformats.org/officeDocument/2006/relationships" xmlns:p="http://schemas.openxmlformats.org/presentationml/2006/main">
  <p:tag name="MIO_GUID" val="42f39250-d7a0-42b2-9c28-6268ecb84e0a"/>
  <p:tag name="MIO_EKGUID" val="acd55137-b06f-4197-8eb8-d4e39341a486"/>
  <p:tag name="MIO_UPDATE" val="True"/>
  <p:tag name="MIO_VERSION" val="22.08.2019 15:54:58"/>
  <p:tag name="MIO_DBID" val="5975AB46-D99C-44D0-8BC3-A071EFE760A6"/>
  <p:tag name="MIO_LASTDOWNLOADED" val="03.09.2019 15:16:07"/>
  <p:tag name="MIO_OBJECTNAME" val="SOFC R&amp;D at PNNL"/>
  <p:tag name="MIO_LASTEDITORNAME" val="Gary Jesionowski"/>
  <p:tag name="MIO_DISABLE_DIRECT_UPDATE" val="True"/>
</p:tagLst>
</file>

<file path=ppt/tags/tag18.xml><?xml version="1.0" encoding="utf-8"?>
<p:tagLst xmlns:a="http://schemas.openxmlformats.org/drawingml/2006/main" xmlns:r="http://schemas.openxmlformats.org/officeDocument/2006/relationships" xmlns:p="http://schemas.openxmlformats.org/presentationml/2006/main">
  <p:tag name="MIO_GUID" val="3bc7a2f4-14f5-4dc0-8ab6-46ce89fadb1d"/>
  <p:tag name="MIO_EKGUID" val="f88cd81f-8f4d-4fc4-a5c4-1985ece22179"/>
  <p:tag name="MIO_UPDATE" val="True"/>
  <p:tag name="MIO_VERSION" val="22.08.2019 15:55:03"/>
  <p:tag name="MIO_DBID" val="5975AB46-D99C-44D0-8BC3-A071EFE760A6"/>
  <p:tag name="MIO_LASTDOWNLOADED" val="22.08.2019 15:55:03"/>
  <p:tag name="MIO_OBJECTNAME" val="SOFC Program (5)"/>
  <p:tag name="MIO_LASTEDITORNAME" val="Gary Jesionowski"/>
  <p:tag name="MIO_STRING_IGNORE_CHECKSUM_FOR_NEXT_SAVE" val="False"/>
  <p:tag name="MIO_DISABLE_DIRECT_UPDATE" val="True"/>
</p:tagLst>
</file>

<file path=ppt/tags/tag19.xml><?xml version="1.0" encoding="utf-8"?>
<p:tagLst xmlns:a="http://schemas.openxmlformats.org/drawingml/2006/main" xmlns:r="http://schemas.openxmlformats.org/officeDocument/2006/relationships" xmlns:p="http://schemas.openxmlformats.org/presentationml/2006/main">
  <p:tag name="MIO_GUID" val="3bc7a2f4-14f5-4dc0-8ab6-46ce89fadb1d"/>
  <p:tag name="MIO_EKGUID" val="f88cd81f-8f4d-4fc4-a5c4-1985ece22179"/>
  <p:tag name="MIO_UPDATE" val="True"/>
  <p:tag name="MIO_VERSION" val="22.08.2019 15:55:03"/>
  <p:tag name="MIO_DBID" val="5975AB46-D99C-44D0-8BC3-A071EFE760A6"/>
  <p:tag name="MIO_LASTDOWNLOADED" val="22.08.2019 15:55:03"/>
  <p:tag name="MIO_OBJECTNAME" val="SOFC Program (5)"/>
  <p:tag name="MIO_LASTEDITORNAME" val="Gary Jesionowski"/>
  <p:tag name="MIO_STRING_IGNORE_CHECKSUM_FOR_NEXT_SAVE" val="False"/>
  <p:tag name="MIO_DISABLE_DIRECT_UPDATE" val="True"/>
</p:tagLst>
</file>

<file path=ppt/tags/tag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NETL Presenter's Name;Presentation Presenter"/>
  <p:tag name="MIO_USER_INPUT_OPTIONAL" val=" "/>
  <p:tag name="MIO_USER_INPUT_FIXED" val=" "/>
</p:tagLst>
</file>

<file path=ppt/tags/tag4.xml><?xml version="1.0" encoding="utf-8"?>
<p:tagLst xmlns:a="http://schemas.openxmlformats.org/drawingml/2006/main" xmlns:r="http://schemas.openxmlformats.org/officeDocument/2006/relationships" xmlns:p="http://schemas.openxmlformats.org/presentationml/2006/main">
  <p:tag name="MIO_USER_INPUT_REQUIRED" val="NETL Presenter's Title/Office;NETL Presenter's Title/Office"/>
  <p:tag name="MIO_USER_INPUT_OPTIONAL" val=" "/>
  <p:tag name="MIO_USER_INPUT_FIXED" val=" "/>
</p:tagLst>
</file>

<file path=ppt/tags/tag5.xml><?xml version="1.0" encoding="utf-8"?>
<p:tagLst xmlns:a="http://schemas.openxmlformats.org/drawingml/2006/main" xmlns:r="http://schemas.openxmlformats.org/officeDocument/2006/relationships" xmlns:p="http://schemas.openxmlformats.org/presentationml/2006/main">
  <p:tag name="MIO_USER_INPUT_REQUIRED" val="Date of Presentation;Presentation Date"/>
  <p:tag name="MIO_USER_INPUT_OPTIONAL" val=" "/>
  <p:tag name="MIO_USER_INPUT_FIXED" val=" "/>
</p:tagLst>
</file>

<file path=ppt/tags/tag6.xml><?xml version="1.0" encoding="utf-8"?>
<p:tagLst xmlns:a="http://schemas.openxmlformats.org/drawingml/2006/main" xmlns:r="http://schemas.openxmlformats.org/officeDocument/2006/relationships" xmlns:p="http://schemas.openxmlformats.org/presentationml/2006/main">
  <p:tag name="MIO_USER_INPUT_REQUIRED" val="[Audience Name];Presentation Audience"/>
  <p:tag name="MIO_USER_INPUT_OPTIONAL" val=" "/>
  <p:tag name="MIO_USER_INPUT_TEXT" val=" "/>
</p:tagLst>
</file>

<file path=ppt/tags/tag7.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6"/>
  <p:tag name="MIO_SHOW_DATE" val="True"/>
  <p:tag name="MIO_SHOW_FOOTER" val="True"/>
  <p:tag name="MIO_SHOW_PAGENUMBER" val="True"/>
  <p:tag name="MIO_AVOID_BLANK_LAYOUT" val="True"/>
  <p:tag name="MIO_CD_LAYOUT_VALID_AREA" val="False"/>
  <p:tag name="MIO_NUMBER_OF_VALID_LAYOUTS" val="11"/>
  <p:tag name="MIO_HDS" val="True"/>
  <p:tag name="MIO_SKIPVERSION" val="01.01.0001 00:00:00"/>
  <p:tag name="MIO_EKGUID" val="bcc3c205-d565-4d59-9670-3c7244aed0a1"/>
  <p:tag name="MIO_UPDATE" val="True"/>
  <p:tag name="MIO_VERSION" val="19.07.2019 13:44:45"/>
  <p:tag name="MIO_DBID" val="5975AB46-D99C-44D0-8BC3-A071EFE760A6"/>
  <p:tag name="MIO_LASTDOWNLOADED" val="20.08.2019 13:47:23"/>
  <p:tag name="MIO_OBJECTNAME" val="FINAL NETL Master Template"/>
  <p:tag name="MIO_LASTEDITORNAME" val="Heidi Lamb"/>
  <p:tag name="MIO_CDID" val="df575364-fc80-4292-a64e-e4adbb811745"/>
</p:tagLst>
</file>

<file path=ppt/tags/tag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xml><?xml version="1.0" encoding="utf-8"?>
<p:tagLst xmlns:a="http://schemas.openxmlformats.org/drawingml/2006/main" xmlns:r="http://schemas.openxmlformats.org/officeDocument/2006/relationships" xmlns:p="http://schemas.openxmlformats.org/presentationml/2006/main">
  <p:tag name="MIO_USER_INPUT_REQUIRED" val="NETL Presenter's Name;Presentation Presenter"/>
  <p:tag name="MIO_USER_INPUT_OPTIONAL" val=" "/>
  <p:tag name="MIO_USER_INPUT_FIXED" val=" "/>
</p:tagLst>
</file>

<file path=ppt/theme/theme1.xml><?xml version="1.0" encoding="utf-8"?>
<a:theme xmlns:a="http://schemas.openxmlformats.org/drawingml/2006/main" name="Office Theme">
  <a:themeElements>
    <a:clrScheme name="Custom 2">
      <a:dk1>
        <a:srgbClr val="37383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TL PowerPoint Presentation Template.potx" id="{871690E1-128A-4655-9483-4CDE564C5DE5}" vid="{BCFC4E8F-5690-49C0-B0F2-219E6FE42EB5}"/>
    </a:ext>
  </a:extLst>
</a:theme>
</file>

<file path=ppt/theme/theme2.xml><?xml version="1.0" encoding="utf-8"?>
<a:theme xmlns:a="http://schemas.openxmlformats.org/drawingml/2006/main" name="1_Final Master Century Goth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rtl="0" eaLnBrk="1" fontAlgn="auto" hangingPunct="1">
          <a:lnSpc>
            <a:spcPct val="100000"/>
          </a:lnSpc>
          <a:spcBef>
            <a:spcPts val="0"/>
          </a:spcBef>
          <a:spcAft>
            <a:spcPts val="0"/>
          </a:spcAft>
          <a:defRPr sz="1800" b="0" i="0" u="none" baseline="0" dirty="0" smtClean="0">
            <a:solidFill>
              <a:srgbClr val="FFFFFF"/>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rtlCol="0">
        <a:spAutoFit/>
      </a:bodyPr>
      <a:lstStyle>
        <a:defPPr algn="l" rtl="0" eaLnBrk="1" fontAlgn="auto" hangingPunct="1">
          <a:lnSpc>
            <a:spcPct val="100000"/>
          </a:lnSpc>
          <a:spcBef>
            <a:spcPts val="0"/>
          </a:spcBef>
          <a:spcAft>
            <a:spcPts val="0"/>
          </a:spcAft>
          <a:defRPr sz="1800" b="0" i="0" u="none" baseline="0"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inal Master Century Goth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rtl="0" eaLnBrk="1" fontAlgn="auto" hangingPunct="1">
          <a:lnSpc>
            <a:spcPct val="100000"/>
          </a:lnSpc>
          <a:spcBef>
            <a:spcPts val="0"/>
          </a:spcBef>
          <a:spcAft>
            <a:spcPts val="0"/>
          </a:spcAft>
          <a:defRPr sz="1800" b="0" i="0" u="none" baseline="0" dirty="0" smtClean="0">
            <a:solidFill>
              <a:srgbClr val="FFFFFF"/>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rtlCol="0">
        <a:spAutoFit/>
      </a:bodyPr>
      <a:lstStyle>
        <a:defPPr algn="l" rtl="0" eaLnBrk="1" fontAlgn="auto" hangingPunct="1">
          <a:lnSpc>
            <a:spcPct val="100000"/>
          </a:lnSpc>
          <a:spcBef>
            <a:spcPts val="0"/>
          </a:spcBef>
          <a:spcAft>
            <a:spcPts val="0"/>
          </a:spcAft>
          <a:defRPr sz="1800" b="0" i="0" u="none" baseline="0"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NETL PowerPoint Presentation Template</Template>
  <TotalTime>23049</TotalTime>
  <Words>693</Words>
  <Application>Microsoft Office PowerPoint</Application>
  <PresentationFormat>Widescreen</PresentationFormat>
  <Paragraphs>121</Paragraphs>
  <Slides>13</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Century Gothic</vt:lpstr>
      <vt:lpstr>Garamond</vt:lpstr>
      <vt:lpstr>Segoe UI</vt:lpstr>
      <vt:lpstr>Times New Roman</vt:lpstr>
      <vt:lpstr>Wingdings</vt:lpstr>
      <vt:lpstr>Office Theme</vt:lpstr>
      <vt:lpstr>1_Final Master Century Gothic</vt:lpstr>
      <vt:lpstr>Final Master Century Gothic</vt:lpstr>
      <vt:lpstr> Solid Oxide Fuel Cells (SOFC)</vt:lpstr>
      <vt:lpstr>SOFC Program  - Recommendations from Report To Congress (April 2019)</vt:lpstr>
      <vt:lpstr>SOFC Program Development Timeline</vt:lpstr>
      <vt:lpstr>SOFC Program: Near-Term Objectives</vt:lpstr>
      <vt:lpstr>SOFC Program Structure </vt:lpstr>
      <vt:lpstr>SOFC Program Project Portfolio</vt:lpstr>
      <vt:lpstr>SOFC Program Metrics</vt:lpstr>
      <vt:lpstr>SOFC Program: Funding History</vt:lpstr>
      <vt:lpstr>SOFC Program Accomplishments: 2019</vt:lpstr>
      <vt:lpstr>SOFC Prototype System Field Tests</vt:lpstr>
      <vt:lpstr>FY 2020 FOA (DE-FOA-002300)</vt:lpstr>
      <vt:lpstr>SOFC Program: 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Cover Title</dc:title>
  <dc:creator>Pierre, Joseph F. (CONTR)</dc:creator>
  <cp:lastModifiedBy>Vora, Shailesh D.</cp:lastModifiedBy>
  <cp:revision>790</cp:revision>
  <cp:lastPrinted>2019-03-28T18:09:28Z</cp:lastPrinted>
  <dcterms:created xsi:type="dcterms:W3CDTF">2016-08-29T14:59:30Z</dcterms:created>
  <dcterms:modified xsi:type="dcterms:W3CDTF">2020-06-30T19:23:51Z</dcterms:modified>
</cp:coreProperties>
</file>