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497" r:id="rId4"/>
    <p:sldId id="257" r:id="rId5"/>
    <p:sldId id="475" r:id="rId6"/>
    <p:sldId id="476" r:id="rId7"/>
    <p:sldId id="477" r:id="rId8"/>
    <p:sldId id="481" r:id="rId9"/>
    <p:sldId id="487" r:id="rId10"/>
    <p:sldId id="488" r:id="rId11"/>
    <p:sldId id="478" r:id="rId12"/>
    <p:sldId id="479" r:id="rId13"/>
    <p:sldId id="480" r:id="rId14"/>
    <p:sldId id="482" r:id="rId15"/>
    <p:sldId id="489" r:id="rId16"/>
    <p:sldId id="492" r:id="rId17"/>
    <p:sldId id="493" r:id="rId18"/>
    <p:sldId id="494" r:id="rId19"/>
    <p:sldId id="485" r:id="rId20"/>
    <p:sldId id="490" r:id="rId21"/>
    <p:sldId id="496" r:id="rId22"/>
    <p:sldId id="495" r:id="rId23"/>
    <p:sldId id="463" r:id="rId24"/>
    <p:sldId id="472" r:id="rId25"/>
    <p:sldId id="4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699"/>
    <a:srgbClr val="0033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3T15:30:42.07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12941"/>
      <inkml:brushProperty name="anchorY" value="-1638.8075"/>
      <inkml:brushProperty name="scaleFactor" value="0.5"/>
    </inkml:brush>
  </inkml:definitions>
  <inkml:trace contextRef="#ctx0" brushRef="#br0">1 1,'0'0,"5"0,8 0,5 0,-1 0,4 0,2 0,2 0,2 0,2 0,0 0,1 0,0 0,0 0,0 0,0 0,-1 0,1 0,0 0,-1 0,1 0,5 0,7 0,-1 0,0 0,-3 0,-3 0,-2 0,-1 0,-2 0,-1 0,-6 0,0 0,0 0,2 0,0 0,2 0,1 0,1 0,1 0,6 0,-1 0,1 0,-1 0,-2 0,-1 0,-1 0,0 0,-2 0,0 0,1 0,-1 0,0 0,0 0,7 0,5 0,1 0,-1 0,-4 0,-1 0,-3 0,-2 0,-7 0,6 0,-1 0,7 0,7 0,-1 0,-1 0,-2 0,-3 0,-3 0,-1 0,-2 0,-1 0,0 0,0 0,-6 0,0 0,1 0,0 0,2 0,1 0,1 0,7 0,1 0,0 0,-2 0,6 0,4 0,-1 0,-2 0,15 0,3 0,-1 0,0 0,-7 0,-5 0,0 0,-5 0,-3 0,-3 0,-2 0,-3 0,0 0,-1 0,0 0,0 0,0 0,0 0,0 0,1 0,-1 0,1 0,-1 0,1 0,-1 0,1 0,0 0,-1 0,-5 0,-1 0,1 0,-6 0,8 0,7 0,8 0,8 0,-1 0,-3 0,-4 0,-3 0,-4 0,4 0,-2 0,5 0,-1 0,-8 0,-2 0,-2 0,-1 0,0 0,1 0,0 0,0 0,1 0,1 0,-1 0,1 0,0 0,-1 0,1 0,0 0,-1 0,0 0,1 0,-1 0,1 0,0 0,5 0,1 0,-1 0,0 0,-2 0,5 0,4 0,1 0,3 0,4 0,-3 0,-3 0,-4 0,-4 0,-3 0,-3 0,0 0,-1 0,0 0,-1 0,1 0,0 0,1 0,5 0,1 0,-1 0,0 0,4 0,-1 0,-1 0,-2 0,-2 0,10 0,0 0,-1 0,-3 0,-3 0,-2 0,-2 0,-2 0,0 0,-1 0,0 0,0 0,0 0,1 0,-1 0,0 0,1 0,-1 0,1 0,5 0,7 0,-1 0,0 0,-3 0,-3 0,-1 0,-3 0,-1 0,5 0,6 0,0 0,5 0,-2 0,-3 0,3 0,-3 0,4 0,-3 0,-3 0,-3 0,-2 0,-2 0,-2 0,-1 0,0 0,0 0,0 0,0 0,1 0,-1 0,1 0,5 0,1 0,11 0,0 0,4 0,-3 0,-4 0,-4 0,-5 0,-2 0,-3 0,0 0,-1 0,-1 0,1 0,0 0,-6 0,6 0,1 0,1 0,5 0,1 0,0 0,-2 0,-1 0,-8 0,-1 0,5 0,6 0,2 0,0 0,5 0,-3 0,-1 0,-3 0,4 0,-2 0,11 0,4 0,9 0,4 0,12 0,6 0,-1 0,1 0,-4 0,-6 0,-11 0,-10 0,-9 0,-2 0,-4 0,-2 0,-4 0,-1 0,0 0,-2 0,0 0,0 0,0 0,0 0,-5 0,-1 0,0 0,2 0,0 0,3 0,0 0,1 0,7 0,-1 0,1 0,-1 0,-1 0,-2 0,-2 0,12 0,6 0,-1 0,5 0,1 0,-3 0,-5 0,-5 0,-4 0,-3 0,-2 0,4 0,0 0,5 0,0 0,-2 0,-1 0,-3 0,-2 0,-1 0,-1 0,-1 0,0 0,6 0,6 0,1 0,-2 0,4 0,-3 0,4 0,4 0,-3 0,-3 0,-5 0,-8 0,-4 0,-1 0,0 0,0 0,2 0,0 0,2 0,0 0,0 0,1 0,5 0,-5 0,0 0,4 0,0 0,1 0,-2 0,0 0,-1 0,-2 0,0 0,0 0,-12 0,-17 0,-3 0,-22 0,-23 0,-12 0,-1 0,-2 0,0 0,6 0,8 0,6 0,5 0,5 0,1 0,3 0,-1 0,1 0,0 0,-1 0,0 0,-6 0,-6 0,5 0,1 0,-3 0,2 0,-6 0,2 0,2 0,7 0,4 0,6 0,7 0,12 0,3 0,0 0,0 0,-1 0,1 0,-1 0,1 0,0 0,0 0,0 0,-1 0,1 0,0 0,0 0,0 0,1 0,21 0,12 0,4 0,13 0,10 0,11 0,7 0,0 0,-4 0,-9 0,-12 0,-9 0,-7 0,-6 0,2 0,-1 0,0 0,-2 0,6 0,-1 0,-1 0,-2 0,-1 0,-1 0,-1 0,-1 0,-7 0,1 0,-2 0,3 0,-5 0,1 0,-5 0,2 0,2 0,-4 0,3 0,-4 0,3 0,-5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3T15:30:42.07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27117.0293"/>
      <inkml:brushProperty name="anchorY" value="-2485.47461"/>
      <inkml:brushProperty name="scaleFactor" value="0.5"/>
    </inkml:brush>
  </inkml:definitions>
  <inkml:trace contextRef="#ctx0" brushRef="#br0">0 1,'0'0,"0"0,0 0,0 0,0 0,0 0,6 0,1 0,5 0,-1 0,-1 0,-3 0,-2 0,-2 0,-1 0,-2 0,0 0,-1 0,1 0,-1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3T15:30:42.07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3T15:30:42.08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11579,'5486'-9503,"-5627"9748,1472-2551,-1322 2292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3T15:30:42.08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0,'1'2,"1"1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3T15:30:42.08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0,'6676'11563,"-6668"-11548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3T15:30:42.08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31 53,'-1'-2,"0"1,-1-2,3 4,-2-3,0 1,1 1,0 0,-2-4,-3-4,-3-6,1 1,3 7,5 8,3 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3T15:30:42.084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1,'27'45,"-26"-43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3T15:30:42.08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0,'13335'0,"-13322"0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DF671-35E2-43B1-BB87-2A0D00C23615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108CE-FF66-47AF-AD17-5DBDDB43E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5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3562F-23B7-4C2C-A8E2-BCE2DE778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018BA-E3B2-48D7-B269-68A9371C4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AF379-F31B-411A-A867-45C3956E9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BB30A-4682-4EFC-A916-21E886A8178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99FC8-AAAF-480B-81C1-DB43740C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C38B6-D522-4169-96CF-C28EF4DB7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0007-2740-41B5-BC7B-26F827597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9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2607-97EA-487C-AA57-57C2CEF36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19421-E5B6-43B5-A89A-7252C5670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839CA-F945-4D35-B291-758A32F53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BB30A-4682-4EFC-A916-21E886A8178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784DB-65F1-4F4E-B716-CAD63C945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0D869-7B7B-4F20-97DA-D443921C3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0007-2740-41B5-BC7B-26F827597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98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2F60D8-E178-4B41-959D-D6C732D8A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58829-0234-4ABB-97A9-5B5481496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AE262-C136-4DE5-BBDA-E682E142D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BB30A-4682-4EFC-A916-21E886A8178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B59B6-D935-4740-8D21-73ABEFA43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BEB55-3271-449D-8E16-9668B1CE7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0007-2740-41B5-BC7B-26F827597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60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FBC5C-FAD0-4118-B8E6-447F6A01F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3CC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FB5DE-AE23-4E5E-B092-2F4D452F5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A3769-6E9E-4738-B2FB-F8A450CC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BB30A-4682-4EFC-A916-21E886A8178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A9848-68A5-4158-BD18-25DEAE965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DEF3C-BB3A-4112-A59C-99627D95D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0007-2740-41B5-BC7B-26F827597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1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CBE94-D7CE-4DC3-A879-77085E6F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894C5-8F8E-4D04-90FA-23432AD25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A1342-2BC4-4B98-8602-46D67C6C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BB30A-4682-4EFC-A916-21E886A8178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1207-0000-4554-B184-BBFD71154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187FF-A2B8-4BA7-8BE6-09DA4512A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0007-2740-41B5-BC7B-26F827597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0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4E8D5-54DC-4677-AF5E-570CD137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3CC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E5B54-1857-4B26-B5FE-382521BE0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B91D3-884C-4BE2-A66F-1E07B2A37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0630D-7C56-45CA-A061-18C7E182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BB30A-4682-4EFC-A916-21E886A8178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86237-6A15-4D11-A53B-715B6395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F9B96-FE1E-40C8-A0FD-89CF8EE6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0007-2740-41B5-BC7B-26F827597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70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8DF12-D16E-4D2E-B76E-5BD8196F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033CC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402FA-2F59-47B7-9BEE-2A91B5258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AB11D-F9C1-4EC0-9B67-1AF3762F4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E071BD-1566-487F-92CA-F48759B43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A72D4-7339-42BB-8F76-4EB51725D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4314A4-5E29-4FF7-858A-6F9FB3729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BB30A-4682-4EFC-A916-21E886A8178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11E83B-0351-49E5-8DC0-4158D0FD9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63D34E-EA9C-4BF2-881A-2B9F2B846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0007-2740-41B5-BC7B-26F827597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03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C4C5-1C05-406A-AF65-FCD849697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3CC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79EF9-FFD9-4088-AC27-FB8A8C8EE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BB30A-4682-4EFC-A916-21E886A8178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DEC5DF-0D38-4CA1-A265-9572B398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5A1C5-87F5-4854-B65B-EBDD2C62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0007-2740-41B5-BC7B-26F827597154}" type="slidenum">
              <a:rPr lang="en-US" smtClean="0"/>
              <a:t>‹#›</a:t>
            </a:fld>
            <a:endParaRPr lang="en-US"/>
          </a:p>
        </p:txBody>
      </p:sp>
      <p:pic>
        <p:nvPicPr>
          <p:cNvPr id="2052" name="Picture 4" descr="Image result for logo of university of south carolina">
            <a:extLst>
              <a:ext uri="{FF2B5EF4-FFF2-40B4-BE49-F238E27FC236}">
                <a16:creationId xmlns:a16="http://schemas.microsoft.com/office/drawing/2014/main" id="{DE168115-76C2-447B-B5EA-1696984826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04" y="0"/>
            <a:ext cx="985395" cy="14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25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D12A21-48B8-4B52-A61E-D7E4AB44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BB30A-4682-4EFC-A916-21E886A8178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80F586-5C81-4F8E-BF99-1ED3A980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BDC32-D661-40E7-B7C8-B0B1F6344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0007-2740-41B5-BC7B-26F827597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8CA7B-10EC-4A9D-A495-6703AEEA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2EAB8-605B-45C7-A4B9-6C7A34D17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3B810-416B-4E56-AE73-2C16E2A33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B23CF-B527-46C7-96B8-9D49138F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BB30A-4682-4EFC-A916-21E886A8178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4DE90-4A58-4FD1-9E4B-583AEDAF9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A842D-8774-48B5-97AA-72EF741A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0007-2740-41B5-BC7B-26F827597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71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5798-792B-49AA-8FC4-1C4E018D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4ADD10-027D-41D6-B950-F09F1E302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D1E32-089D-4889-94F0-10C0F0939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7929E-F488-4342-B723-27743CB18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BB30A-4682-4EFC-A916-21E886A8178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B20A0-076A-4A91-AC91-942B5CEF0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ADFDC9-28B0-438F-B2FB-C3357535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0007-2740-41B5-BC7B-26F827597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6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38FCA0-B402-48FB-BF5B-2227883A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5FADB-89BA-43B3-8E91-3C212FC27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D7410-DA87-4331-8616-9FC133F3D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BB30A-4682-4EFC-A916-21E886A8178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7C574-B5A4-4D3D-B1E3-C7292BA22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0E19F-9D75-4568-A98C-A739E2FC4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00007-2740-41B5-BC7B-26F8275971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 descr="Image result for logo of university of south carolina">
            <a:extLst>
              <a:ext uri="{FF2B5EF4-FFF2-40B4-BE49-F238E27FC236}">
                <a16:creationId xmlns:a16="http://schemas.microsoft.com/office/drawing/2014/main" id="{82B9A41F-1029-4FF3-9D5A-04AB12AB9F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04" y="0"/>
            <a:ext cx="985395" cy="14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62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29.emf"/><Relationship Id="rId18" Type="http://schemas.openxmlformats.org/officeDocument/2006/relationships/customXml" Target="../ink/ink9.xml"/><Relationship Id="rId3" Type="http://schemas.openxmlformats.org/officeDocument/2006/relationships/image" Target="../media/image240.png"/><Relationship Id="rId7" Type="http://schemas.openxmlformats.org/officeDocument/2006/relationships/image" Target="../media/image26.emf"/><Relationship Id="rId12" Type="http://schemas.openxmlformats.org/officeDocument/2006/relationships/customXml" Target="../ink/ink6.xml"/><Relationship Id="rId17" Type="http://schemas.openxmlformats.org/officeDocument/2006/relationships/image" Target="../media/image8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28.emf"/><Relationship Id="rId5" Type="http://schemas.openxmlformats.org/officeDocument/2006/relationships/image" Target="../media/image250.png"/><Relationship Id="rId15" Type="http://schemas.openxmlformats.org/officeDocument/2006/relationships/image" Target="../media/image7.png"/><Relationship Id="rId10" Type="http://schemas.openxmlformats.org/officeDocument/2006/relationships/customXml" Target="../ink/ink5.xml"/><Relationship Id="rId19" Type="http://schemas.openxmlformats.org/officeDocument/2006/relationships/image" Target="../media/image30.emf"/><Relationship Id="rId4" Type="http://schemas.openxmlformats.org/officeDocument/2006/relationships/customXml" Target="../ink/ink2.xml"/><Relationship Id="rId9" Type="http://schemas.openxmlformats.org/officeDocument/2006/relationships/image" Target="../media/image27.emf"/><Relationship Id="rId14" Type="http://schemas.openxmlformats.org/officeDocument/2006/relationships/customXml" Target="../ink/ink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t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tif"/><Relationship Id="rId5" Type="http://schemas.openxmlformats.org/officeDocument/2006/relationships/image" Target="../media/image36.tif"/><Relationship Id="rId4" Type="http://schemas.openxmlformats.org/officeDocument/2006/relationships/image" Target="../media/image35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BA576EF-6F91-4245-A1D8-7AEBFDF6F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1721" y="335559"/>
            <a:ext cx="9144000" cy="196638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33CC"/>
                </a:solidFill>
                <a:latin typeface="+mn-lt"/>
              </a:rPr>
              <a:t>A Transformational Natural Gas Fueled Dynamic SOFC for Critical Datacenter In-Rack Power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A966D9E-E3AE-414F-A4A0-6252E606C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185" y="2721397"/>
            <a:ext cx="9655815" cy="4136603"/>
          </a:xfrm>
        </p:spPr>
        <p:txBody>
          <a:bodyPr>
            <a:noAutofit/>
          </a:bodyPr>
          <a:lstStyle/>
          <a:p>
            <a:r>
              <a:rPr lang="en-US" dirty="0"/>
              <a:t>DE-FE-0031671</a:t>
            </a:r>
          </a:p>
          <a:p>
            <a:r>
              <a:rPr lang="en-US" dirty="0"/>
              <a:t>University of South Carolina</a:t>
            </a:r>
          </a:p>
          <a:p>
            <a:r>
              <a:rPr lang="en-US" dirty="0"/>
              <a:t>PI: Prof. Kevin Huang</a:t>
            </a:r>
          </a:p>
          <a:p>
            <a:r>
              <a:rPr lang="en-US" dirty="0"/>
              <a:t>Co-PI: Prof. Frank Chen</a:t>
            </a:r>
          </a:p>
          <a:p>
            <a:endParaRPr lang="en-US" dirty="0"/>
          </a:p>
          <a:p>
            <a:r>
              <a:rPr lang="en-US" dirty="0"/>
              <a:t>Project Period: August 17, 2018 – August 16, 2020</a:t>
            </a:r>
          </a:p>
          <a:p>
            <a:endParaRPr lang="en-US" dirty="0"/>
          </a:p>
          <a:p>
            <a:r>
              <a:rPr lang="en-US" dirty="0"/>
              <a:t>2020 Annual SOFC Review Meeting</a:t>
            </a:r>
          </a:p>
          <a:p>
            <a:r>
              <a:rPr lang="en-US" dirty="0"/>
              <a:t>July 10, 2020</a:t>
            </a:r>
          </a:p>
        </p:txBody>
      </p:sp>
    </p:spTree>
    <p:extLst>
      <p:ext uri="{BB962C8B-B14F-4D97-AF65-F5344CB8AC3E}">
        <p14:creationId xmlns:p14="http://schemas.microsoft.com/office/powerpoint/2010/main" val="2483183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3C18-3A9F-4DFB-86CF-05913490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Calculation of Hydrogen Production and Consumption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7BC004-D9C3-49CA-A9D2-21B311F00053}"/>
              </a:ext>
            </a:extLst>
          </p:cNvPr>
          <p:cNvGrpSpPr/>
          <p:nvPr/>
        </p:nvGrpSpPr>
        <p:grpSpPr>
          <a:xfrm>
            <a:off x="474230" y="1732648"/>
            <a:ext cx="5862142" cy="4387356"/>
            <a:chOff x="407118" y="2432822"/>
            <a:chExt cx="5862142" cy="43873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5B4279D-28F6-483D-9396-A49D0AB20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118" y="2432822"/>
              <a:ext cx="5862142" cy="438735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E65F36-51B0-4EF1-ACE6-42A4DDEF7EA8}"/>
                </a:ext>
              </a:extLst>
            </p:cNvPr>
            <p:cNvSpPr txBox="1"/>
            <p:nvPr/>
          </p:nvSpPr>
          <p:spPr>
            <a:xfrm>
              <a:off x="3833769" y="3429000"/>
              <a:ext cx="7889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10%H</a:t>
              </a:r>
              <a:r>
                <a:rPr lang="en-US" sz="1200" baseline="-25000" dirty="0"/>
                <a:t>2</a:t>
              </a:r>
              <a:r>
                <a:rPr lang="en-US" sz="1200" dirty="0"/>
                <a:t>-Ar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EFB7DC-AC89-4653-A269-57063908B8F9}"/>
                </a:ext>
              </a:extLst>
            </p:cNvPr>
            <p:cNvSpPr txBox="1"/>
            <p:nvPr/>
          </p:nvSpPr>
          <p:spPr>
            <a:xfrm>
              <a:off x="2444087" y="4722303"/>
              <a:ext cx="9140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10%H</a:t>
              </a:r>
              <a:r>
                <a:rPr lang="en-US" sz="1200" baseline="-25000" dirty="0"/>
                <a:t>2</a:t>
              </a:r>
              <a:r>
                <a:rPr lang="en-US" sz="1200" dirty="0"/>
                <a:t>O-Ar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13B0D7-3013-4C65-80B5-B86FF2D66E66}"/>
                </a:ext>
              </a:extLst>
            </p:cNvPr>
            <p:cNvSpPr txBox="1"/>
            <p:nvPr/>
          </p:nvSpPr>
          <p:spPr>
            <a:xfrm>
              <a:off x="4486494" y="3429000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(10 </a:t>
              </a:r>
              <a:r>
                <a:rPr lang="en-US" sz="1200" dirty="0" err="1"/>
                <a:t>sccm</a:t>
              </a:r>
              <a:r>
                <a:rPr lang="en-US" sz="1200" dirty="0"/>
                <a:t> H</a:t>
              </a:r>
              <a:r>
                <a:rPr lang="en-US" sz="1200" baseline="30000" dirty="0"/>
                <a:t>2</a:t>
              </a:r>
              <a:r>
                <a:rPr lang="en-US" sz="1200" dirty="0"/>
                <a:t>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986BE2-971A-462C-8DE1-AD16CE3A9FF6}"/>
                  </a:ext>
                </a:extLst>
              </p:cNvPr>
              <p:cNvSpPr txBox="1"/>
              <p:nvPr/>
            </p:nvSpPr>
            <p:spPr>
              <a:xfrm>
                <a:off x="6202116" y="1812037"/>
                <a:ext cx="5736843" cy="3948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The volume of H</a:t>
                </a:r>
                <a:r>
                  <a:rPr lang="en-US" altLang="zh-CN" sz="1600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yield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𝑜𝑥𝑖𝑑𝑎𝑡𝑖𝑜𝑛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16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𝑐𝑢𝑟𝑟𝑒𝑛𝑡</m:t>
                            </m:r>
                          </m:sub>
                        </m:sSub>
                      </m:den>
                    </m:f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∗</m:t>
                    </m:r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𝐹𝑙𝑜𝑤</m:t>
                    </m:r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𝑟𝑎𝑡𝑒</m:t>
                    </m:r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𝑜𝑓</m:t>
                    </m:r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𝐹𝑙𝑜𝑤</m:t>
                    </m:r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𝑡𝑖𝑚𝑒</m:t>
                    </m:r>
                  </m:oMath>
                </a14:m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;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The volume of H</a:t>
                </a:r>
                <a:r>
                  <a:rPr lang="en-US" altLang="zh-CN" sz="1600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consumption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𝑆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zh-CN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CN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  <m:r>
                                  <a:rPr lang="en-US" altLang="zh-CN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𝑐𝑢𝑟𝑟𝑒𝑛𝑡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− </m:t>
                            </m:r>
                            <m: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𝑟𝑒𝑑𝑢𝑐𝑡𝑖𝑜𝑛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𝑐𝑢𝑟𝑟𝑒𝑛𝑡</m:t>
                            </m:r>
                          </m:sub>
                        </m:sSub>
                      </m:den>
                    </m:f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∗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𝐹𝑙𝑜𝑤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𝑟𝑎𝑡𝑒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𝑜𝑓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𝐹𝑙𝑜𝑤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𝑡𝑖𝑚𝑒</m:t>
                    </m:r>
                  </m:oMath>
                </a14:m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;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𝑜𝑥𝑖𝑑𝑎𝑡𝑖𝑜𝑛</m:t>
                        </m:r>
                      </m:sub>
                    </m:sSub>
                  </m:oMath>
                </a14:m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is the area of H</a:t>
                </a:r>
                <a:r>
                  <a:rPr lang="en-US" altLang="zh-CN" sz="1600" baseline="-250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altLang="zh-CN" sz="16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production (oxidation peak);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𝑐𝑢𝑟𝑟𝑒𝑛𝑡</m:t>
                        </m:r>
                      </m:sub>
                    </m:sSub>
                  </m:oMath>
                </a14:m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is the area of total input hydrogen (rectangle);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𝑟𝑒𝑑𝑢𝑐𝑡𝑖𝑜𝑛</m:t>
                        </m:r>
                      </m:sub>
                    </m:sSub>
                  </m:oMath>
                </a14:m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is the area of reduction peak, so the consumption of hydrogen during reduction corresponds to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𝑐𝑢𝑟𝑟𝑒𝑛𝑡</m:t>
                        </m:r>
                      </m:sub>
                    </m:sSub>
                    <m:r>
                      <a:rPr lang="en-US" altLang="zh-CN" sz="1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 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𝑟𝑒𝑑𝑢𝑐𝑡𝑖𝑜𝑛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986BE2-971A-462C-8DE1-AD16CE3A9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116" y="1812037"/>
                <a:ext cx="5736843" cy="3948838"/>
              </a:xfrm>
              <a:prstGeom prst="rect">
                <a:avLst/>
              </a:prstGeom>
              <a:blipFill>
                <a:blip r:embed="rId3"/>
                <a:stretch>
                  <a:fillRect l="-531" b="-1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113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FB86A-4A45-4CA5-B25A-43520220F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CLH – Baseline Fe-ZrO</a:t>
            </a:r>
            <a:r>
              <a:rPr lang="en-US" sz="4000" baseline="-25000" dirty="0"/>
              <a:t>2</a:t>
            </a: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B59BD605-E72D-456B-874B-2D180BAB34D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495" y="1885315"/>
            <a:ext cx="6868003" cy="42050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4DB23-7785-495C-915D-681C63B984EC}"/>
              </a:ext>
            </a:extLst>
          </p:cNvPr>
          <p:cNvSpPr txBox="1"/>
          <p:nvPr/>
        </p:nvSpPr>
        <p:spPr>
          <a:xfrm>
            <a:off x="3447875" y="2219195"/>
            <a:ext cx="852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Reduction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A038B2-A4A0-4C04-BCB3-E259745DDF68}"/>
              </a:ext>
            </a:extLst>
          </p:cNvPr>
          <p:cNvCxnSpPr/>
          <p:nvPr/>
        </p:nvCxnSpPr>
        <p:spPr>
          <a:xfrm flipH="1">
            <a:off x="3531765" y="2496194"/>
            <a:ext cx="226503" cy="2386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FD61E4-0A5C-49F8-9114-A2A417D56515}"/>
              </a:ext>
            </a:extLst>
          </p:cNvPr>
          <p:cNvSpPr txBox="1"/>
          <p:nvPr/>
        </p:nvSpPr>
        <p:spPr>
          <a:xfrm>
            <a:off x="4152550" y="6234700"/>
            <a:ext cx="338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significant morphology 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D7B40B-C21E-4A98-952E-2EA533459619}"/>
              </a:ext>
            </a:extLst>
          </p:cNvPr>
          <p:cNvSpPr txBox="1"/>
          <p:nvPr/>
        </p:nvSpPr>
        <p:spPr>
          <a:xfrm>
            <a:off x="4299903" y="3803195"/>
            <a:ext cx="12214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Before CLH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9B0AF-F265-405F-9007-D3A9FC0CA819}"/>
              </a:ext>
            </a:extLst>
          </p:cNvPr>
          <p:cNvSpPr txBox="1"/>
          <p:nvPr/>
        </p:nvSpPr>
        <p:spPr>
          <a:xfrm>
            <a:off x="7774343" y="3803195"/>
            <a:ext cx="10766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After CLH</a:t>
            </a:r>
          </a:p>
        </p:txBody>
      </p:sp>
    </p:spTree>
    <p:extLst>
      <p:ext uri="{BB962C8B-B14F-4D97-AF65-F5344CB8AC3E}">
        <p14:creationId xmlns:p14="http://schemas.microsoft.com/office/powerpoint/2010/main" val="390442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1ACC-9BA6-444C-AC9A-C49378123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CLH – Fe-Foam</a:t>
            </a: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C59CE57E-8C74-462B-B2DA-A4F063870FB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4" y="2454385"/>
            <a:ext cx="5716270" cy="250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CA1883C6-80A4-4FA3-BA65-A882F7A16D0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944" y="2454385"/>
            <a:ext cx="5684520" cy="25120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6AE9C6-7EF6-43AA-A291-3F6970F01F32}"/>
              </a:ext>
            </a:extLst>
          </p:cNvPr>
          <p:cNvSpPr txBox="1"/>
          <p:nvPr/>
        </p:nvSpPr>
        <p:spPr>
          <a:xfrm>
            <a:off x="2961314" y="2155971"/>
            <a:ext cx="144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Pure Fe-foam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8B600-DF1F-4EA7-94BB-AC5650649535}"/>
              </a:ext>
            </a:extLst>
          </p:cNvPr>
          <p:cNvSpPr txBox="1"/>
          <p:nvPr/>
        </p:nvSpPr>
        <p:spPr>
          <a:xfrm>
            <a:off x="8677584" y="2085053"/>
            <a:ext cx="181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Pure Fe-YSZ foam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D75718-C1E7-441F-BD7E-525BCC9B7E09}"/>
              </a:ext>
            </a:extLst>
          </p:cNvPr>
          <p:cNvSpPr txBox="1"/>
          <p:nvPr/>
        </p:nvSpPr>
        <p:spPr>
          <a:xfrm>
            <a:off x="1993338" y="5173241"/>
            <a:ext cx="307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Significant morphology 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BCCC8A-2292-46AD-B215-5A9661B1334B}"/>
              </a:ext>
            </a:extLst>
          </p:cNvPr>
          <p:cNvSpPr txBox="1"/>
          <p:nvPr/>
        </p:nvSpPr>
        <p:spPr>
          <a:xfrm>
            <a:off x="927529" y="3706605"/>
            <a:ext cx="87376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Before CLH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793A5-EF77-48CB-B3A6-41EBEFA69704}"/>
              </a:ext>
            </a:extLst>
          </p:cNvPr>
          <p:cNvSpPr txBox="1"/>
          <p:nvPr/>
        </p:nvSpPr>
        <p:spPr>
          <a:xfrm>
            <a:off x="2961314" y="3692773"/>
            <a:ext cx="77771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After CLH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88D25-0E5A-4B73-9FA6-457E32AA34A9}"/>
              </a:ext>
            </a:extLst>
          </p:cNvPr>
          <p:cNvSpPr txBox="1"/>
          <p:nvPr/>
        </p:nvSpPr>
        <p:spPr>
          <a:xfrm>
            <a:off x="4961951" y="3706605"/>
            <a:ext cx="77771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After CLH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04EDA-661B-41B2-B81C-3DFC95171F6A}"/>
              </a:ext>
            </a:extLst>
          </p:cNvPr>
          <p:cNvSpPr txBox="1"/>
          <p:nvPr/>
        </p:nvSpPr>
        <p:spPr>
          <a:xfrm>
            <a:off x="7531470" y="5173241"/>
            <a:ext cx="3034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Moderate morphology change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4BDB2-2D8A-4562-8435-28A6FFFCE284}"/>
              </a:ext>
            </a:extLst>
          </p:cNvPr>
          <p:cNvSpPr txBox="1"/>
          <p:nvPr/>
        </p:nvSpPr>
        <p:spPr>
          <a:xfrm>
            <a:off x="6841192" y="3706605"/>
            <a:ext cx="87376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Before CLH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B7949D-F4DB-4337-AAD1-CCEF1AE187F2}"/>
              </a:ext>
            </a:extLst>
          </p:cNvPr>
          <p:cNvSpPr txBox="1"/>
          <p:nvPr/>
        </p:nvSpPr>
        <p:spPr>
          <a:xfrm>
            <a:off x="8874977" y="3692773"/>
            <a:ext cx="77771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After CLH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F97E88-BD95-4EDB-A402-582116A5AB45}"/>
              </a:ext>
            </a:extLst>
          </p:cNvPr>
          <p:cNvSpPr txBox="1"/>
          <p:nvPr/>
        </p:nvSpPr>
        <p:spPr>
          <a:xfrm>
            <a:off x="10875614" y="3706605"/>
            <a:ext cx="77771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After CLH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D62484-7B1C-4CD6-8F9F-EFAE48B2A0F3}"/>
              </a:ext>
            </a:extLst>
          </p:cNvPr>
          <p:cNvSpPr txBox="1"/>
          <p:nvPr/>
        </p:nvSpPr>
        <p:spPr>
          <a:xfrm>
            <a:off x="1567908" y="2494355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Reduction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1648B3B-2905-4D4E-96E9-17FDBE2D26E6}"/>
              </a:ext>
            </a:extLst>
          </p:cNvPr>
          <p:cNvCxnSpPr/>
          <p:nvPr/>
        </p:nvCxnSpPr>
        <p:spPr>
          <a:xfrm flipH="1">
            <a:off x="1551963" y="2731384"/>
            <a:ext cx="176169" cy="146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E2CE6D6-56AA-48E7-A5FC-A3805F5F6902}"/>
              </a:ext>
            </a:extLst>
          </p:cNvPr>
          <p:cNvSpPr txBox="1"/>
          <p:nvPr/>
        </p:nvSpPr>
        <p:spPr>
          <a:xfrm>
            <a:off x="7550029" y="2600653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Reduction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6400F7-3D8D-4E8D-BE8F-F82BCD5ED9E6}"/>
              </a:ext>
            </a:extLst>
          </p:cNvPr>
          <p:cNvCxnSpPr/>
          <p:nvPr/>
        </p:nvCxnSpPr>
        <p:spPr>
          <a:xfrm flipH="1">
            <a:off x="7534084" y="2837682"/>
            <a:ext cx="176169" cy="146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523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008E-255A-4F04-8653-88B7DDA6F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Baseline and Fe-Foam</a:t>
            </a:r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FB8C0FCC-6CBE-4CE6-893F-6DE97B21CB3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089" y="1962147"/>
            <a:ext cx="4874260" cy="36887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69978-D3B7-4DE1-8B1F-61F05A3D7FE9}"/>
              </a:ext>
            </a:extLst>
          </p:cNvPr>
          <p:cNvSpPr txBox="1"/>
          <p:nvPr/>
        </p:nvSpPr>
        <p:spPr>
          <a:xfrm>
            <a:off x="2424419" y="5998128"/>
            <a:ext cx="7670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Severe sintering and low surface area in Fe-foam led to fast performance decade</a:t>
            </a:r>
          </a:p>
        </p:txBody>
      </p:sp>
    </p:spTree>
    <p:extLst>
      <p:ext uri="{BB962C8B-B14F-4D97-AF65-F5344CB8AC3E}">
        <p14:creationId xmlns:p14="http://schemas.microsoft.com/office/powerpoint/2010/main" val="3275983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A9101-1557-41F3-8C48-7B9D8FF09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75" y="10134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CLH – Fe-Ni Foam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8C55F-B233-4D2A-99CA-B200E1D6333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816" y="1547429"/>
            <a:ext cx="6857923" cy="228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3668CCE-21DE-434E-9316-68A4D0284A8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322" y="4068661"/>
            <a:ext cx="5877648" cy="22177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9B046F-9384-4670-9289-A9F9BEEFE339}"/>
              </a:ext>
            </a:extLst>
          </p:cNvPr>
          <p:cNvSpPr txBox="1"/>
          <p:nvPr/>
        </p:nvSpPr>
        <p:spPr>
          <a:xfrm>
            <a:off x="8732940" y="4854365"/>
            <a:ext cx="2936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Fe-Ni foam is more stable than Fe-foam during CLH, but has lower H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production rate</a:t>
            </a:r>
          </a:p>
        </p:txBody>
      </p:sp>
    </p:spTree>
    <p:extLst>
      <p:ext uri="{BB962C8B-B14F-4D97-AF65-F5344CB8AC3E}">
        <p14:creationId xmlns:p14="http://schemas.microsoft.com/office/powerpoint/2010/main" val="1187687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AEA06-4100-410E-9657-C500529DE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CLH – Fe-Ni-ZrO</a:t>
            </a:r>
            <a:r>
              <a:rPr lang="en-US" sz="4000" baseline="-25000" dirty="0"/>
              <a:t>2 </a:t>
            </a:r>
            <a:r>
              <a:rPr lang="en-US" sz="4000" dirty="0"/>
              <a:t>(powder)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0474C-A7B8-4FBC-83D4-4A68857D9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920" y="1867129"/>
            <a:ext cx="4380180" cy="2889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9C02E0-B5FD-46E2-A2DB-DA050B88C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70" y="2106978"/>
            <a:ext cx="6475307" cy="2294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D99F5A-055A-4533-AF21-33F4E7B46A49}"/>
              </a:ext>
            </a:extLst>
          </p:cNvPr>
          <p:cNvSpPr txBox="1"/>
          <p:nvPr/>
        </p:nvSpPr>
        <p:spPr>
          <a:xfrm>
            <a:off x="558201" y="5049594"/>
            <a:ext cx="10973899" cy="1162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condition: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10% H</a:t>
            </a:r>
            <a:r>
              <a:rPr lang="en-US" altLang="zh-CN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and Argon, oxidation of 5 min and reduction of 15 min; </a:t>
            </a:r>
            <a:r>
              <a:rPr lang="en-US" altLang="zh-CN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0.21g oxygen carrier materials. 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hydrogen yield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was defined as the accumulated volume of hydrogen (mL g</a:t>
            </a:r>
            <a:r>
              <a:rPr lang="en-US" altLang="zh-CN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) produced during oxidation process divided by the 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of active materials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and the hydrogen production rate (mL g</a:t>
            </a:r>
            <a:r>
              <a:rPr lang="en-US" altLang="zh-CN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altLang="zh-CN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) is hydrogen yield divided by the oxidation- </a:t>
            </a:r>
            <a:r>
              <a:rPr lang="en-US" altLang="zh-CN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ycle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time (5 min).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21F666-3921-46F1-9657-D9A456192F7E}"/>
              </a:ext>
            </a:extLst>
          </p:cNvPr>
          <p:cNvSpPr txBox="1"/>
          <p:nvPr/>
        </p:nvSpPr>
        <p:spPr>
          <a:xfrm>
            <a:off x="4590745" y="1798973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 ZrO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added</a:t>
            </a:r>
          </a:p>
        </p:txBody>
      </p:sp>
    </p:spTree>
    <p:extLst>
      <p:ext uri="{BB962C8B-B14F-4D97-AF65-F5344CB8AC3E}">
        <p14:creationId xmlns:p14="http://schemas.microsoft.com/office/powerpoint/2010/main" val="65166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41A92-AB82-4FFF-AB9A-C88A12FB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3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CLH – Fe-Ni-ZrO</a:t>
            </a:r>
            <a:r>
              <a:rPr lang="en-US" sz="4000" baseline="-25000" dirty="0"/>
              <a:t>2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2466B-2D69-46B2-BDD0-80E2EBA4D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06" y="4339625"/>
            <a:ext cx="7193280" cy="2452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49DBE1-4E21-4455-9B70-99C64A813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86" y="4050784"/>
            <a:ext cx="4244156" cy="2741282"/>
          </a:xfrm>
          <a:prstGeom prst="rect">
            <a:avLst/>
          </a:prstGeom>
        </p:spPr>
      </p:pic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48A73348-C290-4131-8479-F2A3C587F2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 r="17722"/>
          <a:stretch/>
        </p:blipFill>
        <p:spPr>
          <a:xfrm>
            <a:off x="496756" y="1180347"/>
            <a:ext cx="6615711" cy="2594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6E350A-C42B-4DC0-ABF9-8A6D667AB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786" y="1234765"/>
            <a:ext cx="4211207" cy="2741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A4F4CF-24E8-4374-975D-44D61BD8C535}"/>
              </a:ext>
            </a:extLst>
          </p:cNvPr>
          <p:cNvSpPr txBox="1"/>
          <p:nvPr/>
        </p:nvSpPr>
        <p:spPr>
          <a:xfrm>
            <a:off x="4613945" y="1234765"/>
            <a:ext cx="186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5wt% ZrO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added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74DEA-E87F-4ACA-9EF9-F4E47937F5CC}"/>
              </a:ext>
            </a:extLst>
          </p:cNvPr>
          <p:cNvSpPr txBox="1"/>
          <p:nvPr/>
        </p:nvSpPr>
        <p:spPr>
          <a:xfrm>
            <a:off x="4766345" y="3879832"/>
            <a:ext cx="1942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10wt% ZrO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added</a:t>
            </a:r>
          </a:p>
        </p:txBody>
      </p:sp>
    </p:spTree>
    <p:extLst>
      <p:ext uri="{BB962C8B-B14F-4D97-AF65-F5344CB8AC3E}">
        <p14:creationId xmlns:p14="http://schemas.microsoft.com/office/powerpoint/2010/main" val="1625289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5B03-D835-422F-AFF0-BF4107907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88" y="12133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CLH – Fe-Ni-ZrO</a:t>
            </a:r>
            <a:r>
              <a:rPr lang="en-US" sz="4000" baseline="-25000" dirty="0"/>
              <a:t>2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0C04CF-AF92-4FE2-9EBE-C98F3FBF2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68" y="4121414"/>
            <a:ext cx="7225204" cy="25584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36FD-8C71-480E-B979-34370DF5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672" y="4064581"/>
            <a:ext cx="4184914" cy="2672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57F51-CCFD-459A-8BE2-5F08CBA3F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672" y="1260569"/>
            <a:ext cx="4125896" cy="2672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0F39BB-DEAC-4EDB-9C9B-26AAC203D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68" y="1317402"/>
            <a:ext cx="7228862" cy="25584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80EFF0-45CE-4E8B-8951-A185F95BFD9B}"/>
              </a:ext>
            </a:extLst>
          </p:cNvPr>
          <p:cNvSpPr txBox="1"/>
          <p:nvPr/>
        </p:nvSpPr>
        <p:spPr>
          <a:xfrm>
            <a:off x="5218786" y="1105986"/>
            <a:ext cx="1942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15wt% ZrO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added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6977A-4BAD-4394-BCCC-3A66F939D396}"/>
              </a:ext>
            </a:extLst>
          </p:cNvPr>
          <p:cNvSpPr txBox="1"/>
          <p:nvPr/>
        </p:nvSpPr>
        <p:spPr>
          <a:xfrm>
            <a:off x="5370352" y="3936748"/>
            <a:ext cx="1942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20wt% ZrO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added</a:t>
            </a:r>
          </a:p>
        </p:txBody>
      </p:sp>
    </p:spTree>
    <p:extLst>
      <p:ext uri="{BB962C8B-B14F-4D97-AF65-F5344CB8AC3E}">
        <p14:creationId xmlns:p14="http://schemas.microsoft.com/office/powerpoint/2010/main" val="780258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F356C-65F2-473B-B4BC-68CFF707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1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Comparison of H</a:t>
            </a:r>
            <a:r>
              <a:rPr lang="en-US" sz="4000" baseline="-25000" dirty="0"/>
              <a:t>2</a:t>
            </a:r>
            <a:r>
              <a:rPr lang="en-US" sz="4000" dirty="0"/>
              <a:t> Production by Fe-Ni-ZrO</a:t>
            </a:r>
            <a:r>
              <a:rPr lang="en-US" sz="4000" baseline="-25000" dirty="0"/>
              <a:t>2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743930-139B-4CD5-9D96-B6935E46E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35" y="1690688"/>
            <a:ext cx="6564005" cy="4260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87CD48-E8DD-466D-8C43-B2C681B854B0}"/>
              </a:ext>
            </a:extLst>
          </p:cNvPr>
          <p:cNvSpPr txBox="1"/>
          <p:nvPr/>
        </p:nvSpPr>
        <p:spPr>
          <a:xfrm>
            <a:off x="7390131" y="2437694"/>
            <a:ext cx="4446736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testing results, the Fe-Ni 7:3 (mol%) doped 20wt% Zr shows the highest hydrogen yield (~300 mL g</a:t>
            </a:r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 40 cycles) and the best cycling stability with the redox efficiency of ~100%. </a:t>
            </a:r>
          </a:p>
        </p:txBody>
      </p:sp>
    </p:spTree>
    <p:extLst>
      <p:ext uri="{BB962C8B-B14F-4D97-AF65-F5344CB8AC3E}">
        <p14:creationId xmlns:p14="http://schemas.microsoft.com/office/powerpoint/2010/main" val="360926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8EF22-9956-4FE5-896B-CEB3DC29B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55" y="13935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Fe-Ni-O Phase Diagram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0C116B2-F80D-4098-B17C-D3270677BB6B}"/>
              </a:ext>
            </a:extLst>
          </p:cNvPr>
          <p:cNvGrpSpPr/>
          <p:nvPr/>
        </p:nvGrpSpPr>
        <p:grpSpPr>
          <a:xfrm>
            <a:off x="1923909" y="1324114"/>
            <a:ext cx="8694268" cy="5533886"/>
            <a:chOff x="330000" y="1317465"/>
            <a:chExt cx="8694268" cy="5533886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D3DC3A2-5006-4FDB-A212-D8A1FC191C6E}"/>
                </a:ext>
              </a:extLst>
            </p:cNvPr>
            <p:cNvSpPr txBox="1"/>
            <p:nvPr/>
          </p:nvSpPr>
          <p:spPr>
            <a:xfrm>
              <a:off x="4444801" y="6389686"/>
              <a:ext cx="10166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O, at%</a:t>
              </a: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B0DA13A-2DF0-49D8-B1FB-2E14BC256ADC}"/>
                    </a:ext>
                  </a:extLst>
                </p14:cNvPr>
                <p14:cNvContentPartPr/>
                <p14:nvPr/>
              </p14:nvContentPartPr>
              <p14:xfrm>
                <a:off x="2453692" y="5928256"/>
                <a:ext cx="479880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B0DA13A-2DF0-49D8-B1FB-2E14BC256AD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35692" y="5910256"/>
                  <a:ext cx="4834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529A040-F231-4584-A5F6-71E95038636B}"/>
                    </a:ext>
                  </a:extLst>
                </p14:cNvPr>
                <p14:cNvContentPartPr/>
                <p14:nvPr/>
              </p14:nvContentPartPr>
              <p14:xfrm>
                <a:off x="2932492" y="5928256"/>
                <a:ext cx="2304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529A040-F231-4584-A5F6-71E95038636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14492" y="5910256"/>
                  <a:ext cx="58680" cy="36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E4079E-6DC8-4A24-8CCB-4BC5F0175686}"/>
                </a:ext>
              </a:extLst>
            </p:cNvPr>
            <p:cNvCxnSpPr/>
            <p:nvPr/>
          </p:nvCxnSpPr>
          <p:spPr>
            <a:xfrm flipV="1">
              <a:off x="2932492" y="5808108"/>
              <a:ext cx="0" cy="1201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3EFDF8-8BA7-40F0-93C5-025C7FE100EE}"/>
                </a:ext>
              </a:extLst>
            </p:cNvPr>
            <p:cNvCxnSpPr/>
            <p:nvPr/>
          </p:nvCxnSpPr>
          <p:spPr>
            <a:xfrm flipV="1">
              <a:off x="3425140" y="5790388"/>
              <a:ext cx="0" cy="1201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909746F-E3AE-49FA-AB3D-E57CBD846E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2961" y="5811646"/>
              <a:ext cx="0" cy="1201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B590AC-38AE-483A-B9DE-70EC759EDD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53718" y="5793918"/>
              <a:ext cx="0" cy="1201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234FE38-E83F-43C7-97F4-C3ADDF580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2166" y="5783285"/>
              <a:ext cx="0" cy="1201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7EAFF9-A199-4EEE-A131-B8BC302041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4818" y="5797459"/>
              <a:ext cx="0" cy="1201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018A41-4E94-4E95-ADD4-9E042B1211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6829" y="5790364"/>
              <a:ext cx="0" cy="1201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EF45AE2-DA7E-4B7B-A989-E414497D6E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7583" y="5783269"/>
              <a:ext cx="0" cy="1201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730F3A-E190-410F-B2BC-0A4CE98DE9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6047" y="5783275"/>
              <a:ext cx="0" cy="1201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01DCFB8-7678-4BE4-82FF-05B02016D4CF}"/>
                    </a:ext>
                  </a:extLst>
                </p14:cNvPr>
                <p14:cNvContentPartPr/>
                <p14:nvPr/>
              </p14:nvContentPartPr>
              <p14:xfrm>
                <a:off x="2895052" y="5112136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01DCFB8-7678-4BE4-82FF-05B02016D4C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77052" y="50941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19E2E1B-5008-4EE1-8669-76E949DE8E50}"/>
                    </a:ext>
                  </a:extLst>
                </p14:cNvPr>
                <p14:cNvContentPartPr/>
                <p14:nvPr/>
              </p14:nvContentPartPr>
              <p14:xfrm>
                <a:off x="2423092" y="1761256"/>
                <a:ext cx="2406960" cy="4168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19E2E1B-5008-4EE1-8669-76E949DE8E5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05092" y="1743256"/>
                  <a:ext cx="2442600" cy="420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94ED5AE-6561-4445-9022-D075522D6D23}"/>
                    </a:ext>
                  </a:extLst>
                </p14:cNvPr>
                <p14:cNvContentPartPr/>
                <p14:nvPr/>
              </p14:nvContentPartPr>
              <p14:xfrm>
                <a:off x="5167732" y="2297296"/>
                <a:ext cx="1440" cy="2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94ED5AE-6561-4445-9022-D075522D6D2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49732" y="2279296"/>
                  <a:ext cx="370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794A69F-7719-4863-8D38-111BE1D8D7B4}"/>
                    </a:ext>
                  </a:extLst>
                </p14:cNvPr>
                <p14:cNvContentPartPr/>
                <p14:nvPr/>
              </p14:nvContentPartPr>
              <p14:xfrm>
                <a:off x="4848052" y="1743616"/>
                <a:ext cx="2406600" cy="4168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794A69F-7719-4863-8D38-111BE1D8D7B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30052" y="1725618"/>
                  <a:ext cx="2442240" cy="420371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2A784D-0091-4E8A-A831-975829E7A40B}"/>
                </a:ext>
              </a:extLst>
            </p:cNvPr>
            <p:cNvGrpSpPr/>
            <p:nvPr/>
          </p:nvGrpSpPr>
          <p:grpSpPr>
            <a:xfrm>
              <a:off x="5095732" y="2176696"/>
              <a:ext cx="12600" cy="21600"/>
              <a:chOff x="5129288" y="1153239"/>
              <a:chExt cx="12600" cy="21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96104D8B-04A4-47F3-A534-3DB29945F855}"/>
                      </a:ext>
                    </a:extLst>
                  </p14:cNvPr>
                  <p14:cNvContentPartPr/>
                  <p14:nvPr/>
                </p14:nvContentPartPr>
                <p14:xfrm>
                  <a:off x="5129288" y="1153239"/>
                  <a:ext cx="11520" cy="194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5CF1097B-2B9D-44B9-BFD7-2D99D39FFEA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5111288" y="1135239"/>
                    <a:ext cx="47160" cy="5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10A6E4BB-A2EB-45F5-88CB-6D1355A5F442}"/>
                      </a:ext>
                    </a:extLst>
                  </p14:cNvPr>
                  <p14:cNvContentPartPr/>
                  <p14:nvPr/>
                </p14:nvContentPartPr>
                <p14:xfrm>
                  <a:off x="5131808" y="1157559"/>
                  <a:ext cx="10080" cy="1728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54E79333-F5AA-4F34-A217-E268F7FC6745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113808" y="1139919"/>
                    <a:ext cx="45720" cy="52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CD62BE7-4337-4D12-971E-777850C2156D}"/>
                </a:ext>
              </a:extLst>
            </p:cNvPr>
            <p:cNvCxnSpPr/>
            <p:nvPr/>
          </p:nvCxnSpPr>
          <p:spPr>
            <a:xfrm flipH="1">
              <a:off x="4953114" y="2176696"/>
              <a:ext cx="154138" cy="12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1FD7998-B7F1-4964-A380-AC124FCE4F99}"/>
                </a:ext>
              </a:extLst>
            </p:cNvPr>
            <p:cNvCxnSpPr/>
            <p:nvPr/>
          </p:nvCxnSpPr>
          <p:spPr>
            <a:xfrm flipH="1">
              <a:off x="5158679" y="2584278"/>
              <a:ext cx="154138" cy="12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5EAE83D-1DBD-4A67-96FF-6B0B84014E1D}"/>
                </a:ext>
              </a:extLst>
            </p:cNvPr>
            <p:cNvCxnSpPr/>
            <p:nvPr/>
          </p:nvCxnSpPr>
          <p:spPr>
            <a:xfrm flipH="1">
              <a:off x="5396143" y="3013124"/>
              <a:ext cx="154138" cy="12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2D33D7-8CCB-4E29-878D-0E9DEE5122B5}"/>
                </a:ext>
              </a:extLst>
            </p:cNvPr>
            <p:cNvCxnSpPr/>
            <p:nvPr/>
          </p:nvCxnSpPr>
          <p:spPr>
            <a:xfrm flipH="1">
              <a:off x="5633607" y="3431341"/>
              <a:ext cx="154138" cy="12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794474-1A06-4405-B450-69B39AEA0137}"/>
                </a:ext>
              </a:extLst>
            </p:cNvPr>
            <p:cNvCxnSpPr/>
            <p:nvPr/>
          </p:nvCxnSpPr>
          <p:spPr>
            <a:xfrm flipH="1">
              <a:off x="5881704" y="3807030"/>
              <a:ext cx="154138" cy="12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3BEFD74-70AE-4334-BF9B-304F273BD109}"/>
                </a:ext>
              </a:extLst>
            </p:cNvPr>
            <p:cNvCxnSpPr/>
            <p:nvPr/>
          </p:nvCxnSpPr>
          <p:spPr>
            <a:xfrm flipH="1">
              <a:off x="6108535" y="4235874"/>
              <a:ext cx="154138" cy="12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3C9BA4B-BE7A-4D06-9537-D07D06437519}"/>
                </a:ext>
              </a:extLst>
            </p:cNvPr>
            <p:cNvCxnSpPr/>
            <p:nvPr/>
          </p:nvCxnSpPr>
          <p:spPr>
            <a:xfrm flipH="1">
              <a:off x="6356632" y="4654093"/>
              <a:ext cx="154138" cy="12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CF4B410-2C66-4101-82E8-BE9B935E8A00}"/>
                </a:ext>
              </a:extLst>
            </p:cNvPr>
            <p:cNvCxnSpPr/>
            <p:nvPr/>
          </p:nvCxnSpPr>
          <p:spPr>
            <a:xfrm flipH="1">
              <a:off x="6615362" y="5061669"/>
              <a:ext cx="154138" cy="12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A46486E-B511-4BAF-9BF9-36008FC74F54}"/>
                </a:ext>
              </a:extLst>
            </p:cNvPr>
            <p:cNvCxnSpPr/>
            <p:nvPr/>
          </p:nvCxnSpPr>
          <p:spPr>
            <a:xfrm flipH="1">
              <a:off x="6842193" y="5469256"/>
              <a:ext cx="154138" cy="12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6A99273-9E2F-4293-A8EB-9B1844C56B4D}"/>
                </a:ext>
              </a:extLst>
            </p:cNvPr>
            <p:cNvCxnSpPr/>
            <p:nvPr/>
          </p:nvCxnSpPr>
          <p:spPr>
            <a:xfrm>
              <a:off x="4602239" y="2176696"/>
              <a:ext cx="227813" cy="12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1DACDC5-E918-4D95-BFD0-296B36B26F3E}"/>
                </a:ext>
              </a:extLst>
            </p:cNvPr>
            <p:cNvCxnSpPr>
              <a:cxnSpLocks/>
            </p:cNvCxnSpPr>
            <p:nvPr/>
          </p:nvCxnSpPr>
          <p:spPr>
            <a:xfrm>
              <a:off x="4367407" y="2602046"/>
              <a:ext cx="211425" cy="1028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2A52D8-D5EF-4AF9-8F7D-5B5F503C4C77}"/>
                </a:ext>
              </a:extLst>
            </p:cNvPr>
            <p:cNvCxnSpPr>
              <a:cxnSpLocks/>
            </p:cNvCxnSpPr>
            <p:nvPr/>
          </p:nvCxnSpPr>
          <p:spPr>
            <a:xfrm>
              <a:off x="4123466" y="3020283"/>
              <a:ext cx="211425" cy="1028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951728-65E1-4B79-B0BA-E5445F8B108B}"/>
                </a:ext>
              </a:extLst>
            </p:cNvPr>
            <p:cNvCxnSpPr>
              <a:cxnSpLocks/>
            </p:cNvCxnSpPr>
            <p:nvPr/>
          </p:nvCxnSpPr>
          <p:spPr>
            <a:xfrm>
              <a:off x="3882328" y="3425176"/>
              <a:ext cx="211425" cy="1028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0FCB627-2BA2-4A58-A370-9E166C309464}"/>
                </a:ext>
              </a:extLst>
            </p:cNvPr>
            <p:cNvCxnSpPr>
              <a:cxnSpLocks/>
            </p:cNvCxnSpPr>
            <p:nvPr/>
          </p:nvCxnSpPr>
          <p:spPr>
            <a:xfrm>
              <a:off x="3660270" y="3837969"/>
              <a:ext cx="211425" cy="1028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5F1B13-5C02-4FF5-9484-6FA2624A3BCB}"/>
                </a:ext>
              </a:extLst>
            </p:cNvPr>
            <p:cNvCxnSpPr>
              <a:cxnSpLocks/>
            </p:cNvCxnSpPr>
            <p:nvPr/>
          </p:nvCxnSpPr>
          <p:spPr>
            <a:xfrm>
              <a:off x="3376735" y="4256181"/>
              <a:ext cx="211425" cy="1028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C323678-C33E-40D7-998B-B50F9249975D}"/>
                </a:ext>
              </a:extLst>
            </p:cNvPr>
            <p:cNvCxnSpPr>
              <a:cxnSpLocks/>
            </p:cNvCxnSpPr>
            <p:nvPr/>
          </p:nvCxnSpPr>
          <p:spPr>
            <a:xfrm>
              <a:off x="3144044" y="4646566"/>
              <a:ext cx="211425" cy="1028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5749A6-91A4-4D3B-87F8-AEA2B63A2B81}"/>
                </a:ext>
              </a:extLst>
            </p:cNvPr>
            <p:cNvCxnSpPr>
              <a:cxnSpLocks/>
            </p:cNvCxnSpPr>
            <p:nvPr/>
          </p:nvCxnSpPr>
          <p:spPr>
            <a:xfrm>
              <a:off x="2934266" y="5089293"/>
              <a:ext cx="211425" cy="1028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E11D63-F98F-4BE6-BBB9-51E2DBB2936E}"/>
                </a:ext>
              </a:extLst>
            </p:cNvPr>
            <p:cNvCxnSpPr>
              <a:cxnSpLocks/>
            </p:cNvCxnSpPr>
            <p:nvPr/>
          </p:nvCxnSpPr>
          <p:spPr>
            <a:xfrm>
              <a:off x="2693259" y="5486236"/>
              <a:ext cx="211425" cy="1028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E24D226-2E7A-4445-A0A4-C9CD4B5D1FD8}"/>
                    </a:ext>
                  </a:extLst>
                </p14:cNvPr>
                <p14:cNvContentPartPr/>
                <p14:nvPr/>
              </p14:nvContentPartPr>
              <p14:xfrm>
                <a:off x="2432812" y="5922136"/>
                <a:ext cx="480528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E24D226-2E7A-4445-A0A4-C9CD4B5D1FD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14813" y="5904136"/>
                  <a:ext cx="4840917" cy="36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AEC9FE9-5609-465A-A3C4-5252B40B3A1F}"/>
                </a:ext>
              </a:extLst>
            </p:cNvPr>
            <p:cNvSpPr txBox="1"/>
            <p:nvPr/>
          </p:nvSpPr>
          <p:spPr>
            <a:xfrm>
              <a:off x="7321477" y="5697423"/>
              <a:ext cx="1702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O (1/2O</a:t>
              </a:r>
              <a:r>
                <a:rPr lang="en-US" b="1" baseline="-25000" dirty="0"/>
                <a:t>2</a:t>
              </a:r>
              <a:r>
                <a:rPr lang="en-US" b="1" dirty="0"/>
                <a:t>)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677A08D-616E-422C-9BB7-F2057CAB0499}"/>
                </a:ext>
              </a:extLst>
            </p:cNvPr>
            <p:cNvSpPr txBox="1"/>
            <p:nvPr/>
          </p:nvSpPr>
          <p:spPr>
            <a:xfrm>
              <a:off x="1865659" y="5703696"/>
              <a:ext cx="561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Fe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EF20BA2-81FE-4658-BA44-98456EDB6AB2}"/>
                </a:ext>
              </a:extLst>
            </p:cNvPr>
            <p:cNvSpPr txBox="1"/>
            <p:nvPr/>
          </p:nvSpPr>
          <p:spPr>
            <a:xfrm>
              <a:off x="4601476" y="1317465"/>
              <a:ext cx="561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Ni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46F33F-B550-4DB2-8FF4-C153BFBC6072}"/>
                </a:ext>
              </a:extLst>
            </p:cNvPr>
            <p:cNvSpPr txBox="1"/>
            <p:nvPr/>
          </p:nvSpPr>
          <p:spPr>
            <a:xfrm>
              <a:off x="4239868" y="5887724"/>
              <a:ext cx="732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FeO</a:t>
              </a:r>
              <a:endParaRPr lang="en-US" b="1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D3DE62A-9446-4782-8408-24D6DF6D02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74785" y="4668325"/>
              <a:ext cx="4031490" cy="123863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E16EB7F-2185-4A2B-AB52-66656033C2FA}"/>
                </a:ext>
              </a:extLst>
            </p:cNvPr>
            <p:cNvSpPr txBox="1"/>
            <p:nvPr/>
          </p:nvSpPr>
          <p:spPr>
            <a:xfrm>
              <a:off x="4828194" y="6005668"/>
              <a:ext cx="1092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Fe</a:t>
              </a:r>
              <a:r>
                <a:rPr lang="en-US" b="1" baseline="-25000" dirty="0"/>
                <a:t>3</a:t>
              </a:r>
              <a:r>
                <a:rPr lang="en-US" b="1" dirty="0"/>
                <a:t>O</a:t>
              </a:r>
              <a:r>
                <a:rPr lang="en-US" b="1" baseline="-25000" dirty="0"/>
                <a:t>4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595F79C-4225-4B38-B751-F78BF1D8A4EB}"/>
                </a:ext>
              </a:extLst>
            </p:cNvPr>
            <p:cNvSpPr/>
            <p:nvPr/>
          </p:nvSpPr>
          <p:spPr>
            <a:xfrm>
              <a:off x="5126852" y="5871319"/>
              <a:ext cx="114538" cy="981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3BC6BC1-1F14-4AF2-B5AF-27238495D7FA}"/>
                </a:ext>
              </a:extLst>
            </p:cNvPr>
            <p:cNvSpPr txBox="1"/>
            <p:nvPr/>
          </p:nvSpPr>
          <p:spPr>
            <a:xfrm>
              <a:off x="5627195" y="5935850"/>
              <a:ext cx="1092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Fe</a:t>
              </a:r>
              <a:r>
                <a:rPr lang="en-US" b="1" baseline="-25000" dirty="0"/>
                <a:t>2</a:t>
              </a:r>
              <a:r>
                <a:rPr lang="en-US" b="1" dirty="0"/>
                <a:t>O</a:t>
              </a:r>
              <a:r>
                <a:rPr lang="en-US" b="1" baseline="-25000" dirty="0"/>
                <a:t>3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4C994D4-DAA7-4285-BA5F-D31B7985FB8A}"/>
                </a:ext>
              </a:extLst>
            </p:cNvPr>
            <p:cNvSpPr txBox="1"/>
            <p:nvPr/>
          </p:nvSpPr>
          <p:spPr>
            <a:xfrm>
              <a:off x="5433003" y="3604022"/>
              <a:ext cx="732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NiO</a:t>
              </a:r>
              <a:endParaRPr lang="en-US" b="1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F4F75E4-E33B-4044-9F8D-9CE6D1ED59B0}"/>
                </a:ext>
              </a:extLst>
            </p:cNvPr>
            <p:cNvCxnSpPr>
              <a:cxnSpLocks/>
              <a:stCxn id="68" idx="7"/>
              <a:endCxn id="77" idx="4"/>
            </p:cNvCxnSpPr>
            <p:nvPr/>
          </p:nvCxnSpPr>
          <p:spPr>
            <a:xfrm flipH="1">
              <a:off x="5347154" y="3781253"/>
              <a:ext cx="713376" cy="219173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E9EA80D-2C11-4222-B8C2-DADE785AA36E}"/>
                </a:ext>
              </a:extLst>
            </p:cNvPr>
            <p:cNvCxnSpPr>
              <a:cxnSpLocks/>
              <a:stCxn id="56" idx="3"/>
            </p:cNvCxnSpPr>
            <p:nvPr/>
          </p:nvCxnSpPr>
          <p:spPr>
            <a:xfrm flipH="1">
              <a:off x="5193218" y="5323470"/>
              <a:ext cx="352616" cy="56229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A5AF576-DFDB-4D3F-A7E4-54799963AE87}"/>
                </a:ext>
              </a:extLst>
            </p:cNvPr>
            <p:cNvCxnSpPr>
              <a:cxnSpLocks/>
              <a:stCxn id="68" idx="4"/>
            </p:cNvCxnSpPr>
            <p:nvPr/>
          </p:nvCxnSpPr>
          <p:spPr>
            <a:xfrm flipH="1">
              <a:off x="4848053" y="3869026"/>
              <a:ext cx="1176120" cy="204858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0925921-88E7-4C33-873F-8FED619FE9B4}"/>
                </a:ext>
              </a:extLst>
            </p:cNvPr>
            <p:cNvSpPr txBox="1"/>
            <p:nvPr/>
          </p:nvSpPr>
          <p:spPr>
            <a:xfrm>
              <a:off x="2305970" y="4416120"/>
              <a:ext cx="1122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0.30Ni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8D79684-4298-48AF-8200-B2B29D17A7C0}"/>
                </a:ext>
              </a:extLst>
            </p:cNvPr>
            <p:cNvSpPr/>
            <p:nvPr/>
          </p:nvSpPr>
          <p:spPr>
            <a:xfrm>
              <a:off x="3089236" y="4615656"/>
              <a:ext cx="102832" cy="1028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C8FFCD1-E818-41D1-99F4-8A45B6A1D334}"/>
                </a:ext>
              </a:extLst>
            </p:cNvPr>
            <p:cNvSpPr/>
            <p:nvPr/>
          </p:nvSpPr>
          <p:spPr>
            <a:xfrm>
              <a:off x="5530775" y="5235697"/>
              <a:ext cx="102832" cy="1028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F01BBA7-5382-4D04-B26F-4144D455C0D1}"/>
                </a:ext>
              </a:extLst>
            </p:cNvPr>
            <p:cNvSpPr txBox="1"/>
            <p:nvPr/>
          </p:nvSpPr>
          <p:spPr>
            <a:xfrm>
              <a:off x="5679154" y="4997603"/>
              <a:ext cx="1337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NiFe</a:t>
              </a:r>
              <a:r>
                <a:rPr lang="en-US" b="1" baseline="-25000" dirty="0"/>
                <a:t>2</a:t>
              </a:r>
              <a:r>
                <a:rPr lang="en-US" b="1" dirty="0"/>
                <a:t>O</a:t>
              </a:r>
              <a:r>
                <a:rPr lang="en-US" b="1" baseline="-25000" dirty="0"/>
                <a:t>4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4DB38FB-147F-4B85-8EDB-A6D9A797D8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57103" y="5283389"/>
              <a:ext cx="1649172" cy="61793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96E74EF3-9F64-4D13-BA79-04D2A5C757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8243" y="2990886"/>
              <a:ext cx="605351" cy="10837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9A5CF61-5874-4B35-9871-14D2DC26F9AA}"/>
                </a:ext>
              </a:extLst>
            </p:cNvPr>
            <p:cNvCxnSpPr/>
            <p:nvPr/>
          </p:nvCxnSpPr>
          <p:spPr>
            <a:xfrm>
              <a:off x="4344196" y="6401179"/>
              <a:ext cx="12379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9816107-29DC-49BC-9AA0-AB281BCF105B}"/>
                </a:ext>
              </a:extLst>
            </p:cNvPr>
            <p:cNvCxnSpPr/>
            <p:nvPr/>
          </p:nvCxnSpPr>
          <p:spPr>
            <a:xfrm flipH="1" flipV="1">
              <a:off x="6087604" y="3252639"/>
              <a:ext cx="567042" cy="9554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3494B68-6EC6-45F7-9A2F-7BAA4FFD6197}"/>
                </a:ext>
              </a:extLst>
            </p:cNvPr>
            <p:cNvSpPr txBox="1"/>
            <p:nvPr/>
          </p:nvSpPr>
          <p:spPr>
            <a:xfrm rot="17971747">
              <a:off x="2508307" y="3479467"/>
              <a:ext cx="11070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Fe, at%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C405240-B21D-417A-ACD3-7C0EE03EC40A}"/>
                </a:ext>
              </a:extLst>
            </p:cNvPr>
            <p:cNvSpPr txBox="1"/>
            <p:nvPr/>
          </p:nvSpPr>
          <p:spPr>
            <a:xfrm rot="3616589">
              <a:off x="5960048" y="3359865"/>
              <a:ext cx="10922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Ni, at%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1F8443AC-477B-4DA6-AAEC-2753513AAC23}"/>
                </a:ext>
              </a:extLst>
            </p:cNvPr>
            <p:cNvCxnSpPr>
              <a:stCxn id="49" idx="1"/>
              <a:endCxn id="77" idx="5"/>
            </p:cNvCxnSpPr>
            <p:nvPr/>
          </p:nvCxnSpPr>
          <p:spPr>
            <a:xfrm flipH="1" flipV="1">
              <a:off x="5387649" y="5958619"/>
              <a:ext cx="239546" cy="1618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7F681EB-07B0-44D5-B293-532A77EE0272}"/>
                </a:ext>
              </a:extLst>
            </p:cNvPr>
            <p:cNvCxnSpPr>
              <a:endCxn id="48" idx="4"/>
            </p:cNvCxnSpPr>
            <p:nvPr/>
          </p:nvCxnSpPr>
          <p:spPr>
            <a:xfrm flipV="1">
              <a:off x="5135619" y="5969452"/>
              <a:ext cx="48502" cy="1835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A4BDE95-F44B-4CCA-B03E-D5663069337A}"/>
                </a:ext>
              </a:extLst>
            </p:cNvPr>
            <p:cNvSpPr/>
            <p:nvPr/>
          </p:nvSpPr>
          <p:spPr>
            <a:xfrm>
              <a:off x="4778637" y="5856463"/>
              <a:ext cx="102832" cy="1028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AE31E7E-DAB2-4DB2-BBED-9309A2F4E3A4}"/>
                </a:ext>
              </a:extLst>
            </p:cNvPr>
            <p:cNvSpPr/>
            <p:nvPr/>
          </p:nvSpPr>
          <p:spPr>
            <a:xfrm>
              <a:off x="5972757" y="3766194"/>
              <a:ext cx="102832" cy="1028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81DC6D-1274-4CD5-9DED-1498037E77B1}"/>
                </a:ext>
              </a:extLst>
            </p:cNvPr>
            <p:cNvCxnSpPr>
              <a:cxnSpLocks/>
              <a:stCxn id="48" idx="0"/>
              <a:endCxn id="68" idx="4"/>
            </p:cNvCxnSpPr>
            <p:nvPr/>
          </p:nvCxnSpPr>
          <p:spPr>
            <a:xfrm flipV="1">
              <a:off x="5184121" y="3869026"/>
              <a:ext cx="840052" cy="200229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B7B3E10-2E81-4F2F-8B6C-971370FFF45A}"/>
                </a:ext>
              </a:extLst>
            </p:cNvPr>
            <p:cNvCxnSpPr>
              <a:cxnSpLocks/>
              <a:endCxn id="67" idx="0"/>
            </p:cNvCxnSpPr>
            <p:nvPr/>
          </p:nvCxnSpPr>
          <p:spPr>
            <a:xfrm flipH="1">
              <a:off x="4830053" y="1779130"/>
              <a:ext cx="5400" cy="407733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A5C878A-7E15-489B-BD7E-8B834FBF6546}"/>
                </a:ext>
              </a:extLst>
            </p:cNvPr>
            <p:cNvSpPr txBox="1"/>
            <p:nvPr/>
          </p:nvSpPr>
          <p:spPr>
            <a:xfrm>
              <a:off x="330000" y="1858397"/>
              <a:ext cx="2367379" cy="18312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u="sng" dirty="0">
                  <a:sym typeface="Wingdings" panose="05000000000000000000" pitchFamily="2" charset="2"/>
                </a:rPr>
                <a:t>Equilibrium triangles</a:t>
              </a:r>
              <a:r>
                <a:rPr lang="en-US" dirty="0">
                  <a:sym typeface="Wingdings" panose="05000000000000000000" pitchFamily="2" charset="2"/>
                </a:rPr>
                <a:t>: </a:t>
              </a:r>
            </a:p>
            <a:p>
              <a:r>
                <a:rPr lang="en-US" dirty="0">
                  <a:sym typeface="Wingdings" panose="05000000000000000000" pitchFamily="2" charset="2"/>
                </a:rPr>
                <a:t> </a:t>
              </a:r>
              <a:r>
                <a:rPr lang="en-US" dirty="0"/>
                <a:t>(Fe-Ni)-</a:t>
              </a:r>
              <a:r>
                <a:rPr lang="en-US" dirty="0" err="1"/>
                <a:t>FeO</a:t>
              </a:r>
              <a:endParaRPr lang="en-US" dirty="0"/>
            </a:p>
            <a:p>
              <a:r>
                <a:rPr lang="en-US" dirty="0">
                  <a:sym typeface="Wingdings" panose="05000000000000000000" pitchFamily="2" charset="2"/>
                </a:rPr>
                <a:t> </a:t>
              </a:r>
              <a:r>
                <a:rPr lang="en-US" dirty="0"/>
                <a:t>FeO-Fe</a:t>
              </a:r>
              <a:r>
                <a:rPr lang="en-US" baseline="-25000" dirty="0"/>
                <a:t>3</a:t>
              </a:r>
              <a:r>
                <a:rPr lang="en-US" dirty="0"/>
                <a:t>O</a:t>
              </a:r>
              <a:r>
                <a:rPr lang="en-US" baseline="-25000" dirty="0"/>
                <a:t>4</a:t>
              </a:r>
              <a:r>
                <a:rPr lang="en-US" dirty="0"/>
                <a:t>-NiO</a:t>
              </a:r>
            </a:p>
            <a:p>
              <a:r>
                <a:rPr lang="en-US" dirty="0">
                  <a:sym typeface="Wingdings" panose="05000000000000000000" pitchFamily="2" charset="2"/>
                </a:rPr>
                <a:t> </a:t>
              </a:r>
              <a:r>
                <a:rPr lang="en-US" dirty="0"/>
                <a:t>Fe</a:t>
              </a:r>
              <a:r>
                <a:rPr lang="en-US" baseline="-25000" dirty="0"/>
                <a:t>3</a:t>
              </a:r>
              <a:r>
                <a:rPr lang="en-US" dirty="0"/>
                <a:t>O</a:t>
              </a:r>
              <a:r>
                <a:rPr lang="en-US" baseline="-25000" dirty="0"/>
                <a:t>4</a:t>
              </a:r>
              <a:r>
                <a:rPr lang="en-US" dirty="0"/>
                <a:t>-NiO-NiFe</a:t>
              </a:r>
              <a:r>
                <a:rPr lang="en-US" baseline="-25000" dirty="0"/>
                <a:t>2</a:t>
              </a:r>
              <a:r>
                <a:rPr lang="en-US" dirty="0"/>
                <a:t>O</a:t>
              </a:r>
              <a:r>
                <a:rPr lang="en-US" baseline="-25000" dirty="0"/>
                <a:t>4</a:t>
              </a:r>
            </a:p>
            <a:p>
              <a:r>
                <a:rPr lang="en-US" dirty="0">
                  <a:sym typeface="Wingdings" panose="05000000000000000000" pitchFamily="2" charset="2"/>
                </a:rPr>
                <a:t> </a:t>
              </a:r>
              <a:r>
                <a:rPr lang="en-US" dirty="0"/>
                <a:t>Fe</a:t>
              </a:r>
              <a:r>
                <a:rPr lang="en-US" baseline="-25000" dirty="0"/>
                <a:t>3</a:t>
              </a:r>
              <a:r>
                <a:rPr lang="en-US" dirty="0"/>
                <a:t>O</a:t>
              </a:r>
              <a:r>
                <a:rPr lang="en-US" baseline="-25000" dirty="0"/>
                <a:t>4</a:t>
              </a:r>
              <a:r>
                <a:rPr lang="en-US" dirty="0"/>
                <a:t>-Fe</a:t>
              </a:r>
              <a:r>
                <a:rPr lang="en-US" baseline="-25000" dirty="0"/>
                <a:t>2</a:t>
              </a:r>
              <a:r>
                <a:rPr lang="en-US" dirty="0"/>
                <a:t>O</a:t>
              </a:r>
              <a:r>
                <a:rPr lang="en-US" baseline="-25000" dirty="0"/>
                <a:t>3</a:t>
              </a:r>
              <a:r>
                <a:rPr lang="en-US" dirty="0"/>
                <a:t>-NiFe</a:t>
              </a:r>
              <a:r>
                <a:rPr lang="en-US" baseline="-25000" dirty="0"/>
                <a:t>2</a:t>
              </a:r>
              <a:r>
                <a:rPr lang="en-US" dirty="0"/>
                <a:t>O</a:t>
              </a:r>
              <a:r>
                <a:rPr lang="en-US" baseline="-25000" dirty="0"/>
                <a:t>4</a:t>
              </a:r>
            </a:p>
            <a:p>
              <a:r>
                <a:rPr lang="en-US" dirty="0">
                  <a:sym typeface="Wingdings" panose="05000000000000000000" pitchFamily="2" charset="2"/>
                </a:rPr>
                <a:t> </a:t>
              </a:r>
              <a:r>
                <a:rPr lang="en-US" dirty="0"/>
                <a:t>Fe</a:t>
              </a:r>
              <a:r>
                <a:rPr lang="en-US" baseline="-25000" dirty="0"/>
                <a:t>2</a:t>
              </a:r>
              <a:r>
                <a:rPr lang="en-US" dirty="0"/>
                <a:t>O</a:t>
              </a:r>
              <a:r>
                <a:rPr lang="en-US" baseline="-25000" dirty="0"/>
                <a:t>3</a:t>
              </a:r>
              <a:r>
                <a:rPr lang="en-US" dirty="0"/>
                <a:t>-NiFe</a:t>
              </a:r>
              <a:r>
                <a:rPr lang="en-US" baseline="-25000" dirty="0"/>
                <a:t>2</a:t>
              </a:r>
              <a:r>
                <a:rPr lang="en-US" dirty="0"/>
                <a:t>O</a:t>
              </a:r>
              <a:r>
                <a:rPr lang="en-US" baseline="-25000" dirty="0"/>
                <a:t>4</a:t>
              </a:r>
              <a:r>
                <a:rPr lang="en-US" dirty="0"/>
                <a:t>-O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05A0E1D-0A35-45A7-AB09-C8ECA3405AA1}"/>
                </a:ext>
              </a:extLst>
            </p:cNvPr>
            <p:cNvSpPr/>
            <p:nvPr/>
          </p:nvSpPr>
          <p:spPr>
            <a:xfrm>
              <a:off x="3608290" y="5352986"/>
              <a:ext cx="3898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ym typeface="Wingdings" panose="05000000000000000000" pitchFamily="2" charset="2"/>
                </a:rPr>
                <a:t></a:t>
              </a:r>
              <a:endParaRPr lang="en-US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354B727-B04F-4ECF-ACF1-780AE4D9834F}"/>
                </a:ext>
              </a:extLst>
            </p:cNvPr>
            <p:cNvSpPr/>
            <p:nvPr/>
          </p:nvSpPr>
          <p:spPr>
            <a:xfrm>
              <a:off x="4986652" y="4864719"/>
              <a:ext cx="3898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ym typeface="Wingdings" panose="05000000000000000000" pitchFamily="2" charset="2"/>
                </a:rPr>
                <a:t></a:t>
              </a:r>
              <a:endParaRPr lang="en-US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860EC41-8856-44A3-B061-3196FDB733D7}"/>
                </a:ext>
              </a:extLst>
            </p:cNvPr>
            <p:cNvSpPr/>
            <p:nvPr/>
          </p:nvSpPr>
          <p:spPr>
            <a:xfrm rot="10800000" flipH="1" flipV="1">
              <a:off x="5370706" y="4899131"/>
              <a:ext cx="3898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ym typeface="Wingdings" panose="05000000000000000000" pitchFamily="2" charset="2"/>
                </a:rPr>
                <a:t></a:t>
              </a:r>
              <a:endParaRPr lang="en-US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D025EB1-8BDF-4662-BC7F-2F9CB96A7BE5}"/>
                </a:ext>
              </a:extLst>
            </p:cNvPr>
            <p:cNvSpPr/>
            <p:nvPr/>
          </p:nvSpPr>
          <p:spPr>
            <a:xfrm>
              <a:off x="5207184" y="5522208"/>
              <a:ext cx="3898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ym typeface="Wingdings" panose="05000000000000000000" pitchFamily="2" charset="2"/>
                </a:rPr>
                <a:t></a:t>
              </a:r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991DE20-0321-4C0A-9926-1044F24E3A3D}"/>
                </a:ext>
              </a:extLst>
            </p:cNvPr>
            <p:cNvSpPr/>
            <p:nvPr/>
          </p:nvSpPr>
          <p:spPr>
            <a:xfrm>
              <a:off x="5877732" y="5554591"/>
              <a:ext cx="3898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ym typeface="Wingdings" panose="05000000000000000000" pitchFamily="2" charset="2"/>
                </a:rPr>
                <a:t></a:t>
              </a:r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6C70E3D-434B-40E4-8CFD-22D7E4F914FE}"/>
                </a:ext>
              </a:extLst>
            </p:cNvPr>
            <p:cNvSpPr/>
            <p:nvPr/>
          </p:nvSpPr>
          <p:spPr>
            <a:xfrm>
              <a:off x="5289885" y="5874857"/>
              <a:ext cx="114538" cy="981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38726393-520F-4CA9-9B61-1678B892BF0A}"/>
                </a:ext>
              </a:extLst>
            </p:cNvPr>
            <p:cNvCxnSpPr>
              <a:cxnSpLocks/>
            </p:cNvCxnSpPr>
            <p:nvPr/>
          </p:nvCxnSpPr>
          <p:spPr>
            <a:xfrm>
              <a:off x="3138133" y="4667016"/>
              <a:ext cx="1060060" cy="304392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E278BF3-46EA-4C07-8501-4126C481B11F}"/>
                </a:ext>
              </a:extLst>
            </p:cNvPr>
            <p:cNvSpPr txBox="1"/>
            <p:nvPr/>
          </p:nvSpPr>
          <p:spPr>
            <a:xfrm rot="984671">
              <a:off x="3313248" y="4612381"/>
              <a:ext cx="16895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Adding O (oxidation)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D65BCE2F-AF4C-452F-9515-10173292CA55}"/>
              </a:ext>
            </a:extLst>
          </p:cNvPr>
          <p:cNvSpPr txBox="1"/>
          <p:nvPr/>
        </p:nvSpPr>
        <p:spPr>
          <a:xfrm>
            <a:off x="7070458" y="952938"/>
            <a:ext cx="4446736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XRD results are consistent with phase diagram prediction in phase composition during the oxidation cycle</a:t>
            </a:r>
          </a:p>
        </p:txBody>
      </p:sp>
    </p:spTree>
    <p:extLst>
      <p:ext uri="{BB962C8B-B14F-4D97-AF65-F5344CB8AC3E}">
        <p14:creationId xmlns:p14="http://schemas.microsoft.com/office/powerpoint/2010/main" val="1387123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C28C-6DE7-4C6F-B352-B20E551A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Project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57FB8-6E97-4B27-B8FC-E9E9523ED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955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To develop robust metal-bed compositions for new datacenter-suitable dynamic NG-fueled SOFC system</a:t>
            </a:r>
          </a:p>
        </p:txBody>
      </p:sp>
    </p:spTree>
    <p:extLst>
      <p:ext uri="{BB962C8B-B14F-4D97-AF65-F5344CB8AC3E}">
        <p14:creationId xmlns:p14="http://schemas.microsoft.com/office/powerpoint/2010/main" val="806314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31D8-7D3A-43F0-A66D-6834CDF5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31" y="1531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Mechanisms of Improved Fe-Ni Redox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8A648-5F61-4CAA-8B81-F7F8AF1D3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31" y="1690688"/>
            <a:ext cx="6462595" cy="4382942"/>
          </a:xfrm>
        </p:spPr>
        <p:txBody>
          <a:bodyPr>
            <a:noAutofit/>
          </a:bodyPr>
          <a:lstStyle/>
          <a:p>
            <a:r>
              <a:rPr lang="en-US" sz="2000" dirty="0"/>
              <a:t>In Pure Fe, the redox cycle causes a net outward Fe diffusion due to “</a:t>
            </a:r>
            <a:r>
              <a:rPr lang="en-US" sz="2000" dirty="0" err="1"/>
              <a:t>Kirkendall</a:t>
            </a:r>
            <a:r>
              <a:rPr lang="en-US" sz="2000" dirty="0"/>
              <a:t>” effect, leading to irreversible growth of internal micro-porosity in Fe body and formation of a dense, gas-blocking shell at the exterior surface</a:t>
            </a:r>
          </a:p>
          <a:p>
            <a:r>
              <a:rPr lang="en-US" sz="2000" dirty="0"/>
              <a:t>In Fe-Ni alloy, during oxidation it transforms into a composite structure with a Ni-rich alloy core and oxide surfaces. The internal Ni-rich phase imparts mechanical integrity against oxide fracture and spallation </a:t>
            </a:r>
          </a:p>
          <a:p>
            <a:r>
              <a:rPr lang="en-US" sz="2000" dirty="0"/>
              <a:t>During reduction, the Ni-rich phase maintains adhesion to the </a:t>
            </a:r>
            <a:r>
              <a:rPr lang="en-US" sz="2000" dirty="0" err="1"/>
              <a:t>FeO</a:t>
            </a:r>
            <a:r>
              <a:rPr lang="en-US" sz="2000" dirty="0"/>
              <a:t>/Fe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-25000" dirty="0"/>
              <a:t>4</a:t>
            </a:r>
            <a:r>
              <a:rPr lang="en-US" sz="2000" dirty="0"/>
              <a:t> surfaces, and Ni catalyzes Fe reduction at the metal/oxide interface, at which Fe diffuses inward to the Ni-rich core and Fe-Ni re-homogenization eliminates the micro-porosity formation during oxidation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9B7EE-23CE-4090-98F2-74EAB9775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534" y="1767239"/>
            <a:ext cx="4070349" cy="3944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F0F7D-DB40-41B3-971F-1724263E7271}"/>
              </a:ext>
            </a:extLst>
          </p:cNvPr>
          <p:cNvSpPr txBox="1"/>
          <p:nvPr/>
        </p:nvSpPr>
        <p:spPr>
          <a:xfrm rot="16200000">
            <a:off x="7271178" y="4420998"/>
            <a:ext cx="8292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Fe-30Ni</a:t>
            </a:r>
          </a:p>
        </p:txBody>
      </p:sp>
    </p:spTree>
    <p:extLst>
      <p:ext uri="{BB962C8B-B14F-4D97-AF65-F5344CB8AC3E}">
        <p14:creationId xmlns:p14="http://schemas.microsoft.com/office/powerpoint/2010/main" val="458631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A2626-F727-4844-9DA9-0CE472B1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@SiO</a:t>
            </a:r>
            <a:r>
              <a:rPr lang="en-US" baseline="-25000" dirty="0"/>
              <a:t>2</a:t>
            </a:r>
            <a:r>
              <a:rPr lang="en-US" dirty="0"/>
              <a:t> Core-shell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066B02-AB40-4E2C-B06F-F068E7A13F07}"/>
              </a:ext>
            </a:extLst>
          </p:cNvPr>
          <p:cNvGrpSpPr/>
          <p:nvPr/>
        </p:nvGrpSpPr>
        <p:grpSpPr>
          <a:xfrm>
            <a:off x="657581" y="1585386"/>
            <a:ext cx="11241681" cy="2273853"/>
            <a:chOff x="0" y="1457024"/>
            <a:chExt cx="11241681" cy="227385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638F9D8-241C-4D3A-BED4-D6B081060C74}"/>
                </a:ext>
              </a:extLst>
            </p:cNvPr>
            <p:cNvGrpSpPr/>
            <p:nvPr/>
          </p:nvGrpSpPr>
          <p:grpSpPr>
            <a:xfrm>
              <a:off x="0" y="1457024"/>
              <a:ext cx="11241681" cy="2273853"/>
              <a:chOff x="479217" y="2154786"/>
              <a:chExt cx="11241681" cy="227385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B762607-2403-4ACE-A4CA-BE46A2DA233B}"/>
                  </a:ext>
                </a:extLst>
              </p:cNvPr>
              <p:cNvGrpSpPr/>
              <p:nvPr/>
            </p:nvGrpSpPr>
            <p:grpSpPr>
              <a:xfrm>
                <a:off x="479217" y="2154786"/>
                <a:ext cx="9175945" cy="2273853"/>
                <a:chOff x="274936" y="2310428"/>
                <a:chExt cx="9175945" cy="227385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92992580-E218-4A8A-B9B5-042AD0CE4824}"/>
                    </a:ext>
                  </a:extLst>
                </p:cNvPr>
                <p:cNvGrpSpPr/>
                <p:nvPr/>
              </p:nvGrpSpPr>
              <p:grpSpPr>
                <a:xfrm>
                  <a:off x="274936" y="2310428"/>
                  <a:ext cx="8058919" cy="2273853"/>
                  <a:chOff x="1319212" y="2081212"/>
                  <a:chExt cx="9553575" cy="2695575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8674B9A7-521C-41E4-BAB0-E9C544DC69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319212" y="2081212"/>
                    <a:ext cx="9553575" cy="2695575"/>
                  </a:xfrm>
                  <a:prstGeom prst="rect">
                    <a:avLst/>
                  </a:prstGeom>
                </p:spPr>
              </p:pic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6BC79379-2224-4D06-A289-6CF5243EC9C1}"/>
                      </a:ext>
                    </a:extLst>
                  </p:cNvPr>
                  <p:cNvSpPr/>
                  <p:nvPr/>
                </p:nvSpPr>
                <p:spPr>
                  <a:xfrm>
                    <a:off x="1702340" y="4221805"/>
                    <a:ext cx="8754894" cy="5544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F698BE4D-A3F4-4B9D-8D4E-5BE4D2363D88}"/>
                      </a:ext>
                    </a:extLst>
                  </p:cNvPr>
                  <p:cNvSpPr/>
                  <p:nvPr/>
                </p:nvSpPr>
                <p:spPr>
                  <a:xfrm>
                    <a:off x="1566253" y="2156299"/>
                    <a:ext cx="1478504" cy="5544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0B49D2C8-DC03-4800-AB02-B81567D146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939426" y="3233203"/>
                  <a:ext cx="1171078" cy="317079"/>
                </a:xfrm>
                <a:prstGeom prst="rect">
                  <a:avLst/>
                </a:prstGeom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FE73BC8-785B-4137-A6B7-AB2625CB9433}"/>
                    </a:ext>
                  </a:extLst>
                </p:cNvPr>
                <p:cNvSpPr txBox="1"/>
                <p:nvPr/>
              </p:nvSpPr>
              <p:spPr>
                <a:xfrm>
                  <a:off x="7939426" y="3514820"/>
                  <a:ext cx="151145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Sintering at 600</a:t>
                  </a:r>
                  <a:r>
                    <a:rPr lang="en-US" altLang="zh-CN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r>
                    <a:rPr lang="en-US" altLang="zh-CN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 for 5h</a:t>
                  </a:r>
                  <a:endPara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7" name="Picture 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7BCCB8A9-6277-43A3-997C-D0BF9006A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9290" y="2218126"/>
                <a:ext cx="2121608" cy="1909447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69430F-0259-4FCB-B2FD-59CA42B56F91}"/>
                </a:ext>
              </a:extLst>
            </p:cNvPr>
            <p:cNvSpPr/>
            <p:nvPr/>
          </p:nvSpPr>
          <p:spPr>
            <a:xfrm>
              <a:off x="60649" y="3108381"/>
              <a:ext cx="13949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 nm Fe</a:t>
              </a:r>
              <a:r>
                <a:rPr lang="en-US" altLang="zh-CN" sz="16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16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5FEB26-38DD-45FC-AACC-D8E23E0601BE}"/>
              </a:ext>
            </a:extLst>
          </p:cNvPr>
          <p:cNvGrpSpPr/>
          <p:nvPr/>
        </p:nvGrpSpPr>
        <p:grpSpPr>
          <a:xfrm>
            <a:off x="416084" y="3815012"/>
            <a:ext cx="11359831" cy="2704291"/>
            <a:chOff x="539431" y="3965462"/>
            <a:chExt cx="11359831" cy="2704291"/>
          </a:xfrm>
        </p:grpSpPr>
        <p:pic>
          <p:nvPicPr>
            <p:cNvPr id="14" name="Picture 13" descr="A close up of a stuffed animal&#10;&#10;Description automatically generated">
              <a:extLst>
                <a:ext uri="{FF2B5EF4-FFF2-40B4-BE49-F238E27FC236}">
                  <a16:creationId xmlns:a16="http://schemas.microsoft.com/office/drawing/2014/main" id="{5172C7D1-A368-455F-ACED-37881FFCD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305" y="3965462"/>
              <a:ext cx="3501957" cy="2626468"/>
            </a:xfrm>
            <a:prstGeom prst="rect">
              <a:avLst/>
            </a:prstGeom>
          </p:spPr>
        </p:pic>
        <p:pic>
          <p:nvPicPr>
            <p:cNvPr id="15" name="Picture 14" descr="A picture containing cake, piece, table, white&#10;&#10;Description automatically generated">
              <a:extLst>
                <a:ext uri="{FF2B5EF4-FFF2-40B4-BE49-F238E27FC236}">
                  <a16:creationId xmlns:a16="http://schemas.microsoft.com/office/drawing/2014/main" id="{3A9CC2AB-9ACA-4E48-A43C-02FEDFDB5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31" y="3965463"/>
              <a:ext cx="3605720" cy="2704290"/>
            </a:xfrm>
            <a:prstGeom prst="rect">
              <a:avLst/>
            </a:prstGeom>
          </p:spPr>
        </p:pic>
        <p:pic>
          <p:nvPicPr>
            <p:cNvPr id="16" name="Picture 15" descr="A picture containing animal, pile, reef, coral&#10;&#10;Description automatically generated">
              <a:extLst>
                <a:ext uri="{FF2B5EF4-FFF2-40B4-BE49-F238E27FC236}">
                  <a16:creationId xmlns:a16="http://schemas.microsoft.com/office/drawing/2014/main" id="{7CC63A81-104F-4577-8EC1-4E60D7DBE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044" y="3965462"/>
              <a:ext cx="3605721" cy="2704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8887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382EC-1537-462B-9CB5-B2658FEEF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400"/>
            <a:ext cx="10515600" cy="1325563"/>
          </a:xfrm>
        </p:spPr>
        <p:txBody>
          <a:bodyPr/>
          <a:lstStyle/>
          <a:p>
            <a:r>
              <a:rPr lang="en-US" dirty="0"/>
              <a:t>CLH - Fe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@SiO</a:t>
            </a:r>
            <a:r>
              <a:rPr lang="en-US" baseline="-25000" dirty="0"/>
              <a:t>2</a:t>
            </a:r>
            <a:r>
              <a:rPr lang="en-US" dirty="0"/>
              <a:t> Core-shell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22EAC-193C-4844-BF10-352227036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591" y="2189463"/>
            <a:ext cx="4322825" cy="2877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808D45-43A2-41FB-A07E-BA134DD3A6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57"/>
          <a:stretch/>
        </p:blipFill>
        <p:spPr>
          <a:xfrm>
            <a:off x="44109" y="2457663"/>
            <a:ext cx="7430482" cy="2156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D7113E-20F6-473B-B093-922888CFD79A}"/>
              </a:ext>
            </a:extLst>
          </p:cNvPr>
          <p:cNvSpPr txBox="1"/>
          <p:nvPr/>
        </p:nvSpPr>
        <p:spPr>
          <a:xfrm>
            <a:off x="838200" y="5106882"/>
            <a:ext cx="594010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performance is comparable to Fe-30Ni-20wt%ZrO</a:t>
            </a:r>
            <a:r>
              <a:rPr lang="en-US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63292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4B1F69B3-A895-4CB9-8279-04A9E00C2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Conclusions </a:t>
            </a: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4717ED35-9966-40E4-ABEB-1662390835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15465"/>
            <a:ext cx="10515600" cy="4351338"/>
          </a:xfrm>
        </p:spPr>
        <p:txBody>
          <a:bodyPr/>
          <a:lstStyle/>
          <a:p>
            <a:r>
              <a:rPr lang="en-US" altLang="en-US" dirty="0"/>
              <a:t>Fe-30mol%Ni alloys is a better choice for solid-fuel composition than pure Fe due to its better resistance to “</a:t>
            </a:r>
            <a:r>
              <a:rPr lang="en-US" altLang="en-US" dirty="0" err="1"/>
              <a:t>Kirkendall</a:t>
            </a:r>
            <a:r>
              <a:rPr lang="en-US" altLang="en-US" dirty="0"/>
              <a:t>” effect</a:t>
            </a:r>
          </a:p>
          <a:p>
            <a:r>
              <a:rPr lang="en-US" altLang="en-US" dirty="0"/>
              <a:t>Chemical looping studies confirm that Fe-30mol%Ni with 20wt% ZrO</a:t>
            </a:r>
            <a:r>
              <a:rPr lang="en-US" altLang="en-US" baseline="-25000" dirty="0"/>
              <a:t>2</a:t>
            </a:r>
            <a:r>
              <a:rPr lang="en-US" altLang="en-US" dirty="0"/>
              <a:t> has the highest and most stable H</a:t>
            </a:r>
            <a:r>
              <a:rPr lang="en-US" altLang="en-US" baseline="-25000" dirty="0"/>
              <a:t>2</a:t>
            </a:r>
            <a:r>
              <a:rPr lang="en-US" altLang="en-US" dirty="0"/>
              <a:t> production rate</a:t>
            </a:r>
          </a:p>
          <a:p>
            <a:r>
              <a:rPr lang="en-US" altLang="en-US" dirty="0"/>
              <a:t>BaCe</a:t>
            </a:r>
            <a:r>
              <a:rPr lang="en-US" altLang="en-US" baseline="-25000" dirty="0"/>
              <a:t>0.7</a:t>
            </a:r>
            <a:r>
              <a:rPr lang="en-US" altLang="en-US" dirty="0"/>
              <a:t>Zr</a:t>
            </a:r>
            <a:r>
              <a:rPr lang="en-US" altLang="en-US" baseline="-25000" dirty="0"/>
              <a:t>0.1</a:t>
            </a:r>
            <a:r>
              <a:rPr lang="en-US" altLang="en-US" dirty="0"/>
              <a:t>Y</a:t>
            </a:r>
            <a:r>
              <a:rPr lang="en-US" altLang="en-US" baseline="-25000" dirty="0"/>
              <a:t>0.1</a:t>
            </a:r>
            <a:r>
              <a:rPr lang="en-US" altLang="en-US" dirty="0"/>
              <a:t>Yb</a:t>
            </a:r>
            <a:r>
              <a:rPr lang="en-US" altLang="en-US" baseline="-25000" dirty="0"/>
              <a:t>0.1</a:t>
            </a:r>
            <a:r>
              <a:rPr lang="en-US" altLang="en-US" dirty="0"/>
              <a:t>O</a:t>
            </a:r>
            <a:r>
              <a:rPr lang="en-US" altLang="en-US" baseline="-25000" dirty="0"/>
              <a:t>3</a:t>
            </a:r>
            <a:r>
              <a:rPr lang="en-US" altLang="en-US" dirty="0"/>
              <a:t> (</a:t>
            </a:r>
            <a:r>
              <a:rPr lang="en-US" altLang="en-US" dirty="0" err="1"/>
              <a:t>BCZYYb</a:t>
            </a:r>
            <a:r>
              <a:rPr lang="en-US" altLang="en-US" dirty="0"/>
              <a:t>) is a better oxide than ZrO</a:t>
            </a:r>
            <a:r>
              <a:rPr lang="en-US" altLang="en-US" baseline="-25000" dirty="0"/>
              <a:t>2</a:t>
            </a:r>
            <a:r>
              <a:rPr lang="en-US" altLang="en-US" dirty="0"/>
              <a:t> for active metal support due to its high proton concentration</a:t>
            </a:r>
          </a:p>
          <a:p>
            <a:r>
              <a:rPr lang="en-US" altLang="en-US" dirty="0"/>
              <a:t>A promising Fe</a:t>
            </a:r>
            <a:r>
              <a:rPr lang="en-US" altLang="en-US" baseline="-25000" dirty="0"/>
              <a:t>2</a:t>
            </a:r>
            <a:r>
              <a:rPr lang="en-US" altLang="en-US" dirty="0"/>
              <a:t>O</a:t>
            </a:r>
            <a:r>
              <a:rPr lang="en-US" altLang="en-US" baseline="-25000" dirty="0"/>
              <a:t>3</a:t>
            </a:r>
            <a:r>
              <a:rPr lang="en-US" altLang="en-US" dirty="0"/>
              <a:t>@SiO</a:t>
            </a:r>
            <a:r>
              <a:rPr lang="en-US" altLang="en-US" baseline="-25000" dirty="0"/>
              <a:t>2</a:t>
            </a:r>
            <a:r>
              <a:rPr lang="en-US" altLang="en-US" dirty="0"/>
              <a:t> composition is identified as a potential metal-bed composition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A4F9EA6D-6C92-4FDE-96A2-BCE0F62B5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5514" y="6326189"/>
            <a:ext cx="7905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350" dirty="0">
                <a:latin typeface="Arial" panose="020B0604020202020204" pitchFamily="34" charset="0"/>
              </a:rPr>
              <a:t>18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4B1F69B3-A895-4CB9-8279-04A9E00C2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Ongoing Activities</a:t>
            </a: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4717ED35-9966-40E4-ABEB-1662390835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90688"/>
            <a:ext cx="10515600" cy="1228681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Continuing CLH testing on Fe</a:t>
            </a:r>
            <a:r>
              <a:rPr lang="en-US" altLang="en-US" baseline="-25000" dirty="0"/>
              <a:t>2</a:t>
            </a:r>
            <a:r>
              <a:rPr lang="en-US" altLang="en-US" dirty="0"/>
              <a:t>O</a:t>
            </a:r>
            <a:r>
              <a:rPr lang="en-US" altLang="en-US" baseline="-25000" dirty="0"/>
              <a:t>3</a:t>
            </a:r>
            <a:r>
              <a:rPr lang="en-US" altLang="en-US" dirty="0"/>
              <a:t>@SiO</a:t>
            </a:r>
            <a:r>
              <a:rPr lang="en-US" altLang="en-US" baseline="-25000" dirty="0"/>
              <a:t>2</a:t>
            </a:r>
          </a:p>
          <a:p>
            <a:r>
              <a:rPr lang="en-US" altLang="en-US" dirty="0"/>
              <a:t>Tubular cell making</a:t>
            </a:r>
          </a:p>
          <a:p>
            <a:r>
              <a:rPr lang="en-US" altLang="en-US" dirty="0"/>
              <a:t>Testing Fe-Ni-ZrO</a:t>
            </a:r>
            <a:r>
              <a:rPr lang="en-US" altLang="en-US" baseline="-25000" dirty="0"/>
              <a:t>2</a:t>
            </a:r>
            <a:r>
              <a:rPr lang="en-US" altLang="en-US" dirty="0"/>
              <a:t> bed with </a:t>
            </a:r>
            <a:r>
              <a:rPr lang="en-US" altLang="en-US" dirty="0" err="1"/>
              <a:t>BCZYYb</a:t>
            </a:r>
            <a:r>
              <a:rPr lang="en-US" altLang="en-US" dirty="0"/>
              <a:t> support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A4F9EA6D-6C92-4FDE-96A2-BCE0F62B5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5514" y="6326189"/>
            <a:ext cx="7905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350" dirty="0">
                <a:latin typeface="Arial" panose="020B0604020202020204" pitchFamily="34" charset="0"/>
              </a:rPr>
              <a:t>18</a:t>
            </a:r>
          </a:p>
        </p:txBody>
      </p:sp>
      <p:pic>
        <p:nvPicPr>
          <p:cNvPr id="5" name="Picture 4" descr="A picture containing indoor, object, sitting, book&#10;&#10;Description automatically generated">
            <a:extLst>
              <a:ext uri="{FF2B5EF4-FFF2-40B4-BE49-F238E27FC236}">
                <a16:creationId xmlns:a16="http://schemas.microsoft.com/office/drawing/2014/main" id="{D361CDEE-E0C3-4678-B8ED-F132C2BCB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1557" y="2717367"/>
            <a:ext cx="2999798" cy="3999731"/>
          </a:xfrm>
          <a:prstGeom prst="rect">
            <a:avLst/>
          </a:prstGeom>
        </p:spPr>
      </p:pic>
      <p:pic>
        <p:nvPicPr>
          <p:cNvPr id="6" name="id-974CA159-4D22-4C3F-998C-A3B000421528" descr="Image.jpeg">
            <a:extLst>
              <a:ext uri="{FF2B5EF4-FFF2-40B4-BE49-F238E27FC236}">
                <a16:creationId xmlns:a16="http://schemas.microsoft.com/office/drawing/2014/main" id="{6456C9A2-C1A9-4215-8E2F-DCD73CA34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3"/>
          <a:stretch/>
        </p:blipFill>
        <p:spPr bwMode="auto">
          <a:xfrm>
            <a:off x="5853309" y="3238821"/>
            <a:ext cx="4925565" cy="296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6E1799-402C-4901-9EDB-96EFF2868C2C}"/>
              </a:ext>
            </a:extLst>
          </p:cNvPr>
          <p:cNvSpPr txBox="1"/>
          <p:nvPr/>
        </p:nvSpPr>
        <p:spPr>
          <a:xfrm>
            <a:off x="6144378" y="3914710"/>
            <a:ext cx="981359" cy="338554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Furnace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80AC17-963A-493C-A8C1-37809FD7F16F}"/>
              </a:ext>
            </a:extLst>
          </p:cNvPr>
          <p:cNvSpPr txBox="1"/>
          <p:nvPr/>
        </p:nvSpPr>
        <p:spPr>
          <a:xfrm>
            <a:off x="8184928" y="5119816"/>
            <a:ext cx="576156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MFC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A72DA-BEEB-47C5-9CB0-303289C868E0}"/>
              </a:ext>
            </a:extLst>
          </p:cNvPr>
          <p:cNvSpPr txBox="1"/>
          <p:nvPr/>
        </p:nvSpPr>
        <p:spPr>
          <a:xfrm>
            <a:off x="9749406" y="5199117"/>
            <a:ext cx="486772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658D26-AE10-4DA2-83A1-2247B60B48CF}"/>
              </a:ext>
            </a:extLst>
          </p:cNvPr>
          <p:cNvSpPr txBox="1"/>
          <p:nvPr/>
        </p:nvSpPr>
        <p:spPr>
          <a:xfrm>
            <a:off x="7136990" y="5821483"/>
            <a:ext cx="958917" cy="338554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Bubbler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40C36B-A4AB-4758-8E75-F3CB7B015F52}"/>
              </a:ext>
            </a:extLst>
          </p:cNvPr>
          <p:cNvSpPr txBox="1"/>
          <p:nvPr/>
        </p:nvSpPr>
        <p:spPr>
          <a:xfrm>
            <a:off x="8482862" y="5859528"/>
            <a:ext cx="1101474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EC station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649D2A-098C-4CEF-AF4A-3D02D2980391}"/>
              </a:ext>
            </a:extLst>
          </p:cNvPr>
          <p:cNvSpPr txBox="1"/>
          <p:nvPr/>
        </p:nvSpPr>
        <p:spPr>
          <a:xfrm>
            <a:off x="9146097" y="3842809"/>
            <a:ext cx="1206617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Computer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02456-EE32-4708-9E50-B95E195B7D24}"/>
              </a:ext>
            </a:extLst>
          </p:cNvPr>
          <p:cNvSpPr txBox="1"/>
          <p:nvPr/>
        </p:nvSpPr>
        <p:spPr>
          <a:xfrm>
            <a:off x="7309326" y="3017356"/>
            <a:ext cx="1304350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Ventilation</a:t>
            </a:r>
          </a:p>
        </p:txBody>
      </p:sp>
    </p:spTree>
    <p:extLst>
      <p:ext uri="{BB962C8B-B14F-4D97-AF65-F5344CB8AC3E}">
        <p14:creationId xmlns:p14="http://schemas.microsoft.com/office/powerpoint/2010/main" val="4210869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FEBC-56EF-4327-BB65-EA511148F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96690-B28C-47C5-96B0-098D7282E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 NETL for supporting this work under award DE-FE-0031671</a:t>
            </a:r>
          </a:p>
          <a:p>
            <a:r>
              <a:rPr lang="en-US" dirty="0"/>
              <a:t>Diane Revay Madden is the project manager and Dr. Shailesh Vora is the program director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889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369B-3D0B-43C5-91B1-B0179E8C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Status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593152E-06C4-4085-A24E-7A7D4D77BA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9547605"/>
              </p:ext>
            </p:extLst>
          </p:nvPr>
        </p:nvGraphicFramePr>
        <p:xfrm>
          <a:off x="838200" y="1825625"/>
          <a:ext cx="105156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5358">
                  <a:extLst>
                    <a:ext uri="{9D8B030D-6E8A-4147-A177-3AD203B41FA5}">
                      <a16:colId xmlns:a16="http://schemas.microsoft.com/office/drawing/2014/main" val="1785774072"/>
                    </a:ext>
                  </a:extLst>
                </a:gridCol>
                <a:gridCol w="4152446">
                  <a:extLst>
                    <a:ext uri="{9D8B030D-6E8A-4147-A177-3AD203B41FA5}">
                      <a16:colId xmlns:a16="http://schemas.microsoft.com/office/drawing/2014/main" val="2121375421"/>
                    </a:ext>
                  </a:extLst>
                </a:gridCol>
                <a:gridCol w="1907796">
                  <a:extLst>
                    <a:ext uri="{9D8B030D-6E8A-4147-A177-3AD203B41FA5}">
                      <a16:colId xmlns:a16="http://schemas.microsoft.com/office/drawing/2014/main" val="31100520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Deliverables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529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Optimizing active metal/oxide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Metal/oxide ratio (</a:t>
                      </a:r>
                      <a:r>
                        <a:rPr lang="en-US" sz="2400" dirty="0" err="1"/>
                        <a:t>wt</a:t>
                      </a:r>
                      <a:r>
                        <a:rPr lang="en-US" sz="2400" dirty="0"/>
                        <a:t>%): 90:10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Complete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711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New metal phase compositions/segmented 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Fe-30mol%Ni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400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New sintering-resistant and active oxide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2400" dirty="0"/>
                        <a:t>BaCe</a:t>
                      </a:r>
                      <a:r>
                        <a:rPr lang="en-US" altLang="en-US" sz="2400" baseline="-25000" dirty="0"/>
                        <a:t>0.7</a:t>
                      </a:r>
                      <a:r>
                        <a:rPr lang="en-US" altLang="en-US" sz="2400" dirty="0"/>
                        <a:t>Zr</a:t>
                      </a:r>
                      <a:r>
                        <a:rPr lang="en-US" altLang="en-US" sz="2400" baseline="-25000" dirty="0"/>
                        <a:t>0.1</a:t>
                      </a:r>
                      <a:r>
                        <a:rPr lang="en-US" altLang="en-US" sz="2400" dirty="0"/>
                        <a:t>Y</a:t>
                      </a:r>
                      <a:r>
                        <a:rPr lang="en-US" altLang="en-US" sz="2400" baseline="-25000" dirty="0"/>
                        <a:t>0.1</a:t>
                      </a:r>
                      <a:r>
                        <a:rPr lang="en-US" altLang="en-US" sz="2400" dirty="0"/>
                        <a:t>Yb</a:t>
                      </a:r>
                      <a:r>
                        <a:rPr lang="en-US" altLang="en-US" sz="2400" baseline="-25000" dirty="0"/>
                        <a:t>0.1</a:t>
                      </a:r>
                      <a:r>
                        <a:rPr lang="en-US" altLang="en-US" sz="2400" dirty="0"/>
                        <a:t>O</a:t>
                      </a:r>
                      <a:r>
                        <a:rPr lang="en-US" altLang="en-US" sz="2400" baseline="-25000" dirty="0"/>
                        <a:t>3</a:t>
                      </a:r>
                      <a:r>
                        <a:rPr lang="en-US" altLang="en-US" sz="2400" dirty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04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Sintering-resistant active metal particles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Fe</a:t>
                      </a:r>
                      <a:r>
                        <a:rPr lang="en-US" sz="2400" baseline="-25000" dirty="0"/>
                        <a:t>2</a:t>
                      </a:r>
                      <a:r>
                        <a:rPr lang="en-US" sz="2400" dirty="0"/>
                        <a:t>O</a:t>
                      </a:r>
                      <a:r>
                        <a:rPr lang="en-US" sz="2400" baseline="-25000" dirty="0"/>
                        <a:t>3</a:t>
                      </a:r>
                      <a:r>
                        <a:rPr lang="en-US" sz="2400" dirty="0"/>
                        <a:t>@SiO</a:t>
                      </a:r>
                      <a:r>
                        <a:rPr lang="en-US" sz="2400" baseline="-25000" dirty="0"/>
                        <a:t>2</a:t>
                      </a:r>
                      <a:r>
                        <a:rPr lang="en-US" sz="2400" dirty="0"/>
                        <a:t> core-shell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Complete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891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SF-bed testing in SOFC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Ongoing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494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512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093D-E846-412A-BEC5-4CBFE078E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DCA49-F5B8-414D-86E2-6EEA29C2B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sz="3200" dirty="0"/>
              <a:t>Results</a:t>
            </a:r>
          </a:p>
          <a:p>
            <a:pPr lvl="1"/>
            <a:r>
              <a:rPr lang="en-US" sz="3200" dirty="0"/>
              <a:t>New metal-bed compositions: Fe-Mn and Fe-Ni systems</a:t>
            </a:r>
          </a:p>
          <a:p>
            <a:pPr lvl="1"/>
            <a:r>
              <a:rPr lang="en-US" sz="3200" dirty="0"/>
              <a:t>New metal-support composition: BaCe</a:t>
            </a:r>
            <a:r>
              <a:rPr lang="en-US" sz="3200" baseline="-25000" dirty="0"/>
              <a:t>0.7</a:t>
            </a:r>
            <a:r>
              <a:rPr lang="en-US" sz="3200" dirty="0"/>
              <a:t>Zr</a:t>
            </a:r>
            <a:r>
              <a:rPr lang="en-US" sz="3200" baseline="-25000" dirty="0"/>
              <a:t>0.1</a:t>
            </a:r>
            <a:r>
              <a:rPr lang="en-US" sz="3200" dirty="0"/>
              <a:t>Y</a:t>
            </a:r>
            <a:r>
              <a:rPr lang="en-US" sz="3200" baseline="-25000" dirty="0"/>
              <a:t>0.1</a:t>
            </a:r>
            <a:r>
              <a:rPr lang="en-US" sz="3200" dirty="0"/>
              <a:t>Yb</a:t>
            </a:r>
            <a:r>
              <a:rPr lang="en-US" sz="3200" baseline="-25000" dirty="0"/>
              <a:t>0.1</a:t>
            </a:r>
            <a:r>
              <a:rPr lang="en-US" sz="3200" dirty="0"/>
              <a:t>O</a:t>
            </a:r>
            <a:r>
              <a:rPr lang="en-US" sz="3200" baseline="-25000" dirty="0"/>
              <a:t>3-</a:t>
            </a:r>
            <a:r>
              <a:rPr lang="en-US" sz="3200" baseline="-25000" dirty="0">
                <a:sym typeface="Symbol" panose="05050102010706020507" pitchFamily="18" charset="2"/>
              </a:rPr>
              <a:t></a:t>
            </a:r>
            <a:endParaRPr lang="en-US" sz="3200" baseline="-25000" dirty="0"/>
          </a:p>
          <a:p>
            <a:pPr lvl="1"/>
            <a:r>
              <a:rPr lang="en-US" sz="3200" dirty="0"/>
              <a:t>New Fe</a:t>
            </a:r>
            <a:r>
              <a:rPr lang="en-US" sz="3200" baseline="-25000" dirty="0"/>
              <a:t>2</a:t>
            </a:r>
            <a:r>
              <a:rPr lang="en-US" sz="3200" dirty="0"/>
              <a:t>O</a:t>
            </a:r>
            <a:r>
              <a:rPr lang="en-US" sz="3200" baseline="-25000" dirty="0"/>
              <a:t>3</a:t>
            </a:r>
            <a:r>
              <a:rPr lang="en-US" sz="3200" dirty="0"/>
              <a:t>@SiO</a:t>
            </a:r>
            <a:r>
              <a:rPr lang="en-US" sz="3200" baseline="-25000" dirty="0"/>
              <a:t>2</a:t>
            </a:r>
            <a:r>
              <a:rPr lang="en-US" sz="3200" dirty="0"/>
              <a:t> redox stable core-shell structure</a:t>
            </a:r>
          </a:p>
          <a:p>
            <a:pPr lvl="1"/>
            <a:r>
              <a:rPr lang="en-US" sz="3200" dirty="0"/>
              <a:t>TPR study</a:t>
            </a:r>
          </a:p>
          <a:p>
            <a:pPr lvl="1"/>
            <a:r>
              <a:rPr lang="en-US" sz="3200" dirty="0"/>
              <a:t>Chemical looping study</a:t>
            </a:r>
          </a:p>
          <a:p>
            <a:pPr lvl="1"/>
            <a:r>
              <a:rPr lang="en-US" sz="3200" dirty="0"/>
              <a:t>Mechanism for improved redox stability by Fe-Ni alloy</a:t>
            </a:r>
          </a:p>
          <a:p>
            <a:pPr lvl="0"/>
            <a:r>
              <a:rPr lang="en-US" sz="3200" dirty="0"/>
              <a:t>Summary</a:t>
            </a:r>
          </a:p>
          <a:p>
            <a:pPr lvl="0"/>
            <a:r>
              <a:rPr lang="en-US" sz="3200" dirty="0"/>
              <a:t>Ongoing activities</a:t>
            </a:r>
          </a:p>
          <a:p>
            <a:pPr lvl="0"/>
            <a:r>
              <a:rPr lang="en-US" sz="3200" dirty="0"/>
              <a:t>Acknowledgement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1304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C4F2-8955-4D47-8BB0-624DABD61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54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Metal-Bed Phase Composition Change during Redox Cycle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AB0E1-DD42-47CD-B13A-8DBE4E3EBB4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3088" r="6316"/>
          <a:stretch/>
        </p:blipFill>
        <p:spPr bwMode="auto">
          <a:xfrm>
            <a:off x="1644072" y="1532111"/>
            <a:ext cx="3001819" cy="250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4EF821-C2B2-4ACA-98E9-F4898D9B869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4144" r="6177" b="2308"/>
          <a:stretch/>
        </p:blipFill>
        <p:spPr bwMode="auto">
          <a:xfrm>
            <a:off x="1570182" y="4230255"/>
            <a:ext cx="3073371" cy="242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12E962-A916-407B-A9A2-A4F7144B90C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2625" r="7916"/>
          <a:stretch/>
        </p:blipFill>
        <p:spPr bwMode="auto">
          <a:xfrm>
            <a:off x="6613236" y="1532111"/>
            <a:ext cx="3001819" cy="257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A4C8DF-194A-4E30-83BF-91CE2FF6475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44" r="3112"/>
          <a:stretch/>
        </p:blipFill>
        <p:spPr bwMode="auto">
          <a:xfrm>
            <a:off x="6560675" y="4220162"/>
            <a:ext cx="3349279" cy="2428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7E1DAA8-F363-4E55-8382-0B6506CE863B}"/>
              </a:ext>
            </a:extLst>
          </p:cNvPr>
          <p:cNvSpPr/>
          <p:nvPr/>
        </p:nvSpPr>
        <p:spPr>
          <a:xfrm>
            <a:off x="5008228" y="2726422"/>
            <a:ext cx="1087772" cy="629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BA2B987-B624-4B9D-B97C-BDBAB03D21F0}"/>
              </a:ext>
            </a:extLst>
          </p:cNvPr>
          <p:cNvSpPr/>
          <p:nvPr/>
        </p:nvSpPr>
        <p:spPr>
          <a:xfrm>
            <a:off x="5160628" y="5119671"/>
            <a:ext cx="1087772" cy="629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773B1-AA4E-408D-A8D1-3B01FD82B557}"/>
              </a:ext>
            </a:extLst>
          </p:cNvPr>
          <p:cNvSpPr txBox="1"/>
          <p:nvPr/>
        </p:nvSpPr>
        <p:spPr>
          <a:xfrm>
            <a:off x="4883754" y="2266405"/>
            <a:ext cx="113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6E0CB1-C7A2-4843-8159-D07D351A0F7C}"/>
              </a:ext>
            </a:extLst>
          </p:cNvPr>
          <p:cNvSpPr txBox="1"/>
          <p:nvPr/>
        </p:nvSpPr>
        <p:spPr>
          <a:xfrm>
            <a:off x="5008228" y="4683833"/>
            <a:ext cx="113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F7C4CC-721E-4B25-8ABA-16814BCA8985}"/>
              </a:ext>
            </a:extLst>
          </p:cNvPr>
          <p:cNvSpPr txBox="1"/>
          <p:nvPr/>
        </p:nvSpPr>
        <p:spPr>
          <a:xfrm>
            <a:off x="285226" y="1532111"/>
            <a:ext cx="149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Fe-Mn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20B00F-CE29-471F-9388-5AAA92D5C838}"/>
              </a:ext>
            </a:extLst>
          </p:cNvPr>
          <p:cNvSpPr txBox="1"/>
          <p:nvPr/>
        </p:nvSpPr>
        <p:spPr>
          <a:xfrm>
            <a:off x="267092" y="4045589"/>
            <a:ext cx="137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Fe-Ni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DCE25-4922-414F-9F01-AB2C9EC6FF7F}"/>
              </a:ext>
            </a:extLst>
          </p:cNvPr>
          <p:cNvSpPr txBox="1"/>
          <p:nvPr/>
        </p:nvSpPr>
        <p:spPr>
          <a:xfrm>
            <a:off x="2835480" y="1523264"/>
            <a:ext cx="1672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(Fe</a:t>
            </a:r>
            <a:r>
              <a:rPr lang="en-US" sz="1400" baseline="-25000" dirty="0">
                <a:solidFill>
                  <a:srgbClr val="FF0000"/>
                </a:solidFill>
              </a:rPr>
              <a:t>2</a:t>
            </a:r>
            <a:r>
              <a:rPr lang="en-US" sz="1400" dirty="0">
                <a:solidFill>
                  <a:srgbClr val="FF0000"/>
                </a:solidFill>
              </a:rPr>
              <a:t>O</a:t>
            </a:r>
            <a:r>
              <a:rPr lang="en-US" sz="1400" baseline="-25000" dirty="0">
                <a:solidFill>
                  <a:srgbClr val="FF0000"/>
                </a:solidFill>
              </a:rPr>
              <a:t>3</a:t>
            </a:r>
            <a:r>
              <a:rPr lang="en-US" sz="1400" dirty="0">
                <a:solidFill>
                  <a:srgbClr val="FF0000"/>
                </a:solidFill>
              </a:rPr>
              <a:t>-Mn</a:t>
            </a:r>
            <a:r>
              <a:rPr lang="en-US" sz="1400" baseline="-25000" dirty="0">
                <a:solidFill>
                  <a:srgbClr val="FF0000"/>
                </a:solidFill>
              </a:rPr>
              <a:t>2</a:t>
            </a:r>
            <a:r>
              <a:rPr lang="en-US" sz="1400" dirty="0">
                <a:solidFill>
                  <a:srgbClr val="FF0000"/>
                </a:solidFill>
              </a:rPr>
              <a:t>O</a:t>
            </a:r>
            <a:r>
              <a:rPr lang="en-US" sz="1400" baseline="-25000" dirty="0">
                <a:solidFill>
                  <a:srgbClr val="FF0000"/>
                </a:solidFill>
              </a:rPr>
              <a:t>3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  <a:r>
              <a:rPr lang="en-US" sz="1400" baseline="-25000" dirty="0">
                <a:solidFill>
                  <a:srgbClr val="FF0000"/>
                </a:solidFill>
              </a:rPr>
              <a:t>s</a:t>
            </a:r>
            <a:r>
              <a:rPr lang="en-US" sz="1400" dirty="0">
                <a:solidFill>
                  <a:srgbClr val="FF0000"/>
                </a:solidFill>
              </a:rPr>
              <a:t>-ZrO</a:t>
            </a:r>
            <a:r>
              <a:rPr lang="en-US" sz="1400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89DDD3-087D-4A27-A4FA-0DAEB168139A}"/>
              </a:ext>
            </a:extLst>
          </p:cNvPr>
          <p:cNvSpPr txBox="1"/>
          <p:nvPr/>
        </p:nvSpPr>
        <p:spPr>
          <a:xfrm>
            <a:off x="8335677" y="1593666"/>
            <a:ext cx="1191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(Fe-Mn)</a:t>
            </a:r>
            <a:r>
              <a:rPr lang="en-US" sz="1400" baseline="-25000" dirty="0">
                <a:solidFill>
                  <a:srgbClr val="FF0000"/>
                </a:solidFill>
              </a:rPr>
              <a:t>s</a:t>
            </a:r>
            <a:r>
              <a:rPr lang="en-US" sz="1400" dirty="0">
                <a:solidFill>
                  <a:srgbClr val="FF0000"/>
                </a:solidFill>
              </a:rPr>
              <a:t>-ZrO</a:t>
            </a:r>
            <a:r>
              <a:rPr lang="en-US" sz="1400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D29827-BE23-4E24-82B1-1E817AFA4DF8}"/>
              </a:ext>
            </a:extLst>
          </p:cNvPr>
          <p:cNvSpPr txBox="1"/>
          <p:nvPr/>
        </p:nvSpPr>
        <p:spPr>
          <a:xfrm>
            <a:off x="8603217" y="4327926"/>
            <a:ext cx="1100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(Fe-Ni)</a:t>
            </a:r>
            <a:r>
              <a:rPr lang="en-US" sz="1400" baseline="-25000" dirty="0">
                <a:solidFill>
                  <a:srgbClr val="FF0000"/>
                </a:solidFill>
              </a:rPr>
              <a:t>s</a:t>
            </a:r>
            <a:r>
              <a:rPr lang="en-US" sz="1400" dirty="0">
                <a:solidFill>
                  <a:srgbClr val="FF0000"/>
                </a:solidFill>
              </a:rPr>
              <a:t>-ZrO</a:t>
            </a:r>
            <a:r>
              <a:rPr lang="en-US" sz="1400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F39CEA-7FC2-4262-B3FD-FD21081F2EC3}"/>
              </a:ext>
            </a:extLst>
          </p:cNvPr>
          <p:cNvSpPr txBox="1"/>
          <p:nvPr/>
        </p:nvSpPr>
        <p:spPr>
          <a:xfrm>
            <a:off x="1779225" y="4414921"/>
            <a:ext cx="2080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(Fe</a:t>
            </a:r>
            <a:r>
              <a:rPr lang="en-US" sz="1400" baseline="-25000" dirty="0">
                <a:solidFill>
                  <a:srgbClr val="FF0000"/>
                </a:solidFill>
              </a:rPr>
              <a:t>2</a:t>
            </a:r>
            <a:r>
              <a:rPr lang="en-US" sz="1400" dirty="0">
                <a:solidFill>
                  <a:srgbClr val="FF0000"/>
                </a:solidFill>
              </a:rPr>
              <a:t>O</a:t>
            </a:r>
            <a:r>
              <a:rPr lang="en-US" sz="1400" baseline="-25000" dirty="0">
                <a:solidFill>
                  <a:srgbClr val="FF0000"/>
                </a:solidFill>
              </a:rPr>
              <a:t>3</a:t>
            </a:r>
            <a:r>
              <a:rPr lang="en-US" sz="1400" dirty="0">
                <a:solidFill>
                  <a:srgbClr val="FF0000"/>
                </a:solidFill>
              </a:rPr>
              <a:t>-NiO-NiFe</a:t>
            </a:r>
            <a:r>
              <a:rPr lang="en-US" sz="1400" baseline="-25000" dirty="0">
                <a:solidFill>
                  <a:srgbClr val="FF0000"/>
                </a:solidFill>
              </a:rPr>
              <a:t>2</a:t>
            </a:r>
            <a:r>
              <a:rPr lang="en-US" sz="1400" dirty="0">
                <a:solidFill>
                  <a:srgbClr val="FF0000"/>
                </a:solidFill>
              </a:rPr>
              <a:t>O</a:t>
            </a:r>
            <a:r>
              <a:rPr lang="en-US" sz="1400" baseline="-25000" dirty="0">
                <a:solidFill>
                  <a:srgbClr val="FF0000"/>
                </a:solidFill>
              </a:rPr>
              <a:t>4</a:t>
            </a:r>
            <a:r>
              <a:rPr lang="en-US" sz="1400" dirty="0">
                <a:solidFill>
                  <a:srgbClr val="FF0000"/>
                </a:solidFill>
              </a:rPr>
              <a:t>)-ZrO</a:t>
            </a:r>
            <a:r>
              <a:rPr lang="en-US" sz="1400" baseline="-25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23885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0778-0DEE-4BAF-8A95-7AF69D8F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TPR Profiles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AC54A8-0A84-42B1-A6B6-C580B6C44B0C}"/>
              </a:ext>
            </a:extLst>
          </p:cNvPr>
          <p:cNvGrpSpPr/>
          <p:nvPr/>
        </p:nvGrpSpPr>
        <p:grpSpPr>
          <a:xfrm>
            <a:off x="1275127" y="2124607"/>
            <a:ext cx="4329429" cy="3716891"/>
            <a:chOff x="1031846" y="1596100"/>
            <a:chExt cx="4329429" cy="37168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65590B-D874-4422-AEDF-5D6583862A3B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8" r="11364"/>
            <a:stretch/>
          </p:blipFill>
          <p:spPr bwMode="auto">
            <a:xfrm>
              <a:off x="1031846" y="1875205"/>
              <a:ext cx="4329429" cy="343778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FA0ABC-A418-4D87-BA45-5C39CB1B1C20}"/>
                </a:ext>
              </a:extLst>
            </p:cNvPr>
            <p:cNvSpPr txBox="1"/>
            <p:nvPr/>
          </p:nvSpPr>
          <p:spPr>
            <a:xfrm>
              <a:off x="3036815" y="1596100"/>
              <a:ext cx="1493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Fe-Mn system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7B5F8AD-36EB-4CA8-8796-75368C19EAEF}"/>
              </a:ext>
            </a:extLst>
          </p:cNvPr>
          <p:cNvGrpSpPr/>
          <p:nvPr/>
        </p:nvGrpSpPr>
        <p:grpSpPr>
          <a:xfrm>
            <a:off x="6484335" y="2124607"/>
            <a:ext cx="4329429" cy="3673658"/>
            <a:chOff x="6375278" y="1592171"/>
            <a:chExt cx="4329429" cy="36736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8205B7-87E3-4E70-BC3F-DC846C3C008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3" r="10899"/>
            <a:stretch/>
          </p:blipFill>
          <p:spPr bwMode="auto">
            <a:xfrm>
              <a:off x="6375278" y="1828044"/>
              <a:ext cx="4329429" cy="34377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B337A7-626F-4E28-A8A6-46F7639E902E}"/>
                </a:ext>
              </a:extLst>
            </p:cNvPr>
            <p:cNvSpPr txBox="1"/>
            <p:nvPr/>
          </p:nvSpPr>
          <p:spPr>
            <a:xfrm>
              <a:off x="8539993" y="1592171"/>
              <a:ext cx="1376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Fe-Ni system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DED7203-538F-4CEC-BE1D-5700B9AE84C8}"/>
              </a:ext>
            </a:extLst>
          </p:cNvPr>
          <p:cNvSpPr txBox="1"/>
          <p:nvPr/>
        </p:nvSpPr>
        <p:spPr>
          <a:xfrm>
            <a:off x="2137388" y="5935937"/>
            <a:ext cx="346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Mn-addition slows down reduction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9DA55-F2D3-4AD1-85E0-0FB4DA46B5B2}"/>
              </a:ext>
            </a:extLst>
          </p:cNvPr>
          <p:cNvSpPr txBox="1"/>
          <p:nvPr/>
        </p:nvSpPr>
        <p:spPr>
          <a:xfrm>
            <a:off x="7346596" y="5854807"/>
            <a:ext cx="3304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Ni-addition accelerates reduction</a:t>
            </a:r>
          </a:p>
        </p:txBody>
      </p:sp>
    </p:spTree>
    <p:extLst>
      <p:ext uri="{BB962C8B-B14F-4D97-AF65-F5344CB8AC3E}">
        <p14:creationId xmlns:p14="http://schemas.microsoft.com/office/powerpoint/2010/main" val="2793082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F819-014E-40E8-8C0E-F7ED34274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TPR of Fe-bed with Different Oxide Supports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D2A7E-55AC-487B-A47A-B80999E02E0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837" y="1690688"/>
            <a:ext cx="4858385" cy="38169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73527E-5D28-4B2D-8410-EEB3EEB94F0E}"/>
              </a:ext>
            </a:extLst>
          </p:cNvPr>
          <p:cNvGrpSpPr/>
          <p:nvPr/>
        </p:nvGrpSpPr>
        <p:grpSpPr>
          <a:xfrm>
            <a:off x="1079778" y="1879890"/>
            <a:ext cx="4498109" cy="3627783"/>
            <a:chOff x="942108" y="2366617"/>
            <a:chExt cx="4498109" cy="36277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4B0502-03A8-4A3C-9E66-932FA28677B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9" t="8837" r="11370"/>
            <a:stretch/>
          </p:blipFill>
          <p:spPr bwMode="auto">
            <a:xfrm>
              <a:off x="942108" y="2366617"/>
              <a:ext cx="4498109" cy="362778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44F002-C5FC-42DA-B16A-D372DA45B27E}"/>
                </a:ext>
              </a:extLst>
            </p:cNvPr>
            <p:cNvSpPr txBox="1"/>
            <p:nvPr/>
          </p:nvSpPr>
          <p:spPr>
            <a:xfrm>
              <a:off x="4448537" y="2605248"/>
              <a:ext cx="7761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</a:t>
              </a:r>
              <a:r>
                <a:rPr lang="en-US" sz="1200" baseline="30000" dirty="0"/>
                <a:t>o</a:t>
              </a:r>
              <a:r>
                <a:rPr lang="en-US" sz="1200" dirty="0"/>
                <a:t>C/min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3A82EDC-4D4E-4FBE-93DD-41B8D1D43092}"/>
              </a:ext>
            </a:extLst>
          </p:cNvPr>
          <p:cNvSpPr txBox="1"/>
          <p:nvPr/>
        </p:nvSpPr>
        <p:spPr>
          <a:xfrm>
            <a:off x="1822815" y="5830349"/>
            <a:ext cx="9225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Proton containing </a:t>
            </a:r>
            <a:r>
              <a:rPr lang="en-US" dirty="0" err="1">
                <a:solidFill>
                  <a:srgbClr val="FF0000"/>
                </a:solidFill>
              </a:rPr>
              <a:t>BCZYYb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altLang="en-US" dirty="0">
                <a:solidFill>
                  <a:srgbClr val="FF0000"/>
                </a:solidFill>
              </a:rPr>
              <a:t>BaCe</a:t>
            </a:r>
            <a:r>
              <a:rPr lang="en-US" altLang="en-US" baseline="-25000" dirty="0">
                <a:solidFill>
                  <a:srgbClr val="FF0000"/>
                </a:solidFill>
              </a:rPr>
              <a:t>0.7</a:t>
            </a:r>
            <a:r>
              <a:rPr lang="en-US" altLang="en-US" dirty="0">
                <a:solidFill>
                  <a:srgbClr val="FF0000"/>
                </a:solidFill>
              </a:rPr>
              <a:t>Zr</a:t>
            </a:r>
            <a:r>
              <a:rPr lang="en-US" altLang="en-US" baseline="-25000" dirty="0">
                <a:solidFill>
                  <a:srgbClr val="FF0000"/>
                </a:solidFill>
              </a:rPr>
              <a:t>0.1</a:t>
            </a:r>
            <a:r>
              <a:rPr lang="en-US" altLang="en-US" dirty="0">
                <a:solidFill>
                  <a:srgbClr val="FF0000"/>
                </a:solidFill>
              </a:rPr>
              <a:t>Y</a:t>
            </a:r>
            <a:r>
              <a:rPr lang="en-US" altLang="en-US" baseline="-25000" dirty="0">
                <a:solidFill>
                  <a:srgbClr val="FF0000"/>
                </a:solidFill>
              </a:rPr>
              <a:t>0.1</a:t>
            </a:r>
            <a:r>
              <a:rPr lang="en-US" altLang="en-US" dirty="0">
                <a:solidFill>
                  <a:srgbClr val="FF0000"/>
                </a:solidFill>
              </a:rPr>
              <a:t>Yb</a:t>
            </a:r>
            <a:r>
              <a:rPr lang="en-US" altLang="en-US" baseline="-25000" dirty="0">
                <a:solidFill>
                  <a:srgbClr val="FF0000"/>
                </a:solidFill>
              </a:rPr>
              <a:t>0.1</a:t>
            </a:r>
            <a:r>
              <a:rPr lang="en-US" altLang="en-US" dirty="0">
                <a:solidFill>
                  <a:srgbClr val="FF0000"/>
                </a:solidFill>
              </a:rPr>
              <a:t>O</a:t>
            </a:r>
            <a:r>
              <a:rPr lang="en-US" alt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) is the best to facilitate the reduction of Fe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81077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2F450-2E4C-48A4-8BDF-BD675780D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Chemical Looping Hydrogen (CLH) System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34511A-6DA2-4BEE-AE0D-81D03B61AB3B}"/>
              </a:ext>
            </a:extLst>
          </p:cNvPr>
          <p:cNvGrpSpPr/>
          <p:nvPr/>
        </p:nvGrpSpPr>
        <p:grpSpPr>
          <a:xfrm>
            <a:off x="713197" y="2075959"/>
            <a:ext cx="7781702" cy="3504472"/>
            <a:chOff x="3311207" y="2174875"/>
            <a:chExt cx="5569585" cy="2508250"/>
          </a:xfrm>
        </p:grpSpPr>
        <p:pic>
          <p:nvPicPr>
            <p:cNvPr id="9" name="Picture 8" descr="A picture containing sitting, table, water, red&#10;&#10;Description automatically generated">
              <a:extLst>
                <a:ext uri="{FF2B5EF4-FFF2-40B4-BE49-F238E27FC236}">
                  <a16:creationId xmlns:a16="http://schemas.microsoft.com/office/drawing/2014/main" id="{2811DD28-E885-46E4-AD6F-29C765CA04BD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73" b="15185"/>
            <a:stretch/>
          </p:blipFill>
          <p:spPr bwMode="auto">
            <a:xfrm>
              <a:off x="3311207" y="2174875"/>
              <a:ext cx="5569585" cy="25082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8A2E3D8B-D6DF-4655-BE2A-A5A02D46D229}"/>
                </a:ext>
              </a:extLst>
            </p:cNvPr>
            <p:cNvSpPr txBox="1"/>
            <p:nvPr/>
          </p:nvSpPr>
          <p:spPr>
            <a:xfrm>
              <a:off x="3962514" y="4171846"/>
              <a:ext cx="1071814" cy="20277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rPr>
                <a:t>Water syringe pump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0D516AB1-F634-4CC2-A336-1AC584E1F24B}"/>
                </a:ext>
              </a:extLst>
            </p:cNvPr>
            <p:cNvSpPr txBox="1"/>
            <p:nvPr/>
          </p:nvSpPr>
          <p:spPr>
            <a:xfrm>
              <a:off x="4142425" y="2174875"/>
              <a:ext cx="1071814" cy="202773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Mass flow controller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90CCAE14-F84F-4EEF-B914-7E44864F7908}"/>
                </a:ext>
              </a:extLst>
            </p:cNvPr>
            <p:cNvSpPr txBox="1"/>
            <p:nvPr/>
          </p:nvSpPr>
          <p:spPr>
            <a:xfrm>
              <a:off x="6140702" y="2349908"/>
              <a:ext cx="741814" cy="20806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rPr>
                <a:t>4-way switch</a:t>
              </a:r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0962B579-247F-4A9A-9F5F-8A7510C8B4DD}"/>
                </a:ext>
              </a:extLst>
            </p:cNvPr>
            <p:cNvSpPr txBox="1"/>
            <p:nvPr/>
          </p:nvSpPr>
          <p:spPr>
            <a:xfrm>
              <a:off x="6243956" y="4096488"/>
              <a:ext cx="741814" cy="20277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rPr>
                <a:t>PLC controller</a:t>
              </a:r>
            </a:p>
          </p:txBody>
        </p:sp>
      </p:grpSp>
      <p:sp>
        <p:nvSpPr>
          <p:cNvPr id="15" name="Text Box 9">
            <a:extLst>
              <a:ext uri="{FF2B5EF4-FFF2-40B4-BE49-F238E27FC236}">
                <a16:creationId xmlns:a16="http://schemas.microsoft.com/office/drawing/2014/main" id="{F7C2CAB9-24A6-4880-8DE9-EEE210355412}"/>
              </a:ext>
            </a:extLst>
          </p:cNvPr>
          <p:cNvSpPr txBox="1"/>
          <p:nvPr/>
        </p:nvSpPr>
        <p:spPr>
          <a:xfrm>
            <a:off x="6162730" y="3145690"/>
            <a:ext cx="934357" cy="28331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CLH reactor</a:t>
            </a:r>
          </a:p>
        </p:txBody>
      </p:sp>
      <p:pic>
        <p:nvPicPr>
          <p:cNvPr id="1026" name="Picture 2" descr="eadc0deb-540f-43e6-8244-30c1bdfa8fe9@namprd19">
            <a:extLst>
              <a:ext uri="{FF2B5EF4-FFF2-40B4-BE49-F238E27FC236}">
                <a16:creationId xmlns:a16="http://schemas.microsoft.com/office/drawing/2014/main" id="{A1244100-2122-47C2-88BD-2FB6869C0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76785" y="2519104"/>
            <a:ext cx="3545164" cy="265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39066D-76AD-4F0A-82E1-AA5FDCAE1348}"/>
              </a:ext>
            </a:extLst>
          </p:cNvPr>
          <p:cNvSpPr txBox="1"/>
          <p:nvPr/>
        </p:nvSpPr>
        <p:spPr>
          <a:xfrm>
            <a:off x="10251346" y="5580431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1C1D6BD-1E80-483D-ACDB-4829B50E58FC}"/>
              </a:ext>
            </a:extLst>
          </p:cNvPr>
          <p:cNvSpPr/>
          <p:nvPr/>
        </p:nvSpPr>
        <p:spPr>
          <a:xfrm>
            <a:off x="8227746" y="3910005"/>
            <a:ext cx="688457" cy="5285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65DA8-F610-404C-86D8-C1BA092E4F2A}"/>
              </a:ext>
            </a:extLst>
          </p:cNvPr>
          <p:cNvSpPr txBox="1"/>
          <p:nvPr/>
        </p:nvSpPr>
        <p:spPr>
          <a:xfrm>
            <a:off x="7393588" y="4029133"/>
            <a:ext cx="110652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Connect to MS</a:t>
            </a:r>
          </a:p>
        </p:txBody>
      </p:sp>
    </p:spTree>
    <p:extLst>
      <p:ext uri="{BB962C8B-B14F-4D97-AF65-F5344CB8AC3E}">
        <p14:creationId xmlns:p14="http://schemas.microsoft.com/office/powerpoint/2010/main" val="2137594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18FF-231D-45E4-B651-7C3F926A8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of 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74DE4A-443F-4288-AF10-D802FDEBE3F2}"/>
              </a:ext>
            </a:extLst>
          </p:cNvPr>
          <p:cNvGrpSpPr/>
          <p:nvPr/>
        </p:nvGrpSpPr>
        <p:grpSpPr>
          <a:xfrm>
            <a:off x="1361814" y="1914189"/>
            <a:ext cx="9468372" cy="3916159"/>
            <a:chOff x="1641109" y="1860832"/>
            <a:chExt cx="8815397" cy="31823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83BF28-BAFB-4A29-B093-52277A464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1109" y="1914394"/>
              <a:ext cx="4537211" cy="31287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7C9CFD-84CC-4BEF-95DC-F658D38BB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4320" y="1860832"/>
              <a:ext cx="3812186" cy="313253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903F95-6B18-4617-BA47-6F9E9C0AC46D}"/>
              </a:ext>
            </a:extLst>
          </p:cNvPr>
          <p:cNvSpPr txBox="1"/>
          <p:nvPr/>
        </p:nvSpPr>
        <p:spPr>
          <a:xfrm rot="16200000">
            <a:off x="5994708" y="3503819"/>
            <a:ext cx="16408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Integration of signal</a:t>
            </a:r>
          </a:p>
        </p:txBody>
      </p:sp>
    </p:spTree>
    <p:extLst>
      <p:ext uri="{BB962C8B-B14F-4D97-AF65-F5344CB8AC3E}">
        <p14:creationId xmlns:p14="http://schemas.microsoft.com/office/powerpoint/2010/main" val="462724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933</Words>
  <Application>Microsoft Office PowerPoint</Application>
  <PresentationFormat>Widescreen</PresentationFormat>
  <Paragraphs>173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 Math</vt:lpstr>
      <vt:lpstr>Times New Roman</vt:lpstr>
      <vt:lpstr>Office Theme</vt:lpstr>
      <vt:lpstr>A Transformational Natural Gas Fueled Dynamic SOFC for Critical Datacenter In-Rack Power </vt:lpstr>
      <vt:lpstr>Project Objective</vt:lpstr>
      <vt:lpstr>Project Status</vt:lpstr>
      <vt:lpstr>Outline</vt:lpstr>
      <vt:lpstr>Metal-Bed Phase Composition Change during Redox Cycle</vt:lpstr>
      <vt:lpstr>TPR Profiles</vt:lpstr>
      <vt:lpstr>TPR of Fe-bed with Different Oxide Supports</vt:lpstr>
      <vt:lpstr>Chemical Looping Hydrogen (CLH) System</vt:lpstr>
      <vt:lpstr>Calibration of MS</vt:lpstr>
      <vt:lpstr>Calculation of Hydrogen Production and Consumption</vt:lpstr>
      <vt:lpstr>CLH – Baseline Fe-ZrO2</vt:lpstr>
      <vt:lpstr>CLH – Fe-Foam</vt:lpstr>
      <vt:lpstr>Comparison between Baseline and Fe-Foam</vt:lpstr>
      <vt:lpstr>CLH – Fe-Ni Foam</vt:lpstr>
      <vt:lpstr>CLH – Fe-Ni-ZrO2 (powder)</vt:lpstr>
      <vt:lpstr>CLH – Fe-Ni-ZrO2</vt:lpstr>
      <vt:lpstr>CLH – Fe-Ni-ZrO2</vt:lpstr>
      <vt:lpstr>Comparison of H2 Production by Fe-Ni-ZrO2</vt:lpstr>
      <vt:lpstr>Fe-Ni-O Phase Diagram</vt:lpstr>
      <vt:lpstr>Mechanisms of Improved Fe-Ni Redox Cycle</vt:lpstr>
      <vt:lpstr>Fe2O3@SiO2 Core-shell</vt:lpstr>
      <vt:lpstr>CLH - Fe2O3@SiO2 Core-shell</vt:lpstr>
      <vt:lpstr>Conclusions </vt:lpstr>
      <vt:lpstr>Ongoing Activities</vt:lpstr>
      <vt:lpstr>Acknowledgement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khuang</dc:creator>
  <cp:lastModifiedBy>Diane Madden</cp:lastModifiedBy>
  <cp:revision>10</cp:revision>
  <dcterms:created xsi:type="dcterms:W3CDTF">2018-09-15T00:46:40Z</dcterms:created>
  <dcterms:modified xsi:type="dcterms:W3CDTF">2020-07-13T14:06:52Z</dcterms:modified>
</cp:coreProperties>
</file>