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20" r:id="rId2"/>
    <p:sldId id="574" r:id="rId3"/>
    <p:sldId id="590" r:id="rId4"/>
    <p:sldId id="616" r:id="rId5"/>
    <p:sldId id="607" r:id="rId6"/>
    <p:sldId id="608" r:id="rId7"/>
    <p:sldId id="601" r:id="rId8"/>
    <p:sldId id="602" r:id="rId9"/>
    <p:sldId id="603" r:id="rId10"/>
    <p:sldId id="604" r:id="rId11"/>
    <p:sldId id="605" r:id="rId12"/>
    <p:sldId id="606" r:id="rId13"/>
    <p:sldId id="609" r:id="rId14"/>
    <p:sldId id="610" r:id="rId15"/>
    <p:sldId id="611" r:id="rId16"/>
    <p:sldId id="612" r:id="rId17"/>
    <p:sldId id="613" r:id="rId18"/>
    <p:sldId id="614" r:id="rId19"/>
    <p:sldId id="615" r:id="rId20"/>
    <p:sldId id="59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208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123AB8"/>
    <a:srgbClr val="FF9900"/>
    <a:srgbClr val="8E0812"/>
    <a:srgbClr val="89374E"/>
    <a:srgbClr val="0F3099"/>
    <a:srgbClr val="A50021"/>
    <a:srgbClr val="FFFFCC"/>
    <a:srgbClr val="FF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063" autoAdjust="0"/>
    <p:restoredTop sz="96536" autoAdjust="0"/>
  </p:normalViewPr>
  <p:slideViewPr>
    <p:cSldViewPr>
      <p:cViewPr varScale="1">
        <p:scale>
          <a:sx n="84" d="100"/>
          <a:sy n="84" d="100"/>
        </p:scale>
        <p:origin x="282" y="84"/>
      </p:cViewPr>
      <p:guideLst>
        <p:guide orient="horz" pos="2208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589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3F0790C-864A-4635-B8BE-58D4CAAB1252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A79D168-AA63-4115-9368-FF31A94C4B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1386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2E4A0-2823-481B-BB70-101FA2780277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020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0C2E4A0-2823-481B-BB70-101FA278027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911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79E802D-819F-473E-A4A1-2F44B7C6E602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B890996-3B46-4D30-8559-A163B4C02A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164F174-ED15-47B2-92B6-5A3521BBDA22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C8B8A32-4456-4336-AE86-3E636E916C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8CF83D7-02AC-47AC-BA50-12D01012C7A8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6C42EFE-C309-4C6B-8316-3F5A36292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43D6308-2608-417C-B090-AE7C15FFF64E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89441BE-FDA3-401E-906F-B391E44453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3590AB0-5C25-48B6-97DB-18A8D2232D39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0BAB16-A0E2-43C0-A1B9-70EF73D3F5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4D83C9E-5BA3-4E16-AE40-4249C7E80CEC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C241CD67-0ED8-4BA2-881F-73CD588190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51F6A14-261B-4F50-8679-DCC440690D7E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D9E58C2-5E9A-4840-B39F-500C8914B8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623A26-63B8-4AC3-9932-88ED179D4B62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726F381A-428B-4868-BD37-C214DFF16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7032F7B-8D3E-4543-B61F-7F610C07594F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231DFED-A3B2-4297-8E60-FE290BFBB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D288528-460A-406B-9CD3-BF1361EAB6DA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120CA0C-495A-4D27-9274-E1C38AC9A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DFBEEBF-EEBF-4892-ADD3-EC22174EF30E}" type="datetimeFigureOut">
              <a:rPr lang="en-US"/>
              <a:pPr>
                <a:defRPr/>
              </a:pPr>
              <a:t>7/2/2020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82C37C7-ED2A-4758-92AA-01159BECDA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762000"/>
            <a:ext cx="7924800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Coking Tolerance and Stability of SOFC Anodes Using ALD of Oxide Thin Films</a:t>
            </a:r>
          </a:p>
          <a:p>
            <a:pPr algn="ctr"/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Raymond J. Gorte, John M.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Vohs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Pennsylvania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McIntosh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Lehigh University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7" descr="color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967306"/>
            <a:ext cx="3073925" cy="100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069C72F9-15DB-49FD-B4A2-D20A9991D6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67306"/>
            <a:ext cx="2869675" cy="153886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CAD8BFB-4DE1-4596-9F40-29BA8240E6A8}"/>
              </a:ext>
            </a:extLst>
          </p:cNvPr>
          <p:cNvSpPr/>
          <p:nvPr/>
        </p:nvSpPr>
        <p:spPr>
          <a:xfrm>
            <a:off x="457200" y="152400"/>
            <a:ext cx="7027886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Sensitivity-Low Energy Ion Scattering: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93FFE4-773F-4962-AA14-28C29A0E2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447800"/>
            <a:ext cx="3733800" cy="45007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D2CD163-7EB8-457D-96DB-E3258F89B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0" y="2286000"/>
            <a:ext cx="3324261" cy="3962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3BF33E2-B435-44F3-8223-27AEB07837E3}"/>
              </a:ext>
            </a:extLst>
          </p:cNvPr>
          <p:cNvSpPr txBox="1"/>
          <p:nvPr/>
        </p:nvSpPr>
        <p:spPr>
          <a:xfrm>
            <a:off x="457200" y="914400"/>
            <a:ext cx="684803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LEIS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B351E4-5BE7-4232-B888-23C4F966EB42}"/>
              </a:ext>
            </a:extLst>
          </p:cNvPr>
          <p:cNvSpPr txBox="1"/>
          <p:nvPr/>
        </p:nvSpPr>
        <p:spPr>
          <a:xfrm>
            <a:off x="4876800" y="914400"/>
            <a:ext cx="1082348" cy="369332"/>
          </a:xfrm>
          <a:prstGeom prst="rect">
            <a:avLst/>
          </a:prstGeom>
          <a:solidFill>
            <a:schemeClr val="accent5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HS-LEIS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3D42080-6FA4-49AF-B33A-B5C358EBF4C9}"/>
              </a:ext>
            </a:extLst>
          </p:cNvPr>
          <p:cNvSpPr/>
          <p:nvPr/>
        </p:nvSpPr>
        <p:spPr>
          <a:xfrm>
            <a:off x="4800600" y="1371600"/>
            <a:ext cx="41148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3695" indent="-34099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3695" algn="l"/>
                <a:tab pos="354330" algn="l"/>
                <a:tab pos="3201670" algn="l"/>
              </a:tabLst>
            </a:pP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Large</a:t>
            </a:r>
            <a:r>
              <a:rPr lang="en-US" sz="16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acceptance</a:t>
            </a:r>
            <a:r>
              <a:rPr lang="en-US" sz="1600" b="1" spc="-4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angle ( </a:t>
            </a:r>
            <a:r>
              <a:rPr lang="en-US" sz="1600" b="1" spc="5" dirty="0">
                <a:solidFill>
                  <a:srgbClr val="000099"/>
                </a:solidFill>
                <a:latin typeface="Arial"/>
                <a:cs typeface="Arial"/>
              </a:rPr>
              <a:t>360</a:t>
            </a:r>
            <a:r>
              <a:rPr lang="en-US" sz="1600" b="1" spc="7" baseline="25641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lang="en-US" sz="1600" b="1" spc="135" baseline="25641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)</a:t>
            </a:r>
          </a:p>
          <a:p>
            <a:pPr marL="353695" indent="-340995">
              <a:lnSpc>
                <a:spcPct val="100000"/>
              </a:lnSpc>
              <a:spcBef>
                <a:spcPts val="600"/>
              </a:spcBef>
              <a:buFont typeface="Wingdings"/>
              <a:buChar char=""/>
              <a:tabLst>
                <a:tab pos="353695" algn="l"/>
                <a:tab pos="354330" algn="l"/>
                <a:tab pos="3201670" algn="l"/>
              </a:tabLst>
            </a:pPr>
            <a:r>
              <a:rPr lang="en-US" sz="1600" b="1" dirty="0">
                <a:solidFill>
                  <a:srgbClr val="000099"/>
                </a:solidFill>
                <a:latin typeface="Arial"/>
                <a:cs typeface="Arial"/>
              </a:rPr>
              <a:t>Parallel Energy Detection</a:t>
            </a:r>
          </a:p>
        </p:txBody>
      </p:sp>
    </p:spTree>
    <p:extLst>
      <p:ext uri="{BB962C8B-B14F-4D97-AF65-F5344CB8AC3E}">
        <p14:creationId xmlns:p14="http://schemas.microsoft.com/office/powerpoint/2010/main" val="2556519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5BF27AE-C2C5-4AD3-B86D-9F140F5145FC}"/>
              </a:ext>
            </a:extLst>
          </p:cNvPr>
          <p:cNvSpPr/>
          <p:nvPr/>
        </p:nvSpPr>
        <p:spPr>
          <a:xfrm>
            <a:off x="381000" y="152400"/>
            <a:ext cx="5405647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Film Uniformity:</a:t>
            </a:r>
          </a:p>
        </p:txBody>
      </p:sp>
      <p:pic>
        <p:nvPicPr>
          <p:cNvPr id="3" name="Picture 2" descr="C:\Users\Yuan\Downloads\Combined LEIS.bmp">
            <a:extLst>
              <a:ext uri="{FF2B5EF4-FFF2-40B4-BE49-F238E27FC236}">
                <a16:creationId xmlns:a16="http://schemas.microsoft.com/office/drawing/2014/main" id="{850A0E4D-C924-46FE-AFE5-0A2EF16A552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2" y="1314271"/>
            <a:ext cx="4800600" cy="3881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7083318-114F-41D7-9797-A03D44C099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619071"/>
            <a:ext cx="3992513" cy="2491180"/>
          </a:xfrm>
          <a:prstGeom prst="rect">
            <a:avLst/>
          </a:prstGeom>
        </p:spPr>
      </p:pic>
      <p:sp>
        <p:nvSpPr>
          <p:cNvPr id="5" name="Line 23">
            <a:extLst>
              <a:ext uri="{FF2B5EF4-FFF2-40B4-BE49-F238E27FC236}">
                <a16:creationId xmlns:a16="http://schemas.microsoft.com/office/drawing/2014/main" id="{7B0E9162-A6AF-476A-90E5-79A02721F91B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898383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EB3BF2F-E233-4558-A013-837FC73A9BE9}"/>
              </a:ext>
            </a:extLst>
          </p:cNvPr>
          <p:cNvSpPr txBox="1"/>
          <p:nvPr/>
        </p:nvSpPr>
        <p:spPr>
          <a:xfrm>
            <a:off x="5943600" y="4209871"/>
            <a:ext cx="1997085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LSF cathode with: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 cycles of Co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cycles of Co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cycles of Co</a:t>
            </a:r>
          </a:p>
        </p:txBody>
      </p:sp>
      <p:sp>
        <p:nvSpPr>
          <p:cNvPr id="7" name="Line 23">
            <a:extLst>
              <a:ext uri="{FF2B5EF4-FFF2-40B4-BE49-F238E27FC236}">
                <a16:creationId xmlns:a16="http://schemas.microsoft.com/office/drawing/2014/main" id="{D3370891-CE7A-4AEA-B48D-6C8957CB378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724400" y="914400"/>
            <a:ext cx="9525" cy="5426217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9D6DB0-0E12-4304-B38D-756E04F4D655}"/>
              </a:ext>
            </a:extLst>
          </p:cNvPr>
          <p:cNvSpPr txBox="1"/>
          <p:nvPr/>
        </p:nvSpPr>
        <p:spPr>
          <a:xfrm>
            <a:off x="457200" y="1066800"/>
            <a:ext cx="886781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5A41E49-F9A6-40DF-8848-B7E23A240FF0}"/>
              </a:ext>
            </a:extLst>
          </p:cNvPr>
          <p:cNvSpPr/>
          <p:nvPr/>
        </p:nvSpPr>
        <p:spPr>
          <a:xfrm>
            <a:off x="5105400" y="1066800"/>
            <a:ext cx="766557" cy="46166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XPS</a:t>
            </a:r>
          </a:p>
        </p:txBody>
      </p:sp>
    </p:spTree>
    <p:extLst>
      <p:ext uri="{BB962C8B-B14F-4D97-AF65-F5344CB8AC3E}">
        <p14:creationId xmlns:p14="http://schemas.microsoft.com/office/powerpoint/2010/main" val="2127464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19ED3B0-F471-42C5-8E72-A670C8DA1AD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03824" y="762000"/>
            <a:ext cx="4244376" cy="4495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D44A98D-2402-43C8-AFAE-045AECE5FC3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578398" y="791662"/>
            <a:ext cx="4258479" cy="4472536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93C4E88-B812-4521-99A5-F3613EBA64FD}"/>
              </a:ext>
            </a:extLst>
          </p:cNvPr>
          <p:cNvSpPr/>
          <p:nvPr/>
        </p:nvSpPr>
        <p:spPr>
          <a:xfrm>
            <a:off x="457200" y="152400"/>
            <a:ext cx="5877891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 Profiling of ALD by HS-LEIS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EA2037-2C1C-4D62-A142-694362873947}"/>
              </a:ext>
            </a:extLst>
          </p:cNvPr>
          <p:cNvSpPr txBox="1"/>
          <p:nvPr/>
        </p:nvSpPr>
        <p:spPr>
          <a:xfrm>
            <a:off x="533400" y="5257800"/>
            <a:ext cx="7825776" cy="120032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 deposition onto porous Al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substrates.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Sub-monolayer coverage after 10 ALD cycles largely removed by three sputtering cycles</a:t>
            </a:r>
          </a:p>
          <a:p>
            <a:pPr marL="285750" indent="-285750">
              <a:buFontTx/>
              <a:buChar char="-"/>
            </a:pP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Full coverage after 20 ALD cycles.</a:t>
            </a:r>
          </a:p>
        </p:txBody>
      </p:sp>
    </p:spTree>
    <p:extLst>
      <p:ext uri="{BB962C8B-B14F-4D97-AF65-F5344CB8AC3E}">
        <p14:creationId xmlns:p14="http://schemas.microsoft.com/office/powerpoint/2010/main" val="4136531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B1A86A0-EBFF-4A81-9A8C-A11DD71C8E76}"/>
              </a:ext>
            </a:extLst>
          </p:cNvPr>
          <p:cNvSpPr/>
          <p:nvPr/>
        </p:nvSpPr>
        <p:spPr>
          <a:xfrm>
            <a:off x="457200" y="304800"/>
            <a:ext cx="43434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ALD Considerations: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23">
            <a:extLst>
              <a:ext uri="{FF2B5EF4-FFF2-40B4-BE49-F238E27FC236}">
                <a16:creationId xmlns:a16="http://schemas.microsoft.com/office/drawing/2014/main" id="{12E51387-6383-4168-A726-CF8CB9BBE524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14400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145120-5993-4E24-B3C4-A2B5C333FD6E}"/>
              </a:ext>
            </a:extLst>
          </p:cNvPr>
          <p:cNvSpPr txBox="1"/>
          <p:nvPr/>
        </p:nvSpPr>
        <p:spPr>
          <a:xfrm>
            <a:off x="35402" y="1369411"/>
            <a:ext cx="532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 will rapidly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oxidized at high Temperatures</a:t>
            </a:r>
          </a:p>
          <a:p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7F03C2-62A3-4FD2-A61F-71462F0F525D}"/>
              </a:ext>
            </a:extLst>
          </p:cNvPr>
          <p:cNvSpPr txBox="1"/>
          <p:nvPr/>
        </p:nvSpPr>
        <p:spPr>
          <a:xfrm>
            <a:off x="104181" y="1775906"/>
            <a:ext cx="464797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But to deposit metal oxides by ALD requires an oxidation step (400-500 °C in air)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Temperatures need to be lowered to prevent Ni oxidation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reactive precursors are unstable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453876B-4294-486B-9281-A415042D74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3634" y="1328516"/>
            <a:ext cx="3595813" cy="25744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38A874-19C0-42BD-8997-04F9E062C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5034" y="4317085"/>
            <a:ext cx="3934641" cy="20188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BFB2A9D-AC63-42CF-ADBC-32A4B483C664}"/>
              </a:ext>
            </a:extLst>
          </p:cNvPr>
          <p:cNvSpPr txBox="1"/>
          <p:nvPr/>
        </p:nvSpPr>
        <p:spPr>
          <a:xfrm>
            <a:off x="46832" y="3616641"/>
            <a:ext cx="470532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Stronger oxidants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lower oxidation 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Ozone &amp; O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Plasma unable to oxidize precursors in porous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comparable to oxygen for precursors of interest.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16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Strong oxidant but forms nitrates that need to be removed by a reduction step</a:t>
            </a:r>
          </a:p>
        </p:txBody>
      </p:sp>
    </p:spTree>
    <p:extLst>
      <p:ext uri="{BB962C8B-B14F-4D97-AF65-F5344CB8AC3E}">
        <p14:creationId xmlns:p14="http://schemas.microsoft.com/office/powerpoint/2010/main" val="150068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5A91BC5-2B8D-4AF2-8010-C93F0FA1A482}"/>
              </a:ext>
            </a:extLst>
          </p:cNvPr>
          <p:cNvSpPr/>
          <p:nvPr/>
        </p:nvSpPr>
        <p:spPr>
          <a:xfrm>
            <a:off x="457200" y="304800"/>
            <a:ext cx="73914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Demonstration of Precursor Oxidation by NO</a:t>
            </a:r>
            <a:r>
              <a:rPr 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23">
            <a:extLst>
              <a:ext uri="{FF2B5EF4-FFF2-40B4-BE49-F238E27FC236}">
                <a16:creationId xmlns:a16="http://schemas.microsoft.com/office/drawing/2014/main" id="{D17645D1-EEC7-4E72-931F-50BFDBA30F53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14400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12D7B9-5EE5-42F8-A8EB-A11A81B058BB}"/>
              </a:ext>
            </a:extLst>
          </p:cNvPr>
          <p:cNvSpPr txBox="1"/>
          <p:nvPr/>
        </p:nvSpPr>
        <p:spPr>
          <a:xfrm>
            <a:off x="360285" y="1000781"/>
            <a:ext cx="8191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g of (120 m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/g) y-alumina with 1 cycle of Ce-THMD precursor deposited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pulsed in at 300 °C (detected as NO &amp;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, CO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CO are measured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812F2E-4226-401B-9457-0EE353036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61" y="1838665"/>
            <a:ext cx="8864352" cy="4997142"/>
          </a:xfrm>
          <a:prstGeom prst="rect">
            <a:avLst/>
          </a:prstGeom>
        </p:spPr>
      </p:pic>
      <p:sp>
        <p:nvSpPr>
          <p:cNvPr id="6" name="Left-Right Arrow 5">
            <a:extLst>
              <a:ext uri="{FF2B5EF4-FFF2-40B4-BE49-F238E27FC236}">
                <a16:creationId xmlns:a16="http://schemas.microsoft.com/office/drawing/2014/main" id="{95E5F0F2-F46C-4BD6-ADDD-FD9A47F561F0}"/>
              </a:ext>
            </a:extLst>
          </p:cNvPr>
          <p:cNvSpPr/>
          <p:nvPr/>
        </p:nvSpPr>
        <p:spPr>
          <a:xfrm>
            <a:off x="381000" y="3019594"/>
            <a:ext cx="5785573" cy="3090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294074-FC69-4398-A221-DDC49AB8C4D8}"/>
              </a:ext>
            </a:extLst>
          </p:cNvPr>
          <p:cNvSpPr txBox="1"/>
          <p:nvPr/>
        </p:nvSpPr>
        <p:spPr>
          <a:xfrm>
            <a:off x="947279" y="3328687"/>
            <a:ext cx="1522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300 °C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935D5F6-CACB-49D7-862B-945FEA193677}"/>
              </a:ext>
            </a:extLst>
          </p:cNvPr>
          <p:cNvCxnSpPr>
            <a:cxnSpLocks/>
          </p:cNvCxnSpPr>
          <p:nvPr/>
        </p:nvCxnSpPr>
        <p:spPr>
          <a:xfrm>
            <a:off x="6166573" y="2071575"/>
            <a:ext cx="0" cy="44054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eft-Right Arrow 10">
            <a:extLst>
              <a:ext uri="{FF2B5EF4-FFF2-40B4-BE49-F238E27FC236}">
                <a16:creationId xmlns:a16="http://schemas.microsoft.com/office/drawing/2014/main" id="{A1D28BFC-ACCD-4905-9AB7-DA5C4A4177FE}"/>
              </a:ext>
            </a:extLst>
          </p:cNvPr>
          <p:cNvSpPr/>
          <p:nvPr/>
        </p:nvSpPr>
        <p:spPr>
          <a:xfrm>
            <a:off x="6814750" y="3008025"/>
            <a:ext cx="2111431" cy="309093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73FD92D4-F545-4E72-9F7C-3C5D40065CA9}"/>
              </a:ext>
            </a:extLst>
          </p:cNvPr>
          <p:cNvCxnSpPr>
            <a:cxnSpLocks/>
          </p:cNvCxnSpPr>
          <p:nvPr/>
        </p:nvCxnSpPr>
        <p:spPr>
          <a:xfrm flipH="1">
            <a:off x="6739537" y="1957836"/>
            <a:ext cx="18159" cy="4519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622D2C2D-582A-41FA-843E-261DD9889757}"/>
              </a:ext>
            </a:extLst>
          </p:cNvPr>
          <p:cNvSpPr txBox="1"/>
          <p:nvPr/>
        </p:nvSpPr>
        <p:spPr>
          <a:xfrm>
            <a:off x="6866421" y="3314123"/>
            <a:ext cx="1557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500 °C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FD64CBC-F09D-4D62-A8AB-DCDA29A8E359}"/>
              </a:ext>
            </a:extLst>
          </p:cNvPr>
          <p:cNvSpPr txBox="1"/>
          <p:nvPr/>
        </p:nvSpPr>
        <p:spPr>
          <a:xfrm>
            <a:off x="7753450" y="1927928"/>
            <a:ext cx="588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</a:t>
            </a:r>
            <a:r>
              <a:rPr lang="en-US" b="1" baseline="-25000" dirty="0"/>
              <a:t>2</a:t>
            </a:r>
            <a:endParaRPr lang="en-US" b="1" dirty="0"/>
          </a:p>
        </p:txBody>
      </p:sp>
      <p:sp>
        <p:nvSpPr>
          <p:cNvPr id="13" name="Right Arrow 16">
            <a:extLst>
              <a:ext uri="{FF2B5EF4-FFF2-40B4-BE49-F238E27FC236}">
                <a16:creationId xmlns:a16="http://schemas.microsoft.com/office/drawing/2014/main" id="{01397515-B7A6-478E-A427-494698B55E76}"/>
              </a:ext>
            </a:extLst>
          </p:cNvPr>
          <p:cNvSpPr/>
          <p:nvPr/>
        </p:nvSpPr>
        <p:spPr>
          <a:xfrm>
            <a:off x="295974" y="2679377"/>
            <a:ext cx="8723355" cy="232428"/>
          </a:xfrm>
          <a:prstGeom prst="right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EA9628-9ED5-440A-889A-C9AF143F9808}"/>
              </a:ext>
            </a:extLst>
          </p:cNvPr>
          <p:cNvSpPr txBox="1"/>
          <p:nvPr/>
        </p:nvSpPr>
        <p:spPr>
          <a:xfrm>
            <a:off x="2628900" y="2237367"/>
            <a:ext cx="6424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269A696-5E5B-4FD1-9975-823D61100912}"/>
              </a:ext>
            </a:extLst>
          </p:cNvPr>
          <p:cNvSpPr txBox="1"/>
          <p:nvPr/>
        </p:nvSpPr>
        <p:spPr>
          <a:xfrm>
            <a:off x="768870" y="3615048"/>
            <a:ext cx="23285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NO2 exposures</a:t>
            </a:r>
          </a:p>
        </p:txBody>
      </p:sp>
      <p:sp>
        <p:nvSpPr>
          <p:cNvPr id="16" name="Left-Right Arrow 14">
            <a:extLst>
              <a:ext uri="{FF2B5EF4-FFF2-40B4-BE49-F238E27FC236}">
                <a16:creationId xmlns:a16="http://schemas.microsoft.com/office/drawing/2014/main" id="{54DC6E74-9766-4C5E-9F37-052FB7EDE12F}"/>
              </a:ext>
            </a:extLst>
          </p:cNvPr>
          <p:cNvSpPr/>
          <p:nvPr/>
        </p:nvSpPr>
        <p:spPr>
          <a:xfrm>
            <a:off x="7485634" y="2297260"/>
            <a:ext cx="1065874" cy="309093"/>
          </a:xfrm>
          <a:prstGeom prst="left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5579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53C4F4-051C-4DCE-9D83-A8C26F819679}"/>
              </a:ext>
            </a:extLst>
          </p:cNvPr>
          <p:cNvSpPr/>
          <p:nvPr/>
        </p:nvSpPr>
        <p:spPr>
          <a:xfrm>
            <a:off x="457200" y="304800"/>
            <a:ext cx="43434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Nitrate reduction: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23">
            <a:extLst>
              <a:ext uri="{FF2B5EF4-FFF2-40B4-BE49-F238E27FC236}">
                <a16:creationId xmlns:a16="http://schemas.microsoft.com/office/drawing/2014/main" id="{DAA15938-2B11-4429-8F97-049E2B7460A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14400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5ED1E2-929E-42C5-B209-EA2F99BCF485}"/>
              </a:ext>
            </a:extLst>
          </p:cNvPr>
          <p:cNvSpPr txBox="1"/>
          <p:nvPr/>
        </p:nvSpPr>
        <p:spPr>
          <a:xfrm>
            <a:off x="674378" y="1076446"/>
            <a:ext cx="80124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0.5 g of y-alumina with 1 cycles of Ce-THMD precursor deposited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is exposed to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TPR is performed in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enhance metal-nitrate decomposition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Evolution of NO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species is clear with trace amounts of H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6FF2CD-DA2F-4B3D-B0C6-438F61712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75" y="2895600"/>
            <a:ext cx="8675360" cy="355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0078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D3388980-A627-4DD6-AEB2-C5EFE9D276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563" y="1205596"/>
                <a:ext cx="4882889" cy="2833004"/>
              </a:xfrm>
              <a:prstGeom prst="rect">
                <a:avLst/>
              </a:prstGeom>
            </p:spPr>
            <p:txBody>
              <a:bodyPr>
                <a:noAutofit/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Ce(TMHD)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-NO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-H</a:t>
                </a:r>
                <a:r>
                  <a:rPr lang="en-US" sz="18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ALD was performed on  120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𝑔</m:t>
                    </m:r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1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𝑂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the weight gain was studied to determine the growth rate (Deposition T: 230 °C, Oxidation &amp; Reduction T: 300 °C)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~3.41∗10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𝑎𝑡𝑜𝑚𝑠</m:t>
                        </m:r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∗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𝑐𝑦𝑐𝑙𝑒</m:t>
                        </m:r>
                      </m:den>
                    </m:f>
                  </m:oMath>
                </a14:m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~10</m:t>
                        </m:r>
                      </m:e>
                      <m:sup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17</m:t>
                        </m:r>
                      </m:sup>
                    </m:sSup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𝑖𝑠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𝑡𝑦𝑝𝑖𝑐𝑎𝑙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𝑓𝑜𝑟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𝑇𝑀𝐻𝐷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𝑝𝑟𝑒𝑐𝑢𝑟𝑠𝑜𝑟𝑠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Average of 1.17 % </a:t>
                </a:r>
                <a:r>
                  <a:rPr lang="en-US" sz="18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wt</a:t>
                </a:r>
                <a:r>
                  <a:rPr lang="en-US" sz="1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change/cycle</a:t>
                </a:r>
              </a:p>
            </p:txBody>
          </p:sp>
        </mc:Choice>
        <mc:Fallback>
          <p:sp>
            <p:nvSpPr>
              <p:cNvPr id="2" name="Content Placeholder 4">
                <a:extLst>
                  <a:ext uri="{FF2B5EF4-FFF2-40B4-BE49-F238E27FC236}">
                    <a16:creationId xmlns:a16="http://schemas.microsoft.com/office/drawing/2014/main" id="{D3388980-A627-4DD6-AEB2-C5EFE9D27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63" y="1205596"/>
                <a:ext cx="4882889" cy="2833004"/>
              </a:xfrm>
              <a:prstGeom prst="rect">
                <a:avLst/>
              </a:prstGeom>
              <a:blipFill>
                <a:blip r:embed="rId2"/>
                <a:stretch>
                  <a:fillRect l="-749" t="-1290" r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7905448-6B4F-4726-B75A-CF9FB5B5C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873" y="1250473"/>
            <a:ext cx="4014564" cy="363715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36AB66-1BBD-4206-8E68-8F18A51CE89D}"/>
                  </a:ext>
                </a:extLst>
              </p:cNvPr>
              <p:cNvSpPr txBox="1"/>
              <p:nvPr/>
            </p:nvSpPr>
            <p:spPr>
              <a:xfrm>
                <a:off x="261890" y="4906758"/>
                <a:ext cx="8705126" cy="70076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𝐎𝐱𝐢𝐝𝐚𝐭𝐢𝐨𝐧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:</m:t>
                          </m:r>
                          <m:r>
                            <a:rPr lang="en-US" sz="2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𝑪𝒆</m:t>
                          </m:r>
                          <m:d>
                            <m:dPr>
                              <m:ctrlP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𝑯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𝟏𝟗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𝑶</m:t>
                                  </m:r>
                                </m:e>
                                <m:sub>
                                  <m:r>
                                    <a:rPr lang="en-US" sz="2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𝒂𝒅𝒔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)+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𝟐𝟎𝟎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𝑵𝑶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𝟒𝟒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𝑪𝑶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𝟑𝟖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𝟏𝟗𝟔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𝑵𝑶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𝟒𝟏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3000" b="1" dirty="0"/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B36AB66-1BBD-4206-8E68-8F18A51CE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890" y="4906758"/>
                <a:ext cx="8705126" cy="700769"/>
              </a:xfrm>
              <a:prstGeom prst="rect">
                <a:avLst/>
              </a:prstGeom>
              <a:blipFill>
                <a:blip r:embed="rId4"/>
                <a:stretch>
                  <a:fillRect b="-769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208B82-F9CF-419D-894B-0394FDCC7ADE}"/>
                  </a:ext>
                </a:extLst>
              </p:cNvPr>
              <p:cNvSpPr txBox="1"/>
              <p:nvPr/>
            </p:nvSpPr>
            <p:spPr>
              <a:xfrm>
                <a:off x="304800" y="6019800"/>
                <a:ext cx="7924800" cy="40011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𝐑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𝐞𝐝𝐮𝐜𝐭𝐢𝐨𝐧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𝑪𝒆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𝑵𝑶</m:t>
                              </m:r>
                            </m:e>
                            <m:sub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</m:t>
                              </m:r>
                            </m:sub>
                          </m:s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𝟒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→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𝑪𝒆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𝟖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𝑵𝑶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𝑯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𝑶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sz="24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8208B82-F9CF-419D-894B-0394FDCC7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19800"/>
                <a:ext cx="7924800" cy="400110"/>
              </a:xfrm>
              <a:prstGeom prst="rect">
                <a:avLst/>
              </a:prstGeom>
              <a:blipFill>
                <a:blip r:embed="rId5"/>
                <a:stretch>
                  <a:fillRect b="-1641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74ECB5A-6A04-47A1-8B38-6143A5A5FC50}"/>
              </a:ext>
            </a:extLst>
          </p:cNvPr>
          <p:cNvSpPr txBox="1"/>
          <p:nvPr/>
        </p:nvSpPr>
        <p:spPr>
          <a:xfrm>
            <a:off x="381000" y="4326127"/>
            <a:ext cx="327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Proposed reactions</a:t>
            </a:r>
            <a:r>
              <a:rPr lang="en-US" dirty="0"/>
              <a:t>:</a:t>
            </a:r>
          </a:p>
        </p:txBody>
      </p:sp>
      <p:sp>
        <p:nvSpPr>
          <p:cNvPr id="7" name="Line 23">
            <a:extLst>
              <a:ext uri="{FF2B5EF4-FFF2-40B4-BE49-F238E27FC236}">
                <a16:creationId xmlns:a16="http://schemas.microsoft.com/office/drawing/2014/main" id="{9F4BC97A-30DA-4A7A-A2D2-93E1C8E997D9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14400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BD5FBE8-80C5-4A76-991A-AF5425E85204}"/>
              </a:ext>
            </a:extLst>
          </p:cNvPr>
          <p:cNvSpPr/>
          <p:nvPr/>
        </p:nvSpPr>
        <p:spPr>
          <a:xfrm>
            <a:off x="457200" y="304800"/>
            <a:ext cx="59436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Confirmation of Ce ALD growth rate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444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078015E-B24F-4ED9-BF5C-AACD44F1ECC3}"/>
              </a:ext>
            </a:extLst>
          </p:cNvPr>
          <p:cNvSpPr/>
          <p:nvPr/>
        </p:nvSpPr>
        <p:spPr>
          <a:xfrm>
            <a:off x="457199" y="304800"/>
            <a:ext cx="8339137" cy="46166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for Enhanced Coke Tolerance in Ni-YSZ by CeO</a:t>
            </a:r>
            <a:r>
              <a:rPr lang="en-US" sz="24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ALD.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23">
            <a:extLst>
              <a:ext uri="{FF2B5EF4-FFF2-40B4-BE49-F238E27FC236}">
                <a16:creationId xmlns:a16="http://schemas.microsoft.com/office/drawing/2014/main" id="{186050C9-62B5-4C5D-A1B4-57C329F88C14}"/>
              </a:ext>
            </a:extLst>
          </p:cNvPr>
          <p:cNvSpPr>
            <a:spLocks noChangeShapeType="1"/>
          </p:cNvSpPr>
          <p:nvPr/>
        </p:nvSpPr>
        <p:spPr bwMode="auto">
          <a:xfrm>
            <a:off x="347662" y="951954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59AF116-7042-4536-A65A-E00C4FC0EA93}"/>
              </a:ext>
            </a:extLst>
          </p:cNvPr>
          <p:cNvSpPr txBox="1">
            <a:spLocks/>
          </p:cNvSpPr>
          <p:nvPr/>
        </p:nvSpPr>
        <p:spPr>
          <a:xfrm>
            <a:off x="187171" y="951954"/>
            <a:ext cx="8915400" cy="492106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Ball mill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NiO:YSZ+C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powders (60:40, 10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%)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Press into slabs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Sinter at 1450 °C for 4 hours, and reduce at 700 °C for 2 hours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 Ceria with ALD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Coking Test:  Expose to dry CH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(25ml/min) at 750°C for 2 hours</a:t>
            </a: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31028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1D697BB-ABEB-4681-AC3C-BA195F4551E0}"/>
              </a:ext>
            </a:extLst>
          </p:cNvPr>
          <p:cNvSpPr/>
          <p:nvPr/>
        </p:nvSpPr>
        <p:spPr>
          <a:xfrm>
            <a:off x="457200" y="204653"/>
            <a:ext cx="78486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Metal surface is unstable during deposition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23">
            <a:extLst>
              <a:ext uri="{FF2B5EF4-FFF2-40B4-BE49-F238E27FC236}">
                <a16:creationId xmlns:a16="http://schemas.microsoft.com/office/drawing/2014/main" id="{B7D620E2-3203-4CFB-933D-DBD80AAF573B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914400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036530-BD03-41E5-A178-36A597BFE268}"/>
              </a:ext>
            </a:extLst>
          </p:cNvPr>
          <p:cNvSpPr txBox="1">
            <a:spLocks/>
          </p:cNvSpPr>
          <p:nvPr/>
        </p:nvSpPr>
        <p:spPr>
          <a:xfrm>
            <a:off x="116565" y="1012619"/>
            <a:ext cx="8977544" cy="528628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carbon deposits </a:t>
            </a:r>
            <a:r>
              <a:rPr lang="en-US" sz="22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or without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Ceria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NiO film at RT, expands during ALD (300 °C oxidation)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Upon re-reduction the microstructure change disrupts the ALD film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 oxide ALD is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practical for creating continuous films on Ni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cermets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unless it can be performed at very low temperatures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Metal ALD (under reducing conditions) is more likely to succeed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B9BE8-966D-4D24-B966-BAF068896E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876"/>
            <a:ext cx="4697197" cy="3020524"/>
          </a:xfrm>
          <a:prstGeom prst="rect">
            <a:avLst/>
          </a:prstGeo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6F235035-CAD4-4540-BE70-BC8AB74B2D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3919" y="4170629"/>
            <a:ext cx="4183467" cy="2331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2145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736D20C0-BB5D-4445-B936-CF8299B2C823}"/>
              </a:ext>
            </a:extLst>
          </p:cNvPr>
          <p:cNvSpPr txBox="1">
            <a:spLocks/>
          </p:cNvSpPr>
          <p:nvPr/>
        </p:nvSpPr>
        <p:spPr>
          <a:xfrm>
            <a:off x="184277" y="357130"/>
            <a:ext cx="8476008" cy="924806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/>
              <a:t> Isopropanol TPD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B84C688-40B8-460D-9A2E-54373EFD5D56}"/>
              </a:ext>
            </a:extLst>
          </p:cNvPr>
          <p:cNvSpPr txBox="1"/>
          <p:nvPr/>
        </p:nvSpPr>
        <p:spPr>
          <a:xfrm>
            <a:off x="568418" y="2016752"/>
            <a:ext cx="15146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20 </a:t>
            </a:r>
            <a:r>
              <a:rPr lang="en-US" sz="1600" b="1" dirty="0" err="1"/>
              <a:t>wt</a:t>
            </a:r>
            <a:r>
              <a:rPr lang="en-US" sz="1600" b="1" dirty="0"/>
              <a:t>% Ni/ZrO</a:t>
            </a:r>
            <a:r>
              <a:rPr lang="en-US" sz="1600" b="1" baseline="-25000" dirty="0"/>
              <a:t>2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7D3BF-0DE5-4629-BB7F-010F28DDD179}"/>
              </a:ext>
            </a:extLst>
          </p:cNvPr>
          <p:cNvSpPr txBox="1"/>
          <p:nvPr/>
        </p:nvSpPr>
        <p:spPr>
          <a:xfrm>
            <a:off x="2587020" y="1990649"/>
            <a:ext cx="183793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 20 Ceria ALD/Ni/ZrO</a:t>
            </a:r>
            <a:r>
              <a:rPr lang="en-US" sz="1600" b="1" baseline="-25000" dirty="0"/>
              <a:t>2</a:t>
            </a:r>
            <a:endParaRPr lang="en-US" sz="1600" b="1" dirty="0"/>
          </a:p>
          <a:p>
            <a:r>
              <a:rPr lang="en-US" b="1" dirty="0"/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484389-7FEC-4029-9F5A-72E78C3A7F68}"/>
              </a:ext>
            </a:extLst>
          </p:cNvPr>
          <p:cNvSpPr txBox="1"/>
          <p:nvPr/>
        </p:nvSpPr>
        <p:spPr>
          <a:xfrm>
            <a:off x="4572000" y="1910197"/>
            <a:ext cx="2169875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15 </a:t>
            </a:r>
            <a:r>
              <a:rPr lang="en-US" sz="1600" b="1" dirty="0" err="1"/>
              <a:t>wt</a:t>
            </a:r>
            <a:r>
              <a:rPr lang="en-US" sz="1600" b="1" dirty="0"/>
              <a:t>% Ceria infiltration +</a:t>
            </a:r>
          </a:p>
          <a:p>
            <a:r>
              <a:rPr lang="en-US" sz="1600" b="1" dirty="0"/>
              <a:t>20 </a:t>
            </a:r>
            <a:r>
              <a:rPr lang="en-US" sz="1600" b="1" dirty="0" err="1"/>
              <a:t>wt</a:t>
            </a:r>
            <a:r>
              <a:rPr lang="en-US" sz="1600" b="1" dirty="0"/>
              <a:t>% Ni/ZrO</a:t>
            </a:r>
            <a:r>
              <a:rPr lang="en-US" sz="1600" b="1" baseline="-25000" dirty="0"/>
              <a:t>2</a:t>
            </a:r>
            <a:endParaRPr lang="en-US" sz="16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2094EC-C55F-4C58-A051-58D3657C484E}"/>
              </a:ext>
            </a:extLst>
          </p:cNvPr>
          <p:cNvSpPr txBox="1"/>
          <p:nvPr/>
        </p:nvSpPr>
        <p:spPr>
          <a:xfrm>
            <a:off x="6613440" y="1856617"/>
            <a:ext cx="2628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20 Ceria ALD/Ni/ZrO</a:t>
            </a:r>
            <a:r>
              <a:rPr lang="en-US" sz="1600" b="1" baseline="-25000" dirty="0"/>
              <a:t>2</a:t>
            </a:r>
            <a:endParaRPr lang="en-US" sz="1600" b="1" dirty="0"/>
          </a:p>
          <a:p>
            <a:r>
              <a:rPr lang="en-US" sz="1600" b="1" dirty="0"/>
              <a:t>Then 2 </a:t>
            </a:r>
            <a:r>
              <a:rPr lang="en-US" sz="1600" b="1" dirty="0" err="1"/>
              <a:t>hr</a:t>
            </a:r>
            <a:r>
              <a:rPr lang="en-US" sz="1600" b="1" dirty="0"/>
              <a:t> re-reduction at 700 °C</a:t>
            </a:r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34D7E3BE-D096-4B85-A122-BACA122E35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33424"/>
            <a:ext cx="2156891" cy="22375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908F17-7C09-422E-880D-E5D254FBA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110" y="3055562"/>
            <a:ext cx="2156891" cy="220418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7A5F1BB-DCBA-44EB-B255-F2C2779F2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6017" y="3055561"/>
            <a:ext cx="2279731" cy="21853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060763-18D0-4CEC-9BD9-B031104EE7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3886" y="3055560"/>
            <a:ext cx="2279731" cy="217799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7AE588CB-18FE-4F05-87A2-25513F85E55A}"/>
              </a:ext>
            </a:extLst>
          </p:cNvPr>
          <p:cNvSpPr txBox="1"/>
          <p:nvPr/>
        </p:nvSpPr>
        <p:spPr>
          <a:xfrm>
            <a:off x="416776" y="5274033"/>
            <a:ext cx="15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 surface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EC1A2A-6CFA-4D1C-A049-82526383B2CC}"/>
              </a:ext>
            </a:extLst>
          </p:cNvPr>
          <p:cNvSpPr txBox="1"/>
          <p:nvPr/>
        </p:nvSpPr>
        <p:spPr>
          <a:xfrm>
            <a:off x="2280604" y="5259751"/>
            <a:ext cx="2291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Ceria coated surface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6E4741-4DB8-462C-9E50-7037AE22F7A7}"/>
              </a:ext>
            </a:extLst>
          </p:cNvPr>
          <p:cNvSpPr txBox="1"/>
          <p:nvPr/>
        </p:nvSpPr>
        <p:spPr>
          <a:xfrm>
            <a:off x="5283315" y="5505073"/>
            <a:ext cx="139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Ni-Ceria surface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62470F4-CECC-4C28-8958-AC1A5DD1520E}"/>
              </a:ext>
            </a:extLst>
          </p:cNvPr>
          <p:cNvSpPr txBox="1"/>
          <p:nvPr/>
        </p:nvSpPr>
        <p:spPr>
          <a:xfrm>
            <a:off x="7307215" y="5449517"/>
            <a:ext cx="1396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Ni-Ceria surface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0FE6ED5E-8C4D-46F7-8EA1-C4018BCD8035}"/>
              </a:ext>
            </a:extLst>
          </p:cNvPr>
          <p:cNvSpPr/>
          <p:nvPr/>
        </p:nvSpPr>
        <p:spPr>
          <a:xfrm>
            <a:off x="4507197" y="5318073"/>
            <a:ext cx="4507593" cy="1387329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7FF4E0-9A08-4E30-B676-F88EFD265921}"/>
              </a:ext>
            </a:extLst>
          </p:cNvPr>
          <p:cNvSpPr txBox="1"/>
          <p:nvPr/>
        </p:nvSpPr>
        <p:spPr>
          <a:xfrm>
            <a:off x="5863250" y="6151404"/>
            <a:ext cx="252085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Ni is exposed! HC Cracking will occur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57FCDA06-CE7F-45EC-BD4E-CF0675D9AD3A}"/>
              </a:ext>
            </a:extLst>
          </p:cNvPr>
          <p:cNvSpPr txBox="1">
            <a:spLocks/>
          </p:cNvSpPr>
          <p:nvPr/>
        </p:nvSpPr>
        <p:spPr>
          <a:xfrm>
            <a:off x="63018" y="1077366"/>
            <a:ext cx="8889085" cy="924806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7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/>
              <a:t>Surface chemistry is changed, but microstructure is unstable</a:t>
            </a:r>
          </a:p>
        </p:txBody>
      </p:sp>
    </p:spTree>
    <p:extLst>
      <p:ext uri="{BB962C8B-B14F-4D97-AF65-F5344CB8AC3E}">
        <p14:creationId xmlns:p14="http://schemas.microsoft.com/office/powerpoint/2010/main" val="4082460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2666999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Anode Issues: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381000" y="914400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458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Hydrocarbon tolerance               2) Sulfur tolerance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87" y="1828800"/>
            <a:ext cx="4572000" cy="376954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1600" y="2286000"/>
            <a:ext cx="2971800" cy="29718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86400" y="1676400"/>
            <a:ext cx="335280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Ni-YSZ Anode – 1273 K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H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+ x </a:t>
            </a:r>
            <a:r>
              <a:rPr lang="en-US" b="1" dirty="0" err="1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ppm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 H</a:t>
            </a:r>
            <a:r>
              <a:rPr lang="en-US" b="1" baseline="-25000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2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77000" y="5486400"/>
            <a:ext cx="2524125" cy="461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From </a:t>
            </a:r>
            <a:r>
              <a:rPr lang="en-US" sz="1200" b="1" dirty="0" err="1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Matsuzaki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 and Yasuda, </a:t>
            </a:r>
            <a:r>
              <a:rPr lang="en-US" sz="1200" b="1" i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Solid State Ionics</a:t>
            </a:r>
            <a:r>
              <a:rPr lang="en-US" sz="1200" b="1" dirty="0">
                <a:solidFill>
                  <a:schemeClr val="accent1">
                    <a:lumMod val="75000"/>
                  </a:schemeClr>
                </a:solidFill>
                <a:latin typeface="+mn-lt"/>
                <a:cs typeface="+mn-cs"/>
              </a:rPr>
              <a:t>, 132 (2000) 261.</a:t>
            </a:r>
          </a:p>
        </p:txBody>
      </p:sp>
      <p:sp>
        <p:nvSpPr>
          <p:cNvPr id="28" name="Line 23"/>
          <p:cNvSpPr>
            <a:spLocks noChangeShapeType="1"/>
          </p:cNvSpPr>
          <p:nvPr/>
        </p:nvSpPr>
        <p:spPr bwMode="auto">
          <a:xfrm>
            <a:off x="4648200" y="914400"/>
            <a:ext cx="0" cy="533400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9010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7F1A011-682F-48D8-AEDC-3D9F7E5E5B47}"/>
              </a:ext>
            </a:extLst>
          </p:cNvPr>
          <p:cNvSpPr/>
          <p:nvPr/>
        </p:nvSpPr>
        <p:spPr>
          <a:xfrm>
            <a:off x="609600" y="762000"/>
            <a:ext cx="7924800" cy="2962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Enhancing Coking Tolerance and Stability of SOFC Anodes Using ALD of Oxide Thin Films</a:t>
            </a:r>
          </a:p>
          <a:p>
            <a:pPr algn="ctr"/>
            <a:endParaRPr lang="en-US" sz="105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Raymond J. Gorte, John M. </a:t>
            </a:r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Vohs</a:t>
            </a:r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University of Pennsylvania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McIntosh</a:t>
            </a:r>
          </a:p>
          <a:p>
            <a:pPr algn="ctr"/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Lehigh University</a:t>
            </a:r>
          </a:p>
          <a:p>
            <a:pPr algn="ctr"/>
            <a:endParaRPr lang="en-US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7" descr="colorlogo">
            <a:extLst>
              <a:ext uri="{FF2B5EF4-FFF2-40B4-BE49-F238E27FC236}">
                <a16:creationId xmlns:a16="http://schemas.microsoft.com/office/drawing/2014/main" id="{761848B2-E4C4-4769-8E1F-10C8E1E4B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4967306"/>
            <a:ext cx="3073925" cy="1004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65A7E6-8486-4D56-B00D-E0EB8772A3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967306"/>
            <a:ext cx="2869675" cy="153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52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04800"/>
            <a:ext cx="2666999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Anode Issues: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Line 23"/>
          <p:cNvSpPr>
            <a:spLocks noChangeShapeType="1"/>
          </p:cNvSpPr>
          <p:nvPr/>
        </p:nvSpPr>
        <p:spPr bwMode="auto">
          <a:xfrm>
            <a:off x="381000" y="914400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1066800"/>
            <a:ext cx="8458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Poor redox stability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4EE688-C893-4414-8B57-A17CC20EE9A0}"/>
              </a:ext>
            </a:extLst>
          </p:cNvPr>
          <p:cNvSpPr txBox="1"/>
          <p:nvPr/>
        </p:nvSpPr>
        <p:spPr>
          <a:xfrm>
            <a:off x="1940603" y="1614798"/>
            <a:ext cx="5329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 oxidation by O</a:t>
            </a:r>
            <a:r>
              <a:rPr lang="en-US" b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or high H</a:t>
            </a:r>
            <a:r>
              <a:rPr lang="en-US" b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O:C ratios causes fracture of the anode.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232BD15-F453-4C91-ABE3-09EE34130F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590800"/>
            <a:ext cx="7010400" cy="2462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28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08393AD-4DC3-43E4-B7D3-638D3B4121A5}"/>
              </a:ext>
            </a:extLst>
          </p:cNvPr>
          <p:cNvSpPr txBox="1"/>
          <p:nvPr/>
        </p:nvSpPr>
        <p:spPr>
          <a:xfrm>
            <a:off x="762000" y="1295400"/>
            <a:ext cx="7848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“Engineer” the surface composition of the anode to introduce barrier layer.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effect of oxide coatings on electrode performance.</a:t>
            </a: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697B3C-F7B3-44E9-8DC7-E9726D09A62E}"/>
              </a:ext>
            </a:extLst>
          </p:cNvPr>
          <p:cNvSpPr txBox="1"/>
          <p:nvPr/>
        </p:nvSpPr>
        <p:spPr>
          <a:xfrm>
            <a:off x="609600" y="838200"/>
            <a:ext cx="11430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D7C5FF-B8EE-4EBF-AE04-6C481BA02CD9}"/>
              </a:ext>
            </a:extLst>
          </p:cNvPr>
          <p:cNvSpPr txBox="1"/>
          <p:nvPr/>
        </p:nvSpPr>
        <p:spPr>
          <a:xfrm>
            <a:off x="533400" y="3020942"/>
            <a:ext cx="312420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Technical Approach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FB83B41-21D2-4AE2-9C1C-763EEA663A6D}"/>
              </a:ext>
            </a:extLst>
          </p:cNvPr>
          <p:cNvSpPr/>
          <p:nvPr/>
        </p:nvSpPr>
        <p:spPr>
          <a:xfrm>
            <a:off x="762000" y="3657600"/>
            <a:ext cx="74295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atomic layer deposition (ALD) to selectively deposit oxide thin films onto both cathodes and anodes.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effect of films on electrode performance.</a:t>
            </a:r>
          </a:p>
          <a:p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45DA8-FD94-466B-9452-8750DB212A0A}"/>
              </a:ext>
            </a:extLst>
          </p:cNvPr>
          <p:cNvSpPr/>
          <p:nvPr/>
        </p:nvSpPr>
        <p:spPr>
          <a:xfrm>
            <a:off x="533400" y="228600"/>
            <a:ext cx="5299143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 Goals and Approaches: </a:t>
            </a:r>
          </a:p>
        </p:txBody>
      </p:sp>
      <p:sp>
        <p:nvSpPr>
          <p:cNvPr id="7" name="Line 23">
            <a:extLst>
              <a:ext uri="{FF2B5EF4-FFF2-40B4-BE49-F238E27FC236}">
                <a16:creationId xmlns:a16="http://schemas.microsoft.com/office/drawing/2014/main" id="{1BD071E4-2856-46B3-BC95-5B0FD0649F51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" y="838200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544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18D706-BBEA-49F5-849C-C5EFEC26FD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447" y="1600305"/>
            <a:ext cx="4191000" cy="251705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74D87D3-6E49-4E80-8BBB-1043ADAA71B1}"/>
              </a:ext>
            </a:extLst>
          </p:cNvPr>
          <p:cNvSpPr/>
          <p:nvPr/>
        </p:nvSpPr>
        <p:spPr>
          <a:xfrm>
            <a:off x="304800" y="304800"/>
            <a:ext cx="63246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Idea: Grow CaTiO</a:t>
            </a:r>
            <a:r>
              <a:rPr 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top of Ni cermet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23">
            <a:extLst>
              <a:ext uri="{FF2B5EF4-FFF2-40B4-BE49-F238E27FC236}">
                <a16:creationId xmlns:a16="http://schemas.microsoft.com/office/drawing/2014/main" id="{890CD41A-5DEF-400A-A206-AA2FA5813D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" y="914400"/>
            <a:ext cx="8534400" cy="13505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BB134E-2AA2-4624-A414-C86A77C95EDF}"/>
              </a:ext>
            </a:extLst>
          </p:cNvPr>
          <p:cNvSpPr txBox="1"/>
          <p:nvPr/>
        </p:nvSpPr>
        <p:spPr>
          <a:xfrm>
            <a:off x="440841" y="990600"/>
            <a:ext cx="4085606" cy="461665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b="1" dirty="0"/>
              <a:t>30-wt% CaTiO</a:t>
            </a:r>
            <a:r>
              <a:rPr lang="en-US" b="1" baseline="-25000" dirty="0"/>
              <a:t>3</a:t>
            </a:r>
            <a:r>
              <a:rPr lang="en-US" b="1" dirty="0"/>
              <a:t> on MgAl</a:t>
            </a:r>
            <a:r>
              <a:rPr lang="en-US" b="1" baseline="-25000" dirty="0"/>
              <a:t>2</a:t>
            </a:r>
            <a:r>
              <a:rPr lang="en-US" b="1" dirty="0"/>
              <a:t>O</a:t>
            </a:r>
            <a:r>
              <a:rPr lang="en-US" b="1" baseline="-25000" dirty="0"/>
              <a:t>4</a:t>
            </a:r>
            <a:r>
              <a:rPr lang="en-US" b="1" dirty="0"/>
              <a:t>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2E43D9C-976F-4C9A-9C5B-C8DE6ACF1B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841" y="1600200"/>
            <a:ext cx="3505200" cy="50343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917E4CD-E0D6-4A80-8C9F-0D22A76EE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447" y="4388758"/>
            <a:ext cx="3481223" cy="176093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C7D01495-4F05-49CD-891F-D67C3C908C9D}"/>
              </a:ext>
            </a:extLst>
          </p:cNvPr>
          <p:cNvSpPr/>
          <p:nvPr/>
        </p:nvSpPr>
        <p:spPr>
          <a:xfrm>
            <a:off x="5486401" y="6172200"/>
            <a:ext cx="30480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22222"/>
                </a:solidFill>
                <a:effectLst/>
                <a:latin typeface="+mj-lt"/>
              </a:rPr>
              <a:t>ACS </a:t>
            </a:r>
            <a:r>
              <a:rPr lang="en-US" sz="2000" b="1" i="0" dirty="0" err="1">
                <a:solidFill>
                  <a:srgbClr val="222222"/>
                </a:solidFill>
                <a:effectLst/>
                <a:latin typeface="+mj-lt"/>
              </a:rPr>
              <a:t>Catal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+mj-lt"/>
              </a:rPr>
              <a:t>., 8 (2018) 7679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2739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4DC133A-5870-4F79-9757-3F3786D115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595735"/>
            <a:ext cx="8173591" cy="3733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0CB11FA-08D6-46D6-911D-941A54464441}"/>
              </a:ext>
            </a:extLst>
          </p:cNvPr>
          <p:cNvSpPr txBox="1"/>
          <p:nvPr/>
        </p:nvSpPr>
        <p:spPr>
          <a:xfrm>
            <a:off x="457200" y="1012448"/>
            <a:ext cx="708660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Ni/CaTiO</a:t>
            </a:r>
            <a:r>
              <a:rPr lang="en-US" sz="2000" b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/MgAl</a:t>
            </a:r>
            <a:r>
              <a:rPr lang="en-US" sz="2000" b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exposed to 10% CH</a:t>
            </a:r>
            <a:r>
              <a:rPr lang="en-US" sz="2000" b="1" baseline="-25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-He at 800 °C for 12 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F69FEC-267C-4B33-ADD2-D5D7C0860EE9}"/>
              </a:ext>
            </a:extLst>
          </p:cNvPr>
          <p:cNvSpPr/>
          <p:nvPr/>
        </p:nvSpPr>
        <p:spPr>
          <a:xfrm>
            <a:off x="5562600" y="5842593"/>
            <a:ext cx="3048000" cy="40011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222222"/>
                </a:solidFill>
                <a:effectLst/>
                <a:latin typeface="+mj-lt"/>
              </a:rPr>
              <a:t>ACS </a:t>
            </a:r>
            <a:r>
              <a:rPr lang="en-US" sz="2000" b="1" i="0" dirty="0" err="1">
                <a:solidFill>
                  <a:srgbClr val="222222"/>
                </a:solidFill>
                <a:effectLst/>
                <a:latin typeface="+mj-lt"/>
              </a:rPr>
              <a:t>Catal</a:t>
            </a:r>
            <a:r>
              <a:rPr lang="en-US" sz="2000" b="1" i="0" dirty="0">
                <a:solidFill>
                  <a:srgbClr val="222222"/>
                </a:solidFill>
                <a:effectLst/>
                <a:latin typeface="+mj-lt"/>
              </a:rPr>
              <a:t>., 8 (2018) 7679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j-lt"/>
              </a:rPr>
              <a:t>.</a:t>
            </a:r>
            <a:endParaRPr lang="en-US" sz="2000" dirty="0">
              <a:latin typeface="+mj-l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9215B89-0BA3-4F90-8615-91E8D6348716}"/>
              </a:ext>
            </a:extLst>
          </p:cNvPr>
          <p:cNvSpPr/>
          <p:nvPr/>
        </p:nvSpPr>
        <p:spPr>
          <a:xfrm>
            <a:off x="304800" y="304800"/>
            <a:ext cx="6934200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CaTiO</a:t>
            </a:r>
            <a:r>
              <a:rPr lang="en-US" sz="2800" b="1" baseline="-25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suppresses carbon formation for Ni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2029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02C5A1A-787A-4BD7-A10E-D78B9A0DCACB}"/>
              </a:ext>
            </a:extLst>
          </p:cNvPr>
          <p:cNvSpPr/>
          <p:nvPr/>
        </p:nvSpPr>
        <p:spPr>
          <a:xfrm>
            <a:off x="304800" y="152400"/>
            <a:ext cx="5115439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Atomic Layer Deposition (ALD)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B25431-2EB4-4469-8A5D-BA5CC1CBDC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1" y="2819400"/>
            <a:ext cx="5352580" cy="358763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899299-96E8-4C24-9F5B-9E06B62267AB}"/>
              </a:ext>
            </a:extLst>
          </p:cNvPr>
          <p:cNvSpPr txBox="1"/>
          <p:nvPr/>
        </p:nvSpPr>
        <p:spPr>
          <a:xfrm>
            <a:off x="609601" y="1066800"/>
            <a:ext cx="6477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Allows layer-by-layer control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deposit mixed oxides, including </a:t>
            </a:r>
            <a:r>
              <a:rPr lang="en-US" sz="2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perovsites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 surface composition is modified.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5A9CB6-F640-4E88-9550-98C3EE89FB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819399"/>
            <a:ext cx="2286000" cy="3442555"/>
          </a:xfrm>
          <a:prstGeom prst="rect">
            <a:avLst/>
          </a:prstGeom>
        </p:spPr>
      </p:pic>
      <p:sp>
        <p:nvSpPr>
          <p:cNvPr id="6" name="Line 23">
            <a:extLst>
              <a:ext uri="{FF2B5EF4-FFF2-40B4-BE49-F238E27FC236}">
                <a16:creationId xmlns:a16="http://schemas.microsoft.com/office/drawing/2014/main" id="{977A937C-2C2E-472B-B08D-D62335E40DE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0307" y="914400"/>
            <a:ext cx="8428893" cy="21884"/>
          </a:xfrm>
          <a:prstGeom prst="line">
            <a:avLst/>
          </a:prstGeom>
          <a:noFill/>
          <a:ln w="571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8653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835A6D6-5E5C-47F1-848B-D1DD2004E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590800"/>
            <a:ext cx="6172200" cy="404288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CF9BC616-25C0-45E8-ADAF-5BA2C643465E}"/>
              </a:ext>
            </a:extLst>
          </p:cNvPr>
          <p:cNvSpPr/>
          <p:nvPr/>
        </p:nvSpPr>
        <p:spPr>
          <a:xfrm>
            <a:off x="304800" y="228600"/>
            <a:ext cx="243848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0" dirty="0">
                <a:solidFill>
                  <a:schemeClr val="bg1"/>
                </a:solidFill>
                <a:latin typeface="Times New Roman"/>
              </a:rPr>
              <a:t>Growth rates: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D1944-ACDB-453B-AAE7-C2EA87505E91}"/>
              </a:ext>
            </a:extLst>
          </p:cNvPr>
          <p:cNvSpPr txBox="1"/>
          <p:nvPr/>
        </p:nvSpPr>
        <p:spPr>
          <a:xfrm>
            <a:off x="762000" y="838200"/>
            <a:ext cx="7616702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0000">
                <a:lumMod val="65000"/>
                <a:lumOff val="35000"/>
              </a:srgbClr>
            </a:solidFill>
          </a:ln>
        </p:spPr>
        <p:txBody>
          <a:bodyPr wrap="square" rtlCol="0">
            <a:spAutoFit/>
          </a:bodyPr>
          <a:lstStyle/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5938" algn="l"/>
              </a:tabLs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/>
                <a:cs typeface="+mn-cs"/>
              </a:rPr>
              <a:t>	1) Can be measured gravimetrically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5938" algn="l"/>
              </a:tabLs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/>
                <a:cs typeface="+mn-cs"/>
              </a:rPr>
              <a:t>		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1-nm of CeO</a:t>
            </a:r>
            <a:r>
              <a:rPr lang="en-US" b="1" kern="0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2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 on 10 m</a:t>
            </a:r>
            <a:r>
              <a:rPr lang="en-US" b="1" kern="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2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+mn-cs"/>
              </a:rPr>
              <a:t>/g support is ~7-wt%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5938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+mn-cs"/>
              </a:rPr>
              <a:t>	2)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+mn-cs"/>
              </a:rPr>
              <a:t> S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+mn-cs"/>
              </a:rPr>
              <a:t>imilar for different oxides: </a:t>
            </a:r>
            <a:endParaRPr lang="en-US" sz="2400" b="1" kern="0" dirty="0">
              <a:solidFill>
                <a:srgbClr val="000099"/>
              </a:solidFill>
              <a:latin typeface="Times New Roman"/>
              <a:cs typeface="+mn-cs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5938" algn="l"/>
              </a:tabLst>
              <a:defRPr/>
            </a:pPr>
            <a:r>
              <a:rPr lang="en-US" sz="2400" b="1" kern="0" dirty="0">
                <a:solidFill>
                  <a:srgbClr val="000099"/>
                </a:solidFill>
                <a:latin typeface="Times New Roman"/>
                <a:cs typeface="+mn-cs"/>
              </a:rPr>
              <a:t>		~1x10</a:t>
            </a:r>
            <a:r>
              <a:rPr lang="en-US" sz="2400" b="1" kern="0" baseline="30000" dirty="0">
                <a:solidFill>
                  <a:srgbClr val="000099"/>
                </a:solidFill>
                <a:latin typeface="Times New Roman"/>
                <a:cs typeface="+mn-cs"/>
              </a:rPr>
              <a:t>18</a:t>
            </a:r>
            <a:r>
              <a:rPr lang="en-US" sz="2400" b="1" kern="0" dirty="0">
                <a:solidFill>
                  <a:srgbClr val="000099"/>
                </a:solidFill>
                <a:latin typeface="Times New Roman"/>
                <a:cs typeface="+mn-cs"/>
              </a:rPr>
              <a:t> metal atoms/m</a:t>
            </a:r>
            <a:r>
              <a:rPr lang="en-US" sz="2400" b="1" kern="0" baseline="30000" dirty="0">
                <a:solidFill>
                  <a:srgbClr val="000099"/>
                </a:solidFill>
                <a:latin typeface="Times New Roman"/>
                <a:cs typeface="+mn-cs"/>
              </a:rPr>
              <a:t>2</a:t>
            </a:r>
            <a:r>
              <a:rPr lang="en-US" sz="2400" b="1" kern="0" dirty="0">
                <a:solidFill>
                  <a:srgbClr val="000099"/>
                </a:solidFill>
                <a:latin typeface="Times New Roman"/>
                <a:cs typeface="+mn-cs"/>
              </a:rPr>
              <a:t>-cycle ~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+mn-cs"/>
              </a:rPr>
              <a:t>0.02</a:t>
            </a:r>
            <a:r>
              <a:rPr lang="en-US" sz="2400" b="1" kern="0" dirty="0">
                <a:solidFill>
                  <a:srgbClr val="000099"/>
                </a:solidFill>
                <a:latin typeface="Times New Roman"/>
                <a:cs typeface="+mn-cs"/>
              </a:rPr>
              <a:t>-nm/cycle</a:t>
            </a: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15938" algn="l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+mn-cs"/>
              </a:rPr>
              <a:t>	3) 10 ALD</a:t>
            </a:r>
            <a:r>
              <a:rPr kumimoji="0" lang="en-US" sz="2400" b="1" i="0" u="none" strike="noStrike" kern="0" cap="none" spc="0" normalizeH="0" noProof="0" dirty="0">
                <a:ln>
                  <a:noFill/>
                </a:ln>
                <a:solidFill>
                  <a:srgbClr val="000099"/>
                </a:solidFill>
                <a:effectLst/>
                <a:uLnTx/>
                <a:uFillTx/>
                <a:latin typeface="Times New Roman"/>
                <a:cs typeface="+mn-cs"/>
              </a:rPr>
              <a:t> cycles ~ 1 monolayer.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99"/>
              </a:solidFill>
              <a:effectLst/>
              <a:uLnTx/>
              <a:uFillTx/>
              <a:latin typeface="Times New Roman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591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11CC735-0AA6-44E3-A589-211510B6F865}"/>
              </a:ext>
            </a:extLst>
          </p:cNvPr>
          <p:cNvSpPr txBox="1"/>
          <p:nvPr/>
        </p:nvSpPr>
        <p:spPr>
          <a:xfrm>
            <a:off x="200024" y="152400"/>
            <a:ext cx="8715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514350" algn="l"/>
              </a:tabLst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14350" algn="l"/>
              </a:tabLst>
            </a:pP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514350" algn="l"/>
              </a:tabLst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	ALD forms uniform films (not particles).</a:t>
            </a:r>
          </a:p>
          <a:p>
            <a:pPr>
              <a:tabLst>
                <a:tab pos="51435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2) 	ALD does not change the surface area.</a:t>
            </a:r>
          </a:p>
          <a:p>
            <a:pPr>
              <a:tabLst>
                <a:tab pos="51435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3)	ALD allows formation of mixed-oxide, thin films.	</a:t>
            </a:r>
          </a:p>
          <a:p>
            <a:pPr>
              <a:tabLst>
                <a:tab pos="514350" algn="l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Line 23">
            <a:extLst>
              <a:ext uri="{FF2B5EF4-FFF2-40B4-BE49-F238E27FC236}">
                <a16:creationId xmlns:a16="http://schemas.microsoft.com/office/drawing/2014/main" id="{6C0D4BC0-848B-40C8-B172-E8C53CCFF66F}"/>
              </a:ext>
            </a:extLst>
          </p:cNvPr>
          <p:cNvSpPr>
            <a:spLocks noChangeShapeType="1"/>
          </p:cNvSpPr>
          <p:nvPr/>
        </p:nvSpPr>
        <p:spPr bwMode="auto">
          <a:xfrm>
            <a:off x="314325" y="898383"/>
            <a:ext cx="8448675" cy="0"/>
          </a:xfrm>
          <a:prstGeom prst="line">
            <a:avLst/>
          </a:prstGeom>
          <a:noFill/>
          <a:ln w="3810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D356BF-72E5-4BB1-A938-56F2265C9D32}"/>
              </a:ext>
            </a:extLst>
          </p:cNvPr>
          <p:cNvSpPr/>
          <p:nvPr/>
        </p:nvSpPr>
        <p:spPr>
          <a:xfrm>
            <a:off x="381000" y="152400"/>
            <a:ext cx="6044668" cy="523220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ALD and not simple infiltration?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1A158F1-79AB-448F-8134-0B6D68ED69FD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524558"/>
            <a:ext cx="3048000" cy="418104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C541409-4CA1-4337-BDBD-372C89180C78}"/>
              </a:ext>
            </a:extLst>
          </p:cNvPr>
          <p:cNvSpPr txBox="1"/>
          <p:nvPr/>
        </p:nvSpPr>
        <p:spPr>
          <a:xfrm>
            <a:off x="228600" y="2208801"/>
            <a:ext cx="5535930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XRD of 1.0-nm, ALD films of ATiO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MgAl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3A1927D-AF62-41A4-9742-8EEEB3ADBEB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0" y="3206707"/>
            <a:ext cx="5086350" cy="3064017"/>
          </a:xfrm>
          <a:prstGeom prst="rect">
            <a:avLst/>
          </a:prstGeom>
          <a:noFill/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DA58B14-6EB9-4A3B-A8DD-95B698DDF3B6}"/>
              </a:ext>
            </a:extLst>
          </p:cNvPr>
          <p:cNvSpPr/>
          <p:nvPr/>
        </p:nvSpPr>
        <p:spPr>
          <a:xfrm>
            <a:off x="3649980" y="2746600"/>
            <a:ext cx="3547959" cy="40011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STEM of CaTiO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MgAl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67748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58268</TotalTime>
  <Words>869</Words>
  <Application>Microsoft Office PowerPoint</Application>
  <PresentationFormat>On-screen Show (4:3)</PresentationFormat>
  <Paragraphs>131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Calibri</vt:lpstr>
      <vt:lpstr>Cambria Math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Vohs</dc:creator>
  <cp:lastModifiedBy>Ray Gorte</cp:lastModifiedBy>
  <cp:revision>1546</cp:revision>
  <dcterms:created xsi:type="dcterms:W3CDTF">2008-02-19T14:06:12Z</dcterms:created>
  <dcterms:modified xsi:type="dcterms:W3CDTF">2020-07-02T15:35:59Z</dcterms:modified>
</cp:coreProperties>
</file>