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27" r:id="rId3"/>
    <p:sldMasterId id="2147483741" r:id="rId4"/>
    <p:sldMasterId id="2147483747" r:id="rId5"/>
  </p:sldMasterIdLst>
  <p:notesMasterIdLst>
    <p:notesMasterId r:id="rId38"/>
  </p:notesMasterIdLst>
  <p:sldIdLst>
    <p:sldId id="343" r:id="rId6"/>
    <p:sldId id="455" r:id="rId7"/>
    <p:sldId id="497" r:id="rId8"/>
    <p:sldId id="498" r:id="rId9"/>
    <p:sldId id="499" r:id="rId10"/>
    <p:sldId id="500" r:id="rId11"/>
    <p:sldId id="501" r:id="rId12"/>
    <p:sldId id="472" r:id="rId13"/>
    <p:sldId id="477" r:id="rId14"/>
    <p:sldId id="478" r:id="rId15"/>
    <p:sldId id="451" r:id="rId16"/>
    <p:sldId id="466" r:id="rId17"/>
    <p:sldId id="479" r:id="rId18"/>
    <p:sldId id="502" r:id="rId19"/>
    <p:sldId id="436" r:id="rId20"/>
    <p:sldId id="463" r:id="rId21"/>
    <p:sldId id="482"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80" r:id="rId36"/>
    <p:sldId id="430" r:id="rId3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876"/>
    <a:srgbClr val="009343"/>
    <a:srgbClr val="CCECFF"/>
    <a:srgbClr val="D9FFEA"/>
    <a:srgbClr val="89C1FF"/>
    <a:srgbClr val="B9DAFF"/>
    <a:srgbClr val="79B9FF"/>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2" autoAdjust="0"/>
    <p:restoredTop sz="96259" autoAdjust="0"/>
  </p:normalViewPr>
  <p:slideViewPr>
    <p:cSldViewPr>
      <p:cViewPr varScale="1">
        <p:scale>
          <a:sx n="106" d="100"/>
          <a:sy n="106" d="100"/>
        </p:scale>
        <p:origin x="16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17C4CDE-88DE-4F69-84AE-BB0A43287798}" type="datetimeFigureOut">
              <a:rPr lang="en-US" smtClean="0"/>
              <a:t>7/17/2020</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C701B37E-43A9-4F96-9E29-D9ECE857781E}" type="slidenum">
              <a:rPr lang="en-US" smtClean="0"/>
              <a:t>‹#›</a:t>
            </a:fld>
            <a:endParaRPr lang="en-US"/>
          </a:p>
        </p:txBody>
      </p:sp>
    </p:spTree>
    <p:extLst>
      <p:ext uri="{BB962C8B-B14F-4D97-AF65-F5344CB8AC3E}">
        <p14:creationId xmlns:p14="http://schemas.microsoft.com/office/powerpoint/2010/main" val="413441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901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Test </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8A833-14F7-4E8B-8D68-6B8FD0E6DA3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25225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8A833-14F7-4E8B-8D68-6B8FD0E6DA3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18123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8A833-14F7-4E8B-8D68-6B8FD0E6DA3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304362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a:t>Click to edit Master subtitle style</a:t>
            </a:r>
          </a:p>
        </p:txBody>
      </p:sp>
    </p:spTree>
    <p:extLst>
      <p:ext uri="{BB962C8B-B14F-4D97-AF65-F5344CB8AC3E}">
        <p14:creationId xmlns:p14="http://schemas.microsoft.com/office/powerpoint/2010/main" val="414725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0" y="992188"/>
            <a:ext cx="8472488"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a:extLst>
              <a:ext uri="{FF2B5EF4-FFF2-40B4-BE49-F238E27FC236}">
                <a16:creationId xmlns:a16="http://schemas.microsoft.com/office/drawing/2014/main" id="{CD6E7AA9-5461-4AE5-B38D-CD974E59241F}"/>
              </a:ext>
            </a:extLst>
          </p:cNvPr>
          <p:cNvSpPr/>
          <p:nvPr userDrawn="1"/>
        </p:nvSpPr>
        <p:spPr>
          <a:xfrm>
            <a:off x="7494468" y="0"/>
            <a:ext cx="1620957" cy="276999"/>
          </a:xfrm>
          <a:prstGeom prst="rect">
            <a:avLst/>
          </a:prstGeom>
        </p:spPr>
        <p:txBody>
          <a:bodyPr wrap="none">
            <a:spAutoFit/>
          </a:bodyPr>
          <a:lstStyle/>
          <a:p>
            <a:pPr eaLnBrk="0" fontAlgn="base" hangingPunct="0">
              <a:spcBef>
                <a:spcPct val="0"/>
              </a:spcBef>
              <a:spcAft>
                <a:spcPct val="0"/>
              </a:spcAft>
              <a:defRPr/>
            </a:pPr>
            <a:r>
              <a:rPr lang="en-US" altLang="en-US" sz="12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NECS Fall 2018-MIT</a:t>
            </a:r>
            <a:endParaRPr lang="en-US" sz="1200" dirty="0">
              <a:solidFill>
                <a:srgbClr val="FF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209592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0" y="992188"/>
            <a:ext cx="8472488"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6171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a:t>Click to edit Master subtitle style</a:t>
            </a:r>
          </a:p>
        </p:txBody>
      </p:sp>
    </p:spTree>
    <p:extLst>
      <p:ext uri="{BB962C8B-B14F-4D97-AF65-F5344CB8AC3E}">
        <p14:creationId xmlns:p14="http://schemas.microsoft.com/office/powerpoint/2010/main" val="27812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EC7AA923-4440-4C91-9E86-610379B66514}"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306848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9" descr="PowerPoint_Path_Footer"/>
          <p:cNvPicPr>
            <a:picLocks noChangeAspect="1" noChangeArrowheads="1"/>
          </p:cNvPicPr>
          <p:nvPr/>
        </p:nvPicPr>
        <p:blipFill>
          <a:blip r:embed="rId2" cstate="print"/>
          <a:srcRect/>
          <a:stretch>
            <a:fillRect/>
          </a:stretch>
        </p:blipFill>
        <p:spPr bwMode="auto">
          <a:xfrm>
            <a:off x="0" y="5487988"/>
            <a:ext cx="9140825" cy="1370012"/>
          </a:xfrm>
          <a:prstGeom prst="rect">
            <a:avLst/>
          </a:prstGeom>
          <a:noFill/>
          <a:ln w="9525">
            <a:noFill/>
            <a:miter lim="800000"/>
            <a:headEnd/>
            <a:tailEnd/>
          </a:ln>
        </p:spPr>
      </p:pic>
      <p:pic>
        <p:nvPicPr>
          <p:cNvPr id="5" name="Picture 7" descr="PNNL_Logo_2-Color_v2"/>
          <p:cNvPicPr>
            <a:picLocks noChangeAspect="1" noChangeArrowheads="1"/>
          </p:cNvPicPr>
          <p:nvPr/>
        </p:nvPicPr>
        <p:blipFill>
          <a:blip r:embed="rId3" cstate="print"/>
          <a:srcRect/>
          <a:stretch>
            <a:fillRect/>
          </a:stretch>
        </p:blipFill>
        <p:spPr bwMode="auto">
          <a:xfrm>
            <a:off x="7129463" y="5849938"/>
            <a:ext cx="1828800" cy="798512"/>
          </a:xfrm>
          <a:prstGeom prst="rect">
            <a:avLst/>
          </a:prstGeom>
          <a:noFill/>
          <a:ln w="9525">
            <a:noFill/>
            <a:miter lim="800000"/>
            <a:headEnd/>
            <a:tailEnd/>
          </a:ln>
        </p:spPr>
      </p:pic>
      <p:sp>
        <p:nvSpPr>
          <p:cNvPr id="6" name="Rectangle 5"/>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zh-CN" altLang="zh-CN" sz="1800">
              <a:ea typeface="宋体" charset="-122"/>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10"/>
          </p:nvPr>
        </p:nvSpPr>
        <p:spPr/>
        <p:txBody>
          <a:bodyPr/>
          <a:lstStyle>
            <a:lvl1pPr>
              <a:defRPr/>
            </a:lvl1pPr>
          </a:lstStyle>
          <a:p>
            <a:pPr>
              <a:defRPr/>
            </a:pPr>
            <a:fld id="{9F901ED4-6C41-4A25-AB5A-C3F8803E5426}"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423418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zh-CN" altLang="zh-CN" sz="1800">
              <a:ea typeface="宋体" charset="-122"/>
            </a:endParaRPr>
          </a:p>
        </p:txBody>
      </p:sp>
      <p:pic>
        <p:nvPicPr>
          <p:cNvPr id="5" name="Picture 6" descr="PNNL_Logo_2-Color_v2"/>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defRPr/>
            </a:lvl1pPr>
          </a:lstStyle>
          <a:p>
            <a:pPr>
              <a:defRPr/>
            </a:pPr>
            <a:fld id="{E1CF5B6F-CE79-4016-83DE-B405D9D5BB8B}"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3510041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zh-CN" altLang="zh-CN" sz="1800">
              <a:ea typeface="宋体" charset="-122"/>
            </a:endParaRPr>
          </a:p>
        </p:txBody>
      </p:sp>
      <p:pic>
        <p:nvPicPr>
          <p:cNvPr id="5" name="Picture 6" descr="PNNL_Logo_2-Color_v2"/>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3pPr>
              <a:buSzPct val="8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10"/>
          </p:nvPr>
        </p:nvSpPr>
        <p:spPr/>
        <p:txBody>
          <a:bodyPr/>
          <a:lstStyle>
            <a:lvl1pPr>
              <a:defRPr/>
            </a:lvl1pPr>
          </a:lstStyle>
          <a:p>
            <a:pPr>
              <a:defRPr/>
            </a:pPr>
            <a:fld id="{57D63417-AB38-4686-B987-DDC33D1E1A01}"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356852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8A833-14F7-4E8B-8D68-6B8FD0E6DA3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3049833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0" y="992188"/>
            <a:ext cx="8472488" cy="0"/>
          </a:xfrm>
          <a:prstGeom prst="line">
            <a:avLst/>
          </a:prstGeom>
          <a:noFill/>
          <a:ln w="38100">
            <a:solidFill>
              <a:srgbClr val="009900"/>
            </a:solidFill>
            <a:round/>
            <a:headEnd/>
            <a:tailEnd/>
          </a:ln>
        </p:spPr>
        <p:txBody>
          <a:bodyPr/>
          <a:lstStyle/>
          <a:p>
            <a:pPr>
              <a:defRPr/>
            </a:pPr>
            <a:endParaRPr lang="zh-CN" altLang="en-US"/>
          </a:p>
        </p:txBody>
      </p:sp>
    </p:spTree>
    <p:extLst>
      <p:ext uri="{BB962C8B-B14F-4D97-AF65-F5344CB8AC3E}">
        <p14:creationId xmlns:p14="http://schemas.microsoft.com/office/powerpoint/2010/main" val="203112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707276"/>
          </a:solidFill>
          <a:ln w="9525">
            <a:noFill/>
            <a:miter lim="800000"/>
            <a:headEnd/>
            <a:tailEnd/>
          </a:ln>
        </p:spPr>
        <p:txBody>
          <a:bodyPr wrap="none" anchor="ctr"/>
          <a:lstStyle/>
          <a:p>
            <a:pPr>
              <a:defRPr/>
            </a:pPr>
            <a:endParaRPr lang="zh-CN" altLang="zh-CN" sz="1800">
              <a:ea typeface="宋体" charset="-122"/>
            </a:endParaRPr>
          </a:p>
        </p:txBody>
      </p:sp>
      <p:pic>
        <p:nvPicPr>
          <p:cNvPr id="5" name="Picture 5" descr="PNNL_Logo_White"/>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defRPr/>
            </a:lvl1pPr>
          </a:lstStyle>
          <a:p>
            <a:pPr>
              <a:defRPr/>
            </a:pPr>
            <a:fld id="{BB5FC602-8A3A-412C-AC39-ACEC726D210E}"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2588971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a:defRPr/>
            </a:pPr>
            <a:endParaRPr lang="zh-CN" altLang="zh-CN" sz="1800">
              <a:ea typeface="宋体" charset="-122"/>
            </a:endParaRPr>
          </a:p>
        </p:txBody>
      </p:sp>
      <p:pic>
        <p:nvPicPr>
          <p:cNvPr id="5" name="Picture 3" descr="PNNL_Logo_White"/>
          <p:cNvPicPr>
            <a:picLocks noChangeAspect="1" noChangeArrowheads="1"/>
          </p:cNvPicPr>
          <p:nvPr/>
        </p:nvPicPr>
        <p:blipFill>
          <a:blip r:embed="rId2" cstate="print"/>
          <a:srcRect/>
          <a:stretch>
            <a:fillRect/>
          </a:stretch>
        </p:blipFill>
        <p:spPr bwMode="auto">
          <a:xfrm>
            <a:off x="7129463" y="5849938"/>
            <a:ext cx="1828800" cy="798512"/>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p:cNvSpPr>
            <a:spLocks noGrp="1"/>
          </p:cNvSpPr>
          <p:nvPr>
            <p:ph type="ftr" sz="quarter" idx="10"/>
          </p:nvPr>
        </p:nvSpPr>
        <p:spPr/>
        <p:txBody>
          <a:bodyPr/>
          <a:lstStyle>
            <a:lvl1pPr>
              <a:defRPr/>
            </a:lvl1pPr>
          </a:lstStyle>
          <a:p>
            <a:pPr>
              <a:defRPr/>
            </a:pPr>
            <a:fld id="{7D2A1CE0-0BC7-44EF-8C75-FD7F48F2DC90}"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4211033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fld id="{7257D7DC-4AEB-4A59-AEEE-5F6CD05D7D39}"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959278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A14C269C-E1A8-43F1-BD32-1DF941343622}" type="datetime1">
              <a:rPr lang="en-US" altLang="zh-CN"/>
              <a:pPr>
                <a:defRPr/>
              </a:pPr>
              <a:t>7/17/2020</a:t>
            </a:fld>
            <a:endParaRPr lang="en-US" altLang="zh-CN"/>
          </a:p>
        </p:txBody>
      </p:sp>
      <p:sp>
        <p:nvSpPr>
          <p:cNvPr id="6" name="Footer Placeholder 4"/>
          <p:cNvSpPr>
            <a:spLocks noGrp="1"/>
          </p:cNvSpPr>
          <p:nvPr>
            <p:ph type="ftr" sz="quarter" idx="11"/>
          </p:nvPr>
        </p:nvSpPr>
        <p:spPr/>
        <p:txBody>
          <a:bodyPr/>
          <a:lstStyle>
            <a:lvl1pPr>
              <a:tabLst/>
              <a:defRPr>
                <a:ea typeface="宋体" charset="-122"/>
                <a:cs typeface="Arial" charset="0"/>
              </a:defRPr>
            </a:lvl1pPr>
          </a:lstStyle>
          <a:p>
            <a:pPr>
              <a:defRPr/>
            </a:pPr>
            <a:endParaRPr lang="zh-CN" altLang="zh-CN"/>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F0E145FF-A6AA-420C-8972-2BF7D100FA68}" type="slidenum">
              <a:rPr lang="en-US" altLang="zh-CN"/>
              <a:pPr>
                <a:defRPr/>
              </a:pPr>
              <a:t>‹#›</a:t>
            </a:fld>
            <a:endParaRPr lang="en-US" altLang="zh-CN"/>
          </a:p>
        </p:txBody>
      </p:sp>
    </p:spTree>
    <p:extLst>
      <p:ext uri="{BB962C8B-B14F-4D97-AF65-F5344CB8AC3E}">
        <p14:creationId xmlns:p14="http://schemas.microsoft.com/office/powerpoint/2010/main" val="357184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8496300" y="6489700"/>
            <a:ext cx="609600" cy="228600"/>
          </a:xfrm>
        </p:spPr>
        <p:txBody>
          <a:bodyPr/>
          <a:lstStyle>
            <a:lvl1pPr>
              <a:defRPr/>
            </a:lvl1pPr>
          </a:lstStyle>
          <a:p>
            <a:pPr>
              <a:defRPr/>
            </a:pPr>
            <a:fld id="{53CF3629-7404-4B79-9409-C901E25D38E2}" type="slidenum">
              <a:rPr lang="en-US"/>
              <a:pPr>
                <a:defRPr/>
              </a:pPr>
              <a:t>‹#›</a:t>
            </a:fld>
            <a:r>
              <a:rPr lang="en-US" dirty="0">
                <a:latin typeface="Times New Roman" pitchFamily="18" charset="0"/>
              </a:rPr>
              <a:t> </a:t>
            </a:r>
          </a:p>
        </p:txBody>
      </p:sp>
      <p:sp>
        <p:nvSpPr>
          <p:cNvPr id="5" name="Date Placeholder 4"/>
          <p:cNvSpPr>
            <a:spLocks noGrp="1"/>
          </p:cNvSpPr>
          <p:nvPr>
            <p:ph type="dt" sz="half" idx="11"/>
          </p:nvPr>
        </p:nvSpPr>
        <p:spPr>
          <a:xfrm>
            <a:off x="7772400" y="6692900"/>
            <a:ext cx="838200" cy="1301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03945753-2189-4C46-B2B3-5780A4E5EF46}" type="datetime1">
              <a:rPr lang="en-US" altLang="zh-CN"/>
              <a:pPr>
                <a:defRPr/>
              </a:pPr>
              <a:t>7/17/2020</a:t>
            </a:fld>
            <a:endParaRPr lang="en-US" altLang="en-US"/>
          </a:p>
        </p:txBody>
      </p:sp>
    </p:spTree>
    <p:extLst>
      <p:ext uri="{BB962C8B-B14F-4D97-AF65-F5344CB8AC3E}">
        <p14:creationId xmlns:p14="http://schemas.microsoft.com/office/powerpoint/2010/main" val="3788008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730910F2-39FD-43CC-AA3F-959EE900F562}" type="datetime1">
              <a:rPr lang="en-US" altLang="zh-CN"/>
              <a:pPr>
                <a:defRPr/>
              </a:pPr>
              <a:t>7/17/2020</a:t>
            </a:fld>
            <a:endParaRPr lang="en-US" altLang="zh-CN"/>
          </a:p>
        </p:txBody>
      </p:sp>
      <p:sp>
        <p:nvSpPr>
          <p:cNvPr id="8" name="Footer Placeholder 4"/>
          <p:cNvSpPr>
            <a:spLocks noGrp="1"/>
          </p:cNvSpPr>
          <p:nvPr>
            <p:ph type="ftr" sz="quarter" idx="11"/>
          </p:nvPr>
        </p:nvSpPr>
        <p:spPr/>
        <p:txBody>
          <a:bodyPr/>
          <a:lstStyle>
            <a:lvl1pPr>
              <a:tabLst/>
              <a:defRPr>
                <a:ea typeface="宋体" charset="-122"/>
                <a:cs typeface="Arial" charset="0"/>
              </a:defRPr>
            </a:lvl1pPr>
          </a:lstStyle>
          <a:p>
            <a:pPr>
              <a:defRPr/>
            </a:pPr>
            <a:endParaRPr lang="zh-CN" altLang="zh-CN"/>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pPr>
              <a:defRPr/>
            </a:pPr>
            <a:fld id="{44ECBEDD-F39B-4FC6-9B84-50F59E4724E8}" type="slidenum">
              <a:rPr lang="en-US" altLang="zh-CN"/>
              <a:pPr>
                <a:defRPr/>
              </a:pPr>
              <a:t>‹#›</a:t>
            </a:fld>
            <a:endParaRPr lang="en-US" altLang="zh-CN"/>
          </a:p>
        </p:txBody>
      </p:sp>
    </p:spTree>
    <p:extLst>
      <p:ext uri="{BB962C8B-B14F-4D97-AF65-F5344CB8AC3E}">
        <p14:creationId xmlns:p14="http://schemas.microsoft.com/office/powerpoint/2010/main" val="189142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C855-08A2-4131-A26E-2665CB6FCC0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FCC27F-EEDC-4822-8551-C9B273977391}"/>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231AE0-93FE-42E7-9908-C252B6CEAC55}"/>
              </a:ext>
            </a:extLst>
          </p:cNvPr>
          <p:cNvSpPr>
            <a:spLocks noGrp="1"/>
          </p:cNvSpPr>
          <p:nvPr>
            <p:ph type="dt" sz="half" idx="10"/>
          </p:nvPr>
        </p:nvSpPr>
        <p:spPr>
          <a:xfrm>
            <a:off x="628650" y="6356350"/>
            <a:ext cx="2057400" cy="365125"/>
          </a:xfrm>
          <a:prstGeom prst="rect">
            <a:avLst/>
          </a:prstGeom>
        </p:spPr>
        <p:txBody>
          <a:bodyPr/>
          <a:lstStyle/>
          <a:p>
            <a:fld id="{6D129EA2-2F37-48C3-B6B2-EEE9194FBA13}" type="datetime1">
              <a:rPr lang="en-US" smtClean="0"/>
              <a:t>7/17/2020</a:t>
            </a:fld>
            <a:endParaRPr lang="en-US"/>
          </a:p>
        </p:txBody>
      </p:sp>
      <p:sp>
        <p:nvSpPr>
          <p:cNvPr id="5" name="Footer Placeholder 4">
            <a:extLst>
              <a:ext uri="{FF2B5EF4-FFF2-40B4-BE49-F238E27FC236}">
                <a16:creationId xmlns:a16="http://schemas.microsoft.com/office/drawing/2014/main" id="{7A378D09-A2C4-46DD-8424-A82B46442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9B8B8-5E36-425C-9048-EE0F27F09EEB}"/>
              </a:ext>
            </a:extLst>
          </p:cNvPr>
          <p:cNvSpPr>
            <a:spLocks noGrp="1"/>
          </p:cNvSpPr>
          <p:nvPr>
            <p:ph type="sldNum" sz="quarter" idx="12"/>
          </p:nvPr>
        </p:nvSpPr>
        <p:spPr>
          <a:xfrm>
            <a:off x="6457950" y="6356350"/>
            <a:ext cx="2057400" cy="365125"/>
          </a:xfrm>
          <a:prstGeom prst="rect">
            <a:avLst/>
          </a:prstGeom>
        </p:spPr>
        <p:txBody>
          <a:bodyPr/>
          <a:lstStyle/>
          <a:p>
            <a:fld id="{A885CAFA-6320-439C-BF99-EF47D1FD24EC}" type="slidenum">
              <a:rPr lang="en-US" smtClean="0"/>
              <a:t>‹#›</a:t>
            </a:fld>
            <a:endParaRPr lang="en-US"/>
          </a:p>
        </p:txBody>
      </p:sp>
    </p:spTree>
    <p:extLst>
      <p:ext uri="{BB962C8B-B14F-4D97-AF65-F5344CB8AC3E}">
        <p14:creationId xmlns:p14="http://schemas.microsoft.com/office/powerpoint/2010/main" val="2040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BB33-C605-4126-89BB-CADD83C6171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01077-E4D1-431F-A446-66B147ECBFF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B9D17C-F325-474A-AF9D-B7F22D3752DA}"/>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482D31-4333-4F19-BD8C-272D99C37D25}"/>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14333A-86AB-4763-BD90-43C759C7F73E}"/>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F74D8-79CD-4A7E-AEE5-5FF030B18AF8}"/>
              </a:ext>
            </a:extLst>
          </p:cNvPr>
          <p:cNvSpPr>
            <a:spLocks noGrp="1"/>
          </p:cNvSpPr>
          <p:nvPr>
            <p:ph type="dt" sz="half" idx="10"/>
          </p:nvPr>
        </p:nvSpPr>
        <p:spPr>
          <a:xfrm>
            <a:off x="628650" y="6356350"/>
            <a:ext cx="2057400" cy="365125"/>
          </a:xfrm>
          <a:prstGeom prst="rect">
            <a:avLst/>
          </a:prstGeom>
        </p:spPr>
        <p:txBody>
          <a:bodyPr/>
          <a:lstStyle/>
          <a:p>
            <a:fld id="{EBFC6AB0-692A-46EB-A75D-0C0EBCC0FE98}" type="datetime1">
              <a:rPr lang="en-US" smtClean="0"/>
              <a:t>7/17/2020</a:t>
            </a:fld>
            <a:endParaRPr lang="en-US"/>
          </a:p>
        </p:txBody>
      </p:sp>
      <p:sp>
        <p:nvSpPr>
          <p:cNvPr id="8" name="Footer Placeholder 7">
            <a:extLst>
              <a:ext uri="{FF2B5EF4-FFF2-40B4-BE49-F238E27FC236}">
                <a16:creationId xmlns:a16="http://schemas.microsoft.com/office/drawing/2014/main" id="{A3FFB183-FC99-47B2-B645-CCCD05EA29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6110-FE5C-46DA-919D-0094E3F0260F}"/>
              </a:ext>
            </a:extLst>
          </p:cNvPr>
          <p:cNvSpPr>
            <a:spLocks noGrp="1"/>
          </p:cNvSpPr>
          <p:nvPr>
            <p:ph type="sldNum" sz="quarter" idx="12"/>
          </p:nvPr>
        </p:nvSpPr>
        <p:spPr>
          <a:xfrm>
            <a:off x="6457950" y="6356350"/>
            <a:ext cx="2057400" cy="365125"/>
          </a:xfrm>
          <a:prstGeom prst="rect">
            <a:avLst/>
          </a:prstGeom>
        </p:spPr>
        <p:txBody>
          <a:bodyPr/>
          <a:lstStyle/>
          <a:p>
            <a:fld id="{A885CAFA-6320-439C-BF99-EF47D1FD24EC}" type="slidenum">
              <a:rPr lang="en-US" smtClean="0"/>
              <a:t>‹#›</a:t>
            </a:fld>
            <a:endParaRPr lang="en-US"/>
          </a:p>
        </p:txBody>
      </p:sp>
    </p:spTree>
    <p:extLst>
      <p:ext uri="{BB962C8B-B14F-4D97-AF65-F5344CB8AC3E}">
        <p14:creationId xmlns:p14="http://schemas.microsoft.com/office/powerpoint/2010/main" val="4153675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324600"/>
            <a:ext cx="1295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56343C4-C5C0-4D4E-BF23-EB823791B1B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547" r="58638"/>
          <a:stretch/>
        </p:blipFill>
        <p:spPr>
          <a:xfrm>
            <a:off x="152400" y="6324600"/>
            <a:ext cx="1600200" cy="457200"/>
          </a:xfrm>
          <a:prstGeom prst="rect">
            <a:avLst/>
          </a:prstGeom>
        </p:spPr>
      </p:pic>
      <p:sp>
        <p:nvSpPr>
          <p:cNvPr id="2" name="TextBox 1"/>
          <p:cNvSpPr txBox="1"/>
          <p:nvPr userDrawn="1"/>
        </p:nvSpPr>
        <p:spPr>
          <a:xfrm>
            <a:off x="7734300" y="533400"/>
            <a:ext cx="1371599" cy="200055"/>
          </a:xfrm>
          <a:prstGeom prst="rect">
            <a:avLst/>
          </a:prstGeom>
          <a:noFill/>
        </p:spPr>
        <p:txBody>
          <a:bodyPr wrap="square" rtlCol="0">
            <a:spAutoFit/>
          </a:bodyPr>
          <a:lstStyle/>
          <a:p>
            <a:pPr algn="ctr"/>
            <a:r>
              <a:rPr lang="en-US" sz="700" i="1" dirty="0">
                <a:solidFill>
                  <a:schemeClr val="accent1">
                    <a:lumMod val="75000"/>
                  </a:schemeClr>
                </a:solidFill>
              </a:rPr>
              <a:t>DOE Program Review 08302019</a:t>
            </a:r>
          </a:p>
        </p:txBody>
      </p:sp>
    </p:spTree>
    <p:extLst>
      <p:ext uri="{BB962C8B-B14F-4D97-AF65-F5344CB8AC3E}">
        <p14:creationId xmlns:p14="http://schemas.microsoft.com/office/powerpoint/2010/main" val="114922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8A833-14F7-4E8B-8D68-6B8FD0E6DA3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658270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17F3-31F6-40D6-9CCB-5BA8709861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743AC-FD0A-4CA9-AF6C-9534E4475FB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1E3385-3A33-419E-AE86-A635BB5DC5F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8F4C6-0483-4D01-8765-24D497C7FF47}"/>
              </a:ext>
            </a:extLst>
          </p:cNvPr>
          <p:cNvSpPr>
            <a:spLocks noGrp="1"/>
          </p:cNvSpPr>
          <p:nvPr>
            <p:ph type="dt" sz="half" idx="10"/>
          </p:nvPr>
        </p:nvSpPr>
        <p:spPr>
          <a:xfrm>
            <a:off x="628650" y="6356350"/>
            <a:ext cx="2057400" cy="365125"/>
          </a:xfrm>
          <a:prstGeom prst="rect">
            <a:avLst/>
          </a:prstGeom>
        </p:spPr>
        <p:txBody>
          <a:bodyPr/>
          <a:lstStyle/>
          <a:p>
            <a:fld id="{F3C160A8-09E1-4D9D-804E-2691CC745568}" type="datetime1">
              <a:rPr lang="en-US" smtClean="0"/>
              <a:t>7/17/2020</a:t>
            </a:fld>
            <a:endParaRPr lang="en-US"/>
          </a:p>
        </p:txBody>
      </p:sp>
      <p:sp>
        <p:nvSpPr>
          <p:cNvPr id="6" name="Footer Placeholder 5">
            <a:extLst>
              <a:ext uri="{FF2B5EF4-FFF2-40B4-BE49-F238E27FC236}">
                <a16:creationId xmlns:a16="http://schemas.microsoft.com/office/drawing/2014/main" id="{E145F5F3-D7E3-4ECB-BB5B-B5E578B3B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BE072-AA0C-46F8-9157-43F03C082130}"/>
              </a:ext>
            </a:extLst>
          </p:cNvPr>
          <p:cNvSpPr>
            <a:spLocks noGrp="1"/>
          </p:cNvSpPr>
          <p:nvPr>
            <p:ph type="sldNum" sz="quarter" idx="12"/>
          </p:nvPr>
        </p:nvSpPr>
        <p:spPr>
          <a:xfrm>
            <a:off x="6457950" y="6356350"/>
            <a:ext cx="2057400" cy="365125"/>
          </a:xfrm>
          <a:prstGeom prst="rect">
            <a:avLst/>
          </a:prstGeom>
        </p:spPr>
        <p:txBody>
          <a:bodyPr/>
          <a:lstStyle/>
          <a:p>
            <a:fld id="{A885CAFA-6320-439C-BF99-EF47D1FD24EC}" type="slidenum">
              <a:rPr lang="en-US" smtClean="0"/>
              <a:t>‹#›</a:t>
            </a:fld>
            <a:endParaRPr lang="en-US"/>
          </a:p>
        </p:txBody>
      </p:sp>
    </p:spTree>
    <p:extLst>
      <p:ext uri="{BB962C8B-B14F-4D97-AF65-F5344CB8AC3E}">
        <p14:creationId xmlns:p14="http://schemas.microsoft.com/office/powerpoint/2010/main" val="93973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B4A7-129E-4608-A00D-43BA9B4D7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8F410F-7BC4-401E-8A06-0063D81E011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17013-B42B-43B8-97C2-0682A4E0C2D4}"/>
              </a:ext>
            </a:extLst>
          </p:cNvPr>
          <p:cNvSpPr>
            <a:spLocks noGrp="1"/>
          </p:cNvSpPr>
          <p:nvPr>
            <p:ph type="dt" sz="half" idx="10"/>
          </p:nvPr>
        </p:nvSpPr>
        <p:spPr>
          <a:xfrm>
            <a:off x="628650" y="6356350"/>
            <a:ext cx="2057400" cy="365125"/>
          </a:xfrm>
          <a:prstGeom prst="rect">
            <a:avLst/>
          </a:prstGeom>
        </p:spPr>
        <p:txBody>
          <a:bodyPr/>
          <a:lstStyle/>
          <a:p>
            <a:fld id="{4B5325D9-0E39-42DB-B2A9-E287B1425D98}" type="datetime1">
              <a:rPr lang="en-US" smtClean="0"/>
              <a:t>7/17/2020</a:t>
            </a:fld>
            <a:endParaRPr lang="en-US"/>
          </a:p>
        </p:txBody>
      </p:sp>
      <p:sp>
        <p:nvSpPr>
          <p:cNvPr id="5" name="Footer Placeholder 4">
            <a:extLst>
              <a:ext uri="{FF2B5EF4-FFF2-40B4-BE49-F238E27FC236}">
                <a16:creationId xmlns:a16="http://schemas.microsoft.com/office/drawing/2014/main" id="{34141546-ED52-4152-8904-C2909AA26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21F23-3BD1-4298-96D0-433DEC530FFC}"/>
              </a:ext>
            </a:extLst>
          </p:cNvPr>
          <p:cNvSpPr>
            <a:spLocks noGrp="1"/>
          </p:cNvSpPr>
          <p:nvPr>
            <p:ph type="sldNum" sz="quarter" idx="12"/>
          </p:nvPr>
        </p:nvSpPr>
        <p:spPr>
          <a:xfrm>
            <a:off x="6457950" y="6356350"/>
            <a:ext cx="2057400" cy="365125"/>
          </a:xfrm>
          <a:prstGeom prst="rect">
            <a:avLst/>
          </a:prstGeom>
        </p:spPr>
        <p:txBody>
          <a:bodyPr/>
          <a:lstStyle/>
          <a:p>
            <a:fld id="{A885CAFA-6320-439C-BF99-EF47D1FD24EC}" type="slidenum">
              <a:rPr lang="en-US" smtClean="0"/>
              <a:t>‹#›</a:t>
            </a:fld>
            <a:endParaRPr lang="en-US"/>
          </a:p>
        </p:txBody>
      </p:sp>
    </p:spTree>
    <p:extLst>
      <p:ext uri="{BB962C8B-B14F-4D97-AF65-F5344CB8AC3E}">
        <p14:creationId xmlns:p14="http://schemas.microsoft.com/office/powerpoint/2010/main" val="2664460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16BAC5-F90E-4478-B833-EE72AA7B1238}"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335574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6BAC5-F90E-4478-B833-EE72AA7B1238}"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3742359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6BAC5-F90E-4478-B833-EE72AA7B1238}"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3726792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16BAC5-F90E-4478-B833-EE72AA7B1238}"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3539727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6BAC5-F90E-4478-B833-EE72AA7B1238}"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925220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6BAC5-F90E-4478-B833-EE72AA7B1238}"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405606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6BAC5-F90E-4478-B833-EE72AA7B1238}"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953657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6BAC5-F90E-4478-B833-EE72AA7B1238}"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221411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28A833-14F7-4E8B-8D68-6B8FD0E6DA3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3950921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6BAC5-F90E-4478-B833-EE72AA7B1238}"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1926417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6BAC5-F90E-4478-B833-EE72AA7B1238}"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229642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6BAC5-F90E-4478-B833-EE72AA7B1238}"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0141B-0C80-4903-AB45-509310B64A29}" type="slidenum">
              <a:rPr lang="en-US" smtClean="0"/>
              <a:t>‹#›</a:t>
            </a:fld>
            <a:endParaRPr lang="en-US"/>
          </a:p>
        </p:txBody>
      </p:sp>
    </p:spTree>
    <p:extLst>
      <p:ext uri="{BB962C8B-B14F-4D97-AF65-F5344CB8AC3E}">
        <p14:creationId xmlns:p14="http://schemas.microsoft.com/office/powerpoint/2010/main" val="375836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8A833-14F7-4E8B-8D68-6B8FD0E6DA35}"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289323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8A833-14F7-4E8B-8D68-6B8FD0E6DA35}"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33475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8A833-14F7-4E8B-8D68-6B8FD0E6DA35}"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356375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8A833-14F7-4E8B-8D68-6B8FD0E6DA3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289827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8A833-14F7-4E8B-8D68-6B8FD0E6DA3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4EC45-0ABC-4A39-8C75-A59600325E3B}" type="slidenum">
              <a:rPr lang="en-US" smtClean="0"/>
              <a:t>‹#›</a:t>
            </a:fld>
            <a:endParaRPr lang="en-US"/>
          </a:p>
        </p:txBody>
      </p:sp>
    </p:spTree>
    <p:extLst>
      <p:ext uri="{BB962C8B-B14F-4D97-AF65-F5344CB8AC3E}">
        <p14:creationId xmlns:p14="http://schemas.microsoft.com/office/powerpoint/2010/main" val="358819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2400" y="6553200"/>
            <a:ext cx="990600" cy="365125"/>
          </a:xfrm>
          <a:prstGeom prst="rect">
            <a:avLst/>
          </a:prstGeom>
        </p:spPr>
        <p:txBody>
          <a:bodyPr vert="horz" lIns="91440" tIns="45720" rIns="91440" bIns="45720" rtlCol="0" anchor="ctr"/>
          <a:lstStyle>
            <a:lvl1pPr algn="l">
              <a:defRPr sz="1000">
                <a:solidFill>
                  <a:schemeClr val="bg1"/>
                </a:solidFill>
              </a:defRPr>
            </a:lvl1pPr>
          </a:lstStyle>
          <a:p>
            <a:pPr algn="ctr"/>
            <a:fld id="{BD28A833-14F7-4E8B-8D68-6B8FD0E6DA35}" type="datetimeFigureOut">
              <a:rPr lang="en-US" smtClean="0"/>
              <a:pPr algn="ctr"/>
              <a:t>7/17/2020</a:t>
            </a:fld>
            <a:endParaRPr lang="en-US" dirty="0"/>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000">
                <a:solidFill>
                  <a:srgbClr val="006600"/>
                </a:solidFill>
              </a:defRPr>
            </a:lvl1pPr>
          </a:lstStyle>
          <a:p>
            <a:endParaRPr lang="en-US" dirty="0"/>
          </a:p>
        </p:txBody>
      </p:sp>
      <p:sp>
        <p:nvSpPr>
          <p:cNvPr id="6" name="Slide Number Placeholder 5"/>
          <p:cNvSpPr>
            <a:spLocks noGrp="1"/>
          </p:cNvSpPr>
          <p:nvPr>
            <p:ph type="sldNum" sz="quarter" idx="4"/>
          </p:nvPr>
        </p:nvSpPr>
        <p:spPr>
          <a:xfrm>
            <a:off x="6858000" y="6569075"/>
            <a:ext cx="2133600" cy="365125"/>
          </a:xfrm>
          <a:prstGeom prst="rect">
            <a:avLst/>
          </a:prstGeom>
        </p:spPr>
        <p:txBody>
          <a:bodyPr vert="horz" lIns="91440" tIns="45720" rIns="91440" bIns="45720" rtlCol="0" anchor="ctr"/>
          <a:lstStyle>
            <a:lvl1pPr algn="r">
              <a:defRPr sz="1000">
                <a:solidFill>
                  <a:srgbClr val="006600"/>
                </a:solidFill>
              </a:defRPr>
            </a:lvl1pPr>
          </a:lstStyle>
          <a:p>
            <a:fld id="{D7E4EC45-0ABC-4A39-8C75-A59600325E3B}" type="slidenum">
              <a:rPr lang="en-US" smtClean="0"/>
              <a:pPr/>
              <a:t>‹#›</a:t>
            </a:fld>
            <a:endParaRPr lang="en-US"/>
          </a:p>
        </p:txBody>
      </p:sp>
    </p:spTree>
    <p:extLst>
      <p:ext uri="{BB962C8B-B14F-4D97-AF65-F5344CB8AC3E}">
        <p14:creationId xmlns:p14="http://schemas.microsoft.com/office/powerpoint/2010/main" val="574573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725" r:id="rId13"/>
    <p:sldLayoutId id="2147483726" r:id="rId14"/>
  </p:sldLayoutIdLst>
  <p:txStyles>
    <p:titleStyle>
      <a:lvl1pPr algn="l" defTabSz="914400" rtl="0" eaLnBrk="1" latinLnBrk="0" hangingPunct="1">
        <a:spcBef>
          <a:spcPct val="0"/>
        </a:spcBef>
        <a:buNone/>
        <a:defRPr sz="4400" kern="1200">
          <a:solidFill>
            <a:srgbClr val="006600"/>
          </a:solidFill>
          <a:latin typeface="+mj-lt"/>
          <a:ea typeface="+mj-ea"/>
          <a:cs typeface="+mj-cs"/>
        </a:defRPr>
      </a:lvl1pPr>
    </p:titleStyle>
    <p:bodyStyle>
      <a:lvl1pPr marL="342900" indent="-342900" algn="l" defTabSz="914400" rtl="0" eaLnBrk="1" latinLnBrk="0" hangingPunct="1">
        <a:spcBef>
          <a:spcPct val="20000"/>
        </a:spcBef>
        <a:buClr>
          <a:srgbClr val="003399"/>
        </a:buClr>
        <a:buFont typeface="Arial" panose="020B0604020202020204" pitchFamily="34" charset="0"/>
        <a:buChar char="•"/>
        <a:defRPr sz="3200" kern="1200">
          <a:solidFill>
            <a:srgbClr val="006600"/>
          </a:solidFill>
          <a:latin typeface="+mn-lt"/>
          <a:ea typeface="+mn-ea"/>
          <a:cs typeface="+mn-cs"/>
        </a:defRPr>
      </a:lvl1pPr>
      <a:lvl2pPr marL="742950" indent="-285750" algn="l" defTabSz="914400" rtl="0" eaLnBrk="1" latinLnBrk="0" hangingPunct="1">
        <a:spcBef>
          <a:spcPct val="20000"/>
        </a:spcBef>
        <a:buClr>
          <a:srgbClr val="003399"/>
        </a:buClr>
        <a:buFont typeface="Arial" panose="020B0604020202020204" pitchFamily="34" charset="0"/>
        <a:buChar char="–"/>
        <a:defRPr sz="2800" kern="1200">
          <a:solidFill>
            <a:srgbClr val="006600"/>
          </a:solidFill>
          <a:latin typeface="+mn-lt"/>
          <a:ea typeface="+mn-ea"/>
          <a:cs typeface="+mn-cs"/>
        </a:defRPr>
      </a:lvl2pPr>
      <a:lvl3pPr marL="1143000" indent="-228600" algn="l" defTabSz="914400" rtl="0" eaLnBrk="1" latinLnBrk="0" hangingPunct="1">
        <a:spcBef>
          <a:spcPct val="20000"/>
        </a:spcBef>
        <a:buClr>
          <a:srgbClr val="003399"/>
        </a:buClr>
        <a:buFont typeface="Arial" panose="020B0604020202020204" pitchFamily="34" charset="0"/>
        <a:buChar char="•"/>
        <a:defRPr sz="2400" kern="1200">
          <a:solidFill>
            <a:srgbClr val="006600"/>
          </a:solidFill>
          <a:latin typeface="+mn-lt"/>
          <a:ea typeface="+mn-ea"/>
          <a:cs typeface="+mn-cs"/>
        </a:defRPr>
      </a:lvl3pPr>
      <a:lvl4pPr marL="1600200" indent="-228600" algn="l" defTabSz="914400" rtl="0" eaLnBrk="1" latinLnBrk="0" hangingPunct="1">
        <a:spcBef>
          <a:spcPct val="20000"/>
        </a:spcBef>
        <a:buClr>
          <a:srgbClr val="003399"/>
        </a:buClr>
        <a:buFont typeface="Arial" panose="020B0604020202020204" pitchFamily="34" charset="0"/>
        <a:buChar char="–"/>
        <a:defRPr sz="2000" kern="1200">
          <a:solidFill>
            <a:srgbClr val="006600"/>
          </a:solidFill>
          <a:latin typeface="+mn-lt"/>
          <a:ea typeface="+mn-ea"/>
          <a:cs typeface="+mn-cs"/>
        </a:defRPr>
      </a:lvl4pPr>
      <a:lvl5pPr marL="2057400" indent="-228600" algn="l" defTabSz="914400" rtl="0" eaLnBrk="1" latinLnBrk="0" hangingPunct="1">
        <a:spcBef>
          <a:spcPct val="20000"/>
        </a:spcBef>
        <a:buClr>
          <a:srgbClr val="003399"/>
        </a:buClr>
        <a:buFont typeface="Arial" panose="020B0604020202020204" pitchFamily="34" charset="0"/>
        <a:buChar char="»"/>
        <a:defRPr sz="2000" kern="1200">
          <a:solidFill>
            <a:srgbClr val="0066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defRPr>
            </a:lvl1pPr>
          </a:lstStyle>
          <a:p>
            <a:pPr fontAlgn="base">
              <a:spcBef>
                <a:spcPct val="0"/>
              </a:spcBef>
              <a:spcAft>
                <a:spcPct val="0"/>
              </a:spcAft>
            </a:pPr>
            <a:fld id="{CB869098-920C-426F-A7BF-F9C9238A115B}" type="slidenum">
              <a:rPr lang="en-US">
                <a:cs typeface="Arial" panose="020B0604020202020204" pitchFamily="34" charset="0"/>
              </a:rPr>
              <a:pPr fontAlgn="base">
                <a:spcBef>
                  <a:spcPct val="0"/>
                </a:spcBef>
                <a:spcAft>
                  <a:spcPct val="0"/>
                </a:spcAft>
              </a:pPr>
              <a:t>‹#›</a:t>
            </a:fld>
            <a:r>
              <a:rPr lang="en-US">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677352720"/>
      </p:ext>
    </p:extLst>
  </p:cSld>
  <p:clrMap bg1="lt1" tx1="dk1" bg2="lt2" tx2="dk2" accent1="accent1" accent2="accent2" accent3="accent3" accent4="accent4" accent5="accent5" accent6="accent6" hlink="hlink" folHlink="folHlink"/>
  <p:transition/>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3"/>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4"/>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5"/>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6"/>
        </a:buBlip>
        <a:defRPr sz="1600">
          <a:solidFill>
            <a:schemeClr val="tx1"/>
          </a:solidFill>
          <a:latin typeface="+mn-lt"/>
        </a:defRPr>
      </a:lvl4pPr>
      <a:lvl5pPr marL="2057400" indent="-228600" algn="l" rtl="0" eaLnBrk="0" fontAlgn="base" hangingPunct="0">
        <a:spcBef>
          <a:spcPct val="20000"/>
        </a:spcBef>
        <a:spcAft>
          <a:spcPct val="0"/>
        </a:spcAft>
        <a:buBlip>
          <a:blip r:embed="rId3"/>
        </a:buBlip>
        <a:defRPr sz="1400">
          <a:solidFill>
            <a:schemeClr val="tx1"/>
          </a:solidFill>
          <a:latin typeface="+mn-lt"/>
        </a:defRPr>
      </a:lvl5pPr>
      <a:lvl6pPr marL="2514600" indent="-228600" algn="l" rtl="0" eaLnBrk="1" fontAlgn="base" hangingPunct="1">
        <a:spcBef>
          <a:spcPct val="20000"/>
        </a:spcBef>
        <a:spcAft>
          <a:spcPct val="0"/>
        </a:spcAft>
        <a:buBlip>
          <a:blip r:embed="rId6"/>
        </a:buBlip>
        <a:defRPr sz="1400">
          <a:solidFill>
            <a:schemeClr val="tx1"/>
          </a:solidFill>
          <a:latin typeface="+mn-lt"/>
        </a:defRPr>
      </a:lvl6pPr>
      <a:lvl7pPr marL="2971800" indent="-228600" algn="l" rtl="0" eaLnBrk="1" fontAlgn="base" hangingPunct="1">
        <a:spcBef>
          <a:spcPct val="20000"/>
        </a:spcBef>
        <a:spcAft>
          <a:spcPct val="0"/>
        </a:spcAft>
        <a:buBlip>
          <a:blip r:embed="rId6"/>
        </a:buBlip>
        <a:defRPr sz="1400">
          <a:solidFill>
            <a:schemeClr val="tx1"/>
          </a:solidFill>
          <a:latin typeface="+mn-lt"/>
        </a:defRPr>
      </a:lvl7pPr>
      <a:lvl8pPr marL="3429000" indent="-228600" algn="l" rtl="0" eaLnBrk="1" fontAlgn="base" hangingPunct="1">
        <a:spcBef>
          <a:spcPct val="20000"/>
        </a:spcBef>
        <a:spcAft>
          <a:spcPct val="0"/>
        </a:spcAft>
        <a:buBlip>
          <a:blip r:embed="rId6"/>
        </a:buBlip>
        <a:defRPr sz="1400">
          <a:solidFill>
            <a:schemeClr val="tx1"/>
          </a:solidFill>
          <a:latin typeface="+mn-lt"/>
        </a:defRPr>
      </a:lvl8pPr>
      <a:lvl9pPr marL="3886200" indent="-228600" algn="l" rtl="0" eaLnBrk="1" fontAlgn="base" hangingPunct="1">
        <a:spcBef>
          <a:spcPct val="20000"/>
        </a:spcBef>
        <a:spcAft>
          <a:spcPct val="0"/>
        </a:spcAft>
        <a:buBlip>
          <a:blip r:embed="rId6"/>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cs typeface="+mn-cs"/>
              </a:defRPr>
            </a:lvl1pPr>
          </a:lstStyle>
          <a:p>
            <a:pPr>
              <a:defRPr/>
            </a:pPr>
            <a:fld id="{88924F4A-BD00-4526-95B6-32C650E8648A}"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2654319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1" fontAlgn="base" hangingPunct="1">
        <a:spcBef>
          <a:spcPct val="20000"/>
        </a:spcBef>
        <a:spcAft>
          <a:spcPct val="0"/>
        </a:spcAft>
        <a:buBlip>
          <a:blip r:embed="rId18"/>
        </a:buBlip>
        <a:defRPr sz="1400">
          <a:solidFill>
            <a:schemeClr val="tx1"/>
          </a:solidFill>
          <a:latin typeface="+mn-lt"/>
        </a:defRPr>
      </a:lvl6pPr>
      <a:lvl7pPr marL="2971800" indent="-228600" algn="l" rtl="0" eaLnBrk="1" fontAlgn="base" hangingPunct="1">
        <a:spcBef>
          <a:spcPct val="20000"/>
        </a:spcBef>
        <a:spcAft>
          <a:spcPct val="0"/>
        </a:spcAft>
        <a:buBlip>
          <a:blip r:embed="rId18"/>
        </a:buBlip>
        <a:defRPr sz="1400">
          <a:solidFill>
            <a:schemeClr val="tx1"/>
          </a:solidFill>
          <a:latin typeface="+mn-lt"/>
        </a:defRPr>
      </a:lvl7pPr>
      <a:lvl8pPr marL="3429000" indent="-228600" algn="l" rtl="0" eaLnBrk="1" fontAlgn="base" hangingPunct="1">
        <a:spcBef>
          <a:spcPct val="20000"/>
        </a:spcBef>
        <a:spcAft>
          <a:spcPct val="0"/>
        </a:spcAft>
        <a:buBlip>
          <a:blip r:embed="rId18"/>
        </a:buBlip>
        <a:defRPr sz="1400">
          <a:solidFill>
            <a:schemeClr val="tx1"/>
          </a:solidFill>
          <a:latin typeface="+mn-lt"/>
        </a:defRPr>
      </a:lvl8pPr>
      <a:lvl9pPr marL="3886200" indent="-228600" algn="l" rtl="0" eaLnBrk="1" fontAlgn="base" hangingPunct="1">
        <a:spcBef>
          <a:spcPct val="20000"/>
        </a:spcBef>
        <a:spcAft>
          <a:spcPct val="0"/>
        </a:spcAft>
        <a:buBlip>
          <a:blip r:embed="rId18"/>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4718A-7048-4EBE-9A28-9A632559F35F}"/>
              </a:ext>
            </a:extLst>
          </p:cNvPr>
          <p:cNvSpPr>
            <a:spLocks noGrp="1"/>
          </p:cNvSpPr>
          <p:nvPr>
            <p:ph type="title"/>
          </p:nvPr>
        </p:nvSpPr>
        <p:spPr>
          <a:xfrm>
            <a:off x="762000" y="10766"/>
            <a:ext cx="7886700" cy="930275"/>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a:extLst>
              <a:ext uri="{FF2B5EF4-FFF2-40B4-BE49-F238E27FC236}">
                <a16:creationId xmlns:a16="http://schemas.microsoft.com/office/drawing/2014/main" id="{26B51E99-A86A-499F-8576-310E11D2E37B}"/>
              </a:ext>
            </a:extLst>
          </p:cNvPr>
          <p:cNvSpPr>
            <a:spLocks noGrp="1"/>
          </p:cNvSpPr>
          <p:nvPr>
            <p:ph type="ftr" sz="quarter" idx="3"/>
          </p:nvPr>
        </p:nvSpPr>
        <p:spPr>
          <a:xfrm>
            <a:off x="8534399" y="6470552"/>
            <a:ext cx="596245" cy="37723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a:extLst>
              <a:ext uri="{FF2B5EF4-FFF2-40B4-BE49-F238E27FC236}">
                <a16:creationId xmlns:a16="http://schemas.microsoft.com/office/drawing/2014/main" id="{6639C20B-38DB-4EEA-8788-3A8F802831F9}"/>
              </a:ext>
            </a:extLst>
          </p:cNvPr>
          <p:cNvCxnSpPr>
            <a:cxnSpLocks/>
          </p:cNvCxnSpPr>
          <p:nvPr userDrawn="1"/>
        </p:nvCxnSpPr>
        <p:spPr>
          <a:xfrm>
            <a:off x="-13356" y="922973"/>
            <a:ext cx="9144000" cy="0"/>
          </a:xfrm>
          <a:prstGeom prst="line">
            <a:avLst/>
          </a:prstGeom>
          <a:noFill/>
          <a:ln w="31750" cap="flat" cmpd="sng" algn="ctr">
            <a:solidFill>
              <a:srgbClr val="00853F"/>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4814744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6BAC5-F90E-4478-B833-EE72AA7B1238}" type="datetimeFigureOut">
              <a:rPr lang="en-US" smtClean="0"/>
              <a:t>7/17/2020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0141B-0C80-4903-AB45-509310B64A29}" type="slidenum">
              <a:rPr lang="en-US" smtClean="0"/>
              <a:t>‹#›</a:t>
            </a:fld>
            <a:endParaRPr lang="en-US"/>
          </a:p>
        </p:txBody>
      </p:sp>
    </p:spTree>
    <p:extLst>
      <p:ext uri="{BB962C8B-B14F-4D97-AF65-F5344CB8AC3E}">
        <p14:creationId xmlns:p14="http://schemas.microsoft.com/office/powerpoint/2010/main" val="110720695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9.xml"/><Relationship Id="rId5" Type="http://schemas.openxmlformats.org/officeDocument/2006/relationships/image" Target="../media/image48.emf"/><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D06C4822-10C6-4BDB-9702-50A99DAC4375}"/>
              </a:ext>
            </a:extLst>
          </p:cNvPr>
          <p:cNvSpPr>
            <a:spLocks noChangeArrowheads="1"/>
          </p:cNvSpPr>
          <p:nvPr/>
        </p:nvSpPr>
        <p:spPr bwMode="auto">
          <a:xfrm>
            <a:off x="1514765" y="4106181"/>
            <a:ext cx="6617575" cy="1323439"/>
          </a:xfrm>
          <a:prstGeom prst="rect">
            <a:avLst/>
          </a:prstGeom>
          <a:solidFill>
            <a:sysClr val="window" lastClr="FFFFFF"/>
          </a:solidFill>
          <a:ln w="9525">
            <a:noFill/>
            <a:miter lim="800000"/>
            <a:headEnd/>
            <a:tailEnd/>
          </a:ln>
        </p:spPr>
        <p:txBody>
          <a:bodyPr wrap="square" anchor="ctr">
            <a:spAutoFit/>
          </a:bodyPr>
          <a:lstStyle/>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tab pos="2743200" algn="l"/>
                <a:tab pos="4114800" algn="l"/>
                <a:tab pos="5715000" algn="l"/>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0FF0DFD-E759-44BC-BAC1-8BEDAF63BCF6}"/>
              </a:ext>
            </a:extLst>
          </p:cNvPr>
          <p:cNvSpPr txBox="1">
            <a:spLocks/>
          </p:cNvSpPr>
          <p:nvPr/>
        </p:nvSpPr>
        <p:spPr>
          <a:xfrm>
            <a:off x="0" y="1694034"/>
            <a:ext cx="9144000" cy="586789"/>
          </a:xfrm>
          <a:prstGeom prst="rect">
            <a:avLst/>
          </a:prstGeom>
        </p:spPr>
        <p:txBody>
          <a:bodyPr>
            <a:noAutofit/>
          </a:bodyPr>
          <a:lstStyle>
            <a:lvl1pPr algn="l" rtl="0" eaLnBrk="0" fontAlgn="base" hangingPunct="0">
              <a:lnSpc>
                <a:spcPct val="85000"/>
              </a:lnSpc>
              <a:spcBef>
                <a:spcPct val="0"/>
              </a:spcBef>
              <a:spcAft>
                <a:spcPct val="0"/>
              </a:spcAft>
              <a:defRPr sz="2250" b="1">
                <a:solidFill>
                  <a:srgbClr val="CB7023"/>
                </a:solidFill>
                <a:latin typeface="+mj-lt"/>
                <a:ea typeface="+mj-ea"/>
                <a:cs typeface="+mj-cs"/>
              </a:defRPr>
            </a:lvl1pPr>
            <a:lvl2pPr algn="l" rtl="0" eaLnBrk="0" fontAlgn="base" hangingPunct="0">
              <a:lnSpc>
                <a:spcPct val="85000"/>
              </a:lnSpc>
              <a:spcBef>
                <a:spcPct val="0"/>
              </a:spcBef>
              <a:spcAft>
                <a:spcPct val="0"/>
              </a:spcAft>
              <a:defRPr sz="2250" b="1">
                <a:solidFill>
                  <a:srgbClr val="CB7023"/>
                </a:solidFill>
                <a:latin typeface="Arial" charset="0"/>
              </a:defRPr>
            </a:lvl2pPr>
            <a:lvl3pPr algn="l" rtl="0" eaLnBrk="0" fontAlgn="base" hangingPunct="0">
              <a:lnSpc>
                <a:spcPct val="85000"/>
              </a:lnSpc>
              <a:spcBef>
                <a:spcPct val="0"/>
              </a:spcBef>
              <a:spcAft>
                <a:spcPct val="0"/>
              </a:spcAft>
              <a:defRPr sz="2250" b="1">
                <a:solidFill>
                  <a:srgbClr val="CB7023"/>
                </a:solidFill>
                <a:latin typeface="Arial" charset="0"/>
              </a:defRPr>
            </a:lvl3pPr>
            <a:lvl4pPr algn="l" rtl="0" eaLnBrk="0" fontAlgn="base" hangingPunct="0">
              <a:lnSpc>
                <a:spcPct val="85000"/>
              </a:lnSpc>
              <a:spcBef>
                <a:spcPct val="0"/>
              </a:spcBef>
              <a:spcAft>
                <a:spcPct val="0"/>
              </a:spcAft>
              <a:defRPr sz="2250" b="1">
                <a:solidFill>
                  <a:srgbClr val="CB7023"/>
                </a:solidFill>
                <a:latin typeface="Arial" charset="0"/>
              </a:defRPr>
            </a:lvl4pPr>
            <a:lvl5pPr algn="l" rtl="0" eaLnBrk="0" fontAlgn="base" hangingPunct="0">
              <a:lnSpc>
                <a:spcPct val="85000"/>
              </a:lnSpc>
              <a:spcBef>
                <a:spcPct val="0"/>
              </a:spcBef>
              <a:spcAft>
                <a:spcPct val="0"/>
              </a:spcAft>
              <a:defRPr sz="2250" b="1">
                <a:solidFill>
                  <a:srgbClr val="CB7023"/>
                </a:solidFill>
                <a:latin typeface="Arial" charset="0"/>
              </a:defRPr>
            </a:lvl5pPr>
            <a:lvl6pPr marL="342900" algn="l" rtl="0" eaLnBrk="1" fontAlgn="base" hangingPunct="1">
              <a:lnSpc>
                <a:spcPct val="85000"/>
              </a:lnSpc>
              <a:spcBef>
                <a:spcPct val="0"/>
              </a:spcBef>
              <a:spcAft>
                <a:spcPct val="0"/>
              </a:spcAft>
              <a:defRPr sz="2250" b="1">
                <a:solidFill>
                  <a:srgbClr val="CB7023"/>
                </a:solidFill>
                <a:latin typeface="Arial" charset="0"/>
              </a:defRPr>
            </a:lvl6pPr>
            <a:lvl7pPr marL="685800" algn="l" rtl="0" eaLnBrk="1" fontAlgn="base" hangingPunct="1">
              <a:lnSpc>
                <a:spcPct val="85000"/>
              </a:lnSpc>
              <a:spcBef>
                <a:spcPct val="0"/>
              </a:spcBef>
              <a:spcAft>
                <a:spcPct val="0"/>
              </a:spcAft>
              <a:defRPr sz="2250" b="1">
                <a:solidFill>
                  <a:srgbClr val="CB7023"/>
                </a:solidFill>
                <a:latin typeface="Arial" charset="0"/>
              </a:defRPr>
            </a:lvl7pPr>
            <a:lvl8pPr marL="1028700" algn="l" rtl="0" eaLnBrk="1" fontAlgn="base" hangingPunct="1">
              <a:lnSpc>
                <a:spcPct val="85000"/>
              </a:lnSpc>
              <a:spcBef>
                <a:spcPct val="0"/>
              </a:spcBef>
              <a:spcAft>
                <a:spcPct val="0"/>
              </a:spcAft>
              <a:defRPr sz="2250" b="1">
                <a:solidFill>
                  <a:srgbClr val="CB7023"/>
                </a:solidFill>
                <a:latin typeface="Arial" charset="0"/>
              </a:defRPr>
            </a:lvl8pPr>
            <a:lvl9pPr marL="1371600" algn="l" rtl="0" eaLnBrk="1" fontAlgn="base" hangingPunct="1">
              <a:lnSpc>
                <a:spcPct val="85000"/>
              </a:lnSpc>
              <a:spcBef>
                <a:spcPct val="0"/>
              </a:spcBef>
              <a:spcAft>
                <a:spcPct val="0"/>
              </a:spcAft>
              <a:defRPr sz="2250" b="1">
                <a:solidFill>
                  <a:srgbClr val="CB7023"/>
                </a:solidFill>
                <a:latin typeface="Arial" charset="0"/>
              </a:defRPr>
            </a:lvl9pPr>
          </a:lstStyle>
          <a:p>
            <a:pPr algn="ctr"/>
            <a:r>
              <a:rPr lang="en-US" sz="2800" kern="0" dirty="0">
                <a:solidFill>
                  <a:srgbClr val="0000CC"/>
                </a:solidFill>
                <a:latin typeface="Arial" panose="020B0604020202020204" pitchFamily="34" charset="0"/>
                <a:cs typeface="Arial" panose="020B0604020202020204" pitchFamily="34" charset="0"/>
              </a:rPr>
              <a:t>High Entropy Alloy (HEA) Based SOFC Anode for Controlled Reformation</a:t>
            </a:r>
          </a:p>
        </p:txBody>
      </p:sp>
      <p:sp>
        <p:nvSpPr>
          <p:cNvPr id="7" name="Subtitle 2">
            <a:extLst>
              <a:ext uri="{FF2B5EF4-FFF2-40B4-BE49-F238E27FC236}">
                <a16:creationId xmlns:a16="http://schemas.microsoft.com/office/drawing/2014/main" id="{57D516A0-438E-4423-B8AC-6428CF6F65D6}"/>
              </a:ext>
            </a:extLst>
          </p:cNvPr>
          <p:cNvSpPr txBox="1">
            <a:spLocks/>
          </p:cNvSpPr>
          <p:nvPr/>
        </p:nvSpPr>
        <p:spPr>
          <a:xfrm>
            <a:off x="0" y="2438400"/>
            <a:ext cx="9144000" cy="4038051"/>
          </a:xfrm>
          <a:prstGeom prst="rect">
            <a:avLst/>
          </a:prstGeom>
        </p:spPr>
        <p:txBody>
          <a:bodyPr>
            <a:normAutofit fontScale="47500" lnSpcReduction="20000"/>
          </a:bodyPr>
          <a:lstStyle>
            <a:lvl1pPr marL="257175" indent="-257175" algn="l" rtl="0" eaLnBrk="0" fontAlgn="base" hangingPunct="0">
              <a:lnSpc>
                <a:spcPct val="85000"/>
              </a:lnSpc>
              <a:spcBef>
                <a:spcPct val="30000"/>
              </a:spcBef>
              <a:spcAft>
                <a:spcPct val="0"/>
              </a:spcAft>
              <a:buClr>
                <a:schemeClr val="folHlink"/>
              </a:buClr>
              <a:buBlip>
                <a:blip r:embed="rId2"/>
              </a:buBlip>
              <a:defRPr sz="1800">
                <a:solidFill>
                  <a:schemeClr val="tx1"/>
                </a:solidFill>
                <a:latin typeface="+mn-lt"/>
                <a:ea typeface="+mn-ea"/>
                <a:cs typeface="+mn-cs"/>
              </a:defRPr>
            </a:lvl1pPr>
            <a:lvl2pPr marL="557213" indent="-214313" algn="l" rtl="0" eaLnBrk="0" fontAlgn="base" hangingPunct="0">
              <a:lnSpc>
                <a:spcPct val="85000"/>
              </a:lnSpc>
              <a:spcBef>
                <a:spcPct val="30000"/>
              </a:spcBef>
              <a:spcAft>
                <a:spcPct val="0"/>
              </a:spcAft>
              <a:buClr>
                <a:schemeClr val="tx2"/>
              </a:buClr>
              <a:buSzPct val="80000"/>
              <a:buBlip>
                <a:blip r:embed="rId3"/>
              </a:buBlip>
              <a:defRPr sz="1500">
                <a:solidFill>
                  <a:schemeClr val="tx1"/>
                </a:solidFill>
                <a:latin typeface="+mn-lt"/>
              </a:defRPr>
            </a:lvl2pPr>
            <a:lvl3pPr marL="857250" indent="-171450" algn="l" rtl="0" eaLnBrk="0" fontAlgn="base" hangingPunct="0">
              <a:lnSpc>
                <a:spcPct val="85000"/>
              </a:lnSpc>
              <a:spcBef>
                <a:spcPct val="30000"/>
              </a:spcBef>
              <a:spcAft>
                <a:spcPct val="0"/>
              </a:spcAft>
              <a:buClr>
                <a:srgbClr val="737373"/>
              </a:buClr>
              <a:buSzPct val="60000"/>
              <a:buBlip>
                <a:blip r:embed="rId4"/>
              </a:buBlip>
              <a:defRPr sz="1500">
                <a:solidFill>
                  <a:schemeClr val="tx1"/>
                </a:solidFill>
                <a:latin typeface="+mn-lt"/>
              </a:defRPr>
            </a:lvl3pPr>
            <a:lvl4pPr marL="1200150" indent="-171450" algn="l" rtl="0" eaLnBrk="0" fontAlgn="base" hangingPunct="0">
              <a:lnSpc>
                <a:spcPct val="85000"/>
              </a:lnSpc>
              <a:spcBef>
                <a:spcPct val="30000"/>
              </a:spcBef>
              <a:spcAft>
                <a:spcPct val="0"/>
              </a:spcAft>
              <a:buBlip>
                <a:blip r:embed="rId5"/>
              </a:buBlip>
              <a:defRPr sz="1200">
                <a:solidFill>
                  <a:schemeClr val="tx1"/>
                </a:solidFill>
                <a:latin typeface="+mn-lt"/>
              </a:defRPr>
            </a:lvl4pPr>
            <a:lvl5pPr marL="1543050" indent="-171450" algn="l" rtl="0" eaLnBrk="0" fontAlgn="base" hangingPunct="0">
              <a:spcBef>
                <a:spcPct val="20000"/>
              </a:spcBef>
              <a:spcAft>
                <a:spcPct val="0"/>
              </a:spcAft>
              <a:buBlip>
                <a:blip r:embed="rId2"/>
              </a:buBlip>
              <a:defRPr sz="1050">
                <a:solidFill>
                  <a:schemeClr val="tx1"/>
                </a:solidFill>
                <a:latin typeface="+mn-lt"/>
              </a:defRPr>
            </a:lvl5pPr>
            <a:lvl6pPr marL="1885950" indent="-171450" algn="l" rtl="0" eaLnBrk="1" fontAlgn="base" hangingPunct="1">
              <a:spcBef>
                <a:spcPct val="20000"/>
              </a:spcBef>
              <a:spcAft>
                <a:spcPct val="0"/>
              </a:spcAft>
              <a:buBlip>
                <a:blip r:embed="rId5"/>
              </a:buBlip>
              <a:defRPr sz="1050">
                <a:solidFill>
                  <a:schemeClr val="tx1"/>
                </a:solidFill>
                <a:latin typeface="+mn-lt"/>
              </a:defRPr>
            </a:lvl6pPr>
            <a:lvl7pPr marL="2228850" indent="-171450" algn="l" rtl="0" eaLnBrk="1" fontAlgn="base" hangingPunct="1">
              <a:spcBef>
                <a:spcPct val="20000"/>
              </a:spcBef>
              <a:spcAft>
                <a:spcPct val="0"/>
              </a:spcAft>
              <a:buBlip>
                <a:blip r:embed="rId5"/>
              </a:buBlip>
              <a:defRPr sz="1050">
                <a:solidFill>
                  <a:schemeClr val="tx1"/>
                </a:solidFill>
                <a:latin typeface="+mn-lt"/>
              </a:defRPr>
            </a:lvl7pPr>
            <a:lvl8pPr marL="2571750" indent="-171450" algn="l" rtl="0" eaLnBrk="1" fontAlgn="base" hangingPunct="1">
              <a:spcBef>
                <a:spcPct val="20000"/>
              </a:spcBef>
              <a:spcAft>
                <a:spcPct val="0"/>
              </a:spcAft>
              <a:buBlip>
                <a:blip r:embed="rId5"/>
              </a:buBlip>
              <a:defRPr sz="1050">
                <a:solidFill>
                  <a:schemeClr val="tx1"/>
                </a:solidFill>
                <a:latin typeface="+mn-lt"/>
              </a:defRPr>
            </a:lvl8pPr>
            <a:lvl9pPr marL="2914650" indent="-171450" algn="l" rtl="0" eaLnBrk="1" fontAlgn="base" hangingPunct="1">
              <a:spcBef>
                <a:spcPct val="20000"/>
              </a:spcBef>
              <a:spcAft>
                <a:spcPct val="0"/>
              </a:spcAft>
              <a:buBlip>
                <a:blip r:embed="rId5"/>
              </a:buBlip>
              <a:defRPr sz="1050">
                <a:solidFill>
                  <a:schemeClr val="tx1"/>
                </a:solidFill>
                <a:latin typeface="+mn-lt"/>
              </a:defRPr>
            </a:lvl9pPr>
          </a:lstStyle>
          <a:p>
            <a:pPr marL="0" marR="0" lvl="0" indent="0" algn="ctr" defTabSz="914400" rtl="0" eaLnBrk="0" fontAlgn="base" latinLnBrk="0" hangingPunct="0">
              <a:lnSpc>
                <a:spcPct val="85000"/>
              </a:lnSpc>
              <a:spcBef>
                <a:spcPct val="30000"/>
              </a:spcBef>
              <a:spcAft>
                <a:spcPct val="0"/>
              </a:spcAft>
              <a:buClr>
                <a:srgbClr val="954F72"/>
              </a:buClr>
              <a:buSzTx/>
              <a:buFontTx/>
              <a:buNone/>
              <a:tabLst/>
              <a:defRPr/>
            </a:pPr>
            <a:endParaRPr kumimoji="0" lang="en-US" sz="4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85000"/>
              </a:lnSpc>
              <a:spcBef>
                <a:spcPct val="30000"/>
              </a:spcBef>
              <a:spcAft>
                <a:spcPct val="0"/>
              </a:spcAft>
              <a:buClr>
                <a:srgbClr val="954F72"/>
              </a:buClr>
              <a:buSzTx/>
              <a:buFontTx/>
              <a:buNone/>
              <a:tabLst/>
              <a:defRPr/>
            </a:pPr>
            <a:r>
              <a:rPr kumimoji="0" lang="en-US" sz="4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 STTR Phase II</a:t>
            </a: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r>
              <a:rPr kumimoji="0" lang="en-US" sz="4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Award No. DE-SC0017050, MOD 0002</a:t>
            </a: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endParaRPr kumimoji="0" lang="en-US" sz="2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20000"/>
              </a:lnSpc>
              <a:spcBef>
                <a:spcPts val="0"/>
              </a:spcBef>
              <a:spcAft>
                <a:spcPts val="0"/>
              </a:spcAft>
              <a:buClr>
                <a:srgbClr val="954F72"/>
              </a:buClr>
              <a:buSzTx/>
              <a:buFontTx/>
              <a:buNone/>
              <a:tabLst/>
              <a:defRPr/>
            </a:pPr>
            <a:r>
              <a:rPr kumimoji="0" lang="en-US" sz="29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UES Services, Inc</a:t>
            </a:r>
            <a:r>
              <a:rPr kumimoji="0" lang="en-US" sz="2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 Rabi Bhattacharya and Dr. A.K. Rai</a:t>
            </a:r>
          </a:p>
          <a:p>
            <a:pPr marL="0" marR="0" lvl="0" indent="0" algn="ctr" defTabSz="914400" rtl="0" eaLnBrk="0" fontAlgn="base" latinLnBrk="0" hangingPunct="0">
              <a:lnSpc>
                <a:spcPct val="120000"/>
              </a:lnSpc>
              <a:spcBef>
                <a:spcPts val="0"/>
              </a:spcBef>
              <a:spcAft>
                <a:spcPts val="0"/>
              </a:spcAft>
              <a:buClr>
                <a:srgbClr val="954F72"/>
              </a:buClr>
              <a:buSzTx/>
              <a:buFontTx/>
              <a:buNone/>
              <a:tabLst/>
              <a:defRPr/>
            </a:pPr>
            <a:r>
              <a:rPr kumimoji="0" lang="en-US" sz="29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PARTNER</a:t>
            </a:r>
            <a:r>
              <a:rPr kumimoji="0" lang="en-US" sz="3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 Prabhakar Singh and Dr. Boxun Hu, University of Connecticut </a:t>
            </a:r>
          </a:p>
          <a:p>
            <a:pPr marL="0" marR="0" lvl="0" indent="0" algn="ctr" defTabSz="914400" rtl="0" eaLnBrk="0" fontAlgn="base" latinLnBrk="0" hangingPunct="0">
              <a:lnSpc>
                <a:spcPct val="120000"/>
              </a:lnSpc>
              <a:spcBef>
                <a:spcPts val="0"/>
              </a:spcBef>
              <a:spcAft>
                <a:spcPts val="0"/>
              </a:spcAft>
              <a:buClr>
                <a:srgbClr val="954F72"/>
              </a:buClr>
              <a:buSzTx/>
              <a:buFontTx/>
              <a:buNone/>
              <a:tabLst/>
              <a:defRPr/>
            </a:pPr>
            <a:r>
              <a:rPr kumimoji="0" lang="en-US" sz="34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Lab Partner</a:t>
            </a:r>
            <a:r>
              <a:rPr kumimoji="0" lang="en-US" sz="3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 Brian Koeppel</a:t>
            </a:r>
            <a:r>
              <a:rPr kumimoji="0" lang="en-US" sz="3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Pacific Northwest National Laboratory</a:t>
            </a:r>
            <a:r>
              <a:rPr lang="en-US" sz="2900" b="1" dirty="0">
                <a:effectLst/>
                <a:latin typeface="Arial" panose="020B0604020202020204" pitchFamily="34" charset="0"/>
                <a:ea typeface="Calibri" panose="020F0502020204030204" pitchFamily="34" charset="0"/>
                <a:cs typeface="Arial" panose="020B0604020202020204" pitchFamily="34" charset="0"/>
              </a:rPr>
              <a:t> </a:t>
            </a:r>
            <a:endParaRPr kumimoji="0" lang="en-US" sz="3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20000"/>
              </a:lnSpc>
              <a:spcBef>
                <a:spcPts val="0"/>
              </a:spcBef>
              <a:spcAft>
                <a:spcPts val="0"/>
              </a:spcAft>
              <a:buClr>
                <a:srgbClr val="954F72"/>
              </a:buClr>
              <a:buSzTx/>
              <a:buFontTx/>
              <a:buNone/>
              <a:tabLst/>
              <a:defRPr/>
            </a:pPr>
            <a:r>
              <a:rPr kumimoji="0" lang="en-US" sz="2900" b="1" i="0" u="sng"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 PROGRAM MANAGER</a:t>
            </a:r>
            <a:r>
              <a:rPr kumimoji="0" lang="en-US" sz="3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400" b="1" i="0" u="none" strike="noStrike" kern="0" cap="none" spc="0" normalizeH="0" baseline="0" noProof="0" dirty="0">
                <a:ln>
                  <a:noFill/>
                </a:ln>
                <a:solidFill>
                  <a:prstClr val="black"/>
                </a:solidFill>
                <a:effectLst/>
                <a:uLnTx/>
                <a:uFillTx/>
                <a:latin typeface="Calibri"/>
                <a:ea typeface="+mn-ea"/>
              </a:rPr>
              <a:t>Patcharin Burke, Ph.D.</a:t>
            </a: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endPar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r>
              <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21 May 2018</a:t>
            </a: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r>
              <a:rPr kumimoji="0" lang="en-US" sz="4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 Update: July 10, 2020</a:t>
            </a: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endPar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20000"/>
              </a:lnSpc>
              <a:spcBef>
                <a:spcPts val="0"/>
              </a:spcBef>
              <a:spcAft>
                <a:spcPct val="0"/>
              </a:spcAft>
              <a:buClr>
                <a:srgbClr val="954F72"/>
              </a:buClr>
              <a:buSzTx/>
              <a:buFontTx/>
              <a:buNone/>
              <a:tabLst/>
              <a:defRPr/>
            </a:pPr>
            <a:endPar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85000"/>
              </a:lnSpc>
              <a:spcBef>
                <a:spcPct val="30000"/>
              </a:spcBef>
              <a:spcAft>
                <a:spcPct val="0"/>
              </a:spcAft>
              <a:buClr>
                <a:srgbClr val="954F72"/>
              </a:buClr>
              <a:buSzTx/>
              <a:buFontTx/>
              <a:buNone/>
              <a:tabLst/>
              <a:defRPr/>
            </a:pPr>
            <a:br>
              <a:rPr kumimoji="0" lang="en-US"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44843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6629400" cy="523220"/>
          </a:xfrm>
          <a:prstGeom prst="rect">
            <a:avLst/>
          </a:prstGeom>
          <a:noFill/>
        </p:spPr>
        <p:txBody>
          <a:bodyPr wrap="square" rtlCol="0">
            <a:spAutoFit/>
          </a:bodyPr>
          <a:lstStyle/>
          <a:p>
            <a:r>
              <a:rPr lang="en-US" sz="2800" b="1" dirty="0"/>
              <a:t>Characterization of Pre-test Button Cells </a:t>
            </a:r>
          </a:p>
        </p:txBody>
      </p:sp>
      <p:pic>
        <p:nvPicPr>
          <p:cNvPr id="6" name="Picture 5"/>
          <p:cNvPicPr>
            <a:picLocks noChangeAspect="1"/>
          </p:cNvPicPr>
          <p:nvPr/>
        </p:nvPicPr>
        <p:blipFill>
          <a:blip r:embed="rId2"/>
          <a:stretch>
            <a:fillRect/>
          </a:stretch>
        </p:blipFill>
        <p:spPr>
          <a:xfrm>
            <a:off x="3733800" y="1066800"/>
            <a:ext cx="5187950" cy="32766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812" t="17778" r="14062" b="11111"/>
          <a:stretch/>
        </p:blipFill>
        <p:spPr>
          <a:xfrm>
            <a:off x="685800" y="1415457"/>
            <a:ext cx="2438400" cy="1560576"/>
          </a:xfrm>
          <a:prstGeom prst="rect">
            <a:avLst/>
          </a:prstGeom>
        </p:spPr>
      </p:pic>
      <p:sp>
        <p:nvSpPr>
          <p:cNvPr id="9" name="Rectangle 8"/>
          <p:cNvSpPr/>
          <p:nvPr/>
        </p:nvSpPr>
        <p:spPr>
          <a:xfrm>
            <a:off x="728249" y="1093694"/>
            <a:ext cx="2234586" cy="338554"/>
          </a:xfrm>
          <a:prstGeom prst="rect">
            <a:avLst/>
          </a:prstGeom>
        </p:spPr>
        <p:txBody>
          <a:bodyPr wrap="none">
            <a:spAutoFit/>
          </a:bodyPr>
          <a:lstStyle/>
          <a:p>
            <a:r>
              <a:rPr lang="en-US" sz="1600" b="1" dirty="0">
                <a:solidFill>
                  <a:srgbClr val="000000"/>
                </a:solidFill>
                <a:cs typeface="Arial" panose="020B0604020202020204" pitchFamily="34" charset="0"/>
              </a:rPr>
              <a:t>Screen-printed GDC side</a:t>
            </a:r>
            <a:endParaRPr lang="en-US" dirty="0"/>
          </a:p>
        </p:txBody>
      </p:sp>
      <p:sp>
        <p:nvSpPr>
          <p:cNvPr id="10" name="Rectangle 9"/>
          <p:cNvSpPr/>
          <p:nvPr/>
        </p:nvSpPr>
        <p:spPr>
          <a:xfrm>
            <a:off x="639762" y="2976033"/>
            <a:ext cx="2606676" cy="338554"/>
          </a:xfrm>
          <a:prstGeom prst="rect">
            <a:avLst/>
          </a:prstGeom>
        </p:spPr>
        <p:txBody>
          <a:bodyPr wrap="none">
            <a:spAutoFit/>
          </a:bodyPr>
          <a:lstStyle/>
          <a:p>
            <a:r>
              <a:rPr lang="en-US" sz="1600" b="1" dirty="0">
                <a:solidFill>
                  <a:srgbClr val="000000"/>
                </a:solidFill>
                <a:cs typeface="Arial" panose="020B0604020202020204" pitchFamily="34" charset="0"/>
              </a:rPr>
              <a:t>Screen-printed LSM-YSZ side</a:t>
            </a: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7870" r="47540"/>
          <a:stretch/>
        </p:blipFill>
        <p:spPr>
          <a:xfrm rot="16200000">
            <a:off x="2335490" y="3437499"/>
            <a:ext cx="1143000" cy="3486150"/>
          </a:xfrm>
          <a:prstGeom prst="rect">
            <a:avLst/>
          </a:prstGeom>
        </p:spPr>
      </p:pic>
      <p:sp>
        <p:nvSpPr>
          <p:cNvPr id="12" name="Rectangle 11"/>
          <p:cNvSpPr/>
          <p:nvPr/>
        </p:nvSpPr>
        <p:spPr>
          <a:xfrm>
            <a:off x="1369417" y="5745060"/>
            <a:ext cx="617477" cy="338554"/>
          </a:xfrm>
          <a:prstGeom prst="rect">
            <a:avLst/>
          </a:prstGeom>
        </p:spPr>
        <p:txBody>
          <a:bodyPr wrap="none">
            <a:spAutoFit/>
          </a:bodyPr>
          <a:lstStyle/>
          <a:p>
            <a:r>
              <a:rPr lang="en-US" sz="1600" b="1" dirty="0">
                <a:solidFill>
                  <a:srgbClr val="000000"/>
                </a:solidFill>
                <a:cs typeface="Arial" panose="020B0604020202020204" pitchFamily="34" charset="0"/>
              </a:rPr>
              <a:t>1 µm</a:t>
            </a:r>
            <a:endParaRPr lang="en-US" dirty="0"/>
          </a:p>
        </p:txBody>
      </p:sp>
      <p:sp>
        <p:nvSpPr>
          <p:cNvPr id="14" name="Rectangle 13"/>
          <p:cNvSpPr/>
          <p:nvPr/>
        </p:nvSpPr>
        <p:spPr>
          <a:xfrm>
            <a:off x="2701002" y="5745060"/>
            <a:ext cx="617477" cy="338554"/>
          </a:xfrm>
          <a:prstGeom prst="rect">
            <a:avLst/>
          </a:prstGeom>
        </p:spPr>
        <p:txBody>
          <a:bodyPr wrap="none">
            <a:spAutoFit/>
          </a:bodyPr>
          <a:lstStyle/>
          <a:p>
            <a:r>
              <a:rPr lang="en-US" sz="1600" b="1" dirty="0">
                <a:solidFill>
                  <a:srgbClr val="000000"/>
                </a:solidFill>
                <a:cs typeface="Arial" panose="020B0604020202020204" pitchFamily="34" charset="0"/>
              </a:rPr>
              <a:t>2 µm</a:t>
            </a:r>
            <a:endParaRPr lang="en-US" dirty="0"/>
          </a:p>
        </p:txBody>
      </p:sp>
      <p:sp>
        <p:nvSpPr>
          <p:cNvPr id="15" name="Rectangle 14"/>
          <p:cNvSpPr/>
          <p:nvPr/>
        </p:nvSpPr>
        <p:spPr>
          <a:xfrm>
            <a:off x="3886200" y="5760448"/>
            <a:ext cx="617477" cy="338554"/>
          </a:xfrm>
          <a:prstGeom prst="rect">
            <a:avLst/>
          </a:prstGeom>
        </p:spPr>
        <p:txBody>
          <a:bodyPr wrap="none">
            <a:spAutoFit/>
          </a:bodyPr>
          <a:lstStyle/>
          <a:p>
            <a:r>
              <a:rPr lang="en-US" sz="1600" b="1" dirty="0">
                <a:solidFill>
                  <a:srgbClr val="000000"/>
                </a:solidFill>
                <a:cs typeface="Arial" panose="020B0604020202020204" pitchFamily="34" charset="0"/>
              </a:rPr>
              <a:t>4 µm</a:t>
            </a:r>
            <a:endParaRPr lang="en-US" dirty="0"/>
          </a:p>
        </p:txBody>
      </p:sp>
      <p:sp>
        <p:nvSpPr>
          <p:cNvPr id="16" name="Rectangle 15"/>
          <p:cNvSpPr/>
          <p:nvPr/>
        </p:nvSpPr>
        <p:spPr>
          <a:xfrm>
            <a:off x="71176" y="5760448"/>
            <a:ext cx="1229247" cy="307777"/>
          </a:xfrm>
          <a:prstGeom prst="rect">
            <a:avLst/>
          </a:prstGeom>
        </p:spPr>
        <p:txBody>
          <a:bodyPr wrap="none">
            <a:spAutoFit/>
          </a:bodyPr>
          <a:lstStyle/>
          <a:p>
            <a:r>
              <a:rPr lang="en-US" sz="1400" b="1" dirty="0">
                <a:solidFill>
                  <a:srgbClr val="003876"/>
                </a:solidFill>
              </a:rPr>
              <a:t>HEA thickness</a:t>
            </a:r>
          </a:p>
        </p:txBody>
      </p:sp>
      <p:sp>
        <p:nvSpPr>
          <p:cNvPr id="17" name="Rectangle 16"/>
          <p:cNvSpPr/>
          <p:nvPr/>
        </p:nvSpPr>
        <p:spPr>
          <a:xfrm>
            <a:off x="1163915" y="4227044"/>
            <a:ext cx="3501215" cy="338554"/>
          </a:xfrm>
          <a:prstGeom prst="rect">
            <a:avLst/>
          </a:prstGeom>
        </p:spPr>
        <p:txBody>
          <a:bodyPr wrap="none">
            <a:spAutoFit/>
          </a:bodyPr>
          <a:lstStyle/>
          <a:p>
            <a:r>
              <a:rPr lang="en-US" sz="1600" b="1" dirty="0">
                <a:solidFill>
                  <a:srgbClr val="000000"/>
                </a:solidFill>
                <a:cs typeface="Arial" panose="020B0604020202020204" pitchFamily="34" charset="0"/>
              </a:rPr>
              <a:t>Sputtering coated HEA on the GDC side</a:t>
            </a:r>
            <a:endParaRPr lang="en-US" dirty="0"/>
          </a:p>
        </p:txBody>
      </p:sp>
    </p:spTree>
    <p:extLst>
      <p:ext uri="{BB962C8B-B14F-4D97-AF65-F5344CB8AC3E}">
        <p14:creationId xmlns:p14="http://schemas.microsoft.com/office/powerpoint/2010/main" val="190110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018" y="1905000"/>
            <a:ext cx="3070830" cy="2303122"/>
          </a:xfrm>
          <a:prstGeom prst="rect">
            <a:avLst/>
          </a:prstGeom>
        </p:spPr>
      </p:pic>
      <p:sp>
        <p:nvSpPr>
          <p:cNvPr id="4" name="TextBox 3"/>
          <p:cNvSpPr txBox="1"/>
          <p:nvPr/>
        </p:nvSpPr>
        <p:spPr>
          <a:xfrm>
            <a:off x="153506" y="1134672"/>
            <a:ext cx="7508461" cy="400110"/>
          </a:xfrm>
          <a:prstGeom prst="rect">
            <a:avLst/>
          </a:prstGeom>
          <a:noFill/>
        </p:spPr>
        <p:txBody>
          <a:bodyPr wrap="square" rtlCol="0">
            <a:spAutoFit/>
          </a:bodyPr>
          <a:lstStyle/>
          <a:p>
            <a:pPr fontAlgn="base">
              <a:spcBef>
                <a:spcPct val="0"/>
              </a:spcBef>
              <a:spcAft>
                <a:spcPct val="0"/>
              </a:spcAft>
              <a:defRPr/>
            </a:pPr>
            <a:r>
              <a:rPr lang="en-US" sz="2000" b="1" dirty="0">
                <a:solidFill>
                  <a:srgbClr val="000000"/>
                </a:solidFill>
                <a:cs typeface="Arial" panose="020B0604020202020204" pitchFamily="34" charset="0"/>
              </a:rPr>
              <a:t>Button Cell Validation by Electrochemical Testing</a:t>
            </a:r>
          </a:p>
        </p:txBody>
      </p:sp>
      <p:sp>
        <p:nvSpPr>
          <p:cNvPr id="9" name="TextBox 11"/>
          <p:cNvSpPr txBox="1">
            <a:spLocks noChangeArrowheads="1"/>
          </p:cNvSpPr>
          <p:nvPr/>
        </p:nvSpPr>
        <p:spPr bwMode="auto">
          <a:xfrm>
            <a:off x="3514476" y="2524353"/>
            <a:ext cx="1059906" cy="523220"/>
          </a:xfrm>
          <a:prstGeom prst="rect">
            <a:avLst/>
          </a:prstGeom>
          <a:noFill/>
          <a:ln w="9525">
            <a:noFill/>
            <a:miter lim="800000"/>
            <a:headEnd/>
            <a:tailEnd/>
          </a:ln>
        </p:spPr>
        <p:txBody>
          <a:bodyPr wrap="none">
            <a:spAutoFit/>
          </a:bodyPr>
          <a:lstStyle/>
          <a:p>
            <a:pPr fontAlgn="base">
              <a:spcBef>
                <a:spcPct val="0"/>
              </a:spcBef>
              <a:spcAft>
                <a:spcPct val="0"/>
              </a:spcAft>
              <a:defRPr/>
            </a:pPr>
            <a:r>
              <a:rPr lang="en-US" altLang="zh-CN" sz="1400" b="1" dirty="0">
                <a:solidFill>
                  <a:srgbClr val="FF0000"/>
                </a:solidFill>
                <a:latin typeface="Arial" panose="020B0604020202020204" pitchFamily="34" charset="0"/>
                <a:ea typeface="宋体" pitchFamily="2" charset="-122"/>
                <a:cs typeface="Arial" panose="020B0604020202020204" pitchFamily="34" charset="0"/>
              </a:rPr>
              <a:t>Furnace &amp;</a:t>
            </a:r>
          </a:p>
          <a:p>
            <a:pPr fontAlgn="base">
              <a:spcBef>
                <a:spcPct val="0"/>
              </a:spcBef>
              <a:spcAft>
                <a:spcPct val="0"/>
              </a:spcAft>
              <a:defRPr/>
            </a:pPr>
            <a:r>
              <a:rPr lang="en-US" altLang="zh-CN" sz="1400" b="1" dirty="0">
                <a:solidFill>
                  <a:srgbClr val="FF0000"/>
                </a:solidFill>
                <a:latin typeface="Arial" panose="020B0604020202020204" pitchFamily="34" charset="0"/>
                <a:ea typeface="宋体" pitchFamily="2" charset="-122"/>
                <a:cs typeface="Arial" panose="020B0604020202020204" pitchFamily="34" charset="0"/>
              </a:rPr>
              <a:t>Reactor</a:t>
            </a:r>
            <a:endParaRPr lang="zh-CN" altLang="en-US" sz="1400" b="1" dirty="0">
              <a:solidFill>
                <a:srgbClr val="FF0000"/>
              </a:solidFill>
              <a:latin typeface="Arial" panose="020B0604020202020204" pitchFamily="34" charset="0"/>
              <a:ea typeface="宋体" pitchFamily="2" charset="-122"/>
              <a:cs typeface="Arial" panose="020B0604020202020204" pitchFamily="34" charset="0"/>
            </a:endParaRPr>
          </a:p>
        </p:txBody>
      </p:sp>
      <p:sp>
        <p:nvSpPr>
          <p:cNvPr id="10" name="TextBox 19"/>
          <p:cNvSpPr txBox="1">
            <a:spLocks noChangeArrowheads="1"/>
          </p:cNvSpPr>
          <p:nvPr/>
        </p:nvSpPr>
        <p:spPr bwMode="auto">
          <a:xfrm>
            <a:off x="6565641" y="2775440"/>
            <a:ext cx="1968759" cy="52322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altLang="zh-CN" sz="1200" b="1" dirty="0">
                <a:solidFill>
                  <a:srgbClr val="000000"/>
                </a:solidFill>
                <a:latin typeface="Arial" panose="020B0604020202020204" pitchFamily="34" charset="0"/>
                <a:ea typeface="宋体" pitchFamily="2" charset="-122"/>
                <a:cs typeface="Arial" panose="020B0604020202020204" pitchFamily="34" charset="0"/>
              </a:rPr>
              <a:t> </a:t>
            </a:r>
            <a:r>
              <a:rPr lang="en-US" altLang="zh-CN" sz="1400" b="1" dirty="0">
                <a:solidFill>
                  <a:srgbClr val="000000"/>
                </a:solidFill>
                <a:ea typeface="宋体" pitchFamily="2" charset="-122"/>
                <a:cs typeface="Arial" panose="020B0604020202020204" pitchFamily="34" charset="0"/>
              </a:rPr>
              <a:t>Bio-logic potentiostat/</a:t>
            </a:r>
          </a:p>
          <a:p>
            <a:pPr fontAlgn="base">
              <a:spcBef>
                <a:spcPct val="0"/>
              </a:spcBef>
              <a:spcAft>
                <a:spcPct val="0"/>
              </a:spcAft>
              <a:defRPr/>
            </a:pPr>
            <a:r>
              <a:rPr lang="en-US" altLang="zh-CN" sz="1400" b="1" dirty="0" err="1">
                <a:solidFill>
                  <a:srgbClr val="000000"/>
                </a:solidFill>
                <a:ea typeface="宋体" pitchFamily="2" charset="-122"/>
                <a:cs typeface="Arial" panose="020B0604020202020204" pitchFamily="34" charset="0"/>
              </a:rPr>
              <a:t>Galvanstat</a:t>
            </a:r>
            <a:endParaRPr lang="zh-CN" altLang="en-US" sz="1400" b="1" dirty="0">
              <a:solidFill>
                <a:srgbClr val="000000"/>
              </a:solidFill>
              <a:ea typeface="宋体" pitchFamily="2" charset="-122"/>
              <a:cs typeface="Arial" panose="020B0604020202020204" pitchFamily="34" charset="0"/>
            </a:endParaRPr>
          </a:p>
        </p:txBody>
      </p:sp>
      <p:cxnSp>
        <p:nvCxnSpPr>
          <p:cNvPr id="12" name="Straight Arrow Connector 11"/>
          <p:cNvCxnSpPr/>
          <p:nvPr/>
        </p:nvCxnSpPr>
        <p:spPr>
          <a:xfrm flipV="1">
            <a:off x="4125903" y="3751303"/>
            <a:ext cx="511278" cy="176440"/>
          </a:xfrm>
          <a:prstGeom prst="straightConnector1">
            <a:avLst/>
          </a:prstGeom>
          <a:noFill/>
          <a:ln w="22225" cap="flat" cmpd="sng" algn="ctr">
            <a:solidFill>
              <a:srgbClr val="FF3300"/>
            </a:solidFill>
            <a:prstDash val="solid"/>
            <a:tailEnd type="arrow"/>
          </a:ln>
          <a:effectLst/>
        </p:spPr>
      </p:cxnSp>
      <p:sp>
        <p:nvSpPr>
          <p:cNvPr id="13" name="TextBox 11"/>
          <p:cNvSpPr txBox="1">
            <a:spLocks noChangeArrowheads="1"/>
          </p:cNvSpPr>
          <p:nvPr/>
        </p:nvSpPr>
        <p:spPr bwMode="auto">
          <a:xfrm>
            <a:off x="3333606" y="3865525"/>
            <a:ext cx="1088760" cy="307777"/>
          </a:xfrm>
          <a:prstGeom prst="rect">
            <a:avLst/>
          </a:prstGeom>
          <a:noFill/>
          <a:ln w="9525">
            <a:noFill/>
            <a:miter lim="800000"/>
            <a:headEnd/>
            <a:tailEnd/>
          </a:ln>
        </p:spPr>
        <p:txBody>
          <a:bodyPr wrap="none">
            <a:spAutoFit/>
          </a:bodyPr>
          <a:lstStyle/>
          <a:p>
            <a:pPr fontAlgn="base">
              <a:spcBef>
                <a:spcPct val="0"/>
              </a:spcBef>
              <a:spcAft>
                <a:spcPct val="0"/>
              </a:spcAft>
              <a:defRPr/>
            </a:pPr>
            <a:r>
              <a:rPr lang="en-US" altLang="zh-CN" sz="1400" b="1" dirty="0">
                <a:solidFill>
                  <a:srgbClr val="FF0000"/>
                </a:solidFill>
                <a:latin typeface="Arial" panose="020B0604020202020204" pitchFamily="34" charset="0"/>
                <a:ea typeface="宋体" pitchFamily="2" charset="-122"/>
                <a:cs typeface="Arial" panose="020B0604020202020204" pitchFamily="34" charset="0"/>
              </a:rPr>
              <a:t>Fuel pump</a:t>
            </a:r>
            <a:endParaRPr lang="zh-CN" altLang="en-US" sz="1400" b="1" dirty="0">
              <a:solidFill>
                <a:srgbClr val="FF0000"/>
              </a:solidFill>
              <a:latin typeface="Arial" panose="020B0604020202020204" pitchFamily="34" charset="0"/>
              <a:ea typeface="宋体" pitchFamily="2" charset="-122"/>
              <a:cs typeface="Arial" panose="020B0604020202020204" pitchFamily="34" charset="0"/>
            </a:endParaRPr>
          </a:p>
        </p:txBody>
      </p:sp>
      <p:cxnSp>
        <p:nvCxnSpPr>
          <p:cNvPr id="21" name="Straight Arrow Connector 20"/>
          <p:cNvCxnSpPr/>
          <p:nvPr/>
        </p:nvCxnSpPr>
        <p:spPr>
          <a:xfrm flipV="1">
            <a:off x="3893170" y="2425939"/>
            <a:ext cx="149224" cy="185387"/>
          </a:xfrm>
          <a:prstGeom prst="straightConnector1">
            <a:avLst/>
          </a:prstGeom>
          <a:noFill/>
          <a:ln w="22225" cap="flat" cmpd="sng" algn="ctr">
            <a:solidFill>
              <a:srgbClr val="FF3300"/>
            </a:solidFill>
            <a:prstDash val="solid"/>
            <a:tailEnd type="arrow"/>
          </a:ln>
          <a:effectLst/>
        </p:spPr>
      </p:cxnSp>
      <p:cxnSp>
        <p:nvCxnSpPr>
          <p:cNvPr id="23" name="Straight Arrow Connector 22"/>
          <p:cNvCxnSpPr/>
          <p:nvPr/>
        </p:nvCxnSpPr>
        <p:spPr>
          <a:xfrm flipH="1" flipV="1">
            <a:off x="6067317" y="2984599"/>
            <a:ext cx="476805" cy="58599"/>
          </a:xfrm>
          <a:prstGeom prst="straightConnector1">
            <a:avLst/>
          </a:prstGeom>
          <a:noFill/>
          <a:ln w="22225" cap="flat" cmpd="sng" algn="ctr">
            <a:solidFill>
              <a:srgbClr val="FF3300"/>
            </a:solidFill>
            <a:prstDash val="solid"/>
            <a:tailEnd type="arrow"/>
          </a:ln>
          <a:effectLst/>
        </p:spPr>
      </p:cxnSp>
      <p:sp>
        <p:nvSpPr>
          <p:cNvPr id="24" name="Rectangle 23"/>
          <p:cNvSpPr/>
          <p:nvPr/>
        </p:nvSpPr>
        <p:spPr>
          <a:xfrm>
            <a:off x="5840207" y="2089009"/>
            <a:ext cx="1858522" cy="338554"/>
          </a:xfrm>
          <a:prstGeom prst="rect">
            <a:avLst/>
          </a:prstGeom>
        </p:spPr>
        <p:txBody>
          <a:bodyPr wrap="none">
            <a:spAutoFit/>
          </a:bodyPr>
          <a:lstStyle/>
          <a:p>
            <a:pPr fontAlgn="base">
              <a:spcBef>
                <a:spcPct val="0"/>
              </a:spcBef>
              <a:spcAft>
                <a:spcPct val="0"/>
              </a:spcAft>
              <a:defRPr/>
            </a:pPr>
            <a:r>
              <a:rPr lang="en-US" altLang="zh-CN" sz="1600" b="1" dirty="0">
                <a:solidFill>
                  <a:srgbClr val="FF0000"/>
                </a:solidFill>
                <a:ea typeface="宋体" pitchFamily="2" charset="-122"/>
                <a:cs typeface="Arial" panose="020B0604020202020204" pitchFamily="34" charset="0"/>
              </a:rPr>
              <a:t>Gas chromatograph</a:t>
            </a:r>
            <a:endParaRPr lang="zh-CN" altLang="en-US" sz="1600" b="1" dirty="0">
              <a:solidFill>
                <a:srgbClr val="FF0000"/>
              </a:solidFill>
              <a:ea typeface="宋体" pitchFamily="2" charset="-122"/>
              <a:cs typeface="Arial" panose="020B0604020202020204" pitchFamily="34" charset="0"/>
            </a:endParaRPr>
          </a:p>
        </p:txBody>
      </p:sp>
      <p:sp>
        <p:nvSpPr>
          <p:cNvPr id="25" name="Rectangle 24"/>
          <p:cNvSpPr/>
          <p:nvPr/>
        </p:nvSpPr>
        <p:spPr>
          <a:xfrm>
            <a:off x="4646328" y="3123427"/>
            <a:ext cx="912429" cy="307777"/>
          </a:xfrm>
          <a:prstGeom prst="rect">
            <a:avLst/>
          </a:prstGeom>
        </p:spPr>
        <p:txBody>
          <a:bodyPr wrap="none">
            <a:spAutoFit/>
          </a:bodyPr>
          <a:lstStyle/>
          <a:p>
            <a:pPr fontAlgn="base">
              <a:spcBef>
                <a:spcPct val="0"/>
              </a:spcBef>
              <a:spcAft>
                <a:spcPct val="0"/>
              </a:spcAft>
              <a:defRPr/>
            </a:pPr>
            <a:r>
              <a:rPr lang="en-US" altLang="zh-CN" sz="1400" b="1" dirty="0">
                <a:solidFill>
                  <a:srgbClr val="FF0000"/>
                </a:solidFill>
                <a:latin typeface="Arial" panose="020B0604020202020204" pitchFamily="34" charset="0"/>
                <a:ea typeface="宋体" pitchFamily="2" charset="-122"/>
                <a:cs typeface="Arial" panose="020B0604020202020204" pitchFamily="34" charset="0"/>
              </a:rPr>
              <a:t>Desk PC</a:t>
            </a:r>
            <a:endParaRPr lang="zh-CN" altLang="en-US" sz="1400" b="1" dirty="0">
              <a:solidFill>
                <a:srgbClr val="FF0000"/>
              </a:solidFill>
              <a:latin typeface="Arial" panose="020B0604020202020204" pitchFamily="34" charset="0"/>
              <a:ea typeface="宋体" pitchFamily="2" charset="-122"/>
              <a:cs typeface="Arial" panose="020B0604020202020204" pitchFamily="34" charset="0"/>
            </a:endParaRPr>
          </a:p>
        </p:txBody>
      </p:sp>
      <p:sp>
        <p:nvSpPr>
          <p:cNvPr id="14" name="TextBox 13"/>
          <p:cNvSpPr txBox="1"/>
          <p:nvPr/>
        </p:nvSpPr>
        <p:spPr>
          <a:xfrm>
            <a:off x="121876" y="324436"/>
            <a:ext cx="6553200" cy="523220"/>
          </a:xfrm>
          <a:prstGeom prst="rect">
            <a:avLst/>
          </a:prstGeom>
          <a:noFill/>
        </p:spPr>
        <p:txBody>
          <a:bodyPr wrap="square" rtlCol="0">
            <a:spAutoFit/>
          </a:bodyPr>
          <a:lstStyle/>
          <a:p>
            <a:r>
              <a:rPr lang="en-US" sz="2800" b="1" dirty="0"/>
              <a:t>Electrochemical Performance Analysis</a:t>
            </a:r>
          </a:p>
        </p:txBody>
      </p:sp>
      <p:grpSp>
        <p:nvGrpSpPr>
          <p:cNvPr id="6" name="Group 5"/>
          <p:cNvGrpSpPr/>
          <p:nvPr/>
        </p:nvGrpSpPr>
        <p:grpSpPr>
          <a:xfrm>
            <a:off x="1600200" y="4559875"/>
            <a:ext cx="5180758" cy="2175014"/>
            <a:chOff x="1600200" y="4559875"/>
            <a:chExt cx="5180758" cy="2175014"/>
          </a:xfrm>
        </p:grpSpPr>
        <p:pic>
          <p:nvPicPr>
            <p:cNvPr id="26" name="图片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559875"/>
              <a:ext cx="5180758" cy="2047185"/>
            </a:xfrm>
            <a:prstGeom prst="rect">
              <a:avLst/>
            </a:prstGeom>
            <a:noFill/>
          </p:spPr>
        </p:pic>
        <p:sp>
          <p:nvSpPr>
            <p:cNvPr id="2" name="Oval 1"/>
            <p:cNvSpPr/>
            <p:nvPr/>
          </p:nvSpPr>
          <p:spPr>
            <a:xfrm>
              <a:off x="3252658" y="6258485"/>
              <a:ext cx="307627" cy="21496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491" y="6457890"/>
              <a:ext cx="1390124" cy="276999"/>
            </a:xfrm>
            <a:prstGeom prst="rect">
              <a:avLst/>
            </a:prstGeom>
          </p:spPr>
          <p:txBody>
            <a:bodyPr wrap="none">
              <a:spAutoFit/>
            </a:bodyPr>
            <a:lstStyle/>
            <a:p>
              <a:r>
                <a:rPr lang="en-US" sz="1200" b="1" dirty="0">
                  <a:solidFill>
                    <a:srgbClr val="000000"/>
                  </a:solidFill>
                  <a:latin typeface="Arial" panose="020B0604020202020204" pitchFamily="34" charset="0"/>
                  <a:cs typeface="Arial" panose="020B0604020202020204" pitchFamily="34" charset="0"/>
                </a:rPr>
                <a:t>Humidity sensor</a:t>
              </a:r>
              <a:endParaRPr lang="en-US" sz="1200" b="1" dirty="0">
                <a:latin typeface="Arial" panose="020B0604020202020204" pitchFamily="34" charset="0"/>
                <a:cs typeface="Arial" panose="020B0604020202020204" pitchFamily="34" charset="0"/>
              </a:endParaRPr>
            </a:p>
          </p:txBody>
        </p:sp>
      </p:grpSp>
      <p:cxnSp>
        <p:nvCxnSpPr>
          <p:cNvPr id="8" name="Straight Arrow Connector 7"/>
          <p:cNvCxnSpPr/>
          <p:nvPr/>
        </p:nvCxnSpPr>
        <p:spPr>
          <a:xfrm>
            <a:off x="5105400" y="5562600"/>
            <a:ext cx="0" cy="838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6386172"/>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09252" y="6247672"/>
            <a:ext cx="1742785" cy="276999"/>
          </a:xfrm>
          <a:prstGeom prst="rect">
            <a:avLst/>
          </a:prstGeom>
        </p:spPr>
        <p:txBody>
          <a:bodyPr wrap="none">
            <a:spAutoFit/>
          </a:bodyPr>
          <a:lstStyle/>
          <a:p>
            <a:r>
              <a:rPr lang="en-US" sz="1200" b="1" dirty="0">
                <a:solidFill>
                  <a:srgbClr val="000000"/>
                </a:solidFill>
                <a:latin typeface="Arial" panose="020B0604020202020204" pitchFamily="34" charset="0"/>
                <a:cs typeface="Arial" panose="020B0604020202020204" pitchFamily="34" charset="0"/>
              </a:rPr>
              <a:t>Outlet to GC analysis</a:t>
            </a:r>
            <a:endParaRPr lang="en-US" sz="12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101022" y="1953102"/>
            <a:ext cx="1688738" cy="2121592"/>
          </a:xfrm>
          <a:prstGeom prst="rect">
            <a:avLst/>
          </a:prstGeom>
        </p:spPr>
      </p:pic>
    </p:spTree>
    <p:extLst>
      <p:ext uri="{BB962C8B-B14F-4D97-AF65-F5344CB8AC3E}">
        <p14:creationId xmlns:p14="http://schemas.microsoft.com/office/powerpoint/2010/main" val="207523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CA17C2-2F4C-4EBA-996C-21C4738591C6}"/>
              </a:ext>
            </a:extLst>
          </p:cNvPr>
          <p:cNvSpPr/>
          <p:nvPr/>
        </p:nvSpPr>
        <p:spPr>
          <a:xfrm>
            <a:off x="114755" y="380259"/>
            <a:ext cx="6138219" cy="523220"/>
          </a:xfrm>
          <a:prstGeom prst="rect">
            <a:avLst/>
          </a:prstGeom>
        </p:spPr>
        <p:txBody>
          <a:bodyPr wrap="none">
            <a:spAutoFit/>
          </a:bodyPr>
          <a:lstStyle/>
          <a:p>
            <a:r>
              <a:rPr lang="en-US" sz="2800" b="1" dirty="0">
                <a:solidFill>
                  <a:srgbClr val="000000"/>
                </a:solidFill>
                <a:latin typeface="Arial" panose="020B0604020202020204" pitchFamily="34" charset="0"/>
                <a:cs typeface="Arial" panose="020B0604020202020204" pitchFamily="34" charset="0"/>
              </a:rPr>
              <a:t> Characterization of Posttest SOFC</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267499" y="1203964"/>
            <a:ext cx="2354242" cy="2135215"/>
          </a:xfrm>
          <a:prstGeom prst="rect">
            <a:avLst/>
          </a:prstGeom>
        </p:spPr>
      </p:pic>
      <p:pic>
        <p:nvPicPr>
          <p:cNvPr id="3" name="Picture 2"/>
          <p:cNvPicPr>
            <a:picLocks noChangeAspect="1"/>
          </p:cNvPicPr>
          <p:nvPr/>
        </p:nvPicPr>
        <p:blipFill>
          <a:blip r:embed="rId3"/>
          <a:stretch>
            <a:fillRect/>
          </a:stretch>
        </p:blipFill>
        <p:spPr>
          <a:xfrm>
            <a:off x="5867400" y="1192244"/>
            <a:ext cx="2308458" cy="2125854"/>
          </a:xfrm>
          <a:prstGeom prst="rect">
            <a:avLst/>
          </a:prstGeom>
        </p:spPr>
      </p:pic>
      <p:pic>
        <p:nvPicPr>
          <p:cNvPr id="4" name="Picture 3"/>
          <p:cNvPicPr>
            <a:picLocks noChangeAspect="1"/>
          </p:cNvPicPr>
          <p:nvPr/>
        </p:nvPicPr>
        <p:blipFill>
          <a:blip r:embed="rId4"/>
          <a:stretch>
            <a:fillRect/>
          </a:stretch>
        </p:blipFill>
        <p:spPr>
          <a:xfrm>
            <a:off x="533400" y="1203964"/>
            <a:ext cx="2323389" cy="2139605"/>
          </a:xfrm>
          <a:prstGeom prst="rect">
            <a:avLst/>
          </a:prstGeom>
        </p:spPr>
      </p:pic>
      <p:pic>
        <p:nvPicPr>
          <p:cNvPr id="5" name="Picture 4"/>
          <p:cNvPicPr>
            <a:picLocks noChangeAspect="1"/>
          </p:cNvPicPr>
          <p:nvPr/>
        </p:nvPicPr>
        <p:blipFill rotWithShape="1">
          <a:blip r:embed="rId5"/>
          <a:srcRect t="5040" r="50000" b="8037"/>
          <a:stretch/>
        </p:blipFill>
        <p:spPr>
          <a:xfrm>
            <a:off x="5791200" y="3639664"/>
            <a:ext cx="3190830" cy="2303936"/>
          </a:xfrm>
          <a:prstGeom prst="rect">
            <a:avLst/>
          </a:prstGeom>
        </p:spPr>
      </p:pic>
      <p:pic>
        <p:nvPicPr>
          <p:cNvPr id="20" name="Picture 19"/>
          <p:cNvPicPr>
            <a:picLocks noChangeAspect="1"/>
          </p:cNvPicPr>
          <p:nvPr/>
        </p:nvPicPr>
        <p:blipFill>
          <a:blip r:embed="rId6"/>
          <a:stretch>
            <a:fillRect/>
          </a:stretch>
        </p:blipFill>
        <p:spPr>
          <a:xfrm>
            <a:off x="6415453" y="3733800"/>
            <a:ext cx="1212351" cy="838200"/>
          </a:xfrm>
          <a:prstGeom prst="rect">
            <a:avLst/>
          </a:prstGeom>
        </p:spPr>
      </p:pic>
      <p:sp>
        <p:nvSpPr>
          <p:cNvPr id="21" name="Rectangle 20"/>
          <p:cNvSpPr>
            <a:spLocks noChangeAspect="1"/>
          </p:cNvSpPr>
          <p:nvPr/>
        </p:nvSpPr>
        <p:spPr>
          <a:xfrm>
            <a:off x="533400" y="3639664"/>
            <a:ext cx="4876800" cy="2705779"/>
          </a:xfrm>
          <a:prstGeom prst="rect">
            <a:avLst/>
          </a:prstGeom>
          <a:blipFill>
            <a:blip r:embed="rId7"/>
            <a:stretch>
              <a:fillRect/>
            </a:stretch>
          </a:bli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Rectangle 21"/>
          <p:cNvSpPr/>
          <p:nvPr/>
        </p:nvSpPr>
        <p:spPr>
          <a:xfrm>
            <a:off x="1621318" y="6367790"/>
            <a:ext cx="5646604" cy="523220"/>
          </a:xfrm>
          <a:prstGeom prst="rect">
            <a:avLst/>
          </a:prstGeom>
        </p:spPr>
        <p:txBody>
          <a:bodyPr wrap="square">
            <a:spAutoFit/>
          </a:bodyPr>
          <a:lstStyle/>
          <a:p>
            <a:pPr marL="65088" lvl="0" algn="ctr" defTabSz="3072384">
              <a:defRPr/>
            </a:pPr>
            <a:r>
              <a:rPr lang="en-US" sz="1400" kern="0" dirty="0">
                <a:solidFill>
                  <a:srgbClr val="006600"/>
                </a:solidFill>
                <a:latin typeface="Arial" panose="020B0604020202020204" pitchFamily="34" charset="0"/>
                <a:cs typeface="Arial" panose="020B0604020202020204" pitchFamily="34" charset="0"/>
              </a:rPr>
              <a:t>Carbon deposits is not observed on posttest HEA-GDC anode in 20% CH</a:t>
            </a:r>
            <a:r>
              <a:rPr lang="en-US" sz="1400" kern="0" baseline="-25000" dirty="0">
                <a:solidFill>
                  <a:srgbClr val="006600"/>
                </a:solidFill>
                <a:latin typeface="Arial" panose="020B0604020202020204" pitchFamily="34" charset="0"/>
                <a:cs typeface="Arial" panose="020B0604020202020204" pitchFamily="34" charset="0"/>
              </a:rPr>
              <a:t>4</a:t>
            </a:r>
            <a:r>
              <a:rPr lang="en-US" sz="1400" kern="0" dirty="0">
                <a:solidFill>
                  <a:srgbClr val="006600"/>
                </a:solidFill>
                <a:latin typeface="Arial" panose="020B0604020202020204" pitchFamily="34" charset="0"/>
                <a:cs typeface="Arial" panose="020B0604020202020204" pitchFamily="34" charset="0"/>
              </a:rPr>
              <a:t>/20%H</a:t>
            </a:r>
            <a:r>
              <a:rPr lang="en-US" sz="1400" kern="0" baseline="-25000" dirty="0">
                <a:solidFill>
                  <a:srgbClr val="006600"/>
                </a:solidFill>
                <a:latin typeface="Arial" panose="020B0604020202020204" pitchFamily="34" charset="0"/>
                <a:cs typeface="Arial" panose="020B0604020202020204" pitchFamily="34" charset="0"/>
              </a:rPr>
              <a:t>2</a:t>
            </a:r>
            <a:r>
              <a:rPr lang="en-US" sz="1400" kern="0" dirty="0">
                <a:solidFill>
                  <a:srgbClr val="006600"/>
                </a:solidFill>
                <a:latin typeface="Arial" panose="020B0604020202020204" pitchFamily="34" charset="0"/>
                <a:cs typeface="Arial" panose="020B0604020202020204" pitchFamily="34" charset="0"/>
              </a:rPr>
              <a:t>O  after 100 h at 750</a:t>
            </a:r>
            <a:r>
              <a:rPr lang="en-US" sz="1400" kern="0" dirty="0">
                <a:solidFill>
                  <a:srgbClr val="006600"/>
                </a:solidFill>
                <a:cs typeface="Arial" panose="020B0604020202020204" pitchFamily="34" charset="0"/>
              </a:rPr>
              <a:t>˚</a:t>
            </a:r>
            <a:r>
              <a:rPr lang="en-US" sz="1400" kern="0" dirty="0">
                <a:solidFill>
                  <a:srgbClr val="006600"/>
                </a:solidFill>
                <a:latin typeface="Arial" panose="020B0604020202020204" pitchFamily="34" charset="0"/>
                <a:cs typeface="Arial" panose="020B0604020202020204" pitchFamily="34" charset="0"/>
              </a:rPr>
              <a:t>C. </a:t>
            </a:r>
            <a:endParaRPr lang="en-US" sz="1400" kern="0" dirty="0">
              <a:solidFill>
                <a:srgbClr val="006600"/>
              </a:solidFill>
            </a:endParaRPr>
          </a:p>
        </p:txBody>
      </p:sp>
      <p:sp>
        <p:nvSpPr>
          <p:cNvPr id="23" name="Rectangle 22"/>
          <p:cNvSpPr/>
          <p:nvPr/>
        </p:nvSpPr>
        <p:spPr>
          <a:xfrm>
            <a:off x="1417614" y="1990556"/>
            <a:ext cx="554960" cy="307777"/>
          </a:xfrm>
          <a:prstGeom prst="rect">
            <a:avLst/>
          </a:prstGeom>
        </p:spPr>
        <p:txBody>
          <a:bodyPr wrap="none">
            <a:spAutoFit/>
          </a:bodyPr>
          <a:lstStyle/>
          <a:p>
            <a:r>
              <a:rPr lang="en-US" sz="1400" kern="0" dirty="0">
                <a:solidFill>
                  <a:srgbClr val="FF0000"/>
                </a:solidFill>
                <a:latin typeface="Arial" panose="020B0604020202020204" pitchFamily="34" charset="0"/>
                <a:cs typeface="Arial" panose="020B0604020202020204" pitchFamily="34" charset="0"/>
              </a:rPr>
              <a:t>HEA</a:t>
            </a:r>
            <a:endParaRPr lang="en-US" dirty="0">
              <a:solidFill>
                <a:srgbClr val="FF0000"/>
              </a:solidFill>
            </a:endParaRPr>
          </a:p>
        </p:txBody>
      </p:sp>
      <p:sp>
        <p:nvSpPr>
          <p:cNvPr id="24" name="Rectangle 23"/>
          <p:cNvSpPr/>
          <p:nvPr/>
        </p:nvSpPr>
        <p:spPr>
          <a:xfrm>
            <a:off x="4267200" y="2101282"/>
            <a:ext cx="583814" cy="307777"/>
          </a:xfrm>
          <a:prstGeom prst="rect">
            <a:avLst/>
          </a:prstGeom>
        </p:spPr>
        <p:txBody>
          <a:bodyPr wrap="none">
            <a:spAutoFit/>
          </a:bodyPr>
          <a:lstStyle/>
          <a:p>
            <a:r>
              <a:rPr lang="en-US" sz="1400" kern="0" dirty="0">
                <a:solidFill>
                  <a:srgbClr val="FF0000"/>
                </a:solidFill>
                <a:latin typeface="Arial" panose="020B0604020202020204" pitchFamily="34" charset="0"/>
                <a:cs typeface="Arial" panose="020B0604020202020204" pitchFamily="34" charset="0"/>
              </a:rPr>
              <a:t>GDC</a:t>
            </a:r>
            <a:endParaRPr lang="en-US" dirty="0">
              <a:solidFill>
                <a:srgbClr val="FF0000"/>
              </a:solidFill>
            </a:endParaRPr>
          </a:p>
        </p:txBody>
      </p:sp>
      <p:sp>
        <p:nvSpPr>
          <p:cNvPr id="25" name="Rectangle 24"/>
          <p:cNvSpPr/>
          <p:nvPr/>
        </p:nvSpPr>
        <p:spPr>
          <a:xfrm>
            <a:off x="3694649" y="2298333"/>
            <a:ext cx="554960" cy="307777"/>
          </a:xfrm>
          <a:prstGeom prst="rect">
            <a:avLst/>
          </a:prstGeom>
        </p:spPr>
        <p:txBody>
          <a:bodyPr wrap="none">
            <a:spAutoFit/>
          </a:bodyPr>
          <a:lstStyle/>
          <a:p>
            <a:r>
              <a:rPr lang="en-US" sz="1400" kern="0" dirty="0">
                <a:solidFill>
                  <a:srgbClr val="FF0000"/>
                </a:solidFill>
                <a:latin typeface="Arial" panose="020B0604020202020204" pitchFamily="34" charset="0"/>
                <a:cs typeface="Arial" panose="020B0604020202020204" pitchFamily="34" charset="0"/>
              </a:rPr>
              <a:t>HEA</a:t>
            </a:r>
            <a:endParaRPr lang="en-US" dirty="0">
              <a:solidFill>
                <a:srgbClr val="FF0000"/>
              </a:solidFill>
            </a:endParaRPr>
          </a:p>
        </p:txBody>
      </p:sp>
      <p:sp>
        <p:nvSpPr>
          <p:cNvPr id="26" name="Rectangle 25"/>
          <p:cNvSpPr/>
          <p:nvPr/>
        </p:nvSpPr>
        <p:spPr>
          <a:xfrm>
            <a:off x="3021840" y="1934362"/>
            <a:ext cx="841897" cy="307777"/>
          </a:xfrm>
          <a:prstGeom prst="rect">
            <a:avLst/>
          </a:prstGeom>
        </p:spPr>
        <p:txBody>
          <a:bodyPr wrap="none">
            <a:spAutoFit/>
          </a:bodyPr>
          <a:lstStyle/>
          <a:p>
            <a:r>
              <a:rPr lang="en-US" sz="1400" kern="0" dirty="0">
                <a:solidFill>
                  <a:srgbClr val="FF0000"/>
                </a:solidFill>
                <a:latin typeface="Arial" panose="020B0604020202020204" pitchFamily="34" charset="0"/>
                <a:cs typeface="Arial" panose="020B0604020202020204" pitchFamily="34" charset="0"/>
              </a:rPr>
              <a:t>Pt paste</a:t>
            </a:r>
            <a:endParaRPr lang="en-US" dirty="0">
              <a:solidFill>
                <a:srgbClr val="FF0000"/>
              </a:solidFill>
            </a:endParaRPr>
          </a:p>
        </p:txBody>
      </p:sp>
      <p:sp>
        <p:nvSpPr>
          <p:cNvPr id="27" name="Rectangle 26"/>
          <p:cNvSpPr/>
          <p:nvPr/>
        </p:nvSpPr>
        <p:spPr>
          <a:xfrm>
            <a:off x="6426834" y="2144444"/>
            <a:ext cx="1200970" cy="307777"/>
          </a:xfrm>
          <a:prstGeom prst="rect">
            <a:avLst/>
          </a:prstGeom>
        </p:spPr>
        <p:txBody>
          <a:bodyPr wrap="none">
            <a:spAutoFit/>
          </a:bodyPr>
          <a:lstStyle/>
          <a:p>
            <a:r>
              <a:rPr lang="en-US" sz="1400" kern="0" dirty="0">
                <a:solidFill>
                  <a:srgbClr val="FF0000"/>
                </a:solidFill>
                <a:latin typeface="Arial" panose="020B0604020202020204" pitchFamily="34" charset="0"/>
                <a:cs typeface="Arial" panose="020B0604020202020204" pitchFamily="34" charset="0"/>
              </a:rPr>
              <a:t>Porous GDC</a:t>
            </a:r>
            <a:endParaRPr lang="en-US" dirty="0">
              <a:solidFill>
                <a:srgbClr val="FF0000"/>
              </a:solidFill>
            </a:endParaRPr>
          </a:p>
        </p:txBody>
      </p:sp>
      <p:sp>
        <p:nvSpPr>
          <p:cNvPr id="28" name="Rectangle 27"/>
          <p:cNvSpPr/>
          <p:nvPr/>
        </p:nvSpPr>
        <p:spPr>
          <a:xfrm>
            <a:off x="441671" y="3318098"/>
            <a:ext cx="2624436" cy="307777"/>
          </a:xfrm>
          <a:prstGeom prst="rect">
            <a:avLst/>
          </a:prstGeom>
        </p:spPr>
        <p:txBody>
          <a:bodyPr wrap="none">
            <a:spAutoFit/>
          </a:bodyPr>
          <a:lstStyle/>
          <a:p>
            <a:r>
              <a:rPr lang="en-US" sz="1400" kern="0" dirty="0" err="1">
                <a:solidFill>
                  <a:srgbClr val="FF0000"/>
                </a:solidFill>
                <a:latin typeface="Arial" panose="020B0604020202020204" pitchFamily="34" charset="0"/>
                <a:cs typeface="Arial" panose="020B0604020202020204" pitchFamily="34" charset="0"/>
              </a:rPr>
              <a:t>Porisity</a:t>
            </a:r>
            <a:r>
              <a:rPr lang="en-US" sz="1400" kern="0" dirty="0">
                <a:solidFill>
                  <a:srgbClr val="FF0000"/>
                </a:solidFill>
                <a:latin typeface="Arial" panose="020B0604020202020204" pitchFamily="34" charset="0"/>
                <a:cs typeface="Arial" panose="020B0604020202020204" pitchFamily="34" charset="0"/>
              </a:rPr>
              <a:t> of HEA to be improved</a:t>
            </a:r>
            <a:endParaRPr lang="en-US" dirty="0">
              <a:solidFill>
                <a:srgbClr val="FF0000"/>
              </a:solidFill>
            </a:endParaRPr>
          </a:p>
        </p:txBody>
      </p:sp>
    </p:spTree>
    <p:extLst>
      <p:ext uri="{BB962C8B-B14F-4D97-AF65-F5344CB8AC3E}">
        <p14:creationId xmlns:p14="http://schemas.microsoft.com/office/powerpoint/2010/main" val="67578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143000"/>
            <a:ext cx="4318959" cy="2597134"/>
          </a:xfrm>
          <a:prstGeom prst="rect">
            <a:avLst/>
          </a:prstGeom>
        </p:spPr>
      </p:pic>
      <p:pic>
        <p:nvPicPr>
          <p:cNvPr id="4" name="Picture 3"/>
          <p:cNvPicPr>
            <a:picLocks noChangeAspect="1"/>
          </p:cNvPicPr>
          <p:nvPr/>
        </p:nvPicPr>
        <p:blipFill>
          <a:blip r:embed="rId3"/>
          <a:stretch>
            <a:fillRect/>
          </a:stretch>
        </p:blipFill>
        <p:spPr>
          <a:xfrm>
            <a:off x="4800600" y="1295399"/>
            <a:ext cx="3581400" cy="2133601"/>
          </a:xfrm>
          <a:prstGeom prst="rect">
            <a:avLst/>
          </a:prstGeom>
        </p:spPr>
      </p:pic>
      <p:pic>
        <p:nvPicPr>
          <p:cNvPr id="6" name="Picture 5"/>
          <p:cNvPicPr>
            <a:picLocks noChangeAspect="1"/>
          </p:cNvPicPr>
          <p:nvPr/>
        </p:nvPicPr>
        <p:blipFill>
          <a:blip r:embed="rId4"/>
          <a:stretch>
            <a:fillRect/>
          </a:stretch>
        </p:blipFill>
        <p:spPr>
          <a:xfrm>
            <a:off x="381000" y="3962400"/>
            <a:ext cx="4038600" cy="2063972"/>
          </a:xfrm>
          <a:prstGeom prst="rect">
            <a:avLst/>
          </a:prstGeom>
        </p:spPr>
      </p:pic>
      <p:pic>
        <p:nvPicPr>
          <p:cNvPr id="7" name="Picture 6"/>
          <p:cNvPicPr>
            <a:picLocks noChangeAspect="1"/>
          </p:cNvPicPr>
          <p:nvPr/>
        </p:nvPicPr>
        <p:blipFill>
          <a:blip r:embed="rId5"/>
          <a:stretch>
            <a:fillRect/>
          </a:stretch>
        </p:blipFill>
        <p:spPr>
          <a:xfrm>
            <a:off x="4495800" y="3991384"/>
            <a:ext cx="3984812" cy="2057400"/>
          </a:xfrm>
          <a:prstGeom prst="rect">
            <a:avLst/>
          </a:prstGeom>
        </p:spPr>
      </p:pic>
      <p:sp>
        <p:nvSpPr>
          <p:cNvPr id="8" name="Rectangle 7">
            <a:extLst>
              <a:ext uri="{FF2B5EF4-FFF2-40B4-BE49-F238E27FC236}">
                <a16:creationId xmlns:a16="http://schemas.microsoft.com/office/drawing/2014/main" id="{F408BFBD-D707-4622-892D-09E5FEEACA0B}"/>
              </a:ext>
            </a:extLst>
          </p:cNvPr>
          <p:cNvSpPr/>
          <p:nvPr/>
        </p:nvSpPr>
        <p:spPr>
          <a:xfrm>
            <a:off x="4800600" y="5930702"/>
            <a:ext cx="3059105" cy="738664"/>
          </a:xfrm>
          <a:prstGeom prst="rect">
            <a:avLst/>
          </a:prstGeom>
        </p:spPr>
        <p:txBody>
          <a:bodyPr wrap="square">
            <a:spAutoFit/>
          </a:bodyPr>
          <a:lstStyle/>
          <a:p>
            <a:pPr marL="65088"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Carbon deposits is not observed on posttest HEA-GDC anode in 20% CH</a:t>
            </a:r>
            <a:r>
              <a:rPr kumimoji="0" lang="en-US" sz="1400" b="0" i="0" u="none" strike="noStrike" kern="0" cap="none" spc="0" normalizeH="0" baseline="-25000" noProof="0" dirty="0">
                <a:ln>
                  <a:noFill/>
                </a:ln>
                <a:solidFill>
                  <a:srgbClr val="006600"/>
                </a:solidFill>
                <a:effectLst/>
                <a:uLnTx/>
                <a:uFillTx/>
                <a:latin typeface="Arial" panose="020B0604020202020204" pitchFamily="34" charset="0"/>
                <a:cs typeface="Arial" panose="020B0604020202020204" pitchFamily="34" charset="0"/>
              </a:rPr>
              <a:t>4</a:t>
            </a:r>
            <a:r>
              <a:rPr kumimoji="0" lang="en-US" sz="1400" b="0" i="0" u="none" strike="noStrike" kern="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/20%H</a:t>
            </a:r>
            <a:r>
              <a:rPr kumimoji="0" lang="en-US" sz="1400" b="0" i="0" u="none" strike="noStrike" kern="0" cap="none" spc="0" normalizeH="0" baseline="-25000" noProof="0" dirty="0">
                <a:ln>
                  <a:noFill/>
                </a:ln>
                <a:solidFill>
                  <a:srgbClr val="006600"/>
                </a:solidFill>
                <a:effectLst/>
                <a:uLnTx/>
                <a:uFillTx/>
                <a:latin typeface="Arial" panose="020B0604020202020204" pitchFamily="34" charset="0"/>
                <a:cs typeface="Arial" panose="020B0604020202020204" pitchFamily="34" charset="0"/>
              </a:rPr>
              <a:t>2</a:t>
            </a:r>
            <a:r>
              <a:rPr kumimoji="0" lang="en-US" sz="1400" b="0" i="0" u="none" strike="noStrike" kern="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O  after 100 h at 750</a:t>
            </a:r>
            <a:r>
              <a:rPr kumimoji="0" lang="en-US" sz="1400" b="0" i="0" u="none" strike="noStrike" kern="0" cap="none" spc="0" normalizeH="0" baseline="0" noProof="0" dirty="0">
                <a:ln>
                  <a:noFill/>
                </a:ln>
                <a:solidFill>
                  <a:srgbClr val="006600"/>
                </a:solidFill>
                <a:effectLst/>
                <a:uLnTx/>
                <a:uFillTx/>
                <a:cs typeface="Arial" panose="020B0604020202020204" pitchFamily="34" charset="0"/>
              </a:rPr>
              <a:t>˚</a:t>
            </a:r>
            <a:r>
              <a:rPr kumimoji="0" lang="en-US" sz="1400" b="0" i="0" u="none" strike="noStrike" kern="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C. </a:t>
            </a:r>
            <a:endParaRPr kumimoji="0" lang="en-US" sz="1400" b="0" i="0" u="none" strike="noStrike" kern="0" cap="none" spc="0" normalizeH="0" baseline="0" noProof="0" dirty="0">
              <a:ln>
                <a:noFill/>
              </a:ln>
              <a:solidFill>
                <a:srgbClr val="006600"/>
              </a:solidFill>
              <a:effectLst/>
              <a:uLnTx/>
              <a:uFillTx/>
            </a:endParaRPr>
          </a:p>
        </p:txBody>
      </p:sp>
      <p:sp>
        <p:nvSpPr>
          <p:cNvPr id="9" name="Rectangle 8"/>
          <p:cNvSpPr/>
          <p:nvPr/>
        </p:nvSpPr>
        <p:spPr>
          <a:xfrm>
            <a:off x="4878089" y="2428119"/>
            <a:ext cx="437491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rPr>
              <a:t>Initial </a:t>
            </a:r>
            <a:r>
              <a:rPr lang="en-US" sz="1400" kern="0" dirty="0">
                <a:solidFill>
                  <a:srgbClr val="FF0000"/>
                </a:solidFill>
              </a:rPr>
              <a:t>oxidation of the HEA in steam lead to degradation,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0000"/>
                </a:solidFill>
              </a:rPr>
              <a:t>then s</a:t>
            </a:r>
            <a:r>
              <a:rPr kumimoji="0" lang="en-US" sz="1400" b="0" i="0" u="none" strike="noStrike" kern="0" cap="none" spc="0" normalizeH="0" baseline="0" noProof="0" dirty="0">
                <a:ln>
                  <a:noFill/>
                </a:ln>
                <a:solidFill>
                  <a:srgbClr val="FF0000"/>
                </a:solidFill>
                <a:effectLst/>
                <a:uLnTx/>
                <a:uFillTx/>
              </a:rPr>
              <a:t>table electrochemical performance for 100 hours.</a:t>
            </a:r>
          </a:p>
        </p:txBody>
      </p:sp>
      <p:sp>
        <p:nvSpPr>
          <p:cNvPr id="10" name="Rectangle 9"/>
          <p:cNvSpPr/>
          <p:nvPr/>
        </p:nvSpPr>
        <p:spPr>
          <a:xfrm>
            <a:off x="533400" y="6065536"/>
            <a:ext cx="4572000" cy="523220"/>
          </a:xfrm>
          <a:prstGeom prst="rect">
            <a:avLst/>
          </a:prstGeom>
        </p:spPr>
        <p:txBody>
          <a:bodyPr>
            <a:spAutoFit/>
          </a:bodyPr>
          <a:lstStyle/>
          <a:p>
            <a:pPr lvl="0" defTabSz="3072384">
              <a:defRPr/>
            </a:pPr>
            <a:r>
              <a:rPr lang="en-US" sz="1400" kern="0" dirty="0">
                <a:solidFill>
                  <a:srgbClr val="FF0000"/>
                </a:solidFill>
                <a:cs typeface="Arial" panose="020B0604020202020204" pitchFamily="34" charset="0"/>
              </a:rPr>
              <a:t>Measured OCV of the cell in CH4 fuel is close to theoretical OCV.</a:t>
            </a:r>
          </a:p>
        </p:txBody>
      </p:sp>
      <p:sp>
        <p:nvSpPr>
          <p:cNvPr id="11" name="Rectangle 10">
            <a:extLst>
              <a:ext uri="{FF2B5EF4-FFF2-40B4-BE49-F238E27FC236}">
                <a16:creationId xmlns:a16="http://schemas.microsoft.com/office/drawing/2014/main" id="{A9CA17C2-2F4C-4EBA-996C-21C4738591C6}"/>
              </a:ext>
            </a:extLst>
          </p:cNvPr>
          <p:cNvSpPr/>
          <p:nvPr/>
        </p:nvSpPr>
        <p:spPr>
          <a:xfrm>
            <a:off x="114755" y="380259"/>
            <a:ext cx="5437707" cy="523220"/>
          </a:xfrm>
          <a:prstGeom prst="rect">
            <a:avLst/>
          </a:prstGeom>
        </p:spPr>
        <p:txBody>
          <a:bodyPr wrap="none">
            <a:spAutoFit/>
          </a:bodyPr>
          <a:lstStyle/>
          <a:p>
            <a:r>
              <a:rPr lang="en-US" sz="2800" b="1" dirty="0">
                <a:solidFill>
                  <a:srgbClr val="000000"/>
                </a:solidFill>
                <a:latin typeface="Arial" panose="020B0604020202020204" pitchFamily="34" charset="0"/>
                <a:cs typeface="Arial" panose="020B0604020202020204" pitchFamily="34" charset="0"/>
              </a:rPr>
              <a:t> Electrochemical Performance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95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4B88-72CA-4FCD-9941-BD929EC56E1F}"/>
              </a:ext>
            </a:extLst>
          </p:cNvPr>
          <p:cNvSpPr txBox="1">
            <a:spLocks/>
          </p:cNvSpPr>
          <p:nvPr/>
        </p:nvSpPr>
        <p:spPr bwMode="auto">
          <a:xfrm>
            <a:off x="1066801" y="195263"/>
            <a:ext cx="3505200" cy="6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800"/>
              </a:lnSpc>
              <a:spcBef>
                <a:spcPct val="0"/>
              </a:spcBef>
              <a:spcAft>
                <a:spcPct val="0"/>
              </a:spcAft>
              <a:defRPr sz="2600" kern="1200">
                <a:solidFill>
                  <a:srgbClr val="006892"/>
                </a:solidFill>
                <a:latin typeface="Calibri" pitchFamily="34" charset="0"/>
                <a:ea typeface="ＭＳ Ｐゴシック" charset="0"/>
                <a:cs typeface="Calibri" pitchFamily="34" charset="0"/>
              </a:defRPr>
            </a:lvl1pPr>
            <a:lvl2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2pPr>
            <a:lvl3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3pPr>
            <a:lvl4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4pPr>
            <a:lvl5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5pPr>
            <a:lvl6pPr marL="4572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A4CF6037-9C82-4A8D-A262-69D313B2770C}"/>
              </a:ext>
            </a:extLst>
          </p:cNvPr>
          <p:cNvSpPr txBox="1"/>
          <p:nvPr/>
        </p:nvSpPr>
        <p:spPr>
          <a:xfrm>
            <a:off x="76200" y="328390"/>
            <a:ext cx="8686800" cy="400110"/>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Deposition of Porous Anode Layer by Magnetron Sputtering </a:t>
            </a:r>
          </a:p>
        </p:txBody>
      </p:sp>
      <p:sp>
        <p:nvSpPr>
          <p:cNvPr id="4" name="Rectangle 3">
            <a:extLst>
              <a:ext uri="{FF2B5EF4-FFF2-40B4-BE49-F238E27FC236}">
                <a16:creationId xmlns:a16="http://schemas.microsoft.com/office/drawing/2014/main" id="{D54D6E6B-7C30-4542-8C2E-31CEB42C541D}"/>
              </a:ext>
            </a:extLst>
          </p:cNvPr>
          <p:cNvSpPr/>
          <p:nvPr/>
        </p:nvSpPr>
        <p:spPr>
          <a:xfrm>
            <a:off x="152400" y="1143000"/>
            <a:ext cx="8763000" cy="1469826"/>
          </a:xfrm>
          <a:prstGeom prst="rect">
            <a:avLst/>
          </a:prstGeom>
          <a:ln>
            <a:solidFill>
              <a:schemeClr val="accent1"/>
            </a:solidFill>
          </a:ln>
        </p:spPr>
        <p:txBody>
          <a:bodyPr wrap="square">
            <a:spAutoFit/>
          </a:bodyPr>
          <a:lstStyle/>
          <a:p>
            <a:pPr marL="171450" marR="0" lvl="0" indent="-1714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lang="en-US" b="1" dirty="0">
                <a:solidFill>
                  <a:srgbClr val="0070C0"/>
                </a:solidFill>
                <a:ea typeface="SimSun" panose="02010600030101010101" pitchFamily="2" charset="-122"/>
                <a:cs typeface="Arial" panose="020B0604020202020204" pitchFamily="34" charset="0"/>
              </a:rPr>
              <a:t>Thin film (TF) SOFC is attractive because they can be operated at lower temperature</a:t>
            </a:r>
          </a:p>
          <a:p>
            <a:pPr marL="171450" marR="0" lvl="0" indent="-1714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lang="en-US" b="1" dirty="0">
                <a:solidFill>
                  <a:srgbClr val="0070C0"/>
                </a:solidFill>
                <a:ea typeface="SimSun" panose="02010600030101010101" pitchFamily="2" charset="-122"/>
                <a:cs typeface="Arial" panose="020B0604020202020204" pitchFamily="34" charset="0"/>
              </a:rPr>
              <a:t>Magnetron sputtering is scalable, thus promising for making all-sputtered TF-SOFC</a:t>
            </a:r>
          </a:p>
          <a:p>
            <a:pPr marL="171450" marR="0" lvl="0" indent="-1714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lang="en-US" b="1" dirty="0">
                <a:solidFill>
                  <a:srgbClr val="0070C0"/>
                </a:solidFill>
                <a:ea typeface="SimSun" panose="02010600030101010101" pitchFamily="2" charset="-122"/>
                <a:cs typeface="Arial" panose="020B0604020202020204" pitchFamily="34" charset="0"/>
              </a:rPr>
              <a:t>Towards that goal, we developed the process of deposition of a porous YSZ-HEA anode layer on dense YSZ electrolyte substrate</a:t>
            </a:r>
          </a:p>
        </p:txBody>
      </p:sp>
      <p:sp>
        <p:nvSpPr>
          <p:cNvPr id="5" name="Slide Number Placeholder 4">
            <a:extLst>
              <a:ext uri="{FF2B5EF4-FFF2-40B4-BE49-F238E27FC236}">
                <a16:creationId xmlns:a16="http://schemas.microsoft.com/office/drawing/2014/main" id="{6C3AEADD-9D08-4DDE-920E-2CF0B242C20E}"/>
              </a:ext>
            </a:extLst>
          </p:cNvPr>
          <p:cNvSpPr>
            <a:spLocks noGrp="1"/>
          </p:cNvSpPr>
          <p:nvPr>
            <p:ph type="sldNum" sz="quarter" idx="4294967295"/>
          </p:nvPr>
        </p:nvSpPr>
        <p:spPr>
          <a:xfrm>
            <a:off x="8382000" y="6361920"/>
            <a:ext cx="649664" cy="37723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885CAFA-6320-439C-BF99-EF47D1FD24EC}" type="slidenum">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5A70261E-B4E6-4976-A78B-8838DA0D06A0}"/>
              </a:ext>
            </a:extLst>
          </p:cNvPr>
          <p:cNvPicPr/>
          <p:nvPr/>
        </p:nvPicPr>
        <p:blipFill>
          <a:blip r:embed="rId2" cstate="print"/>
          <a:srcRect/>
          <a:stretch>
            <a:fillRect/>
          </a:stretch>
        </p:blipFill>
        <p:spPr bwMode="auto">
          <a:xfrm>
            <a:off x="190123" y="2819400"/>
            <a:ext cx="2819400" cy="2133600"/>
          </a:xfrm>
          <a:prstGeom prst="rect">
            <a:avLst/>
          </a:prstGeom>
          <a:noFill/>
          <a:ln w="9525">
            <a:noFill/>
            <a:miter lim="800000"/>
            <a:headEnd/>
            <a:tailEnd/>
          </a:ln>
        </p:spPr>
      </p:pic>
      <p:pic>
        <p:nvPicPr>
          <p:cNvPr id="7" name="Picture 6">
            <a:extLst>
              <a:ext uri="{FF2B5EF4-FFF2-40B4-BE49-F238E27FC236}">
                <a16:creationId xmlns:a16="http://schemas.microsoft.com/office/drawing/2014/main" id="{4D0D4633-BB70-43D5-8355-12415F6304BB}"/>
              </a:ext>
            </a:extLst>
          </p:cNvPr>
          <p:cNvPicPr/>
          <p:nvPr/>
        </p:nvPicPr>
        <p:blipFill>
          <a:blip r:embed="rId3" cstate="print"/>
          <a:srcRect/>
          <a:stretch>
            <a:fillRect/>
          </a:stretch>
        </p:blipFill>
        <p:spPr bwMode="auto">
          <a:xfrm>
            <a:off x="3200400" y="2914514"/>
            <a:ext cx="2362200" cy="1918116"/>
          </a:xfrm>
          <a:prstGeom prst="rect">
            <a:avLst/>
          </a:prstGeom>
          <a:noFill/>
          <a:ln w="9525">
            <a:noFill/>
            <a:miter lim="800000"/>
            <a:headEnd/>
            <a:tailEnd/>
          </a:ln>
        </p:spPr>
      </p:pic>
      <p:pic>
        <p:nvPicPr>
          <p:cNvPr id="8" name="Picture 7">
            <a:extLst>
              <a:ext uri="{FF2B5EF4-FFF2-40B4-BE49-F238E27FC236}">
                <a16:creationId xmlns:a16="http://schemas.microsoft.com/office/drawing/2014/main" id="{7EFE175B-F680-4449-AB04-18F95ECB2186}"/>
              </a:ext>
            </a:extLst>
          </p:cNvPr>
          <p:cNvPicPr>
            <a:picLocks noChangeAspect="1"/>
          </p:cNvPicPr>
          <p:nvPr/>
        </p:nvPicPr>
        <p:blipFill>
          <a:blip r:embed="rId4"/>
          <a:stretch>
            <a:fillRect/>
          </a:stretch>
        </p:blipFill>
        <p:spPr>
          <a:xfrm>
            <a:off x="5751215" y="2925075"/>
            <a:ext cx="2645874" cy="1907554"/>
          </a:xfrm>
          <a:prstGeom prst="rect">
            <a:avLst/>
          </a:prstGeom>
        </p:spPr>
      </p:pic>
      <p:sp>
        <p:nvSpPr>
          <p:cNvPr id="9" name="TextBox 8">
            <a:extLst>
              <a:ext uri="{FF2B5EF4-FFF2-40B4-BE49-F238E27FC236}">
                <a16:creationId xmlns:a16="http://schemas.microsoft.com/office/drawing/2014/main" id="{4AA0ACB6-47B2-48F3-A1C3-A58B4B052358}"/>
              </a:ext>
            </a:extLst>
          </p:cNvPr>
          <p:cNvSpPr txBox="1"/>
          <p:nvPr/>
        </p:nvSpPr>
        <p:spPr>
          <a:xfrm>
            <a:off x="2209800" y="3048000"/>
            <a:ext cx="304800" cy="369332"/>
          </a:xfrm>
          <a:prstGeom prst="rect">
            <a:avLst/>
          </a:prstGeom>
          <a:noFill/>
        </p:spPr>
        <p:txBody>
          <a:bodyPr wrap="square" rtlCol="0">
            <a:spAutoFit/>
          </a:bodyPr>
          <a:lstStyle/>
          <a:p>
            <a:r>
              <a:rPr lang="en-US" dirty="0"/>
              <a:t>a</a:t>
            </a:r>
          </a:p>
        </p:txBody>
      </p:sp>
      <p:sp>
        <p:nvSpPr>
          <p:cNvPr id="10" name="TextBox 9">
            <a:extLst>
              <a:ext uri="{FF2B5EF4-FFF2-40B4-BE49-F238E27FC236}">
                <a16:creationId xmlns:a16="http://schemas.microsoft.com/office/drawing/2014/main" id="{31F71F4A-CA2D-498B-AF4E-9B5611C0BF6A}"/>
              </a:ext>
            </a:extLst>
          </p:cNvPr>
          <p:cNvSpPr txBox="1"/>
          <p:nvPr/>
        </p:nvSpPr>
        <p:spPr>
          <a:xfrm>
            <a:off x="4419600" y="3027326"/>
            <a:ext cx="304800" cy="369332"/>
          </a:xfrm>
          <a:prstGeom prst="rect">
            <a:avLst/>
          </a:prstGeom>
          <a:noFill/>
        </p:spPr>
        <p:txBody>
          <a:bodyPr wrap="square" rtlCol="0">
            <a:spAutoFit/>
          </a:bodyPr>
          <a:lstStyle/>
          <a:p>
            <a:r>
              <a:rPr lang="en-US" dirty="0">
                <a:solidFill>
                  <a:schemeClr val="bg1"/>
                </a:solidFill>
              </a:rPr>
              <a:t>b</a:t>
            </a:r>
          </a:p>
        </p:txBody>
      </p:sp>
      <p:sp>
        <p:nvSpPr>
          <p:cNvPr id="11" name="TextBox 10">
            <a:extLst>
              <a:ext uri="{FF2B5EF4-FFF2-40B4-BE49-F238E27FC236}">
                <a16:creationId xmlns:a16="http://schemas.microsoft.com/office/drawing/2014/main" id="{E151A33E-64E7-4F56-8E1C-8BB2004E1D91}"/>
              </a:ext>
            </a:extLst>
          </p:cNvPr>
          <p:cNvSpPr txBox="1"/>
          <p:nvPr/>
        </p:nvSpPr>
        <p:spPr>
          <a:xfrm>
            <a:off x="6781800" y="3124200"/>
            <a:ext cx="304800" cy="369332"/>
          </a:xfrm>
          <a:prstGeom prst="rect">
            <a:avLst/>
          </a:prstGeom>
          <a:noFill/>
        </p:spPr>
        <p:txBody>
          <a:bodyPr wrap="square" rtlCol="0">
            <a:spAutoFit/>
          </a:bodyPr>
          <a:lstStyle/>
          <a:p>
            <a:r>
              <a:rPr lang="en-US" dirty="0">
                <a:solidFill>
                  <a:schemeClr val="bg1"/>
                </a:solidFill>
              </a:rPr>
              <a:t>c</a:t>
            </a:r>
          </a:p>
        </p:txBody>
      </p:sp>
      <p:sp>
        <p:nvSpPr>
          <p:cNvPr id="12" name="TextBox 11">
            <a:extLst>
              <a:ext uri="{FF2B5EF4-FFF2-40B4-BE49-F238E27FC236}">
                <a16:creationId xmlns:a16="http://schemas.microsoft.com/office/drawing/2014/main" id="{578C22F9-133E-48DC-B4C7-4933DF912538}"/>
              </a:ext>
            </a:extLst>
          </p:cNvPr>
          <p:cNvSpPr txBox="1"/>
          <p:nvPr/>
        </p:nvSpPr>
        <p:spPr>
          <a:xfrm>
            <a:off x="304800" y="5105400"/>
            <a:ext cx="8092289" cy="923330"/>
          </a:xfrm>
          <a:prstGeom prst="rect">
            <a:avLst/>
          </a:prstGeom>
          <a:noFill/>
        </p:spPr>
        <p:txBody>
          <a:bodyPr wrap="square" rtlCol="0">
            <a:spAutoFit/>
          </a:bodyPr>
          <a:lstStyle/>
          <a:p>
            <a:r>
              <a:rPr lang="en-US" dirty="0"/>
              <a:t>Cross-section SEM image (a), EDS analysis (b) and Surface (c) of a co-sputtered HEA-YSZ film on dense YSZ disc showing porous columnar nano-structure having diameter of tens of nanometers, thus creating a very large active surface area. </a:t>
            </a:r>
          </a:p>
        </p:txBody>
      </p:sp>
    </p:spTree>
    <p:extLst>
      <p:ext uri="{BB962C8B-B14F-4D97-AF65-F5344CB8AC3E}">
        <p14:creationId xmlns:p14="http://schemas.microsoft.com/office/powerpoint/2010/main" val="236482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4B88-72CA-4FCD-9941-BD929EC56E1F}"/>
              </a:ext>
            </a:extLst>
          </p:cNvPr>
          <p:cNvSpPr txBox="1">
            <a:spLocks/>
          </p:cNvSpPr>
          <p:nvPr/>
        </p:nvSpPr>
        <p:spPr bwMode="auto">
          <a:xfrm>
            <a:off x="1066801" y="195263"/>
            <a:ext cx="3505200" cy="6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800"/>
              </a:lnSpc>
              <a:spcBef>
                <a:spcPct val="0"/>
              </a:spcBef>
              <a:spcAft>
                <a:spcPct val="0"/>
              </a:spcAft>
              <a:defRPr sz="2600" kern="1200">
                <a:solidFill>
                  <a:srgbClr val="006892"/>
                </a:solidFill>
                <a:latin typeface="Calibri" pitchFamily="34" charset="0"/>
                <a:ea typeface="ＭＳ Ｐゴシック" charset="0"/>
                <a:cs typeface="Calibri" pitchFamily="34" charset="0"/>
              </a:defRPr>
            </a:lvl1pPr>
            <a:lvl2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2pPr>
            <a:lvl3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3pPr>
            <a:lvl4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4pPr>
            <a:lvl5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5pPr>
            <a:lvl6pPr marL="4572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A4CF6037-9C82-4A8D-A262-69D313B2770C}"/>
              </a:ext>
            </a:extLst>
          </p:cNvPr>
          <p:cNvSpPr txBox="1"/>
          <p:nvPr/>
        </p:nvSpPr>
        <p:spPr>
          <a:xfrm>
            <a:off x="76200" y="302264"/>
            <a:ext cx="8458200" cy="461665"/>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ＭＳ Ｐゴシック" charset="0"/>
                <a:cs typeface="Arial" panose="020B0604020202020204" pitchFamily="34" charset="0"/>
              </a:rPr>
              <a:t>Summary of Results of Sputtered HEA Coatings</a:t>
            </a:r>
          </a:p>
        </p:txBody>
      </p:sp>
      <p:sp>
        <p:nvSpPr>
          <p:cNvPr id="4" name="Rectangle 3">
            <a:extLst>
              <a:ext uri="{FF2B5EF4-FFF2-40B4-BE49-F238E27FC236}">
                <a16:creationId xmlns:a16="http://schemas.microsoft.com/office/drawing/2014/main" id="{D54D6E6B-7C30-4542-8C2E-31CEB42C541D}"/>
              </a:ext>
            </a:extLst>
          </p:cNvPr>
          <p:cNvSpPr/>
          <p:nvPr/>
        </p:nvSpPr>
        <p:spPr>
          <a:xfrm>
            <a:off x="152400" y="1143000"/>
            <a:ext cx="8763000" cy="3555782"/>
          </a:xfrm>
          <a:prstGeom prst="rect">
            <a:avLst/>
          </a:prstGeom>
          <a:ln>
            <a:solidFill>
              <a:schemeClr val="accent1"/>
            </a:solidFill>
          </a:ln>
        </p:spPr>
        <p:txBody>
          <a:bodyPr wrap="square">
            <a:spAutoFit/>
          </a:bodyPr>
          <a:lstStyle/>
          <a:p>
            <a:pPr marL="171450" marR="0" lvl="0" indent="-1714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lang="en-US" b="1" dirty="0">
                <a:solidFill>
                  <a:srgbClr val="0070C0"/>
                </a:solidFill>
                <a:ea typeface="SimSun" panose="02010600030101010101" pitchFamily="2" charset="-122"/>
                <a:cs typeface="Arial" panose="020B0604020202020204" pitchFamily="34" charset="0"/>
              </a:rPr>
              <a:t>HEA-based DIR-SOFC shows stable performance in a 100-h test though some delamination of sputtered coatings was observed. </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High entropy alloys (HEA) can be used to significantly improve the carbon tolerance of the Ni-based catalyst.</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It is proposed to use thinner HEA layers, &lt;1 µm, to improve performance and adherence of the sputtered HEA layer to GDC </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HEA layers of thickness 200 to 1000 nm were deposited on button cells prepared the same way as described above</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These button cells are waiting to be tested once the UC Laboratory is open </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Co-sputtering of porous HEA-YSZ anode layer is developed</a:t>
            </a:r>
          </a:p>
        </p:txBody>
      </p:sp>
      <p:sp>
        <p:nvSpPr>
          <p:cNvPr id="5" name="Slide Number Placeholder 4">
            <a:extLst>
              <a:ext uri="{FF2B5EF4-FFF2-40B4-BE49-F238E27FC236}">
                <a16:creationId xmlns:a16="http://schemas.microsoft.com/office/drawing/2014/main" id="{6C3AEADD-9D08-4DDE-920E-2CF0B242C20E}"/>
              </a:ext>
            </a:extLst>
          </p:cNvPr>
          <p:cNvSpPr>
            <a:spLocks noGrp="1"/>
          </p:cNvSpPr>
          <p:nvPr>
            <p:ph type="sldNum" sz="quarter" idx="4294967295"/>
          </p:nvPr>
        </p:nvSpPr>
        <p:spPr>
          <a:xfrm>
            <a:off x="8382000" y="6361920"/>
            <a:ext cx="649664" cy="37723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885CAFA-6320-439C-BF99-EF47D1FD24EC}" type="slidenum">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1213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015663"/>
          </a:xfrm>
          <a:prstGeom prst="rect">
            <a:avLst/>
          </a:prstGeom>
        </p:spPr>
        <p:txBody>
          <a:bodyPr wrap="square">
            <a:spAutoFit/>
          </a:bodyPr>
          <a:lstStyle/>
          <a:p>
            <a:pPr lvl="0"/>
            <a:r>
              <a:rPr lang="en-US" sz="2400" b="1" dirty="0">
                <a:solidFill>
                  <a:prstClr val="black"/>
                </a:solidFill>
                <a:cs typeface="Arial" panose="020B0604020202020204" pitchFamily="34" charset="0"/>
              </a:rPr>
              <a:t>Numerical Modeling </a:t>
            </a:r>
            <a:r>
              <a:rPr lang="en-US" sz="2400" b="1" i="0" u="none" strike="noStrike" baseline="0"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43DFA26-5A96-4530-A79E-95B88EE29217}"/>
              </a:ext>
            </a:extLst>
          </p:cNvPr>
          <p:cNvSpPr/>
          <p:nvPr/>
        </p:nvSpPr>
        <p:spPr>
          <a:xfrm>
            <a:off x="228600" y="1015664"/>
            <a:ext cx="8534400"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Model Summary</a:t>
            </a:r>
          </a:p>
        </p:txBody>
      </p:sp>
      <p:sp>
        <p:nvSpPr>
          <p:cNvPr id="8" name="Rectangle 7">
            <a:extLst>
              <a:ext uri="{FF2B5EF4-FFF2-40B4-BE49-F238E27FC236}">
                <a16:creationId xmlns:a16="http://schemas.microsoft.com/office/drawing/2014/main" id="{27B13E63-3389-4CFD-8D1C-BD9B013C8BF4}"/>
              </a:ext>
            </a:extLst>
          </p:cNvPr>
          <p:cNvSpPr/>
          <p:nvPr/>
        </p:nvSpPr>
        <p:spPr>
          <a:xfrm>
            <a:off x="381001" y="1384996"/>
            <a:ext cx="8534399" cy="4154984"/>
          </a:xfrm>
          <a:prstGeom prst="rect">
            <a:avLst/>
          </a:prstGeom>
        </p:spPr>
        <p:txBody>
          <a:bodyPr wrap="square">
            <a:spAutoFit/>
          </a:bodyPr>
          <a:lstStyle/>
          <a:p>
            <a:r>
              <a:rPr lang="en-US" sz="2400" dirty="0"/>
              <a:t>The effect of different reforming rates on thermal gradients in planar cells was evaluated by numerical modeling. PNNL’s SOFC-MP 2D code was used to evaluate the temperature difference on individual planar cells and the entire stack as a function of different methane reformation rates. The evaluated rate was linearly scaled from 10%-500% from the nominal value given by an expression derived that has first order dependence with methane partial pressure and an Arrhenius relationship for dependence on temperature. The baseline stack was a single 10×10 cm co-flow cell in an adiabatic environment. Sensitivity analyses were performed to identify the influence of several parameters: </a:t>
            </a:r>
            <a:endParaRPr lang="en-US" sz="2400"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647700" y="20038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81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015663"/>
          </a:xfrm>
          <a:prstGeom prst="rect">
            <a:avLst/>
          </a:prstGeom>
        </p:spPr>
        <p:txBody>
          <a:bodyPr wrap="square">
            <a:spAutoFit/>
          </a:bodyPr>
          <a:lstStyle/>
          <a:p>
            <a:pPr lvl="0"/>
            <a:r>
              <a:rPr lang="en-US" sz="2400" b="1" dirty="0">
                <a:solidFill>
                  <a:prstClr val="black"/>
                </a:solidFill>
                <a:cs typeface="Arial" panose="020B0604020202020204" pitchFamily="34" charset="0"/>
              </a:rPr>
              <a:t>Numerical Modeling </a:t>
            </a:r>
            <a:r>
              <a:rPr lang="en-US" sz="2400" b="1" i="0" u="none" strike="noStrike" baseline="0"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7B13E63-3389-4CFD-8D1C-BD9B013C8BF4}"/>
              </a:ext>
            </a:extLst>
          </p:cNvPr>
          <p:cNvSpPr/>
          <p:nvPr/>
        </p:nvSpPr>
        <p:spPr>
          <a:xfrm>
            <a:off x="495300" y="18514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524315"/>
          </a:xfrm>
          <a:prstGeom prst="rect">
            <a:avLst/>
          </a:prstGeom>
        </p:spPr>
        <p:txBody>
          <a:bodyPr wrap="square">
            <a:spAutoFit/>
          </a:bodyPr>
          <a:lstStyle/>
          <a:p>
            <a:r>
              <a:rPr lang="en-US" sz="2400" dirty="0"/>
              <a:t>Sensitivity analyses were performed to identify the influence of several parameters: </a:t>
            </a:r>
          </a:p>
          <a:p>
            <a:r>
              <a:rPr lang="en-US" sz="2400" dirty="0"/>
              <a:t>• flow orientation: co-flow, counter-flow </a:t>
            </a:r>
          </a:p>
          <a:p>
            <a:r>
              <a:rPr lang="en-US" sz="2400" dirty="0"/>
              <a:t>• stack cell count: 1, 10, 30, 100 </a:t>
            </a:r>
          </a:p>
          <a:p>
            <a:r>
              <a:rPr lang="en-US" sz="2400" dirty="0"/>
              <a:t>• external thermal environment: adiabatic, furnace, enclosure </a:t>
            </a:r>
          </a:p>
          <a:p>
            <a:r>
              <a:rPr lang="en-US" sz="2400" dirty="0"/>
              <a:t>• inlet fuel composition: wet H2, 6% CH4, 12% CH4 </a:t>
            </a:r>
          </a:p>
          <a:p>
            <a:r>
              <a:rPr lang="en-US" sz="2400" dirty="0"/>
              <a:t>• cell size: 10, 15, 20, 40 cm </a:t>
            </a:r>
          </a:p>
          <a:p>
            <a:endParaRPr lang="en-US" sz="2400" dirty="0"/>
          </a:p>
          <a:p>
            <a:r>
              <a:rPr lang="en-US" sz="2400" dirty="0"/>
              <a:t>The results from the 2D model generally demonstrated that reduction of the reformation rate to 50%-75% of the nominal rate was beneficial to reduce the temperature difference in the cells and stack. </a:t>
            </a:r>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647701" y="1103532"/>
            <a:ext cx="4907902"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Model Summary</a:t>
            </a:r>
          </a:p>
        </p:txBody>
      </p:sp>
    </p:spTree>
    <p:extLst>
      <p:ext uri="{BB962C8B-B14F-4D97-AF65-F5344CB8AC3E}">
        <p14:creationId xmlns:p14="http://schemas.microsoft.com/office/powerpoint/2010/main" val="138260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015663"/>
          </a:xfrm>
          <a:prstGeom prst="rect">
            <a:avLst/>
          </a:prstGeom>
        </p:spPr>
        <p:txBody>
          <a:bodyPr wrap="square">
            <a:spAutoFit/>
          </a:bodyPr>
          <a:lstStyle/>
          <a:p>
            <a:pPr lvl="0"/>
            <a:r>
              <a:rPr lang="en-US" sz="2400" b="1" dirty="0">
                <a:solidFill>
                  <a:prstClr val="black"/>
                </a:solidFill>
                <a:cs typeface="Arial" panose="020B0604020202020204" pitchFamily="34" charset="0"/>
              </a:rPr>
              <a:t>Numerical Modeling </a:t>
            </a:r>
            <a:r>
              <a:rPr lang="en-US" sz="2400" b="1" i="0" u="none" strike="noStrike" baseline="0"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Fuel and Oxidant Composition Used in the Model</a:t>
            </a: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647701" y="1103532"/>
            <a:ext cx="4907902"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Model Results</a:t>
            </a:r>
          </a:p>
        </p:txBody>
      </p:sp>
      <p:pic>
        <p:nvPicPr>
          <p:cNvPr id="5" name="Picture 4">
            <a:extLst>
              <a:ext uri="{FF2B5EF4-FFF2-40B4-BE49-F238E27FC236}">
                <a16:creationId xmlns:a16="http://schemas.microsoft.com/office/drawing/2014/main" id="{BD0FE127-0CAF-4893-8591-F2F755E4D831}"/>
              </a:ext>
            </a:extLst>
          </p:cNvPr>
          <p:cNvPicPr>
            <a:picLocks noChangeAspect="1"/>
          </p:cNvPicPr>
          <p:nvPr/>
        </p:nvPicPr>
        <p:blipFill>
          <a:blip r:embed="rId2"/>
          <a:stretch>
            <a:fillRect/>
          </a:stretch>
        </p:blipFill>
        <p:spPr>
          <a:xfrm>
            <a:off x="2286000" y="2138065"/>
            <a:ext cx="3852862" cy="4222124"/>
          </a:xfrm>
          <a:prstGeom prst="rect">
            <a:avLst/>
          </a:prstGeom>
        </p:spPr>
      </p:pic>
    </p:spTree>
    <p:extLst>
      <p:ext uri="{BB962C8B-B14F-4D97-AF65-F5344CB8AC3E}">
        <p14:creationId xmlns:p14="http://schemas.microsoft.com/office/powerpoint/2010/main" val="11156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015663"/>
          </a:xfrm>
          <a:prstGeom prst="rect">
            <a:avLst/>
          </a:prstGeom>
        </p:spPr>
        <p:txBody>
          <a:bodyPr wrap="square">
            <a:spAutoFit/>
          </a:bodyPr>
          <a:lstStyle/>
          <a:p>
            <a:pPr lvl="0"/>
            <a:r>
              <a:rPr lang="en-US" sz="2400" b="1" dirty="0">
                <a:solidFill>
                  <a:prstClr val="black"/>
                </a:solidFill>
                <a:cs typeface="Arial" panose="020B0604020202020204" pitchFamily="34" charset="0"/>
              </a:rPr>
              <a:t>Numerical Modeling </a:t>
            </a:r>
            <a:r>
              <a:rPr lang="en-US" sz="2400" b="1" i="0" u="none" strike="noStrike" baseline="0"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7B13E63-3389-4CFD-8D1C-BD9B013C8BF4}"/>
              </a:ext>
            </a:extLst>
          </p:cNvPr>
          <p:cNvSpPr/>
          <p:nvPr/>
        </p:nvSpPr>
        <p:spPr>
          <a:xfrm>
            <a:off x="190500" y="1371600"/>
            <a:ext cx="8763000" cy="2031325"/>
          </a:xfrm>
          <a:prstGeom prst="rect">
            <a:avLst/>
          </a:prstGeom>
        </p:spPr>
        <p:txBody>
          <a:bodyPr wrap="square">
            <a:spAutoFit/>
          </a:bodyPr>
          <a:lstStyle/>
          <a:p>
            <a:r>
              <a:rPr lang="en-US" dirty="0"/>
              <a:t>The results show that a reformation rate of &lt;50% creates higher temperature difference because it is difficult to achieve the 750°C average temperature condition. For example, in the co-flow cell the inlet gas temperatures must be reduced to lower the average cell temperature, but then the cell is too cold near the inlet to support any current with high ionic losses in the electrolyte. For reformation rates greater than nominal there was only a miniscule benefit to reducing temperature difference. The minimum temperature difference was approximately 88°C.  The results are very similar for both flow orientations.</a:t>
            </a: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6781799"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Model Results: </a:t>
            </a:r>
            <a:r>
              <a:rPr lang="en-US" sz="1600" b="1" dirty="0">
                <a:solidFill>
                  <a:srgbClr val="0070C0"/>
                </a:solidFill>
                <a:latin typeface="Arial" panose="020B0604020202020204" pitchFamily="34" charset="0"/>
                <a:cs typeface="Arial" panose="020B0604020202020204" pitchFamily="34" charset="0"/>
              </a:rPr>
              <a:t>Temperature Difference vs Reformation Rate</a:t>
            </a:r>
            <a:endParaRPr lang="en-US" b="1"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2B4238B-5534-4709-99CA-F6DB62BDCE2E}"/>
              </a:ext>
            </a:extLst>
          </p:cNvPr>
          <p:cNvPicPr>
            <a:picLocks noChangeAspect="1"/>
          </p:cNvPicPr>
          <p:nvPr/>
        </p:nvPicPr>
        <p:blipFill>
          <a:blip r:embed="rId2"/>
          <a:stretch>
            <a:fillRect/>
          </a:stretch>
        </p:blipFill>
        <p:spPr>
          <a:xfrm>
            <a:off x="1351702" y="3577939"/>
            <a:ext cx="2763098" cy="2568910"/>
          </a:xfrm>
          <a:prstGeom prst="rect">
            <a:avLst/>
          </a:prstGeom>
        </p:spPr>
      </p:pic>
      <p:pic>
        <p:nvPicPr>
          <p:cNvPr id="6" name="Picture 5">
            <a:extLst>
              <a:ext uri="{FF2B5EF4-FFF2-40B4-BE49-F238E27FC236}">
                <a16:creationId xmlns:a16="http://schemas.microsoft.com/office/drawing/2014/main" id="{9F952896-933D-4EC0-A37E-A07E799C6CF1}"/>
              </a:ext>
            </a:extLst>
          </p:cNvPr>
          <p:cNvPicPr>
            <a:picLocks noChangeAspect="1"/>
          </p:cNvPicPr>
          <p:nvPr/>
        </p:nvPicPr>
        <p:blipFill>
          <a:blip r:embed="rId3"/>
          <a:stretch>
            <a:fillRect/>
          </a:stretch>
        </p:blipFill>
        <p:spPr>
          <a:xfrm>
            <a:off x="4201638" y="3577939"/>
            <a:ext cx="2763097" cy="2373150"/>
          </a:xfrm>
          <a:prstGeom prst="rect">
            <a:avLst/>
          </a:prstGeom>
        </p:spPr>
      </p:pic>
      <p:sp>
        <p:nvSpPr>
          <p:cNvPr id="7" name="TextBox 6">
            <a:extLst>
              <a:ext uri="{FF2B5EF4-FFF2-40B4-BE49-F238E27FC236}">
                <a16:creationId xmlns:a16="http://schemas.microsoft.com/office/drawing/2014/main" id="{A28A1B79-B515-4137-A8C3-EB53315091F3}"/>
              </a:ext>
            </a:extLst>
          </p:cNvPr>
          <p:cNvSpPr txBox="1"/>
          <p:nvPr/>
        </p:nvSpPr>
        <p:spPr>
          <a:xfrm>
            <a:off x="2971800" y="4648200"/>
            <a:ext cx="990600" cy="381000"/>
          </a:xfrm>
          <a:prstGeom prst="rect">
            <a:avLst/>
          </a:prstGeom>
          <a:noFill/>
        </p:spPr>
        <p:txBody>
          <a:bodyPr wrap="square" rtlCol="0">
            <a:spAutoFit/>
          </a:bodyPr>
          <a:lstStyle/>
          <a:p>
            <a:r>
              <a:rPr lang="en-US" dirty="0"/>
              <a:t>Co-flow</a:t>
            </a:r>
          </a:p>
        </p:txBody>
      </p:sp>
      <p:sp>
        <p:nvSpPr>
          <p:cNvPr id="10" name="TextBox 9">
            <a:extLst>
              <a:ext uri="{FF2B5EF4-FFF2-40B4-BE49-F238E27FC236}">
                <a16:creationId xmlns:a16="http://schemas.microsoft.com/office/drawing/2014/main" id="{4F44FA14-6215-48CA-9155-9B7842EBE636}"/>
              </a:ext>
            </a:extLst>
          </p:cNvPr>
          <p:cNvSpPr txBox="1"/>
          <p:nvPr/>
        </p:nvSpPr>
        <p:spPr>
          <a:xfrm>
            <a:off x="5334000" y="4572000"/>
            <a:ext cx="1447800" cy="369332"/>
          </a:xfrm>
          <a:prstGeom prst="rect">
            <a:avLst/>
          </a:prstGeom>
          <a:noFill/>
        </p:spPr>
        <p:txBody>
          <a:bodyPr wrap="square" rtlCol="0">
            <a:spAutoFit/>
          </a:bodyPr>
          <a:lstStyle/>
          <a:p>
            <a:r>
              <a:rPr lang="en-US" dirty="0"/>
              <a:t>Counter-flow</a:t>
            </a:r>
          </a:p>
        </p:txBody>
      </p:sp>
      <p:sp>
        <p:nvSpPr>
          <p:cNvPr id="11" name="TextBox 10">
            <a:extLst>
              <a:ext uri="{FF2B5EF4-FFF2-40B4-BE49-F238E27FC236}">
                <a16:creationId xmlns:a16="http://schemas.microsoft.com/office/drawing/2014/main" id="{E625F0B7-202A-42D7-AE8E-692A630F58FA}"/>
              </a:ext>
            </a:extLst>
          </p:cNvPr>
          <p:cNvSpPr txBox="1"/>
          <p:nvPr/>
        </p:nvSpPr>
        <p:spPr>
          <a:xfrm>
            <a:off x="3505200" y="6099461"/>
            <a:ext cx="3124200" cy="369332"/>
          </a:xfrm>
          <a:prstGeom prst="rect">
            <a:avLst/>
          </a:prstGeom>
          <a:noFill/>
        </p:spPr>
        <p:txBody>
          <a:bodyPr wrap="square" rtlCol="0">
            <a:spAutoFit/>
          </a:bodyPr>
          <a:lstStyle/>
          <a:p>
            <a:r>
              <a:rPr lang="en-US" dirty="0"/>
              <a:t>NGFC-1 fuel composition</a:t>
            </a:r>
          </a:p>
        </p:txBody>
      </p:sp>
    </p:spTree>
    <p:extLst>
      <p:ext uri="{BB962C8B-B14F-4D97-AF65-F5344CB8AC3E}">
        <p14:creationId xmlns:p14="http://schemas.microsoft.com/office/powerpoint/2010/main" val="3187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82000" y="6361920"/>
            <a:ext cx="649664" cy="377235"/>
          </a:xfrm>
          <a:prstGeom prst="rect">
            <a:avLst/>
          </a:prstGeom>
        </p:spPr>
        <p:txBody>
          <a:bodyPr/>
          <a:lstStyle/>
          <a:p>
            <a:fld id="{A885CAFA-6320-439C-BF99-EF47D1FD24EC}" type="slidenum">
              <a:rPr lang="en-US" smtClean="0"/>
              <a:pPr/>
              <a:t>2</a:t>
            </a:fld>
            <a:endParaRPr lang="en-US" dirty="0"/>
          </a:p>
        </p:txBody>
      </p:sp>
      <p:sp>
        <p:nvSpPr>
          <p:cNvPr id="3" name="TextBox 2"/>
          <p:cNvSpPr txBox="1"/>
          <p:nvPr/>
        </p:nvSpPr>
        <p:spPr>
          <a:xfrm>
            <a:off x="152400" y="1371600"/>
            <a:ext cx="8686800" cy="4154984"/>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3876"/>
                </a:solidFill>
                <a:effectLst/>
                <a:uLnTx/>
                <a:uFillTx/>
                <a:cs typeface="Arial" panose="020B0604020202020204" pitchFamily="34" charset="0"/>
              </a:rPr>
              <a:t>Phase II Program </a:t>
            </a:r>
            <a:r>
              <a:rPr lang="en-US" sz="2400" b="1" kern="0" dirty="0">
                <a:solidFill>
                  <a:srgbClr val="003876"/>
                </a:solidFill>
                <a:cs typeface="Arial" panose="020B0604020202020204" pitchFamily="34" charset="0"/>
              </a:rPr>
              <a:t>Plan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3876"/>
                </a:solidFill>
                <a:effectLst/>
                <a:uLnTx/>
                <a:uFillTx/>
                <a:cs typeface="Arial" panose="020B0604020202020204" pitchFamily="34" charset="0"/>
              </a:rPr>
              <a:t>Significance and Problem Statement</a:t>
            </a:r>
          </a:p>
          <a:p>
            <a:pPr marL="342900" indent="-342900">
              <a:buFont typeface="Arial" panose="020B0604020202020204" pitchFamily="34" charset="0"/>
              <a:buChar char="•"/>
              <a:defRPr/>
            </a:pPr>
            <a:r>
              <a:rPr lang="en-US" sz="2400" b="1" dirty="0">
                <a:solidFill>
                  <a:srgbClr val="003876"/>
                </a:solidFill>
                <a:ea typeface="ＭＳ Ｐゴシック" charset="0"/>
                <a:cs typeface="Arial" panose="020B0604020202020204" pitchFamily="34" charset="0"/>
              </a:rPr>
              <a:t>Summary of Results Reported in 2019 Program Review </a:t>
            </a:r>
          </a:p>
          <a:p>
            <a:pPr marL="342900" indent="-342900">
              <a:buFont typeface="Arial" panose="020B0604020202020204" pitchFamily="34" charset="0"/>
              <a:buChar char="•"/>
              <a:defRPr/>
            </a:pPr>
            <a:r>
              <a:rPr lang="en-US" sz="2400" b="1" dirty="0">
                <a:solidFill>
                  <a:srgbClr val="003876"/>
                </a:solidFill>
                <a:latin typeface="Calibri" charset="0"/>
                <a:ea typeface="ＭＳ Ｐゴシック" charset="0"/>
                <a:cs typeface="Calibri" pitchFamily="34" charset="0"/>
              </a:rPr>
              <a:t>Accomplishments During </a:t>
            </a:r>
            <a:r>
              <a:rPr lang="en-US" sz="2400" dirty="0">
                <a:solidFill>
                  <a:srgbClr val="003876"/>
                </a:solidFill>
                <a:latin typeface="Calibri" charset="0"/>
                <a:cs typeface="Calibri" pitchFamily="34" charset="0"/>
              </a:rPr>
              <a:t>C</a:t>
            </a:r>
            <a:r>
              <a:rPr lang="en-US" sz="2400" b="1" dirty="0">
                <a:solidFill>
                  <a:srgbClr val="003876"/>
                </a:solidFill>
                <a:latin typeface="Calibri" charset="0"/>
                <a:ea typeface="ＭＳ Ｐゴシック" charset="0"/>
                <a:cs typeface="Calibri" pitchFamily="34" charset="0"/>
              </a:rPr>
              <a:t>urrent Reporting </a:t>
            </a:r>
            <a:r>
              <a:rPr lang="en-US" sz="2400" dirty="0">
                <a:solidFill>
                  <a:srgbClr val="003876"/>
                </a:solidFill>
                <a:latin typeface="Calibri" charset="0"/>
                <a:cs typeface="Calibri" pitchFamily="34" charset="0"/>
              </a:rPr>
              <a:t>P</a:t>
            </a:r>
            <a:r>
              <a:rPr lang="en-US" sz="2400" b="1" dirty="0">
                <a:solidFill>
                  <a:srgbClr val="003876"/>
                </a:solidFill>
                <a:latin typeface="Calibri" charset="0"/>
                <a:ea typeface="ＭＳ Ｐゴシック" charset="0"/>
                <a:cs typeface="Calibri" pitchFamily="34" charset="0"/>
              </a:rPr>
              <a:t>eriod</a:t>
            </a:r>
            <a:endParaRPr lang="en-US" sz="2400" b="1" dirty="0">
              <a:solidFill>
                <a:srgbClr val="003876"/>
              </a:solidFill>
              <a:latin typeface="Arial"/>
              <a:ea typeface="ＭＳ Ｐゴシック"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3876"/>
                </a:solidFill>
                <a:effectLst/>
                <a:uLnTx/>
                <a:uFillTx/>
                <a:cs typeface="Arial" panose="020B0604020202020204" pitchFamily="34" charset="0"/>
              </a:rPr>
              <a:t>Cell Fabrication: </a:t>
            </a:r>
            <a:r>
              <a:rPr lang="en-US" sz="2400" b="1" dirty="0">
                <a:solidFill>
                  <a:srgbClr val="003876"/>
                </a:solidFill>
              </a:rPr>
              <a:t>Screen-printing-Magnetron Sputter Co-Deposition</a:t>
            </a:r>
            <a:endParaRPr lang="en-US" sz="2400" b="1" kern="0" dirty="0">
              <a:solidFill>
                <a:srgbClr val="003876"/>
              </a:solidFill>
              <a:cs typeface="Arial" panose="020B0604020202020204" pitchFamily="34" charset="0"/>
            </a:endParaRPr>
          </a:p>
          <a:p>
            <a:pPr marL="341313" lvl="0" indent="-341313">
              <a:buFont typeface="Arial" panose="020B0604020202020204" pitchFamily="34" charset="0"/>
              <a:buChar char="•"/>
              <a:defRPr/>
            </a:pPr>
            <a:r>
              <a:rPr lang="en-US" sz="2400" b="1" kern="0" dirty="0">
                <a:solidFill>
                  <a:srgbClr val="003876"/>
                </a:solidFill>
                <a:cs typeface="Arial" panose="020B0604020202020204" pitchFamily="34" charset="0"/>
              </a:rPr>
              <a:t>Electrochemical Testing</a:t>
            </a:r>
          </a:p>
          <a:p>
            <a:pPr marL="341313" indent="-341313">
              <a:buFont typeface="Arial" panose="020B0604020202020204" pitchFamily="34" charset="0"/>
              <a:buChar char="•"/>
              <a:defRPr/>
            </a:pPr>
            <a:r>
              <a:rPr lang="en-US" sz="2400" b="1" kern="0" dirty="0">
                <a:solidFill>
                  <a:srgbClr val="003876"/>
                </a:solidFill>
                <a:cs typeface="Arial" panose="020B0604020202020204" pitchFamily="34" charset="0"/>
              </a:rPr>
              <a:t>Modeling the effect of on-cell reformation rate on cell thermal gradient</a:t>
            </a:r>
            <a:endParaRPr kumimoji="0" lang="en-US" sz="2400" b="1" i="0" u="none" strike="noStrike" kern="0" cap="none" spc="0" normalizeH="0" baseline="0" noProof="0" dirty="0">
              <a:ln>
                <a:noFill/>
              </a:ln>
              <a:solidFill>
                <a:srgbClr val="003876"/>
              </a:solidFill>
              <a:effectLst/>
              <a:uLnTx/>
              <a:uFillTx/>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3876"/>
                </a:solidFill>
                <a:effectLst/>
                <a:uLnTx/>
                <a:uFillTx/>
                <a:cs typeface="Arial" panose="020B0604020202020204" pitchFamily="34" charset="0"/>
              </a:rPr>
              <a:t>Future Work</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3876"/>
                </a:solidFill>
                <a:effectLst/>
                <a:uLnTx/>
                <a:uFillTx/>
                <a:cs typeface="Arial" panose="020B0604020202020204" pitchFamily="34" charset="0"/>
              </a:rPr>
              <a:t>Acknowledgements</a:t>
            </a:r>
          </a:p>
        </p:txBody>
      </p:sp>
      <p:sp>
        <p:nvSpPr>
          <p:cNvPr id="4" name="Rectangle 3"/>
          <p:cNvSpPr/>
          <p:nvPr/>
        </p:nvSpPr>
        <p:spPr>
          <a:xfrm>
            <a:off x="152400" y="457200"/>
            <a:ext cx="129394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C00000"/>
              </a:buClr>
              <a:buSzTx/>
              <a:buFontTx/>
              <a:buNone/>
              <a:tabLst/>
              <a:defRPr/>
            </a:pPr>
            <a:r>
              <a:rPr kumimoji="0" lang="en-US" sz="2800" b="1" i="0" u="none" strike="noStrike" kern="0" cap="none" spc="0" normalizeH="0" baseline="0" noProof="0" dirty="0">
                <a:ln>
                  <a:noFill/>
                </a:ln>
                <a:solidFill>
                  <a:prstClr val="black"/>
                </a:solidFill>
                <a:effectLst/>
                <a:uLnTx/>
                <a:uFillTx/>
                <a:cs typeface="Arial" panose="020B0604020202020204" pitchFamily="34" charset="0"/>
              </a:rPr>
              <a:t>Outline</a:t>
            </a:r>
          </a:p>
        </p:txBody>
      </p:sp>
    </p:spTree>
    <p:extLst>
      <p:ext uri="{BB962C8B-B14F-4D97-AF65-F5344CB8AC3E}">
        <p14:creationId xmlns:p14="http://schemas.microsoft.com/office/powerpoint/2010/main" val="82965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015663"/>
          </a:xfrm>
          <a:prstGeom prst="rect">
            <a:avLst/>
          </a:prstGeom>
        </p:spPr>
        <p:txBody>
          <a:bodyPr wrap="square">
            <a:spAutoFit/>
          </a:bodyPr>
          <a:lstStyle/>
          <a:p>
            <a:pPr lvl="0"/>
            <a:r>
              <a:rPr lang="en-US" sz="2400" b="1" dirty="0">
                <a:solidFill>
                  <a:prstClr val="black"/>
                </a:solidFill>
                <a:cs typeface="Arial" panose="020B0604020202020204" pitchFamily="34" charset="0"/>
              </a:rPr>
              <a:t>Numerical Modeling </a:t>
            </a:r>
            <a:r>
              <a:rPr lang="en-US" sz="2400" b="1" i="0" u="none" strike="noStrike" baseline="0"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6781799"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Model Results: Effect of Stack Height</a:t>
            </a:r>
          </a:p>
        </p:txBody>
      </p:sp>
      <p:pic>
        <p:nvPicPr>
          <p:cNvPr id="12" name="Picture 11">
            <a:extLst>
              <a:ext uri="{FF2B5EF4-FFF2-40B4-BE49-F238E27FC236}">
                <a16:creationId xmlns:a16="http://schemas.microsoft.com/office/drawing/2014/main" id="{25A09841-C5C7-47EC-B9C2-D077DF55C1FE}"/>
              </a:ext>
            </a:extLst>
          </p:cNvPr>
          <p:cNvPicPr>
            <a:picLocks noChangeAspect="1"/>
          </p:cNvPicPr>
          <p:nvPr/>
        </p:nvPicPr>
        <p:blipFill>
          <a:blip r:embed="rId2"/>
          <a:stretch>
            <a:fillRect/>
          </a:stretch>
        </p:blipFill>
        <p:spPr>
          <a:xfrm>
            <a:off x="647698" y="1374279"/>
            <a:ext cx="2365951" cy="2377267"/>
          </a:xfrm>
          <a:prstGeom prst="rect">
            <a:avLst/>
          </a:prstGeom>
        </p:spPr>
      </p:pic>
      <p:pic>
        <p:nvPicPr>
          <p:cNvPr id="13" name="Picture 12">
            <a:extLst>
              <a:ext uri="{FF2B5EF4-FFF2-40B4-BE49-F238E27FC236}">
                <a16:creationId xmlns:a16="http://schemas.microsoft.com/office/drawing/2014/main" id="{78746686-2FE3-4729-9AA4-864708F241EE}"/>
              </a:ext>
            </a:extLst>
          </p:cNvPr>
          <p:cNvPicPr>
            <a:picLocks noChangeAspect="1"/>
          </p:cNvPicPr>
          <p:nvPr/>
        </p:nvPicPr>
        <p:blipFill>
          <a:blip r:embed="rId3"/>
          <a:stretch>
            <a:fillRect/>
          </a:stretch>
        </p:blipFill>
        <p:spPr>
          <a:xfrm>
            <a:off x="3223198" y="1405490"/>
            <a:ext cx="2365952" cy="2346056"/>
          </a:xfrm>
          <a:prstGeom prst="rect">
            <a:avLst/>
          </a:prstGeom>
        </p:spPr>
      </p:pic>
      <p:pic>
        <p:nvPicPr>
          <p:cNvPr id="14" name="Picture 13">
            <a:extLst>
              <a:ext uri="{FF2B5EF4-FFF2-40B4-BE49-F238E27FC236}">
                <a16:creationId xmlns:a16="http://schemas.microsoft.com/office/drawing/2014/main" id="{B1A58E7B-F0B5-49C8-BE29-6E55B1880E88}"/>
              </a:ext>
            </a:extLst>
          </p:cNvPr>
          <p:cNvPicPr>
            <a:picLocks noChangeAspect="1"/>
          </p:cNvPicPr>
          <p:nvPr/>
        </p:nvPicPr>
        <p:blipFill>
          <a:blip r:embed="rId4"/>
          <a:stretch>
            <a:fillRect/>
          </a:stretch>
        </p:blipFill>
        <p:spPr>
          <a:xfrm>
            <a:off x="495300" y="3720444"/>
            <a:ext cx="2586520" cy="2587517"/>
          </a:xfrm>
          <a:prstGeom prst="rect">
            <a:avLst/>
          </a:prstGeom>
        </p:spPr>
      </p:pic>
      <p:pic>
        <p:nvPicPr>
          <p:cNvPr id="15" name="Picture 14">
            <a:extLst>
              <a:ext uri="{FF2B5EF4-FFF2-40B4-BE49-F238E27FC236}">
                <a16:creationId xmlns:a16="http://schemas.microsoft.com/office/drawing/2014/main" id="{85BBC375-18B0-4E30-A8A7-932C3DE890C6}"/>
              </a:ext>
            </a:extLst>
          </p:cNvPr>
          <p:cNvPicPr>
            <a:picLocks noChangeAspect="1"/>
          </p:cNvPicPr>
          <p:nvPr/>
        </p:nvPicPr>
        <p:blipFill>
          <a:blip r:embed="rId5"/>
          <a:stretch>
            <a:fillRect/>
          </a:stretch>
        </p:blipFill>
        <p:spPr>
          <a:xfrm>
            <a:off x="3246525" y="3811107"/>
            <a:ext cx="2421226" cy="2406189"/>
          </a:xfrm>
          <a:prstGeom prst="rect">
            <a:avLst/>
          </a:prstGeom>
        </p:spPr>
      </p:pic>
      <p:sp>
        <p:nvSpPr>
          <p:cNvPr id="16" name="TextBox 15">
            <a:extLst>
              <a:ext uri="{FF2B5EF4-FFF2-40B4-BE49-F238E27FC236}">
                <a16:creationId xmlns:a16="http://schemas.microsoft.com/office/drawing/2014/main" id="{8B794EAB-DAD0-47E5-A218-6589404B8FAF}"/>
              </a:ext>
            </a:extLst>
          </p:cNvPr>
          <p:cNvSpPr txBox="1"/>
          <p:nvPr/>
        </p:nvSpPr>
        <p:spPr>
          <a:xfrm>
            <a:off x="5667752" y="1546613"/>
            <a:ext cx="2942850" cy="1754326"/>
          </a:xfrm>
          <a:prstGeom prst="rect">
            <a:avLst/>
          </a:prstGeom>
          <a:noFill/>
        </p:spPr>
        <p:txBody>
          <a:bodyPr wrap="square" rtlCol="0">
            <a:spAutoFit/>
          </a:bodyPr>
          <a:lstStyle/>
          <a:p>
            <a:r>
              <a:rPr lang="en-US" dirty="0"/>
              <a:t>Effect of cell count on stack temperature difference for a) co-flow and b) counter-flow stacks with adiabatic environment and NGFC-1 fuel composition </a:t>
            </a:r>
          </a:p>
        </p:txBody>
      </p:sp>
      <p:sp>
        <p:nvSpPr>
          <p:cNvPr id="17" name="TextBox 16">
            <a:extLst>
              <a:ext uri="{FF2B5EF4-FFF2-40B4-BE49-F238E27FC236}">
                <a16:creationId xmlns:a16="http://schemas.microsoft.com/office/drawing/2014/main" id="{2A0B1810-27D5-420B-9065-5305663F0364}"/>
              </a:ext>
            </a:extLst>
          </p:cNvPr>
          <p:cNvSpPr txBox="1"/>
          <p:nvPr/>
        </p:nvSpPr>
        <p:spPr>
          <a:xfrm>
            <a:off x="5832456" y="3831888"/>
            <a:ext cx="2930544" cy="1754326"/>
          </a:xfrm>
          <a:prstGeom prst="rect">
            <a:avLst/>
          </a:prstGeom>
          <a:noFill/>
        </p:spPr>
        <p:txBody>
          <a:bodyPr wrap="square" rtlCol="0">
            <a:spAutoFit/>
          </a:bodyPr>
          <a:lstStyle/>
          <a:p>
            <a:r>
              <a:rPr lang="en-US" dirty="0"/>
              <a:t>Effect of cell count on cell temperature difference for a) co-flow and b) counter-flow stacks with adiabatic environment and NGFC-1 fuel composition. </a:t>
            </a:r>
          </a:p>
        </p:txBody>
      </p:sp>
    </p:spTree>
    <p:extLst>
      <p:ext uri="{BB962C8B-B14F-4D97-AF65-F5344CB8AC3E}">
        <p14:creationId xmlns:p14="http://schemas.microsoft.com/office/powerpoint/2010/main" val="330670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015663"/>
          </a:xfrm>
          <a:prstGeom prst="rect">
            <a:avLst/>
          </a:prstGeom>
        </p:spPr>
        <p:txBody>
          <a:bodyPr wrap="square">
            <a:spAutoFit/>
          </a:bodyPr>
          <a:lstStyle/>
          <a:p>
            <a:pPr lvl="0"/>
            <a:r>
              <a:rPr lang="en-US" sz="2400" b="1" dirty="0">
                <a:solidFill>
                  <a:prstClr val="black"/>
                </a:solidFill>
                <a:cs typeface="Arial" panose="020B0604020202020204" pitchFamily="34" charset="0"/>
              </a:rPr>
              <a:t>Numerical Modeling </a:t>
            </a:r>
            <a:r>
              <a:rPr lang="en-US" sz="2400" b="1" i="0" u="none" strike="noStrike" baseline="0"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247650" y="1825507"/>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7B13E63-3389-4CFD-8D1C-BD9B013C8BF4}"/>
              </a:ext>
            </a:extLst>
          </p:cNvPr>
          <p:cNvSpPr/>
          <p:nvPr/>
        </p:nvSpPr>
        <p:spPr>
          <a:xfrm>
            <a:off x="190500" y="1371600"/>
            <a:ext cx="8763000" cy="4893647"/>
          </a:xfrm>
          <a:prstGeom prst="rect">
            <a:avLst/>
          </a:prstGeom>
        </p:spPr>
        <p:txBody>
          <a:bodyPr wrap="square">
            <a:spAutoFit/>
          </a:bodyPr>
          <a:lstStyle/>
          <a:p>
            <a:r>
              <a:rPr lang="en-US" sz="2400" dirty="0"/>
              <a:t>For a single cell stack, the external thermal environment and heat transfer within the load frame can influence the cell temperature gradient more than the electrochemical heat generated in the cell. As the cell count grows to increase the stack height, the top and bottom end effects become less influential and the middle cells have a different temperature field. The results show that the end effects are significant for stacks of 30 cells or less. Reformation rate factors &lt;50% increased temperature difference for both co- and counter-flow orientations for any stack size. Increased reformation rate had no effect for single cells but was more undesirable for stacks &gt;10 cells. Results for 30 and 100 cell stacks were almost similar. This indicates that end effects of the load frame are influential for stacks with &lt;30 cells. </a:t>
            </a:r>
            <a:endParaRPr lang="en-US" sz="2400"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6781799" cy="369332"/>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Model Results: Effect of Stack Height</a:t>
            </a:r>
          </a:p>
        </p:txBody>
      </p:sp>
    </p:spTree>
    <p:extLst>
      <p:ext uri="{BB962C8B-B14F-4D97-AF65-F5344CB8AC3E}">
        <p14:creationId xmlns:p14="http://schemas.microsoft.com/office/powerpoint/2010/main" val="231310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584775"/>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Effect of cell count on stack temperature difference in Furnace Environment</a:t>
            </a:r>
          </a:p>
        </p:txBody>
      </p:sp>
      <p:pic>
        <p:nvPicPr>
          <p:cNvPr id="5" name="Picture 4">
            <a:extLst>
              <a:ext uri="{FF2B5EF4-FFF2-40B4-BE49-F238E27FC236}">
                <a16:creationId xmlns:a16="http://schemas.microsoft.com/office/drawing/2014/main" id="{CD2EDAFC-D6C4-4BBB-8944-AF8770281241}"/>
              </a:ext>
            </a:extLst>
          </p:cNvPr>
          <p:cNvPicPr>
            <a:picLocks noChangeAspect="1"/>
          </p:cNvPicPr>
          <p:nvPr/>
        </p:nvPicPr>
        <p:blipFill>
          <a:blip r:embed="rId2"/>
          <a:stretch>
            <a:fillRect/>
          </a:stretch>
        </p:blipFill>
        <p:spPr>
          <a:xfrm>
            <a:off x="609600" y="1906510"/>
            <a:ext cx="3061726" cy="3096564"/>
          </a:xfrm>
          <a:prstGeom prst="rect">
            <a:avLst/>
          </a:prstGeom>
        </p:spPr>
      </p:pic>
      <p:pic>
        <p:nvPicPr>
          <p:cNvPr id="6" name="Picture 5">
            <a:extLst>
              <a:ext uri="{FF2B5EF4-FFF2-40B4-BE49-F238E27FC236}">
                <a16:creationId xmlns:a16="http://schemas.microsoft.com/office/drawing/2014/main" id="{FB963BA3-0D0F-4573-A661-CF1613A709EE}"/>
              </a:ext>
            </a:extLst>
          </p:cNvPr>
          <p:cNvPicPr>
            <a:picLocks noChangeAspect="1"/>
          </p:cNvPicPr>
          <p:nvPr/>
        </p:nvPicPr>
        <p:blipFill>
          <a:blip r:embed="rId3"/>
          <a:stretch>
            <a:fillRect/>
          </a:stretch>
        </p:blipFill>
        <p:spPr>
          <a:xfrm>
            <a:off x="4953000" y="2128711"/>
            <a:ext cx="2941200" cy="2948800"/>
          </a:xfrm>
          <a:prstGeom prst="rect">
            <a:avLst/>
          </a:prstGeom>
        </p:spPr>
      </p:pic>
      <p:sp>
        <p:nvSpPr>
          <p:cNvPr id="7" name="TextBox 6">
            <a:extLst>
              <a:ext uri="{FF2B5EF4-FFF2-40B4-BE49-F238E27FC236}">
                <a16:creationId xmlns:a16="http://schemas.microsoft.com/office/drawing/2014/main" id="{76992254-CE9A-4A38-8C93-EFE0C2E9F963}"/>
              </a:ext>
            </a:extLst>
          </p:cNvPr>
          <p:cNvSpPr txBox="1"/>
          <p:nvPr/>
        </p:nvSpPr>
        <p:spPr>
          <a:xfrm>
            <a:off x="838200" y="5029200"/>
            <a:ext cx="7696200" cy="923330"/>
          </a:xfrm>
          <a:prstGeom prst="rect">
            <a:avLst/>
          </a:prstGeom>
          <a:noFill/>
        </p:spPr>
        <p:txBody>
          <a:bodyPr wrap="square" rtlCol="0">
            <a:spAutoFit/>
          </a:bodyPr>
          <a:lstStyle/>
          <a:p>
            <a:r>
              <a:rPr lang="en-US" dirty="0"/>
              <a:t>Low and high reformation rates increase temperature difference, large stacks have higher temperature difference than small stacks, counter-flow stacks have higher temperature difference than large stacks </a:t>
            </a:r>
          </a:p>
        </p:txBody>
      </p:sp>
      <p:sp>
        <p:nvSpPr>
          <p:cNvPr id="10" name="TextBox 9">
            <a:extLst>
              <a:ext uri="{FF2B5EF4-FFF2-40B4-BE49-F238E27FC236}">
                <a16:creationId xmlns:a16="http://schemas.microsoft.com/office/drawing/2014/main" id="{D2BBC3F9-DD20-4924-A146-F61A523FED3F}"/>
              </a:ext>
            </a:extLst>
          </p:cNvPr>
          <p:cNvSpPr txBox="1"/>
          <p:nvPr/>
        </p:nvSpPr>
        <p:spPr>
          <a:xfrm>
            <a:off x="1371600" y="1483380"/>
            <a:ext cx="914400" cy="369332"/>
          </a:xfrm>
          <a:prstGeom prst="rect">
            <a:avLst/>
          </a:prstGeom>
          <a:noFill/>
        </p:spPr>
        <p:txBody>
          <a:bodyPr wrap="square" rtlCol="0">
            <a:spAutoFit/>
          </a:bodyPr>
          <a:lstStyle/>
          <a:p>
            <a:r>
              <a:rPr lang="en-US" dirty="0"/>
              <a:t>Co-flow</a:t>
            </a:r>
          </a:p>
        </p:txBody>
      </p:sp>
      <p:sp>
        <p:nvSpPr>
          <p:cNvPr id="11" name="TextBox 10">
            <a:extLst>
              <a:ext uri="{FF2B5EF4-FFF2-40B4-BE49-F238E27FC236}">
                <a16:creationId xmlns:a16="http://schemas.microsoft.com/office/drawing/2014/main" id="{85BDF7D1-68B2-4749-A8DB-69BAAA4ED220}"/>
              </a:ext>
            </a:extLst>
          </p:cNvPr>
          <p:cNvSpPr txBox="1"/>
          <p:nvPr/>
        </p:nvSpPr>
        <p:spPr>
          <a:xfrm>
            <a:off x="5943600" y="1536205"/>
            <a:ext cx="1524000" cy="369332"/>
          </a:xfrm>
          <a:prstGeom prst="rect">
            <a:avLst/>
          </a:prstGeom>
          <a:noFill/>
        </p:spPr>
        <p:txBody>
          <a:bodyPr wrap="square" rtlCol="0">
            <a:spAutoFit/>
          </a:bodyPr>
          <a:lstStyle/>
          <a:p>
            <a:r>
              <a:rPr lang="en-US" dirty="0"/>
              <a:t>Counter-flow</a:t>
            </a:r>
          </a:p>
        </p:txBody>
      </p:sp>
    </p:spTree>
    <p:extLst>
      <p:ext uri="{BB962C8B-B14F-4D97-AF65-F5344CB8AC3E}">
        <p14:creationId xmlns:p14="http://schemas.microsoft.com/office/powerpoint/2010/main" val="322113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584775"/>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Effect of cell count on cell temperature difference in Furnace Environment</a:t>
            </a:r>
          </a:p>
        </p:txBody>
      </p:sp>
      <p:sp>
        <p:nvSpPr>
          <p:cNvPr id="7" name="TextBox 6">
            <a:extLst>
              <a:ext uri="{FF2B5EF4-FFF2-40B4-BE49-F238E27FC236}">
                <a16:creationId xmlns:a16="http://schemas.microsoft.com/office/drawing/2014/main" id="{76992254-CE9A-4A38-8C93-EFE0C2E9F963}"/>
              </a:ext>
            </a:extLst>
          </p:cNvPr>
          <p:cNvSpPr txBox="1"/>
          <p:nvPr/>
        </p:nvSpPr>
        <p:spPr>
          <a:xfrm>
            <a:off x="838200" y="5029200"/>
            <a:ext cx="7696200" cy="1200329"/>
          </a:xfrm>
          <a:prstGeom prst="rect">
            <a:avLst/>
          </a:prstGeom>
          <a:noFill/>
        </p:spPr>
        <p:txBody>
          <a:bodyPr wrap="square" rtlCol="0">
            <a:spAutoFit/>
          </a:bodyPr>
          <a:lstStyle/>
          <a:p>
            <a:r>
              <a:rPr lang="en-US" dirty="0"/>
              <a:t>Results for the cell stack were again similar to the adiabatic results with reductions in the temperature difference values. The greatest difference was observed for the single co-flow cell which was reduced by 25°C due to the influence of the furnace. </a:t>
            </a:r>
          </a:p>
        </p:txBody>
      </p:sp>
      <p:sp>
        <p:nvSpPr>
          <p:cNvPr id="10" name="TextBox 9">
            <a:extLst>
              <a:ext uri="{FF2B5EF4-FFF2-40B4-BE49-F238E27FC236}">
                <a16:creationId xmlns:a16="http://schemas.microsoft.com/office/drawing/2014/main" id="{D2BBC3F9-DD20-4924-A146-F61A523FED3F}"/>
              </a:ext>
            </a:extLst>
          </p:cNvPr>
          <p:cNvSpPr txBox="1"/>
          <p:nvPr/>
        </p:nvSpPr>
        <p:spPr>
          <a:xfrm>
            <a:off x="1371600" y="1483380"/>
            <a:ext cx="914400" cy="369332"/>
          </a:xfrm>
          <a:prstGeom prst="rect">
            <a:avLst/>
          </a:prstGeom>
          <a:noFill/>
        </p:spPr>
        <p:txBody>
          <a:bodyPr wrap="square" rtlCol="0">
            <a:spAutoFit/>
          </a:bodyPr>
          <a:lstStyle/>
          <a:p>
            <a:r>
              <a:rPr lang="en-US" dirty="0"/>
              <a:t>Co-flow</a:t>
            </a:r>
          </a:p>
        </p:txBody>
      </p:sp>
      <p:sp>
        <p:nvSpPr>
          <p:cNvPr id="11" name="TextBox 10">
            <a:extLst>
              <a:ext uri="{FF2B5EF4-FFF2-40B4-BE49-F238E27FC236}">
                <a16:creationId xmlns:a16="http://schemas.microsoft.com/office/drawing/2014/main" id="{85BDF7D1-68B2-4749-A8DB-69BAAA4ED220}"/>
              </a:ext>
            </a:extLst>
          </p:cNvPr>
          <p:cNvSpPr txBox="1"/>
          <p:nvPr/>
        </p:nvSpPr>
        <p:spPr>
          <a:xfrm>
            <a:off x="5943600" y="1536205"/>
            <a:ext cx="1524000" cy="369332"/>
          </a:xfrm>
          <a:prstGeom prst="rect">
            <a:avLst/>
          </a:prstGeom>
          <a:noFill/>
        </p:spPr>
        <p:txBody>
          <a:bodyPr wrap="square" rtlCol="0">
            <a:spAutoFit/>
          </a:bodyPr>
          <a:lstStyle/>
          <a:p>
            <a:r>
              <a:rPr lang="en-US" dirty="0"/>
              <a:t>Counter-flow</a:t>
            </a:r>
          </a:p>
        </p:txBody>
      </p:sp>
      <p:pic>
        <p:nvPicPr>
          <p:cNvPr id="8" name="Picture 7">
            <a:extLst>
              <a:ext uri="{FF2B5EF4-FFF2-40B4-BE49-F238E27FC236}">
                <a16:creationId xmlns:a16="http://schemas.microsoft.com/office/drawing/2014/main" id="{42C527D5-B880-461D-AFF1-0D73DEEA021C}"/>
              </a:ext>
            </a:extLst>
          </p:cNvPr>
          <p:cNvPicPr>
            <a:picLocks noChangeAspect="1"/>
          </p:cNvPicPr>
          <p:nvPr/>
        </p:nvPicPr>
        <p:blipFill>
          <a:blip r:embed="rId2"/>
          <a:stretch>
            <a:fillRect/>
          </a:stretch>
        </p:blipFill>
        <p:spPr>
          <a:xfrm>
            <a:off x="609600" y="1948133"/>
            <a:ext cx="2941200" cy="2961734"/>
          </a:xfrm>
          <a:prstGeom prst="rect">
            <a:avLst/>
          </a:prstGeom>
        </p:spPr>
      </p:pic>
      <p:pic>
        <p:nvPicPr>
          <p:cNvPr id="12" name="Picture 11">
            <a:extLst>
              <a:ext uri="{FF2B5EF4-FFF2-40B4-BE49-F238E27FC236}">
                <a16:creationId xmlns:a16="http://schemas.microsoft.com/office/drawing/2014/main" id="{16B519A7-AE52-45D0-947B-30410225DBE0}"/>
              </a:ext>
            </a:extLst>
          </p:cNvPr>
          <p:cNvPicPr>
            <a:picLocks noChangeAspect="1"/>
          </p:cNvPicPr>
          <p:nvPr/>
        </p:nvPicPr>
        <p:blipFill>
          <a:blip r:embed="rId3"/>
          <a:stretch>
            <a:fillRect/>
          </a:stretch>
        </p:blipFill>
        <p:spPr>
          <a:xfrm>
            <a:off x="4953000" y="1867005"/>
            <a:ext cx="2941200" cy="2968200"/>
          </a:xfrm>
          <a:prstGeom prst="rect">
            <a:avLst/>
          </a:prstGeom>
        </p:spPr>
      </p:pic>
    </p:spTree>
    <p:extLst>
      <p:ext uri="{BB962C8B-B14F-4D97-AF65-F5344CB8AC3E}">
        <p14:creationId xmlns:p14="http://schemas.microsoft.com/office/powerpoint/2010/main" val="286738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584775"/>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Effect of cell count on stack temperature difference in Enclosure Environment</a:t>
            </a:r>
          </a:p>
        </p:txBody>
      </p:sp>
      <p:sp>
        <p:nvSpPr>
          <p:cNvPr id="7" name="TextBox 6">
            <a:extLst>
              <a:ext uri="{FF2B5EF4-FFF2-40B4-BE49-F238E27FC236}">
                <a16:creationId xmlns:a16="http://schemas.microsoft.com/office/drawing/2014/main" id="{76992254-CE9A-4A38-8C93-EFE0C2E9F963}"/>
              </a:ext>
            </a:extLst>
          </p:cNvPr>
          <p:cNvSpPr txBox="1"/>
          <p:nvPr/>
        </p:nvSpPr>
        <p:spPr>
          <a:xfrm>
            <a:off x="838200" y="5029200"/>
            <a:ext cx="7696200" cy="1200329"/>
          </a:xfrm>
          <a:prstGeom prst="rect">
            <a:avLst/>
          </a:prstGeom>
          <a:noFill/>
        </p:spPr>
        <p:txBody>
          <a:bodyPr wrap="square" rtlCol="0">
            <a:spAutoFit/>
          </a:bodyPr>
          <a:lstStyle/>
          <a:p>
            <a:r>
              <a:rPr lang="en-US" dirty="0"/>
              <a:t>The results exhibit some noticeable differences. First, the temperature difference for the single cell is higher than the multicell stacks. The single cell does not generate enough electrochemical heat to overcome the environmental losses through the insulated enclosure.                                                          Cont’d</a:t>
            </a:r>
          </a:p>
        </p:txBody>
      </p:sp>
      <p:sp>
        <p:nvSpPr>
          <p:cNvPr id="10" name="TextBox 9">
            <a:extLst>
              <a:ext uri="{FF2B5EF4-FFF2-40B4-BE49-F238E27FC236}">
                <a16:creationId xmlns:a16="http://schemas.microsoft.com/office/drawing/2014/main" id="{D2BBC3F9-DD20-4924-A146-F61A523FED3F}"/>
              </a:ext>
            </a:extLst>
          </p:cNvPr>
          <p:cNvSpPr txBox="1"/>
          <p:nvPr/>
        </p:nvSpPr>
        <p:spPr>
          <a:xfrm>
            <a:off x="1371600" y="1483380"/>
            <a:ext cx="914400" cy="369332"/>
          </a:xfrm>
          <a:prstGeom prst="rect">
            <a:avLst/>
          </a:prstGeom>
          <a:noFill/>
        </p:spPr>
        <p:txBody>
          <a:bodyPr wrap="square" rtlCol="0">
            <a:spAutoFit/>
          </a:bodyPr>
          <a:lstStyle/>
          <a:p>
            <a:r>
              <a:rPr lang="en-US" dirty="0"/>
              <a:t>Co-flow</a:t>
            </a:r>
          </a:p>
        </p:txBody>
      </p:sp>
      <p:sp>
        <p:nvSpPr>
          <p:cNvPr id="11" name="TextBox 10">
            <a:extLst>
              <a:ext uri="{FF2B5EF4-FFF2-40B4-BE49-F238E27FC236}">
                <a16:creationId xmlns:a16="http://schemas.microsoft.com/office/drawing/2014/main" id="{85BDF7D1-68B2-4749-A8DB-69BAAA4ED220}"/>
              </a:ext>
            </a:extLst>
          </p:cNvPr>
          <p:cNvSpPr txBox="1"/>
          <p:nvPr/>
        </p:nvSpPr>
        <p:spPr>
          <a:xfrm>
            <a:off x="5943600" y="1536205"/>
            <a:ext cx="1524000" cy="369332"/>
          </a:xfrm>
          <a:prstGeom prst="rect">
            <a:avLst/>
          </a:prstGeom>
          <a:noFill/>
        </p:spPr>
        <p:txBody>
          <a:bodyPr wrap="square" rtlCol="0">
            <a:spAutoFit/>
          </a:bodyPr>
          <a:lstStyle/>
          <a:p>
            <a:r>
              <a:rPr lang="en-US" dirty="0"/>
              <a:t>Counter-flow</a:t>
            </a:r>
          </a:p>
        </p:txBody>
      </p:sp>
      <p:pic>
        <p:nvPicPr>
          <p:cNvPr id="5" name="Picture 4">
            <a:extLst>
              <a:ext uri="{FF2B5EF4-FFF2-40B4-BE49-F238E27FC236}">
                <a16:creationId xmlns:a16="http://schemas.microsoft.com/office/drawing/2014/main" id="{38C9CD72-5285-4EB4-9861-A8BE7570EE5C}"/>
              </a:ext>
            </a:extLst>
          </p:cNvPr>
          <p:cNvPicPr>
            <a:picLocks noChangeAspect="1"/>
          </p:cNvPicPr>
          <p:nvPr/>
        </p:nvPicPr>
        <p:blipFill>
          <a:blip r:embed="rId2"/>
          <a:stretch>
            <a:fillRect/>
          </a:stretch>
        </p:blipFill>
        <p:spPr>
          <a:xfrm>
            <a:off x="685800" y="1876705"/>
            <a:ext cx="2941200" cy="2948800"/>
          </a:xfrm>
          <a:prstGeom prst="rect">
            <a:avLst/>
          </a:prstGeom>
        </p:spPr>
      </p:pic>
      <p:pic>
        <p:nvPicPr>
          <p:cNvPr id="6" name="Picture 5">
            <a:extLst>
              <a:ext uri="{FF2B5EF4-FFF2-40B4-BE49-F238E27FC236}">
                <a16:creationId xmlns:a16="http://schemas.microsoft.com/office/drawing/2014/main" id="{B338CF3B-B06D-48D9-8F8D-3274344FE7C8}"/>
              </a:ext>
            </a:extLst>
          </p:cNvPr>
          <p:cNvPicPr>
            <a:picLocks noChangeAspect="1"/>
          </p:cNvPicPr>
          <p:nvPr/>
        </p:nvPicPr>
        <p:blipFill>
          <a:blip r:embed="rId3"/>
          <a:stretch>
            <a:fillRect/>
          </a:stretch>
        </p:blipFill>
        <p:spPr>
          <a:xfrm>
            <a:off x="5029200" y="1952361"/>
            <a:ext cx="2941200" cy="2916467"/>
          </a:xfrm>
          <a:prstGeom prst="rect">
            <a:avLst/>
          </a:prstGeom>
        </p:spPr>
      </p:pic>
    </p:spTree>
    <p:extLst>
      <p:ext uri="{BB962C8B-B14F-4D97-AF65-F5344CB8AC3E}">
        <p14:creationId xmlns:p14="http://schemas.microsoft.com/office/powerpoint/2010/main" val="314123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381000" y="1752600"/>
            <a:ext cx="8572500" cy="3785652"/>
          </a:xfrm>
          <a:prstGeom prst="rect">
            <a:avLst/>
          </a:prstGeom>
        </p:spPr>
        <p:txBody>
          <a:bodyPr wrap="square">
            <a:spAutoFit/>
          </a:bodyPr>
          <a:lstStyle/>
          <a:p>
            <a:r>
              <a:rPr lang="en-US" sz="2000" dirty="0"/>
              <a:t>Therefore, a much higher inlet gas temperature must be used to keep the cell operating and causes high temperature difference. For the 10-cell stack and larger, the trends are more consistent with previous results as they generate enough heat to be self-sustaining. Second, the 10-cell co-flow stack showed temperature differences of ~60°C which was lower than the results from the ambient or furnace conditions. The counter-flow stack did not show such a drop. Third, the stacks showed more variability in temperature difference as the stack size increased due to heat losses. Excluding the single cell results and reformation rate factor &lt;25%, the temperature difference varied from 60-120°C for the co-flow and 90-150°C for the counter-flow stacks in the enclosure. Corresponding ranges were 105-135°C and 120-160°C for the furnace condition and 110-130°C and 120-150°C for the adiabatic condition, respectively. </a:t>
            </a:r>
            <a:endParaRPr lang="en-US" sz="2000"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584775"/>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Effect of cell count on stack temperature difference in Enclosure Environment</a:t>
            </a:r>
          </a:p>
        </p:txBody>
      </p:sp>
    </p:spTree>
    <p:extLst>
      <p:ext uri="{BB962C8B-B14F-4D97-AF65-F5344CB8AC3E}">
        <p14:creationId xmlns:p14="http://schemas.microsoft.com/office/powerpoint/2010/main" val="185923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584775"/>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Effect of cell count on cell temperature difference in Enclosure Environment</a:t>
            </a:r>
          </a:p>
        </p:txBody>
      </p:sp>
      <p:sp>
        <p:nvSpPr>
          <p:cNvPr id="7" name="TextBox 6">
            <a:extLst>
              <a:ext uri="{FF2B5EF4-FFF2-40B4-BE49-F238E27FC236}">
                <a16:creationId xmlns:a16="http://schemas.microsoft.com/office/drawing/2014/main" id="{76992254-CE9A-4A38-8C93-EFE0C2E9F963}"/>
              </a:ext>
            </a:extLst>
          </p:cNvPr>
          <p:cNvSpPr txBox="1"/>
          <p:nvPr/>
        </p:nvSpPr>
        <p:spPr>
          <a:xfrm>
            <a:off x="266700" y="4572001"/>
            <a:ext cx="8267700" cy="1754326"/>
          </a:xfrm>
          <a:prstGeom prst="rect">
            <a:avLst/>
          </a:prstGeom>
          <a:noFill/>
        </p:spPr>
        <p:txBody>
          <a:bodyPr wrap="square" rtlCol="0">
            <a:spAutoFit/>
          </a:bodyPr>
          <a:lstStyle/>
          <a:p>
            <a:r>
              <a:rPr lang="en-US" dirty="0"/>
              <a:t>The cell temperature results again paralleled the stack temperature results, with the biggest difference being the temperature differences for the single stack which are ~20°C lower for the co-flow case but ~10°C higher for the counter-flow case. The tall co-flow stack is ~10°C cooler while tall counter-flow stack is almost similar to the adiabatic case. The smallest temperature difference occurred at a reformation rate factor of 50-75% for the co-flow stacks and counter-flow stacks. </a:t>
            </a:r>
          </a:p>
        </p:txBody>
      </p:sp>
      <p:sp>
        <p:nvSpPr>
          <p:cNvPr id="10" name="TextBox 9">
            <a:extLst>
              <a:ext uri="{FF2B5EF4-FFF2-40B4-BE49-F238E27FC236}">
                <a16:creationId xmlns:a16="http://schemas.microsoft.com/office/drawing/2014/main" id="{D2BBC3F9-DD20-4924-A146-F61A523FED3F}"/>
              </a:ext>
            </a:extLst>
          </p:cNvPr>
          <p:cNvSpPr txBox="1"/>
          <p:nvPr/>
        </p:nvSpPr>
        <p:spPr>
          <a:xfrm>
            <a:off x="1371600" y="1483380"/>
            <a:ext cx="914400" cy="369332"/>
          </a:xfrm>
          <a:prstGeom prst="rect">
            <a:avLst/>
          </a:prstGeom>
          <a:noFill/>
        </p:spPr>
        <p:txBody>
          <a:bodyPr wrap="square" rtlCol="0">
            <a:spAutoFit/>
          </a:bodyPr>
          <a:lstStyle/>
          <a:p>
            <a:r>
              <a:rPr lang="en-US" dirty="0"/>
              <a:t>Co-flow</a:t>
            </a:r>
          </a:p>
        </p:txBody>
      </p:sp>
      <p:sp>
        <p:nvSpPr>
          <p:cNvPr id="11" name="TextBox 10">
            <a:extLst>
              <a:ext uri="{FF2B5EF4-FFF2-40B4-BE49-F238E27FC236}">
                <a16:creationId xmlns:a16="http://schemas.microsoft.com/office/drawing/2014/main" id="{85BDF7D1-68B2-4749-A8DB-69BAAA4ED220}"/>
              </a:ext>
            </a:extLst>
          </p:cNvPr>
          <p:cNvSpPr txBox="1"/>
          <p:nvPr/>
        </p:nvSpPr>
        <p:spPr>
          <a:xfrm>
            <a:off x="5943600" y="1536205"/>
            <a:ext cx="1524000" cy="369332"/>
          </a:xfrm>
          <a:prstGeom prst="rect">
            <a:avLst/>
          </a:prstGeom>
          <a:noFill/>
        </p:spPr>
        <p:txBody>
          <a:bodyPr wrap="square" rtlCol="0">
            <a:spAutoFit/>
          </a:bodyPr>
          <a:lstStyle/>
          <a:p>
            <a:r>
              <a:rPr lang="en-US" dirty="0"/>
              <a:t>Counter-flow</a:t>
            </a:r>
          </a:p>
        </p:txBody>
      </p:sp>
      <p:pic>
        <p:nvPicPr>
          <p:cNvPr id="8" name="Picture 7">
            <a:extLst>
              <a:ext uri="{FF2B5EF4-FFF2-40B4-BE49-F238E27FC236}">
                <a16:creationId xmlns:a16="http://schemas.microsoft.com/office/drawing/2014/main" id="{0EA25D8A-1A61-4963-AC3C-BE2675456829}"/>
              </a:ext>
            </a:extLst>
          </p:cNvPr>
          <p:cNvPicPr>
            <a:picLocks noChangeAspect="1"/>
          </p:cNvPicPr>
          <p:nvPr/>
        </p:nvPicPr>
        <p:blipFill>
          <a:blip r:embed="rId2"/>
          <a:stretch>
            <a:fillRect/>
          </a:stretch>
        </p:blipFill>
        <p:spPr>
          <a:xfrm>
            <a:off x="533400" y="1852712"/>
            <a:ext cx="2692180" cy="2687298"/>
          </a:xfrm>
          <a:prstGeom prst="rect">
            <a:avLst/>
          </a:prstGeom>
        </p:spPr>
      </p:pic>
      <p:pic>
        <p:nvPicPr>
          <p:cNvPr id="12" name="Picture 11">
            <a:extLst>
              <a:ext uri="{FF2B5EF4-FFF2-40B4-BE49-F238E27FC236}">
                <a16:creationId xmlns:a16="http://schemas.microsoft.com/office/drawing/2014/main" id="{9E9BA014-94FC-455B-A359-2EFD2523C25A}"/>
              </a:ext>
            </a:extLst>
          </p:cNvPr>
          <p:cNvPicPr>
            <a:picLocks noChangeAspect="1"/>
          </p:cNvPicPr>
          <p:nvPr/>
        </p:nvPicPr>
        <p:blipFill>
          <a:blip r:embed="rId3"/>
          <a:stretch>
            <a:fillRect/>
          </a:stretch>
        </p:blipFill>
        <p:spPr>
          <a:xfrm>
            <a:off x="4953000" y="1885005"/>
            <a:ext cx="2691877" cy="2686996"/>
          </a:xfrm>
          <a:prstGeom prst="rect">
            <a:avLst/>
          </a:prstGeom>
        </p:spPr>
      </p:pic>
    </p:spTree>
    <p:extLst>
      <p:ext uri="{BB962C8B-B14F-4D97-AF65-F5344CB8AC3E}">
        <p14:creationId xmlns:p14="http://schemas.microsoft.com/office/powerpoint/2010/main" val="353770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646331"/>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a:t>
            </a:r>
            <a:r>
              <a:rPr lang="en-US" b="1" dirty="0">
                <a:solidFill>
                  <a:schemeClr val="accent1"/>
                </a:solidFill>
              </a:rPr>
              <a:t>Effect of Fuel Composition -</a:t>
            </a:r>
            <a:r>
              <a:rPr lang="en-US" b="1" dirty="0">
                <a:solidFill>
                  <a:srgbClr val="0070C0"/>
                </a:solidFill>
              </a:rPr>
              <a:t>Adiabatic environment and NGFC-2 fuel composition </a:t>
            </a:r>
            <a:endParaRPr lang="en-US" sz="1600" b="1" dirty="0">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6992254-CE9A-4A38-8C93-EFE0C2E9F963}"/>
              </a:ext>
            </a:extLst>
          </p:cNvPr>
          <p:cNvSpPr txBox="1"/>
          <p:nvPr/>
        </p:nvSpPr>
        <p:spPr>
          <a:xfrm>
            <a:off x="266700" y="4572001"/>
            <a:ext cx="8267700" cy="1754326"/>
          </a:xfrm>
          <a:prstGeom prst="rect">
            <a:avLst/>
          </a:prstGeom>
          <a:noFill/>
        </p:spPr>
        <p:txBody>
          <a:bodyPr wrap="square" rtlCol="0">
            <a:spAutoFit/>
          </a:bodyPr>
          <a:lstStyle/>
          <a:p>
            <a:r>
              <a:rPr lang="en-US" dirty="0"/>
              <a:t>Results can be compared with the NGFC-1 results in Slide 10. The results again show the same overall trends, but there are a couple noticeable differences. First, lower temperature differences of 70°C can be achieved for a single cell compared to 90°C with the NGFC-1 composition. This is expected since more CH4 will have more endothermic cooling due to on-cell steam reformation, thereby reducing the average cell temperature. </a:t>
            </a:r>
          </a:p>
        </p:txBody>
      </p:sp>
      <p:sp>
        <p:nvSpPr>
          <p:cNvPr id="10" name="TextBox 9">
            <a:extLst>
              <a:ext uri="{FF2B5EF4-FFF2-40B4-BE49-F238E27FC236}">
                <a16:creationId xmlns:a16="http://schemas.microsoft.com/office/drawing/2014/main" id="{D2BBC3F9-DD20-4924-A146-F61A523FED3F}"/>
              </a:ext>
            </a:extLst>
          </p:cNvPr>
          <p:cNvSpPr txBox="1"/>
          <p:nvPr/>
        </p:nvSpPr>
        <p:spPr>
          <a:xfrm>
            <a:off x="2057400" y="1408014"/>
            <a:ext cx="990600" cy="369332"/>
          </a:xfrm>
          <a:prstGeom prst="rect">
            <a:avLst/>
          </a:prstGeom>
          <a:noFill/>
        </p:spPr>
        <p:txBody>
          <a:bodyPr wrap="square" rtlCol="0">
            <a:spAutoFit/>
          </a:bodyPr>
          <a:lstStyle/>
          <a:p>
            <a:r>
              <a:rPr lang="en-US" dirty="0"/>
              <a:t>Co-flow</a:t>
            </a:r>
          </a:p>
        </p:txBody>
      </p:sp>
      <p:sp>
        <p:nvSpPr>
          <p:cNvPr id="11" name="TextBox 10">
            <a:extLst>
              <a:ext uri="{FF2B5EF4-FFF2-40B4-BE49-F238E27FC236}">
                <a16:creationId xmlns:a16="http://schemas.microsoft.com/office/drawing/2014/main" id="{85BDF7D1-68B2-4749-A8DB-69BAAA4ED220}"/>
              </a:ext>
            </a:extLst>
          </p:cNvPr>
          <p:cNvSpPr txBox="1"/>
          <p:nvPr/>
        </p:nvSpPr>
        <p:spPr>
          <a:xfrm>
            <a:off x="5692262" y="1333848"/>
            <a:ext cx="1775338" cy="369332"/>
          </a:xfrm>
          <a:prstGeom prst="rect">
            <a:avLst/>
          </a:prstGeom>
          <a:noFill/>
        </p:spPr>
        <p:txBody>
          <a:bodyPr wrap="square" rtlCol="0">
            <a:spAutoFit/>
          </a:bodyPr>
          <a:lstStyle/>
          <a:p>
            <a:r>
              <a:rPr lang="en-US" dirty="0"/>
              <a:t>Counter-flow</a:t>
            </a:r>
          </a:p>
        </p:txBody>
      </p:sp>
      <p:pic>
        <p:nvPicPr>
          <p:cNvPr id="5" name="Picture 4">
            <a:extLst>
              <a:ext uri="{FF2B5EF4-FFF2-40B4-BE49-F238E27FC236}">
                <a16:creationId xmlns:a16="http://schemas.microsoft.com/office/drawing/2014/main" id="{B51B596F-86F1-4DBA-9C64-622688B36A86}"/>
              </a:ext>
            </a:extLst>
          </p:cNvPr>
          <p:cNvPicPr>
            <a:picLocks noChangeAspect="1"/>
          </p:cNvPicPr>
          <p:nvPr/>
        </p:nvPicPr>
        <p:blipFill>
          <a:blip r:embed="rId2"/>
          <a:stretch>
            <a:fillRect/>
          </a:stretch>
        </p:blipFill>
        <p:spPr>
          <a:xfrm>
            <a:off x="680746" y="1787755"/>
            <a:ext cx="2770993" cy="2784246"/>
          </a:xfrm>
          <a:prstGeom prst="rect">
            <a:avLst/>
          </a:prstGeom>
        </p:spPr>
      </p:pic>
      <p:pic>
        <p:nvPicPr>
          <p:cNvPr id="6" name="Picture 5">
            <a:extLst>
              <a:ext uri="{FF2B5EF4-FFF2-40B4-BE49-F238E27FC236}">
                <a16:creationId xmlns:a16="http://schemas.microsoft.com/office/drawing/2014/main" id="{8640AC9E-791D-4FBC-9128-A1F322FE5C48}"/>
              </a:ext>
            </a:extLst>
          </p:cNvPr>
          <p:cNvPicPr>
            <a:picLocks noChangeAspect="1"/>
          </p:cNvPicPr>
          <p:nvPr/>
        </p:nvPicPr>
        <p:blipFill>
          <a:blip r:embed="rId3"/>
          <a:stretch>
            <a:fillRect/>
          </a:stretch>
        </p:blipFill>
        <p:spPr>
          <a:xfrm>
            <a:off x="4934070" y="1647215"/>
            <a:ext cx="2685930" cy="2716492"/>
          </a:xfrm>
          <a:prstGeom prst="rect">
            <a:avLst/>
          </a:prstGeom>
        </p:spPr>
      </p:pic>
    </p:spTree>
    <p:extLst>
      <p:ext uri="{BB962C8B-B14F-4D97-AF65-F5344CB8AC3E}">
        <p14:creationId xmlns:p14="http://schemas.microsoft.com/office/powerpoint/2010/main" val="278700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646331"/>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a:t>
            </a:r>
            <a:r>
              <a:rPr lang="en-US" b="1" dirty="0">
                <a:solidFill>
                  <a:schemeClr val="accent1"/>
                </a:solidFill>
              </a:rPr>
              <a:t>Effect of Fuel Composition -</a:t>
            </a:r>
            <a:r>
              <a:rPr lang="en-US" b="1" dirty="0">
                <a:solidFill>
                  <a:srgbClr val="0070C0"/>
                </a:solidFill>
              </a:rPr>
              <a:t>Adiabatic environment and NGFC-2 fuel composition </a:t>
            </a:r>
            <a:endParaRPr lang="en-US" sz="1600" b="1" dirty="0">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6992254-CE9A-4A38-8C93-EFE0C2E9F963}"/>
              </a:ext>
            </a:extLst>
          </p:cNvPr>
          <p:cNvSpPr txBox="1"/>
          <p:nvPr/>
        </p:nvSpPr>
        <p:spPr>
          <a:xfrm>
            <a:off x="304800" y="1814998"/>
            <a:ext cx="5715000" cy="4524315"/>
          </a:xfrm>
          <a:prstGeom prst="rect">
            <a:avLst/>
          </a:prstGeom>
          <a:noFill/>
        </p:spPr>
        <p:txBody>
          <a:bodyPr wrap="square" rtlCol="0">
            <a:spAutoFit/>
          </a:bodyPr>
          <a:lstStyle/>
          <a:p>
            <a:r>
              <a:rPr lang="en-US" dirty="0"/>
              <a:t>Second, lower temperature differences of 70-90°C can be achieved for the co-flow stack compared to 90-110°C with the reduced CH4 composition. Similarly, lower temperature differences of 70-110°C can be achieved with the counter-flow stack compared to 90-135°C with the reduced CH4 composition. This suggests that if more CH4 is used and the reformation rate can be controlled as desired, then stack operation at lower average temperatures (to reduce rates of thermally controlled degradation mechanism rates) and lower temperature differences (to reduce thermal stresses) could be possible. The cell temperature difference results again mimicked the stack temperature difference results except they were ~10-20°C lower. </a:t>
            </a:r>
          </a:p>
          <a:p>
            <a:r>
              <a:rPr lang="en-US" dirty="0"/>
              <a:t>The smallest temperature difference occurred at a reformation rate factor of 50% for both the co-flow and counter-flow multi-cell stacks. </a:t>
            </a:r>
          </a:p>
        </p:txBody>
      </p:sp>
      <p:pic>
        <p:nvPicPr>
          <p:cNvPr id="8" name="Picture 7">
            <a:extLst>
              <a:ext uri="{FF2B5EF4-FFF2-40B4-BE49-F238E27FC236}">
                <a16:creationId xmlns:a16="http://schemas.microsoft.com/office/drawing/2014/main" id="{32820D23-4E63-4299-A333-6FA77655295B}"/>
              </a:ext>
            </a:extLst>
          </p:cNvPr>
          <p:cNvPicPr>
            <a:picLocks noChangeAspect="1"/>
          </p:cNvPicPr>
          <p:nvPr/>
        </p:nvPicPr>
        <p:blipFill>
          <a:blip r:embed="rId2"/>
          <a:stretch>
            <a:fillRect/>
          </a:stretch>
        </p:blipFill>
        <p:spPr>
          <a:xfrm>
            <a:off x="6355780" y="1713993"/>
            <a:ext cx="1858519" cy="1867408"/>
          </a:xfrm>
          <a:prstGeom prst="rect">
            <a:avLst/>
          </a:prstGeom>
        </p:spPr>
      </p:pic>
      <p:pic>
        <p:nvPicPr>
          <p:cNvPr id="12" name="Picture 11">
            <a:extLst>
              <a:ext uri="{FF2B5EF4-FFF2-40B4-BE49-F238E27FC236}">
                <a16:creationId xmlns:a16="http://schemas.microsoft.com/office/drawing/2014/main" id="{B20A71F2-D4A6-4914-866F-07C0690809E0}"/>
              </a:ext>
            </a:extLst>
          </p:cNvPr>
          <p:cNvPicPr>
            <a:picLocks noChangeAspect="1"/>
          </p:cNvPicPr>
          <p:nvPr/>
        </p:nvPicPr>
        <p:blipFill>
          <a:blip r:embed="rId3"/>
          <a:stretch>
            <a:fillRect/>
          </a:stretch>
        </p:blipFill>
        <p:spPr>
          <a:xfrm>
            <a:off x="6390761" y="4014618"/>
            <a:ext cx="1846398" cy="1867408"/>
          </a:xfrm>
          <a:prstGeom prst="rect">
            <a:avLst/>
          </a:prstGeom>
        </p:spPr>
      </p:pic>
      <p:sp>
        <p:nvSpPr>
          <p:cNvPr id="13" name="TextBox 12">
            <a:extLst>
              <a:ext uri="{FF2B5EF4-FFF2-40B4-BE49-F238E27FC236}">
                <a16:creationId xmlns:a16="http://schemas.microsoft.com/office/drawing/2014/main" id="{EF3B98F5-EEB0-4764-8F0B-0EB4F323A4DF}"/>
              </a:ext>
            </a:extLst>
          </p:cNvPr>
          <p:cNvSpPr txBox="1"/>
          <p:nvPr/>
        </p:nvSpPr>
        <p:spPr>
          <a:xfrm>
            <a:off x="6934200" y="1447800"/>
            <a:ext cx="1066800" cy="338554"/>
          </a:xfrm>
          <a:prstGeom prst="rect">
            <a:avLst/>
          </a:prstGeom>
          <a:noFill/>
        </p:spPr>
        <p:txBody>
          <a:bodyPr wrap="square" rtlCol="0">
            <a:spAutoFit/>
          </a:bodyPr>
          <a:lstStyle/>
          <a:p>
            <a:r>
              <a:rPr lang="en-US" sz="1600" dirty="0"/>
              <a:t>Co-flow</a:t>
            </a:r>
          </a:p>
        </p:txBody>
      </p:sp>
      <p:sp>
        <p:nvSpPr>
          <p:cNvPr id="15" name="TextBox 14">
            <a:extLst>
              <a:ext uri="{FF2B5EF4-FFF2-40B4-BE49-F238E27FC236}">
                <a16:creationId xmlns:a16="http://schemas.microsoft.com/office/drawing/2014/main" id="{AD6FBCB8-D7A6-4D6F-BAF7-349B83D03457}"/>
              </a:ext>
            </a:extLst>
          </p:cNvPr>
          <p:cNvSpPr txBox="1"/>
          <p:nvPr/>
        </p:nvSpPr>
        <p:spPr>
          <a:xfrm flipH="1">
            <a:off x="6903718" y="3733800"/>
            <a:ext cx="1704401" cy="338554"/>
          </a:xfrm>
          <a:prstGeom prst="rect">
            <a:avLst/>
          </a:prstGeom>
          <a:noFill/>
        </p:spPr>
        <p:txBody>
          <a:bodyPr wrap="square" rtlCol="0">
            <a:spAutoFit/>
          </a:bodyPr>
          <a:lstStyle/>
          <a:p>
            <a:r>
              <a:rPr lang="en-US" sz="1600" dirty="0"/>
              <a:t>Counter-flow</a:t>
            </a:r>
          </a:p>
        </p:txBody>
      </p:sp>
    </p:spTree>
    <p:extLst>
      <p:ext uri="{BB962C8B-B14F-4D97-AF65-F5344CB8AC3E}">
        <p14:creationId xmlns:p14="http://schemas.microsoft.com/office/powerpoint/2010/main" val="209994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369332"/>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a:t>
            </a:r>
            <a:r>
              <a:rPr lang="en-US" b="1" dirty="0">
                <a:solidFill>
                  <a:schemeClr val="accent1"/>
                </a:solidFill>
              </a:rPr>
              <a:t>Effect of Cell Size</a:t>
            </a:r>
            <a:endParaRPr lang="en-US" sz="1600" b="1" dirty="0">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6992254-CE9A-4A38-8C93-EFE0C2E9F963}"/>
              </a:ext>
            </a:extLst>
          </p:cNvPr>
          <p:cNvSpPr txBox="1"/>
          <p:nvPr/>
        </p:nvSpPr>
        <p:spPr>
          <a:xfrm>
            <a:off x="285750" y="1824566"/>
            <a:ext cx="5521329" cy="3416320"/>
          </a:xfrm>
          <a:prstGeom prst="rect">
            <a:avLst/>
          </a:prstGeom>
          <a:noFill/>
        </p:spPr>
        <p:txBody>
          <a:bodyPr wrap="square" rtlCol="0">
            <a:spAutoFit/>
          </a:bodyPr>
          <a:lstStyle/>
          <a:p>
            <a:r>
              <a:rPr lang="en-US" dirty="0"/>
              <a:t>Larger cell sizes are desirable to reduce cell count and cost in systems but are challenged by processing quality issues. The larger sizes show slightly higher temperature differences near the nominal condition, but the larger sizes have greater sensitivity for high reformation rates. This is consistent with the expectations that larger cells will experience higher thermal gradients, but the preferred reformation rate factor does not change significantly from 50%-75%. It is noticed that the desired reformation rate for the cell temperature difference was higher for the 40 cm cell (75%) than the 10-20 cm cells (50%). </a:t>
            </a:r>
          </a:p>
        </p:txBody>
      </p:sp>
      <p:sp>
        <p:nvSpPr>
          <p:cNvPr id="13" name="TextBox 12">
            <a:extLst>
              <a:ext uri="{FF2B5EF4-FFF2-40B4-BE49-F238E27FC236}">
                <a16:creationId xmlns:a16="http://schemas.microsoft.com/office/drawing/2014/main" id="{EF3B98F5-EEB0-4764-8F0B-0EB4F323A4DF}"/>
              </a:ext>
            </a:extLst>
          </p:cNvPr>
          <p:cNvSpPr txBox="1"/>
          <p:nvPr/>
        </p:nvSpPr>
        <p:spPr>
          <a:xfrm>
            <a:off x="7085359" y="1447800"/>
            <a:ext cx="1066800" cy="338554"/>
          </a:xfrm>
          <a:prstGeom prst="rect">
            <a:avLst/>
          </a:prstGeom>
          <a:noFill/>
        </p:spPr>
        <p:txBody>
          <a:bodyPr wrap="square" rtlCol="0">
            <a:spAutoFit/>
          </a:bodyPr>
          <a:lstStyle/>
          <a:p>
            <a:pPr algn="ctr"/>
            <a:r>
              <a:rPr lang="en-US" sz="1600" dirty="0"/>
              <a:t>Co-flow</a:t>
            </a:r>
          </a:p>
        </p:txBody>
      </p:sp>
      <p:sp>
        <p:nvSpPr>
          <p:cNvPr id="15" name="TextBox 14">
            <a:extLst>
              <a:ext uri="{FF2B5EF4-FFF2-40B4-BE49-F238E27FC236}">
                <a16:creationId xmlns:a16="http://schemas.microsoft.com/office/drawing/2014/main" id="{AD6FBCB8-D7A6-4D6F-BAF7-349B83D03457}"/>
              </a:ext>
            </a:extLst>
          </p:cNvPr>
          <p:cNvSpPr txBox="1"/>
          <p:nvPr/>
        </p:nvSpPr>
        <p:spPr>
          <a:xfrm flipH="1">
            <a:off x="6766559" y="3733800"/>
            <a:ext cx="1704401" cy="338554"/>
          </a:xfrm>
          <a:prstGeom prst="rect">
            <a:avLst/>
          </a:prstGeom>
          <a:noFill/>
        </p:spPr>
        <p:txBody>
          <a:bodyPr wrap="square" rtlCol="0">
            <a:spAutoFit/>
          </a:bodyPr>
          <a:lstStyle/>
          <a:p>
            <a:pPr algn="ctr"/>
            <a:r>
              <a:rPr lang="en-US" sz="1600" dirty="0"/>
              <a:t>Co-flow</a:t>
            </a:r>
          </a:p>
        </p:txBody>
      </p:sp>
      <p:pic>
        <p:nvPicPr>
          <p:cNvPr id="5" name="Picture 4">
            <a:extLst>
              <a:ext uri="{FF2B5EF4-FFF2-40B4-BE49-F238E27FC236}">
                <a16:creationId xmlns:a16="http://schemas.microsoft.com/office/drawing/2014/main" id="{A1DF3303-7D6A-452A-B8E4-E33060013A07}"/>
              </a:ext>
            </a:extLst>
          </p:cNvPr>
          <p:cNvPicPr>
            <a:picLocks noChangeAspect="1"/>
          </p:cNvPicPr>
          <p:nvPr/>
        </p:nvPicPr>
        <p:blipFill>
          <a:blip r:embed="rId2"/>
          <a:stretch>
            <a:fillRect/>
          </a:stretch>
        </p:blipFill>
        <p:spPr>
          <a:xfrm>
            <a:off x="6640830" y="1786355"/>
            <a:ext cx="1955859" cy="1965214"/>
          </a:xfrm>
          <a:prstGeom prst="rect">
            <a:avLst/>
          </a:prstGeom>
        </p:spPr>
      </p:pic>
      <p:pic>
        <p:nvPicPr>
          <p:cNvPr id="6" name="Picture 5">
            <a:extLst>
              <a:ext uri="{FF2B5EF4-FFF2-40B4-BE49-F238E27FC236}">
                <a16:creationId xmlns:a16="http://schemas.microsoft.com/office/drawing/2014/main" id="{5FAC82FF-5DA4-4B5D-9488-E86AB4AD6B50}"/>
              </a:ext>
            </a:extLst>
          </p:cNvPr>
          <p:cNvPicPr>
            <a:picLocks noChangeAspect="1"/>
          </p:cNvPicPr>
          <p:nvPr/>
        </p:nvPicPr>
        <p:blipFill>
          <a:blip r:embed="rId3"/>
          <a:stretch>
            <a:fillRect/>
          </a:stretch>
        </p:blipFill>
        <p:spPr>
          <a:xfrm>
            <a:off x="6733101" y="4117139"/>
            <a:ext cx="1771317" cy="1795367"/>
          </a:xfrm>
          <a:prstGeom prst="rect">
            <a:avLst/>
          </a:prstGeom>
        </p:spPr>
      </p:pic>
    </p:spTree>
    <p:extLst>
      <p:ext uri="{BB962C8B-B14F-4D97-AF65-F5344CB8AC3E}">
        <p14:creationId xmlns:p14="http://schemas.microsoft.com/office/powerpoint/2010/main" val="425343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7010" y="304800"/>
            <a:ext cx="4545806" cy="415498"/>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Phase II Program Plan</a:t>
            </a:r>
          </a:p>
        </p:txBody>
      </p:sp>
      <p:sp>
        <p:nvSpPr>
          <p:cNvPr id="10" name="TextBox 9"/>
          <p:cNvSpPr txBox="1"/>
          <p:nvPr/>
        </p:nvSpPr>
        <p:spPr>
          <a:xfrm>
            <a:off x="207010" y="1143000"/>
            <a:ext cx="8623452" cy="6124754"/>
          </a:xfrm>
          <a:prstGeom prst="rect">
            <a:avLst/>
          </a:prstGeom>
          <a:noFill/>
        </p:spPr>
        <p:txBody>
          <a:bodyPr wrap="square" rtlCol="0">
            <a:spAutoFit/>
          </a:bodyPr>
          <a:lstStyle/>
          <a:p>
            <a:pPr marL="257175" indent="-257175">
              <a:buAutoNum type="arabicPeriod"/>
            </a:pPr>
            <a:r>
              <a:rPr lang="en-US" b="1" dirty="0"/>
              <a:t>Develop electrochemical and thermal model of the cell in its stack environment for selected reformation rates that may be controlled by HEA-anode composition.</a:t>
            </a:r>
          </a:p>
          <a:p>
            <a:pPr marL="257175" indent="-257175">
              <a:buAutoNum type="arabicPeriod"/>
            </a:pPr>
            <a:r>
              <a:rPr lang="en-US" b="1" dirty="0"/>
              <a:t>Cell Fabrication, Electrochemical Testing and Performance Analysis: </a:t>
            </a:r>
            <a:r>
              <a:rPr lang="en-US" dirty="0"/>
              <a:t>This task will focus on fabricating button cells </a:t>
            </a:r>
            <a:r>
              <a:rPr lang="en-US" b="1" dirty="0"/>
              <a:t>using standard Cermet processing of HEA/YSZ,GDC</a:t>
            </a:r>
            <a:r>
              <a:rPr lang="en-US" dirty="0"/>
              <a:t>, electrical testing of fabricated cells, comparison of performance with base line cell and performance analysis (electrode polarization, gas analysis, and structural changes). </a:t>
            </a:r>
          </a:p>
          <a:p>
            <a:pPr marL="257175" indent="-257175">
              <a:buAutoNum type="arabicPeriod"/>
            </a:pPr>
            <a:r>
              <a:rPr lang="en-US" b="1" dirty="0"/>
              <a:t>Develop HEA-YSZ Anode by Magnetron Sputter Deposition and Fabricate Cells for Electrochemical Testing: </a:t>
            </a:r>
            <a:r>
              <a:rPr lang="en-US" dirty="0"/>
              <a:t>Co-deposition of HEA and YSZ from a composite target will allow deposition of anode directly on the electrolyte</a:t>
            </a:r>
            <a:r>
              <a:rPr lang="en-US" b="1" dirty="0"/>
              <a:t>. </a:t>
            </a:r>
          </a:p>
          <a:p>
            <a:pPr marL="257175" indent="-257175">
              <a:buFontTx/>
              <a:buAutoNum type="arabicPeriod"/>
            </a:pPr>
            <a:r>
              <a:rPr lang="en-US" b="1" dirty="0"/>
              <a:t>Testing of Cells Fabricated by Magnetron Sputtering of HEA/YSZ or GDC Anode – </a:t>
            </a:r>
            <a:r>
              <a:rPr lang="en-US" dirty="0"/>
              <a:t>Cells will be fabricated by direct deposition of HEA/YSZ or GDC anode by sputtering on conventionally processed electrolyte and tested.</a:t>
            </a:r>
          </a:p>
          <a:p>
            <a:pPr marL="257175" indent="-257175">
              <a:buFontTx/>
              <a:buAutoNum type="arabicPeriod"/>
            </a:pPr>
            <a:r>
              <a:rPr lang="en-US" b="1" dirty="0"/>
              <a:t>Scale up HEA synthesis  process</a:t>
            </a:r>
          </a:p>
          <a:p>
            <a:pPr marL="257175" indent="-257175">
              <a:buFontTx/>
              <a:buAutoNum type="arabicPeriod"/>
            </a:pPr>
            <a:r>
              <a:rPr lang="en-US" b="1" dirty="0"/>
              <a:t>Demonstrate long term stable C free operation</a:t>
            </a:r>
          </a:p>
          <a:p>
            <a:pPr marL="257175" indent="-257175">
              <a:buFontTx/>
              <a:buAutoNum type="arabicPeriod"/>
            </a:pPr>
            <a:r>
              <a:rPr lang="en-US" b="1" dirty="0"/>
              <a:t>Demonstrate long term stable C free operation</a:t>
            </a:r>
          </a:p>
          <a:p>
            <a:pPr marL="257175" indent="-257175">
              <a:buFontTx/>
              <a:buAutoNum type="arabicPeriod"/>
            </a:pPr>
            <a:r>
              <a:rPr lang="en-US" b="1" dirty="0"/>
              <a:t>Technology transfer  and commercialization</a:t>
            </a:r>
          </a:p>
          <a:p>
            <a:endParaRPr lang="en-US" sz="2000" b="1" dirty="0">
              <a:solidFill>
                <a:schemeClr val="accent2">
                  <a:lumMod val="75000"/>
                </a:schemeClr>
              </a:solidFill>
            </a:endParaRPr>
          </a:p>
          <a:p>
            <a:pPr marL="257175" indent="-257175">
              <a:buFontTx/>
              <a:buAutoNum type="arabicPeriod"/>
            </a:pPr>
            <a:endParaRPr lang="en-US" sz="2400" b="1" dirty="0">
              <a:solidFill>
                <a:schemeClr val="accent2">
                  <a:lumMod val="75000"/>
                </a:schemeClr>
              </a:solidFill>
            </a:endParaRPr>
          </a:p>
          <a:p>
            <a:pPr marL="257175" indent="-257175">
              <a:buFontTx/>
              <a:buAutoNum type="arabicPeriod"/>
            </a:pPr>
            <a:endParaRPr lang="en-US" sz="2400" b="1" dirty="0">
              <a:solidFill>
                <a:schemeClr val="accent2">
                  <a:lumMod val="75000"/>
                </a:schemeClr>
              </a:solidFill>
            </a:endParaRPr>
          </a:p>
          <a:p>
            <a:pPr marL="257175" indent="-257175">
              <a:buFontTx/>
              <a:buAutoNum type="arabicPeriod"/>
            </a:pPr>
            <a:endParaRPr lang="en-US" sz="2400" dirty="0"/>
          </a:p>
        </p:txBody>
      </p:sp>
    </p:spTree>
    <p:extLst>
      <p:ext uri="{BB962C8B-B14F-4D97-AF65-F5344CB8AC3E}">
        <p14:creationId xmlns:p14="http://schemas.microsoft.com/office/powerpoint/2010/main" val="3463899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8A198-77A1-4CC5-88DE-BBCA9D415A4F}"/>
              </a:ext>
            </a:extLst>
          </p:cNvPr>
          <p:cNvSpPr/>
          <p:nvPr/>
        </p:nvSpPr>
        <p:spPr>
          <a:xfrm>
            <a:off x="381001" y="1"/>
            <a:ext cx="8229600" cy="1323439"/>
          </a:xfrm>
          <a:prstGeom prst="rect">
            <a:avLst/>
          </a:prstGeom>
        </p:spPr>
        <p:txBody>
          <a:bodyPr wrap="square">
            <a:spAutoFit/>
          </a:bodyPr>
          <a:lstStyle/>
          <a:p>
            <a:r>
              <a:rPr lang="en-US" sz="2400" b="1" dirty="0">
                <a:solidFill>
                  <a:prstClr val="black"/>
                </a:solidFill>
                <a:cs typeface="Arial" panose="020B0604020202020204" pitchFamily="34" charset="0"/>
              </a:rPr>
              <a:t>Numerical Modeling </a:t>
            </a:r>
            <a:r>
              <a:rPr lang="en-US" sz="2400" b="1" dirty="0">
                <a:solidFill>
                  <a:srgbClr val="000000"/>
                </a:solidFill>
              </a:rPr>
              <a:t>of different reforming rates on thermal gradients in planar cells (Subcontract to PNNL)</a:t>
            </a:r>
            <a:r>
              <a:rPr lang="en-US" sz="3600" b="1" dirty="0">
                <a:solidFill>
                  <a:prstClr val="black"/>
                </a:solidFill>
                <a:cs typeface="Arial" panose="020B0604020202020204" pitchFamily="34" charset="0"/>
              </a:rPr>
              <a:t>:</a:t>
            </a:r>
            <a:endParaRPr lang="en-US" sz="2400" b="1" dirty="0">
              <a:solidFill>
                <a:prstClr val="black"/>
              </a:solidFill>
              <a:cs typeface="Arial" panose="020B0604020202020204" pitchFamily="34" charset="0"/>
            </a:endParaRPr>
          </a:p>
          <a:p>
            <a:pPr lvl="0"/>
            <a:endParaRPr lang="en-US" sz="2000" b="1" dirty="0">
              <a:solidFill>
                <a:prstClr val="black"/>
              </a:solidFill>
              <a:cs typeface="Arial" panose="020B0604020202020204" pitchFamily="34" charset="0"/>
            </a:endParaRPr>
          </a:p>
        </p:txBody>
      </p:sp>
      <p:sp>
        <p:nvSpPr>
          <p:cNvPr id="3" name="Rectangle 2">
            <a:extLst>
              <a:ext uri="{FF2B5EF4-FFF2-40B4-BE49-F238E27FC236}">
                <a16:creationId xmlns:a16="http://schemas.microsoft.com/office/drawing/2014/main" id="{C53080F3-FE22-4DA7-A712-ABB587623680}"/>
              </a:ext>
            </a:extLst>
          </p:cNvPr>
          <p:cNvSpPr/>
          <p:nvPr/>
        </p:nvSpPr>
        <p:spPr>
          <a:xfrm>
            <a:off x="190500" y="1546613"/>
            <a:ext cx="8763000" cy="369332"/>
          </a:xfrm>
          <a:prstGeom prst="rect">
            <a:avLst/>
          </a:prstGeom>
        </p:spPr>
        <p:txBody>
          <a:bodyPr wrap="square">
            <a:spAutoFit/>
          </a:bodyPr>
          <a:lstStyle/>
          <a:p>
            <a:pPr marL="285750" indent="-285750">
              <a:buFont typeface="Arial" panose="020B0604020202020204" pitchFamily="34" charset="0"/>
              <a:buChar char="•"/>
            </a:pPr>
            <a:endParaRPr lang="en-US"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8ED75E-A85A-47B8-87A9-BAA014625221}"/>
              </a:ext>
            </a:extLst>
          </p:cNvPr>
          <p:cNvSpPr/>
          <p:nvPr/>
        </p:nvSpPr>
        <p:spPr>
          <a:xfrm>
            <a:off x="495300" y="1676400"/>
            <a:ext cx="8267700" cy="461665"/>
          </a:xfrm>
          <a:prstGeom prst="rect">
            <a:avLst/>
          </a:prstGeom>
        </p:spPr>
        <p:txBody>
          <a:bodyPr wrap="square">
            <a:spAutoFit/>
          </a:bodyPr>
          <a:lstStyle/>
          <a:p>
            <a:endParaRPr lang="en-US" sz="2400" b="1"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A4765B-351D-4CC0-A714-C6A2FD3F6E81}"/>
              </a:ext>
            </a:extLst>
          </p:cNvPr>
          <p:cNvSpPr/>
          <p:nvPr/>
        </p:nvSpPr>
        <p:spPr>
          <a:xfrm>
            <a:off x="381000" y="945494"/>
            <a:ext cx="792480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Model Results: 2D Results Summary</a:t>
            </a:r>
          </a:p>
        </p:txBody>
      </p:sp>
      <p:pic>
        <p:nvPicPr>
          <p:cNvPr id="8" name="Picture 7">
            <a:extLst>
              <a:ext uri="{FF2B5EF4-FFF2-40B4-BE49-F238E27FC236}">
                <a16:creationId xmlns:a16="http://schemas.microsoft.com/office/drawing/2014/main" id="{37A93A73-5ACF-490F-B387-5431761B32FD}"/>
              </a:ext>
            </a:extLst>
          </p:cNvPr>
          <p:cNvPicPr>
            <a:picLocks noChangeAspect="1"/>
          </p:cNvPicPr>
          <p:nvPr/>
        </p:nvPicPr>
        <p:blipFill>
          <a:blip r:embed="rId2"/>
          <a:stretch>
            <a:fillRect/>
          </a:stretch>
        </p:blipFill>
        <p:spPr>
          <a:xfrm>
            <a:off x="342900" y="1662823"/>
            <a:ext cx="8458200" cy="3294473"/>
          </a:xfrm>
          <a:prstGeom prst="rect">
            <a:avLst/>
          </a:prstGeom>
        </p:spPr>
      </p:pic>
    </p:spTree>
    <p:extLst>
      <p:ext uri="{BB962C8B-B14F-4D97-AF65-F5344CB8AC3E}">
        <p14:creationId xmlns:p14="http://schemas.microsoft.com/office/powerpoint/2010/main" val="1286395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366" y="381000"/>
            <a:ext cx="3886200" cy="461665"/>
          </a:xfrm>
          <a:prstGeom prst="rect">
            <a:avLst/>
          </a:prstGeom>
        </p:spPr>
        <p:txBody>
          <a:bodyPr wrap="square">
            <a:spAutoFit/>
          </a:bodyPr>
          <a:lstStyle/>
          <a:p>
            <a:pPr lvl="0" fontAlgn="auto">
              <a:spcAft>
                <a:spcPts val="0"/>
              </a:spcAft>
              <a:defRPr/>
            </a:pPr>
            <a:r>
              <a:rPr lang="en-US" sz="2400" b="1" dirty="0">
                <a:latin typeface="Arial" panose="020B0604020202020204" pitchFamily="34" charset="0"/>
                <a:cs typeface="Arial" panose="020B0604020202020204" pitchFamily="34" charset="0"/>
              </a:rPr>
              <a:t>  Future Work</a:t>
            </a:r>
            <a:endParaRPr lang="en-US" sz="2800" b="1" dirty="0">
              <a:solidFill>
                <a:sysClr val="windowText" lastClr="000000"/>
              </a:solidFill>
              <a:latin typeface="Arial" panose="020B0604020202020204" pitchFamily="34" charset="0"/>
              <a:cs typeface="Arial" panose="020B0604020202020204" pitchFamily="34" charset="0"/>
            </a:endParaRPr>
          </a:p>
        </p:txBody>
      </p:sp>
      <p:sp>
        <p:nvSpPr>
          <p:cNvPr id="7" name="TextBox 6"/>
          <p:cNvSpPr txBox="1"/>
          <p:nvPr/>
        </p:nvSpPr>
        <p:spPr>
          <a:xfrm>
            <a:off x="228600" y="1219200"/>
            <a:ext cx="8686800" cy="2585323"/>
          </a:xfrm>
          <a:prstGeom prst="rect">
            <a:avLst/>
          </a:prstGeom>
          <a:noFill/>
        </p:spPr>
        <p:txBody>
          <a:bodyPr wrap="square" rtlCol="0">
            <a:spAutoFit/>
          </a:bodyPr>
          <a:lstStyle/>
          <a:p>
            <a:pPr marL="285750" indent="-285750">
              <a:buFont typeface="Wingdings" panose="05000000000000000000" pitchFamily="2" charset="2"/>
              <a:buChar char="Ø"/>
            </a:pPr>
            <a:r>
              <a:rPr lang="en-US" b="1" dirty="0">
                <a:ea typeface="SimSun" panose="02010600030101010101" pitchFamily="2" charset="-122"/>
                <a:cs typeface="Arial" panose="020B0604020202020204" pitchFamily="34" charset="0"/>
              </a:rPr>
              <a:t>Long-term testing (&gt;500 h) of standard cermet based HEA in DIR-SOFCs</a:t>
            </a:r>
          </a:p>
          <a:p>
            <a:pPr marL="285750" indent="-285750">
              <a:buFont typeface="Wingdings" panose="05000000000000000000" pitchFamily="2" charset="2"/>
              <a:buChar char="Ø"/>
            </a:pPr>
            <a:r>
              <a:rPr lang="en-US" b="1" dirty="0">
                <a:ea typeface="SimSun" panose="02010600030101010101" pitchFamily="2" charset="-122"/>
                <a:cs typeface="Arial" panose="020B0604020202020204" pitchFamily="34" charset="0"/>
              </a:rPr>
              <a:t>Bulk and thin film deposition and testing of HEA anode in hydrocarbons at button cell level </a:t>
            </a:r>
          </a:p>
          <a:p>
            <a:pPr marL="285750" indent="-285750">
              <a:buFont typeface="Wingdings" panose="05000000000000000000" pitchFamily="2" charset="2"/>
              <a:buChar char="Ø"/>
            </a:pPr>
            <a:r>
              <a:rPr lang="en-US" b="1" dirty="0"/>
              <a:t>Develop HEA-YSZ anode by magnetron sputter deposition and fabricate cells for electrochemical testing: Co-deposition of HEA and GDC/YSZ from a composite target directly on the electrolyte </a:t>
            </a:r>
          </a:p>
          <a:p>
            <a:pPr marL="285750" indent="-285750">
              <a:buFont typeface="Wingdings" panose="05000000000000000000" pitchFamily="2" charset="2"/>
              <a:buChar char="Ø"/>
            </a:pPr>
            <a:r>
              <a:rPr lang="en-US" b="1" dirty="0"/>
              <a:t>Testing of Optimized Cell with PNG and simulated gas Mixtures</a:t>
            </a:r>
          </a:p>
          <a:p>
            <a:pPr marL="285750" indent="-285750">
              <a:buFont typeface="Wingdings" panose="05000000000000000000" pitchFamily="2" charset="2"/>
              <a:buChar char="Ø"/>
            </a:pPr>
            <a:r>
              <a:rPr lang="en-US" b="1" dirty="0"/>
              <a:t>Techno-economic feasibility of standard HEA-YSZ/GDC and comparison with Ni-YSZ/GDC</a:t>
            </a:r>
          </a:p>
        </p:txBody>
      </p:sp>
      <p:sp>
        <p:nvSpPr>
          <p:cNvPr id="3" name="TextBox 2"/>
          <p:cNvSpPr txBox="1"/>
          <p:nvPr/>
        </p:nvSpPr>
        <p:spPr>
          <a:xfrm>
            <a:off x="907466" y="4572000"/>
            <a:ext cx="1447800" cy="1200329"/>
          </a:xfrm>
          <a:prstGeom prst="rect">
            <a:avLst/>
          </a:prstGeom>
          <a:noFill/>
          <a:ln>
            <a:solidFill>
              <a:schemeClr val="accent1"/>
            </a:solidFill>
          </a:ln>
        </p:spPr>
        <p:txBody>
          <a:bodyPr wrap="square" rtlCol="0">
            <a:spAutoFit/>
          </a:bodyPr>
          <a:lstStyle/>
          <a:p>
            <a:r>
              <a:rPr lang="en-US" dirty="0"/>
              <a:t>Materials synthesis and processing optimization</a:t>
            </a:r>
          </a:p>
        </p:txBody>
      </p:sp>
      <p:sp>
        <p:nvSpPr>
          <p:cNvPr id="10" name="TextBox 9"/>
          <p:cNvSpPr txBox="1"/>
          <p:nvPr/>
        </p:nvSpPr>
        <p:spPr>
          <a:xfrm>
            <a:off x="4953000" y="4699586"/>
            <a:ext cx="1226134" cy="923330"/>
          </a:xfrm>
          <a:prstGeom prst="rect">
            <a:avLst/>
          </a:prstGeom>
          <a:noFill/>
          <a:ln>
            <a:solidFill>
              <a:schemeClr val="accent1"/>
            </a:solidFill>
          </a:ln>
        </p:spPr>
        <p:txBody>
          <a:bodyPr wrap="square" rtlCol="0">
            <a:spAutoFit/>
          </a:bodyPr>
          <a:lstStyle/>
          <a:p>
            <a:r>
              <a:rPr lang="en-US" dirty="0"/>
              <a:t>Techno Economic Analysis</a:t>
            </a:r>
          </a:p>
        </p:txBody>
      </p:sp>
      <p:sp>
        <p:nvSpPr>
          <p:cNvPr id="11" name="TextBox 10"/>
          <p:cNvSpPr txBox="1"/>
          <p:nvPr/>
        </p:nvSpPr>
        <p:spPr>
          <a:xfrm>
            <a:off x="2812466" y="4710396"/>
            <a:ext cx="1683334" cy="923330"/>
          </a:xfrm>
          <a:prstGeom prst="rect">
            <a:avLst/>
          </a:prstGeom>
          <a:noFill/>
          <a:ln>
            <a:solidFill>
              <a:schemeClr val="accent1"/>
            </a:solidFill>
          </a:ln>
        </p:spPr>
        <p:txBody>
          <a:bodyPr wrap="square" rtlCol="0">
            <a:spAutoFit/>
          </a:bodyPr>
          <a:lstStyle/>
          <a:p>
            <a:r>
              <a:rPr lang="en-US" dirty="0"/>
              <a:t>System level validation and characterization</a:t>
            </a:r>
          </a:p>
        </p:txBody>
      </p:sp>
      <p:sp>
        <p:nvSpPr>
          <p:cNvPr id="13" name="TextBox 12"/>
          <p:cNvSpPr txBox="1"/>
          <p:nvPr/>
        </p:nvSpPr>
        <p:spPr>
          <a:xfrm>
            <a:off x="6636334" y="4699586"/>
            <a:ext cx="1981200" cy="923330"/>
          </a:xfrm>
          <a:prstGeom prst="rect">
            <a:avLst/>
          </a:prstGeom>
          <a:noFill/>
          <a:ln>
            <a:solidFill>
              <a:schemeClr val="accent1"/>
            </a:solidFill>
          </a:ln>
        </p:spPr>
        <p:txBody>
          <a:bodyPr wrap="square" rtlCol="0">
            <a:spAutoFit/>
          </a:bodyPr>
          <a:lstStyle/>
          <a:p>
            <a:r>
              <a:rPr lang="en-US" dirty="0"/>
              <a:t>Technology Transfer and commercialization</a:t>
            </a:r>
          </a:p>
        </p:txBody>
      </p:sp>
      <p:sp>
        <p:nvSpPr>
          <p:cNvPr id="4" name="Right Arrow 3"/>
          <p:cNvSpPr/>
          <p:nvPr/>
        </p:nvSpPr>
        <p:spPr>
          <a:xfrm>
            <a:off x="2355266" y="4915882"/>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495800" y="4915882"/>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179134" y="4894551"/>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3617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366" y="381000"/>
            <a:ext cx="3886200" cy="523220"/>
          </a:xfrm>
          <a:prstGeom prst="rect">
            <a:avLst/>
          </a:prstGeom>
        </p:spPr>
        <p:txBody>
          <a:bodyPr wrap="square">
            <a:spAutoFit/>
          </a:bodyPr>
          <a:lstStyle/>
          <a:p>
            <a:pPr lvl="0" fontAlgn="auto">
              <a:spcAft>
                <a:spcPts val="0"/>
              </a:spcAft>
              <a:defRPr/>
            </a:pPr>
            <a:r>
              <a:rPr lang="en-US" sz="2400" b="1" dirty="0">
                <a:latin typeface="Arial" panose="020B0604020202020204" pitchFamily="34" charset="0"/>
                <a:cs typeface="Arial" panose="020B0604020202020204" pitchFamily="34" charset="0"/>
              </a:rPr>
              <a:t>  </a:t>
            </a:r>
            <a:r>
              <a:rPr lang="en-US" sz="2800" b="1" dirty="0">
                <a:solidFill>
                  <a:sysClr val="windowText" lastClr="000000"/>
                </a:solidFill>
                <a:latin typeface="Arial" panose="020B0604020202020204" pitchFamily="34" charset="0"/>
                <a:cs typeface="Arial" panose="020B0604020202020204" pitchFamily="34" charset="0"/>
              </a:rPr>
              <a:t>Acknowledgements</a:t>
            </a:r>
          </a:p>
        </p:txBody>
      </p:sp>
      <p:sp>
        <p:nvSpPr>
          <p:cNvPr id="7" name="TextBox 6"/>
          <p:cNvSpPr txBox="1"/>
          <p:nvPr/>
        </p:nvSpPr>
        <p:spPr>
          <a:xfrm>
            <a:off x="228601" y="2438400"/>
            <a:ext cx="8763000"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US Department of Energy and National Energy Technology Laboratory for financial support under federal grant </a:t>
            </a:r>
            <a:r>
              <a:rPr lang="en-US" sz="1600" b="1" kern="0" dirty="0">
                <a:latin typeface="Arial" panose="020B0604020202020204" pitchFamily="34" charset="0"/>
                <a:cs typeface="Arial" panose="020B0604020202020204" pitchFamily="34" charset="0"/>
              </a:rPr>
              <a:t>DE-SC0017050</a:t>
            </a:r>
            <a:r>
              <a:rPr lang="en-US" sz="1600" b="1"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UConn and C2E2 for providing laboratory and analytical support.</a:t>
            </a:r>
          </a:p>
          <a:p>
            <a:pPr marL="28575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Dr. Rin Burke (NETL) for helpful discussion.</a:t>
            </a:r>
          </a:p>
        </p:txBody>
      </p:sp>
      <p:pic>
        <p:nvPicPr>
          <p:cNvPr id="2" name="Picture 1">
            <a:extLst>
              <a:ext uri="{FF2B5EF4-FFF2-40B4-BE49-F238E27FC236}">
                <a16:creationId xmlns:a16="http://schemas.microsoft.com/office/drawing/2014/main" id="{920C4DCD-D435-488A-A5A2-E64437A0D02C}"/>
              </a:ext>
            </a:extLst>
          </p:cNvPr>
          <p:cNvPicPr>
            <a:picLocks noChangeAspect="1"/>
          </p:cNvPicPr>
          <p:nvPr/>
        </p:nvPicPr>
        <p:blipFill>
          <a:blip r:embed="rId2"/>
          <a:stretch>
            <a:fillRect/>
          </a:stretch>
        </p:blipFill>
        <p:spPr>
          <a:xfrm>
            <a:off x="2667571" y="4114800"/>
            <a:ext cx="2651990" cy="859611"/>
          </a:xfrm>
          <a:prstGeom prst="rect">
            <a:avLst/>
          </a:prstGeom>
        </p:spPr>
      </p:pic>
    </p:spTree>
    <p:extLst>
      <p:ext uri="{BB962C8B-B14F-4D97-AF65-F5344CB8AC3E}">
        <p14:creationId xmlns:p14="http://schemas.microsoft.com/office/powerpoint/2010/main" val="10257874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40664D7-B8F6-4A29-BADF-C7A692CCB3AE}"/>
              </a:ext>
            </a:extLst>
          </p:cNvPr>
          <p:cNvSpPr>
            <a:spLocks noGrp="1"/>
          </p:cNvSpPr>
          <p:nvPr>
            <p:ph type="title" idx="4294967295"/>
          </p:nvPr>
        </p:nvSpPr>
        <p:spPr>
          <a:xfrm>
            <a:off x="182946" y="389792"/>
            <a:ext cx="5553448" cy="522288"/>
          </a:xfrm>
        </p:spPr>
        <p:txBody>
          <a:bodyPr>
            <a:normAutofit/>
          </a:bodyPr>
          <a:lstStyle/>
          <a:p>
            <a:pPr eaLnBrk="1" hangingPunct="1">
              <a:defRPr/>
            </a:pPr>
            <a:r>
              <a:rPr lang="en-US" altLang="en-US" sz="2800" b="1" dirty="0">
                <a:solidFill>
                  <a:schemeClr val="tx1">
                    <a:lumMod val="50000"/>
                  </a:schemeClr>
                </a:solidFill>
                <a:latin typeface="+mn-lt"/>
                <a:ea typeface="ＭＳ Ｐゴシック" panose="020B0600070205080204" pitchFamily="34" charset="-128"/>
                <a:cs typeface="Arial" panose="020B0604020202020204" pitchFamily="34" charset="0"/>
              </a:rPr>
              <a:t>Significance and Problem Statement</a:t>
            </a:r>
          </a:p>
        </p:txBody>
      </p:sp>
      <p:sp>
        <p:nvSpPr>
          <p:cNvPr id="22535" name="TextBox 8">
            <a:extLst>
              <a:ext uri="{FF2B5EF4-FFF2-40B4-BE49-F238E27FC236}">
                <a16:creationId xmlns:a16="http://schemas.microsoft.com/office/drawing/2014/main" id="{14E5B80C-EA60-4026-880D-C8C8831F887E}"/>
              </a:ext>
            </a:extLst>
          </p:cNvPr>
          <p:cNvSpPr txBox="1">
            <a:spLocks noChangeArrowheads="1"/>
          </p:cNvSpPr>
          <p:nvPr/>
        </p:nvSpPr>
        <p:spPr bwMode="auto">
          <a:xfrm>
            <a:off x="275066" y="3834298"/>
            <a:ext cx="5654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117475" marR="0" lvl="0" indent="-117475" algn="l" defTabSz="914400" rtl="0" eaLnBrk="1" fontAlgn="base" latinLnBrk="0" hangingPunct="1">
              <a:lnSpc>
                <a:spcPct val="100000"/>
              </a:lnSpc>
              <a:spcBef>
                <a:spcPct val="0"/>
              </a:spcBef>
              <a:spcAft>
                <a:spcPct val="0"/>
              </a:spcAft>
              <a:buClrTx/>
              <a:buSzTx/>
              <a:tabLst/>
              <a:defRPr/>
            </a:pPr>
            <a:r>
              <a:rPr kumimoji="0" lang="en-US" altLang="en-US" sz="1400" b="1" i="0" u="none" strike="noStrike" kern="1200" cap="none" spc="0" normalizeH="0" baseline="0" noProof="0" dirty="0">
                <a:ln>
                  <a:noFill/>
                </a:ln>
                <a:solidFill>
                  <a:prstClr val="black"/>
                </a:solidFill>
                <a:effectLst/>
                <a:uLnTx/>
                <a:uFillTx/>
                <a:latin typeface="+mn-lt"/>
                <a:cs typeface="Arial" panose="020B0604020202020204" pitchFamily="34" charset="0"/>
              </a:rPr>
              <a:t>Low cost High </a:t>
            </a:r>
            <a:r>
              <a:rPr lang="en-US" altLang="en-US" sz="1400" b="1" dirty="0">
                <a:solidFill>
                  <a:prstClr val="black"/>
                </a:solidFill>
                <a:latin typeface="+mn-lt"/>
                <a:cs typeface="Arial" panose="020B0604020202020204" pitchFamily="34" charset="0"/>
              </a:rPr>
              <a:t>E</a:t>
            </a:r>
            <a:r>
              <a:rPr kumimoji="0" lang="en-US" altLang="en-US" sz="1400" b="1" i="0" u="none" strike="noStrike" kern="1200" cap="none" spc="0" normalizeH="0" baseline="0" noProof="0" dirty="0" err="1">
                <a:ln>
                  <a:noFill/>
                </a:ln>
                <a:solidFill>
                  <a:prstClr val="black"/>
                </a:solidFill>
                <a:effectLst/>
                <a:uLnTx/>
                <a:uFillTx/>
                <a:latin typeface="+mn-lt"/>
                <a:cs typeface="Arial" panose="020B0604020202020204" pitchFamily="34" charset="0"/>
              </a:rPr>
              <a:t>ntropy</a:t>
            </a:r>
            <a:r>
              <a:rPr kumimoji="0" lang="en-US" altLang="en-US" sz="1400" b="1" i="0" u="none" strike="noStrike" kern="1200" cap="none" spc="0" normalizeH="0" baseline="0" noProof="0" dirty="0">
                <a:ln>
                  <a:noFill/>
                </a:ln>
                <a:solidFill>
                  <a:prstClr val="black"/>
                </a:solidFill>
                <a:effectLst/>
                <a:uLnTx/>
                <a:uFillTx/>
                <a:latin typeface="+mn-lt"/>
                <a:cs typeface="Arial" panose="020B0604020202020204" pitchFamily="34" charset="0"/>
              </a:rPr>
              <a:t> Alloy (HEA)</a:t>
            </a:r>
            <a:r>
              <a:rPr lang="en-US" altLang="en-US" sz="1400" b="1" dirty="0">
                <a:solidFill>
                  <a:prstClr val="black"/>
                </a:solidFill>
                <a:latin typeface="+mn-lt"/>
                <a:cs typeface="Arial" panose="020B0604020202020204" pitchFamily="34" charset="0"/>
              </a:rPr>
              <a:t>-</a:t>
            </a:r>
            <a:r>
              <a:rPr kumimoji="0" lang="en-US" altLang="en-US" sz="1400" b="1" i="0" u="none" strike="noStrike" kern="1200" cap="none" spc="0" normalizeH="0" noProof="0" dirty="0">
                <a:ln>
                  <a:noFill/>
                </a:ln>
                <a:solidFill>
                  <a:prstClr val="black"/>
                </a:solidFill>
                <a:effectLst/>
                <a:uLnTx/>
                <a:uFillTx/>
                <a:latin typeface="+mn-lt"/>
                <a:cs typeface="Arial" panose="020B0604020202020204" pitchFamily="34" charset="0"/>
              </a:rPr>
              <a:t>based anode has been developed for carbon-resistant </a:t>
            </a:r>
            <a:r>
              <a:rPr lang="en-US" sz="1400" b="1" i="0" u="none" strike="noStrike" baseline="0" dirty="0">
                <a:solidFill>
                  <a:srgbClr val="000000"/>
                </a:solidFill>
                <a:latin typeface="Calibri" panose="020F0502020204030204" pitchFamily="34" charset="0"/>
              </a:rPr>
              <a:t>distributed internal reforming (</a:t>
            </a:r>
            <a:r>
              <a:rPr kumimoji="0" lang="en-US" altLang="en-US" sz="1400" b="1" i="0" u="none" strike="noStrike" kern="1200" cap="none" spc="0" normalizeH="0" noProof="0" dirty="0">
                <a:ln>
                  <a:noFill/>
                </a:ln>
                <a:solidFill>
                  <a:prstClr val="black"/>
                </a:solidFill>
                <a:effectLst/>
                <a:uLnTx/>
                <a:uFillTx/>
                <a:latin typeface="+mn-lt"/>
                <a:cs typeface="Arial" panose="020B0604020202020204" pitchFamily="34" charset="0"/>
              </a:rPr>
              <a:t>DIR)-</a:t>
            </a:r>
            <a:r>
              <a:rPr kumimoji="0" lang="en-US" altLang="en-US" sz="1400" b="1" i="0" u="none" strike="noStrike" kern="1200" cap="none" spc="0" normalizeH="0" baseline="0" noProof="0" dirty="0">
                <a:ln>
                  <a:noFill/>
                </a:ln>
                <a:solidFill>
                  <a:prstClr val="black"/>
                </a:solidFill>
                <a:effectLst/>
                <a:uLnTx/>
                <a:uFillTx/>
                <a:latin typeface="+mn-lt"/>
                <a:cs typeface="Arial" panose="020B0604020202020204" pitchFamily="34" charset="0"/>
              </a:rPr>
              <a:t>SOFCs.</a:t>
            </a:r>
          </a:p>
          <a:p>
            <a:pPr marL="117475" marR="0" lvl="0" indent="-117475" algn="l" defTabSz="914400" rtl="0" eaLnBrk="1" fontAlgn="base" latinLnBrk="0" hangingPunct="1">
              <a:lnSpc>
                <a:spcPct val="100000"/>
              </a:lnSpc>
              <a:spcBef>
                <a:spcPct val="0"/>
              </a:spcBef>
              <a:spcAft>
                <a:spcPct val="0"/>
              </a:spcAft>
              <a:buClrTx/>
              <a:buSzTx/>
              <a:tabLst/>
              <a:defRPr/>
            </a:pPr>
            <a:r>
              <a:rPr kumimoji="0" lang="en-US" altLang="en-US" sz="1400" b="1" i="0" u="none" strike="noStrike" kern="1200" cap="none" spc="0" normalizeH="0" baseline="0" noProof="0" dirty="0">
                <a:ln>
                  <a:noFill/>
                </a:ln>
                <a:solidFill>
                  <a:prstClr val="black"/>
                </a:solidFill>
                <a:effectLst/>
                <a:uLnTx/>
                <a:uFillTx/>
                <a:latin typeface="+mn-lt"/>
                <a:cs typeface="Arial" panose="020B0604020202020204" pitchFamily="34" charset="0"/>
              </a:rPr>
              <a:t>Improve temperature profile across the anode by controlled reforming.</a:t>
            </a:r>
          </a:p>
          <a:p>
            <a:pPr marL="115888" indent="-115888" fontAlgn="base">
              <a:spcBef>
                <a:spcPct val="0"/>
              </a:spcBef>
              <a:spcAft>
                <a:spcPct val="0"/>
              </a:spcAft>
              <a:defRPr/>
            </a:pPr>
            <a:r>
              <a:rPr lang="en-US" altLang="en-US" sz="1400" b="1" dirty="0">
                <a:solidFill>
                  <a:prstClr val="black"/>
                </a:solidFill>
                <a:latin typeface="Calibri" panose="020F0502020204030204"/>
                <a:ea typeface="+mn-ea"/>
                <a:cs typeface="Arial" panose="020B0604020202020204" pitchFamily="34" charset="0"/>
              </a:rPr>
              <a:t>Increase the stability and reduce the SOFC cost. </a:t>
            </a:r>
            <a:endParaRPr kumimoji="0" lang="en-US" altLang="en-US" sz="1400" b="1" i="0" u="none" strike="noStrike" kern="1200" cap="none" spc="0" normalizeH="0" baseline="0" noProof="0" dirty="0">
              <a:ln>
                <a:noFill/>
              </a:ln>
              <a:solidFill>
                <a:prstClr val="black"/>
              </a:solidFill>
              <a:effectLst/>
              <a:uLnTx/>
              <a:uFillTx/>
              <a:latin typeface="+mn-lt"/>
              <a:cs typeface="Arial" panose="020B0604020202020204" pitchFamily="34" charset="0"/>
            </a:endParaRPr>
          </a:p>
        </p:txBody>
      </p:sp>
      <p:sp>
        <p:nvSpPr>
          <p:cNvPr id="13" name="TextBox 10">
            <a:extLst>
              <a:ext uri="{FF2B5EF4-FFF2-40B4-BE49-F238E27FC236}">
                <a16:creationId xmlns:a16="http://schemas.microsoft.com/office/drawing/2014/main" id="{0AD4CA11-718B-471D-9C03-8E3E01485362}"/>
              </a:ext>
            </a:extLst>
          </p:cNvPr>
          <p:cNvSpPr txBox="1">
            <a:spLocks noChangeArrowheads="1"/>
          </p:cNvSpPr>
          <p:nvPr/>
        </p:nvSpPr>
        <p:spPr bwMode="auto">
          <a:xfrm>
            <a:off x="351321" y="1157275"/>
            <a:ext cx="5880487" cy="1711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68FF"/>
                </a:solidFill>
                <a:effectLst/>
                <a:uLnTx/>
                <a:uFillTx/>
                <a:latin typeface="+mn-lt"/>
                <a:cs typeface="Arial" panose="020B0604020202020204" pitchFamily="34" charset="0"/>
              </a:rPr>
              <a:t>Problem statement</a:t>
            </a:r>
          </a:p>
          <a:p>
            <a:pPr marL="114300" marR="0" lvl="0" indent="-1143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50565C"/>
                </a:solidFill>
                <a:effectLst/>
                <a:uLnTx/>
                <a:uFillTx/>
                <a:latin typeface="+mn-lt"/>
                <a:cs typeface="Arial" panose="020B0604020202020204" pitchFamily="34" charset="0"/>
              </a:rPr>
              <a:t>Local cooling or overheating resulting in mechanical failure due to thermally induced stresses.</a:t>
            </a:r>
          </a:p>
          <a:p>
            <a:pPr marL="114300" marR="0" lvl="0" indent="-1143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50565C"/>
                </a:solidFill>
                <a:effectLst/>
                <a:uLnTx/>
                <a:uFillTx/>
                <a:latin typeface="+mn-lt"/>
                <a:cs typeface="Arial" panose="020B0604020202020204" pitchFamily="34" charset="0"/>
              </a:rPr>
              <a:t>Carbon deposits in the anode leads to anode deactivation.</a:t>
            </a:r>
          </a:p>
          <a:p>
            <a:pPr marL="114300" lvl="0" indent="-114300" fontAlgn="base">
              <a:spcAft>
                <a:spcPct val="0"/>
              </a:spcAft>
              <a:defRPr/>
            </a:pPr>
            <a:r>
              <a:rPr lang="en-US" sz="1400" b="1" dirty="0">
                <a:solidFill>
                  <a:srgbClr val="50565C"/>
                </a:solidFill>
                <a:latin typeface="+mn-lt"/>
                <a:cs typeface="Arial" panose="020B0604020202020204" pitchFamily="34" charset="0"/>
              </a:rPr>
              <a:t>High operating temperature – materials &amp; system degradation</a:t>
            </a:r>
          </a:p>
          <a:p>
            <a:pPr marL="114300" lvl="0" indent="-114300" fontAlgn="base">
              <a:spcAft>
                <a:spcPct val="0"/>
              </a:spcAft>
              <a:defRPr/>
            </a:pPr>
            <a:r>
              <a:rPr lang="en-US" sz="1400" b="1" dirty="0">
                <a:solidFill>
                  <a:srgbClr val="50565C"/>
                </a:solidFill>
                <a:latin typeface="+mn-lt"/>
                <a:cs typeface="Arial" panose="020B0604020202020204" pitchFamily="34" charset="0"/>
              </a:rPr>
              <a:t>Durability for long term operation</a:t>
            </a:r>
            <a:endParaRPr kumimoji="0" lang="en-US" sz="1400" b="1" i="0" u="none" strike="noStrike" kern="1200" cap="none" spc="0" normalizeH="0" baseline="0" noProof="0" dirty="0">
              <a:ln>
                <a:noFill/>
              </a:ln>
              <a:solidFill>
                <a:srgbClr val="50565C"/>
              </a:solidFill>
              <a:effectLst/>
              <a:uLnTx/>
              <a:uFillTx/>
              <a:latin typeface="+mn-lt"/>
              <a:cs typeface="Arial" panose="020B0604020202020204" pitchFamily="34" charset="0"/>
            </a:endParaRPr>
          </a:p>
        </p:txBody>
      </p:sp>
      <p:pic>
        <p:nvPicPr>
          <p:cNvPr id="3" name="Picture 2">
            <a:extLst>
              <a:ext uri="{FF2B5EF4-FFF2-40B4-BE49-F238E27FC236}">
                <a16:creationId xmlns:a16="http://schemas.microsoft.com/office/drawing/2014/main" id="{9F0BBF6D-5838-4AB9-B9A1-00B965A6B0AB}"/>
              </a:ext>
            </a:extLst>
          </p:cNvPr>
          <p:cNvPicPr>
            <a:picLocks noChangeAspect="1"/>
          </p:cNvPicPr>
          <p:nvPr/>
        </p:nvPicPr>
        <p:blipFill>
          <a:blip r:embed="rId3"/>
          <a:stretch>
            <a:fillRect/>
          </a:stretch>
        </p:blipFill>
        <p:spPr>
          <a:xfrm>
            <a:off x="5705635" y="1113035"/>
            <a:ext cx="2829787" cy="2051194"/>
          </a:xfrm>
          <a:prstGeom prst="rect">
            <a:avLst/>
          </a:prstGeom>
        </p:spPr>
      </p:pic>
      <p:sp>
        <p:nvSpPr>
          <p:cNvPr id="4" name="Rectangle 3"/>
          <p:cNvSpPr/>
          <p:nvPr/>
        </p:nvSpPr>
        <p:spPr>
          <a:xfrm>
            <a:off x="326879" y="3372633"/>
            <a:ext cx="3175678" cy="461665"/>
          </a:xfrm>
          <a:prstGeom prst="rect">
            <a:avLst/>
          </a:prstGeom>
        </p:spPr>
        <p:txBody>
          <a:bodyPr wrap="none">
            <a:spAutoFit/>
          </a:bodyPr>
          <a:lstStyle/>
          <a:p>
            <a:pPr lvl="0" fontAlgn="base">
              <a:spcBef>
                <a:spcPct val="0"/>
              </a:spcBef>
              <a:spcAft>
                <a:spcPct val="0"/>
              </a:spcAft>
              <a:defRPr/>
            </a:pPr>
            <a:r>
              <a:rPr lang="en-US" altLang="en-US" sz="2400" b="1" dirty="0">
                <a:solidFill>
                  <a:srgbClr val="0068FF"/>
                </a:solidFill>
                <a:cs typeface="Arial" panose="020B0604020202020204" pitchFamily="34" charset="0"/>
              </a:rPr>
              <a:t>Impact and significance</a:t>
            </a:r>
          </a:p>
        </p:txBody>
      </p:sp>
    </p:spTree>
    <p:extLst>
      <p:ext uri="{BB962C8B-B14F-4D97-AF65-F5344CB8AC3E}">
        <p14:creationId xmlns:p14="http://schemas.microsoft.com/office/powerpoint/2010/main" val="283609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4B88-72CA-4FCD-9941-BD929EC56E1F}"/>
              </a:ext>
            </a:extLst>
          </p:cNvPr>
          <p:cNvSpPr txBox="1">
            <a:spLocks/>
          </p:cNvSpPr>
          <p:nvPr/>
        </p:nvSpPr>
        <p:spPr bwMode="auto">
          <a:xfrm>
            <a:off x="1066801" y="195263"/>
            <a:ext cx="3505200" cy="6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lnSpc>
                <a:spcPts val="2800"/>
              </a:lnSpc>
              <a:spcBef>
                <a:spcPct val="0"/>
              </a:spcBef>
              <a:spcAft>
                <a:spcPct val="0"/>
              </a:spcAft>
              <a:defRPr sz="2600" kern="1200">
                <a:solidFill>
                  <a:srgbClr val="006892"/>
                </a:solidFill>
                <a:latin typeface="Calibri" pitchFamily="34" charset="0"/>
                <a:ea typeface="ＭＳ Ｐゴシック" charset="0"/>
                <a:cs typeface="Calibri" pitchFamily="34" charset="0"/>
              </a:defRPr>
            </a:lvl1pPr>
            <a:lvl2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2pPr>
            <a:lvl3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3pPr>
            <a:lvl4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4pPr>
            <a:lvl5pPr algn="l" defTabSz="457200" rtl="0" eaLnBrk="0" fontAlgn="base" hangingPunct="0">
              <a:lnSpc>
                <a:spcPts val="2800"/>
              </a:lnSpc>
              <a:spcBef>
                <a:spcPct val="0"/>
              </a:spcBef>
              <a:spcAft>
                <a:spcPct val="0"/>
              </a:spcAft>
              <a:defRPr sz="2600">
                <a:solidFill>
                  <a:srgbClr val="006892"/>
                </a:solidFill>
                <a:latin typeface="Calibri" charset="0"/>
                <a:ea typeface="ＭＳ Ｐゴシック" pitchFamily="-106" charset="-128"/>
                <a:cs typeface="Calibri" charset="0"/>
              </a:defRPr>
            </a:lvl5pPr>
            <a:lvl6pPr marL="4572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A4CF6037-9C82-4A8D-A262-69D313B2770C}"/>
              </a:ext>
            </a:extLst>
          </p:cNvPr>
          <p:cNvSpPr txBox="1"/>
          <p:nvPr/>
        </p:nvSpPr>
        <p:spPr>
          <a:xfrm>
            <a:off x="10562" y="381000"/>
            <a:ext cx="8219038" cy="461665"/>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ＭＳ Ｐゴシック" charset="0"/>
                <a:cs typeface="Arial" panose="020B0604020202020204" pitchFamily="34" charset="0"/>
              </a:rPr>
              <a:t>Summary of Results Reported in 2019 Program Review </a:t>
            </a:r>
          </a:p>
        </p:txBody>
      </p:sp>
      <p:sp>
        <p:nvSpPr>
          <p:cNvPr id="4" name="Rectangle 3">
            <a:extLst>
              <a:ext uri="{FF2B5EF4-FFF2-40B4-BE49-F238E27FC236}">
                <a16:creationId xmlns:a16="http://schemas.microsoft.com/office/drawing/2014/main" id="{D54D6E6B-7C30-4542-8C2E-31CEB42C541D}"/>
              </a:ext>
            </a:extLst>
          </p:cNvPr>
          <p:cNvSpPr/>
          <p:nvPr/>
        </p:nvSpPr>
        <p:spPr>
          <a:xfrm>
            <a:off x="152400" y="1143000"/>
            <a:ext cx="8763000" cy="4342279"/>
          </a:xfrm>
          <a:prstGeom prst="rect">
            <a:avLst/>
          </a:prstGeom>
          <a:ln>
            <a:solidFill>
              <a:schemeClr val="accent1"/>
            </a:solidFill>
          </a:ln>
        </p:spPr>
        <p:txBody>
          <a:bodyPr wrap="square">
            <a:spAutoFit/>
          </a:bodyPr>
          <a:lstStyle/>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Controlled reforming using HEA catalysts has been achieved and confirmed by gas chromatographic analysis in hydrocarbon fuel reforming reactions.</a:t>
            </a:r>
          </a:p>
          <a:p>
            <a:pPr marL="171450" marR="0" lvl="0" indent="-171450" algn="l" defTabSz="914400" rtl="0" eaLnBrk="0" fontAlgn="base" latinLnBrk="0" hangingPunct="0">
              <a:lnSpc>
                <a:spcPct val="107000"/>
              </a:lnSpc>
              <a:spcBef>
                <a:spcPts val="0"/>
              </a:spcBef>
              <a:spcAft>
                <a:spcPts val="800"/>
              </a:spcAft>
              <a:buClrTx/>
              <a:buSzTx/>
              <a:buFont typeface="Wingdings" panose="05000000000000000000" pitchFamily="2" charset="2"/>
              <a:buChar char="v"/>
              <a:tabLst/>
              <a:defRPr/>
            </a:pPr>
            <a:r>
              <a:rPr lang="en-US" b="1" dirty="0">
                <a:solidFill>
                  <a:srgbClr val="0070C0"/>
                </a:solidFill>
                <a:ea typeface="SimSun" panose="02010600030101010101" pitchFamily="2" charset="-122"/>
                <a:cs typeface="Arial" panose="020B0604020202020204" pitchFamily="34" charset="0"/>
              </a:rPr>
              <a:t>C</a:t>
            </a:r>
            <a:r>
              <a:rPr kumimoji="0" lang="en-US" b="1" i="0" u="none" strike="noStrike" kern="1200" cap="none" spc="0" normalizeH="0" baseline="0" noProof="0" dirty="0" err="1">
                <a:ln>
                  <a:noFill/>
                </a:ln>
                <a:solidFill>
                  <a:srgbClr val="0070C0"/>
                </a:solidFill>
                <a:effectLst/>
                <a:uLnTx/>
                <a:uFillTx/>
                <a:ea typeface="SimSun" panose="02010600030101010101" pitchFamily="2" charset="-122"/>
                <a:cs typeface="Arial" panose="020B0604020202020204" pitchFamily="34" charset="0"/>
              </a:rPr>
              <a:t>arbon</a:t>
            </a:r>
            <a:r>
              <a:rPr kumimoji="0" lang="en-US" b="1" i="0" u="none" strike="noStrike" kern="1200" cap="none" spc="0" normalizeH="0" baseline="0" noProof="0" dirty="0">
                <a:ln>
                  <a:noFill/>
                </a:ln>
                <a:solidFill>
                  <a:srgbClr val="0070C0"/>
                </a:solidFill>
                <a:effectLst/>
                <a:uLnTx/>
                <a:uFillTx/>
                <a:ea typeface="SimSun" panose="02010600030101010101" pitchFamily="2" charset="-122"/>
                <a:cs typeface="Arial" panose="020B0604020202020204" pitchFamily="34" charset="0"/>
              </a:rPr>
              <a:t> deposits were not observed on HEA/GDC during exposure to CH</a:t>
            </a:r>
            <a:r>
              <a:rPr kumimoji="0" lang="en-US" b="1" i="0" u="none" strike="noStrike" kern="1200" cap="none" spc="0" normalizeH="0" baseline="-25000" noProof="0" dirty="0">
                <a:ln>
                  <a:noFill/>
                </a:ln>
                <a:solidFill>
                  <a:srgbClr val="0070C0"/>
                </a:solidFill>
                <a:effectLst/>
                <a:uLnTx/>
                <a:uFillTx/>
                <a:ea typeface="SimSun" panose="02010600030101010101" pitchFamily="2" charset="-122"/>
                <a:cs typeface="Arial" panose="020B0604020202020204" pitchFamily="34" charset="0"/>
              </a:rPr>
              <a:t>4</a:t>
            </a:r>
            <a:r>
              <a:rPr lang="en-US" b="1" dirty="0">
                <a:solidFill>
                  <a:srgbClr val="0070C0"/>
                </a:solidFill>
                <a:ea typeface="SimSun" panose="02010600030101010101" pitchFamily="2" charset="-122"/>
                <a:cs typeface="Arial" panose="020B0604020202020204" pitchFamily="34" charset="0"/>
              </a:rPr>
              <a:t> and</a:t>
            </a:r>
            <a:r>
              <a:rPr kumimoji="0" lang="en-US" b="1" i="0" u="none" strike="noStrike" kern="1200" cap="none" spc="0" normalizeH="0" baseline="0" noProof="0" dirty="0">
                <a:ln>
                  <a:noFill/>
                </a:ln>
                <a:solidFill>
                  <a:srgbClr val="0070C0"/>
                </a:solidFill>
                <a:effectLst/>
                <a:uLnTx/>
                <a:uFillTx/>
                <a:ea typeface="SimSun" panose="02010600030101010101" pitchFamily="2" charset="-122"/>
                <a:cs typeface="Arial" panose="020B0604020202020204" pitchFamily="34" charset="0"/>
              </a:rPr>
              <a:t> methanol reformation at 750˚C whereas carbon formed on traditional Ni/GDC catalysts at C/S ratio of 1:1.</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Carbon deposits were not observed on the HEA-GDC anode during cell validation using methane fueled DIR-SOFCs at 750˚C whereas significant amount of carbon formed on standard Ni-GDC anode. The HEA-based DIR-SOFC shows stable performance in a 50-h test. </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High entropy alloys (HEA) can be used to significantly improve the carbon tolerance of the Ni-based catalyst.</a:t>
            </a:r>
          </a:p>
          <a:p>
            <a:pPr marL="171450" lvl="0" indent="-171450" eaLnBrk="0" fontAlgn="base" hangingPunct="0">
              <a:lnSpc>
                <a:spcPct val="107000"/>
              </a:lnSpc>
              <a:spcAft>
                <a:spcPts val="800"/>
              </a:spcAft>
              <a:buFont typeface="Wingdings" panose="05000000000000000000" pitchFamily="2" charset="2"/>
              <a:buChar char="v"/>
              <a:defRPr/>
            </a:pPr>
            <a:r>
              <a:rPr lang="en-US" b="1" dirty="0">
                <a:solidFill>
                  <a:srgbClr val="0070C0"/>
                </a:solidFill>
                <a:ea typeface="SimSun" panose="02010600030101010101" pitchFamily="2" charset="-122"/>
                <a:cs typeface="Arial" panose="020B0604020202020204" pitchFamily="34" charset="0"/>
              </a:rPr>
              <a:t>Magnetron sputter deposition of HEA on sol-gel processed GDC anode showed promising results.</a:t>
            </a:r>
          </a:p>
        </p:txBody>
      </p:sp>
      <p:sp>
        <p:nvSpPr>
          <p:cNvPr id="5" name="Slide Number Placeholder 4">
            <a:extLst>
              <a:ext uri="{FF2B5EF4-FFF2-40B4-BE49-F238E27FC236}">
                <a16:creationId xmlns:a16="http://schemas.microsoft.com/office/drawing/2014/main" id="{6C3AEADD-9D08-4DDE-920E-2CF0B242C20E}"/>
              </a:ext>
            </a:extLst>
          </p:cNvPr>
          <p:cNvSpPr>
            <a:spLocks noGrp="1"/>
          </p:cNvSpPr>
          <p:nvPr>
            <p:ph type="sldNum" sz="quarter" idx="4294967295"/>
          </p:nvPr>
        </p:nvSpPr>
        <p:spPr>
          <a:xfrm>
            <a:off x="8382000" y="6361920"/>
            <a:ext cx="649664" cy="37723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885CAFA-6320-439C-BF99-EF47D1FD24EC}" type="slidenum">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7116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E79B-2B07-446C-AD88-419CBC590B83}"/>
              </a:ext>
            </a:extLst>
          </p:cNvPr>
          <p:cNvSpPr txBox="1">
            <a:spLocks/>
          </p:cNvSpPr>
          <p:nvPr/>
        </p:nvSpPr>
        <p:spPr bwMode="auto">
          <a:xfrm>
            <a:off x="228600" y="304800"/>
            <a:ext cx="8077200" cy="82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lvl1pPr algn="l" defTabSz="457200" rtl="0" eaLnBrk="1" fontAlgn="base" hangingPunct="1">
              <a:lnSpc>
                <a:spcPts val="2800"/>
              </a:lnSpc>
              <a:spcBef>
                <a:spcPct val="0"/>
              </a:spcBef>
              <a:spcAft>
                <a:spcPct val="0"/>
              </a:spcAft>
              <a:defRPr sz="3200" b="1" i="0" kern="1200">
                <a:solidFill>
                  <a:srgbClr val="006892"/>
                </a:solidFill>
                <a:latin typeface="+mn-lt"/>
                <a:ea typeface="ＭＳ Ｐゴシック" charset="0"/>
                <a:cs typeface="Arial Narrow"/>
              </a:defRPr>
            </a:lvl1pPr>
            <a:lvl2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2pPr>
            <a:lvl3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3pPr>
            <a:lvl4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4pPr>
            <a:lvl5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5pPr>
            <a:lvl6pPr marL="4572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charset="0"/>
                <a:ea typeface="ＭＳ Ｐゴシック" charset="0"/>
                <a:cs typeface="Calibri" pitchFamily="34" charset="0"/>
              </a:rPr>
              <a:t>Accomplishments During </a:t>
            </a:r>
            <a:r>
              <a:rPr lang="en-US" sz="2800" dirty="0">
                <a:solidFill>
                  <a:schemeClr val="tx1"/>
                </a:solidFill>
                <a:latin typeface="Calibri" charset="0"/>
                <a:cs typeface="Calibri" pitchFamily="34" charset="0"/>
              </a:rPr>
              <a:t>C</a:t>
            </a:r>
            <a:r>
              <a:rPr kumimoji="0" lang="en-US" sz="2800" b="1" i="0" u="none" strike="noStrike" kern="1200" cap="none" spc="0" normalizeH="0" baseline="0" noProof="0" dirty="0" err="1">
                <a:ln>
                  <a:noFill/>
                </a:ln>
                <a:solidFill>
                  <a:schemeClr val="tx1"/>
                </a:solidFill>
                <a:effectLst/>
                <a:uLnTx/>
                <a:uFillTx/>
                <a:latin typeface="Calibri" charset="0"/>
                <a:ea typeface="ＭＳ Ｐゴシック" charset="0"/>
                <a:cs typeface="Calibri" pitchFamily="34" charset="0"/>
              </a:rPr>
              <a:t>urrent</a:t>
            </a:r>
            <a:r>
              <a:rPr kumimoji="0" lang="en-US" sz="2800" b="1" i="0" u="none" strike="noStrike" kern="1200" cap="none" spc="0" normalizeH="0" baseline="0" noProof="0" dirty="0">
                <a:ln>
                  <a:noFill/>
                </a:ln>
                <a:solidFill>
                  <a:schemeClr val="tx1"/>
                </a:solidFill>
                <a:effectLst/>
                <a:uLnTx/>
                <a:uFillTx/>
                <a:latin typeface="Calibri" charset="0"/>
                <a:ea typeface="ＭＳ Ｐゴシック" charset="0"/>
                <a:cs typeface="Calibri" pitchFamily="34" charset="0"/>
              </a:rPr>
              <a:t> Reporting </a:t>
            </a:r>
            <a:r>
              <a:rPr lang="en-US" sz="2800" dirty="0">
                <a:solidFill>
                  <a:schemeClr val="tx1"/>
                </a:solidFill>
                <a:latin typeface="Calibri" charset="0"/>
                <a:cs typeface="Calibri" pitchFamily="34" charset="0"/>
              </a:rPr>
              <a:t>P</a:t>
            </a:r>
            <a:r>
              <a:rPr kumimoji="0" lang="en-US" sz="2800" b="1" i="0" u="none" strike="noStrike" kern="1200" cap="none" spc="0" normalizeH="0" baseline="0" noProof="0" dirty="0" err="1">
                <a:ln>
                  <a:noFill/>
                </a:ln>
                <a:solidFill>
                  <a:schemeClr val="tx1"/>
                </a:solidFill>
                <a:effectLst/>
                <a:uLnTx/>
                <a:uFillTx/>
                <a:latin typeface="Calibri" charset="0"/>
                <a:ea typeface="ＭＳ Ｐゴシック" charset="0"/>
                <a:cs typeface="Calibri" pitchFamily="34" charset="0"/>
              </a:rPr>
              <a:t>eriod</a:t>
            </a:r>
            <a:endParaRPr kumimoji="0" lang="en-US" sz="2800" b="1" i="0" u="none" strike="noStrike" kern="1200" cap="none" spc="0" normalizeH="0" baseline="0" noProof="0" dirty="0">
              <a:ln>
                <a:noFill/>
              </a:ln>
              <a:solidFill>
                <a:schemeClr val="tx1"/>
              </a:solidFill>
              <a:effectLst/>
              <a:uLnTx/>
              <a:uFillTx/>
              <a:latin typeface="Arial"/>
              <a:ea typeface="ＭＳ Ｐゴシック" charset="0"/>
            </a:endParaRPr>
          </a:p>
        </p:txBody>
      </p:sp>
      <p:sp>
        <p:nvSpPr>
          <p:cNvPr id="3" name="Rectangle 2">
            <a:extLst>
              <a:ext uri="{FF2B5EF4-FFF2-40B4-BE49-F238E27FC236}">
                <a16:creationId xmlns:a16="http://schemas.microsoft.com/office/drawing/2014/main" id="{F70FB41D-6B8D-4940-AFFA-6B4CB4F848EC}"/>
              </a:ext>
            </a:extLst>
          </p:cNvPr>
          <p:cNvSpPr/>
          <p:nvPr/>
        </p:nvSpPr>
        <p:spPr>
          <a:xfrm>
            <a:off x="76200" y="1295400"/>
            <a:ext cx="8839200" cy="4401205"/>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sz="2000" b="1" i="0" u="none" strike="noStrike" baseline="0" dirty="0">
                <a:solidFill>
                  <a:srgbClr val="000000"/>
                </a:solidFill>
              </a:rPr>
              <a:t>The effect of different reforming rates on thermal gradients in planar cells was evaluated by numerical modeling. PNNL’s SOFC-MP 2D code was used to evaluate the temperature difference on the entire stack and individual cells within a tall stack as a function of different methane reformation rates. The results generally demonstrated that reduction of the reformation rate to 50%-75% of the nominal rate was beneficial and reduced the temperature difference in the cells and stack. </a:t>
            </a:r>
          </a:p>
          <a:p>
            <a:pPr marL="285750" lvl="0" indent="-285750" eaLnBrk="0" fontAlgn="base" hangingPunct="0">
              <a:spcBef>
                <a:spcPct val="0"/>
              </a:spcBef>
              <a:spcAft>
                <a:spcPct val="0"/>
              </a:spcAft>
              <a:buFont typeface="Arial" panose="020B0604020202020204" pitchFamily="34" charset="0"/>
              <a:buChar char="•"/>
            </a:pPr>
            <a:r>
              <a:rPr lang="en-US" sz="2000" b="1" dirty="0"/>
              <a:t>Select anode materials have been integrated in button cells, which have demonstrated carbon-tolerance and stable electrochemical performance up to 100-hour cell tests. </a:t>
            </a:r>
          </a:p>
          <a:p>
            <a:pPr marL="285750" lvl="0" indent="-285750" eaLnBrk="0" fontAlgn="base" hangingPunct="0">
              <a:spcBef>
                <a:spcPct val="0"/>
              </a:spcBef>
              <a:spcAft>
                <a:spcPct val="0"/>
              </a:spcAft>
              <a:buFont typeface="Arial" panose="020B0604020202020204" pitchFamily="34" charset="0"/>
              <a:buChar char="•"/>
            </a:pPr>
            <a:r>
              <a:rPr lang="en-US" sz="2000" b="1" dirty="0"/>
              <a:t>Various characterization techniques have been utilized to develop mechanistic understanding of structure-performance relationship.</a:t>
            </a:r>
          </a:p>
          <a:p>
            <a:pPr marL="285750" indent="-285750" eaLnBrk="0" fontAlgn="base" hangingPunct="0">
              <a:spcBef>
                <a:spcPct val="0"/>
              </a:spcBef>
              <a:spcAft>
                <a:spcPct val="0"/>
              </a:spcAft>
              <a:buFont typeface="Arial" panose="020B0604020202020204" pitchFamily="34" charset="0"/>
              <a:buChar char="•"/>
            </a:pPr>
            <a:r>
              <a:rPr lang="en-US" sz="2000" b="1" dirty="0"/>
              <a:t>Prepared patent disclosure on the use of HEA as SOFC anode </a:t>
            </a:r>
          </a:p>
          <a:p>
            <a:pPr marL="285750" lvl="0" indent="-285750" eaLnBrk="0" fontAlgn="base" hangingPunct="0">
              <a:spcBef>
                <a:spcPct val="0"/>
              </a:spcBef>
              <a:spcAft>
                <a:spcPct val="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107644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E79B-2B07-446C-AD88-419CBC590B83}"/>
              </a:ext>
            </a:extLst>
          </p:cNvPr>
          <p:cNvSpPr txBox="1">
            <a:spLocks/>
          </p:cNvSpPr>
          <p:nvPr/>
        </p:nvSpPr>
        <p:spPr bwMode="auto">
          <a:xfrm>
            <a:off x="228600" y="304800"/>
            <a:ext cx="8077200" cy="82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lvl1pPr algn="l" defTabSz="457200" rtl="0" eaLnBrk="1" fontAlgn="base" hangingPunct="1">
              <a:lnSpc>
                <a:spcPts val="2800"/>
              </a:lnSpc>
              <a:spcBef>
                <a:spcPct val="0"/>
              </a:spcBef>
              <a:spcAft>
                <a:spcPct val="0"/>
              </a:spcAft>
              <a:defRPr sz="3200" b="1" i="0" kern="1200">
                <a:solidFill>
                  <a:srgbClr val="006892"/>
                </a:solidFill>
                <a:latin typeface="+mn-lt"/>
                <a:ea typeface="ＭＳ Ｐゴシック" charset="0"/>
                <a:cs typeface="Arial Narrow"/>
              </a:defRPr>
            </a:lvl1pPr>
            <a:lvl2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2pPr>
            <a:lvl3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3pPr>
            <a:lvl4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4pPr>
            <a:lvl5pPr algn="l" defTabSz="457200" rtl="0" eaLnBrk="1" fontAlgn="base" hangingPunct="1">
              <a:lnSpc>
                <a:spcPts val="2800"/>
              </a:lnSpc>
              <a:spcBef>
                <a:spcPct val="0"/>
              </a:spcBef>
              <a:spcAft>
                <a:spcPct val="0"/>
              </a:spcAft>
              <a:defRPr sz="2600">
                <a:solidFill>
                  <a:srgbClr val="006892"/>
                </a:solidFill>
                <a:latin typeface="Calibri" charset="0"/>
                <a:ea typeface="ＭＳ Ｐゴシック" pitchFamily="-106" charset="-128"/>
                <a:cs typeface="Calibri" charset="0"/>
              </a:defRPr>
            </a:lvl5pPr>
            <a:lvl6pPr marL="4572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charset="0"/>
                <a:ea typeface="ＭＳ Ｐゴシック" charset="0"/>
                <a:cs typeface="Calibri" pitchFamily="34" charset="0"/>
              </a:rPr>
              <a:t>Anode Synthesis by Magnetron Sputtering</a:t>
            </a:r>
            <a:endParaRPr kumimoji="0" lang="en-US" sz="2800" b="1" i="0" u="none" strike="noStrike" kern="1200" cap="none" spc="0" normalizeH="0" baseline="0" noProof="0" dirty="0">
              <a:ln>
                <a:noFill/>
              </a:ln>
              <a:solidFill>
                <a:schemeClr val="tx1"/>
              </a:solidFill>
              <a:effectLst/>
              <a:uLnTx/>
              <a:uFillTx/>
              <a:latin typeface="Arial"/>
              <a:ea typeface="ＭＳ Ｐゴシック" charset="0"/>
            </a:endParaRPr>
          </a:p>
        </p:txBody>
      </p:sp>
      <p:sp>
        <p:nvSpPr>
          <p:cNvPr id="3" name="Rectangle 2">
            <a:extLst>
              <a:ext uri="{FF2B5EF4-FFF2-40B4-BE49-F238E27FC236}">
                <a16:creationId xmlns:a16="http://schemas.microsoft.com/office/drawing/2014/main" id="{F70FB41D-6B8D-4940-AFFA-6B4CB4F848EC}"/>
              </a:ext>
            </a:extLst>
          </p:cNvPr>
          <p:cNvSpPr/>
          <p:nvPr/>
        </p:nvSpPr>
        <p:spPr>
          <a:xfrm>
            <a:off x="76200" y="1295400"/>
            <a:ext cx="8839200" cy="4524315"/>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sz="2400" b="1" dirty="0"/>
              <a:t>HEA-GDC and HEA-YSZ anodes were synthesized by magnetron sputtering</a:t>
            </a:r>
          </a:p>
          <a:p>
            <a:pPr marL="285750" lvl="0" indent="-285750" eaLnBrk="0" fontAlgn="base" hangingPunct="0">
              <a:spcBef>
                <a:spcPct val="0"/>
              </a:spcBef>
              <a:spcAft>
                <a:spcPct val="0"/>
              </a:spcAft>
              <a:buFont typeface="Arial" panose="020B0604020202020204" pitchFamily="34" charset="0"/>
              <a:buChar char="•"/>
            </a:pPr>
            <a:r>
              <a:rPr lang="en-US" sz="2400" b="1" dirty="0"/>
              <a:t>Button cells were prepared by using 2.5 cm diameter YSZ discs as substrate</a:t>
            </a:r>
          </a:p>
          <a:p>
            <a:pPr marL="285750" lvl="0" indent="-285750" eaLnBrk="0" fontAlgn="base" hangingPunct="0">
              <a:spcBef>
                <a:spcPct val="0"/>
              </a:spcBef>
              <a:spcAft>
                <a:spcPct val="0"/>
              </a:spcAft>
              <a:buFont typeface="Arial" panose="020B0604020202020204" pitchFamily="34" charset="0"/>
              <a:buChar char="•"/>
            </a:pPr>
            <a:r>
              <a:rPr lang="en-US" sz="2400" b="1" dirty="0"/>
              <a:t>LSM-YSZ cathode layer was deposited by screen printing method</a:t>
            </a:r>
          </a:p>
          <a:p>
            <a:pPr marL="285750" lvl="0" indent="-285750" eaLnBrk="0" fontAlgn="base" hangingPunct="0">
              <a:spcBef>
                <a:spcPct val="0"/>
              </a:spcBef>
              <a:spcAft>
                <a:spcPct val="0"/>
              </a:spcAft>
              <a:buFont typeface="Arial" panose="020B0604020202020204" pitchFamily="34" charset="0"/>
              <a:buChar char="•"/>
            </a:pPr>
            <a:r>
              <a:rPr lang="en-US" sz="2400" b="1" dirty="0"/>
              <a:t>Porous GDC layer was deposited on the other side of the YSZ substrate also by screen printing method</a:t>
            </a:r>
          </a:p>
          <a:p>
            <a:pPr marL="285750" lvl="0" indent="-285750" eaLnBrk="0" fontAlgn="base" hangingPunct="0">
              <a:spcBef>
                <a:spcPct val="0"/>
              </a:spcBef>
              <a:spcAft>
                <a:spcPct val="0"/>
              </a:spcAft>
              <a:buFont typeface="Arial" panose="020B0604020202020204" pitchFamily="34" charset="0"/>
              <a:buChar char="•"/>
            </a:pPr>
            <a:r>
              <a:rPr lang="en-US" sz="2400" b="1" dirty="0"/>
              <a:t>Selected HEA layer of various thicknesses was deposited on GDC by magnetron sputtering</a:t>
            </a:r>
          </a:p>
          <a:p>
            <a:pPr marL="285750" lvl="0" indent="-285750" eaLnBrk="0" fontAlgn="base" hangingPunct="0">
              <a:spcBef>
                <a:spcPct val="0"/>
              </a:spcBef>
              <a:spcAft>
                <a:spcPct val="0"/>
              </a:spcAft>
              <a:buFont typeface="Arial" panose="020B0604020202020204" pitchFamily="34" charset="0"/>
              <a:buChar char="•"/>
            </a:pPr>
            <a:r>
              <a:rPr lang="en-US" sz="2400" b="1" dirty="0"/>
              <a:t>Electrochemical performance of the cells were tested</a:t>
            </a:r>
          </a:p>
          <a:p>
            <a:pPr marL="285750" lvl="0" indent="-285750" eaLnBrk="0" fontAlgn="base" hangingPunct="0">
              <a:spcBef>
                <a:spcPct val="0"/>
              </a:spcBef>
              <a:spcAft>
                <a:spcPct val="0"/>
              </a:spcAft>
              <a:buFont typeface="Arial" panose="020B0604020202020204" pitchFamily="34" charset="0"/>
              <a:buChar char="•"/>
            </a:pPr>
            <a:r>
              <a:rPr lang="en-US" sz="2400" b="1" dirty="0"/>
              <a:t>Pre-test and post-test button cells were characterized by using various techniques </a:t>
            </a:r>
          </a:p>
        </p:txBody>
      </p:sp>
    </p:spTree>
    <p:extLst>
      <p:ext uri="{BB962C8B-B14F-4D97-AF65-F5344CB8AC3E}">
        <p14:creationId xmlns:p14="http://schemas.microsoft.com/office/powerpoint/2010/main" val="368377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648" y="1016144"/>
            <a:ext cx="5478271" cy="400110"/>
          </a:xfrm>
          <a:prstGeom prst="rect">
            <a:avLst/>
          </a:prstGeom>
          <a:noFill/>
        </p:spPr>
        <p:txBody>
          <a:bodyPr wrap="square" rtlCol="0">
            <a:spAutoFit/>
          </a:bodyPr>
          <a:lstStyle/>
          <a:p>
            <a:pPr fontAlgn="base">
              <a:spcBef>
                <a:spcPct val="0"/>
              </a:spcBef>
              <a:spcAft>
                <a:spcPct val="0"/>
              </a:spcAft>
              <a:defRPr/>
            </a:pPr>
            <a:r>
              <a:rPr lang="en-US" sz="2000" b="1" dirty="0">
                <a:solidFill>
                  <a:srgbClr val="000000"/>
                </a:solidFill>
                <a:cs typeface="Arial" panose="020B0604020202020204" pitchFamily="34" charset="0"/>
              </a:rPr>
              <a:t>Button Cell Fabrication-Method </a:t>
            </a:r>
          </a:p>
        </p:txBody>
      </p:sp>
      <p:sp>
        <p:nvSpPr>
          <p:cNvPr id="16" name="TextBox 15"/>
          <p:cNvSpPr txBox="1"/>
          <p:nvPr/>
        </p:nvSpPr>
        <p:spPr>
          <a:xfrm>
            <a:off x="680863" y="1416512"/>
            <a:ext cx="1893339" cy="584775"/>
          </a:xfrm>
          <a:prstGeom prst="rect">
            <a:avLst/>
          </a:prstGeom>
          <a:noFill/>
        </p:spPr>
        <p:txBody>
          <a:bodyPr wrap="none" rtlCol="0">
            <a:spAutoFit/>
          </a:bodyPr>
          <a:lstStyle/>
          <a:p>
            <a:pPr fontAlgn="base">
              <a:spcBef>
                <a:spcPct val="0"/>
              </a:spcBef>
              <a:spcAft>
                <a:spcPct val="0"/>
              </a:spcAft>
              <a:defRPr/>
            </a:pPr>
            <a:r>
              <a:rPr lang="en-US" sz="1600" b="1" dirty="0">
                <a:solidFill>
                  <a:srgbClr val="000000"/>
                </a:solidFill>
                <a:cs typeface="Arial" panose="020B0604020202020204" pitchFamily="34" charset="0"/>
              </a:rPr>
              <a:t>A: Screen printing</a:t>
            </a:r>
          </a:p>
          <a:p>
            <a:pPr fontAlgn="base">
              <a:spcBef>
                <a:spcPct val="0"/>
              </a:spcBef>
              <a:spcAft>
                <a:spcPct val="0"/>
              </a:spcAft>
              <a:defRPr/>
            </a:pPr>
            <a:r>
              <a:rPr lang="en-US" sz="1600" b="1" dirty="0">
                <a:solidFill>
                  <a:srgbClr val="000000"/>
                </a:solidFill>
                <a:cs typeface="Arial" panose="020B0604020202020204" pitchFamily="34" charset="0"/>
              </a:rPr>
              <a:t>of LSM-YSZ Cathode</a:t>
            </a:r>
          </a:p>
        </p:txBody>
      </p:sp>
      <p:sp>
        <p:nvSpPr>
          <p:cNvPr id="17" name="Rectangle 16"/>
          <p:cNvSpPr/>
          <p:nvPr/>
        </p:nvSpPr>
        <p:spPr>
          <a:xfrm>
            <a:off x="3997329" y="1059653"/>
            <a:ext cx="1742213" cy="338554"/>
          </a:xfrm>
          <a:prstGeom prst="rect">
            <a:avLst/>
          </a:prstGeom>
        </p:spPr>
        <p:txBody>
          <a:bodyPr wrap="square">
            <a:spAutoFit/>
          </a:bodyPr>
          <a:lstStyle/>
          <a:p>
            <a:pPr fontAlgn="base">
              <a:spcBef>
                <a:spcPct val="0"/>
              </a:spcBef>
              <a:spcAft>
                <a:spcPct val="0"/>
              </a:spcAft>
              <a:defRPr/>
            </a:pPr>
            <a:r>
              <a:rPr lang="en-US" sz="1600" b="1" dirty="0">
                <a:solidFill>
                  <a:srgbClr val="000000"/>
                </a:solidFill>
                <a:cs typeface="Arial" panose="020B0604020202020204" pitchFamily="34" charset="0"/>
              </a:rPr>
              <a:t>2.5 cm diameter</a:t>
            </a:r>
            <a:endParaRPr lang="en-US" sz="1600" dirty="0">
              <a:solidFill>
                <a:srgbClr val="000000"/>
              </a:solidFill>
              <a:cs typeface="Arial" panose="020B0604020202020204"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481" y="2157021"/>
            <a:ext cx="1926977" cy="1457228"/>
          </a:xfrm>
          <a:prstGeom prst="rect">
            <a:avLst/>
          </a:prstGeom>
        </p:spPr>
      </p:pic>
      <p:cxnSp>
        <p:nvCxnSpPr>
          <p:cNvPr id="19" name="Straight Arrow Connector 18"/>
          <p:cNvCxnSpPr/>
          <p:nvPr/>
        </p:nvCxnSpPr>
        <p:spPr>
          <a:xfrm flipV="1">
            <a:off x="2515564" y="2833950"/>
            <a:ext cx="379364" cy="14402"/>
          </a:xfrm>
          <a:prstGeom prst="straightConnector1">
            <a:avLst/>
          </a:prstGeom>
          <a:noFill/>
          <a:ln w="22225" cap="flat" cmpd="sng" algn="ctr">
            <a:solidFill>
              <a:srgbClr val="FF3300"/>
            </a:solidFill>
            <a:prstDash val="solid"/>
            <a:tailEnd type="arrow"/>
          </a:ln>
          <a:effectLst/>
        </p:spPr>
      </p:cxnSp>
      <p:sp>
        <p:nvSpPr>
          <p:cNvPr id="20" name="Rectangle 19"/>
          <p:cNvSpPr/>
          <p:nvPr/>
        </p:nvSpPr>
        <p:spPr>
          <a:xfrm>
            <a:off x="3522605" y="1428245"/>
            <a:ext cx="1593573" cy="584775"/>
          </a:xfrm>
          <a:prstGeom prst="rect">
            <a:avLst/>
          </a:prstGeom>
        </p:spPr>
        <p:txBody>
          <a:bodyPr wrap="square">
            <a:spAutoFit/>
          </a:bodyPr>
          <a:lstStyle/>
          <a:p>
            <a:pPr fontAlgn="base">
              <a:spcBef>
                <a:spcPct val="0"/>
              </a:spcBef>
              <a:spcAft>
                <a:spcPct val="0"/>
              </a:spcAft>
              <a:defRPr/>
            </a:pPr>
            <a:r>
              <a:rPr lang="en-US" sz="1600" b="1" dirty="0">
                <a:solidFill>
                  <a:srgbClr val="000000"/>
                </a:solidFill>
                <a:cs typeface="Arial" panose="020B0604020202020204" pitchFamily="34" charset="0"/>
              </a:rPr>
              <a:t>B. Sintered at 1050°C for  2 h</a:t>
            </a:r>
          </a:p>
        </p:txBody>
      </p:sp>
      <p:sp>
        <p:nvSpPr>
          <p:cNvPr id="21" name="TextBox 20"/>
          <p:cNvSpPr txBox="1"/>
          <p:nvPr/>
        </p:nvSpPr>
        <p:spPr>
          <a:xfrm>
            <a:off x="3343628" y="3882898"/>
            <a:ext cx="1999379" cy="584775"/>
          </a:xfrm>
          <a:prstGeom prst="rect">
            <a:avLst/>
          </a:prstGeom>
          <a:noFill/>
        </p:spPr>
        <p:txBody>
          <a:bodyPr wrap="square" rtlCol="0">
            <a:spAutoFit/>
          </a:bodyPr>
          <a:lstStyle/>
          <a:p>
            <a:pPr fontAlgn="base">
              <a:spcBef>
                <a:spcPct val="0"/>
              </a:spcBef>
              <a:spcAft>
                <a:spcPct val="0"/>
              </a:spcAft>
              <a:defRPr/>
            </a:pPr>
            <a:r>
              <a:rPr lang="en-US" sz="1600" b="1" dirty="0">
                <a:solidFill>
                  <a:srgbClr val="000000"/>
                </a:solidFill>
                <a:cs typeface="Arial" panose="020B0604020202020204" pitchFamily="34" charset="0"/>
              </a:rPr>
              <a:t>E. Au gauze/wires</a:t>
            </a:r>
          </a:p>
          <a:p>
            <a:pPr fontAlgn="base">
              <a:spcBef>
                <a:spcPct val="0"/>
              </a:spcBef>
              <a:spcAft>
                <a:spcPct val="0"/>
              </a:spcAft>
              <a:defRPr/>
            </a:pPr>
            <a:r>
              <a:rPr lang="en-US" sz="1600" b="1" dirty="0">
                <a:solidFill>
                  <a:srgbClr val="000000"/>
                </a:solidFill>
                <a:cs typeface="Arial" panose="020B0604020202020204" pitchFamily="34" charset="0"/>
              </a:rPr>
              <a:t>Calc. at 800°C for 1 h</a:t>
            </a: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27959" t="17146" r="33266" b="11897"/>
          <a:stretch/>
        </p:blipFill>
        <p:spPr>
          <a:xfrm>
            <a:off x="6186798" y="4642422"/>
            <a:ext cx="1672011" cy="1457227"/>
          </a:xfrm>
          <a:prstGeom prst="rect">
            <a:avLst/>
          </a:prstGeom>
        </p:spPr>
      </p:pic>
      <p:sp>
        <p:nvSpPr>
          <p:cNvPr id="24" name="Rectangle 23"/>
          <p:cNvSpPr/>
          <p:nvPr/>
        </p:nvSpPr>
        <p:spPr>
          <a:xfrm>
            <a:off x="5943600" y="4010101"/>
            <a:ext cx="2158409" cy="584775"/>
          </a:xfrm>
          <a:prstGeom prst="rect">
            <a:avLst/>
          </a:prstGeom>
        </p:spPr>
        <p:txBody>
          <a:bodyPr wrap="square">
            <a:spAutoFit/>
          </a:bodyPr>
          <a:lstStyle/>
          <a:p>
            <a:pPr fontAlgn="base">
              <a:spcBef>
                <a:spcPct val="0"/>
              </a:spcBef>
              <a:spcAft>
                <a:spcPct val="0"/>
              </a:spcAft>
              <a:defRPr/>
            </a:pPr>
            <a:r>
              <a:rPr lang="en-US" sz="1600" b="1" dirty="0">
                <a:solidFill>
                  <a:srgbClr val="000000"/>
                </a:solidFill>
                <a:cs typeface="Arial" panose="020B0604020202020204" pitchFamily="34" charset="0"/>
              </a:rPr>
              <a:t>F. Sealed a cell on </a:t>
            </a:r>
          </a:p>
          <a:p>
            <a:pPr fontAlgn="base">
              <a:spcBef>
                <a:spcPct val="0"/>
              </a:spcBef>
              <a:spcAft>
                <a:spcPct val="0"/>
              </a:spcAft>
              <a:defRPr/>
            </a:pPr>
            <a:r>
              <a:rPr lang="en-US" sz="1600" b="1" dirty="0">
                <a:solidFill>
                  <a:srgbClr val="000000"/>
                </a:solidFill>
                <a:cs typeface="Arial" panose="020B0604020202020204" pitchFamily="34" charset="0"/>
              </a:rPr>
              <a:t>Al</a:t>
            </a:r>
            <a:r>
              <a:rPr lang="en-US" sz="1600" b="1" baseline="-25000" dirty="0">
                <a:solidFill>
                  <a:srgbClr val="000000"/>
                </a:solidFill>
                <a:cs typeface="Arial" panose="020B0604020202020204" pitchFamily="34" charset="0"/>
              </a:rPr>
              <a:t>2</a:t>
            </a:r>
            <a:r>
              <a:rPr lang="en-US" sz="1600" b="1" dirty="0">
                <a:solidFill>
                  <a:srgbClr val="000000"/>
                </a:solidFill>
                <a:cs typeface="Arial" panose="020B0604020202020204" pitchFamily="34" charset="0"/>
              </a:rPr>
              <a:t>O</a:t>
            </a:r>
            <a:r>
              <a:rPr lang="en-US" sz="1600" b="1" baseline="-25000" dirty="0">
                <a:solidFill>
                  <a:srgbClr val="000000"/>
                </a:solidFill>
                <a:cs typeface="Arial" panose="020B0604020202020204" pitchFamily="34" charset="0"/>
              </a:rPr>
              <a:t>3</a:t>
            </a:r>
            <a:r>
              <a:rPr lang="en-US" sz="1600" b="1" dirty="0">
                <a:solidFill>
                  <a:srgbClr val="000000"/>
                </a:solidFill>
                <a:cs typeface="Arial" panose="020B0604020202020204" pitchFamily="34" charset="0"/>
              </a:rPr>
              <a:t> tube with paste</a:t>
            </a:r>
          </a:p>
        </p:txBody>
      </p:sp>
      <p:cxnSp>
        <p:nvCxnSpPr>
          <p:cNvPr id="25" name="Straight Arrow Connector 24"/>
          <p:cNvCxnSpPr/>
          <p:nvPr/>
        </p:nvCxnSpPr>
        <p:spPr>
          <a:xfrm flipV="1">
            <a:off x="4592171" y="2888674"/>
            <a:ext cx="379364" cy="14402"/>
          </a:xfrm>
          <a:prstGeom prst="straightConnector1">
            <a:avLst/>
          </a:prstGeom>
          <a:noFill/>
          <a:ln w="22225" cap="flat" cmpd="sng" algn="ctr">
            <a:solidFill>
              <a:srgbClr val="FF3300"/>
            </a:solidFill>
            <a:prstDash val="solid"/>
            <a:tailEnd type="arrow"/>
          </a:ln>
          <a:effectLst/>
        </p:spPr>
      </p:cxnSp>
      <p:cxnSp>
        <p:nvCxnSpPr>
          <p:cNvPr id="26" name="Straight Arrow Connector 25"/>
          <p:cNvCxnSpPr/>
          <p:nvPr/>
        </p:nvCxnSpPr>
        <p:spPr>
          <a:xfrm flipV="1">
            <a:off x="5564237" y="5278545"/>
            <a:ext cx="379364" cy="14402"/>
          </a:xfrm>
          <a:prstGeom prst="straightConnector1">
            <a:avLst/>
          </a:prstGeom>
          <a:noFill/>
          <a:ln w="22225" cap="flat" cmpd="sng" algn="ctr">
            <a:solidFill>
              <a:srgbClr val="FF3300"/>
            </a:solidFill>
            <a:prstDash val="solid"/>
            <a:tailEnd type="arrow"/>
          </a:ln>
          <a:effectLst/>
        </p:spPr>
      </p:cxn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2470" r="8985"/>
          <a:stretch/>
        </p:blipFill>
        <p:spPr>
          <a:xfrm>
            <a:off x="3469621" y="2178803"/>
            <a:ext cx="1716171" cy="1453663"/>
          </a:xfrm>
          <a:prstGeom prst="rect">
            <a:avLst/>
          </a:prstGeom>
        </p:spPr>
      </p:pic>
      <p:sp>
        <p:nvSpPr>
          <p:cNvPr id="29" name="TextBox 28"/>
          <p:cNvSpPr txBox="1"/>
          <p:nvPr/>
        </p:nvSpPr>
        <p:spPr>
          <a:xfrm>
            <a:off x="5947605" y="1459813"/>
            <a:ext cx="2134623" cy="584775"/>
          </a:xfrm>
          <a:prstGeom prst="rect">
            <a:avLst/>
          </a:prstGeom>
          <a:noFill/>
        </p:spPr>
        <p:txBody>
          <a:bodyPr wrap="none" rtlCol="0">
            <a:spAutoFit/>
          </a:bodyPr>
          <a:lstStyle/>
          <a:p>
            <a:pPr fontAlgn="base">
              <a:spcBef>
                <a:spcPct val="0"/>
              </a:spcBef>
              <a:spcAft>
                <a:spcPct val="0"/>
              </a:spcAft>
              <a:defRPr/>
            </a:pPr>
            <a:r>
              <a:rPr lang="en-US" sz="1600" b="1" dirty="0">
                <a:solidFill>
                  <a:srgbClr val="000000"/>
                </a:solidFill>
                <a:cs typeface="Arial" panose="020B0604020202020204" pitchFamily="34" charset="0"/>
              </a:rPr>
              <a:t>C: Screen printing</a:t>
            </a:r>
          </a:p>
          <a:p>
            <a:pPr fontAlgn="base">
              <a:spcBef>
                <a:spcPct val="0"/>
              </a:spcBef>
              <a:spcAft>
                <a:spcPct val="0"/>
              </a:spcAft>
              <a:defRPr/>
            </a:pPr>
            <a:r>
              <a:rPr lang="en-US" sz="1600" b="1" dirty="0">
                <a:solidFill>
                  <a:srgbClr val="000000"/>
                </a:solidFill>
                <a:cs typeface="Arial" panose="020B0604020202020204" pitchFamily="34" charset="0"/>
              </a:rPr>
              <a:t>of porous GDC support</a:t>
            </a: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8904" y="2130127"/>
            <a:ext cx="1926977" cy="1457228"/>
          </a:xfrm>
          <a:prstGeom prst="rect">
            <a:avLst/>
          </a:prstGeom>
        </p:spPr>
      </p:pic>
      <p:sp>
        <p:nvSpPr>
          <p:cNvPr id="31" name="TextBox 30"/>
          <p:cNvSpPr txBox="1"/>
          <p:nvPr/>
        </p:nvSpPr>
        <p:spPr>
          <a:xfrm>
            <a:off x="596790" y="3882898"/>
            <a:ext cx="1999379" cy="1077218"/>
          </a:xfrm>
          <a:prstGeom prst="rect">
            <a:avLst/>
          </a:prstGeom>
          <a:noFill/>
        </p:spPr>
        <p:txBody>
          <a:bodyPr wrap="square" rtlCol="0">
            <a:spAutoFit/>
          </a:bodyPr>
          <a:lstStyle/>
          <a:p>
            <a:pPr fontAlgn="base">
              <a:spcBef>
                <a:spcPct val="0"/>
              </a:spcBef>
              <a:spcAft>
                <a:spcPct val="0"/>
              </a:spcAft>
              <a:defRPr/>
            </a:pPr>
            <a:r>
              <a:rPr lang="en-US" sz="1600" b="1" dirty="0">
                <a:solidFill>
                  <a:srgbClr val="000000"/>
                </a:solidFill>
                <a:cs typeface="Arial" panose="020B0604020202020204" pitchFamily="34" charset="0"/>
              </a:rPr>
              <a:t>E. Magnetron Sputter Co-Deposition of HEA  on GDC support</a:t>
            </a:r>
          </a:p>
          <a:p>
            <a:pPr fontAlgn="base">
              <a:spcBef>
                <a:spcPct val="0"/>
              </a:spcBef>
              <a:spcAft>
                <a:spcPct val="0"/>
              </a:spcAft>
              <a:defRPr/>
            </a:pPr>
            <a:endParaRPr lang="en-US" sz="1600" b="1" dirty="0">
              <a:solidFill>
                <a:srgbClr val="000000"/>
              </a:solidFill>
              <a:cs typeface="Arial" panose="020B0604020202020204" pitchFamily="34" charset="0"/>
            </a:endParaRPr>
          </a:p>
        </p:txBody>
      </p:sp>
      <p:sp>
        <p:nvSpPr>
          <p:cNvPr id="28" name="TextBox 27"/>
          <p:cNvSpPr txBox="1"/>
          <p:nvPr/>
        </p:nvSpPr>
        <p:spPr>
          <a:xfrm>
            <a:off x="121876" y="324436"/>
            <a:ext cx="6553200" cy="523220"/>
          </a:xfrm>
          <a:prstGeom prst="rect">
            <a:avLst/>
          </a:prstGeom>
          <a:noFill/>
        </p:spPr>
        <p:txBody>
          <a:bodyPr wrap="square" rtlCol="0">
            <a:spAutoFit/>
          </a:bodyPr>
          <a:lstStyle/>
          <a:p>
            <a:r>
              <a:rPr lang="en-US" sz="2800" b="1" dirty="0"/>
              <a:t>Electrochemical Performance Analysis</a:t>
            </a:r>
          </a:p>
        </p:txBody>
      </p:sp>
      <p:cxnSp>
        <p:nvCxnSpPr>
          <p:cNvPr id="32" name="Straight Arrow Connector 31"/>
          <p:cNvCxnSpPr/>
          <p:nvPr/>
        </p:nvCxnSpPr>
        <p:spPr>
          <a:xfrm flipV="1">
            <a:off x="5442666" y="2841151"/>
            <a:ext cx="379364" cy="14402"/>
          </a:xfrm>
          <a:prstGeom prst="straightConnector1">
            <a:avLst/>
          </a:prstGeom>
          <a:noFill/>
          <a:ln w="22225" cap="flat" cmpd="sng" algn="ctr">
            <a:solidFill>
              <a:srgbClr val="FF3300"/>
            </a:solidFill>
            <a:prstDash val="solid"/>
            <a:tailEnd type="arrow"/>
          </a:ln>
          <a:effectLst/>
        </p:spPr>
      </p:cxnSp>
      <p:cxnSp>
        <p:nvCxnSpPr>
          <p:cNvPr id="33" name="Straight Arrow Connector 32"/>
          <p:cNvCxnSpPr/>
          <p:nvPr/>
        </p:nvCxnSpPr>
        <p:spPr>
          <a:xfrm flipV="1">
            <a:off x="2924793" y="5396263"/>
            <a:ext cx="379364" cy="14402"/>
          </a:xfrm>
          <a:prstGeom prst="straightConnector1">
            <a:avLst/>
          </a:prstGeom>
          <a:noFill/>
          <a:ln w="22225" cap="flat" cmpd="sng" algn="ctr">
            <a:solidFill>
              <a:srgbClr val="FF3300"/>
            </a:solidFill>
            <a:prstDash val="solid"/>
            <a:tailEnd type="arrow"/>
          </a:ln>
          <a:effectLst/>
        </p:spPr>
      </p:cxnSp>
      <p:pic>
        <p:nvPicPr>
          <p:cNvPr id="3074" name="Picture 2" descr="https://lh3.googleusercontent.com/4EJULw6DMOFXwQy2F6m8_7luncWmnkeTOUZzhQuy_cwdCP1rGTHaBK2qFCiIOAHslaHbGl0W9-6DhomEZpamorHIAbMUV4ck5u9epH7a9V2MdSuhjfugwig70UJkTsP5MNXqPthZTtfv83ijNqGRyLr8KS2GjQ9QqjrsOmqpjdzNWfDAdKrmymnXviL1IuBVjNjCv2rL9x-tgCBfcct-0biP0_ghCvimnzU-uuLQ-s_AeXda7gLkJVtuob9je14aW6YmHezZTpL0loE2_cFn9brC1QCnK-Whz2JQsoPfyUBozh8NZiEt08wnwh2Vm76qD54hIFZS-7Shx3VQfQavrQmbLQDH9y9-ajRDvEfGdhGhQfhXGC8QAl1-Ow5iYY0An-mR7E4oBHW8AVoKWBpJj0KRLFMr2nsUfL6UA9RJr4Yb-uPQQIQY69WhB3jt5HLJC3S8uJwUaehhhvVvGtbjop7mgfNGAWAyMD9pkWfYWzTx52th-P0G4Ae69yaJB-DVudcOTZj1lMeUpusHnLzX8LAtQYV1NXiaIaK8bhx5PARkZ7-Jf4FleSOhZ5FJXL1hnuh8WLNkEQxXqMZWd8CtZ2ghRLafQ4bWgISG32tnFhC0_LmG1SFV2Bh76nL95YITLVc0XxMXv2DkWQt_vfUoEEzK4VnMb5l-VmYPGZWd369YuaI3L0YD0uTgjQ5FSQvsR_9xwVBZMXfsMYQbtm9d-GYx=w1098-h824-no"/>
          <p:cNvPicPr>
            <a:picLocks noChangeAspect="1" noChangeArrowheads="1"/>
          </p:cNvPicPr>
          <p:nvPr/>
        </p:nvPicPr>
        <p:blipFill rotWithShape="1">
          <a:blip r:embed="rId5">
            <a:extLst>
              <a:ext uri="{28A0092B-C50C-407E-A947-70E740481C1C}">
                <a14:useLocalDpi xmlns:a14="http://schemas.microsoft.com/office/drawing/2010/main" val="0"/>
              </a:ext>
            </a:extLst>
          </a:blip>
          <a:srcRect l="21546" t="15072" r="41758" b="35971"/>
          <a:stretch/>
        </p:blipFill>
        <p:spPr bwMode="auto">
          <a:xfrm>
            <a:off x="3547354" y="4642422"/>
            <a:ext cx="1680593" cy="1605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A6A20B-00E6-46D1-98CC-A2B76F5434A3}"/>
              </a:ext>
            </a:extLst>
          </p:cNvPr>
          <p:cNvPicPr>
            <a:picLocks noChangeAspect="1"/>
          </p:cNvPicPr>
          <p:nvPr/>
        </p:nvPicPr>
        <p:blipFill>
          <a:blip r:embed="rId6"/>
          <a:stretch>
            <a:fillRect/>
          </a:stretch>
        </p:blipFill>
        <p:spPr>
          <a:xfrm>
            <a:off x="920380" y="4717542"/>
            <a:ext cx="1675789" cy="1625799"/>
          </a:xfrm>
          <a:prstGeom prst="rect">
            <a:avLst/>
          </a:prstGeom>
        </p:spPr>
      </p:pic>
    </p:spTree>
    <p:extLst>
      <p:ext uri="{BB962C8B-B14F-4D97-AF65-F5344CB8AC3E}">
        <p14:creationId xmlns:p14="http://schemas.microsoft.com/office/powerpoint/2010/main" val="375664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6629400" cy="523220"/>
          </a:xfrm>
          <a:prstGeom prst="rect">
            <a:avLst/>
          </a:prstGeom>
          <a:noFill/>
        </p:spPr>
        <p:txBody>
          <a:bodyPr wrap="square" rtlCol="0">
            <a:spAutoFit/>
          </a:bodyPr>
          <a:lstStyle/>
          <a:p>
            <a:r>
              <a:rPr lang="en-US" sz="2800" b="1" dirty="0"/>
              <a:t>Characterization of Pre-test Button Cells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13988"/>
            <a:ext cx="2679150" cy="2268026"/>
          </a:xfrm>
          <a:prstGeom prst="rect">
            <a:avLst/>
          </a:prstGeom>
        </p:spPr>
      </p:pic>
      <p:sp>
        <p:nvSpPr>
          <p:cNvPr id="4" name="Rectangle 3"/>
          <p:cNvSpPr/>
          <p:nvPr/>
        </p:nvSpPr>
        <p:spPr>
          <a:xfrm>
            <a:off x="3886200" y="1579911"/>
            <a:ext cx="3429001" cy="1936181"/>
          </a:xfrm>
          <a:prstGeom prst="rect">
            <a:avLst/>
          </a:prstGeom>
          <a:blipFill>
            <a:blip r:embed="rId3"/>
            <a:srcRect/>
            <a:stretch>
              <a:fillRect l="-12904" t="-7882" r="-118673"/>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aphicFrame>
        <p:nvGraphicFramePr>
          <p:cNvPr id="5" name="Table 4"/>
          <p:cNvGraphicFramePr>
            <a:graphicFrameLocks noGrp="1"/>
          </p:cNvGraphicFramePr>
          <p:nvPr/>
        </p:nvGraphicFramePr>
        <p:xfrm>
          <a:off x="6172200" y="1529779"/>
          <a:ext cx="2983005" cy="1061020"/>
        </p:xfrm>
        <a:graphic>
          <a:graphicData uri="http://schemas.openxmlformats.org/drawingml/2006/table">
            <a:tbl>
              <a:tblPr firstRow="1" firstCol="1" bandRow="1"/>
              <a:tblGrid>
                <a:gridCol w="732751">
                  <a:extLst>
                    <a:ext uri="{9D8B030D-6E8A-4147-A177-3AD203B41FA5}">
                      <a16:colId xmlns:a16="http://schemas.microsoft.com/office/drawing/2014/main" val="4137182278"/>
                    </a:ext>
                  </a:extLst>
                </a:gridCol>
                <a:gridCol w="723296">
                  <a:extLst>
                    <a:ext uri="{9D8B030D-6E8A-4147-A177-3AD203B41FA5}">
                      <a16:colId xmlns:a16="http://schemas.microsoft.com/office/drawing/2014/main" val="3840702719"/>
                    </a:ext>
                  </a:extLst>
                </a:gridCol>
                <a:gridCol w="803662">
                  <a:extLst>
                    <a:ext uri="{9D8B030D-6E8A-4147-A177-3AD203B41FA5}">
                      <a16:colId xmlns:a16="http://schemas.microsoft.com/office/drawing/2014/main" val="2253449097"/>
                    </a:ext>
                  </a:extLst>
                </a:gridCol>
                <a:gridCol w="723296">
                  <a:extLst>
                    <a:ext uri="{9D8B030D-6E8A-4147-A177-3AD203B41FA5}">
                      <a16:colId xmlns:a16="http://schemas.microsoft.com/office/drawing/2014/main" val="2484080063"/>
                    </a:ext>
                  </a:extLst>
                </a:gridCol>
              </a:tblGrid>
              <a:tr h="265255">
                <a:tc>
                  <a:txBody>
                    <a:bodyPr/>
                    <a:lstStyle/>
                    <a:p>
                      <a:pPr marL="0" marR="0" algn="l">
                        <a:lnSpc>
                          <a:spcPts val="1600"/>
                        </a:lnSpc>
                        <a:spcBef>
                          <a:spcPts val="0"/>
                        </a:spcBef>
                        <a:spcAft>
                          <a:spcPts val="8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64B5F6"/>
                    </a:solidFill>
                  </a:tcPr>
                </a:tc>
                <a:tc>
                  <a:txBody>
                    <a:bodyPr/>
                    <a:lstStyle/>
                    <a:p>
                      <a:pPr marL="0" marR="0" algn="l">
                        <a:lnSpc>
                          <a:spcPts val="1600"/>
                        </a:lnSpc>
                        <a:spcBef>
                          <a:spcPts val="0"/>
                        </a:spcBef>
                        <a:spcAft>
                          <a:spcPts val="8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Weight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64B5F6"/>
                    </a:solidFill>
                  </a:tcPr>
                </a:tc>
                <a:tc>
                  <a:txBody>
                    <a:bodyPr/>
                    <a:lstStyle/>
                    <a:p>
                      <a:pPr marL="0" marR="0" algn="l">
                        <a:lnSpc>
                          <a:spcPts val="1600"/>
                        </a:lnSpc>
                        <a:spcBef>
                          <a:spcPts val="0"/>
                        </a:spcBef>
                        <a:spcAft>
                          <a:spcPts val="8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Atomic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64B5F6"/>
                    </a:solidFill>
                  </a:tcPr>
                </a:tc>
                <a:tc>
                  <a:txBody>
                    <a:bodyPr/>
                    <a:lstStyle/>
                    <a:p>
                      <a:pPr marL="0" marR="0" algn="l">
                        <a:lnSpc>
                          <a:spcPts val="1600"/>
                        </a:lnSpc>
                        <a:spcBef>
                          <a:spcPts val="0"/>
                        </a:spcBef>
                        <a:spcAft>
                          <a:spcPts val="8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Error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64B5F6"/>
                    </a:solidFill>
                  </a:tcPr>
                </a:tc>
                <a:extLst>
                  <a:ext uri="{0D108BD9-81ED-4DB2-BD59-A6C34878D82A}">
                    <a16:rowId xmlns:a16="http://schemas.microsoft.com/office/drawing/2014/main" val="3857019655"/>
                  </a:ext>
                </a:extLst>
              </a:tr>
              <a:tr h="265255">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O 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22.80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72.70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3647869684"/>
                  </a:ext>
                </a:extLst>
              </a:tr>
              <a:tr h="265255">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Ce 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59.90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21.80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472893418"/>
                  </a:ext>
                </a:extLst>
              </a:tr>
              <a:tr h="265255">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Gd 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17.20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tc>
                  <a:txBody>
                    <a:bodyPr/>
                    <a:lstStyle/>
                    <a:p>
                      <a:pPr marL="0" marR="0" algn="l">
                        <a:lnSpc>
                          <a:spcPts val="16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16.20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906132581"/>
                  </a:ext>
                </a:extLst>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895165"/>
            <a:ext cx="2656738" cy="2446586"/>
          </a:xfrm>
          <a:prstGeom prst="rect">
            <a:avLst/>
          </a:prstGeom>
        </p:spPr>
      </p:pic>
      <p:sp>
        <p:nvSpPr>
          <p:cNvPr id="7" name="Rectangle 6"/>
          <p:cNvSpPr/>
          <p:nvPr/>
        </p:nvSpPr>
        <p:spPr>
          <a:xfrm>
            <a:off x="3200400" y="4064437"/>
            <a:ext cx="3352800" cy="2268349"/>
          </a:xfrm>
          <a:prstGeom prst="rect">
            <a:avLst/>
          </a:prstGeom>
          <a:blipFill>
            <a:blip r:embed="rId5"/>
            <a:srcRect/>
            <a:stretch>
              <a:fillRect l="-3571" t="-11528" r="-82143" b="-23232"/>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1" name="Picture 10"/>
          <p:cNvPicPr>
            <a:picLocks noChangeAspect="1"/>
          </p:cNvPicPr>
          <p:nvPr/>
        </p:nvPicPr>
        <p:blipFill>
          <a:blip r:embed="rId6"/>
          <a:stretch>
            <a:fillRect/>
          </a:stretch>
        </p:blipFill>
        <p:spPr>
          <a:xfrm>
            <a:off x="6017558" y="3841847"/>
            <a:ext cx="3137647" cy="1728186"/>
          </a:xfrm>
          <a:prstGeom prst="rect">
            <a:avLst/>
          </a:prstGeom>
        </p:spPr>
      </p:pic>
    </p:spTree>
    <p:extLst>
      <p:ext uri="{BB962C8B-B14F-4D97-AF65-F5344CB8AC3E}">
        <p14:creationId xmlns:p14="http://schemas.microsoft.com/office/powerpoint/2010/main" val="14690169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NNL_PowerPoint_Template">
  <a:themeElements>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51636</TotalTime>
  <Words>3020</Words>
  <Application>Microsoft Office PowerPoint</Application>
  <PresentationFormat>On-screen Show (4:3)</PresentationFormat>
  <Paragraphs>236</Paragraphs>
  <Slides>32</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32</vt:i4>
      </vt:variant>
    </vt:vector>
  </HeadingPairs>
  <TitlesOfParts>
    <vt:vector size="42" baseType="lpstr">
      <vt:lpstr>Arial</vt:lpstr>
      <vt:lpstr>Calibri</vt:lpstr>
      <vt:lpstr>Calibri Light</vt:lpstr>
      <vt:lpstr>Times New Roman</vt:lpstr>
      <vt:lpstr>Wingdings</vt:lpstr>
      <vt:lpstr>Custom Design</vt:lpstr>
      <vt:lpstr>PNNL_PowerPoint_Template</vt:lpstr>
      <vt:lpstr>1_PNNL_PowerPoint_Template</vt:lpstr>
      <vt:lpstr>1_Custom Design</vt:lpstr>
      <vt:lpstr>2_Custom Design</vt:lpstr>
      <vt:lpstr>PowerPoint Presentation</vt:lpstr>
      <vt:lpstr>PowerPoint Presentation</vt:lpstr>
      <vt:lpstr>PowerPoint Presentation</vt:lpstr>
      <vt:lpstr>Significance and Problem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Prabhakar Singh</dc:creator>
  <cp:lastModifiedBy>Jan Clark</cp:lastModifiedBy>
  <cp:revision>1257</cp:revision>
  <cp:lastPrinted>2017-05-03T13:35:23Z</cp:lastPrinted>
  <dcterms:created xsi:type="dcterms:W3CDTF">2014-01-30T14:22:38Z</dcterms:created>
  <dcterms:modified xsi:type="dcterms:W3CDTF">2020-07-17T15:14:06Z</dcterms:modified>
</cp:coreProperties>
</file>