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8" r:id="rId6"/>
    <p:sldId id="259" r:id="rId7"/>
    <p:sldId id="285" r:id="rId8"/>
    <p:sldId id="260" r:id="rId9"/>
    <p:sldId id="311" r:id="rId10"/>
    <p:sldId id="261" r:id="rId11"/>
    <p:sldId id="286" r:id="rId12"/>
    <p:sldId id="287" r:id="rId13"/>
    <p:sldId id="289" r:id="rId14"/>
    <p:sldId id="293" r:id="rId15"/>
    <p:sldId id="292" r:id="rId16"/>
    <p:sldId id="288" r:id="rId17"/>
    <p:sldId id="294" r:id="rId18"/>
    <p:sldId id="268" r:id="rId19"/>
    <p:sldId id="269" r:id="rId20"/>
    <p:sldId id="303" r:id="rId21"/>
    <p:sldId id="304" r:id="rId22"/>
    <p:sldId id="305" r:id="rId23"/>
    <p:sldId id="309" r:id="rId24"/>
    <p:sldId id="310" r:id="rId25"/>
    <p:sldId id="300" r:id="rId26"/>
    <p:sldId id="301" r:id="rId27"/>
    <p:sldId id="298" r:id="rId28"/>
    <p:sldId id="299" r:id="rId29"/>
    <p:sldId id="306" r:id="rId30"/>
    <p:sldId id="307" r:id="rId31"/>
    <p:sldId id="308" r:id="rId32"/>
    <p:sldId id="270" r:id="rId33"/>
    <p:sldId id="277" r:id="rId34"/>
    <p:sldId id="290" r:id="rId35"/>
    <p:sldId id="296" r:id="rId36"/>
    <p:sldId id="291" r:id="rId37"/>
    <p:sldId id="283" r:id="rId38"/>
    <p:sldId id="295" r:id="rId39"/>
    <p:sldId id="284" r:id="rId4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454018" y="279907"/>
            <a:ext cx="2235962" cy="513715"/>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944880"/>
            <a:ext cx="9144000" cy="0"/>
          </a:xfrm>
          <a:custGeom>
            <a:avLst/>
            <a:gdLst/>
            <a:ahLst/>
            <a:cxnLst/>
            <a:rect l="l" t="t" r="r" b="b"/>
            <a:pathLst>
              <a:path w="9144000">
                <a:moveTo>
                  <a:pt x="0" y="0"/>
                </a:moveTo>
                <a:lnTo>
                  <a:pt x="9144000" y="0"/>
                </a:lnTo>
              </a:path>
            </a:pathLst>
          </a:custGeom>
          <a:ln w="9144">
            <a:solidFill>
              <a:srgbClr val="000000"/>
            </a:solidFill>
          </a:ln>
        </p:spPr>
        <p:txBody>
          <a:bodyPr wrap="square" lIns="0" tIns="0" rIns="0" bIns="0" rtlCol="0"/>
          <a:lstStyle/>
          <a:p>
            <a:endParaRPr/>
          </a:p>
        </p:txBody>
      </p:sp>
      <p:sp>
        <p:nvSpPr>
          <p:cNvPr id="2" name="Holder 2"/>
          <p:cNvSpPr>
            <a:spLocks noGrp="1"/>
          </p:cNvSpPr>
          <p:nvPr>
            <p:ph type="title"/>
          </p:nvPr>
        </p:nvSpPr>
        <p:spPr>
          <a:xfrm>
            <a:off x="3360674" y="279907"/>
            <a:ext cx="2422651" cy="513715"/>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a:xfrm>
            <a:off x="1036828" y="2114804"/>
            <a:ext cx="7070343" cy="4199255"/>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6/29/2020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886"/>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08633" y="558546"/>
            <a:ext cx="6861809" cy="873957"/>
          </a:xfrm>
          <a:prstGeom prst="rect">
            <a:avLst/>
          </a:prstGeom>
        </p:spPr>
        <p:txBody>
          <a:bodyPr vert="horz" wrap="square" lIns="0" tIns="12065" rIns="0" bIns="0" rtlCol="0">
            <a:spAutoFit/>
          </a:bodyPr>
          <a:lstStyle/>
          <a:p>
            <a:pPr marL="12700" marR="5080" algn="ctr">
              <a:lnSpc>
                <a:spcPct val="100000"/>
              </a:lnSpc>
              <a:spcBef>
                <a:spcPts val="95"/>
              </a:spcBef>
            </a:pPr>
            <a:r>
              <a:rPr lang="en-US" sz="2800" spc="-5" dirty="0"/>
              <a:t>Modular Processing of Flare Gas for Carbon </a:t>
            </a:r>
            <a:r>
              <a:rPr lang="en-US" sz="2800" spc="-5" dirty="0" smtClean="0"/>
              <a:t>Nano-products (CNPs)</a:t>
            </a:r>
            <a:endParaRPr sz="2800" dirty="0"/>
          </a:p>
        </p:txBody>
      </p:sp>
      <p:sp>
        <p:nvSpPr>
          <p:cNvPr id="4" name="object 4"/>
          <p:cNvSpPr txBox="1">
            <a:spLocks noGrp="1"/>
          </p:cNvSpPr>
          <p:nvPr>
            <p:ph type="body" idx="1"/>
          </p:nvPr>
        </p:nvSpPr>
        <p:spPr>
          <a:xfrm>
            <a:off x="334237" y="1981200"/>
            <a:ext cx="8610600" cy="4610108"/>
          </a:xfrm>
          <a:prstGeom prst="rect">
            <a:avLst/>
          </a:prstGeom>
        </p:spPr>
        <p:txBody>
          <a:bodyPr vert="horz" wrap="square" lIns="0" tIns="13335" rIns="0" bIns="0" rtlCol="0">
            <a:spAutoFit/>
          </a:bodyPr>
          <a:lstStyle/>
          <a:p>
            <a:pPr marL="180975" marR="38735" algn="ctr">
              <a:lnSpc>
                <a:spcPct val="100000"/>
              </a:lnSpc>
              <a:spcBef>
                <a:spcPts val="105"/>
              </a:spcBef>
            </a:pPr>
            <a:r>
              <a:rPr dirty="0" smtClean="0"/>
              <a:t>DE-FE0031</a:t>
            </a:r>
            <a:r>
              <a:rPr lang="en-US" dirty="0" smtClean="0"/>
              <a:t>870</a:t>
            </a:r>
            <a:endParaRPr dirty="0"/>
          </a:p>
          <a:p>
            <a:pPr marL="181610">
              <a:lnSpc>
                <a:spcPct val="100000"/>
              </a:lnSpc>
              <a:spcBef>
                <a:spcPts val="40"/>
              </a:spcBef>
            </a:pPr>
            <a:endParaRPr sz="2300" dirty="0"/>
          </a:p>
          <a:p>
            <a:pPr marL="194310">
              <a:lnSpc>
                <a:spcPct val="100000"/>
              </a:lnSpc>
            </a:pPr>
            <a:r>
              <a:rPr sz="2400" dirty="0"/>
              <a:t>Investigators:</a:t>
            </a:r>
          </a:p>
          <a:p>
            <a:pPr marL="1108710">
              <a:lnSpc>
                <a:spcPct val="100000"/>
              </a:lnSpc>
              <a:spcBef>
                <a:spcPts val="5"/>
              </a:spcBef>
            </a:pPr>
            <a:r>
              <a:rPr lang="en-US" dirty="0" smtClean="0"/>
              <a:t>Alan Weimer </a:t>
            </a:r>
            <a:r>
              <a:rPr spc="-5" dirty="0" smtClean="0"/>
              <a:t>(PI</a:t>
            </a:r>
            <a:r>
              <a:rPr spc="-5" dirty="0"/>
              <a:t>), </a:t>
            </a:r>
            <a:r>
              <a:rPr spc="-5" dirty="0" smtClean="0"/>
              <a:t>University</a:t>
            </a:r>
            <a:r>
              <a:rPr lang="en-US" spc="-5" dirty="0" smtClean="0"/>
              <a:t> of Colorado Boulder</a:t>
            </a:r>
          </a:p>
          <a:p>
            <a:pPr marL="1108710">
              <a:lnSpc>
                <a:spcPct val="100000"/>
              </a:lnSpc>
              <a:spcBef>
                <a:spcPts val="5"/>
              </a:spcBef>
            </a:pPr>
            <a:r>
              <a:rPr lang="en-US" spc="-5" dirty="0" smtClean="0"/>
              <a:t>Mija Hubler (co-PI), University of Colorado Boulder</a:t>
            </a:r>
            <a:endParaRPr spc="-5" dirty="0"/>
          </a:p>
          <a:p>
            <a:pPr marL="1108710" marR="5080">
              <a:lnSpc>
                <a:spcPct val="100000"/>
              </a:lnSpc>
            </a:pPr>
            <a:r>
              <a:rPr lang="en-US" dirty="0" smtClean="0"/>
              <a:t>Arrelaine Dameron</a:t>
            </a:r>
            <a:r>
              <a:rPr dirty="0" smtClean="0"/>
              <a:t>,</a:t>
            </a:r>
            <a:r>
              <a:rPr lang="en-US" dirty="0" smtClean="0"/>
              <a:t> </a:t>
            </a:r>
            <a:r>
              <a:rPr lang="en-US" dirty="0" smtClean="0"/>
              <a:t>VP,</a:t>
            </a:r>
            <a:r>
              <a:rPr dirty="0" smtClean="0"/>
              <a:t> </a:t>
            </a:r>
            <a:r>
              <a:rPr lang="en-US" spc="-5" dirty="0" smtClean="0"/>
              <a:t>Forge Nano</a:t>
            </a:r>
          </a:p>
          <a:p>
            <a:pPr marL="1108710" marR="5080">
              <a:lnSpc>
                <a:spcPct val="100000"/>
              </a:lnSpc>
            </a:pPr>
            <a:r>
              <a:rPr lang="en-US" dirty="0" smtClean="0"/>
              <a:t>Colin Lobo, VP, National Ready Mixed Concrete Association</a:t>
            </a:r>
            <a:endParaRPr dirty="0"/>
          </a:p>
          <a:p>
            <a:pPr marL="181610">
              <a:lnSpc>
                <a:spcPct val="100000"/>
              </a:lnSpc>
              <a:spcBef>
                <a:spcPts val="40"/>
              </a:spcBef>
            </a:pPr>
            <a:endParaRPr sz="2050" dirty="0"/>
          </a:p>
          <a:p>
            <a:pPr marL="194310">
              <a:lnSpc>
                <a:spcPct val="100000"/>
              </a:lnSpc>
            </a:pPr>
            <a:r>
              <a:rPr sz="2400" spc="-5" dirty="0"/>
              <a:t>Program Managers:</a:t>
            </a:r>
            <a:endParaRPr sz="2400" dirty="0"/>
          </a:p>
          <a:p>
            <a:pPr marL="1108710" marR="253365">
              <a:lnSpc>
                <a:spcPct val="103499"/>
              </a:lnSpc>
              <a:spcBef>
                <a:spcPts val="315"/>
              </a:spcBef>
            </a:pPr>
            <a:r>
              <a:rPr spc="-5" dirty="0"/>
              <a:t>David </a:t>
            </a:r>
            <a:r>
              <a:rPr dirty="0"/>
              <a:t>Cercone, Project Manager, </a:t>
            </a:r>
            <a:r>
              <a:rPr dirty="0" smtClean="0"/>
              <a:t>DOE/NETL</a:t>
            </a:r>
            <a:endParaRPr lang="en-US" dirty="0" smtClean="0"/>
          </a:p>
          <a:p>
            <a:pPr marL="1108710" marR="253365">
              <a:lnSpc>
                <a:spcPct val="103499"/>
              </a:lnSpc>
              <a:spcBef>
                <a:spcPts val="315"/>
              </a:spcBef>
            </a:pPr>
            <a:r>
              <a:rPr lang="en-US" dirty="0" smtClean="0"/>
              <a:t>Jodi Collins</a:t>
            </a:r>
            <a:r>
              <a:rPr spc="-5" dirty="0" smtClean="0"/>
              <a:t>, </a:t>
            </a:r>
            <a:r>
              <a:rPr dirty="0"/>
              <a:t>Contract Specialist,</a:t>
            </a:r>
            <a:r>
              <a:rPr spc="-90" dirty="0"/>
              <a:t> </a:t>
            </a:r>
            <a:r>
              <a:rPr dirty="0"/>
              <a:t>DOE/NETL</a:t>
            </a:r>
          </a:p>
          <a:p>
            <a:pPr marL="181610">
              <a:lnSpc>
                <a:spcPct val="100000"/>
              </a:lnSpc>
            </a:pPr>
            <a:endParaRPr sz="2200" dirty="0"/>
          </a:p>
          <a:p>
            <a:pPr marL="181610">
              <a:lnSpc>
                <a:spcPct val="100000"/>
              </a:lnSpc>
              <a:spcBef>
                <a:spcPts val="20"/>
              </a:spcBef>
            </a:pPr>
            <a:endParaRPr sz="2100" dirty="0"/>
          </a:p>
          <a:p>
            <a:pPr marL="181610" marR="99060" algn="ctr">
              <a:lnSpc>
                <a:spcPct val="100000"/>
              </a:lnSpc>
            </a:pPr>
            <a:r>
              <a:rPr sz="1800" b="0" dirty="0">
                <a:latin typeface="Arial"/>
                <a:cs typeface="Arial"/>
              </a:rPr>
              <a:t>DOE/NETL </a:t>
            </a:r>
            <a:r>
              <a:rPr sz="1800" b="0" spc="-5" dirty="0">
                <a:latin typeface="Arial"/>
                <a:cs typeface="Arial"/>
              </a:rPr>
              <a:t>Project </a:t>
            </a:r>
            <a:r>
              <a:rPr sz="1800" b="0" spc="-10" dirty="0">
                <a:latin typeface="Arial"/>
                <a:cs typeface="Arial"/>
              </a:rPr>
              <a:t>Kickoff </a:t>
            </a:r>
            <a:r>
              <a:rPr sz="1800" b="0" spc="-5" dirty="0">
                <a:latin typeface="Arial"/>
                <a:cs typeface="Arial"/>
              </a:rPr>
              <a:t>Meeting, </a:t>
            </a:r>
            <a:r>
              <a:rPr sz="1800" b="0" spc="-10" dirty="0">
                <a:latin typeface="Arial"/>
                <a:cs typeface="Arial"/>
              </a:rPr>
              <a:t>WebEx, </a:t>
            </a:r>
            <a:r>
              <a:rPr lang="en-US" sz="1800" b="0" spc="-5" dirty="0" smtClean="0">
                <a:latin typeface="Arial"/>
                <a:cs typeface="Arial"/>
              </a:rPr>
              <a:t>June 29, 2020</a:t>
            </a:r>
            <a:endParaRPr sz="1800" dirty="0">
              <a:latin typeface="Arial"/>
              <a:cs typeface="Arial"/>
            </a:endParaRPr>
          </a:p>
        </p:txBody>
      </p:sp>
      <p:sp>
        <p:nvSpPr>
          <p:cNvPr id="5" name="object 5"/>
          <p:cNvSpPr/>
          <p:nvPr/>
        </p:nvSpPr>
        <p:spPr>
          <a:xfrm>
            <a:off x="761" y="5697473"/>
            <a:ext cx="9144000" cy="0"/>
          </a:xfrm>
          <a:custGeom>
            <a:avLst/>
            <a:gdLst/>
            <a:ahLst/>
            <a:cxnLst/>
            <a:rect l="l" t="t" r="r" b="b"/>
            <a:pathLst>
              <a:path w="9144000">
                <a:moveTo>
                  <a:pt x="0" y="0"/>
                </a:moveTo>
                <a:lnTo>
                  <a:pt x="9144000" y="0"/>
                </a:lnTo>
              </a:path>
            </a:pathLst>
          </a:custGeom>
          <a:ln w="19812">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1524000" y="228600"/>
            <a:ext cx="6858000" cy="505267"/>
          </a:xfrm>
          <a:prstGeom prst="rect">
            <a:avLst/>
          </a:prstGeom>
        </p:spPr>
        <p:txBody>
          <a:bodyPr vert="horz" wrap="square" lIns="0" tIns="12700" rIns="0" bIns="0" rtlCol="0">
            <a:spAutoFit/>
          </a:bodyPr>
          <a:lstStyle/>
          <a:p>
            <a:pPr marL="12700">
              <a:lnSpc>
                <a:spcPct val="100000"/>
              </a:lnSpc>
              <a:spcBef>
                <a:spcPts val="100"/>
              </a:spcBef>
            </a:pPr>
            <a:r>
              <a:rPr lang="en-US" dirty="0" smtClean="0"/>
              <a:t>CVD Using a Sacrificial Catalyst</a:t>
            </a:r>
            <a:endParaRPr dirty="0"/>
          </a:p>
        </p:txBody>
      </p:sp>
      <p:pic>
        <p:nvPicPr>
          <p:cNvPr id="5" name="Picture 4"/>
          <p:cNvPicPr>
            <a:picLocks noChangeAspect="1"/>
          </p:cNvPicPr>
          <p:nvPr/>
        </p:nvPicPr>
        <p:blipFill>
          <a:blip r:embed="rId2"/>
          <a:stretch>
            <a:fillRect/>
          </a:stretch>
        </p:blipFill>
        <p:spPr>
          <a:xfrm>
            <a:off x="549223" y="914400"/>
            <a:ext cx="8121753" cy="5893077"/>
          </a:xfrm>
          <a:prstGeom prst="rect">
            <a:avLst/>
          </a:prstGeom>
        </p:spPr>
      </p:pic>
      <p:sp>
        <p:nvSpPr>
          <p:cNvPr id="2" name="TextBox 1"/>
          <p:cNvSpPr txBox="1"/>
          <p:nvPr/>
        </p:nvSpPr>
        <p:spPr>
          <a:xfrm>
            <a:off x="3762610" y="1143000"/>
            <a:ext cx="2380780" cy="461665"/>
          </a:xfrm>
          <a:prstGeom prst="rect">
            <a:avLst/>
          </a:prstGeom>
          <a:solidFill>
            <a:schemeClr val="tx1"/>
          </a:solidFill>
        </p:spPr>
        <p:txBody>
          <a:bodyPr wrap="none" rtlCol="0">
            <a:spAutoFit/>
          </a:bodyPr>
          <a:lstStyle/>
          <a:p>
            <a:r>
              <a:rPr lang="en-US" sz="2400" dirty="0" smtClean="0">
                <a:solidFill>
                  <a:schemeClr val="bg1"/>
                </a:solidFill>
                <a:latin typeface="Arial" panose="020B0604020202020204" pitchFamily="34" charset="0"/>
                <a:cs typeface="Arial" panose="020B0604020202020204" pitchFamily="34" charset="0"/>
              </a:rPr>
              <a:t>CH</a:t>
            </a:r>
            <a:r>
              <a:rPr lang="en-US" sz="2400" baseline="-25000" dirty="0" smtClean="0">
                <a:solidFill>
                  <a:schemeClr val="bg1"/>
                </a:solidFill>
                <a:latin typeface="Arial" panose="020B0604020202020204" pitchFamily="34" charset="0"/>
                <a:cs typeface="Arial" panose="020B0604020202020204" pitchFamily="34" charset="0"/>
              </a:rPr>
              <a:t>4</a:t>
            </a:r>
            <a:r>
              <a:rPr lang="en-US" sz="2400" dirty="0" smtClean="0">
                <a:solidFill>
                  <a:schemeClr val="bg1"/>
                </a:solidFill>
                <a:latin typeface="Arial" panose="020B0604020202020204" pitchFamily="34" charset="0"/>
                <a:cs typeface="Arial" panose="020B0604020202020204" pitchFamily="34" charset="0"/>
              </a:rPr>
              <a:t> </a:t>
            </a:r>
            <a:r>
              <a:rPr lang="en-US" sz="2400" dirty="0" smtClean="0">
                <a:solidFill>
                  <a:schemeClr val="bg1"/>
                </a:solidFill>
                <a:latin typeface="Arial" panose="020B0604020202020204" pitchFamily="34" charset="0"/>
                <a:cs typeface="Arial" panose="020B0604020202020204" pitchFamily="34" charset="0"/>
                <a:sym typeface="Wingdings" panose="05000000000000000000" pitchFamily="2" charset="2"/>
              </a:rPr>
              <a:t> C + 2H</a:t>
            </a:r>
            <a:r>
              <a:rPr lang="en-US" sz="2400" baseline="-25000" dirty="0" smtClean="0">
                <a:solidFill>
                  <a:schemeClr val="bg1"/>
                </a:solidFill>
                <a:latin typeface="Arial" panose="020B0604020202020204" pitchFamily="34" charset="0"/>
                <a:cs typeface="Arial" panose="020B0604020202020204" pitchFamily="34" charset="0"/>
                <a:sym typeface="Wingdings" panose="05000000000000000000" pitchFamily="2" charset="2"/>
              </a:rPr>
              <a:t>2</a:t>
            </a:r>
            <a:endParaRPr lang="en-US" sz="2400" baseline="-25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78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1524000" y="228600"/>
            <a:ext cx="6858000" cy="505267"/>
          </a:xfrm>
          <a:prstGeom prst="rect">
            <a:avLst/>
          </a:prstGeom>
        </p:spPr>
        <p:txBody>
          <a:bodyPr vert="horz" wrap="square" lIns="0" tIns="12700" rIns="0" bIns="0" rtlCol="0">
            <a:spAutoFit/>
          </a:bodyPr>
          <a:lstStyle/>
          <a:p>
            <a:pPr marL="12700">
              <a:lnSpc>
                <a:spcPct val="100000"/>
              </a:lnSpc>
              <a:spcBef>
                <a:spcPts val="100"/>
              </a:spcBef>
            </a:pPr>
            <a:r>
              <a:rPr lang="en-US" dirty="0" smtClean="0"/>
              <a:t>CVD Using a Sacrificial Catalyst</a:t>
            </a:r>
            <a:endParaRPr dirty="0"/>
          </a:p>
        </p:txBody>
      </p:sp>
      <p:pic>
        <p:nvPicPr>
          <p:cNvPr id="5" name="Picture 4"/>
          <p:cNvPicPr>
            <a:picLocks noChangeAspect="1"/>
          </p:cNvPicPr>
          <p:nvPr/>
        </p:nvPicPr>
        <p:blipFill>
          <a:blip r:embed="rId2"/>
          <a:stretch>
            <a:fillRect/>
          </a:stretch>
        </p:blipFill>
        <p:spPr>
          <a:xfrm>
            <a:off x="549223" y="914400"/>
            <a:ext cx="8121753" cy="5893077"/>
          </a:xfrm>
          <a:prstGeom prst="rect">
            <a:avLst/>
          </a:prstGeom>
        </p:spPr>
      </p:pic>
      <p:sp>
        <p:nvSpPr>
          <p:cNvPr id="2" name="Rectangle 1"/>
          <p:cNvSpPr/>
          <p:nvPr/>
        </p:nvSpPr>
        <p:spPr>
          <a:xfrm>
            <a:off x="266699" y="6019800"/>
            <a:ext cx="8686800" cy="71147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62610" y="1143000"/>
            <a:ext cx="2380780" cy="461665"/>
          </a:xfrm>
          <a:prstGeom prst="rect">
            <a:avLst/>
          </a:prstGeom>
          <a:solidFill>
            <a:schemeClr val="tx1"/>
          </a:solidFill>
        </p:spPr>
        <p:txBody>
          <a:bodyPr wrap="none" rtlCol="0">
            <a:spAutoFit/>
          </a:bodyPr>
          <a:lstStyle/>
          <a:p>
            <a:r>
              <a:rPr lang="en-US" sz="2400" dirty="0" smtClean="0">
                <a:solidFill>
                  <a:schemeClr val="bg1"/>
                </a:solidFill>
                <a:latin typeface="Arial" panose="020B0604020202020204" pitchFamily="34" charset="0"/>
                <a:cs typeface="Arial" panose="020B0604020202020204" pitchFamily="34" charset="0"/>
              </a:rPr>
              <a:t>CH</a:t>
            </a:r>
            <a:r>
              <a:rPr lang="en-US" sz="2400" baseline="-25000" dirty="0" smtClean="0">
                <a:solidFill>
                  <a:schemeClr val="bg1"/>
                </a:solidFill>
                <a:latin typeface="Arial" panose="020B0604020202020204" pitchFamily="34" charset="0"/>
                <a:cs typeface="Arial" panose="020B0604020202020204" pitchFamily="34" charset="0"/>
              </a:rPr>
              <a:t>4</a:t>
            </a:r>
            <a:r>
              <a:rPr lang="en-US" sz="2400" dirty="0" smtClean="0">
                <a:solidFill>
                  <a:schemeClr val="bg1"/>
                </a:solidFill>
                <a:latin typeface="Arial" panose="020B0604020202020204" pitchFamily="34" charset="0"/>
                <a:cs typeface="Arial" panose="020B0604020202020204" pitchFamily="34" charset="0"/>
              </a:rPr>
              <a:t> </a:t>
            </a:r>
            <a:r>
              <a:rPr lang="en-US" sz="2400" dirty="0" smtClean="0">
                <a:solidFill>
                  <a:schemeClr val="bg1"/>
                </a:solidFill>
                <a:latin typeface="Arial" panose="020B0604020202020204" pitchFamily="34" charset="0"/>
                <a:cs typeface="Arial" panose="020B0604020202020204" pitchFamily="34" charset="0"/>
                <a:sym typeface="Wingdings" panose="05000000000000000000" pitchFamily="2" charset="2"/>
              </a:rPr>
              <a:t> C + 2H</a:t>
            </a:r>
            <a:r>
              <a:rPr lang="en-US" sz="2400" baseline="-25000" dirty="0" smtClean="0">
                <a:solidFill>
                  <a:schemeClr val="bg1"/>
                </a:solidFill>
                <a:latin typeface="Arial" panose="020B0604020202020204" pitchFamily="34" charset="0"/>
                <a:cs typeface="Arial" panose="020B0604020202020204" pitchFamily="34" charset="0"/>
                <a:sym typeface="Wingdings" panose="05000000000000000000" pitchFamily="2" charset="2"/>
              </a:rPr>
              <a:t>2</a:t>
            </a:r>
            <a:endParaRPr lang="en-US" sz="2400" baseline="-25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8454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1447800" y="228600"/>
            <a:ext cx="6553200" cy="505267"/>
          </a:xfrm>
          <a:prstGeom prst="rect">
            <a:avLst/>
          </a:prstGeom>
        </p:spPr>
        <p:txBody>
          <a:bodyPr vert="horz" wrap="square" lIns="0" tIns="12700" rIns="0" bIns="0" rtlCol="0">
            <a:spAutoFit/>
          </a:bodyPr>
          <a:lstStyle/>
          <a:p>
            <a:pPr marL="12700">
              <a:lnSpc>
                <a:spcPct val="100000"/>
              </a:lnSpc>
              <a:spcBef>
                <a:spcPts val="100"/>
              </a:spcBef>
            </a:pPr>
            <a:r>
              <a:rPr lang="en-US" dirty="0" smtClean="0"/>
              <a:t>Active CVD Catalysts (Fe, Ni, Co)</a:t>
            </a:r>
            <a:endParaRPr dirty="0"/>
          </a:p>
        </p:txBody>
      </p:sp>
      <p:pic>
        <p:nvPicPr>
          <p:cNvPr id="2" name="Picture 1"/>
          <p:cNvPicPr>
            <a:picLocks noChangeAspect="1"/>
          </p:cNvPicPr>
          <p:nvPr/>
        </p:nvPicPr>
        <p:blipFill>
          <a:blip r:embed="rId2"/>
          <a:stretch>
            <a:fillRect/>
          </a:stretch>
        </p:blipFill>
        <p:spPr>
          <a:xfrm>
            <a:off x="76201" y="990599"/>
            <a:ext cx="9067800" cy="5804159"/>
          </a:xfrm>
          <a:prstGeom prst="rect">
            <a:avLst/>
          </a:prstGeom>
        </p:spPr>
      </p:pic>
      <p:sp>
        <p:nvSpPr>
          <p:cNvPr id="3" name="Oval 2"/>
          <p:cNvSpPr/>
          <p:nvPr/>
        </p:nvSpPr>
        <p:spPr>
          <a:xfrm>
            <a:off x="1905000" y="2057400"/>
            <a:ext cx="381000" cy="381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905000" y="2438400"/>
            <a:ext cx="381000" cy="381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905000" y="2819400"/>
            <a:ext cx="381000" cy="381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15886" y="3233057"/>
            <a:ext cx="381000" cy="381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15886" y="3995057"/>
            <a:ext cx="381000" cy="381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15886" y="4397828"/>
            <a:ext cx="381000" cy="381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937657" y="5193522"/>
            <a:ext cx="381000" cy="381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926771" y="5574522"/>
            <a:ext cx="381000" cy="381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828800" y="3515048"/>
            <a:ext cx="1219200" cy="52343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828800" y="4665163"/>
            <a:ext cx="1219200" cy="52343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2394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1295400" y="228600"/>
            <a:ext cx="7074206" cy="505267"/>
          </a:xfrm>
          <a:prstGeom prst="rect">
            <a:avLst/>
          </a:prstGeom>
        </p:spPr>
        <p:txBody>
          <a:bodyPr vert="horz" wrap="square" lIns="0" tIns="12700" rIns="0" bIns="0" rtlCol="0">
            <a:spAutoFit/>
          </a:bodyPr>
          <a:lstStyle/>
          <a:p>
            <a:pPr marL="12700">
              <a:lnSpc>
                <a:spcPct val="100000"/>
              </a:lnSpc>
              <a:spcBef>
                <a:spcPts val="100"/>
              </a:spcBef>
            </a:pPr>
            <a:r>
              <a:rPr lang="en-US" spc="-5" dirty="0" smtClean="0"/>
              <a:t>Complete R&amp;D Effort of the Project</a:t>
            </a:r>
            <a:endParaRPr spc="-5" dirty="0"/>
          </a:p>
        </p:txBody>
      </p:sp>
      <p:pic>
        <p:nvPicPr>
          <p:cNvPr id="2" name="Picture 1"/>
          <p:cNvPicPr>
            <a:picLocks noChangeAspect="1"/>
          </p:cNvPicPr>
          <p:nvPr/>
        </p:nvPicPr>
        <p:blipFill>
          <a:blip r:embed="rId2"/>
          <a:stretch>
            <a:fillRect/>
          </a:stretch>
        </p:blipFill>
        <p:spPr>
          <a:xfrm>
            <a:off x="0" y="914400"/>
            <a:ext cx="9144000" cy="4641695"/>
          </a:xfrm>
          <a:prstGeom prst="rect">
            <a:avLst/>
          </a:prstGeom>
        </p:spPr>
      </p:pic>
    </p:spTree>
    <p:extLst>
      <p:ext uri="{BB962C8B-B14F-4D97-AF65-F5344CB8AC3E}">
        <p14:creationId xmlns:p14="http://schemas.microsoft.com/office/powerpoint/2010/main" val="310476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1295400" y="228600"/>
            <a:ext cx="7074206" cy="505267"/>
          </a:xfrm>
          <a:prstGeom prst="rect">
            <a:avLst/>
          </a:prstGeom>
        </p:spPr>
        <p:txBody>
          <a:bodyPr vert="horz" wrap="square" lIns="0" tIns="12700" rIns="0" bIns="0" rtlCol="0">
            <a:spAutoFit/>
          </a:bodyPr>
          <a:lstStyle/>
          <a:p>
            <a:pPr marL="12700">
              <a:lnSpc>
                <a:spcPct val="100000"/>
              </a:lnSpc>
              <a:spcBef>
                <a:spcPts val="100"/>
              </a:spcBef>
            </a:pPr>
            <a:r>
              <a:rPr lang="en-US" spc="-5" dirty="0" smtClean="0"/>
              <a:t>Complete R&amp;D Effort of the Project</a:t>
            </a:r>
            <a:endParaRPr spc="-5" dirty="0"/>
          </a:p>
        </p:txBody>
      </p:sp>
      <p:sp>
        <p:nvSpPr>
          <p:cNvPr id="2" name="TextBox 1"/>
          <p:cNvSpPr txBox="1"/>
          <p:nvPr/>
        </p:nvSpPr>
        <p:spPr>
          <a:xfrm>
            <a:off x="-48553" y="5486400"/>
            <a:ext cx="9275296" cy="1200329"/>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Overall Objective:   Develop a simple and low-cost, CVD, one-step,</a:t>
            </a:r>
          </a:p>
          <a:p>
            <a:r>
              <a:rPr lang="en-US" sz="2400" dirty="0" smtClean="0">
                <a:latin typeface="Arial" panose="020B0604020202020204" pitchFamily="34" charset="0"/>
                <a:cs typeface="Arial" panose="020B0604020202020204" pitchFamily="34" charset="0"/>
              </a:rPr>
              <a:t>modular/mobile process to grow CNPs on a sacrificial catalyst that</a:t>
            </a:r>
          </a:p>
          <a:p>
            <a:r>
              <a:rPr lang="en-US" sz="2400" dirty="0" smtClean="0">
                <a:latin typeface="Arial" panose="020B0604020202020204" pitchFamily="34" charset="0"/>
                <a:cs typeface="Arial" panose="020B0604020202020204" pitchFamily="34" charset="0"/>
              </a:rPr>
              <a:t>will improve the durability of concrete (achieve TRL 5) </a:t>
            </a:r>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914400"/>
            <a:ext cx="9144000" cy="4641696"/>
          </a:xfrm>
          <a:prstGeom prst="rect">
            <a:avLst/>
          </a:prstGeom>
        </p:spPr>
      </p:pic>
    </p:spTree>
    <p:extLst>
      <p:ext uri="{BB962C8B-B14F-4D97-AF65-F5344CB8AC3E}">
        <p14:creationId xmlns:p14="http://schemas.microsoft.com/office/powerpoint/2010/main" val="2309643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12641" y="279907"/>
            <a:ext cx="1920875" cy="513715"/>
          </a:xfrm>
          <a:prstGeom prst="rect">
            <a:avLst/>
          </a:prstGeom>
        </p:spPr>
        <p:txBody>
          <a:bodyPr vert="horz" wrap="square" lIns="0" tIns="12700" rIns="0" bIns="0" rtlCol="0">
            <a:spAutoFit/>
          </a:bodyPr>
          <a:lstStyle/>
          <a:p>
            <a:pPr marL="12700">
              <a:lnSpc>
                <a:spcPct val="100000"/>
              </a:lnSpc>
              <a:spcBef>
                <a:spcPts val="100"/>
              </a:spcBef>
            </a:pPr>
            <a:r>
              <a:rPr dirty="0"/>
              <a:t>The</a:t>
            </a:r>
            <a:r>
              <a:rPr spc="-95" dirty="0"/>
              <a:t> </a:t>
            </a:r>
            <a:r>
              <a:rPr spc="-5" dirty="0"/>
              <a:t>Team</a:t>
            </a:r>
          </a:p>
        </p:txBody>
      </p:sp>
      <p:sp>
        <p:nvSpPr>
          <p:cNvPr id="3" name="object 3"/>
          <p:cNvSpPr txBox="1"/>
          <p:nvPr/>
        </p:nvSpPr>
        <p:spPr>
          <a:xfrm>
            <a:off x="115378" y="914400"/>
            <a:ext cx="8915400" cy="5886227"/>
          </a:xfrm>
          <a:prstGeom prst="rect">
            <a:avLst/>
          </a:prstGeom>
        </p:spPr>
        <p:txBody>
          <a:bodyPr vert="horz" wrap="square" lIns="0" tIns="86360" rIns="0" bIns="0" rtlCol="0">
            <a:spAutoFit/>
          </a:bodyPr>
          <a:lstStyle/>
          <a:p>
            <a:pPr marL="355600" indent="-342900">
              <a:lnSpc>
                <a:spcPct val="100000"/>
              </a:lnSpc>
              <a:spcBef>
                <a:spcPts val="680"/>
              </a:spcBef>
              <a:buFont typeface="Arial"/>
              <a:buChar char="•"/>
              <a:tabLst>
                <a:tab pos="354965" algn="l"/>
                <a:tab pos="355600" algn="l"/>
              </a:tabLst>
            </a:pPr>
            <a:r>
              <a:rPr lang="en-US" sz="2400" b="1" dirty="0" smtClean="0">
                <a:latin typeface="Arial"/>
                <a:cs typeface="Arial"/>
              </a:rPr>
              <a:t>Alan Weimer </a:t>
            </a:r>
            <a:r>
              <a:rPr sz="2400" b="1" dirty="0" smtClean="0">
                <a:latin typeface="Arial"/>
                <a:cs typeface="Arial"/>
              </a:rPr>
              <a:t>(PI</a:t>
            </a:r>
            <a:r>
              <a:rPr sz="2400" b="1" dirty="0">
                <a:latin typeface="Arial"/>
                <a:cs typeface="Arial"/>
              </a:rPr>
              <a:t>)</a:t>
            </a:r>
            <a:endParaRPr sz="2400" dirty="0">
              <a:latin typeface="Arial"/>
              <a:cs typeface="Arial"/>
            </a:endParaRPr>
          </a:p>
          <a:p>
            <a:pPr marL="756285" lvl="1" indent="-287020">
              <a:lnSpc>
                <a:spcPct val="100000"/>
              </a:lnSpc>
              <a:spcBef>
                <a:spcPts val="484"/>
              </a:spcBef>
              <a:buChar char="–"/>
              <a:tabLst>
                <a:tab pos="756285" algn="l"/>
                <a:tab pos="756920" algn="l"/>
              </a:tabLst>
            </a:pPr>
            <a:r>
              <a:rPr sz="2000" dirty="0">
                <a:latin typeface="Arial"/>
                <a:cs typeface="Arial"/>
              </a:rPr>
              <a:t>Professor, </a:t>
            </a:r>
            <a:r>
              <a:rPr lang="en-US" sz="2000" dirty="0" smtClean="0">
                <a:latin typeface="Arial"/>
                <a:cs typeface="Arial"/>
              </a:rPr>
              <a:t>Chemical </a:t>
            </a:r>
            <a:r>
              <a:rPr sz="2000" dirty="0" smtClean="0">
                <a:latin typeface="Arial"/>
                <a:cs typeface="Arial"/>
              </a:rPr>
              <a:t>Engineering</a:t>
            </a:r>
            <a:r>
              <a:rPr sz="2000" dirty="0">
                <a:latin typeface="Arial"/>
                <a:cs typeface="Arial"/>
              </a:rPr>
              <a:t>, </a:t>
            </a:r>
            <a:r>
              <a:rPr lang="en-US" sz="2000" dirty="0" smtClean="0">
                <a:latin typeface="Arial"/>
                <a:cs typeface="Arial"/>
              </a:rPr>
              <a:t>University of Colorado Boulder (CU)</a:t>
            </a:r>
            <a:endParaRPr sz="2000" dirty="0">
              <a:latin typeface="Arial"/>
              <a:cs typeface="Arial"/>
            </a:endParaRPr>
          </a:p>
          <a:p>
            <a:pPr marL="756285" lvl="1" indent="-287020">
              <a:lnSpc>
                <a:spcPct val="100000"/>
              </a:lnSpc>
              <a:spcBef>
                <a:spcPts val="480"/>
              </a:spcBef>
              <a:buChar char="–"/>
              <a:tabLst>
                <a:tab pos="756285" algn="l"/>
                <a:tab pos="756920" algn="l"/>
              </a:tabLst>
            </a:pPr>
            <a:r>
              <a:rPr lang="en-US" sz="2000" dirty="0" smtClean="0">
                <a:latin typeface="Arial"/>
                <a:cs typeface="Arial"/>
              </a:rPr>
              <a:t>Particle ALD, fluidization, solids processing, high-temperature chemistry</a:t>
            </a:r>
          </a:p>
          <a:p>
            <a:pPr marL="1213485" lvl="2" indent="-287020">
              <a:spcBef>
                <a:spcPts val="480"/>
              </a:spcBef>
              <a:buChar char="–"/>
              <a:tabLst>
                <a:tab pos="756285" algn="l"/>
                <a:tab pos="756920" algn="l"/>
              </a:tabLst>
            </a:pPr>
            <a:r>
              <a:rPr lang="en-US" sz="2000" dirty="0" smtClean="0">
                <a:latin typeface="Arial"/>
                <a:cs typeface="Arial"/>
              </a:rPr>
              <a:t>Kent Warren, Post Doctoral Associate</a:t>
            </a:r>
          </a:p>
          <a:p>
            <a:pPr marL="1213485" lvl="2" indent="-287020">
              <a:spcBef>
                <a:spcPts val="480"/>
              </a:spcBef>
              <a:buChar char="–"/>
              <a:tabLst>
                <a:tab pos="756285" algn="l"/>
                <a:tab pos="756920" algn="l"/>
              </a:tabLst>
            </a:pPr>
            <a:r>
              <a:rPr lang="en-US" sz="2000" dirty="0" smtClean="0">
                <a:latin typeface="Arial"/>
                <a:cs typeface="Arial"/>
              </a:rPr>
              <a:t>Gage Sowell, Jessica Hauck (pending), GRAs</a:t>
            </a:r>
          </a:p>
          <a:p>
            <a:pPr marL="1213485" lvl="2" indent="-287020">
              <a:spcBef>
                <a:spcPts val="480"/>
              </a:spcBef>
              <a:buChar char="–"/>
              <a:tabLst>
                <a:tab pos="756285" algn="l"/>
                <a:tab pos="756920" algn="l"/>
              </a:tabLst>
            </a:pPr>
            <a:r>
              <a:rPr lang="en-US" sz="2000" dirty="0" smtClean="0">
                <a:latin typeface="Arial"/>
                <a:cs typeface="Arial"/>
              </a:rPr>
              <a:t>Theodore Champ, Research Assistant</a:t>
            </a:r>
            <a:endParaRPr sz="2000" dirty="0">
              <a:latin typeface="Arial"/>
              <a:cs typeface="Arial"/>
            </a:endParaRPr>
          </a:p>
          <a:p>
            <a:pPr marL="355600" indent="-342900">
              <a:lnSpc>
                <a:spcPct val="100000"/>
              </a:lnSpc>
              <a:spcBef>
                <a:spcPts val="575"/>
              </a:spcBef>
              <a:buFont typeface="Arial"/>
              <a:buChar char="•"/>
              <a:tabLst>
                <a:tab pos="354965" algn="l"/>
                <a:tab pos="355600" algn="l"/>
              </a:tabLst>
            </a:pPr>
            <a:r>
              <a:rPr lang="en-US" sz="2400" b="1" dirty="0" smtClean="0">
                <a:latin typeface="Arial"/>
                <a:cs typeface="Arial"/>
              </a:rPr>
              <a:t>Mija Hubler</a:t>
            </a:r>
            <a:r>
              <a:rPr sz="2400" b="1" spc="40" dirty="0" smtClean="0">
                <a:latin typeface="Arial"/>
                <a:cs typeface="Arial"/>
              </a:rPr>
              <a:t> </a:t>
            </a:r>
            <a:r>
              <a:rPr sz="2400" b="1" dirty="0">
                <a:latin typeface="Arial"/>
                <a:cs typeface="Arial"/>
              </a:rPr>
              <a:t>(Co-PI)</a:t>
            </a:r>
            <a:endParaRPr sz="2400" dirty="0">
              <a:latin typeface="Arial"/>
              <a:cs typeface="Arial"/>
            </a:endParaRPr>
          </a:p>
          <a:p>
            <a:pPr marL="756285" lvl="1" indent="-287020">
              <a:lnSpc>
                <a:spcPct val="100000"/>
              </a:lnSpc>
              <a:spcBef>
                <a:spcPts val="484"/>
              </a:spcBef>
              <a:buChar char="–"/>
              <a:tabLst>
                <a:tab pos="756285" algn="l"/>
                <a:tab pos="756920" algn="l"/>
              </a:tabLst>
            </a:pPr>
            <a:r>
              <a:rPr lang="en-US" sz="2000" dirty="0" smtClean="0">
                <a:latin typeface="Arial"/>
                <a:cs typeface="Arial"/>
              </a:rPr>
              <a:t>Asst. </a:t>
            </a:r>
            <a:r>
              <a:rPr sz="2000" dirty="0" smtClean="0">
                <a:latin typeface="Arial"/>
                <a:cs typeface="Arial"/>
              </a:rPr>
              <a:t>Professor</a:t>
            </a:r>
            <a:r>
              <a:rPr sz="2000" dirty="0">
                <a:latin typeface="Arial"/>
                <a:cs typeface="Arial"/>
              </a:rPr>
              <a:t>, </a:t>
            </a:r>
            <a:r>
              <a:rPr lang="en-US" sz="2000" dirty="0" smtClean="0">
                <a:latin typeface="Arial"/>
                <a:cs typeface="Arial"/>
              </a:rPr>
              <a:t>CVEN</a:t>
            </a:r>
            <a:r>
              <a:rPr sz="2000" dirty="0" smtClean="0">
                <a:latin typeface="Arial"/>
                <a:cs typeface="Arial"/>
              </a:rPr>
              <a:t>, </a:t>
            </a:r>
            <a:r>
              <a:rPr lang="en-US" sz="2000" dirty="0" smtClean="0">
                <a:latin typeface="Arial"/>
                <a:cs typeface="Arial"/>
              </a:rPr>
              <a:t>CU</a:t>
            </a:r>
            <a:endParaRPr sz="2000" dirty="0">
              <a:latin typeface="Arial"/>
              <a:cs typeface="Arial"/>
            </a:endParaRPr>
          </a:p>
          <a:p>
            <a:pPr marL="756285" lvl="1" indent="-287020">
              <a:lnSpc>
                <a:spcPct val="100000"/>
              </a:lnSpc>
              <a:spcBef>
                <a:spcPts val="480"/>
              </a:spcBef>
              <a:buChar char="–"/>
              <a:tabLst>
                <a:tab pos="756285" algn="l"/>
                <a:tab pos="756920" algn="l"/>
              </a:tabLst>
            </a:pPr>
            <a:r>
              <a:rPr lang="en-US" sz="2000" dirty="0" smtClean="0">
                <a:latin typeface="Arial"/>
                <a:cs typeface="Arial"/>
              </a:rPr>
              <a:t>Cementitious materials, microstructure design, fracture mechanics</a:t>
            </a:r>
          </a:p>
          <a:p>
            <a:pPr marL="1213485" lvl="2" indent="-287020">
              <a:spcBef>
                <a:spcPts val="480"/>
              </a:spcBef>
              <a:buChar char="–"/>
              <a:tabLst>
                <a:tab pos="756285" algn="l"/>
                <a:tab pos="756920" algn="l"/>
              </a:tabLst>
            </a:pPr>
            <a:r>
              <a:rPr lang="en-US" sz="2000" dirty="0" smtClean="0">
                <a:latin typeface="Arial"/>
                <a:cs typeface="Arial"/>
              </a:rPr>
              <a:t>Linfei Li, Post Doctoral Associate (FN pending)</a:t>
            </a:r>
            <a:endParaRPr sz="2000" dirty="0">
              <a:latin typeface="Arial"/>
              <a:cs typeface="Arial"/>
            </a:endParaRPr>
          </a:p>
          <a:p>
            <a:pPr marL="355600" indent="-342900">
              <a:lnSpc>
                <a:spcPct val="100000"/>
              </a:lnSpc>
              <a:spcBef>
                <a:spcPts val="570"/>
              </a:spcBef>
              <a:buFont typeface="Arial"/>
              <a:buChar char="•"/>
              <a:tabLst>
                <a:tab pos="354965" algn="l"/>
                <a:tab pos="355600" algn="l"/>
              </a:tabLst>
            </a:pPr>
            <a:r>
              <a:rPr lang="en-US" sz="2400" b="1" dirty="0" smtClean="0">
                <a:latin typeface="Arial"/>
                <a:cs typeface="Arial"/>
              </a:rPr>
              <a:t>Arrelaine, Dameron</a:t>
            </a:r>
            <a:endParaRPr sz="2400" dirty="0">
              <a:latin typeface="Arial"/>
              <a:cs typeface="Arial"/>
            </a:endParaRPr>
          </a:p>
          <a:p>
            <a:pPr marL="756285" lvl="1" indent="-287020">
              <a:lnSpc>
                <a:spcPct val="100000"/>
              </a:lnSpc>
              <a:spcBef>
                <a:spcPts val="484"/>
              </a:spcBef>
              <a:buChar char="–"/>
              <a:tabLst>
                <a:tab pos="756285" algn="l"/>
                <a:tab pos="756920" algn="l"/>
              </a:tabLst>
            </a:pPr>
            <a:r>
              <a:rPr lang="en-US" sz="2000" dirty="0" smtClean="0">
                <a:latin typeface="Arial"/>
                <a:cs typeface="Arial"/>
              </a:rPr>
              <a:t>R&amp;D Director, Forge Nano (FN)</a:t>
            </a:r>
            <a:endParaRPr sz="2000" dirty="0">
              <a:latin typeface="Arial"/>
              <a:cs typeface="Arial"/>
            </a:endParaRPr>
          </a:p>
          <a:p>
            <a:pPr marL="1213485" lvl="2" indent="-287020">
              <a:spcBef>
                <a:spcPts val="484"/>
              </a:spcBef>
              <a:buChar char="–"/>
              <a:tabLst>
                <a:tab pos="756285" algn="l"/>
                <a:tab pos="756920" algn="l"/>
              </a:tabLst>
            </a:pPr>
            <a:r>
              <a:rPr lang="en-US" sz="2000" dirty="0" smtClean="0">
                <a:latin typeface="Arial"/>
                <a:cs typeface="Arial"/>
              </a:rPr>
              <a:t>Andy Broerman, Principle Engineer</a:t>
            </a:r>
          </a:p>
          <a:p>
            <a:pPr marL="355600" lvl="0" indent="-342900">
              <a:spcBef>
                <a:spcPts val="570"/>
              </a:spcBef>
              <a:buFont typeface="Arial"/>
              <a:buChar char="•"/>
              <a:tabLst>
                <a:tab pos="354965" algn="l"/>
                <a:tab pos="355600" algn="l"/>
              </a:tabLst>
            </a:pPr>
            <a:r>
              <a:rPr lang="pt-BR" sz="2400" b="1" dirty="0" smtClean="0">
                <a:solidFill>
                  <a:prstClr val="black"/>
                </a:solidFill>
                <a:latin typeface="Arial"/>
                <a:cs typeface="Arial"/>
              </a:rPr>
              <a:t>Colin Lobo</a:t>
            </a:r>
            <a:endParaRPr lang="pt-BR" sz="2400" dirty="0">
              <a:solidFill>
                <a:prstClr val="black"/>
              </a:solidFill>
              <a:latin typeface="Arial"/>
              <a:cs typeface="Arial"/>
            </a:endParaRPr>
          </a:p>
          <a:p>
            <a:pPr marL="756285" lvl="1" indent="-287020">
              <a:spcBef>
                <a:spcPts val="484"/>
              </a:spcBef>
              <a:buFontTx/>
              <a:buChar char="–"/>
              <a:tabLst>
                <a:tab pos="756285" algn="l"/>
                <a:tab pos="756920" algn="l"/>
              </a:tabLst>
            </a:pPr>
            <a:r>
              <a:rPr lang="pt-BR" sz="2000" dirty="0" smtClean="0">
                <a:solidFill>
                  <a:prstClr val="black"/>
                </a:solidFill>
                <a:latin typeface="Arial"/>
                <a:cs typeface="Arial"/>
              </a:rPr>
              <a:t>VP Engineering, National Ready Mixed Concrete Assocation (NRMCA)</a:t>
            </a:r>
            <a:endParaRPr sz="2000" dirty="0">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5822" y="0"/>
            <a:ext cx="8258809" cy="998350"/>
          </a:xfrm>
          <a:prstGeom prst="rect">
            <a:avLst/>
          </a:prstGeom>
        </p:spPr>
        <p:txBody>
          <a:bodyPr vert="horz" wrap="square" lIns="0" tIns="13335" rIns="0" bIns="0" rtlCol="0">
            <a:spAutoFit/>
          </a:bodyPr>
          <a:lstStyle/>
          <a:p>
            <a:pPr marL="12700">
              <a:lnSpc>
                <a:spcPct val="100000"/>
              </a:lnSpc>
              <a:spcBef>
                <a:spcPts val="105"/>
              </a:spcBef>
            </a:pPr>
            <a:r>
              <a:rPr dirty="0"/>
              <a:t>Roles, </a:t>
            </a:r>
            <a:r>
              <a:rPr spc="-5" dirty="0"/>
              <a:t>Responsibilities </a:t>
            </a:r>
            <a:r>
              <a:rPr dirty="0"/>
              <a:t>and</a:t>
            </a:r>
            <a:r>
              <a:rPr spc="-110" dirty="0"/>
              <a:t> </a:t>
            </a:r>
            <a:r>
              <a:rPr dirty="0" smtClean="0"/>
              <a:t>Collaborations</a:t>
            </a:r>
            <a:r>
              <a:rPr lang="en-US" dirty="0" smtClean="0"/>
              <a:t/>
            </a:r>
            <a:br>
              <a:rPr lang="en-US" dirty="0" smtClean="0"/>
            </a:br>
            <a:r>
              <a:rPr lang="en-US" dirty="0" smtClean="0"/>
              <a:t>                 (Project Management)</a:t>
            </a:r>
            <a:endParaRPr dirty="0"/>
          </a:p>
        </p:txBody>
      </p:sp>
      <p:sp>
        <p:nvSpPr>
          <p:cNvPr id="45" name="TextBox 44"/>
          <p:cNvSpPr txBox="1"/>
          <p:nvPr/>
        </p:nvSpPr>
        <p:spPr>
          <a:xfrm>
            <a:off x="706264" y="4343400"/>
            <a:ext cx="7877926" cy="1938992"/>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Task 1:   Project Management &amp; Planning </a:t>
            </a:r>
          </a:p>
          <a:p>
            <a:r>
              <a:rPr lang="en-US" sz="2000" dirty="0" smtClean="0">
                <a:latin typeface="Arial" panose="020B0604020202020204" pitchFamily="34" charset="0"/>
                <a:cs typeface="Arial" panose="020B0604020202020204" pitchFamily="34" charset="0"/>
              </a:rPr>
              <a:t>Task 2</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Particle ALD Catalysis and CVD Synthesis Range Finding</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Task 3</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Design </a:t>
            </a:r>
            <a:r>
              <a:rPr lang="en-US" sz="2000" dirty="0">
                <a:latin typeface="Arial" panose="020B0604020202020204" pitchFamily="34" charset="0"/>
                <a:cs typeface="Arial" panose="020B0604020202020204" pitchFamily="34" charset="0"/>
              </a:rPr>
              <a:t>and construction of modular process</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Task 4</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Cement </a:t>
            </a:r>
            <a:r>
              <a:rPr lang="en-US" sz="2000" dirty="0">
                <a:latin typeface="Arial" panose="020B0604020202020204" pitchFamily="34" charset="0"/>
                <a:cs typeface="Arial" panose="020B0604020202020204" pitchFamily="34" charset="0"/>
              </a:rPr>
              <a:t>Mix Design using Commercially Available </a:t>
            </a:r>
            <a:r>
              <a:rPr lang="en-US" sz="2000" dirty="0" smtClean="0">
                <a:latin typeface="Arial" panose="020B0604020202020204" pitchFamily="34" charset="0"/>
                <a:cs typeface="Arial" panose="020B0604020202020204" pitchFamily="34" charset="0"/>
              </a:rPr>
              <a:t>CNPs</a:t>
            </a:r>
          </a:p>
          <a:p>
            <a:r>
              <a:rPr lang="en-US" sz="2000" dirty="0" smtClean="0">
                <a:latin typeface="Arial" panose="020B0604020202020204" pitchFamily="34" charset="0"/>
                <a:cs typeface="Arial" panose="020B0604020202020204" pitchFamily="34" charset="0"/>
              </a:rPr>
              <a:t>Task 5</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Bulk </a:t>
            </a:r>
            <a:r>
              <a:rPr lang="en-US" sz="2000" dirty="0">
                <a:latin typeface="Arial" panose="020B0604020202020204" pitchFamily="34" charset="0"/>
                <a:cs typeface="Arial" panose="020B0604020202020204" pitchFamily="34" charset="0"/>
              </a:rPr>
              <a:t>Production of </a:t>
            </a:r>
            <a:r>
              <a:rPr lang="en-US" sz="2000" dirty="0" smtClean="0">
                <a:latin typeface="Arial" panose="020B0604020202020204" pitchFamily="34" charset="0"/>
                <a:cs typeface="Arial" panose="020B0604020202020204" pitchFamily="34" charset="0"/>
              </a:rPr>
              <a:t>CNPs and </a:t>
            </a:r>
            <a:r>
              <a:rPr lang="en-US" sz="2000" dirty="0">
                <a:latin typeface="Arial" panose="020B0604020202020204" pitchFamily="34" charset="0"/>
                <a:cs typeface="Arial" panose="020B0604020202020204" pitchFamily="34" charset="0"/>
              </a:rPr>
              <a:t>Technology to Market</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Task 6</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Cement </a:t>
            </a:r>
            <a:r>
              <a:rPr lang="en-US" sz="2000" dirty="0">
                <a:latin typeface="Arial" panose="020B0604020202020204" pitchFamily="34" charset="0"/>
                <a:cs typeface="Arial" panose="020B0604020202020204" pitchFamily="34" charset="0"/>
              </a:rPr>
              <a:t>Mix Design using Produced </a:t>
            </a:r>
            <a:r>
              <a:rPr lang="en-US" sz="2000" dirty="0" smtClean="0">
                <a:latin typeface="Arial" panose="020B0604020202020204" pitchFamily="34" charset="0"/>
                <a:cs typeface="Arial" panose="020B0604020202020204" pitchFamily="34" charset="0"/>
              </a:rPr>
              <a:t>CNPs</a:t>
            </a:r>
          </a:p>
        </p:txBody>
      </p:sp>
      <p:pic>
        <p:nvPicPr>
          <p:cNvPr id="46" name="Picture 45"/>
          <p:cNvPicPr>
            <a:picLocks noChangeAspect="1"/>
          </p:cNvPicPr>
          <p:nvPr/>
        </p:nvPicPr>
        <p:blipFill>
          <a:blip r:embed="rId2"/>
          <a:stretch>
            <a:fillRect/>
          </a:stretch>
        </p:blipFill>
        <p:spPr>
          <a:xfrm>
            <a:off x="76200" y="1143000"/>
            <a:ext cx="8991601" cy="2992503"/>
          </a:xfrm>
          <a:prstGeom prst="rect">
            <a:avLst/>
          </a:prstGeom>
        </p:spPr>
      </p:pic>
      <p:sp>
        <p:nvSpPr>
          <p:cNvPr id="47" name="TextBox 46"/>
          <p:cNvSpPr txBox="1"/>
          <p:nvPr/>
        </p:nvSpPr>
        <p:spPr>
          <a:xfrm>
            <a:off x="1219200" y="6259456"/>
            <a:ext cx="7059177"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Weekly 1 </a:t>
            </a:r>
            <a:r>
              <a:rPr lang="en-US" sz="2400" dirty="0" err="1" smtClean="0">
                <a:latin typeface="Arial" panose="020B0604020202020204" pitchFamily="34" charset="0"/>
                <a:cs typeface="Arial" panose="020B0604020202020204" pitchFamily="34" charset="0"/>
              </a:rPr>
              <a:t>hr</a:t>
            </a:r>
            <a:r>
              <a:rPr lang="en-US" sz="2400" dirty="0" smtClean="0">
                <a:latin typeface="Arial" panose="020B0604020202020204" pitchFamily="34" charset="0"/>
                <a:cs typeface="Arial" panose="020B0604020202020204" pitchFamily="34" charset="0"/>
              </a:rPr>
              <a:t> Meetings (Mondays 1300-1400, MST)</a:t>
            </a:r>
            <a:endParaRPr 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990600" y="228600"/>
            <a:ext cx="7391400" cy="505267"/>
          </a:xfrm>
          <a:prstGeom prst="rect">
            <a:avLst/>
          </a:prstGeom>
        </p:spPr>
        <p:txBody>
          <a:bodyPr vert="horz" wrap="square" lIns="0" tIns="12700" rIns="0" bIns="0" rtlCol="0">
            <a:spAutoFit/>
          </a:bodyPr>
          <a:lstStyle/>
          <a:p>
            <a:pPr marL="12700">
              <a:lnSpc>
                <a:spcPct val="100000"/>
              </a:lnSpc>
              <a:spcBef>
                <a:spcPts val="100"/>
              </a:spcBef>
            </a:pPr>
            <a:r>
              <a:rPr lang="en-US" dirty="0" smtClean="0"/>
              <a:t>Pressurized CVD Lab Reactor System </a:t>
            </a:r>
            <a:endParaRPr spc="-5" dirty="0"/>
          </a:p>
        </p:txBody>
      </p:sp>
      <p:pic>
        <p:nvPicPr>
          <p:cNvPr id="5" name="Picture 4"/>
          <p:cNvPicPr>
            <a:picLocks noChangeAspect="1"/>
          </p:cNvPicPr>
          <p:nvPr/>
        </p:nvPicPr>
        <p:blipFill>
          <a:blip r:embed="rId2"/>
          <a:stretch>
            <a:fillRect/>
          </a:stretch>
        </p:blipFill>
        <p:spPr>
          <a:xfrm>
            <a:off x="3685433" y="1066800"/>
            <a:ext cx="5425910" cy="5419814"/>
          </a:xfrm>
          <a:prstGeom prst="rect">
            <a:avLst/>
          </a:prstGeom>
        </p:spPr>
      </p:pic>
      <p:sp>
        <p:nvSpPr>
          <p:cNvPr id="6" name="Content Placeholder 1">
            <a:extLst>
              <a:ext uri="{FF2B5EF4-FFF2-40B4-BE49-F238E27FC236}">
                <a16:creationId xmlns:a16="http://schemas.microsoft.com/office/drawing/2014/main" id="{3975655B-380B-704D-9582-4CBAA610AF48}"/>
              </a:ext>
            </a:extLst>
          </p:cNvPr>
          <p:cNvSpPr txBox="1">
            <a:spLocks/>
          </p:cNvSpPr>
          <p:nvPr/>
        </p:nvSpPr>
        <p:spPr>
          <a:xfrm>
            <a:off x="76200" y="1252582"/>
            <a:ext cx="3505200" cy="5048249"/>
          </a:xfrm>
          <a:prstGeom prst="rect">
            <a:avLst/>
          </a:prstGeom>
        </p:spPr>
        <p:txBody>
          <a:bodyPr wrap="square" lIns="0" tIns="0" rIns="0" bIns="0">
            <a:normAutofit/>
          </a:bodyPr>
          <a:lstStyle>
            <a:lvl1pPr marL="0">
              <a:defRPr sz="20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Arial" panose="020B0604020202020204" pitchFamily="34" charset="0"/>
              <a:buChar char="•"/>
            </a:pPr>
            <a:r>
              <a:rPr lang="en-US" sz="2200" b="0" kern="0" dirty="0" smtClean="0">
                <a:latin typeface="Arial" panose="020B0604020202020204" pitchFamily="34" charset="0"/>
                <a:cs typeface="Arial" panose="020B0604020202020204" pitchFamily="34" charset="0"/>
              </a:rPr>
              <a:t>Capable of operating up to 450 psig and 900</a:t>
            </a:r>
            <a:r>
              <a:rPr lang="en-US" sz="2200" b="0" kern="0" baseline="30000" dirty="0" smtClean="0">
                <a:latin typeface="Arial" panose="020B0604020202020204" pitchFamily="34" charset="0"/>
                <a:cs typeface="Arial" panose="020B0604020202020204" pitchFamily="34" charset="0"/>
              </a:rPr>
              <a:t>o</a:t>
            </a:r>
            <a:r>
              <a:rPr lang="en-US" sz="2200" b="0" kern="0" dirty="0" smtClean="0">
                <a:latin typeface="Arial" panose="020B0604020202020204" pitchFamily="34" charset="0"/>
                <a:cs typeface="Arial" panose="020B0604020202020204" pitchFamily="34" charset="0"/>
              </a:rPr>
              <a:t>C</a:t>
            </a:r>
          </a:p>
          <a:p>
            <a:pPr marL="342900" indent="-342900">
              <a:buFont typeface="Arial" panose="020B0604020202020204" pitchFamily="34" charset="0"/>
              <a:buChar char="•"/>
            </a:pPr>
            <a:endParaRPr lang="en-US" sz="2200" b="0" kern="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0" kern="0" dirty="0" smtClean="0">
                <a:latin typeface="Arial" panose="020B0604020202020204" pitchFamily="34" charset="0"/>
                <a:cs typeface="Arial" panose="020B0604020202020204" pitchFamily="34" charset="0"/>
              </a:rPr>
              <a:t>CNFs grow on the fluidized catalyst/silica fume particles</a:t>
            </a:r>
          </a:p>
          <a:p>
            <a:pPr marL="342900" indent="-342900">
              <a:buFont typeface="Arial" panose="020B0604020202020204" pitchFamily="34" charset="0"/>
              <a:buChar char="•"/>
            </a:pPr>
            <a:endParaRPr lang="en-US" sz="2200" b="0" kern="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0" kern="0" dirty="0" smtClean="0">
                <a:latin typeface="Arial" panose="020B0604020202020204" pitchFamily="34" charset="0"/>
                <a:cs typeface="Arial" panose="020B0604020202020204" pitchFamily="34" charset="0"/>
              </a:rPr>
              <a:t>Inconel or high-temp SS reactor tube/components</a:t>
            </a:r>
          </a:p>
          <a:p>
            <a:pPr marL="342900" indent="-342900">
              <a:buFont typeface="Arial" panose="020B0604020202020204" pitchFamily="34" charset="0"/>
              <a:buChar char="•"/>
            </a:pPr>
            <a:endParaRPr lang="en-US" sz="2200" b="0" kern="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0" kern="0" dirty="0" smtClean="0">
                <a:latin typeface="Arial" panose="020B0604020202020204" pitchFamily="34" charset="0"/>
                <a:cs typeface="Arial" panose="020B0604020202020204" pitchFamily="34" charset="0"/>
              </a:rPr>
              <a:t>Reaction progress measured by in-situ mass </a:t>
            </a:r>
            <a:r>
              <a:rPr lang="en-US" sz="2200" b="0" kern="0" dirty="0" smtClean="0">
                <a:latin typeface="Arial" panose="020B0604020202020204" pitchFamily="34" charset="0"/>
                <a:cs typeface="Arial" panose="020B0604020202020204" pitchFamily="34" charset="0"/>
              </a:rPr>
              <a:t>spectrometer/NDIR </a:t>
            </a:r>
            <a:r>
              <a:rPr lang="en-US" sz="2200" b="0" kern="0" dirty="0" smtClean="0">
                <a:latin typeface="Arial" panose="020B0604020202020204" pitchFamily="34" charset="0"/>
                <a:cs typeface="Arial" panose="020B0604020202020204" pitchFamily="34" charset="0"/>
              </a:rPr>
              <a:t>at outlet</a:t>
            </a:r>
            <a:endParaRPr lang="en-US" sz="2200" b="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9914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2743200" y="304800"/>
            <a:ext cx="3733800" cy="505267"/>
          </a:xfrm>
          <a:prstGeom prst="rect">
            <a:avLst/>
          </a:prstGeom>
        </p:spPr>
        <p:txBody>
          <a:bodyPr vert="horz" wrap="square" lIns="0" tIns="12700" rIns="0" bIns="0" rtlCol="0">
            <a:spAutoFit/>
          </a:bodyPr>
          <a:lstStyle/>
          <a:p>
            <a:pPr marL="12700">
              <a:lnSpc>
                <a:spcPct val="100000"/>
              </a:lnSpc>
              <a:spcBef>
                <a:spcPts val="100"/>
              </a:spcBef>
            </a:pPr>
            <a:r>
              <a:rPr lang="en-US" dirty="0" smtClean="0"/>
              <a:t>Experimental Plan</a:t>
            </a:r>
            <a:endParaRPr spc="-5" dirty="0"/>
          </a:p>
        </p:txBody>
      </p:sp>
      <p:sp>
        <p:nvSpPr>
          <p:cNvPr id="5" name="Content Placeholder 1">
            <a:extLst>
              <a:ext uri="{FF2B5EF4-FFF2-40B4-BE49-F238E27FC236}">
                <a16:creationId xmlns:a16="http://schemas.microsoft.com/office/drawing/2014/main" id="{3975655B-380B-704D-9582-4CBAA610AF48}"/>
              </a:ext>
            </a:extLst>
          </p:cNvPr>
          <p:cNvSpPr txBox="1">
            <a:spLocks/>
          </p:cNvSpPr>
          <p:nvPr/>
        </p:nvSpPr>
        <p:spPr>
          <a:xfrm>
            <a:off x="0" y="1300653"/>
            <a:ext cx="3140494" cy="50593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Design methods leveraged to reduce experiment plan complexity, while maximizing insight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Catalyst synthesis: metal, cycle number, reaction temperature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CVD/CNF Growth: Gas hourly space velocity of natural gas, operating pressure </a:t>
            </a:r>
            <a:endPar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72712455"/>
              </p:ext>
            </p:extLst>
          </p:nvPr>
        </p:nvGraphicFramePr>
        <p:xfrm>
          <a:off x="4351542" y="1544336"/>
          <a:ext cx="3184117" cy="4571998"/>
        </p:xfrm>
        <a:graphic>
          <a:graphicData uri="http://schemas.openxmlformats.org/drawingml/2006/table">
            <a:tbl>
              <a:tblPr firstRow="1" firstCol="1" bandRow="1"/>
              <a:tblGrid>
                <a:gridCol w="1270971">
                  <a:extLst>
                    <a:ext uri="{9D8B030D-6E8A-4147-A177-3AD203B41FA5}">
                      <a16:colId xmlns:a16="http://schemas.microsoft.com/office/drawing/2014/main" val="2845086433"/>
                    </a:ext>
                  </a:extLst>
                </a:gridCol>
                <a:gridCol w="1913146">
                  <a:extLst>
                    <a:ext uri="{9D8B030D-6E8A-4147-A177-3AD203B41FA5}">
                      <a16:colId xmlns:a16="http://schemas.microsoft.com/office/drawing/2014/main" val="3725155355"/>
                    </a:ext>
                  </a:extLst>
                </a:gridCol>
              </a:tblGrid>
              <a:tr h="752461">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marR="0" algn="ctr">
                        <a:spcBef>
                          <a:spcPts val="0"/>
                        </a:spcBef>
                        <a:spcAft>
                          <a:spcPts val="0"/>
                        </a:spcAft>
                      </a:pPr>
                      <a:r>
                        <a:rPr lang="en-US" sz="2000" b="1" dirty="0">
                          <a:solidFill>
                            <a:srgbClr val="FFFFFF"/>
                          </a:solidFill>
                          <a:effectLst/>
                          <a:latin typeface="Arial" panose="020B0604020202020204" pitchFamily="34" charset="0"/>
                          <a:ea typeface="Calibri" panose="020F0502020204030204" pitchFamily="34" charset="0"/>
                        </a:rPr>
                        <a:t>Species</a:t>
                      </a:r>
                      <a:endParaRPr lang="en-US" sz="1200" dirty="0">
                        <a:effectLst/>
                        <a:latin typeface="Times New Roman" panose="02020603050405020304" pitchFamily="18" charset="0"/>
                        <a:ea typeface="Calibri" panose="020F0502020204030204" pitchFamily="34" charset="0"/>
                      </a:endParaRPr>
                    </a:p>
                  </a:txBody>
                  <a:tcPr marL="96326" marR="96326" marT="48162" marB="481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marR="0" algn="ctr">
                        <a:spcBef>
                          <a:spcPts val="0"/>
                        </a:spcBef>
                        <a:spcAft>
                          <a:spcPts val="0"/>
                        </a:spcAft>
                      </a:pPr>
                      <a:r>
                        <a:rPr lang="en-US" sz="2000" b="1" dirty="0">
                          <a:solidFill>
                            <a:srgbClr val="FFFFFF"/>
                          </a:solidFill>
                          <a:effectLst/>
                          <a:latin typeface="Arial" panose="020B0604020202020204" pitchFamily="34" charset="0"/>
                          <a:ea typeface="Calibri" panose="020F0502020204030204" pitchFamily="34" charset="0"/>
                        </a:rPr>
                        <a:t>Mole Fraction (%)</a:t>
                      </a:r>
                      <a:endParaRPr lang="en-US" sz="1200" dirty="0">
                        <a:effectLst/>
                        <a:latin typeface="Times New Roman" panose="02020603050405020304" pitchFamily="18" charset="0"/>
                        <a:ea typeface="Calibri" panose="020F0502020204030204" pitchFamily="34" charset="0"/>
                      </a:endParaRPr>
                    </a:p>
                  </a:txBody>
                  <a:tcPr marL="96326" marR="96326" marT="48162" marB="481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298489887"/>
                  </a:ext>
                </a:extLst>
              </a:tr>
              <a:tr h="424393">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marR="0" algn="ctr">
                        <a:spcBef>
                          <a:spcPts val="0"/>
                        </a:spcBef>
                        <a:spcAft>
                          <a:spcPts val="0"/>
                        </a:spcAft>
                      </a:pPr>
                      <a:r>
                        <a:rPr lang="en-US" sz="2000">
                          <a:solidFill>
                            <a:srgbClr val="000000"/>
                          </a:solidFill>
                          <a:effectLst/>
                          <a:latin typeface="Arial" panose="020B0604020202020204" pitchFamily="34" charset="0"/>
                          <a:ea typeface="Calibri" panose="020F0502020204030204" pitchFamily="34" charset="0"/>
                        </a:rPr>
                        <a:t>CH</a:t>
                      </a:r>
                      <a:r>
                        <a:rPr lang="en-US" sz="2000" baseline="-25000">
                          <a:solidFill>
                            <a:srgbClr val="000000"/>
                          </a:solidFill>
                          <a:effectLst/>
                          <a:latin typeface="Arial" panose="020B0604020202020204" pitchFamily="34" charset="0"/>
                          <a:ea typeface="Calibri" panose="020F0502020204030204" pitchFamily="34" charset="0"/>
                        </a:rPr>
                        <a:t>4</a:t>
                      </a:r>
                      <a:endParaRPr lang="en-US" sz="1200">
                        <a:effectLst/>
                        <a:latin typeface="Times New Roman" panose="02020603050405020304" pitchFamily="18" charset="0"/>
                        <a:ea typeface="Calibri" panose="020F0502020204030204" pitchFamily="34" charset="0"/>
                      </a:endParaRPr>
                    </a:p>
                  </a:txBody>
                  <a:tcPr marL="96326" marR="96326" marT="48162" marB="481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marR="0" algn="ctr">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rPr>
                        <a:t>52.7</a:t>
                      </a:r>
                      <a:endParaRPr lang="en-US" sz="1200" dirty="0">
                        <a:effectLst/>
                        <a:latin typeface="Times New Roman" panose="02020603050405020304" pitchFamily="18" charset="0"/>
                        <a:ea typeface="Calibri" panose="020F0502020204030204" pitchFamily="34" charset="0"/>
                      </a:endParaRPr>
                    </a:p>
                  </a:txBody>
                  <a:tcPr marL="96326" marR="96326" marT="48162" marB="481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4061918078"/>
                  </a:ext>
                </a:extLst>
              </a:tr>
              <a:tr h="424393">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marR="0" algn="ctr">
                        <a:spcBef>
                          <a:spcPts val="0"/>
                        </a:spcBef>
                        <a:spcAft>
                          <a:spcPts val="0"/>
                        </a:spcAft>
                      </a:pPr>
                      <a:r>
                        <a:rPr lang="en-US" sz="2000">
                          <a:solidFill>
                            <a:srgbClr val="000000"/>
                          </a:solidFill>
                          <a:effectLst/>
                          <a:latin typeface="Arial" panose="020B0604020202020204" pitchFamily="34" charset="0"/>
                          <a:ea typeface="Calibri" panose="020F0502020204030204" pitchFamily="34" charset="0"/>
                        </a:rPr>
                        <a:t>C</a:t>
                      </a:r>
                      <a:r>
                        <a:rPr lang="en-US" sz="2000" baseline="-25000">
                          <a:solidFill>
                            <a:srgbClr val="000000"/>
                          </a:solidFill>
                          <a:effectLst/>
                          <a:latin typeface="Arial" panose="020B0604020202020204" pitchFamily="34" charset="0"/>
                          <a:ea typeface="Calibri" panose="020F0502020204030204" pitchFamily="34" charset="0"/>
                        </a:rPr>
                        <a:t>2</a:t>
                      </a:r>
                      <a:r>
                        <a:rPr lang="en-US" sz="2000">
                          <a:solidFill>
                            <a:srgbClr val="000000"/>
                          </a:solidFill>
                          <a:effectLst/>
                          <a:latin typeface="Arial" panose="020B0604020202020204" pitchFamily="34" charset="0"/>
                          <a:ea typeface="Calibri" panose="020F0502020204030204" pitchFamily="34" charset="0"/>
                        </a:rPr>
                        <a:t>H</a:t>
                      </a:r>
                      <a:r>
                        <a:rPr lang="en-US" sz="2000" baseline="-25000">
                          <a:solidFill>
                            <a:srgbClr val="000000"/>
                          </a:solidFill>
                          <a:effectLst/>
                          <a:latin typeface="Arial" panose="020B0604020202020204" pitchFamily="34" charset="0"/>
                          <a:ea typeface="Calibri" panose="020F0502020204030204" pitchFamily="34" charset="0"/>
                        </a:rPr>
                        <a:t>6</a:t>
                      </a:r>
                      <a:endParaRPr lang="en-US" sz="1200">
                        <a:effectLst/>
                        <a:latin typeface="Times New Roman" panose="02020603050405020304" pitchFamily="18" charset="0"/>
                        <a:ea typeface="Calibri" panose="020F0502020204030204" pitchFamily="34" charset="0"/>
                      </a:endParaRPr>
                    </a:p>
                  </a:txBody>
                  <a:tcPr marL="96326" marR="96326" marT="48162" marB="481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marR="0" algn="ctr">
                        <a:spcBef>
                          <a:spcPts val="0"/>
                        </a:spcBef>
                        <a:spcAft>
                          <a:spcPts val="0"/>
                        </a:spcAft>
                      </a:pPr>
                      <a:r>
                        <a:rPr lang="en-US" sz="2000">
                          <a:solidFill>
                            <a:srgbClr val="000000"/>
                          </a:solidFill>
                          <a:effectLst/>
                          <a:latin typeface="Arial" panose="020B0604020202020204" pitchFamily="34" charset="0"/>
                          <a:ea typeface="Calibri" panose="020F0502020204030204" pitchFamily="34" charset="0"/>
                        </a:rPr>
                        <a:t>24.6</a:t>
                      </a:r>
                      <a:endParaRPr lang="en-US" sz="1200">
                        <a:effectLst/>
                        <a:latin typeface="Times New Roman" panose="02020603050405020304" pitchFamily="18" charset="0"/>
                        <a:ea typeface="Calibri" panose="020F0502020204030204" pitchFamily="34" charset="0"/>
                      </a:endParaRPr>
                    </a:p>
                  </a:txBody>
                  <a:tcPr marL="96326" marR="96326" marT="48162" marB="481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78476021"/>
                  </a:ext>
                </a:extLst>
              </a:tr>
              <a:tr h="424393">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marR="0" algn="ctr">
                        <a:spcBef>
                          <a:spcPts val="0"/>
                        </a:spcBef>
                        <a:spcAft>
                          <a:spcPts val="0"/>
                        </a:spcAft>
                      </a:pPr>
                      <a:r>
                        <a:rPr lang="en-US" sz="2000">
                          <a:solidFill>
                            <a:srgbClr val="000000"/>
                          </a:solidFill>
                          <a:effectLst/>
                          <a:latin typeface="Arial" panose="020B0604020202020204" pitchFamily="34" charset="0"/>
                          <a:ea typeface="Calibri" panose="020F0502020204030204" pitchFamily="34" charset="0"/>
                        </a:rPr>
                        <a:t>C</a:t>
                      </a:r>
                      <a:r>
                        <a:rPr lang="en-US" sz="2000" baseline="-25000">
                          <a:solidFill>
                            <a:srgbClr val="000000"/>
                          </a:solidFill>
                          <a:effectLst/>
                          <a:latin typeface="Arial" panose="020B0604020202020204" pitchFamily="34" charset="0"/>
                          <a:ea typeface="Calibri" panose="020F0502020204030204" pitchFamily="34" charset="0"/>
                        </a:rPr>
                        <a:t>3</a:t>
                      </a:r>
                      <a:r>
                        <a:rPr lang="en-US" sz="2000">
                          <a:solidFill>
                            <a:srgbClr val="000000"/>
                          </a:solidFill>
                          <a:effectLst/>
                          <a:latin typeface="Arial" panose="020B0604020202020204" pitchFamily="34" charset="0"/>
                          <a:ea typeface="Calibri" panose="020F0502020204030204" pitchFamily="34" charset="0"/>
                        </a:rPr>
                        <a:t>H</a:t>
                      </a:r>
                      <a:r>
                        <a:rPr lang="en-US" sz="2000" baseline="-25000">
                          <a:solidFill>
                            <a:srgbClr val="000000"/>
                          </a:solidFill>
                          <a:effectLst/>
                          <a:latin typeface="Arial" panose="020B0604020202020204" pitchFamily="34" charset="0"/>
                          <a:ea typeface="Calibri" panose="020F0502020204030204" pitchFamily="34" charset="0"/>
                        </a:rPr>
                        <a:t>8</a:t>
                      </a:r>
                      <a:endParaRPr lang="en-US" sz="1200">
                        <a:effectLst/>
                        <a:latin typeface="Times New Roman" panose="02020603050405020304" pitchFamily="18" charset="0"/>
                        <a:ea typeface="Calibri" panose="020F0502020204030204" pitchFamily="34" charset="0"/>
                      </a:endParaRPr>
                    </a:p>
                  </a:txBody>
                  <a:tcPr marL="96326" marR="96326" marT="48162" marB="481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marR="0" algn="ctr">
                        <a:spcBef>
                          <a:spcPts val="0"/>
                        </a:spcBef>
                        <a:spcAft>
                          <a:spcPts val="0"/>
                        </a:spcAft>
                      </a:pPr>
                      <a:r>
                        <a:rPr lang="en-US" sz="2000">
                          <a:solidFill>
                            <a:srgbClr val="000000"/>
                          </a:solidFill>
                          <a:effectLst/>
                          <a:latin typeface="Arial" panose="020B0604020202020204" pitchFamily="34" charset="0"/>
                          <a:ea typeface="Calibri" panose="020F0502020204030204" pitchFamily="34" charset="0"/>
                        </a:rPr>
                        <a:t>12.9</a:t>
                      </a:r>
                      <a:endParaRPr lang="en-US" sz="1200">
                        <a:effectLst/>
                        <a:latin typeface="Times New Roman" panose="02020603050405020304" pitchFamily="18" charset="0"/>
                        <a:ea typeface="Calibri" panose="020F0502020204030204" pitchFamily="34" charset="0"/>
                      </a:endParaRPr>
                    </a:p>
                  </a:txBody>
                  <a:tcPr marL="96326" marR="96326" marT="48162" marB="481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4007998945"/>
                  </a:ext>
                </a:extLst>
              </a:tr>
              <a:tr h="424393">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marR="0" algn="ctr">
                        <a:spcBef>
                          <a:spcPts val="0"/>
                        </a:spcBef>
                        <a:spcAft>
                          <a:spcPts val="0"/>
                        </a:spcAft>
                      </a:pPr>
                      <a:r>
                        <a:rPr lang="en-US" sz="2000">
                          <a:solidFill>
                            <a:srgbClr val="000000"/>
                          </a:solidFill>
                          <a:effectLst/>
                          <a:latin typeface="Arial" panose="020B0604020202020204" pitchFamily="34" charset="0"/>
                          <a:ea typeface="Calibri" panose="020F0502020204030204" pitchFamily="34" charset="0"/>
                        </a:rPr>
                        <a:t>C</a:t>
                      </a:r>
                      <a:r>
                        <a:rPr lang="en-US" sz="2000" baseline="-25000">
                          <a:solidFill>
                            <a:srgbClr val="000000"/>
                          </a:solidFill>
                          <a:effectLst/>
                          <a:latin typeface="Arial" panose="020B0604020202020204" pitchFamily="34" charset="0"/>
                          <a:ea typeface="Calibri" panose="020F0502020204030204" pitchFamily="34" charset="0"/>
                        </a:rPr>
                        <a:t>4</a:t>
                      </a:r>
                      <a:r>
                        <a:rPr lang="en-US" sz="2000">
                          <a:solidFill>
                            <a:srgbClr val="000000"/>
                          </a:solidFill>
                          <a:effectLst/>
                          <a:latin typeface="Arial" panose="020B0604020202020204" pitchFamily="34" charset="0"/>
                          <a:ea typeface="Calibri" panose="020F0502020204030204" pitchFamily="34" charset="0"/>
                        </a:rPr>
                        <a:t>H</a:t>
                      </a:r>
                      <a:r>
                        <a:rPr lang="en-US" sz="2000" baseline="-25000">
                          <a:solidFill>
                            <a:srgbClr val="000000"/>
                          </a:solidFill>
                          <a:effectLst/>
                          <a:latin typeface="Arial" panose="020B0604020202020204" pitchFamily="34" charset="0"/>
                          <a:ea typeface="Calibri" panose="020F0502020204030204" pitchFamily="34" charset="0"/>
                        </a:rPr>
                        <a:t>10</a:t>
                      </a:r>
                      <a:endParaRPr lang="en-US" sz="1200">
                        <a:effectLst/>
                        <a:latin typeface="Times New Roman" panose="02020603050405020304" pitchFamily="18" charset="0"/>
                        <a:ea typeface="Calibri" panose="020F0502020204030204" pitchFamily="34" charset="0"/>
                      </a:endParaRPr>
                    </a:p>
                  </a:txBody>
                  <a:tcPr marL="96326" marR="96326" marT="48162" marB="481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marR="0" algn="ctr">
                        <a:spcBef>
                          <a:spcPts val="0"/>
                        </a:spcBef>
                        <a:spcAft>
                          <a:spcPts val="0"/>
                        </a:spcAft>
                      </a:pPr>
                      <a:r>
                        <a:rPr lang="en-US" sz="2000">
                          <a:solidFill>
                            <a:srgbClr val="000000"/>
                          </a:solidFill>
                          <a:effectLst/>
                          <a:latin typeface="Arial" panose="020B0604020202020204" pitchFamily="34" charset="0"/>
                          <a:ea typeface="Calibri" panose="020F0502020204030204" pitchFamily="34" charset="0"/>
                        </a:rPr>
                        <a:t>1.3</a:t>
                      </a:r>
                      <a:endParaRPr lang="en-US" sz="1200">
                        <a:effectLst/>
                        <a:latin typeface="Times New Roman" panose="02020603050405020304" pitchFamily="18" charset="0"/>
                        <a:ea typeface="Calibri" panose="020F0502020204030204" pitchFamily="34" charset="0"/>
                      </a:endParaRPr>
                    </a:p>
                  </a:txBody>
                  <a:tcPr marL="96326" marR="96326" marT="48162" marB="481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937339357"/>
                  </a:ext>
                </a:extLst>
              </a:tr>
              <a:tr h="424393">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marR="0" algn="ctr">
                        <a:spcBef>
                          <a:spcPts val="0"/>
                        </a:spcBef>
                        <a:spcAft>
                          <a:spcPts val="0"/>
                        </a:spcAft>
                      </a:pPr>
                      <a:r>
                        <a:rPr lang="en-US" sz="2000">
                          <a:solidFill>
                            <a:srgbClr val="000000"/>
                          </a:solidFill>
                          <a:effectLst/>
                          <a:latin typeface="Arial" panose="020B0604020202020204" pitchFamily="34" charset="0"/>
                          <a:ea typeface="Calibri" panose="020F0502020204030204" pitchFamily="34" charset="0"/>
                        </a:rPr>
                        <a:t>H</a:t>
                      </a:r>
                      <a:r>
                        <a:rPr lang="en-US" sz="2000" baseline="-25000">
                          <a:solidFill>
                            <a:srgbClr val="000000"/>
                          </a:solidFill>
                          <a:effectLst/>
                          <a:latin typeface="Arial" panose="020B0604020202020204" pitchFamily="34" charset="0"/>
                          <a:ea typeface="Calibri" panose="020F0502020204030204" pitchFamily="34" charset="0"/>
                        </a:rPr>
                        <a:t>2</a:t>
                      </a:r>
                      <a:r>
                        <a:rPr lang="en-US" sz="2000">
                          <a:solidFill>
                            <a:srgbClr val="000000"/>
                          </a:solidFill>
                          <a:effectLst/>
                          <a:latin typeface="Arial" panose="020B0604020202020204" pitchFamily="34" charset="0"/>
                          <a:ea typeface="Calibri" panose="020F0502020204030204" pitchFamily="34" charset="0"/>
                        </a:rPr>
                        <a:t>S</a:t>
                      </a:r>
                      <a:endParaRPr lang="en-US" sz="1200">
                        <a:effectLst/>
                        <a:latin typeface="Times New Roman" panose="02020603050405020304" pitchFamily="18" charset="0"/>
                        <a:ea typeface="Calibri" panose="020F0502020204030204" pitchFamily="34" charset="0"/>
                      </a:endParaRPr>
                    </a:p>
                  </a:txBody>
                  <a:tcPr marL="96326" marR="96326" marT="48162" marB="481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marR="0" algn="ctr">
                        <a:spcBef>
                          <a:spcPts val="0"/>
                        </a:spcBef>
                        <a:spcAft>
                          <a:spcPts val="0"/>
                        </a:spcAft>
                      </a:pPr>
                      <a:r>
                        <a:rPr lang="en-US" sz="2000">
                          <a:solidFill>
                            <a:srgbClr val="000000"/>
                          </a:solidFill>
                          <a:effectLst/>
                          <a:latin typeface="Arial" panose="020B0604020202020204" pitchFamily="34" charset="0"/>
                          <a:ea typeface="Calibri" panose="020F0502020204030204" pitchFamily="34" charset="0"/>
                        </a:rPr>
                        <a:t>3.8</a:t>
                      </a:r>
                      <a:endParaRPr lang="en-US" sz="1200">
                        <a:effectLst/>
                        <a:latin typeface="Times New Roman" panose="02020603050405020304" pitchFamily="18" charset="0"/>
                        <a:ea typeface="Calibri" panose="020F0502020204030204" pitchFamily="34" charset="0"/>
                      </a:endParaRPr>
                    </a:p>
                  </a:txBody>
                  <a:tcPr marL="96326" marR="96326" marT="48162" marB="481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3395054648"/>
                  </a:ext>
                </a:extLst>
              </a:tr>
              <a:tr h="424393">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marR="0" algn="ctr">
                        <a:spcBef>
                          <a:spcPts val="0"/>
                        </a:spcBef>
                        <a:spcAft>
                          <a:spcPts val="0"/>
                        </a:spcAft>
                      </a:pPr>
                      <a:r>
                        <a:rPr lang="en-US" sz="2000">
                          <a:solidFill>
                            <a:srgbClr val="000000"/>
                          </a:solidFill>
                          <a:effectLst/>
                          <a:latin typeface="Arial" panose="020B0604020202020204" pitchFamily="34" charset="0"/>
                          <a:ea typeface="Calibri" panose="020F0502020204030204" pitchFamily="34" charset="0"/>
                        </a:rPr>
                        <a:t>CO</a:t>
                      </a:r>
                      <a:r>
                        <a:rPr lang="en-US" sz="2000" baseline="-25000">
                          <a:solidFill>
                            <a:srgbClr val="000000"/>
                          </a:solidFill>
                          <a:effectLst/>
                          <a:latin typeface="Arial" panose="020B0604020202020204" pitchFamily="34" charset="0"/>
                          <a:ea typeface="Calibri" panose="020F0502020204030204" pitchFamily="34" charset="0"/>
                        </a:rPr>
                        <a:t>2</a:t>
                      </a:r>
                      <a:endParaRPr lang="en-US" sz="1200">
                        <a:effectLst/>
                        <a:latin typeface="Times New Roman" panose="02020603050405020304" pitchFamily="18" charset="0"/>
                        <a:ea typeface="Calibri" panose="020F0502020204030204" pitchFamily="34" charset="0"/>
                      </a:endParaRPr>
                    </a:p>
                  </a:txBody>
                  <a:tcPr marL="96326" marR="96326" marT="48162" marB="481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marR="0" algn="ctr">
                        <a:spcBef>
                          <a:spcPts val="0"/>
                        </a:spcBef>
                        <a:spcAft>
                          <a:spcPts val="0"/>
                        </a:spcAft>
                      </a:pPr>
                      <a:r>
                        <a:rPr lang="en-US" sz="2000">
                          <a:solidFill>
                            <a:srgbClr val="000000"/>
                          </a:solidFill>
                          <a:effectLst/>
                          <a:latin typeface="Arial" panose="020B0604020202020204" pitchFamily="34" charset="0"/>
                          <a:ea typeface="Calibri" panose="020F0502020204030204" pitchFamily="34" charset="0"/>
                        </a:rPr>
                        <a:t>2.8</a:t>
                      </a:r>
                      <a:endParaRPr lang="en-US" sz="1200">
                        <a:effectLst/>
                        <a:latin typeface="Times New Roman" panose="02020603050405020304" pitchFamily="18" charset="0"/>
                        <a:ea typeface="Calibri" panose="020F0502020204030204" pitchFamily="34" charset="0"/>
                      </a:endParaRPr>
                    </a:p>
                  </a:txBody>
                  <a:tcPr marL="96326" marR="96326" marT="48162" marB="481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726435735"/>
                  </a:ext>
                </a:extLst>
              </a:tr>
              <a:tr h="424393">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marR="0" algn="ctr">
                        <a:spcBef>
                          <a:spcPts val="0"/>
                        </a:spcBef>
                        <a:spcAft>
                          <a:spcPts val="0"/>
                        </a:spcAft>
                      </a:pPr>
                      <a:r>
                        <a:rPr lang="en-US" sz="2000">
                          <a:solidFill>
                            <a:srgbClr val="000000"/>
                          </a:solidFill>
                          <a:effectLst/>
                          <a:latin typeface="Arial" panose="020B0604020202020204" pitchFamily="34" charset="0"/>
                          <a:ea typeface="Calibri" panose="020F0502020204030204" pitchFamily="34" charset="0"/>
                        </a:rPr>
                        <a:t>N</a:t>
                      </a:r>
                      <a:r>
                        <a:rPr lang="en-US" sz="2000" baseline="-25000">
                          <a:solidFill>
                            <a:srgbClr val="000000"/>
                          </a:solidFill>
                          <a:effectLst/>
                          <a:latin typeface="Arial" panose="020B0604020202020204" pitchFamily="34" charset="0"/>
                          <a:ea typeface="Calibri" panose="020F0502020204030204" pitchFamily="34" charset="0"/>
                        </a:rPr>
                        <a:t>2</a:t>
                      </a:r>
                      <a:endParaRPr lang="en-US" sz="1200">
                        <a:effectLst/>
                        <a:latin typeface="Times New Roman" panose="02020603050405020304" pitchFamily="18" charset="0"/>
                        <a:ea typeface="Calibri" panose="020F0502020204030204" pitchFamily="34" charset="0"/>
                      </a:endParaRPr>
                    </a:p>
                  </a:txBody>
                  <a:tcPr marL="96326" marR="96326" marT="48162" marB="481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marR="0" algn="ctr">
                        <a:spcBef>
                          <a:spcPts val="0"/>
                        </a:spcBef>
                        <a:spcAft>
                          <a:spcPts val="0"/>
                        </a:spcAft>
                      </a:pPr>
                      <a:r>
                        <a:rPr lang="en-US" sz="2000">
                          <a:solidFill>
                            <a:srgbClr val="000000"/>
                          </a:solidFill>
                          <a:effectLst/>
                          <a:latin typeface="Arial" panose="020B0604020202020204" pitchFamily="34" charset="0"/>
                          <a:ea typeface="Calibri" panose="020F0502020204030204" pitchFamily="34" charset="0"/>
                        </a:rPr>
                        <a:t>0.0</a:t>
                      </a:r>
                      <a:endParaRPr lang="en-US" sz="1200">
                        <a:effectLst/>
                        <a:latin typeface="Times New Roman" panose="02020603050405020304" pitchFamily="18" charset="0"/>
                        <a:ea typeface="Calibri" panose="020F0502020204030204" pitchFamily="34" charset="0"/>
                      </a:endParaRPr>
                    </a:p>
                  </a:txBody>
                  <a:tcPr marL="96326" marR="96326" marT="48162" marB="481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781243029"/>
                  </a:ext>
                </a:extLst>
              </a:tr>
              <a:tr h="424393">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marR="0" algn="ctr">
                        <a:spcBef>
                          <a:spcPts val="0"/>
                        </a:spcBef>
                        <a:spcAft>
                          <a:spcPts val="0"/>
                        </a:spcAft>
                      </a:pPr>
                      <a:r>
                        <a:rPr lang="en-US" sz="2000">
                          <a:solidFill>
                            <a:srgbClr val="000000"/>
                          </a:solidFill>
                          <a:effectLst/>
                          <a:latin typeface="Arial" panose="020B0604020202020204" pitchFamily="34" charset="0"/>
                          <a:ea typeface="Calibri" panose="020F0502020204030204" pitchFamily="34" charset="0"/>
                        </a:rPr>
                        <a:t>He</a:t>
                      </a:r>
                      <a:endParaRPr lang="en-US" sz="1200">
                        <a:effectLst/>
                        <a:latin typeface="Times New Roman" panose="02020603050405020304" pitchFamily="18" charset="0"/>
                        <a:ea typeface="Calibri" panose="020F0502020204030204" pitchFamily="34" charset="0"/>
                      </a:endParaRPr>
                    </a:p>
                  </a:txBody>
                  <a:tcPr marL="96326" marR="96326" marT="48162" marB="481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marR="0" algn="ctr">
                        <a:spcBef>
                          <a:spcPts val="0"/>
                        </a:spcBef>
                        <a:spcAft>
                          <a:spcPts val="0"/>
                        </a:spcAft>
                      </a:pPr>
                      <a:r>
                        <a:rPr lang="en-US" sz="2000">
                          <a:solidFill>
                            <a:srgbClr val="000000"/>
                          </a:solidFill>
                          <a:effectLst/>
                          <a:latin typeface="Arial" panose="020B0604020202020204" pitchFamily="34" charset="0"/>
                          <a:ea typeface="Calibri" panose="020F0502020204030204" pitchFamily="34" charset="0"/>
                        </a:rPr>
                        <a:t>0.4</a:t>
                      </a:r>
                      <a:endParaRPr lang="en-US" sz="1200">
                        <a:effectLst/>
                        <a:latin typeface="Times New Roman" panose="02020603050405020304" pitchFamily="18" charset="0"/>
                        <a:ea typeface="Calibri" panose="020F0502020204030204" pitchFamily="34" charset="0"/>
                      </a:endParaRPr>
                    </a:p>
                  </a:txBody>
                  <a:tcPr marL="96326" marR="96326" marT="48162" marB="481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084253365"/>
                  </a:ext>
                </a:extLst>
              </a:tr>
              <a:tr h="424393">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marR="0" algn="ctr">
                        <a:spcBef>
                          <a:spcPts val="0"/>
                        </a:spcBef>
                        <a:spcAft>
                          <a:spcPts val="0"/>
                        </a:spcAft>
                      </a:pPr>
                      <a:r>
                        <a:rPr lang="en-US" sz="2000">
                          <a:solidFill>
                            <a:srgbClr val="000000"/>
                          </a:solidFill>
                          <a:effectLst/>
                          <a:latin typeface="Arial" panose="020B0604020202020204" pitchFamily="34" charset="0"/>
                          <a:ea typeface="Calibri" panose="020F0502020204030204" pitchFamily="34" charset="0"/>
                        </a:rPr>
                        <a:t>Total</a:t>
                      </a:r>
                      <a:endParaRPr lang="en-US" sz="1200">
                        <a:effectLst/>
                        <a:latin typeface="Times New Roman" panose="02020603050405020304" pitchFamily="18" charset="0"/>
                        <a:ea typeface="Calibri" panose="020F0502020204030204" pitchFamily="34" charset="0"/>
                      </a:endParaRPr>
                    </a:p>
                  </a:txBody>
                  <a:tcPr marL="96326" marR="96326" marT="48162" marB="481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marR="0" algn="ctr">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rPr>
                        <a:t>98.5</a:t>
                      </a:r>
                      <a:endParaRPr lang="en-US" sz="1200" dirty="0">
                        <a:effectLst/>
                        <a:latin typeface="Times New Roman" panose="02020603050405020304" pitchFamily="18" charset="0"/>
                        <a:ea typeface="Calibri" panose="020F0502020204030204" pitchFamily="34" charset="0"/>
                      </a:endParaRPr>
                    </a:p>
                  </a:txBody>
                  <a:tcPr marL="96326" marR="96326" marT="48162" marB="4816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2102638612"/>
                  </a:ext>
                </a:extLst>
              </a:tr>
            </a:tbl>
          </a:graphicData>
        </a:graphic>
      </p:graphicFrame>
      <p:pic>
        <p:nvPicPr>
          <p:cNvPr id="7" name="Picture 6"/>
          <p:cNvPicPr>
            <a:picLocks noChangeAspect="1"/>
          </p:cNvPicPr>
          <p:nvPr/>
        </p:nvPicPr>
        <p:blipFill>
          <a:blip r:embed="rId2"/>
          <a:stretch>
            <a:fillRect/>
          </a:stretch>
        </p:blipFill>
        <p:spPr>
          <a:xfrm>
            <a:off x="2971800" y="1524000"/>
            <a:ext cx="5943600" cy="4612671"/>
          </a:xfrm>
          <a:prstGeom prst="rect">
            <a:avLst/>
          </a:prstGeom>
        </p:spPr>
      </p:pic>
    </p:spTree>
    <p:extLst>
      <p:ext uri="{BB962C8B-B14F-4D97-AF65-F5344CB8AC3E}">
        <p14:creationId xmlns:p14="http://schemas.microsoft.com/office/powerpoint/2010/main" val="58886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2514600" y="304800"/>
            <a:ext cx="4191000" cy="505267"/>
          </a:xfrm>
          <a:prstGeom prst="rect">
            <a:avLst/>
          </a:prstGeom>
        </p:spPr>
        <p:txBody>
          <a:bodyPr vert="horz" wrap="square" lIns="0" tIns="12700" rIns="0" bIns="0" rtlCol="0">
            <a:spAutoFit/>
          </a:bodyPr>
          <a:lstStyle/>
          <a:p>
            <a:pPr marL="12700">
              <a:lnSpc>
                <a:spcPct val="100000"/>
              </a:lnSpc>
              <a:spcBef>
                <a:spcPts val="100"/>
              </a:spcBef>
            </a:pPr>
            <a:r>
              <a:rPr lang="en-US" dirty="0" smtClean="0"/>
              <a:t>Particle ALD Catalyst</a:t>
            </a:r>
            <a:endParaRPr spc="-5" dirty="0"/>
          </a:p>
        </p:txBody>
      </p:sp>
      <p:pic>
        <p:nvPicPr>
          <p:cNvPr id="5" name="Picture 4"/>
          <p:cNvPicPr>
            <a:picLocks noChangeAspect="1"/>
          </p:cNvPicPr>
          <p:nvPr/>
        </p:nvPicPr>
        <p:blipFill>
          <a:blip r:embed="rId2"/>
          <a:stretch>
            <a:fillRect/>
          </a:stretch>
        </p:blipFill>
        <p:spPr>
          <a:xfrm>
            <a:off x="3199885" y="1066800"/>
            <a:ext cx="5944115" cy="4993057"/>
          </a:xfrm>
          <a:prstGeom prst="rect">
            <a:avLst/>
          </a:prstGeom>
        </p:spPr>
      </p:pic>
      <p:sp>
        <p:nvSpPr>
          <p:cNvPr id="6" name="Content Placeholder 1">
            <a:extLst>
              <a:ext uri="{FF2B5EF4-FFF2-40B4-BE49-F238E27FC236}">
                <a16:creationId xmlns:a16="http://schemas.microsoft.com/office/drawing/2014/main" id="{3975655B-380B-704D-9582-4CBAA610AF48}"/>
              </a:ext>
            </a:extLst>
          </p:cNvPr>
          <p:cNvSpPr txBox="1">
            <a:spLocks/>
          </p:cNvSpPr>
          <p:nvPr/>
        </p:nvSpPr>
        <p:spPr>
          <a:xfrm>
            <a:off x="75685" y="914400"/>
            <a:ext cx="3124200" cy="5059363"/>
          </a:xfrm>
          <a:prstGeom prst="rect">
            <a:avLst/>
          </a:prstGeom>
        </p:spPr>
        <p:txBody>
          <a:bodyPr wrap="square" lIns="0" tIns="0" rIns="0" bIns="0">
            <a:noAutofit/>
          </a:bodyPr>
          <a:lstStyle>
            <a:lvl1pPr marL="0">
              <a:defRPr sz="20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200" kern="0" dirty="0" err="1" smtClean="0"/>
              <a:t>Adatom</a:t>
            </a:r>
            <a:r>
              <a:rPr lang="en-US" sz="2200" kern="0" dirty="0" smtClean="0"/>
              <a:t> nanoparticles (Fe, Co, or Ni) uniformly deposited on silica fume via ALD…</a:t>
            </a:r>
          </a:p>
          <a:p>
            <a:pPr marL="800100" lvl="1" indent="-342900">
              <a:buFont typeface="Arial" panose="020B0604020202020204" pitchFamily="34" charset="0"/>
              <a:buChar char="•"/>
            </a:pPr>
            <a:r>
              <a:rPr lang="en-US" sz="2400" kern="0" dirty="0" smtClean="0">
                <a:solidFill>
                  <a:sysClr val="windowText" lastClr="000000"/>
                </a:solidFill>
              </a:rPr>
              <a:t>Maintain catalytic activity</a:t>
            </a:r>
          </a:p>
          <a:p>
            <a:pPr lvl="1"/>
            <a:endParaRPr lang="en-US" sz="2400" kern="0" dirty="0" smtClean="0">
              <a:solidFill>
                <a:sysClr val="windowText" lastClr="000000"/>
              </a:solidFill>
            </a:endParaRPr>
          </a:p>
          <a:p>
            <a:pPr marL="800100" lvl="1" indent="-342900">
              <a:buFont typeface="Arial" panose="020B0604020202020204" pitchFamily="34" charset="0"/>
              <a:buChar char="•"/>
            </a:pPr>
            <a:r>
              <a:rPr lang="en-US" sz="2400" kern="0" dirty="0" smtClean="0">
                <a:solidFill>
                  <a:sysClr val="windowText" lastClr="000000"/>
                </a:solidFill>
              </a:rPr>
              <a:t>Remain stable, e.g., resist further oxidation upon exposure to air</a:t>
            </a:r>
          </a:p>
          <a:p>
            <a:pPr lvl="1"/>
            <a:endParaRPr lang="en-US" sz="2400" kern="0" dirty="0" smtClean="0">
              <a:solidFill>
                <a:sysClr val="windowText" lastClr="000000"/>
              </a:solidFill>
            </a:endParaRPr>
          </a:p>
          <a:p>
            <a:pPr marL="800100" lvl="1" indent="-342900">
              <a:buFont typeface="Arial" panose="020B0604020202020204" pitchFamily="34" charset="0"/>
              <a:buChar char="•"/>
            </a:pPr>
            <a:r>
              <a:rPr lang="en-US" sz="2400" kern="0" dirty="0" smtClean="0">
                <a:solidFill>
                  <a:sysClr val="windowText" lastClr="000000"/>
                </a:solidFill>
              </a:rPr>
              <a:t>Promote efficient use of the metal/M-</a:t>
            </a:r>
            <a:r>
              <a:rPr lang="en-US" sz="2400" kern="0" dirty="0" err="1" smtClean="0">
                <a:solidFill>
                  <a:sysClr val="windowText" lastClr="000000"/>
                </a:solidFill>
              </a:rPr>
              <a:t>ocene</a:t>
            </a:r>
            <a:r>
              <a:rPr lang="en-US" sz="2400" kern="0" dirty="0" smtClean="0">
                <a:solidFill>
                  <a:sysClr val="windowText" lastClr="000000"/>
                </a:solidFill>
              </a:rPr>
              <a:t> precursors</a:t>
            </a:r>
            <a:endParaRPr lang="en-US" sz="2400" kern="0" dirty="0">
              <a:solidFill>
                <a:sysClr val="windowText" lastClr="000000"/>
              </a:solidFill>
            </a:endParaRPr>
          </a:p>
        </p:txBody>
      </p:sp>
      <p:sp>
        <p:nvSpPr>
          <p:cNvPr id="8" name="Footer Placeholder 2">
            <a:extLst>
              <a:ext uri="{FF2B5EF4-FFF2-40B4-BE49-F238E27FC236}">
                <a16:creationId xmlns:a16="http://schemas.microsoft.com/office/drawing/2014/main" id="{C4BD9AFD-9AE6-E347-B4C5-5ACF8DF68BB4}"/>
              </a:ext>
            </a:extLst>
          </p:cNvPr>
          <p:cNvSpPr>
            <a:spLocks noGrp="1"/>
          </p:cNvSpPr>
          <p:nvPr>
            <p:ph type="ftr" sz="quarter" idx="4294967295"/>
          </p:nvPr>
        </p:nvSpPr>
        <p:spPr>
          <a:xfrm>
            <a:off x="3276600" y="6193361"/>
            <a:ext cx="5867400" cy="436039"/>
          </a:xfrm>
          <a:prstGeom prst="rect">
            <a:avLst/>
          </a:prstGeom>
        </p:spPr>
        <p:txBody>
          <a:bodyPr/>
          <a:lstStyle/>
          <a:p>
            <a:r>
              <a:rPr lang="en-US" sz="1400" dirty="0" smtClean="0">
                <a:latin typeface="Arial" panose="020B0604020202020204" pitchFamily="34" charset="0"/>
                <a:cs typeface="Arial" panose="020B0604020202020204" pitchFamily="34" charset="0"/>
              </a:rPr>
              <a:t>Clary</a:t>
            </a:r>
            <a:r>
              <a:rPr lang="en-US" sz="1400" dirty="0">
                <a:latin typeface="Arial" panose="020B0604020202020204" pitchFamily="34" charset="0"/>
                <a:cs typeface="Arial" panose="020B0604020202020204" pitchFamily="34" charset="0"/>
              </a:rPr>
              <a:t>, Jacob M., et al. "Highly dispersed </a:t>
            </a:r>
            <a:r>
              <a:rPr lang="en-US" sz="1400" dirty="0" smtClean="0">
                <a:latin typeface="Arial" panose="020B0604020202020204" pitchFamily="34" charset="0"/>
                <a:cs typeface="Arial" panose="020B0604020202020204" pitchFamily="34" charset="0"/>
              </a:rPr>
              <a:t> Co </a:t>
            </a:r>
            <a:r>
              <a:rPr lang="en-US" sz="1400" dirty="0">
                <a:latin typeface="Arial" panose="020B0604020202020204" pitchFamily="34" charset="0"/>
                <a:cs typeface="Arial" panose="020B0604020202020204" pitchFamily="34" charset="0"/>
              </a:rPr>
              <a:t>deposited on Al</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O</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particles via </a:t>
            </a:r>
            <a:r>
              <a:rPr lang="en-US" sz="1400" dirty="0" smtClean="0">
                <a:latin typeface="Arial" panose="020B0604020202020204" pitchFamily="34" charset="0"/>
                <a:cs typeface="Arial" panose="020B0604020202020204" pitchFamily="34" charset="0"/>
              </a:rPr>
              <a:t>CoCp</a:t>
            </a:r>
            <a:r>
              <a:rPr lang="en-US" sz="1400" baseline="-25000" dirty="0" smtClean="0">
                <a:latin typeface="Arial" panose="020B0604020202020204" pitchFamily="34" charset="0"/>
                <a:cs typeface="Arial" panose="020B0604020202020204" pitchFamily="34" charset="0"/>
              </a:rPr>
              <a:t>2</a:t>
            </a:r>
            <a:r>
              <a:rPr lang="en-US" sz="1400" dirty="0" smtClean="0">
                <a:latin typeface="Arial" panose="020B0604020202020204" pitchFamily="34" charset="0"/>
                <a:cs typeface="Arial" panose="020B0604020202020204" pitchFamily="34" charset="0"/>
              </a:rPr>
              <a:t> + H</a:t>
            </a:r>
            <a:r>
              <a:rPr lang="en-US" sz="1400" baseline="-25000" dirty="0" smtClean="0">
                <a:latin typeface="Arial" panose="020B0604020202020204" pitchFamily="34" charset="0"/>
                <a:cs typeface="Arial" panose="020B0604020202020204" pitchFamily="34" charset="0"/>
              </a:rPr>
              <a:t>2</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ALD." </a:t>
            </a:r>
            <a:r>
              <a:rPr lang="en-US" sz="1400" i="1" dirty="0">
                <a:latin typeface="Arial" panose="020B0604020202020204" pitchFamily="34" charset="0"/>
                <a:cs typeface="Arial" panose="020B0604020202020204" pitchFamily="34" charset="0"/>
              </a:rPr>
              <a:t>Nanotechnology</a:t>
            </a:r>
            <a:r>
              <a:rPr lang="en-US" sz="1400" dirty="0">
                <a:latin typeface="Arial" panose="020B0604020202020204" pitchFamily="34" charset="0"/>
                <a:cs typeface="Arial" panose="020B0604020202020204" pitchFamily="34" charset="0"/>
              </a:rPr>
              <a:t> 31.17 (2020): 175703.</a:t>
            </a:r>
          </a:p>
        </p:txBody>
      </p:sp>
    </p:spTree>
    <p:extLst>
      <p:ext uri="{BB962C8B-B14F-4D97-AF65-F5344CB8AC3E}">
        <p14:creationId xmlns:p14="http://schemas.microsoft.com/office/powerpoint/2010/main" val="1238849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1101" y="225932"/>
            <a:ext cx="5240020" cy="513715"/>
          </a:xfrm>
          <a:prstGeom prst="rect">
            <a:avLst/>
          </a:prstGeom>
        </p:spPr>
        <p:txBody>
          <a:bodyPr vert="horz" wrap="square" lIns="0" tIns="12700" rIns="0" bIns="0" rtlCol="0">
            <a:spAutoFit/>
          </a:bodyPr>
          <a:lstStyle/>
          <a:p>
            <a:pPr marL="12700">
              <a:lnSpc>
                <a:spcPct val="100000"/>
              </a:lnSpc>
              <a:spcBef>
                <a:spcPts val="100"/>
              </a:spcBef>
            </a:pPr>
            <a:r>
              <a:rPr spc="-5" dirty="0"/>
              <a:t>Project</a:t>
            </a:r>
            <a:r>
              <a:rPr spc="-25" dirty="0"/>
              <a:t> </a:t>
            </a:r>
            <a:r>
              <a:rPr spc="-5" dirty="0"/>
              <a:t>Elements/Overview</a:t>
            </a:r>
          </a:p>
        </p:txBody>
      </p:sp>
      <p:sp>
        <p:nvSpPr>
          <p:cNvPr id="3" name="object 3"/>
          <p:cNvSpPr txBox="1"/>
          <p:nvPr/>
        </p:nvSpPr>
        <p:spPr>
          <a:xfrm>
            <a:off x="282638" y="990600"/>
            <a:ext cx="8576945" cy="5783635"/>
          </a:xfrm>
          <a:prstGeom prst="rect">
            <a:avLst/>
          </a:prstGeom>
        </p:spPr>
        <p:txBody>
          <a:bodyPr vert="horz" wrap="square" lIns="0" tIns="12700" rIns="0" bIns="0" rtlCol="0">
            <a:spAutoFit/>
          </a:bodyPr>
          <a:lstStyle/>
          <a:p>
            <a:pPr marL="355600" marR="68580" indent="-342900">
              <a:lnSpc>
                <a:spcPct val="100000"/>
              </a:lnSpc>
              <a:spcBef>
                <a:spcPts val="100"/>
              </a:spcBef>
              <a:buFont typeface="Arial"/>
              <a:buChar char="•"/>
              <a:tabLst>
                <a:tab pos="354965" algn="l"/>
                <a:tab pos="355600" algn="l"/>
              </a:tabLst>
            </a:pPr>
            <a:r>
              <a:rPr sz="2400" b="1" dirty="0">
                <a:latin typeface="Arial"/>
                <a:cs typeface="Arial"/>
              </a:rPr>
              <a:t>Awarded </a:t>
            </a:r>
            <a:r>
              <a:rPr sz="2400" b="1" spc="-5" dirty="0">
                <a:latin typeface="Arial"/>
                <a:cs typeface="Arial"/>
              </a:rPr>
              <a:t>under DOE </a:t>
            </a:r>
            <a:r>
              <a:rPr sz="2400" b="1" spc="-5" dirty="0" smtClean="0">
                <a:latin typeface="Arial"/>
                <a:cs typeface="Arial"/>
              </a:rPr>
              <a:t>DE-FOA-000</a:t>
            </a:r>
            <a:r>
              <a:rPr lang="en-US" sz="2400" b="1" spc="-5" dirty="0" smtClean="0">
                <a:latin typeface="Arial"/>
                <a:cs typeface="Arial"/>
              </a:rPr>
              <a:t>2006</a:t>
            </a:r>
            <a:r>
              <a:rPr sz="2400" b="1" spc="-5" dirty="0" smtClean="0">
                <a:latin typeface="Arial"/>
                <a:cs typeface="Arial"/>
              </a:rPr>
              <a:t> </a:t>
            </a:r>
            <a:r>
              <a:rPr sz="2400" b="1" dirty="0">
                <a:latin typeface="Arial"/>
                <a:cs typeface="Arial"/>
              </a:rPr>
              <a:t>- AOI </a:t>
            </a:r>
            <a:r>
              <a:rPr lang="en-US" sz="2400" b="1" spc="-5" dirty="0" smtClean="0">
                <a:latin typeface="Arial"/>
                <a:cs typeface="Arial"/>
              </a:rPr>
              <a:t>2B</a:t>
            </a:r>
            <a:r>
              <a:rPr sz="2400" b="1" spc="-5" dirty="0" smtClean="0">
                <a:latin typeface="Arial"/>
                <a:cs typeface="Arial"/>
              </a:rPr>
              <a:t> </a:t>
            </a:r>
            <a:r>
              <a:rPr sz="2400" b="1" dirty="0">
                <a:latin typeface="Arial"/>
                <a:cs typeface="Arial"/>
              </a:rPr>
              <a:t>-  </a:t>
            </a:r>
            <a:r>
              <a:rPr lang="en-US" sz="2400" b="1" dirty="0" smtClean="0">
                <a:latin typeface="Arial"/>
                <a:cs typeface="Arial"/>
              </a:rPr>
              <a:t>Modular Equipment and PI Design Concepts for Conversion of Flare Gas to High-Value Carbon Products</a:t>
            </a:r>
          </a:p>
          <a:p>
            <a:pPr marL="12700" marR="68580">
              <a:lnSpc>
                <a:spcPct val="100000"/>
              </a:lnSpc>
              <a:spcBef>
                <a:spcPts val="100"/>
              </a:spcBef>
              <a:tabLst>
                <a:tab pos="354965" algn="l"/>
                <a:tab pos="355600" algn="l"/>
              </a:tabLst>
            </a:pPr>
            <a:endParaRPr lang="en-US" sz="2400" b="1" dirty="0" smtClean="0">
              <a:latin typeface="Arial"/>
              <a:cs typeface="Arial"/>
            </a:endParaRPr>
          </a:p>
          <a:p>
            <a:pPr marL="355600" marR="68580" indent="-342900">
              <a:lnSpc>
                <a:spcPct val="100000"/>
              </a:lnSpc>
              <a:spcBef>
                <a:spcPts val="100"/>
              </a:spcBef>
              <a:buFont typeface="Arial" panose="020B0604020202020204" pitchFamily="34" charset="0"/>
              <a:buChar char="•"/>
              <a:tabLst>
                <a:tab pos="354965" algn="l"/>
                <a:tab pos="355600" algn="l"/>
              </a:tabLst>
            </a:pPr>
            <a:r>
              <a:rPr lang="en-US" sz="2400" b="1" dirty="0" smtClean="0">
                <a:latin typeface="Arial"/>
                <a:cs typeface="Arial"/>
              </a:rPr>
              <a:t> </a:t>
            </a:r>
            <a:r>
              <a:rPr sz="2400" b="1" dirty="0" smtClean="0">
                <a:latin typeface="Arial"/>
                <a:cs typeface="Arial"/>
              </a:rPr>
              <a:t>Interdisciplinary </a:t>
            </a:r>
            <a:r>
              <a:rPr sz="2400" b="1" dirty="0">
                <a:latin typeface="Arial"/>
                <a:cs typeface="Arial"/>
              </a:rPr>
              <a:t>team between </a:t>
            </a:r>
            <a:r>
              <a:rPr lang="en-US" sz="2400" b="1" spc="10" dirty="0" smtClean="0">
                <a:latin typeface="Arial"/>
                <a:cs typeface="Arial"/>
              </a:rPr>
              <a:t>one</a:t>
            </a:r>
            <a:r>
              <a:rPr sz="2400" b="1" spc="10" dirty="0" smtClean="0">
                <a:latin typeface="Arial"/>
                <a:cs typeface="Arial"/>
              </a:rPr>
              <a:t> </a:t>
            </a:r>
            <a:r>
              <a:rPr sz="2400" b="1" dirty="0" smtClean="0">
                <a:latin typeface="Arial"/>
                <a:cs typeface="Arial"/>
              </a:rPr>
              <a:t>universit</a:t>
            </a:r>
            <a:r>
              <a:rPr lang="en-US" sz="2400" b="1" dirty="0" smtClean="0">
                <a:latin typeface="Arial"/>
                <a:cs typeface="Arial"/>
              </a:rPr>
              <a:t>y (two </a:t>
            </a:r>
          </a:p>
          <a:p>
            <a:pPr marL="12700" marR="68580">
              <a:lnSpc>
                <a:spcPct val="100000"/>
              </a:lnSpc>
              <a:spcBef>
                <a:spcPts val="100"/>
              </a:spcBef>
              <a:tabLst>
                <a:tab pos="354965" algn="l"/>
                <a:tab pos="355600" algn="l"/>
              </a:tabLst>
            </a:pPr>
            <a:r>
              <a:rPr lang="en-US" sz="2400" b="1" dirty="0">
                <a:latin typeface="Arial"/>
                <a:cs typeface="Arial"/>
              </a:rPr>
              <a:t> </a:t>
            </a:r>
            <a:r>
              <a:rPr lang="en-US" sz="2400" b="1" dirty="0" smtClean="0">
                <a:latin typeface="Arial"/>
                <a:cs typeface="Arial"/>
              </a:rPr>
              <a:t>    departments),</a:t>
            </a:r>
            <a:r>
              <a:rPr sz="2400" b="1" dirty="0" smtClean="0">
                <a:latin typeface="Arial"/>
                <a:cs typeface="Arial"/>
              </a:rPr>
              <a:t> </a:t>
            </a:r>
            <a:r>
              <a:rPr sz="2400" b="1" spc="-5" dirty="0" smtClean="0">
                <a:latin typeface="Arial"/>
                <a:cs typeface="Arial"/>
              </a:rPr>
              <a:t>an</a:t>
            </a:r>
            <a:r>
              <a:rPr lang="en-US" sz="2400" b="1" spc="-5" dirty="0" smtClean="0">
                <a:latin typeface="Arial"/>
                <a:cs typeface="Arial"/>
              </a:rPr>
              <a:t> </a:t>
            </a:r>
            <a:r>
              <a:rPr sz="2400" b="1" dirty="0" smtClean="0">
                <a:latin typeface="Arial"/>
                <a:cs typeface="Arial"/>
              </a:rPr>
              <a:t>industry</a:t>
            </a:r>
            <a:r>
              <a:rPr sz="2400" b="1" spc="-15" dirty="0" smtClean="0">
                <a:latin typeface="Arial"/>
                <a:cs typeface="Arial"/>
              </a:rPr>
              <a:t> </a:t>
            </a:r>
            <a:r>
              <a:rPr sz="2400" b="1" spc="-5" dirty="0" smtClean="0">
                <a:latin typeface="Arial"/>
                <a:cs typeface="Arial"/>
              </a:rPr>
              <a:t>partner</a:t>
            </a:r>
            <a:r>
              <a:rPr lang="en-US" sz="2400" b="1" spc="-5" dirty="0" smtClean="0">
                <a:latin typeface="Arial"/>
                <a:cs typeface="Arial"/>
              </a:rPr>
              <a:t>, and an expert </a:t>
            </a:r>
          </a:p>
          <a:p>
            <a:pPr marL="12700" marR="68580">
              <a:lnSpc>
                <a:spcPct val="100000"/>
              </a:lnSpc>
              <a:spcBef>
                <a:spcPts val="100"/>
              </a:spcBef>
              <a:tabLst>
                <a:tab pos="354965" algn="l"/>
                <a:tab pos="355600" algn="l"/>
              </a:tabLst>
            </a:pPr>
            <a:r>
              <a:rPr lang="en-US" sz="2400" b="1" spc="-5" dirty="0">
                <a:latin typeface="Arial"/>
                <a:cs typeface="Arial"/>
              </a:rPr>
              <a:t> </a:t>
            </a:r>
            <a:r>
              <a:rPr lang="en-US" sz="2400" b="1" spc="-5" dirty="0" smtClean="0">
                <a:latin typeface="Arial"/>
                <a:cs typeface="Arial"/>
              </a:rPr>
              <a:t>    product association</a:t>
            </a:r>
            <a:endParaRPr sz="2400" dirty="0">
              <a:latin typeface="Arial"/>
              <a:cs typeface="Arial"/>
            </a:endParaRPr>
          </a:p>
          <a:p>
            <a:pPr marL="756285" lvl="1" indent="-287020">
              <a:lnSpc>
                <a:spcPct val="100000"/>
              </a:lnSpc>
              <a:spcBef>
                <a:spcPts val="480"/>
              </a:spcBef>
              <a:buChar char="–"/>
              <a:tabLst>
                <a:tab pos="756285" algn="l"/>
                <a:tab pos="756920" algn="l"/>
              </a:tabLst>
            </a:pPr>
            <a:r>
              <a:rPr lang="en-US" sz="2000" dirty="0" smtClean="0">
                <a:latin typeface="Arial"/>
                <a:cs typeface="Arial"/>
              </a:rPr>
              <a:t>University of Colorado</a:t>
            </a:r>
            <a:r>
              <a:rPr sz="2000" spc="-55" dirty="0" smtClean="0">
                <a:latin typeface="Arial"/>
                <a:cs typeface="Arial"/>
              </a:rPr>
              <a:t> </a:t>
            </a:r>
            <a:r>
              <a:rPr lang="en-US" sz="2000" spc="-55" dirty="0" smtClean="0">
                <a:latin typeface="Arial"/>
                <a:cs typeface="Arial"/>
              </a:rPr>
              <a:t>Boulder </a:t>
            </a:r>
            <a:r>
              <a:rPr sz="2000" dirty="0" smtClean="0">
                <a:latin typeface="Arial"/>
                <a:cs typeface="Arial"/>
              </a:rPr>
              <a:t>(Lead</a:t>
            </a:r>
            <a:r>
              <a:rPr sz="2000" dirty="0">
                <a:latin typeface="Arial"/>
                <a:cs typeface="Arial"/>
              </a:rPr>
              <a:t>)</a:t>
            </a:r>
          </a:p>
          <a:p>
            <a:pPr marL="756285" lvl="1" indent="-287020">
              <a:lnSpc>
                <a:spcPct val="100000"/>
              </a:lnSpc>
              <a:spcBef>
                <a:spcPts val="480"/>
              </a:spcBef>
              <a:buChar char="–"/>
              <a:tabLst>
                <a:tab pos="756285" algn="l"/>
                <a:tab pos="756920" algn="l"/>
              </a:tabLst>
            </a:pPr>
            <a:r>
              <a:rPr lang="en-US" sz="2000" dirty="0" smtClean="0">
                <a:latin typeface="Arial"/>
                <a:cs typeface="Arial"/>
              </a:rPr>
              <a:t>Forge Nano</a:t>
            </a:r>
            <a:r>
              <a:rPr sz="2000" spc="-75" dirty="0" smtClean="0">
                <a:latin typeface="Arial"/>
                <a:cs typeface="Arial"/>
              </a:rPr>
              <a:t> </a:t>
            </a:r>
            <a:r>
              <a:rPr sz="2000" dirty="0" smtClean="0">
                <a:latin typeface="Arial"/>
                <a:cs typeface="Arial"/>
              </a:rPr>
              <a:t>(</a:t>
            </a:r>
            <a:r>
              <a:rPr lang="en-US" sz="2000" dirty="0" smtClean="0">
                <a:latin typeface="Arial"/>
                <a:cs typeface="Arial"/>
              </a:rPr>
              <a:t>industry s</a:t>
            </a:r>
            <a:r>
              <a:rPr sz="2000" dirty="0" smtClean="0">
                <a:latin typeface="Arial"/>
                <a:cs typeface="Arial"/>
              </a:rPr>
              <a:t>ubcontractor</a:t>
            </a:r>
            <a:r>
              <a:rPr sz="2000" dirty="0">
                <a:latin typeface="Arial"/>
                <a:cs typeface="Arial"/>
              </a:rPr>
              <a:t>)</a:t>
            </a:r>
          </a:p>
          <a:p>
            <a:pPr marL="756285" lvl="1" indent="-287020">
              <a:lnSpc>
                <a:spcPct val="100000"/>
              </a:lnSpc>
              <a:spcBef>
                <a:spcPts val="480"/>
              </a:spcBef>
              <a:buChar char="–"/>
              <a:tabLst>
                <a:tab pos="756285" algn="l"/>
                <a:tab pos="756920" algn="l"/>
              </a:tabLst>
            </a:pPr>
            <a:r>
              <a:rPr lang="en-US" sz="2000" dirty="0" smtClean="0">
                <a:latin typeface="Arial"/>
                <a:cs typeface="Arial"/>
              </a:rPr>
              <a:t>National Ready Mixed Concrete Association </a:t>
            </a:r>
            <a:r>
              <a:rPr sz="2000" dirty="0" smtClean="0">
                <a:latin typeface="Arial"/>
                <a:cs typeface="Arial"/>
              </a:rPr>
              <a:t>(</a:t>
            </a:r>
            <a:r>
              <a:rPr lang="en-US" sz="2000" dirty="0" smtClean="0">
                <a:latin typeface="Arial"/>
                <a:cs typeface="Arial"/>
              </a:rPr>
              <a:t>non-profit association s</a:t>
            </a:r>
            <a:r>
              <a:rPr sz="2000" dirty="0" smtClean="0">
                <a:latin typeface="Arial"/>
                <a:cs typeface="Arial"/>
              </a:rPr>
              <a:t>ubcontractor</a:t>
            </a:r>
            <a:r>
              <a:rPr sz="2000" dirty="0">
                <a:latin typeface="Arial"/>
                <a:cs typeface="Arial"/>
              </a:rPr>
              <a:t>)</a:t>
            </a:r>
          </a:p>
          <a:p>
            <a:pPr lvl="1">
              <a:lnSpc>
                <a:spcPct val="100000"/>
              </a:lnSpc>
              <a:spcBef>
                <a:spcPts val="5"/>
              </a:spcBef>
              <a:buFont typeface="Arial"/>
              <a:buChar char="–"/>
            </a:pPr>
            <a:endParaRPr sz="2000" dirty="0">
              <a:latin typeface="Arial"/>
              <a:cs typeface="Arial"/>
            </a:endParaRPr>
          </a:p>
          <a:p>
            <a:pPr marL="355600" indent="-342900">
              <a:lnSpc>
                <a:spcPct val="100000"/>
              </a:lnSpc>
              <a:buFont typeface="Arial"/>
              <a:buChar char="•"/>
              <a:tabLst>
                <a:tab pos="354965" algn="l"/>
                <a:tab pos="355600" algn="l"/>
              </a:tabLst>
            </a:pPr>
            <a:r>
              <a:rPr sz="2400" b="1" spc="-5" dirty="0">
                <a:latin typeface="Arial"/>
                <a:cs typeface="Arial"/>
              </a:rPr>
              <a:t>Three-year </a:t>
            </a:r>
            <a:r>
              <a:rPr sz="2400" b="1" dirty="0">
                <a:latin typeface="Arial"/>
                <a:cs typeface="Arial"/>
              </a:rPr>
              <a:t>project </a:t>
            </a:r>
            <a:r>
              <a:rPr sz="2400" b="1" spc="-5" dirty="0">
                <a:latin typeface="Arial"/>
                <a:cs typeface="Arial"/>
              </a:rPr>
              <a:t>started </a:t>
            </a:r>
            <a:r>
              <a:rPr sz="2400" b="1" dirty="0">
                <a:latin typeface="Arial"/>
                <a:cs typeface="Arial"/>
              </a:rPr>
              <a:t>on </a:t>
            </a:r>
            <a:r>
              <a:rPr lang="en-US" sz="2400" b="1" dirty="0" smtClean="0">
                <a:latin typeface="Arial"/>
                <a:cs typeface="Arial"/>
              </a:rPr>
              <a:t>May</a:t>
            </a:r>
            <a:r>
              <a:rPr sz="2400" b="1" dirty="0" smtClean="0">
                <a:latin typeface="Arial"/>
                <a:cs typeface="Arial"/>
              </a:rPr>
              <a:t> </a:t>
            </a:r>
            <a:r>
              <a:rPr sz="2400" b="1" dirty="0">
                <a:latin typeface="Arial"/>
                <a:cs typeface="Arial"/>
              </a:rPr>
              <a:t>1, </a:t>
            </a:r>
            <a:r>
              <a:rPr sz="2400" b="1" spc="-5" dirty="0" smtClean="0">
                <a:latin typeface="Arial"/>
                <a:cs typeface="Arial"/>
              </a:rPr>
              <a:t>20</a:t>
            </a:r>
            <a:r>
              <a:rPr lang="en-US" sz="2400" b="1" spc="-5" dirty="0" smtClean="0">
                <a:latin typeface="Arial"/>
                <a:cs typeface="Arial"/>
              </a:rPr>
              <a:t>20</a:t>
            </a:r>
            <a:endParaRPr sz="2400" dirty="0">
              <a:latin typeface="Arial"/>
              <a:cs typeface="Arial"/>
            </a:endParaRPr>
          </a:p>
          <a:p>
            <a:pPr marL="355600" marR="50800" indent="-342900">
              <a:lnSpc>
                <a:spcPct val="100000"/>
              </a:lnSpc>
              <a:spcBef>
                <a:spcPts val="2305"/>
              </a:spcBef>
              <a:buFont typeface="Arial"/>
              <a:buChar char="•"/>
              <a:tabLst>
                <a:tab pos="354965" algn="l"/>
                <a:tab pos="355600" algn="l"/>
              </a:tabLst>
            </a:pPr>
            <a:r>
              <a:rPr sz="2400" b="1" dirty="0">
                <a:latin typeface="Arial"/>
                <a:cs typeface="Arial"/>
              </a:rPr>
              <a:t>Total project </a:t>
            </a:r>
            <a:r>
              <a:rPr sz="2400" b="1" spc="-5" dirty="0">
                <a:latin typeface="Arial"/>
                <a:cs typeface="Arial"/>
              </a:rPr>
              <a:t>budget: </a:t>
            </a:r>
            <a:r>
              <a:rPr sz="2400" b="1" spc="-5" dirty="0" smtClean="0">
                <a:latin typeface="Arial"/>
                <a:cs typeface="Arial"/>
              </a:rPr>
              <a:t>$</a:t>
            </a:r>
            <a:r>
              <a:rPr lang="en-US" sz="2400" b="1" spc="-5" dirty="0" smtClean="0">
                <a:latin typeface="Arial"/>
                <a:cs typeface="Arial"/>
              </a:rPr>
              <a:t>3</a:t>
            </a:r>
            <a:r>
              <a:rPr sz="2400" b="1" spc="-5" dirty="0" smtClean="0">
                <a:latin typeface="Arial"/>
                <a:cs typeface="Arial"/>
              </a:rPr>
              <a:t>,750,000 ($</a:t>
            </a:r>
            <a:r>
              <a:rPr lang="en-US" sz="2400" b="1" spc="-5" dirty="0" smtClean="0">
                <a:latin typeface="Arial"/>
                <a:cs typeface="Arial"/>
              </a:rPr>
              <a:t>3</a:t>
            </a:r>
            <a:r>
              <a:rPr sz="2400" b="1" spc="-5" dirty="0" smtClean="0">
                <a:latin typeface="Arial"/>
                <a:cs typeface="Arial"/>
              </a:rPr>
              <a:t>,</a:t>
            </a:r>
            <a:r>
              <a:rPr lang="en-US" sz="2400" b="1" spc="-5" dirty="0" smtClean="0">
                <a:latin typeface="Arial"/>
                <a:cs typeface="Arial"/>
              </a:rPr>
              <a:t>0</a:t>
            </a:r>
            <a:r>
              <a:rPr sz="2400" b="1" spc="-5" dirty="0" smtClean="0">
                <a:latin typeface="Arial"/>
                <a:cs typeface="Arial"/>
              </a:rPr>
              <a:t>00,000 </a:t>
            </a:r>
            <a:r>
              <a:rPr sz="2400" b="1" spc="-5" dirty="0">
                <a:latin typeface="Arial"/>
                <a:cs typeface="Arial"/>
              </a:rPr>
              <a:t>from </a:t>
            </a:r>
            <a:r>
              <a:rPr sz="2400" b="1" dirty="0">
                <a:latin typeface="Arial"/>
                <a:cs typeface="Arial"/>
              </a:rPr>
              <a:t>DOE  and </a:t>
            </a:r>
            <a:r>
              <a:rPr sz="2400" b="1" spc="-5" dirty="0" smtClean="0">
                <a:latin typeface="Arial"/>
                <a:cs typeface="Arial"/>
              </a:rPr>
              <a:t>$</a:t>
            </a:r>
            <a:r>
              <a:rPr lang="en-US" sz="2400" b="1" spc="-5" dirty="0" smtClean="0">
                <a:latin typeface="Arial"/>
                <a:cs typeface="Arial"/>
              </a:rPr>
              <a:t>7</a:t>
            </a:r>
            <a:r>
              <a:rPr sz="2400" b="1" spc="-5" dirty="0" smtClean="0">
                <a:latin typeface="Arial"/>
                <a:cs typeface="Arial"/>
              </a:rPr>
              <a:t>50,000 </a:t>
            </a:r>
            <a:r>
              <a:rPr sz="2400" b="1" spc="-5" dirty="0">
                <a:latin typeface="Arial"/>
                <a:cs typeface="Arial"/>
              </a:rPr>
              <a:t>from </a:t>
            </a:r>
            <a:r>
              <a:rPr sz="2400" b="1" dirty="0">
                <a:latin typeface="Arial"/>
                <a:cs typeface="Arial"/>
              </a:rPr>
              <a:t>the participants </a:t>
            </a:r>
            <a:r>
              <a:rPr sz="2400" b="1" spc="-5" dirty="0">
                <a:latin typeface="Arial"/>
                <a:cs typeface="Arial"/>
              </a:rPr>
              <a:t>as</a:t>
            </a:r>
            <a:r>
              <a:rPr sz="2400" b="1" spc="-10" dirty="0">
                <a:latin typeface="Arial"/>
                <a:cs typeface="Arial"/>
              </a:rPr>
              <a:t> </a:t>
            </a:r>
            <a:r>
              <a:rPr sz="2400" b="1" spc="-5" dirty="0">
                <a:latin typeface="Arial"/>
                <a:cs typeface="Arial"/>
              </a:rPr>
              <a:t>costshare)</a:t>
            </a:r>
            <a:endParaRPr sz="2400" dirty="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78623"/>
            <a:ext cx="9276080" cy="505267"/>
          </a:xfrm>
          <a:prstGeom prst="rect">
            <a:avLst/>
          </a:prstGeom>
        </p:spPr>
        <p:txBody>
          <a:bodyPr vert="horz" wrap="square" lIns="0" tIns="12700" rIns="0" bIns="0" rtlCol="0">
            <a:spAutoFit/>
          </a:bodyPr>
          <a:lstStyle/>
          <a:p>
            <a:pPr marL="12700">
              <a:lnSpc>
                <a:spcPct val="100000"/>
              </a:lnSpc>
              <a:spcBef>
                <a:spcPts val="100"/>
              </a:spcBef>
            </a:pPr>
            <a:r>
              <a:rPr lang="en-US" sz="3100" spc="-5" dirty="0"/>
              <a:t>Envisioned Process Flow Diagram for R&amp;D Skid</a:t>
            </a:r>
            <a:endParaRPr sz="3100" spc="-5" dirty="0"/>
          </a:p>
        </p:txBody>
      </p:sp>
      <p:sp>
        <p:nvSpPr>
          <p:cNvPr id="4" name="Rectangle 3">
            <a:extLst>
              <a:ext uri="{FF2B5EF4-FFF2-40B4-BE49-F238E27FC236}">
                <a16:creationId xmlns:a16="http://schemas.microsoft.com/office/drawing/2014/main" id="{0A28BB24-CBFD-458F-9747-55E151777B93}"/>
              </a:ext>
            </a:extLst>
          </p:cNvPr>
          <p:cNvSpPr/>
          <p:nvPr/>
        </p:nvSpPr>
        <p:spPr>
          <a:xfrm>
            <a:off x="3671885" y="1814511"/>
            <a:ext cx="1533525" cy="4105277"/>
          </a:xfrm>
          <a:prstGeom prst="rect">
            <a:avLst/>
          </a:prstGeom>
          <a:solidFill>
            <a:schemeClr val="accent6">
              <a:lumMod val="60000"/>
              <a:lumOff val="40000"/>
            </a:schemeClr>
          </a:solidFill>
          <a:ln w="317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Electric furnace</a:t>
            </a:r>
          </a:p>
        </p:txBody>
      </p:sp>
      <p:sp>
        <p:nvSpPr>
          <p:cNvPr id="5" name="Rectangle 4">
            <a:extLst>
              <a:ext uri="{FF2B5EF4-FFF2-40B4-BE49-F238E27FC236}">
                <a16:creationId xmlns:a16="http://schemas.microsoft.com/office/drawing/2014/main" id="{43B562E5-B9C5-4A59-9131-733699FCAEA3}"/>
              </a:ext>
            </a:extLst>
          </p:cNvPr>
          <p:cNvSpPr/>
          <p:nvPr/>
        </p:nvSpPr>
        <p:spPr>
          <a:xfrm>
            <a:off x="4090986" y="3052763"/>
            <a:ext cx="695324" cy="2667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Fluidized </a:t>
            </a:r>
            <a:r>
              <a:rPr kumimoji="0" lang="en-US" sz="2000" b="0" i="0" u="none" strike="noStrike" kern="1200" cap="none" spc="0" normalizeH="0" baseline="0" noProof="0" dirty="0">
                <a:ln>
                  <a:noFill/>
                </a:ln>
                <a:solidFill>
                  <a:prstClr val="black"/>
                </a:solidFill>
                <a:effectLst/>
                <a:uLnTx/>
                <a:uFillTx/>
                <a:latin typeface="Calibri"/>
                <a:ea typeface="+mn-ea"/>
                <a:cs typeface="+mn-cs"/>
              </a:rPr>
              <a:t>reactor</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11F89F89-C307-401D-B9E8-61BDC82A5A6A}"/>
              </a:ext>
            </a:extLst>
          </p:cNvPr>
          <p:cNvSpPr/>
          <p:nvPr/>
        </p:nvSpPr>
        <p:spPr>
          <a:xfrm>
            <a:off x="4090986" y="1814513"/>
            <a:ext cx="695325" cy="12382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Gas Solid separation</a:t>
            </a:r>
          </a:p>
        </p:txBody>
      </p:sp>
      <p:grpSp>
        <p:nvGrpSpPr>
          <p:cNvPr id="7" name="Group 6">
            <a:extLst>
              <a:ext uri="{FF2B5EF4-FFF2-40B4-BE49-F238E27FC236}">
                <a16:creationId xmlns:a16="http://schemas.microsoft.com/office/drawing/2014/main" id="{F038C206-31C5-4C2B-BC3F-88FE014643AE}"/>
              </a:ext>
            </a:extLst>
          </p:cNvPr>
          <p:cNvGrpSpPr/>
          <p:nvPr/>
        </p:nvGrpSpPr>
        <p:grpSpPr>
          <a:xfrm>
            <a:off x="2925350" y="2338388"/>
            <a:ext cx="366714" cy="1257300"/>
            <a:chOff x="3662357" y="1209675"/>
            <a:chExt cx="366714" cy="1257300"/>
          </a:xfrm>
        </p:grpSpPr>
        <p:sp>
          <p:nvSpPr>
            <p:cNvPr id="8" name="Rectangle 7">
              <a:extLst>
                <a:ext uri="{FF2B5EF4-FFF2-40B4-BE49-F238E27FC236}">
                  <a16:creationId xmlns:a16="http://schemas.microsoft.com/office/drawing/2014/main" id="{E22660D4-4992-40C9-9DCF-B86BEE8F7C2D}"/>
                </a:ext>
              </a:extLst>
            </p:cNvPr>
            <p:cNvSpPr/>
            <p:nvPr/>
          </p:nvSpPr>
          <p:spPr>
            <a:xfrm>
              <a:off x="3662357" y="1209675"/>
              <a:ext cx="366714" cy="88582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rmAutofit fontScale="85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Isosceles Triangle 8">
              <a:extLst>
                <a:ext uri="{FF2B5EF4-FFF2-40B4-BE49-F238E27FC236}">
                  <a16:creationId xmlns:a16="http://schemas.microsoft.com/office/drawing/2014/main" id="{15BF27E7-B033-4C8F-8219-2D8E108B36AF}"/>
                </a:ext>
              </a:extLst>
            </p:cNvPr>
            <p:cNvSpPr/>
            <p:nvPr/>
          </p:nvSpPr>
          <p:spPr>
            <a:xfrm rot="10800000">
              <a:off x="3662358" y="2095500"/>
              <a:ext cx="366713" cy="371475"/>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id="{7DFDFB2D-56ED-416E-AC9B-5329C50CE19F}"/>
              </a:ext>
            </a:extLst>
          </p:cNvPr>
          <p:cNvGrpSpPr/>
          <p:nvPr/>
        </p:nvGrpSpPr>
        <p:grpSpPr>
          <a:xfrm>
            <a:off x="5624511" y="5062537"/>
            <a:ext cx="366718" cy="1257300"/>
            <a:chOff x="3662358" y="1209675"/>
            <a:chExt cx="366718" cy="1257300"/>
          </a:xfrm>
        </p:grpSpPr>
        <p:sp>
          <p:nvSpPr>
            <p:cNvPr id="11" name="Rectangle 10">
              <a:extLst>
                <a:ext uri="{FF2B5EF4-FFF2-40B4-BE49-F238E27FC236}">
                  <a16:creationId xmlns:a16="http://schemas.microsoft.com/office/drawing/2014/main" id="{8185EC51-A704-4A8D-85C8-540CC959FD0F}"/>
                </a:ext>
              </a:extLst>
            </p:cNvPr>
            <p:cNvSpPr/>
            <p:nvPr/>
          </p:nvSpPr>
          <p:spPr>
            <a:xfrm>
              <a:off x="3662362" y="1209675"/>
              <a:ext cx="366714" cy="88582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rmAutofit fontScale="85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6D53B1A9-270A-4F1F-A30F-9AA02B1E5A0C}"/>
                </a:ext>
              </a:extLst>
            </p:cNvPr>
            <p:cNvSpPr/>
            <p:nvPr/>
          </p:nvSpPr>
          <p:spPr>
            <a:xfrm rot="10800000">
              <a:off x="3662358" y="2095500"/>
              <a:ext cx="366713" cy="371475"/>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rmAutofit fontScale="25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Rectangle 12">
            <a:extLst>
              <a:ext uri="{FF2B5EF4-FFF2-40B4-BE49-F238E27FC236}">
                <a16:creationId xmlns:a16="http://schemas.microsoft.com/office/drawing/2014/main" id="{FD3B6F4F-67C0-4514-986F-A069B0E02693}"/>
              </a:ext>
            </a:extLst>
          </p:cNvPr>
          <p:cNvSpPr/>
          <p:nvPr/>
        </p:nvSpPr>
        <p:spPr>
          <a:xfrm>
            <a:off x="4090986" y="5691187"/>
            <a:ext cx="695324" cy="228602"/>
          </a:xfrm>
          <a:prstGeom prst="rect">
            <a:avLst/>
          </a:prstGeom>
          <a:pattFill prst="ltVert">
            <a:fgClr>
              <a:schemeClr val="accent1"/>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625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4" name="Connector: Elbow 13">
            <a:extLst>
              <a:ext uri="{FF2B5EF4-FFF2-40B4-BE49-F238E27FC236}">
                <a16:creationId xmlns:a16="http://schemas.microsoft.com/office/drawing/2014/main" id="{1EDCA0A5-D24D-4D09-80F5-E366EA947DDF}"/>
              </a:ext>
            </a:extLst>
          </p:cNvPr>
          <p:cNvCxnSpPr>
            <a:cxnSpLocks/>
            <a:stCxn id="6" idx="0"/>
            <a:endCxn id="21" idx="0"/>
          </p:cNvCxnSpPr>
          <p:nvPr/>
        </p:nvCxnSpPr>
        <p:spPr>
          <a:xfrm rot="16200000" flipH="1">
            <a:off x="6015871" y="237290"/>
            <a:ext cx="276225" cy="3430671"/>
          </a:xfrm>
          <a:prstGeom prst="bentConnector3">
            <a:avLst>
              <a:gd name="adj1" fmla="val -82759"/>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B2799AB6-3C9F-4C36-8CC7-68FBB91A2103}"/>
              </a:ext>
            </a:extLst>
          </p:cNvPr>
          <p:cNvCxnSpPr>
            <a:cxnSpLocks/>
            <a:stCxn id="20" idx="2"/>
            <a:endCxn id="13" idx="2"/>
          </p:cNvCxnSpPr>
          <p:nvPr/>
        </p:nvCxnSpPr>
        <p:spPr>
          <a:xfrm rot="16200000" flipH="1">
            <a:off x="3272718" y="4753858"/>
            <a:ext cx="28575" cy="2303286"/>
          </a:xfrm>
          <a:prstGeom prst="bentConnector3">
            <a:avLst>
              <a:gd name="adj1" fmla="val 900000"/>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056391E-A21C-4427-91FE-06CB61E5BD54}"/>
              </a:ext>
            </a:extLst>
          </p:cNvPr>
          <p:cNvCxnSpPr>
            <a:cxnSpLocks/>
          </p:cNvCxnSpPr>
          <p:nvPr/>
        </p:nvCxnSpPr>
        <p:spPr>
          <a:xfrm>
            <a:off x="3095614" y="4376738"/>
            <a:ext cx="995367" cy="771525"/>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E14EC0F-835A-42C6-9508-2FAE9683E379}"/>
              </a:ext>
            </a:extLst>
          </p:cNvPr>
          <p:cNvCxnSpPr>
            <a:cxnSpLocks/>
            <a:stCxn id="9" idx="0"/>
          </p:cNvCxnSpPr>
          <p:nvPr/>
        </p:nvCxnSpPr>
        <p:spPr>
          <a:xfrm flipH="1">
            <a:off x="3095614" y="3595688"/>
            <a:ext cx="13093" cy="78105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1E978B1-2A78-4FFD-85A7-7A1103327314}"/>
              </a:ext>
            </a:extLst>
          </p:cNvPr>
          <p:cNvCxnSpPr>
            <a:cxnSpLocks/>
          </p:cNvCxnSpPr>
          <p:nvPr/>
        </p:nvCxnSpPr>
        <p:spPr>
          <a:xfrm>
            <a:off x="4786310" y="3390900"/>
            <a:ext cx="1021557" cy="838199"/>
          </a:xfrm>
          <a:prstGeom prst="straightConnector1">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07DE86-BA43-4052-B136-FCDDD5412BEA}"/>
              </a:ext>
            </a:extLst>
          </p:cNvPr>
          <p:cNvCxnSpPr>
            <a:cxnSpLocks/>
            <a:endCxn id="11" idx="0"/>
          </p:cNvCxnSpPr>
          <p:nvPr/>
        </p:nvCxnSpPr>
        <p:spPr>
          <a:xfrm>
            <a:off x="5807867" y="4229099"/>
            <a:ext cx="5" cy="833438"/>
          </a:xfrm>
          <a:prstGeom prst="line">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222F38F-5F72-4453-92B4-FE2F581ABA23}"/>
              </a:ext>
            </a:extLst>
          </p:cNvPr>
          <p:cNvSpPr/>
          <p:nvPr/>
        </p:nvSpPr>
        <p:spPr>
          <a:xfrm>
            <a:off x="1537072" y="5167314"/>
            <a:ext cx="1196579" cy="7239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Feed Gas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Mixing </a:t>
            </a:r>
          </a:p>
        </p:txBody>
      </p:sp>
      <p:sp>
        <p:nvSpPr>
          <p:cNvPr id="21" name="Rectangle 20">
            <a:extLst>
              <a:ext uri="{FF2B5EF4-FFF2-40B4-BE49-F238E27FC236}">
                <a16:creationId xmlns:a16="http://schemas.microsoft.com/office/drawing/2014/main" id="{82D40FF1-2C03-43B3-BA9A-D5390FBFC4BD}"/>
              </a:ext>
            </a:extLst>
          </p:cNvPr>
          <p:cNvSpPr/>
          <p:nvPr/>
        </p:nvSpPr>
        <p:spPr>
          <a:xfrm>
            <a:off x="7036600" y="2090738"/>
            <a:ext cx="1665439" cy="7239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Product gas to safe location</a:t>
            </a:r>
          </a:p>
        </p:txBody>
      </p:sp>
      <p:cxnSp>
        <p:nvCxnSpPr>
          <p:cNvPr id="22" name="Connector: Elbow 21">
            <a:extLst>
              <a:ext uri="{FF2B5EF4-FFF2-40B4-BE49-F238E27FC236}">
                <a16:creationId xmlns:a16="http://schemas.microsoft.com/office/drawing/2014/main" id="{400DD63F-82FD-4008-ADA9-1A34002D8215}"/>
              </a:ext>
            </a:extLst>
          </p:cNvPr>
          <p:cNvCxnSpPr>
            <a:cxnSpLocks/>
            <a:endCxn id="23" idx="0"/>
          </p:cNvCxnSpPr>
          <p:nvPr/>
        </p:nvCxnSpPr>
        <p:spPr>
          <a:xfrm>
            <a:off x="6163148" y="1584960"/>
            <a:ext cx="0" cy="505778"/>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75B4EB8-166A-4700-8479-5B5426617FCA}"/>
              </a:ext>
            </a:extLst>
          </p:cNvPr>
          <p:cNvSpPr/>
          <p:nvPr/>
        </p:nvSpPr>
        <p:spPr>
          <a:xfrm>
            <a:off x="5425440" y="2090738"/>
            <a:ext cx="1475415" cy="55245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Gas Analysis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Flowchart: Summing Junction 23">
            <a:extLst>
              <a:ext uri="{FF2B5EF4-FFF2-40B4-BE49-F238E27FC236}">
                <a16:creationId xmlns:a16="http://schemas.microsoft.com/office/drawing/2014/main" id="{CFCADED8-E880-416D-83DE-3E46B67C13F9}"/>
              </a:ext>
            </a:extLst>
          </p:cNvPr>
          <p:cNvSpPr/>
          <p:nvPr/>
        </p:nvSpPr>
        <p:spPr>
          <a:xfrm>
            <a:off x="2918807" y="3752850"/>
            <a:ext cx="366705" cy="371476"/>
          </a:xfrm>
          <a:prstGeom prst="flowChartSummingJuncti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lowchart: Summing Junction 24">
            <a:extLst>
              <a:ext uri="{FF2B5EF4-FFF2-40B4-BE49-F238E27FC236}">
                <a16:creationId xmlns:a16="http://schemas.microsoft.com/office/drawing/2014/main" id="{936F807F-28BD-4A3A-B8EC-BA25598116DD}"/>
              </a:ext>
            </a:extLst>
          </p:cNvPr>
          <p:cNvSpPr/>
          <p:nvPr/>
        </p:nvSpPr>
        <p:spPr>
          <a:xfrm>
            <a:off x="5624519" y="4379118"/>
            <a:ext cx="366705" cy="371476"/>
          </a:xfrm>
          <a:prstGeom prst="flowChartSummingJuncti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B840638D-2C4B-4362-8689-7E0C7B1774B1}"/>
              </a:ext>
            </a:extLst>
          </p:cNvPr>
          <p:cNvSpPr/>
          <p:nvPr/>
        </p:nvSpPr>
        <p:spPr>
          <a:xfrm>
            <a:off x="1872849" y="2409113"/>
            <a:ext cx="1196579" cy="66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Fresh Catalyst</a:t>
            </a:r>
          </a:p>
        </p:txBody>
      </p:sp>
      <p:sp>
        <p:nvSpPr>
          <p:cNvPr id="30" name="Rectangle 29">
            <a:extLst>
              <a:ext uri="{FF2B5EF4-FFF2-40B4-BE49-F238E27FC236}">
                <a16:creationId xmlns:a16="http://schemas.microsoft.com/office/drawing/2014/main" id="{162E25AD-D7C3-44EE-84B1-0E99ACA05CA4}"/>
              </a:ext>
            </a:extLst>
          </p:cNvPr>
          <p:cNvSpPr/>
          <p:nvPr/>
        </p:nvSpPr>
        <p:spPr>
          <a:xfrm>
            <a:off x="5840021" y="5209699"/>
            <a:ext cx="1196579" cy="66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CNT Product</a:t>
            </a:r>
          </a:p>
        </p:txBody>
      </p:sp>
    </p:spTree>
    <p:extLst>
      <p:ext uri="{BB962C8B-B14F-4D97-AF65-F5344CB8AC3E}">
        <p14:creationId xmlns:p14="http://schemas.microsoft.com/office/powerpoint/2010/main" val="4204771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a:extLst>
              <a:ext uri="{FF2B5EF4-FFF2-40B4-BE49-F238E27FC236}">
                <a16:creationId xmlns:a16="http://schemas.microsoft.com/office/drawing/2014/main" id="{B11A0207-51E3-465D-ADD8-B8BA9689323E}"/>
              </a:ext>
            </a:extLst>
          </p:cNvPr>
          <p:cNvSpPr/>
          <p:nvPr/>
        </p:nvSpPr>
        <p:spPr>
          <a:xfrm rot="5400000">
            <a:off x="1898842" y="3392345"/>
            <a:ext cx="529556" cy="6906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0D62ACFB-40DE-4A57-A5A5-EA45A0C14717}"/>
              </a:ext>
            </a:extLst>
          </p:cNvPr>
          <p:cNvSpPr/>
          <p:nvPr/>
        </p:nvSpPr>
        <p:spPr>
          <a:xfrm>
            <a:off x="2539588" y="2187371"/>
            <a:ext cx="1949568" cy="3515502"/>
          </a:xfrm>
          <a:prstGeom prst="rect">
            <a:avLst/>
          </a:prstGeom>
          <a:solidFill>
            <a:sysClr val="window" lastClr="FFFFFF">
              <a:lumMod val="7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D55D498-739A-493A-8C25-980469B0024E}"/>
              </a:ext>
            </a:extLst>
          </p:cNvPr>
          <p:cNvSpPr/>
          <p:nvPr/>
        </p:nvSpPr>
        <p:spPr>
          <a:xfrm>
            <a:off x="2681671" y="2338201"/>
            <a:ext cx="1645920" cy="3242358"/>
          </a:xfrm>
          <a:prstGeom prst="rect">
            <a:avLst/>
          </a:prstGeom>
          <a:solidFill>
            <a:sysClr val="window" lastClr="FFFFFF">
              <a:lumMod val="6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C419AC96-E59C-471A-A8A1-FF386836ED7F}"/>
              </a:ext>
            </a:extLst>
          </p:cNvPr>
          <p:cNvSpPr/>
          <p:nvPr/>
        </p:nvSpPr>
        <p:spPr>
          <a:xfrm>
            <a:off x="2753795" y="2430020"/>
            <a:ext cx="1499191" cy="3071479"/>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2" name="Rectangle: Rounded Corners 89">
            <a:extLst>
              <a:ext uri="{FF2B5EF4-FFF2-40B4-BE49-F238E27FC236}">
                <a16:creationId xmlns:a16="http://schemas.microsoft.com/office/drawing/2014/main" id="{E4625B6E-3CC6-4132-8A8F-93FFF3423D22}"/>
              </a:ext>
            </a:extLst>
          </p:cNvPr>
          <p:cNvSpPr/>
          <p:nvPr/>
        </p:nvSpPr>
        <p:spPr>
          <a:xfrm>
            <a:off x="2871487" y="2530072"/>
            <a:ext cx="1264542" cy="2874314"/>
          </a:xfrm>
          <a:prstGeom prst="roundRect">
            <a:avLst/>
          </a:prstGeom>
          <a:solidFill>
            <a:schemeClr val="bg1"/>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Title 1"/>
          <p:cNvSpPr>
            <a:spLocks noGrp="1"/>
          </p:cNvSpPr>
          <p:nvPr>
            <p:ph type="title"/>
          </p:nvPr>
        </p:nvSpPr>
        <p:spPr>
          <a:xfrm>
            <a:off x="1277580" y="239495"/>
            <a:ext cx="6829425" cy="604301"/>
          </a:xfrm>
        </p:spPr>
        <p:txBody>
          <a:bodyPr/>
          <a:lstStyle/>
          <a:p>
            <a:r>
              <a:rPr lang="en-US" dirty="0"/>
              <a:t>Envisioned Industrial Mobile Skid</a:t>
            </a:r>
          </a:p>
        </p:txBody>
      </p:sp>
      <p:sp>
        <p:nvSpPr>
          <p:cNvPr id="10" name="Rectangle 9">
            <a:extLst>
              <a:ext uri="{FF2B5EF4-FFF2-40B4-BE49-F238E27FC236}">
                <a16:creationId xmlns:a16="http://schemas.microsoft.com/office/drawing/2014/main" id="{03E4B336-6D88-4F03-B43D-E9C809307F13}"/>
              </a:ext>
            </a:extLst>
          </p:cNvPr>
          <p:cNvSpPr/>
          <p:nvPr/>
        </p:nvSpPr>
        <p:spPr>
          <a:xfrm>
            <a:off x="1484568" y="5889531"/>
            <a:ext cx="1904567" cy="6980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23741DDF-D20B-454B-B7C8-7623EBDFA219}"/>
              </a:ext>
            </a:extLst>
          </p:cNvPr>
          <p:cNvSpPr/>
          <p:nvPr/>
        </p:nvSpPr>
        <p:spPr>
          <a:xfrm rot="5400000">
            <a:off x="3247173" y="5514170"/>
            <a:ext cx="529556" cy="6906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4" name="Straight Arrow Connector 13">
            <a:extLst>
              <a:ext uri="{FF2B5EF4-FFF2-40B4-BE49-F238E27FC236}">
                <a16:creationId xmlns:a16="http://schemas.microsoft.com/office/drawing/2014/main" id="{4B3B4476-C9D8-4109-8EC2-4A62DCC0CDE5}"/>
              </a:ext>
            </a:extLst>
          </p:cNvPr>
          <p:cNvCxnSpPr/>
          <p:nvPr/>
        </p:nvCxnSpPr>
        <p:spPr>
          <a:xfrm>
            <a:off x="2264153" y="5921421"/>
            <a:ext cx="489098" cy="0"/>
          </a:xfrm>
          <a:prstGeom prst="straightConnector1">
            <a:avLst/>
          </a:prstGeom>
          <a:noFill/>
          <a:ln w="12700" cap="flat" cmpd="sng" algn="ctr">
            <a:solidFill>
              <a:srgbClr val="ED7D31"/>
            </a:solidFill>
            <a:prstDash val="solid"/>
            <a:miter lim="800000"/>
            <a:tailEnd type="triangle" w="sm" len="sm"/>
          </a:ln>
          <a:effectLst/>
        </p:spPr>
      </p:cxnSp>
      <p:sp>
        <p:nvSpPr>
          <p:cNvPr id="15" name="TextBox 14">
            <a:extLst>
              <a:ext uri="{FF2B5EF4-FFF2-40B4-BE49-F238E27FC236}">
                <a16:creationId xmlns:a16="http://schemas.microsoft.com/office/drawing/2014/main" id="{DC757084-D073-4205-B810-F86231322C55}"/>
              </a:ext>
            </a:extLst>
          </p:cNvPr>
          <p:cNvSpPr txBox="1"/>
          <p:nvPr/>
        </p:nvSpPr>
        <p:spPr>
          <a:xfrm>
            <a:off x="778951" y="5554995"/>
            <a:ext cx="16586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ED7D31">
                    <a:lumMod val="75000"/>
                  </a:srgbClr>
                </a:solidFill>
                <a:effectLst/>
                <a:uLnTx/>
                <a:uFillTx/>
                <a:latin typeface="Calibri"/>
                <a:ea typeface="+mn-ea"/>
                <a:cs typeface="+mn-cs"/>
              </a:rPr>
              <a:t>Natural Gas Feed</a:t>
            </a:r>
          </a:p>
        </p:txBody>
      </p:sp>
      <p:sp>
        <p:nvSpPr>
          <p:cNvPr id="26" name="Rectangle: Rounded Corners 40">
            <a:extLst>
              <a:ext uri="{FF2B5EF4-FFF2-40B4-BE49-F238E27FC236}">
                <a16:creationId xmlns:a16="http://schemas.microsoft.com/office/drawing/2014/main" id="{5ABD3453-1A6A-4EB4-A996-3D5CDE9099DD}"/>
              </a:ext>
            </a:extLst>
          </p:cNvPr>
          <p:cNvSpPr/>
          <p:nvPr/>
        </p:nvSpPr>
        <p:spPr>
          <a:xfrm>
            <a:off x="1950041" y="1825166"/>
            <a:ext cx="447650" cy="1519126"/>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28" name="Straight Connector 27">
            <a:extLst>
              <a:ext uri="{FF2B5EF4-FFF2-40B4-BE49-F238E27FC236}">
                <a16:creationId xmlns:a16="http://schemas.microsoft.com/office/drawing/2014/main" id="{D0C7B503-2BCE-4A12-A099-CF3D64969735}"/>
              </a:ext>
            </a:extLst>
          </p:cNvPr>
          <p:cNvCxnSpPr/>
          <p:nvPr/>
        </p:nvCxnSpPr>
        <p:spPr>
          <a:xfrm>
            <a:off x="2876803" y="5203078"/>
            <a:ext cx="1264541" cy="0"/>
          </a:xfrm>
          <a:prstGeom prst="line">
            <a:avLst/>
          </a:prstGeom>
          <a:noFill/>
          <a:ln w="57150" cap="flat" cmpd="sng" algn="ctr">
            <a:solidFill>
              <a:sysClr val="windowText" lastClr="000000"/>
            </a:solidFill>
            <a:prstDash val="sysDot"/>
            <a:miter lim="800000"/>
          </a:ln>
          <a:effectLst/>
        </p:spPr>
      </p:cxnSp>
      <p:sp>
        <p:nvSpPr>
          <p:cNvPr id="29" name="Freeform: Shape 56">
            <a:extLst>
              <a:ext uri="{FF2B5EF4-FFF2-40B4-BE49-F238E27FC236}">
                <a16:creationId xmlns:a16="http://schemas.microsoft.com/office/drawing/2014/main" id="{D66A7044-22CE-4BEA-9830-3C0CE044D9EE}"/>
              </a:ext>
            </a:extLst>
          </p:cNvPr>
          <p:cNvSpPr/>
          <p:nvPr/>
        </p:nvSpPr>
        <p:spPr>
          <a:xfrm>
            <a:off x="2904080" y="3574784"/>
            <a:ext cx="1199086" cy="1569803"/>
          </a:xfrm>
          <a:custGeom>
            <a:avLst/>
            <a:gdLst>
              <a:gd name="connsiteX0" fmla="*/ 15949 w 1259958"/>
              <a:gd name="connsiteY0" fmla="*/ 37214 h 1621465"/>
              <a:gd name="connsiteX1" fmla="*/ 202018 w 1259958"/>
              <a:gd name="connsiteY1" fmla="*/ 0 h 1621465"/>
              <a:gd name="connsiteX2" fmla="*/ 318977 w 1259958"/>
              <a:gd name="connsiteY2" fmla="*/ 37214 h 1621465"/>
              <a:gd name="connsiteX3" fmla="*/ 457200 w 1259958"/>
              <a:gd name="connsiteY3" fmla="*/ 0 h 1621465"/>
              <a:gd name="connsiteX4" fmla="*/ 770860 w 1259958"/>
              <a:gd name="connsiteY4" fmla="*/ 0 h 1621465"/>
              <a:gd name="connsiteX5" fmla="*/ 818707 w 1259958"/>
              <a:gd name="connsiteY5" fmla="*/ 31898 h 1621465"/>
              <a:gd name="connsiteX6" fmla="*/ 1047307 w 1259958"/>
              <a:gd name="connsiteY6" fmla="*/ 10633 h 1621465"/>
              <a:gd name="connsiteX7" fmla="*/ 1222744 w 1259958"/>
              <a:gd name="connsiteY7" fmla="*/ 74428 h 1621465"/>
              <a:gd name="connsiteX8" fmla="*/ 1249325 w 1259958"/>
              <a:gd name="connsiteY8" fmla="*/ 74428 h 1621465"/>
              <a:gd name="connsiteX9" fmla="*/ 1259958 w 1259958"/>
              <a:gd name="connsiteY9" fmla="*/ 1621465 h 1621465"/>
              <a:gd name="connsiteX10" fmla="*/ 0 w 1259958"/>
              <a:gd name="connsiteY10" fmla="*/ 1616149 h 1621465"/>
              <a:gd name="connsiteX11" fmla="*/ 15949 w 1259958"/>
              <a:gd name="connsiteY11" fmla="*/ 37214 h 1621465"/>
              <a:gd name="connsiteX0" fmla="*/ 1 w 1259958"/>
              <a:gd name="connsiteY0" fmla="*/ 42530 h 1621465"/>
              <a:gd name="connsiteX1" fmla="*/ 202018 w 1259958"/>
              <a:gd name="connsiteY1" fmla="*/ 0 h 1621465"/>
              <a:gd name="connsiteX2" fmla="*/ 318977 w 1259958"/>
              <a:gd name="connsiteY2" fmla="*/ 37214 h 1621465"/>
              <a:gd name="connsiteX3" fmla="*/ 457200 w 1259958"/>
              <a:gd name="connsiteY3" fmla="*/ 0 h 1621465"/>
              <a:gd name="connsiteX4" fmla="*/ 770860 w 1259958"/>
              <a:gd name="connsiteY4" fmla="*/ 0 h 1621465"/>
              <a:gd name="connsiteX5" fmla="*/ 818707 w 1259958"/>
              <a:gd name="connsiteY5" fmla="*/ 31898 h 1621465"/>
              <a:gd name="connsiteX6" fmla="*/ 1047307 w 1259958"/>
              <a:gd name="connsiteY6" fmla="*/ 10633 h 1621465"/>
              <a:gd name="connsiteX7" fmla="*/ 1222744 w 1259958"/>
              <a:gd name="connsiteY7" fmla="*/ 74428 h 1621465"/>
              <a:gd name="connsiteX8" fmla="*/ 1249325 w 1259958"/>
              <a:gd name="connsiteY8" fmla="*/ 74428 h 1621465"/>
              <a:gd name="connsiteX9" fmla="*/ 1259958 w 1259958"/>
              <a:gd name="connsiteY9" fmla="*/ 1621465 h 1621465"/>
              <a:gd name="connsiteX10" fmla="*/ 0 w 1259958"/>
              <a:gd name="connsiteY10" fmla="*/ 1616149 h 1621465"/>
              <a:gd name="connsiteX11" fmla="*/ 1 w 1259958"/>
              <a:gd name="connsiteY11" fmla="*/ 42530 h 162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9958" h="1621465">
                <a:moveTo>
                  <a:pt x="1" y="42530"/>
                </a:moveTo>
                <a:lnTo>
                  <a:pt x="202018" y="0"/>
                </a:lnTo>
                <a:lnTo>
                  <a:pt x="318977" y="37214"/>
                </a:lnTo>
                <a:lnTo>
                  <a:pt x="457200" y="0"/>
                </a:lnTo>
                <a:lnTo>
                  <a:pt x="770860" y="0"/>
                </a:lnTo>
                <a:lnTo>
                  <a:pt x="818707" y="31898"/>
                </a:lnTo>
                <a:lnTo>
                  <a:pt x="1047307" y="10633"/>
                </a:lnTo>
                <a:lnTo>
                  <a:pt x="1222744" y="74428"/>
                </a:lnTo>
                <a:lnTo>
                  <a:pt x="1249325" y="74428"/>
                </a:lnTo>
                <a:cubicBezTo>
                  <a:pt x="1252869" y="590107"/>
                  <a:pt x="1256414" y="1105786"/>
                  <a:pt x="1259958" y="1621465"/>
                </a:cubicBezTo>
                <a:lnTo>
                  <a:pt x="0" y="1616149"/>
                </a:lnTo>
                <a:cubicBezTo>
                  <a:pt x="0" y="1091609"/>
                  <a:pt x="1" y="567070"/>
                  <a:pt x="1" y="42530"/>
                </a:cubicBezTo>
                <a:close/>
              </a:path>
            </a:pathLst>
          </a:custGeom>
          <a:pattFill prst="smConfetti">
            <a:fgClr>
              <a:sysClr val="windowText" lastClr="000000"/>
            </a:fgClr>
            <a:bgClr>
              <a:sysClr val="window" lastClr="FFFFFF"/>
            </a:bgClr>
          </a:patt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Freeform: Shape 55">
            <a:extLst>
              <a:ext uri="{FF2B5EF4-FFF2-40B4-BE49-F238E27FC236}">
                <a16:creationId xmlns:a16="http://schemas.microsoft.com/office/drawing/2014/main" id="{FF6223B4-1C7E-4FFA-BA01-BC0285FE706D}"/>
              </a:ext>
            </a:extLst>
          </p:cNvPr>
          <p:cNvSpPr/>
          <p:nvPr/>
        </p:nvSpPr>
        <p:spPr>
          <a:xfrm>
            <a:off x="2876070" y="3565665"/>
            <a:ext cx="1254642" cy="69800"/>
          </a:xfrm>
          <a:custGeom>
            <a:avLst/>
            <a:gdLst>
              <a:gd name="connsiteX0" fmla="*/ 0 w 1254642"/>
              <a:gd name="connsiteY0" fmla="*/ 53162 h 113055"/>
              <a:gd name="connsiteX1" fmla="*/ 37214 w 1254642"/>
              <a:gd name="connsiteY1" fmla="*/ 47846 h 113055"/>
              <a:gd name="connsiteX2" fmla="*/ 106325 w 1254642"/>
              <a:gd name="connsiteY2" fmla="*/ 42530 h 113055"/>
              <a:gd name="connsiteX3" fmla="*/ 122274 w 1254642"/>
              <a:gd name="connsiteY3" fmla="*/ 31897 h 113055"/>
              <a:gd name="connsiteX4" fmla="*/ 154172 w 1254642"/>
              <a:gd name="connsiteY4" fmla="*/ 21265 h 113055"/>
              <a:gd name="connsiteX5" fmla="*/ 170121 w 1254642"/>
              <a:gd name="connsiteY5" fmla="*/ 15948 h 113055"/>
              <a:gd name="connsiteX6" fmla="*/ 186070 w 1254642"/>
              <a:gd name="connsiteY6" fmla="*/ 10632 h 113055"/>
              <a:gd name="connsiteX7" fmla="*/ 202018 w 1254642"/>
              <a:gd name="connsiteY7" fmla="*/ 5316 h 113055"/>
              <a:gd name="connsiteX8" fmla="*/ 255181 w 1254642"/>
              <a:gd name="connsiteY8" fmla="*/ 31897 h 113055"/>
              <a:gd name="connsiteX9" fmla="*/ 281763 w 1254642"/>
              <a:gd name="connsiteY9" fmla="*/ 47846 h 113055"/>
              <a:gd name="connsiteX10" fmla="*/ 313660 w 1254642"/>
              <a:gd name="connsiteY10" fmla="*/ 58479 h 113055"/>
              <a:gd name="connsiteX11" fmla="*/ 340242 w 1254642"/>
              <a:gd name="connsiteY11" fmla="*/ 53162 h 113055"/>
              <a:gd name="connsiteX12" fmla="*/ 372139 w 1254642"/>
              <a:gd name="connsiteY12" fmla="*/ 42530 h 113055"/>
              <a:gd name="connsiteX13" fmla="*/ 388088 w 1254642"/>
              <a:gd name="connsiteY13" fmla="*/ 31897 h 113055"/>
              <a:gd name="connsiteX14" fmla="*/ 430618 w 1254642"/>
              <a:gd name="connsiteY14" fmla="*/ 21265 h 113055"/>
              <a:gd name="connsiteX15" fmla="*/ 446567 w 1254642"/>
              <a:gd name="connsiteY15" fmla="*/ 15948 h 113055"/>
              <a:gd name="connsiteX16" fmla="*/ 467832 w 1254642"/>
              <a:gd name="connsiteY16" fmla="*/ 5316 h 113055"/>
              <a:gd name="connsiteX17" fmla="*/ 510363 w 1254642"/>
              <a:gd name="connsiteY17" fmla="*/ 0 h 113055"/>
              <a:gd name="connsiteX18" fmla="*/ 786809 w 1254642"/>
              <a:gd name="connsiteY18" fmla="*/ 5316 h 113055"/>
              <a:gd name="connsiteX19" fmla="*/ 797442 w 1254642"/>
              <a:gd name="connsiteY19" fmla="*/ 21265 h 113055"/>
              <a:gd name="connsiteX20" fmla="*/ 813390 w 1254642"/>
              <a:gd name="connsiteY20" fmla="*/ 37214 h 113055"/>
              <a:gd name="connsiteX21" fmla="*/ 887818 w 1254642"/>
              <a:gd name="connsiteY21" fmla="*/ 26581 h 113055"/>
              <a:gd name="connsiteX22" fmla="*/ 935665 w 1254642"/>
              <a:gd name="connsiteY22" fmla="*/ 15948 h 113055"/>
              <a:gd name="connsiteX23" fmla="*/ 967563 w 1254642"/>
              <a:gd name="connsiteY23" fmla="*/ 21265 h 113055"/>
              <a:gd name="connsiteX24" fmla="*/ 983511 w 1254642"/>
              <a:gd name="connsiteY24" fmla="*/ 26581 h 113055"/>
              <a:gd name="connsiteX25" fmla="*/ 1015409 w 1254642"/>
              <a:gd name="connsiteY25" fmla="*/ 21265 h 113055"/>
              <a:gd name="connsiteX26" fmla="*/ 1084521 w 1254642"/>
              <a:gd name="connsiteY26" fmla="*/ 26581 h 113055"/>
              <a:gd name="connsiteX27" fmla="*/ 1116418 w 1254642"/>
              <a:gd name="connsiteY27" fmla="*/ 53162 h 113055"/>
              <a:gd name="connsiteX28" fmla="*/ 1169581 w 1254642"/>
              <a:gd name="connsiteY28" fmla="*/ 85060 h 113055"/>
              <a:gd name="connsiteX29" fmla="*/ 1185530 w 1254642"/>
              <a:gd name="connsiteY29" fmla="*/ 101009 h 113055"/>
              <a:gd name="connsiteX30" fmla="*/ 1254642 w 1254642"/>
              <a:gd name="connsiteY30" fmla="*/ 111641 h 11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54642" h="113055">
                <a:moveTo>
                  <a:pt x="0" y="53162"/>
                </a:moveTo>
                <a:cubicBezTo>
                  <a:pt x="12405" y="51390"/>
                  <a:pt x="24746" y="49093"/>
                  <a:pt x="37214" y="47846"/>
                </a:cubicBezTo>
                <a:cubicBezTo>
                  <a:pt x="60204" y="45547"/>
                  <a:pt x="83616" y="46788"/>
                  <a:pt x="106325" y="42530"/>
                </a:cubicBezTo>
                <a:cubicBezTo>
                  <a:pt x="112605" y="41352"/>
                  <a:pt x="116435" y="34492"/>
                  <a:pt x="122274" y="31897"/>
                </a:cubicBezTo>
                <a:cubicBezTo>
                  <a:pt x="132516" y="27345"/>
                  <a:pt x="143539" y="24809"/>
                  <a:pt x="154172" y="21265"/>
                </a:cubicBezTo>
                <a:lnTo>
                  <a:pt x="170121" y="15948"/>
                </a:lnTo>
                <a:lnTo>
                  <a:pt x="186070" y="10632"/>
                </a:lnTo>
                <a:lnTo>
                  <a:pt x="202018" y="5316"/>
                </a:lnTo>
                <a:cubicBezTo>
                  <a:pt x="239995" y="30634"/>
                  <a:pt x="221519" y="23482"/>
                  <a:pt x="255181" y="31897"/>
                </a:cubicBezTo>
                <a:cubicBezTo>
                  <a:pt x="264042" y="37213"/>
                  <a:pt x="272356" y="43570"/>
                  <a:pt x="281763" y="47846"/>
                </a:cubicBezTo>
                <a:cubicBezTo>
                  <a:pt x="291966" y="52484"/>
                  <a:pt x="313660" y="58479"/>
                  <a:pt x="313660" y="58479"/>
                </a:cubicBezTo>
                <a:cubicBezTo>
                  <a:pt x="322521" y="56707"/>
                  <a:pt x="331524" y="55540"/>
                  <a:pt x="340242" y="53162"/>
                </a:cubicBezTo>
                <a:cubicBezTo>
                  <a:pt x="351055" y="50213"/>
                  <a:pt x="372139" y="42530"/>
                  <a:pt x="372139" y="42530"/>
                </a:cubicBezTo>
                <a:cubicBezTo>
                  <a:pt x="377455" y="38986"/>
                  <a:pt x="382373" y="34754"/>
                  <a:pt x="388088" y="31897"/>
                </a:cubicBezTo>
                <a:cubicBezTo>
                  <a:pt x="400239" y="25821"/>
                  <a:pt x="418487" y="24298"/>
                  <a:pt x="430618" y="21265"/>
                </a:cubicBezTo>
                <a:cubicBezTo>
                  <a:pt x="436055" y="19906"/>
                  <a:pt x="441416" y="18156"/>
                  <a:pt x="446567" y="15948"/>
                </a:cubicBezTo>
                <a:cubicBezTo>
                  <a:pt x="453851" y="12826"/>
                  <a:pt x="460144" y="7238"/>
                  <a:pt x="467832" y="5316"/>
                </a:cubicBezTo>
                <a:cubicBezTo>
                  <a:pt x="481693" y="1851"/>
                  <a:pt x="496186" y="1772"/>
                  <a:pt x="510363" y="0"/>
                </a:cubicBezTo>
                <a:cubicBezTo>
                  <a:pt x="602512" y="1772"/>
                  <a:pt x="694895" y="-1492"/>
                  <a:pt x="786809" y="5316"/>
                </a:cubicBezTo>
                <a:cubicBezTo>
                  <a:pt x="793181" y="5788"/>
                  <a:pt x="793352" y="16356"/>
                  <a:pt x="797442" y="21265"/>
                </a:cubicBezTo>
                <a:cubicBezTo>
                  <a:pt x="802255" y="27041"/>
                  <a:pt x="808074" y="31898"/>
                  <a:pt x="813390" y="37214"/>
                </a:cubicBezTo>
                <a:cubicBezTo>
                  <a:pt x="838199" y="33670"/>
                  <a:pt x="864043" y="34506"/>
                  <a:pt x="887818" y="26581"/>
                </a:cubicBezTo>
                <a:cubicBezTo>
                  <a:pt x="913993" y="17856"/>
                  <a:pt x="898239" y="22186"/>
                  <a:pt x="935665" y="15948"/>
                </a:cubicBezTo>
                <a:cubicBezTo>
                  <a:pt x="946298" y="17720"/>
                  <a:pt x="957040" y="18927"/>
                  <a:pt x="967563" y="21265"/>
                </a:cubicBezTo>
                <a:cubicBezTo>
                  <a:pt x="973033" y="22481"/>
                  <a:pt x="977907" y="26581"/>
                  <a:pt x="983511" y="26581"/>
                </a:cubicBezTo>
                <a:cubicBezTo>
                  <a:pt x="994290" y="26581"/>
                  <a:pt x="1004776" y="23037"/>
                  <a:pt x="1015409" y="21265"/>
                </a:cubicBezTo>
                <a:cubicBezTo>
                  <a:pt x="1038446" y="23037"/>
                  <a:pt x="1061811" y="22323"/>
                  <a:pt x="1084521" y="26581"/>
                </a:cubicBezTo>
                <a:cubicBezTo>
                  <a:pt x="1095248" y="28592"/>
                  <a:pt x="1109456" y="47747"/>
                  <a:pt x="1116418" y="53162"/>
                </a:cubicBezTo>
                <a:cubicBezTo>
                  <a:pt x="1139517" y="71128"/>
                  <a:pt x="1146432" y="73486"/>
                  <a:pt x="1169581" y="85060"/>
                </a:cubicBezTo>
                <a:cubicBezTo>
                  <a:pt x="1174897" y="90376"/>
                  <a:pt x="1179412" y="96639"/>
                  <a:pt x="1185530" y="101009"/>
                </a:cubicBezTo>
                <a:cubicBezTo>
                  <a:pt x="1210400" y="118773"/>
                  <a:pt x="1220323" y="111641"/>
                  <a:pt x="1254642" y="111641"/>
                </a:cubicBezTo>
              </a:path>
            </a:pathLst>
          </a:custGeom>
          <a:no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640283F1-8333-4861-86B1-4F7184933074}"/>
              </a:ext>
            </a:extLst>
          </p:cNvPr>
          <p:cNvSpPr txBox="1"/>
          <p:nvPr/>
        </p:nvSpPr>
        <p:spPr>
          <a:xfrm>
            <a:off x="1555375" y="4192028"/>
            <a:ext cx="107464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C000">
                    <a:lumMod val="75000"/>
                  </a:srgbClr>
                </a:solidFill>
                <a:effectLst/>
                <a:uLnTx/>
                <a:uFillTx/>
                <a:latin typeface="Calibri"/>
                <a:ea typeface="+mn-ea"/>
                <a:cs typeface="+mn-cs"/>
              </a:rPr>
              <a:t>ALD Catalyst</a:t>
            </a:r>
          </a:p>
        </p:txBody>
      </p:sp>
      <p:cxnSp>
        <p:nvCxnSpPr>
          <p:cNvPr id="40" name="Straight Arrow Connector 39">
            <a:extLst>
              <a:ext uri="{FF2B5EF4-FFF2-40B4-BE49-F238E27FC236}">
                <a16:creationId xmlns:a16="http://schemas.microsoft.com/office/drawing/2014/main" id="{2A305B20-AC4F-422A-8C89-E9D9F011E2B0}"/>
              </a:ext>
            </a:extLst>
          </p:cNvPr>
          <p:cNvCxnSpPr>
            <a:cxnSpLocks/>
            <a:stCxn id="110" idx="0"/>
            <a:endCxn id="41" idx="1"/>
          </p:cNvCxnSpPr>
          <p:nvPr/>
        </p:nvCxnSpPr>
        <p:spPr>
          <a:xfrm rot="5400000" flipH="1" flipV="1">
            <a:off x="3512656" y="1529792"/>
            <a:ext cx="222095" cy="1011939"/>
          </a:xfrm>
          <a:prstGeom prst="bentConnector2">
            <a:avLst/>
          </a:prstGeom>
          <a:noFill/>
          <a:ln w="12700" cap="flat" cmpd="sng" algn="ctr">
            <a:solidFill>
              <a:srgbClr val="C00000"/>
            </a:solidFill>
            <a:prstDash val="solid"/>
            <a:miter lim="800000"/>
            <a:tailEnd type="triangle" w="sm" len="sm"/>
          </a:ln>
          <a:effectLst/>
        </p:spPr>
      </p:cxnSp>
      <p:sp>
        <p:nvSpPr>
          <p:cNvPr id="41" name="TextBox 40">
            <a:extLst>
              <a:ext uri="{FF2B5EF4-FFF2-40B4-BE49-F238E27FC236}">
                <a16:creationId xmlns:a16="http://schemas.microsoft.com/office/drawing/2014/main" id="{C882A80A-372F-427F-BAD6-DF8A4C35E40D}"/>
              </a:ext>
            </a:extLst>
          </p:cNvPr>
          <p:cNvSpPr txBox="1"/>
          <p:nvPr/>
        </p:nvSpPr>
        <p:spPr>
          <a:xfrm>
            <a:off x="4129673" y="1724658"/>
            <a:ext cx="10474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00000"/>
                </a:solidFill>
                <a:effectLst/>
                <a:uLnTx/>
                <a:uFillTx/>
                <a:latin typeface="Calibri"/>
                <a:ea typeface="+mn-ea"/>
                <a:cs typeface="+mn-cs"/>
              </a:rPr>
              <a:t>Gas out</a:t>
            </a:r>
          </a:p>
        </p:txBody>
      </p:sp>
      <p:sp>
        <p:nvSpPr>
          <p:cNvPr id="48" name="TextBox 47">
            <a:extLst>
              <a:ext uri="{FF2B5EF4-FFF2-40B4-BE49-F238E27FC236}">
                <a16:creationId xmlns:a16="http://schemas.microsoft.com/office/drawing/2014/main" id="{7B0F7F61-EC78-4074-946A-8BA5738E76E5}"/>
              </a:ext>
            </a:extLst>
          </p:cNvPr>
          <p:cNvSpPr txBox="1"/>
          <p:nvPr/>
        </p:nvSpPr>
        <p:spPr>
          <a:xfrm>
            <a:off x="3786557" y="5681469"/>
            <a:ext cx="1832823"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ea typeface="+mn-ea"/>
                <a:cs typeface="+mn-cs"/>
              </a:rPr>
              <a:t>Lock H</a:t>
            </a:r>
            <a:r>
              <a:rPr kumimoji="0" lang="en-US" sz="2000" b="0" i="0" u="none" strike="noStrike" kern="0" cap="none" spc="0" normalizeH="0" baseline="0" noProof="0" dirty="0" err="1">
                <a:ln>
                  <a:noFill/>
                </a:ln>
                <a:solidFill>
                  <a:prstClr val="black"/>
                </a:solidFill>
                <a:effectLst/>
                <a:uLnTx/>
                <a:uFillTx/>
                <a:latin typeface="Calibri"/>
                <a:ea typeface="+mn-ea"/>
                <a:cs typeface="+mn-cs"/>
              </a:rPr>
              <a:t>opper</a:t>
            </a:r>
            <a:endParaRPr kumimoji="0" lang="en-US" sz="2000" b="0" i="0" u="none" strike="noStrike" kern="0" cap="none" spc="0" normalizeH="0" baseline="0" noProof="0" dirty="0">
              <a:ln>
                <a:noFill/>
              </a:ln>
              <a:solidFill>
                <a:prstClr val="black"/>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ea typeface="+mn-ea"/>
                <a:cs typeface="+mn-cs"/>
              </a:rPr>
              <a:t>and Cooling</a:t>
            </a:r>
          </a:p>
        </p:txBody>
      </p:sp>
      <p:sp>
        <p:nvSpPr>
          <p:cNvPr id="51" name="Rectangle: Rounded Corners 82">
            <a:extLst>
              <a:ext uri="{FF2B5EF4-FFF2-40B4-BE49-F238E27FC236}">
                <a16:creationId xmlns:a16="http://schemas.microsoft.com/office/drawing/2014/main" id="{4D83348A-411F-408C-AE81-9EE117370DC1}"/>
              </a:ext>
            </a:extLst>
          </p:cNvPr>
          <p:cNvSpPr/>
          <p:nvPr/>
        </p:nvSpPr>
        <p:spPr>
          <a:xfrm rot="16200000">
            <a:off x="6292090" y="5204232"/>
            <a:ext cx="703385" cy="445982"/>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7396A109-D240-423A-BB94-0733AA892255}"/>
              </a:ext>
            </a:extLst>
          </p:cNvPr>
          <p:cNvSpPr txBox="1"/>
          <p:nvPr/>
        </p:nvSpPr>
        <p:spPr>
          <a:xfrm>
            <a:off x="6065392" y="5675333"/>
            <a:ext cx="25071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prstClr val="black"/>
                </a:solidFill>
                <a:effectLst/>
                <a:uLnTx/>
                <a:uFillTx/>
                <a:latin typeface="Calibri"/>
                <a:ea typeface="+mn-ea"/>
                <a:cs typeface="+mn-cs"/>
              </a:rPr>
              <a:t>Agglomerator</a:t>
            </a:r>
            <a:endParaRPr kumimoji="0" lang="en-US" sz="2000" b="0" i="0" u="none" strike="noStrike" kern="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ea typeface="+mn-ea"/>
                <a:cs typeface="+mn-cs"/>
              </a:rPr>
              <a:t>And Storage</a:t>
            </a:r>
          </a:p>
        </p:txBody>
      </p:sp>
      <p:sp>
        <p:nvSpPr>
          <p:cNvPr id="53" name="TextBox 52">
            <a:extLst>
              <a:ext uri="{FF2B5EF4-FFF2-40B4-BE49-F238E27FC236}">
                <a16:creationId xmlns:a16="http://schemas.microsoft.com/office/drawing/2014/main" id="{583455C8-0AD0-4AEC-8C84-0C25BBD9215A}"/>
              </a:ext>
            </a:extLst>
          </p:cNvPr>
          <p:cNvSpPr txBox="1"/>
          <p:nvPr/>
        </p:nvSpPr>
        <p:spPr>
          <a:xfrm>
            <a:off x="7141488" y="5208259"/>
            <a:ext cx="109917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70AD47">
                    <a:lumMod val="75000"/>
                  </a:srgbClr>
                </a:solidFill>
                <a:effectLst/>
                <a:uLnTx/>
                <a:uFillTx/>
                <a:latin typeface="Calibri"/>
                <a:ea typeface="+mn-ea"/>
                <a:cs typeface="+mn-cs"/>
              </a:rPr>
              <a:t>Product</a:t>
            </a:r>
          </a:p>
        </p:txBody>
      </p:sp>
      <p:sp>
        <p:nvSpPr>
          <p:cNvPr id="55" name="Oval 54">
            <a:extLst>
              <a:ext uri="{FF2B5EF4-FFF2-40B4-BE49-F238E27FC236}">
                <a16:creationId xmlns:a16="http://schemas.microsoft.com/office/drawing/2014/main" id="{C8997024-C41F-4B22-B3EA-68C2AB5B23A0}"/>
              </a:ext>
            </a:extLst>
          </p:cNvPr>
          <p:cNvSpPr/>
          <p:nvPr/>
        </p:nvSpPr>
        <p:spPr>
          <a:xfrm>
            <a:off x="5306074" y="4142527"/>
            <a:ext cx="222394" cy="222369"/>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3A69A873-37F3-47FB-8814-368FD9479C1B}"/>
              </a:ext>
            </a:extLst>
          </p:cNvPr>
          <p:cNvSpPr/>
          <p:nvPr/>
        </p:nvSpPr>
        <p:spPr>
          <a:xfrm rot="16200000" flipV="1">
            <a:off x="5097151" y="4212495"/>
            <a:ext cx="640080" cy="69801"/>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7" name="Rectangle 56">
            <a:extLst>
              <a:ext uri="{FF2B5EF4-FFF2-40B4-BE49-F238E27FC236}">
                <a16:creationId xmlns:a16="http://schemas.microsoft.com/office/drawing/2014/main" id="{E94A8B20-5582-495B-A6F5-0505E778BE40}"/>
              </a:ext>
            </a:extLst>
          </p:cNvPr>
          <p:cNvSpPr/>
          <p:nvPr/>
        </p:nvSpPr>
        <p:spPr>
          <a:xfrm flipV="1">
            <a:off x="5091666" y="4222088"/>
            <a:ext cx="640080" cy="69801"/>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58" name="Straight Connector 57">
            <a:extLst>
              <a:ext uri="{FF2B5EF4-FFF2-40B4-BE49-F238E27FC236}">
                <a16:creationId xmlns:a16="http://schemas.microsoft.com/office/drawing/2014/main" id="{94C4F083-7B19-4013-8608-301692527640}"/>
              </a:ext>
            </a:extLst>
          </p:cNvPr>
          <p:cNvCxnSpPr/>
          <p:nvPr/>
        </p:nvCxnSpPr>
        <p:spPr>
          <a:xfrm>
            <a:off x="5510353" y="4207898"/>
            <a:ext cx="228600" cy="0"/>
          </a:xfrm>
          <a:prstGeom prst="line">
            <a:avLst/>
          </a:prstGeom>
          <a:noFill/>
          <a:ln w="12700" cap="flat" cmpd="sng" algn="ctr">
            <a:solidFill>
              <a:sysClr val="windowText" lastClr="000000"/>
            </a:solidFill>
            <a:prstDash val="solid"/>
            <a:miter lim="800000"/>
          </a:ln>
          <a:effectLst/>
        </p:spPr>
      </p:cxnSp>
      <p:cxnSp>
        <p:nvCxnSpPr>
          <p:cNvPr id="59" name="Straight Connector 58">
            <a:extLst>
              <a:ext uri="{FF2B5EF4-FFF2-40B4-BE49-F238E27FC236}">
                <a16:creationId xmlns:a16="http://schemas.microsoft.com/office/drawing/2014/main" id="{B45BDB8C-013E-4B07-B7F7-A5344A6EF67C}"/>
              </a:ext>
            </a:extLst>
          </p:cNvPr>
          <p:cNvCxnSpPr/>
          <p:nvPr/>
        </p:nvCxnSpPr>
        <p:spPr>
          <a:xfrm>
            <a:off x="5514864" y="4292208"/>
            <a:ext cx="228600" cy="0"/>
          </a:xfrm>
          <a:prstGeom prst="line">
            <a:avLst/>
          </a:prstGeom>
          <a:noFill/>
          <a:ln w="12700" cap="flat" cmpd="sng" algn="ctr">
            <a:solidFill>
              <a:sysClr val="windowText" lastClr="000000"/>
            </a:solidFill>
            <a:prstDash val="solid"/>
            <a:miter lim="800000"/>
          </a:ln>
          <a:effectLst/>
        </p:spPr>
      </p:cxnSp>
      <p:cxnSp>
        <p:nvCxnSpPr>
          <p:cNvPr id="60" name="Straight Connector 59">
            <a:extLst>
              <a:ext uri="{FF2B5EF4-FFF2-40B4-BE49-F238E27FC236}">
                <a16:creationId xmlns:a16="http://schemas.microsoft.com/office/drawing/2014/main" id="{08C66650-A370-4783-99F5-5236A5C69176}"/>
              </a:ext>
            </a:extLst>
          </p:cNvPr>
          <p:cNvCxnSpPr/>
          <p:nvPr/>
        </p:nvCxnSpPr>
        <p:spPr>
          <a:xfrm>
            <a:off x="5087302" y="4213395"/>
            <a:ext cx="228600" cy="0"/>
          </a:xfrm>
          <a:prstGeom prst="line">
            <a:avLst/>
          </a:prstGeom>
          <a:noFill/>
          <a:ln w="12700" cap="flat" cmpd="sng" algn="ctr">
            <a:solidFill>
              <a:sysClr val="windowText" lastClr="000000"/>
            </a:solidFill>
            <a:prstDash val="solid"/>
            <a:miter lim="800000"/>
          </a:ln>
          <a:effectLst/>
        </p:spPr>
      </p:cxnSp>
      <p:cxnSp>
        <p:nvCxnSpPr>
          <p:cNvPr id="61" name="Straight Connector 60">
            <a:extLst>
              <a:ext uri="{FF2B5EF4-FFF2-40B4-BE49-F238E27FC236}">
                <a16:creationId xmlns:a16="http://schemas.microsoft.com/office/drawing/2014/main" id="{1CB13498-BE29-49DD-A082-7545DD348AB8}"/>
              </a:ext>
            </a:extLst>
          </p:cNvPr>
          <p:cNvCxnSpPr/>
          <p:nvPr/>
        </p:nvCxnSpPr>
        <p:spPr>
          <a:xfrm>
            <a:off x="5085463" y="4297705"/>
            <a:ext cx="228600" cy="0"/>
          </a:xfrm>
          <a:prstGeom prst="line">
            <a:avLst/>
          </a:prstGeom>
          <a:noFill/>
          <a:ln w="12700" cap="flat" cmpd="sng" algn="ctr">
            <a:solidFill>
              <a:sysClr val="windowText" lastClr="000000"/>
            </a:solidFill>
            <a:prstDash val="solid"/>
            <a:miter lim="800000"/>
          </a:ln>
          <a:effectLst/>
        </p:spPr>
      </p:cxnSp>
      <p:sp>
        <p:nvSpPr>
          <p:cNvPr id="62" name="TextBox 61">
            <a:extLst>
              <a:ext uri="{FF2B5EF4-FFF2-40B4-BE49-F238E27FC236}">
                <a16:creationId xmlns:a16="http://schemas.microsoft.com/office/drawing/2014/main" id="{662DAE77-5BC2-49CA-9C6D-0CE72977E7D4}"/>
              </a:ext>
            </a:extLst>
          </p:cNvPr>
          <p:cNvSpPr txBox="1"/>
          <p:nvPr/>
        </p:nvSpPr>
        <p:spPr>
          <a:xfrm>
            <a:off x="5714963" y="4049027"/>
            <a:ext cx="11260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4472C4"/>
                </a:solidFill>
                <a:effectLst/>
                <a:uLnTx/>
                <a:uFillTx/>
                <a:latin typeface="Calibri"/>
                <a:ea typeface="+mn-ea"/>
                <a:cs typeface="+mn-cs"/>
              </a:rPr>
              <a:t>Exhaust</a:t>
            </a:r>
          </a:p>
        </p:txBody>
      </p:sp>
      <p:cxnSp>
        <p:nvCxnSpPr>
          <p:cNvPr id="63" name="Straight Connector 62">
            <a:extLst>
              <a:ext uri="{FF2B5EF4-FFF2-40B4-BE49-F238E27FC236}">
                <a16:creationId xmlns:a16="http://schemas.microsoft.com/office/drawing/2014/main" id="{3F90A61B-E3C0-46CB-BF2D-553B07C31C08}"/>
              </a:ext>
            </a:extLst>
          </p:cNvPr>
          <p:cNvCxnSpPr>
            <a:stCxn id="55" idx="1"/>
            <a:endCxn id="55" idx="5"/>
          </p:cNvCxnSpPr>
          <p:nvPr/>
        </p:nvCxnSpPr>
        <p:spPr>
          <a:xfrm>
            <a:off x="5338643" y="4175092"/>
            <a:ext cx="157256" cy="157239"/>
          </a:xfrm>
          <a:prstGeom prst="line">
            <a:avLst/>
          </a:prstGeom>
          <a:noFill/>
          <a:ln w="28575" cap="flat" cmpd="sng" algn="ctr">
            <a:solidFill>
              <a:sysClr val="windowText" lastClr="000000"/>
            </a:solidFill>
            <a:prstDash val="solid"/>
            <a:miter lim="800000"/>
          </a:ln>
          <a:effectLst/>
        </p:spPr>
      </p:cxnSp>
      <p:cxnSp>
        <p:nvCxnSpPr>
          <p:cNvPr id="64" name="Straight Arrow Connector 63">
            <a:extLst>
              <a:ext uri="{FF2B5EF4-FFF2-40B4-BE49-F238E27FC236}">
                <a16:creationId xmlns:a16="http://schemas.microsoft.com/office/drawing/2014/main" id="{5E93E639-983E-4C47-B6B9-7DCC973CBBC5}"/>
              </a:ext>
            </a:extLst>
          </p:cNvPr>
          <p:cNvCxnSpPr>
            <a:cxnSpLocks/>
          </p:cNvCxnSpPr>
          <p:nvPr/>
        </p:nvCxnSpPr>
        <p:spPr>
          <a:xfrm flipV="1">
            <a:off x="5012807" y="4257475"/>
            <a:ext cx="319367" cy="3074"/>
          </a:xfrm>
          <a:prstGeom prst="straightConnector1">
            <a:avLst/>
          </a:prstGeom>
          <a:noFill/>
          <a:ln w="12700" cap="flat" cmpd="sng" algn="ctr">
            <a:solidFill>
              <a:srgbClr val="4472C4"/>
            </a:solidFill>
            <a:prstDash val="solid"/>
            <a:miter lim="800000"/>
            <a:tailEnd type="triangle" w="sm" len="med"/>
          </a:ln>
          <a:effectLst/>
        </p:spPr>
      </p:cxnSp>
      <p:sp>
        <p:nvSpPr>
          <p:cNvPr id="65" name="TextBox 64">
            <a:extLst>
              <a:ext uri="{FF2B5EF4-FFF2-40B4-BE49-F238E27FC236}">
                <a16:creationId xmlns:a16="http://schemas.microsoft.com/office/drawing/2014/main" id="{A2391407-C7D0-455E-9D1A-0DF44C3F598E}"/>
              </a:ext>
            </a:extLst>
          </p:cNvPr>
          <p:cNvSpPr txBox="1"/>
          <p:nvPr/>
        </p:nvSpPr>
        <p:spPr>
          <a:xfrm>
            <a:off x="4554543" y="4041080"/>
            <a:ext cx="49690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4472C4"/>
                </a:solidFill>
                <a:effectLst/>
                <a:uLnTx/>
                <a:uFillTx/>
                <a:latin typeface="Calibri"/>
                <a:ea typeface="+mn-ea"/>
                <a:cs typeface="+mn-cs"/>
              </a:rPr>
              <a:t>Air</a:t>
            </a:r>
          </a:p>
        </p:txBody>
      </p:sp>
      <p:cxnSp>
        <p:nvCxnSpPr>
          <p:cNvPr id="66" name="Straight Arrow Connector 65">
            <a:extLst>
              <a:ext uri="{FF2B5EF4-FFF2-40B4-BE49-F238E27FC236}">
                <a16:creationId xmlns:a16="http://schemas.microsoft.com/office/drawing/2014/main" id="{AEFF7AB0-C202-4F97-97FF-ADA70AD2E5A1}"/>
              </a:ext>
            </a:extLst>
          </p:cNvPr>
          <p:cNvCxnSpPr>
            <a:cxnSpLocks/>
          </p:cNvCxnSpPr>
          <p:nvPr/>
        </p:nvCxnSpPr>
        <p:spPr>
          <a:xfrm>
            <a:off x="5531642" y="4246985"/>
            <a:ext cx="272285" cy="1435"/>
          </a:xfrm>
          <a:prstGeom prst="straightConnector1">
            <a:avLst/>
          </a:prstGeom>
          <a:noFill/>
          <a:ln w="12700" cap="flat" cmpd="sng" algn="ctr">
            <a:solidFill>
              <a:srgbClr val="4472C4"/>
            </a:solidFill>
            <a:prstDash val="solid"/>
            <a:miter lim="800000"/>
            <a:tailEnd type="triangle" w="sm" len="med"/>
          </a:ln>
          <a:effectLst/>
        </p:spPr>
      </p:cxnSp>
      <p:cxnSp>
        <p:nvCxnSpPr>
          <p:cNvPr id="67" name="Straight Connector 66">
            <a:extLst>
              <a:ext uri="{FF2B5EF4-FFF2-40B4-BE49-F238E27FC236}">
                <a16:creationId xmlns:a16="http://schemas.microsoft.com/office/drawing/2014/main" id="{0E8FB02B-53C1-4540-9B08-74FD920A84E9}"/>
              </a:ext>
            </a:extLst>
          </p:cNvPr>
          <p:cNvCxnSpPr>
            <a:cxnSpLocks/>
          </p:cNvCxnSpPr>
          <p:nvPr/>
        </p:nvCxnSpPr>
        <p:spPr>
          <a:xfrm>
            <a:off x="5379115" y="3947811"/>
            <a:ext cx="0" cy="206018"/>
          </a:xfrm>
          <a:prstGeom prst="line">
            <a:avLst/>
          </a:prstGeom>
          <a:noFill/>
          <a:ln w="12700" cap="flat" cmpd="sng" algn="ctr">
            <a:solidFill>
              <a:sysClr val="windowText" lastClr="000000"/>
            </a:solidFill>
            <a:prstDash val="solid"/>
            <a:miter lim="800000"/>
          </a:ln>
          <a:effectLst/>
        </p:spPr>
      </p:cxnSp>
      <p:cxnSp>
        <p:nvCxnSpPr>
          <p:cNvPr id="68" name="Straight Connector 67">
            <a:extLst>
              <a:ext uri="{FF2B5EF4-FFF2-40B4-BE49-F238E27FC236}">
                <a16:creationId xmlns:a16="http://schemas.microsoft.com/office/drawing/2014/main" id="{DDA98F69-4486-4F1A-9B02-CA9503EE9AB3}"/>
              </a:ext>
            </a:extLst>
          </p:cNvPr>
          <p:cNvCxnSpPr>
            <a:cxnSpLocks/>
          </p:cNvCxnSpPr>
          <p:nvPr/>
        </p:nvCxnSpPr>
        <p:spPr>
          <a:xfrm>
            <a:off x="5455267" y="3950986"/>
            <a:ext cx="0" cy="206018"/>
          </a:xfrm>
          <a:prstGeom prst="line">
            <a:avLst/>
          </a:prstGeom>
          <a:noFill/>
          <a:ln w="12700" cap="flat" cmpd="sng" algn="ctr">
            <a:solidFill>
              <a:sysClr val="windowText" lastClr="000000"/>
            </a:solidFill>
            <a:prstDash val="solid"/>
            <a:miter lim="800000"/>
          </a:ln>
          <a:effectLst/>
        </p:spPr>
      </p:cxnSp>
      <p:cxnSp>
        <p:nvCxnSpPr>
          <p:cNvPr id="69" name="Straight Connector 68">
            <a:extLst>
              <a:ext uri="{FF2B5EF4-FFF2-40B4-BE49-F238E27FC236}">
                <a16:creationId xmlns:a16="http://schemas.microsoft.com/office/drawing/2014/main" id="{84059813-7096-4885-B828-0064A53CCB8B}"/>
              </a:ext>
            </a:extLst>
          </p:cNvPr>
          <p:cNvCxnSpPr>
            <a:cxnSpLocks/>
          </p:cNvCxnSpPr>
          <p:nvPr/>
        </p:nvCxnSpPr>
        <p:spPr>
          <a:xfrm>
            <a:off x="5379115" y="4352601"/>
            <a:ext cx="0" cy="206018"/>
          </a:xfrm>
          <a:prstGeom prst="line">
            <a:avLst/>
          </a:prstGeom>
          <a:noFill/>
          <a:ln w="12700" cap="flat" cmpd="sng" algn="ctr">
            <a:solidFill>
              <a:sysClr val="windowText" lastClr="000000"/>
            </a:solidFill>
            <a:prstDash val="solid"/>
            <a:miter lim="800000"/>
          </a:ln>
          <a:effectLst/>
        </p:spPr>
      </p:cxnSp>
      <p:cxnSp>
        <p:nvCxnSpPr>
          <p:cNvPr id="70" name="Straight Connector 69">
            <a:extLst>
              <a:ext uri="{FF2B5EF4-FFF2-40B4-BE49-F238E27FC236}">
                <a16:creationId xmlns:a16="http://schemas.microsoft.com/office/drawing/2014/main" id="{7CD02D71-14AE-4B56-B874-792E40B821B5}"/>
              </a:ext>
            </a:extLst>
          </p:cNvPr>
          <p:cNvCxnSpPr>
            <a:cxnSpLocks/>
          </p:cNvCxnSpPr>
          <p:nvPr/>
        </p:nvCxnSpPr>
        <p:spPr>
          <a:xfrm>
            <a:off x="5455267" y="4355776"/>
            <a:ext cx="0" cy="206018"/>
          </a:xfrm>
          <a:prstGeom prst="line">
            <a:avLst/>
          </a:prstGeom>
          <a:noFill/>
          <a:ln w="12700" cap="flat" cmpd="sng" algn="ctr">
            <a:solidFill>
              <a:sysClr val="windowText" lastClr="000000"/>
            </a:solidFill>
            <a:prstDash val="solid"/>
            <a:miter lim="800000"/>
          </a:ln>
          <a:effectLst/>
        </p:spPr>
      </p:cxnSp>
      <p:sp>
        <p:nvSpPr>
          <p:cNvPr id="72" name="Rectangle 71">
            <a:extLst>
              <a:ext uri="{FF2B5EF4-FFF2-40B4-BE49-F238E27FC236}">
                <a16:creationId xmlns:a16="http://schemas.microsoft.com/office/drawing/2014/main" id="{3A1A4583-B089-460A-81B0-D34E1A3A7AC5}"/>
              </a:ext>
            </a:extLst>
          </p:cNvPr>
          <p:cNvSpPr/>
          <p:nvPr/>
        </p:nvSpPr>
        <p:spPr>
          <a:xfrm flipV="1">
            <a:off x="5379114" y="3733054"/>
            <a:ext cx="1195505" cy="6980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4" name="Rectangle 73">
            <a:extLst>
              <a:ext uri="{FF2B5EF4-FFF2-40B4-BE49-F238E27FC236}">
                <a16:creationId xmlns:a16="http://schemas.microsoft.com/office/drawing/2014/main" id="{022453EE-4922-4070-9DE4-12D545DDF03A}"/>
              </a:ext>
            </a:extLst>
          </p:cNvPr>
          <p:cNvSpPr/>
          <p:nvPr/>
        </p:nvSpPr>
        <p:spPr>
          <a:xfrm rot="16200000" flipV="1">
            <a:off x="6345458" y="4177160"/>
            <a:ext cx="687861" cy="8220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8" name="Rectangle 77">
            <a:extLst>
              <a:ext uri="{FF2B5EF4-FFF2-40B4-BE49-F238E27FC236}">
                <a16:creationId xmlns:a16="http://schemas.microsoft.com/office/drawing/2014/main" id="{20E804EF-BCF0-4BE6-8588-CB26F20C2C22}"/>
              </a:ext>
            </a:extLst>
          </p:cNvPr>
          <p:cNvSpPr/>
          <p:nvPr/>
        </p:nvSpPr>
        <p:spPr>
          <a:xfrm>
            <a:off x="5386835" y="4651917"/>
            <a:ext cx="1187783" cy="6980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0697B029-ED6D-4957-93CE-346D34DD8BC1}"/>
              </a:ext>
            </a:extLst>
          </p:cNvPr>
          <p:cNvGrpSpPr/>
          <p:nvPr/>
        </p:nvGrpSpPr>
        <p:grpSpPr>
          <a:xfrm>
            <a:off x="6393150" y="4391857"/>
            <a:ext cx="337840" cy="333524"/>
            <a:chOff x="6297133" y="3847171"/>
            <a:chExt cx="425208" cy="414529"/>
          </a:xfrm>
        </p:grpSpPr>
        <p:sp>
          <p:nvSpPr>
            <p:cNvPr id="76" name="Freeform: Shape 125">
              <a:extLst>
                <a:ext uri="{FF2B5EF4-FFF2-40B4-BE49-F238E27FC236}">
                  <a16:creationId xmlns:a16="http://schemas.microsoft.com/office/drawing/2014/main" id="{9626F7B3-ED01-49CE-A763-5B05DCFBE7F5}"/>
                </a:ext>
              </a:extLst>
            </p:cNvPr>
            <p:cNvSpPr/>
            <p:nvPr/>
          </p:nvSpPr>
          <p:spPr>
            <a:xfrm>
              <a:off x="6510929" y="4058882"/>
              <a:ext cx="211412" cy="202818"/>
            </a:xfrm>
            <a:custGeom>
              <a:avLst/>
              <a:gdLst>
                <a:gd name="connsiteX0" fmla="*/ 0 w 211412"/>
                <a:gd name="connsiteY0" fmla="*/ 110003 h 202818"/>
                <a:gd name="connsiteX1" fmla="*/ 73909 w 211412"/>
                <a:gd name="connsiteY1" fmla="*/ 85939 h 202818"/>
                <a:gd name="connsiteX2" fmla="*/ 104847 w 211412"/>
                <a:gd name="connsiteY2" fmla="*/ 49845 h 202818"/>
                <a:gd name="connsiteX3" fmla="*/ 118597 w 211412"/>
                <a:gd name="connsiteY3" fmla="*/ 6875 h 202818"/>
                <a:gd name="connsiteX4" fmla="*/ 211412 w 211412"/>
                <a:gd name="connsiteY4" fmla="*/ 0 h 202818"/>
                <a:gd name="connsiteX5" fmla="*/ 202818 w 211412"/>
                <a:gd name="connsiteY5" fmla="*/ 56720 h 202818"/>
                <a:gd name="connsiteX6" fmla="*/ 182193 w 211412"/>
                <a:gd name="connsiteY6" fmla="*/ 97971 h 202818"/>
                <a:gd name="connsiteX7" fmla="*/ 152973 w 211412"/>
                <a:gd name="connsiteY7" fmla="*/ 139222 h 202818"/>
                <a:gd name="connsiteX8" fmla="*/ 91097 w 211412"/>
                <a:gd name="connsiteY8" fmla="*/ 182192 h 202818"/>
                <a:gd name="connsiteX9" fmla="*/ 42970 w 211412"/>
                <a:gd name="connsiteY9" fmla="*/ 197661 h 202818"/>
                <a:gd name="connsiteX10" fmla="*/ 5157 w 211412"/>
                <a:gd name="connsiteY10" fmla="*/ 202818 h 202818"/>
                <a:gd name="connsiteX11" fmla="*/ 0 w 211412"/>
                <a:gd name="connsiteY11" fmla="*/ 110003 h 20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412" h="202818">
                  <a:moveTo>
                    <a:pt x="0" y="110003"/>
                  </a:moveTo>
                  <a:lnTo>
                    <a:pt x="73909" y="85939"/>
                  </a:lnTo>
                  <a:lnTo>
                    <a:pt x="104847" y="49845"/>
                  </a:lnTo>
                  <a:lnTo>
                    <a:pt x="118597" y="6875"/>
                  </a:lnTo>
                  <a:lnTo>
                    <a:pt x="211412" y="0"/>
                  </a:lnTo>
                  <a:lnTo>
                    <a:pt x="202818" y="56720"/>
                  </a:lnTo>
                  <a:lnTo>
                    <a:pt x="182193" y="97971"/>
                  </a:lnTo>
                  <a:lnTo>
                    <a:pt x="152973" y="139222"/>
                  </a:lnTo>
                  <a:lnTo>
                    <a:pt x="91097" y="182192"/>
                  </a:lnTo>
                  <a:lnTo>
                    <a:pt x="42970" y="197661"/>
                  </a:lnTo>
                  <a:lnTo>
                    <a:pt x="5157" y="202818"/>
                  </a:lnTo>
                  <a:cubicBezTo>
                    <a:pt x="5730" y="170734"/>
                    <a:pt x="6302" y="138649"/>
                    <a:pt x="0" y="110003"/>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9" name="Arc 78">
              <a:extLst>
                <a:ext uri="{FF2B5EF4-FFF2-40B4-BE49-F238E27FC236}">
                  <a16:creationId xmlns:a16="http://schemas.microsoft.com/office/drawing/2014/main" id="{403C3035-7222-437E-AB18-1481A90725F7}"/>
                </a:ext>
              </a:extLst>
            </p:cNvPr>
            <p:cNvSpPr/>
            <p:nvPr/>
          </p:nvSpPr>
          <p:spPr>
            <a:xfrm rot="5400000">
              <a:off x="6404447" y="3934818"/>
              <a:ext cx="209960" cy="240573"/>
            </a:xfrm>
            <a:prstGeom prst="arc">
              <a:avLst/>
            </a:prstGeom>
            <a:no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1" name="Arc 80">
              <a:extLst>
                <a:ext uri="{FF2B5EF4-FFF2-40B4-BE49-F238E27FC236}">
                  <a16:creationId xmlns:a16="http://schemas.microsoft.com/office/drawing/2014/main" id="{C3460F8A-A227-4EDE-81AF-0A551CB0811D}"/>
                </a:ext>
              </a:extLst>
            </p:cNvPr>
            <p:cNvSpPr/>
            <p:nvPr/>
          </p:nvSpPr>
          <p:spPr>
            <a:xfrm rot="5400000">
              <a:off x="6303988" y="3840316"/>
              <a:ext cx="410876" cy="424585"/>
            </a:xfrm>
            <a:prstGeom prst="arc">
              <a:avLst>
                <a:gd name="adj1" fmla="val 16312587"/>
                <a:gd name="adj2" fmla="val 0"/>
              </a:avLst>
            </a:prstGeom>
            <a:no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83" name="Rectangle 82">
            <a:extLst>
              <a:ext uri="{FF2B5EF4-FFF2-40B4-BE49-F238E27FC236}">
                <a16:creationId xmlns:a16="http://schemas.microsoft.com/office/drawing/2014/main" id="{37AB3691-1755-4CA8-A9F5-49C85D2EB934}"/>
              </a:ext>
            </a:extLst>
          </p:cNvPr>
          <p:cNvSpPr/>
          <p:nvPr/>
        </p:nvSpPr>
        <p:spPr>
          <a:xfrm>
            <a:off x="4963603" y="3608732"/>
            <a:ext cx="620776" cy="39790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4" name="Rectangle 83">
            <a:extLst>
              <a:ext uri="{FF2B5EF4-FFF2-40B4-BE49-F238E27FC236}">
                <a16:creationId xmlns:a16="http://schemas.microsoft.com/office/drawing/2014/main" id="{1507B36C-8522-482C-AE04-8EED6D00100C}"/>
              </a:ext>
            </a:extLst>
          </p:cNvPr>
          <p:cNvSpPr/>
          <p:nvPr/>
        </p:nvSpPr>
        <p:spPr>
          <a:xfrm>
            <a:off x="4968185" y="4458791"/>
            <a:ext cx="620776" cy="39790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5" name="Rectangle 84">
            <a:extLst>
              <a:ext uri="{FF2B5EF4-FFF2-40B4-BE49-F238E27FC236}">
                <a16:creationId xmlns:a16="http://schemas.microsoft.com/office/drawing/2014/main" id="{8EC2E1AA-FBEA-42FE-9E58-C270AFE6D639}"/>
              </a:ext>
            </a:extLst>
          </p:cNvPr>
          <p:cNvSpPr/>
          <p:nvPr/>
        </p:nvSpPr>
        <p:spPr>
          <a:xfrm>
            <a:off x="4988675" y="3634512"/>
            <a:ext cx="573061" cy="352148"/>
          </a:xfrm>
          <a:prstGeom prst="rect">
            <a:avLst/>
          </a:prstGeom>
          <a:pattFill prst="ltHorz">
            <a:fgClr>
              <a:sysClr val="windowText" lastClr="000000"/>
            </a:fgClr>
            <a:bgClr>
              <a:sysClr val="window" lastClr="FFFFFF"/>
            </a:bgClr>
          </a:patt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6" name="Rectangle 85">
            <a:extLst>
              <a:ext uri="{FF2B5EF4-FFF2-40B4-BE49-F238E27FC236}">
                <a16:creationId xmlns:a16="http://schemas.microsoft.com/office/drawing/2014/main" id="{CD20A83A-D388-4E8D-A381-AD3F0480E39B}"/>
              </a:ext>
            </a:extLst>
          </p:cNvPr>
          <p:cNvSpPr/>
          <p:nvPr/>
        </p:nvSpPr>
        <p:spPr>
          <a:xfrm>
            <a:off x="4988675" y="4485257"/>
            <a:ext cx="573061" cy="352148"/>
          </a:xfrm>
          <a:prstGeom prst="rect">
            <a:avLst/>
          </a:prstGeom>
          <a:pattFill prst="ltHorz">
            <a:fgClr>
              <a:sysClr val="windowText" lastClr="000000"/>
            </a:fgClr>
            <a:bgClr>
              <a:sysClr val="window" lastClr="FFFFFF"/>
            </a:bgClr>
          </a:patt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7" name="Rectangle 86">
            <a:extLst>
              <a:ext uri="{FF2B5EF4-FFF2-40B4-BE49-F238E27FC236}">
                <a16:creationId xmlns:a16="http://schemas.microsoft.com/office/drawing/2014/main" id="{9615CF84-D890-446D-8034-FD499715FBBD}"/>
              </a:ext>
            </a:extLst>
          </p:cNvPr>
          <p:cNvSpPr/>
          <p:nvPr/>
        </p:nvSpPr>
        <p:spPr>
          <a:xfrm>
            <a:off x="4252986" y="3683641"/>
            <a:ext cx="709710" cy="172896"/>
          </a:xfrm>
          <a:prstGeom prst="rect">
            <a:avLst/>
          </a:prstGeom>
          <a:solidFill>
            <a:sysClr val="window" lastClr="FFFFFF">
              <a:lumMod val="6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a:ea typeface="+mn-ea"/>
                <a:cs typeface="+mn-cs"/>
              </a:rPr>
              <a:t>Heat</a:t>
            </a:r>
          </a:p>
        </p:txBody>
      </p:sp>
      <p:sp>
        <p:nvSpPr>
          <p:cNvPr id="89" name="Rectangle 88">
            <a:extLst>
              <a:ext uri="{FF2B5EF4-FFF2-40B4-BE49-F238E27FC236}">
                <a16:creationId xmlns:a16="http://schemas.microsoft.com/office/drawing/2014/main" id="{BA6538C4-68A9-4411-8729-9295603036BC}"/>
              </a:ext>
            </a:extLst>
          </p:cNvPr>
          <p:cNvSpPr/>
          <p:nvPr/>
        </p:nvSpPr>
        <p:spPr>
          <a:xfrm>
            <a:off x="4809172" y="2770482"/>
            <a:ext cx="140236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ea typeface="Calibri" panose="020F0502020204030204" pitchFamily="34" charset="0"/>
                <a:cs typeface="+mn-cs"/>
              </a:rPr>
              <a:t>Optional Regenerative Burner </a:t>
            </a:r>
            <a:endParaRPr kumimoji="0" lang="en-US" sz="16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90" name="Straight Arrow Connector 89">
            <a:extLst>
              <a:ext uri="{FF2B5EF4-FFF2-40B4-BE49-F238E27FC236}">
                <a16:creationId xmlns:a16="http://schemas.microsoft.com/office/drawing/2014/main" id="{DE30A978-E43E-4A4E-A4AF-EE3986E8C57A}"/>
              </a:ext>
            </a:extLst>
          </p:cNvPr>
          <p:cNvCxnSpPr>
            <a:cxnSpLocks/>
            <a:stCxn id="51" idx="2"/>
          </p:cNvCxnSpPr>
          <p:nvPr/>
        </p:nvCxnSpPr>
        <p:spPr>
          <a:xfrm>
            <a:off x="6866774" y="5427223"/>
            <a:ext cx="441175" cy="0"/>
          </a:xfrm>
          <a:prstGeom prst="straightConnector1">
            <a:avLst/>
          </a:prstGeom>
          <a:noFill/>
          <a:ln w="12700" cap="flat" cmpd="sng" algn="ctr">
            <a:solidFill>
              <a:srgbClr val="70AD47">
                <a:lumMod val="75000"/>
              </a:srgbClr>
            </a:solidFill>
            <a:prstDash val="solid"/>
            <a:miter lim="800000"/>
            <a:tailEnd type="triangle" w="sm" len="sm"/>
          </a:ln>
          <a:effectLst/>
        </p:spPr>
      </p:cxnSp>
      <p:cxnSp>
        <p:nvCxnSpPr>
          <p:cNvPr id="91" name="Straight Arrow Connector 90">
            <a:extLst>
              <a:ext uri="{FF2B5EF4-FFF2-40B4-BE49-F238E27FC236}">
                <a16:creationId xmlns:a16="http://schemas.microsoft.com/office/drawing/2014/main" id="{EFB478FF-017E-4BA1-9D89-41DBB1CDDE10}"/>
              </a:ext>
            </a:extLst>
          </p:cNvPr>
          <p:cNvCxnSpPr>
            <a:cxnSpLocks/>
          </p:cNvCxnSpPr>
          <p:nvPr/>
        </p:nvCxnSpPr>
        <p:spPr>
          <a:xfrm flipH="1" flipV="1">
            <a:off x="6257156" y="3766370"/>
            <a:ext cx="320040" cy="0"/>
          </a:xfrm>
          <a:prstGeom prst="straightConnector1">
            <a:avLst/>
          </a:prstGeom>
          <a:noFill/>
          <a:ln w="12700" cap="flat" cmpd="sng" algn="ctr">
            <a:solidFill>
              <a:srgbClr val="ED7D31">
                <a:lumMod val="75000"/>
              </a:srgbClr>
            </a:solidFill>
            <a:prstDash val="solid"/>
            <a:miter lim="800000"/>
            <a:tailEnd type="triangle" w="sm" len="med"/>
          </a:ln>
          <a:effectLst/>
        </p:spPr>
      </p:cxnSp>
      <p:cxnSp>
        <p:nvCxnSpPr>
          <p:cNvPr id="92" name="Straight Arrow Connector 91">
            <a:extLst>
              <a:ext uri="{FF2B5EF4-FFF2-40B4-BE49-F238E27FC236}">
                <a16:creationId xmlns:a16="http://schemas.microsoft.com/office/drawing/2014/main" id="{C6455146-97FE-4A9A-9D08-49703F12E88F}"/>
              </a:ext>
            </a:extLst>
          </p:cNvPr>
          <p:cNvCxnSpPr>
            <a:cxnSpLocks/>
          </p:cNvCxnSpPr>
          <p:nvPr/>
        </p:nvCxnSpPr>
        <p:spPr>
          <a:xfrm flipH="1" flipV="1">
            <a:off x="6262789" y="4687000"/>
            <a:ext cx="320040" cy="0"/>
          </a:xfrm>
          <a:prstGeom prst="straightConnector1">
            <a:avLst/>
          </a:prstGeom>
          <a:noFill/>
          <a:ln w="12700" cap="flat" cmpd="sng" algn="ctr">
            <a:solidFill>
              <a:srgbClr val="ED7D31">
                <a:lumMod val="75000"/>
              </a:srgbClr>
            </a:solidFill>
            <a:prstDash val="solid"/>
            <a:miter lim="800000"/>
            <a:tailEnd type="triangle" w="sm" len="med"/>
          </a:ln>
          <a:effectLst/>
        </p:spPr>
      </p:cxnSp>
      <p:sp>
        <p:nvSpPr>
          <p:cNvPr id="96" name="Rectangle 95">
            <a:extLst>
              <a:ext uri="{FF2B5EF4-FFF2-40B4-BE49-F238E27FC236}">
                <a16:creationId xmlns:a16="http://schemas.microsoft.com/office/drawing/2014/main" id="{62AD4155-ADEA-424B-8A15-3FBC06D2F765}"/>
              </a:ext>
            </a:extLst>
          </p:cNvPr>
          <p:cNvSpPr/>
          <p:nvPr/>
        </p:nvSpPr>
        <p:spPr>
          <a:xfrm>
            <a:off x="571500" y="1593442"/>
            <a:ext cx="7743825" cy="4722813"/>
          </a:xfrm>
          <a:prstGeom prst="rect">
            <a:avLst/>
          </a:prstGeom>
          <a:noFill/>
          <a:ln w="12700" cap="flat" cmpd="sng" algn="ctr">
            <a:solidFill>
              <a:sysClr val="window" lastClr="FFFFFF"/>
            </a:solidFill>
            <a:prstDash val="solid"/>
            <a:miter lim="800000"/>
          </a:ln>
          <a:effectLst>
            <a:outerShdw blurRad="63500" sx="102000" sy="102000" algn="ctr" rotWithShape="0">
              <a:srgbClr val="44546A">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99" name="Group 98">
            <a:extLst>
              <a:ext uri="{FF2B5EF4-FFF2-40B4-BE49-F238E27FC236}">
                <a16:creationId xmlns:a16="http://schemas.microsoft.com/office/drawing/2014/main" id="{63DC13EB-2439-4ACD-BB12-DFDACDB46F6D}"/>
              </a:ext>
            </a:extLst>
          </p:cNvPr>
          <p:cNvGrpSpPr/>
          <p:nvPr/>
        </p:nvGrpSpPr>
        <p:grpSpPr>
          <a:xfrm rot="16200000">
            <a:off x="6391000" y="3729359"/>
            <a:ext cx="337840" cy="333524"/>
            <a:chOff x="6297133" y="3847171"/>
            <a:chExt cx="425208" cy="414529"/>
          </a:xfrm>
        </p:grpSpPr>
        <p:sp>
          <p:nvSpPr>
            <p:cNvPr id="100" name="Freeform: Shape 125">
              <a:extLst>
                <a:ext uri="{FF2B5EF4-FFF2-40B4-BE49-F238E27FC236}">
                  <a16:creationId xmlns:a16="http://schemas.microsoft.com/office/drawing/2014/main" id="{4A14613F-12FC-4FD3-9DFC-855509B58970}"/>
                </a:ext>
              </a:extLst>
            </p:cNvPr>
            <p:cNvSpPr/>
            <p:nvPr/>
          </p:nvSpPr>
          <p:spPr>
            <a:xfrm>
              <a:off x="6510929" y="4058882"/>
              <a:ext cx="211412" cy="202818"/>
            </a:xfrm>
            <a:custGeom>
              <a:avLst/>
              <a:gdLst>
                <a:gd name="connsiteX0" fmla="*/ 0 w 211412"/>
                <a:gd name="connsiteY0" fmla="*/ 110003 h 202818"/>
                <a:gd name="connsiteX1" fmla="*/ 73909 w 211412"/>
                <a:gd name="connsiteY1" fmla="*/ 85939 h 202818"/>
                <a:gd name="connsiteX2" fmla="*/ 104847 w 211412"/>
                <a:gd name="connsiteY2" fmla="*/ 49845 h 202818"/>
                <a:gd name="connsiteX3" fmla="*/ 118597 w 211412"/>
                <a:gd name="connsiteY3" fmla="*/ 6875 h 202818"/>
                <a:gd name="connsiteX4" fmla="*/ 211412 w 211412"/>
                <a:gd name="connsiteY4" fmla="*/ 0 h 202818"/>
                <a:gd name="connsiteX5" fmla="*/ 202818 w 211412"/>
                <a:gd name="connsiteY5" fmla="*/ 56720 h 202818"/>
                <a:gd name="connsiteX6" fmla="*/ 182193 w 211412"/>
                <a:gd name="connsiteY6" fmla="*/ 97971 h 202818"/>
                <a:gd name="connsiteX7" fmla="*/ 152973 w 211412"/>
                <a:gd name="connsiteY7" fmla="*/ 139222 h 202818"/>
                <a:gd name="connsiteX8" fmla="*/ 91097 w 211412"/>
                <a:gd name="connsiteY8" fmla="*/ 182192 h 202818"/>
                <a:gd name="connsiteX9" fmla="*/ 42970 w 211412"/>
                <a:gd name="connsiteY9" fmla="*/ 197661 h 202818"/>
                <a:gd name="connsiteX10" fmla="*/ 5157 w 211412"/>
                <a:gd name="connsiteY10" fmla="*/ 202818 h 202818"/>
                <a:gd name="connsiteX11" fmla="*/ 0 w 211412"/>
                <a:gd name="connsiteY11" fmla="*/ 110003 h 20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412" h="202818">
                  <a:moveTo>
                    <a:pt x="0" y="110003"/>
                  </a:moveTo>
                  <a:lnTo>
                    <a:pt x="73909" y="85939"/>
                  </a:lnTo>
                  <a:lnTo>
                    <a:pt x="104847" y="49845"/>
                  </a:lnTo>
                  <a:lnTo>
                    <a:pt x="118597" y="6875"/>
                  </a:lnTo>
                  <a:lnTo>
                    <a:pt x="211412" y="0"/>
                  </a:lnTo>
                  <a:lnTo>
                    <a:pt x="202818" y="56720"/>
                  </a:lnTo>
                  <a:lnTo>
                    <a:pt x="182193" y="97971"/>
                  </a:lnTo>
                  <a:lnTo>
                    <a:pt x="152973" y="139222"/>
                  </a:lnTo>
                  <a:lnTo>
                    <a:pt x="91097" y="182192"/>
                  </a:lnTo>
                  <a:lnTo>
                    <a:pt x="42970" y="197661"/>
                  </a:lnTo>
                  <a:lnTo>
                    <a:pt x="5157" y="202818"/>
                  </a:lnTo>
                  <a:cubicBezTo>
                    <a:pt x="5730" y="170734"/>
                    <a:pt x="6302" y="138649"/>
                    <a:pt x="0" y="110003"/>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1" name="Arc 100">
              <a:extLst>
                <a:ext uri="{FF2B5EF4-FFF2-40B4-BE49-F238E27FC236}">
                  <a16:creationId xmlns:a16="http://schemas.microsoft.com/office/drawing/2014/main" id="{0A2FACF4-3D76-4430-BE95-2FAAABB223E1}"/>
                </a:ext>
              </a:extLst>
            </p:cNvPr>
            <p:cNvSpPr/>
            <p:nvPr/>
          </p:nvSpPr>
          <p:spPr>
            <a:xfrm rot="5400000">
              <a:off x="6404447" y="3934818"/>
              <a:ext cx="209960" cy="240573"/>
            </a:xfrm>
            <a:prstGeom prst="arc">
              <a:avLst/>
            </a:prstGeom>
            <a:no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Arc 101">
              <a:extLst>
                <a:ext uri="{FF2B5EF4-FFF2-40B4-BE49-F238E27FC236}">
                  <a16:creationId xmlns:a16="http://schemas.microsoft.com/office/drawing/2014/main" id="{225BDFC0-C158-4703-B721-C67D0984605C}"/>
                </a:ext>
              </a:extLst>
            </p:cNvPr>
            <p:cNvSpPr/>
            <p:nvPr/>
          </p:nvSpPr>
          <p:spPr>
            <a:xfrm rot="5400000">
              <a:off x="6303988" y="3840316"/>
              <a:ext cx="410876" cy="424585"/>
            </a:xfrm>
            <a:prstGeom prst="arc">
              <a:avLst>
                <a:gd name="adj1" fmla="val 16312587"/>
                <a:gd name="adj2" fmla="val 0"/>
              </a:avLst>
            </a:prstGeom>
            <a:no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03" name="Straight Arrow Connector 102">
            <a:extLst>
              <a:ext uri="{FF2B5EF4-FFF2-40B4-BE49-F238E27FC236}">
                <a16:creationId xmlns:a16="http://schemas.microsoft.com/office/drawing/2014/main" id="{27FE19C8-788C-41DD-8562-3823AFB9F74B}"/>
              </a:ext>
            </a:extLst>
          </p:cNvPr>
          <p:cNvCxnSpPr>
            <a:cxnSpLocks/>
            <a:stCxn id="41" idx="3"/>
            <a:endCxn id="74" idx="0"/>
          </p:cNvCxnSpPr>
          <p:nvPr/>
        </p:nvCxnSpPr>
        <p:spPr>
          <a:xfrm>
            <a:off x="5177131" y="1924713"/>
            <a:ext cx="1553358" cy="2293547"/>
          </a:xfrm>
          <a:prstGeom prst="bentConnector3">
            <a:avLst>
              <a:gd name="adj1" fmla="val 134212"/>
            </a:avLst>
          </a:prstGeom>
          <a:noFill/>
          <a:ln w="12700" cap="flat" cmpd="sng" algn="ctr">
            <a:solidFill>
              <a:srgbClr val="C00000"/>
            </a:solidFill>
            <a:prstDash val="solid"/>
            <a:miter lim="800000"/>
            <a:tailEnd type="triangle" w="sm" len="sm"/>
          </a:ln>
          <a:effectLst/>
        </p:spPr>
      </p:cxnSp>
      <p:sp>
        <p:nvSpPr>
          <p:cNvPr id="31" name="Rectangle 30">
            <a:extLst>
              <a:ext uri="{FF2B5EF4-FFF2-40B4-BE49-F238E27FC236}">
                <a16:creationId xmlns:a16="http://schemas.microsoft.com/office/drawing/2014/main" id="{C30DA3B6-AF47-4369-932F-BA481E6933DB}"/>
              </a:ext>
            </a:extLst>
          </p:cNvPr>
          <p:cNvSpPr/>
          <p:nvPr/>
        </p:nvSpPr>
        <p:spPr>
          <a:xfrm>
            <a:off x="3140781" y="3826827"/>
            <a:ext cx="88402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ea typeface="+mn-ea"/>
                <a:cs typeface="+mn-cs"/>
              </a:rPr>
              <a:t>Reactor 700-900</a:t>
            </a:r>
            <a:r>
              <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600" b="0" i="0" u="none" strike="noStrike" kern="0" cap="none" spc="0" normalizeH="0" baseline="0" noProof="0" dirty="0">
                <a:ln>
                  <a:noFill/>
                </a:ln>
                <a:solidFill>
                  <a:prstClr val="black"/>
                </a:solidFill>
                <a:effectLst/>
                <a:uLnTx/>
                <a:uFillTx/>
                <a:latin typeface="Calibri"/>
                <a:ea typeface="+mn-ea"/>
                <a:cs typeface="+mn-cs"/>
              </a:rPr>
              <a:t>C</a:t>
            </a:r>
          </a:p>
        </p:txBody>
      </p:sp>
      <p:cxnSp>
        <p:nvCxnSpPr>
          <p:cNvPr id="111" name="Straight Arrow Connector 110">
            <a:extLst>
              <a:ext uri="{FF2B5EF4-FFF2-40B4-BE49-F238E27FC236}">
                <a16:creationId xmlns:a16="http://schemas.microsoft.com/office/drawing/2014/main" id="{3063222B-678F-42F1-A3A9-CC1629A782CC}"/>
              </a:ext>
            </a:extLst>
          </p:cNvPr>
          <p:cNvCxnSpPr>
            <a:cxnSpLocks/>
          </p:cNvCxnSpPr>
          <p:nvPr/>
        </p:nvCxnSpPr>
        <p:spPr>
          <a:xfrm flipH="1">
            <a:off x="3390301" y="2834066"/>
            <a:ext cx="312362" cy="0"/>
          </a:xfrm>
          <a:prstGeom prst="straightConnector1">
            <a:avLst/>
          </a:prstGeom>
          <a:noFill/>
          <a:ln w="12700" cap="flat" cmpd="sng" algn="ctr">
            <a:solidFill>
              <a:srgbClr val="C00000"/>
            </a:solidFill>
            <a:prstDash val="solid"/>
            <a:miter lim="800000"/>
            <a:tailEnd type="triangle" w="sm" len="sm"/>
          </a:ln>
          <a:effectLst/>
        </p:spPr>
      </p:cxnSp>
      <p:grpSp>
        <p:nvGrpSpPr>
          <p:cNvPr id="159" name="Group 158">
            <a:extLst>
              <a:ext uri="{FF2B5EF4-FFF2-40B4-BE49-F238E27FC236}">
                <a16:creationId xmlns:a16="http://schemas.microsoft.com/office/drawing/2014/main" id="{C4478B9E-61F8-4F0B-87DF-32EABB01CEAB}"/>
              </a:ext>
            </a:extLst>
          </p:cNvPr>
          <p:cNvGrpSpPr/>
          <p:nvPr/>
        </p:nvGrpSpPr>
        <p:grpSpPr>
          <a:xfrm>
            <a:off x="2998606" y="2146808"/>
            <a:ext cx="389168" cy="2637851"/>
            <a:chOff x="3157314" y="2140739"/>
            <a:chExt cx="389168" cy="2637851"/>
          </a:xfrm>
        </p:grpSpPr>
        <p:sp>
          <p:nvSpPr>
            <p:cNvPr id="107" name="Isosceles Triangle 106">
              <a:extLst>
                <a:ext uri="{FF2B5EF4-FFF2-40B4-BE49-F238E27FC236}">
                  <a16:creationId xmlns:a16="http://schemas.microsoft.com/office/drawing/2014/main" id="{79DD8B00-F65C-40D4-83D4-FCE2E99D404F}"/>
                </a:ext>
              </a:extLst>
            </p:cNvPr>
            <p:cNvSpPr/>
            <p:nvPr/>
          </p:nvSpPr>
          <p:spPr>
            <a:xfrm rot="10800000">
              <a:off x="3157315" y="3168242"/>
              <a:ext cx="238255" cy="60019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Rectangle 107">
              <a:extLst>
                <a:ext uri="{FF2B5EF4-FFF2-40B4-BE49-F238E27FC236}">
                  <a16:creationId xmlns:a16="http://schemas.microsoft.com/office/drawing/2014/main" id="{333BBCBF-0720-4693-A6B7-924316E27140}"/>
                </a:ext>
              </a:extLst>
            </p:cNvPr>
            <p:cNvSpPr/>
            <p:nvPr/>
          </p:nvSpPr>
          <p:spPr>
            <a:xfrm>
              <a:off x="3157314" y="2762246"/>
              <a:ext cx="238256" cy="410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9" name="Rectangle 108">
              <a:extLst>
                <a:ext uri="{FF2B5EF4-FFF2-40B4-BE49-F238E27FC236}">
                  <a16:creationId xmlns:a16="http://schemas.microsoft.com/office/drawing/2014/main" id="{27AE32AF-EF52-4CDE-B7B9-7F9FB7A28D30}"/>
                </a:ext>
              </a:extLst>
            </p:cNvPr>
            <p:cNvSpPr/>
            <p:nvPr/>
          </p:nvSpPr>
          <p:spPr>
            <a:xfrm>
              <a:off x="3246311" y="3603389"/>
              <a:ext cx="64136" cy="1175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0" name="Rectangle 109">
              <a:extLst>
                <a:ext uri="{FF2B5EF4-FFF2-40B4-BE49-F238E27FC236}">
                  <a16:creationId xmlns:a16="http://schemas.microsoft.com/office/drawing/2014/main" id="{83A6E91C-B59F-46D8-8EF8-BD651032C360}"/>
                </a:ext>
              </a:extLst>
            </p:cNvPr>
            <p:cNvSpPr/>
            <p:nvPr/>
          </p:nvSpPr>
          <p:spPr>
            <a:xfrm>
              <a:off x="3244374" y="2140739"/>
              <a:ext cx="64136" cy="62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5" name="Rectangle 114">
              <a:extLst>
                <a:ext uri="{FF2B5EF4-FFF2-40B4-BE49-F238E27FC236}">
                  <a16:creationId xmlns:a16="http://schemas.microsoft.com/office/drawing/2014/main" id="{36CB2AEF-A441-42FC-A6E9-1BD8ADA334C6}"/>
                </a:ext>
              </a:extLst>
            </p:cNvPr>
            <p:cNvSpPr/>
            <p:nvPr/>
          </p:nvSpPr>
          <p:spPr>
            <a:xfrm rot="5400000">
              <a:off x="3438958" y="2752541"/>
              <a:ext cx="64136" cy="150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20" name="Group 119">
            <a:extLst>
              <a:ext uri="{FF2B5EF4-FFF2-40B4-BE49-F238E27FC236}">
                <a16:creationId xmlns:a16="http://schemas.microsoft.com/office/drawing/2014/main" id="{9D886E74-62F5-47BE-8485-DB2433DC190E}"/>
              </a:ext>
            </a:extLst>
          </p:cNvPr>
          <p:cNvGrpSpPr/>
          <p:nvPr/>
        </p:nvGrpSpPr>
        <p:grpSpPr>
          <a:xfrm>
            <a:off x="3210031" y="5626711"/>
            <a:ext cx="337840" cy="333524"/>
            <a:chOff x="6297133" y="3847171"/>
            <a:chExt cx="425208" cy="414529"/>
          </a:xfrm>
        </p:grpSpPr>
        <p:sp>
          <p:nvSpPr>
            <p:cNvPr id="121" name="Freeform: Shape 125">
              <a:extLst>
                <a:ext uri="{FF2B5EF4-FFF2-40B4-BE49-F238E27FC236}">
                  <a16:creationId xmlns:a16="http://schemas.microsoft.com/office/drawing/2014/main" id="{A577583A-C0A6-40E7-8BB2-A5E0B103ACE9}"/>
                </a:ext>
              </a:extLst>
            </p:cNvPr>
            <p:cNvSpPr/>
            <p:nvPr/>
          </p:nvSpPr>
          <p:spPr>
            <a:xfrm>
              <a:off x="6510929" y="4058882"/>
              <a:ext cx="211412" cy="202818"/>
            </a:xfrm>
            <a:custGeom>
              <a:avLst/>
              <a:gdLst>
                <a:gd name="connsiteX0" fmla="*/ 0 w 211412"/>
                <a:gd name="connsiteY0" fmla="*/ 110003 h 202818"/>
                <a:gd name="connsiteX1" fmla="*/ 73909 w 211412"/>
                <a:gd name="connsiteY1" fmla="*/ 85939 h 202818"/>
                <a:gd name="connsiteX2" fmla="*/ 104847 w 211412"/>
                <a:gd name="connsiteY2" fmla="*/ 49845 h 202818"/>
                <a:gd name="connsiteX3" fmla="*/ 118597 w 211412"/>
                <a:gd name="connsiteY3" fmla="*/ 6875 h 202818"/>
                <a:gd name="connsiteX4" fmla="*/ 211412 w 211412"/>
                <a:gd name="connsiteY4" fmla="*/ 0 h 202818"/>
                <a:gd name="connsiteX5" fmla="*/ 202818 w 211412"/>
                <a:gd name="connsiteY5" fmla="*/ 56720 h 202818"/>
                <a:gd name="connsiteX6" fmla="*/ 182193 w 211412"/>
                <a:gd name="connsiteY6" fmla="*/ 97971 h 202818"/>
                <a:gd name="connsiteX7" fmla="*/ 152973 w 211412"/>
                <a:gd name="connsiteY7" fmla="*/ 139222 h 202818"/>
                <a:gd name="connsiteX8" fmla="*/ 91097 w 211412"/>
                <a:gd name="connsiteY8" fmla="*/ 182192 h 202818"/>
                <a:gd name="connsiteX9" fmla="*/ 42970 w 211412"/>
                <a:gd name="connsiteY9" fmla="*/ 197661 h 202818"/>
                <a:gd name="connsiteX10" fmla="*/ 5157 w 211412"/>
                <a:gd name="connsiteY10" fmla="*/ 202818 h 202818"/>
                <a:gd name="connsiteX11" fmla="*/ 0 w 211412"/>
                <a:gd name="connsiteY11" fmla="*/ 110003 h 20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412" h="202818">
                  <a:moveTo>
                    <a:pt x="0" y="110003"/>
                  </a:moveTo>
                  <a:lnTo>
                    <a:pt x="73909" y="85939"/>
                  </a:lnTo>
                  <a:lnTo>
                    <a:pt x="104847" y="49845"/>
                  </a:lnTo>
                  <a:lnTo>
                    <a:pt x="118597" y="6875"/>
                  </a:lnTo>
                  <a:lnTo>
                    <a:pt x="211412" y="0"/>
                  </a:lnTo>
                  <a:lnTo>
                    <a:pt x="202818" y="56720"/>
                  </a:lnTo>
                  <a:lnTo>
                    <a:pt x="182193" y="97971"/>
                  </a:lnTo>
                  <a:lnTo>
                    <a:pt x="152973" y="139222"/>
                  </a:lnTo>
                  <a:lnTo>
                    <a:pt x="91097" y="182192"/>
                  </a:lnTo>
                  <a:lnTo>
                    <a:pt x="42970" y="197661"/>
                  </a:lnTo>
                  <a:lnTo>
                    <a:pt x="5157" y="202818"/>
                  </a:lnTo>
                  <a:cubicBezTo>
                    <a:pt x="5730" y="170734"/>
                    <a:pt x="6302" y="138649"/>
                    <a:pt x="0" y="110003"/>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2" name="Arc 121">
              <a:extLst>
                <a:ext uri="{FF2B5EF4-FFF2-40B4-BE49-F238E27FC236}">
                  <a16:creationId xmlns:a16="http://schemas.microsoft.com/office/drawing/2014/main" id="{96D2A582-9EDE-4DA3-9E94-8D8A178CA6B2}"/>
                </a:ext>
              </a:extLst>
            </p:cNvPr>
            <p:cNvSpPr/>
            <p:nvPr/>
          </p:nvSpPr>
          <p:spPr>
            <a:xfrm rot="5400000">
              <a:off x="6404447" y="3934818"/>
              <a:ext cx="209960" cy="240573"/>
            </a:xfrm>
            <a:prstGeom prst="arc">
              <a:avLst/>
            </a:prstGeom>
            <a:no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3" name="Arc 122">
              <a:extLst>
                <a:ext uri="{FF2B5EF4-FFF2-40B4-BE49-F238E27FC236}">
                  <a16:creationId xmlns:a16="http://schemas.microsoft.com/office/drawing/2014/main" id="{B265864B-3B14-4E3D-A563-73FE2F7478F0}"/>
                </a:ext>
              </a:extLst>
            </p:cNvPr>
            <p:cNvSpPr/>
            <p:nvPr/>
          </p:nvSpPr>
          <p:spPr>
            <a:xfrm rot="5400000">
              <a:off x="6303988" y="3840316"/>
              <a:ext cx="410876" cy="424585"/>
            </a:xfrm>
            <a:prstGeom prst="arc">
              <a:avLst>
                <a:gd name="adj1" fmla="val 16312587"/>
                <a:gd name="adj2" fmla="val 0"/>
              </a:avLst>
            </a:prstGeom>
            <a:no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134" name="Rectangle 133">
            <a:extLst>
              <a:ext uri="{FF2B5EF4-FFF2-40B4-BE49-F238E27FC236}">
                <a16:creationId xmlns:a16="http://schemas.microsoft.com/office/drawing/2014/main" id="{47C8D9B6-8A87-4DA0-9509-753C75B62D7C}"/>
              </a:ext>
            </a:extLst>
          </p:cNvPr>
          <p:cNvSpPr/>
          <p:nvPr/>
        </p:nvSpPr>
        <p:spPr>
          <a:xfrm rot="13636993">
            <a:off x="3795161" y="4594383"/>
            <a:ext cx="1359058" cy="82465"/>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7" name="Rectangle: Rounded Corners 72">
            <a:extLst>
              <a:ext uri="{FF2B5EF4-FFF2-40B4-BE49-F238E27FC236}">
                <a16:creationId xmlns:a16="http://schemas.microsoft.com/office/drawing/2014/main" id="{38675592-DF65-47F6-A6F0-AC5B32D75FF1}"/>
              </a:ext>
            </a:extLst>
          </p:cNvPr>
          <p:cNvSpPr/>
          <p:nvPr/>
        </p:nvSpPr>
        <p:spPr>
          <a:xfrm>
            <a:off x="4685059" y="5075531"/>
            <a:ext cx="445982" cy="703034"/>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4" name="Rectangle 143">
            <a:extLst>
              <a:ext uri="{FF2B5EF4-FFF2-40B4-BE49-F238E27FC236}">
                <a16:creationId xmlns:a16="http://schemas.microsoft.com/office/drawing/2014/main" id="{EC4B2DC7-2750-411E-A6D9-AA991DD34B42}"/>
              </a:ext>
            </a:extLst>
          </p:cNvPr>
          <p:cNvSpPr/>
          <p:nvPr/>
        </p:nvSpPr>
        <p:spPr>
          <a:xfrm rot="13641674">
            <a:off x="1962590" y="4455313"/>
            <a:ext cx="1224980" cy="8768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5" name="Rectangle: Rounded Corners 72">
            <a:extLst>
              <a:ext uri="{FF2B5EF4-FFF2-40B4-BE49-F238E27FC236}">
                <a16:creationId xmlns:a16="http://schemas.microsoft.com/office/drawing/2014/main" id="{7A3D2352-8196-4EE0-B434-87DD7A1A4971}"/>
              </a:ext>
            </a:extLst>
          </p:cNvPr>
          <p:cNvSpPr/>
          <p:nvPr/>
        </p:nvSpPr>
        <p:spPr>
          <a:xfrm>
            <a:off x="1951709" y="3416848"/>
            <a:ext cx="445982" cy="703034"/>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47" name="Straight Arrow Connector 146">
            <a:extLst>
              <a:ext uri="{FF2B5EF4-FFF2-40B4-BE49-F238E27FC236}">
                <a16:creationId xmlns:a16="http://schemas.microsoft.com/office/drawing/2014/main" id="{B0E765A7-5EE3-4C19-BFB3-B497B4D93E7F}"/>
              </a:ext>
            </a:extLst>
          </p:cNvPr>
          <p:cNvCxnSpPr>
            <a:cxnSpLocks/>
            <a:stCxn id="47" idx="3"/>
            <a:endCxn id="51" idx="0"/>
          </p:cNvCxnSpPr>
          <p:nvPr/>
        </p:nvCxnSpPr>
        <p:spPr>
          <a:xfrm>
            <a:off x="5131041" y="5427048"/>
            <a:ext cx="1289751" cy="175"/>
          </a:xfrm>
          <a:prstGeom prst="straightConnector1">
            <a:avLst/>
          </a:prstGeom>
          <a:noFill/>
          <a:ln w="12700" cap="flat" cmpd="sng" algn="ctr">
            <a:solidFill>
              <a:srgbClr val="70AD47">
                <a:lumMod val="75000"/>
              </a:srgbClr>
            </a:solidFill>
            <a:prstDash val="solid"/>
            <a:miter lim="800000"/>
            <a:tailEnd type="triangle" w="sm" len="sm"/>
          </a:ln>
          <a:effectLst/>
        </p:spPr>
      </p:cxnSp>
      <p:cxnSp>
        <p:nvCxnSpPr>
          <p:cNvPr id="35" name="Straight Arrow Connector 34">
            <a:extLst>
              <a:ext uri="{FF2B5EF4-FFF2-40B4-BE49-F238E27FC236}">
                <a16:creationId xmlns:a16="http://schemas.microsoft.com/office/drawing/2014/main" id="{FBB5AF66-745E-47D6-803D-4CEDFACB01C4}"/>
              </a:ext>
            </a:extLst>
          </p:cNvPr>
          <p:cNvCxnSpPr>
            <a:cxnSpLocks/>
          </p:cNvCxnSpPr>
          <p:nvPr/>
        </p:nvCxnSpPr>
        <p:spPr>
          <a:xfrm>
            <a:off x="2416553" y="4330949"/>
            <a:ext cx="336698" cy="356822"/>
          </a:xfrm>
          <a:prstGeom prst="straightConnector1">
            <a:avLst/>
          </a:prstGeom>
          <a:noFill/>
          <a:ln w="12700" cap="flat" cmpd="sng" algn="ctr">
            <a:solidFill>
              <a:srgbClr val="FFC000">
                <a:lumMod val="75000"/>
              </a:srgbClr>
            </a:solidFill>
            <a:prstDash val="solid"/>
            <a:miter lim="800000"/>
            <a:tailEnd type="triangle" w="sm" len="sm"/>
          </a:ln>
          <a:effectLst/>
        </p:spPr>
      </p:cxnSp>
      <p:sp>
        <p:nvSpPr>
          <p:cNvPr id="88" name="Rectangle 87">
            <a:extLst>
              <a:ext uri="{FF2B5EF4-FFF2-40B4-BE49-F238E27FC236}">
                <a16:creationId xmlns:a16="http://schemas.microsoft.com/office/drawing/2014/main" id="{88318437-B182-47E3-B4A8-AEBF06F0AB2B}"/>
              </a:ext>
            </a:extLst>
          </p:cNvPr>
          <p:cNvSpPr/>
          <p:nvPr/>
        </p:nvSpPr>
        <p:spPr>
          <a:xfrm>
            <a:off x="4258198" y="4535312"/>
            <a:ext cx="706812" cy="172896"/>
          </a:xfrm>
          <a:prstGeom prst="rect">
            <a:avLst/>
          </a:prstGeom>
          <a:solidFill>
            <a:sysClr val="window" lastClr="FFFFFF">
              <a:lumMod val="65000"/>
            </a:sys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a:ea typeface="+mn-ea"/>
                <a:cs typeface="+mn-cs"/>
              </a:rPr>
              <a:t>Heat</a:t>
            </a:r>
          </a:p>
        </p:txBody>
      </p:sp>
      <p:sp>
        <p:nvSpPr>
          <p:cNvPr id="2" name="Rectangle 1">
            <a:extLst>
              <a:ext uri="{FF2B5EF4-FFF2-40B4-BE49-F238E27FC236}">
                <a16:creationId xmlns:a16="http://schemas.microsoft.com/office/drawing/2014/main" id="{CEC399BA-5037-4AFF-8282-200028560512}"/>
              </a:ext>
            </a:extLst>
          </p:cNvPr>
          <p:cNvSpPr/>
          <p:nvPr/>
        </p:nvSpPr>
        <p:spPr>
          <a:xfrm>
            <a:off x="1009185" y="2126687"/>
            <a:ext cx="1068945" cy="852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ALD Catalyst Storage</a:t>
            </a:r>
          </a:p>
        </p:txBody>
      </p:sp>
      <p:sp>
        <p:nvSpPr>
          <p:cNvPr id="104" name="Rectangle 103">
            <a:extLst>
              <a:ext uri="{FF2B5EF4-FFF2-40B4-BE49-F238E27FC236}">
                <a16:creationId xmlns:a16="http://schemas.microsoft.com/office/drawing/2014/main" id="{BF40B8F0-23DD-49DA-8CBF-810900572A8A}"/>
              </a:ext>
            </a:extLst>
          </p:cNvPr>
          <p:cNvSpPr/>
          <p:nvPr/>
        </p:nvSpPr>
        <p:spPr>
          <a:xfrm>
            <a:off x="612985" y="3313792"/>
            <a:ext cx="1359810" cy="852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ALD Catalyst Lock Hopper</a:t>
            </a:r>
          </a:p>
        </p:txBody>
      </p:sp>
    </p:spTree>
    <p:extLst>
      <p:ext uri="{BB962C8B-B14F-4D97-AF65-F5344CB8AC3E}">
        <p14:creationId xmlns:p14="http://schemas.microsoft.com/office/powerpoint/2010/main" val="83632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6606" y="287083"/>
            <a:ext cx="5112766" cy="513715"/>
          </a:xfrm>
          <a:prstGeom prst="rect">
            <a:avLst/>
          </a:prstGeom>
        </p:spPr>
        <p:txBody>
          <a:bodyPr vert="horz" wrap="square" lIns="0" tIns="12700" rIns="0" bIns="0" rtlCol="0">
            <a:spAutoFit/>
          </a:bodyPr>
          <a:lstStyle/>
          <a:p>
            <a:pPr marL="12700">
              <a:lnSpc>
                <a:spcPct val="100000"/>
              </a:lnSpc>
              <a:spcBef>
                <a:spcPts val="100"/>
              </a:spcBef>
            </a:pPr>
            <a:r>
              <a:rPr lang="en-US" spc="-5" dirty="0"/>
              <a:t>Ready Mixed Concrete </a:t>
            </a:r>
            <a:endParaRPr spc="-5" dirty="0"/>
          </a:p>
        </p:txBody>
      </p:sp>
      <p:sp>
        <p:nvSpPr>
          <p:cNvPr id="3" name="Text Placeholder 2">
            <a:extLst>
              <a:ext uri="{FF2B5EF4-FFF2-40B4-BE49-F238E27FC236}">
                <a16:creationId xmlns:a16="http://schemas.microsoft.com/office/drawing/2014/main" id="{254BF1D4-7C1C-4B46-8DFD-27A9E19AE976}"/>
              </a:ext>
            </a:extLst>
          </p:cNvPr>
          <p:cNvSpPr>
            <a:spLocks noGrp="1"/>
          </p:cNvSpPr>
          <p:nvPr>
            <p:ph type="body" idx="1"/>
          </p:nvPr>
        </p:nvSpPr>
        <p:spPr>
          <a:xfrm>
            <a:off x="328617" y="1019400"/>
            <a:ext cx="6967919" cy="4832092"/>
          </a:xfrm>
        </p:spPr>
        <p:txBody>
          <a:bodyPr/>
          <a:lstStyle/>
          <a:p>
            <a:pPr marL="342900" indent="-342900">
              <a:spcBef>
                <a:spcPts val="600"/>
              </a:spcBef>
              <a:buFont typeface="Arial" panose="020B0604020202020204" pitchFamily="34" charset="0"/>
              <a:buChar char="•"/>
            </a:pPr>
            <a:r>
              <a:rPr lang="en-US" sz="2400" dirty="0"/>
              <a:t>Concrete - most used construction material</a:t>
            </a:r>
          </a:p>
          <a:p>
            <a:pPr marL="342900" indent="-342900">
              <a:spcBef>
                <a:spcPts val="600"/>
              </a:spcBef>
              <a:buFont typeface="Arial" panose="020B0604020202020204" pitchFamily="34" charset="0"/>
              <a:buChar char="•"/>
            </a:pPr>
            <a:r>
              <a:rPr lang="en-US" sz="2400" dirty="0"/>
              <a:t>US Consumption (2019)</a:t>
            </a:r>
          </a:p>
          <a:p>
            <a:pPr marL="800100" lvl="1" indent="-342900">
              <a:spcBef>
                <a:spcPts val="600"/>
              </a:spcBef>
              <a:buFont typeface="Arial" panose="020B0604020202020204" pitchFamily="34" charset="0"/>
              <a:buChar char="•"/>
            </a:pPr>
            <a:r>
              <a:rPr lang="en-US" sz="2000" dirty="0"/>
              <a:t>Cement – 100 M metric tons</a:t>
            </a:r>
          </a:p>
          <a:p>
            <a:pPr marL="800100" lvl="1" indent="-342900">
              <a:spcBef>
                <a:spcPts val="600"/>
              </a:spcBef>
              <a:buFont typeface="Arial" panose="020B0604020202020204" pitchFamily="34" charset="0"/>
              <a:buChar char="•"/>
            </a:pPr>
            <a:r>
              <a:rPr lang="en-US" sz="2000" dirty="0"/>
              <a:t>Concrete – 500 M cu. yds. (RMC = 370 M yd</a:t>
            </a:r>
            <a:r>
              <a:rPr lang="en-US" sz="2000" baseline="30000" dirty="0"/>
              <a:t>3</a:t>
            </a:r>
            <a:r>
              <a:rPr lang="en-US" sz="2000" dirty="0"/>
              <a:t>)</a:t>
            </a:r>
          </a:p>
          <a:p>
            <a:pPr marL="342900" indent="-342900">
              <a:spcBef>
                <a:spcPts val="600"/>
              </a:spcBef>
              <a:buFont typeface="Arial" panose="020B0604020202020204" pitchFamily="34" charset="0"/>
              <a:buChar char="•"/>
            </a:pPr>
            <a:r>
              <a:rPr lang="en-US" sz="2400" dirty="0"/>
              <a:t>Industry Value (USGS)</a:t>
            </a:r>
          </a:p>
          <a:p>
            <a:pPr marL="800100" lvl="1" indent="-342900">
              <a:spcBef>
                <a:spcPts val="600"/>
              </a:spcBef>
              <a:buFont typeface="Arial" panose="020B0604020202020204" pitchFamily="34" charset="0"/>
              <a:buChar char="•"/>
            </a:pPr>
            <a:r>
              <a:rPr lang="en-US" sz="2000" dirty="0"/>
              <a:t>Cement - $12.5B</a:t>
            </a:r>
          </a:p>
          <a:p>
            <a:pPr marL="800100" lvl="1" indent="-342900">
              <a:spcBef>
                <a:spcPts val="600"/>
              </a:spcBef>
              <a:buFont typeface="Arial" panose="020B0604020202020204" pitchFamily="34" charset="0"/>
              <a:buChar char="•"/>
            </a:pPr>
            <a:r>
              <a:rPr lang="en-US" sz="2000" dirty="0"/>
              <a:t>Concrete - $65B</a:t>
            </a:r>
          </a:p>
          <a:p>
            <a:pPr marL="342900" indent="-342900">
              <a:spcBef>
                <a:spcPts val="600"/>
              </a:spcBef>
              <a:buFont typeface="Arial" panose="020B0604020202020204" pitchFamily="34" charset="0"/>
              <a:buChar char="•"/>
            </a:pPr>
            <a:r>
              <a:rPr lang="en-US" sz="2400" dirty="0"/>
              <a:t>Average Price</a:t>
            </a:r>
          </a:p>
          <a:p>
            <a:pPr marL="800100" lvl="1" indent="-342900">
              <a:spcBef>
                <a:spcPts val="600"/>
              </a:spcBef>
              <a:buFont typeface="Arial" panose="020B0604020202020204" pitchFamily="34" charset="0"/>
              <a:buChar char="•"/>
            </a:pPr>
            <a:r>
              <a:rPr lang="en-US" sz="2000" dirty="0"/>
              <a:t>Cement - $120 – 150 / t</a:t>
            </a:r>
          </a:p>
          <a:p>
            <a:pPr marL="800100" lvl="1" indent="-342900">
              <a:spcBef>
                <a:spcPts val="600"/>
              </a:spcBef>
              <a:buFont typeface="Arial" panose="020B0604020202020204" pitchFamily="34" charset="0"/>
              <a:buChar char="•"/>
            </a:pPr>
            <a:r>
              <a:rPr lang="en-US" sz="2000" dirty="0"/>
              <a:t>Concrete - $100 – 500 / yd</a:t>
            </a:r>
            <a:r>
              <a:rPr lang="en-US" sz="2000" baseline="30000" dirty="0"/>
              <a:t>3</a:t>
            </a:r>
          </a:p>
          <a:p>
            <a:pPr marL="342900" indent="-342900">
              <a:spcBef>
                <a:spcPts val="600"/>
              </a:spcBef>
              <a:buFont typeface="Arial" panose="020B0604020202020204" pitchFamily="34" charset="0"/>
              <a:buChar char="•"/>
            </a:pPr>
            <a:endParaRPr lang="en-US" sz="2400" dirty="0"/>
          </a:p>
        </p:txBody>
      </p:sp>
      <p:grpSp>
        <p:nvGrpSpPr>
          <p:cNvPr id="24" name="Group 23">
            <a:extLst>
              <a:ext uri="{FF2B5EF4-FFF2-40B4-BE49-F238E27FC236}">
                <a16:creationId xmlns:a16="http://schemas.microsoft.com/office/drawing/2014/main" id="{5012F8A0-28C6-4ABE-A997-ECF3A7AF40C9}"/>
              </a:ext>
            </a:extLst>
          </p:cNvPr>
          <p:cNvGrpSpPr/>
          <p:nvPr/>
        </p:nvGrpSpPr>
        <p:grpSpPr>
          <a:xfrm>
            <a:off x="7013450" y="1019400"/>
            <a:ext cx="1967158" cy="2603071"/>
            <a:chOff x="-32671" y="844145"/>
            <a:chExt cx="1967158" cy="2603071"/>
          </a:xfrm>
        </p:grpSpPr>
        <p:grpSp>
          <p:nvGrpSpPr>
            <p:cNvPr id="10" name="Group 9">
              <a:extLst>
                <a:ext uri="{FF2B5EF4-FFF2-40B4-BE49-F238E27FC236}">
                  <a16:creationId xmlns:a16="http://schemas.microsoft.com/office/drawing/2014/main" id="{35A19829-3880-4B0A-BB6B-260079AD93FD}"/>
                </a:ext>
              </a:extLst>
            </p:cNvPr>
            <p:cNvGrpSpPr/>
            <p:nvPr/>
          </p:nvGrpSpPr>
          <p:grpSpPr>
            <a:xfrm>
              <a:off x="400594" y="1069182"/>
              <a:ext cx="995946" cy="2378034"/>
              <a:chOff x="400594" y="1069182"/>
              <a:chExt cx="995946" cy="2378034"/>
            </a:xfrm>
          </p:grpSpPr>
          <p:pic>
            <p:nvPicPr>
              <p:cNvPr id="4" name="Picture 22">
                <a:extLst>
                  <a:ext uri="{FF2B5EF4-FFF2-40B4-BE49-F238E27FC236}">
                    <a16:creationId xmlns:a16="http://schemas.microsoft.com/office/drawing/2014/main" id="{35856B2F-BC46-451D-B44C-B34B07D6831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400" t="18046" r="6870" b="6825"/>
              <a:stretch/>
            </p:blipFill>
            <p:spPr bwMode="auto">
              <a:xfrm>
                <a:off x="400594" y="1069775"/>
                <a:ext cx="995946" cy="23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CE41932-F816-4007-BDAF-4B2BDE34702C}"/>
                  </a:ext>
                </a:extLst>
              </p:cNvPr>
              <p:cNvSpPr txBox="1"/>
              <p:nvPr/>
            </p:nvSpPr>
            <p:spPr>
              <a:xfrm>
                <a:off x="520130" y="1289714"/>
                <a:ext cx="75687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Cement</a:t>
                </a:r>
              </a:p>
            </p:txBody>
          </p:sp>
          <p:sp>
            <p:nvSpPr>
              <p:cNvPr id="6" name="TextBox 5">
                <a:extLst>
                  <a:ext uri="{FF2B5EF4-FFF2-40B4-BE49-F238E27FC236}">
                    <a16:creationId xmlns:a16="http://schemas.microsoft.com/office/drawing/2014/main" id="{FE937E22-3E34-42CB-9591-EB0BDFF6B158}"/>
                  </a:ext>
                </a:extLst>
              </p:cNvPr>
              <p:cNvSpPr txBox="1"/>
              <p:nvPr/>
            </p:nvSpPr>
            <p:spPr>
              <a:xfrm>
                <a:off x="581109" y="1597491"/>
                <a:ext cx="634917"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Water</a:t>
                </a:r>
              </a:p>
            </p:txBody>
          </p:sp>
          <p:sp>
            <p:nvSpPr>
              <p:cNvPr id="7" name="TextBox 6">
                <a:extLst>
                  <a:ext uri="{FF2B5EF4-FFF2-40B4-BE49-F238E27FC236}">
                    <a16:creationId xmlns:a16="http://schemas.microsoft.com/office/drawing/2014/main" id="{E81E7E9B-2CEE-4A05-93E8-C73E9DB9C4DF}"/>
                  </a:ext>
                </a:extLst>
              </p:cNvPr>
              <p:cNvSpPr txBox="1"/>
              <p:nvPr/>
            </p:nvSpPr>
            <p:spPr>
              <a:xfrm>
                <a:off x="627499" y="2125207"/>
                <a:ext cx="54213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Sand</a:t>
                </a:r>
              </a:p>
            </p:txBody>
          </p:sp>
          <p:sp>
            <p:nvSpPr>
              <p:cNvPr id="8" name="TextBox 7">
                <a:extLst>
                  <a:ext uri="{FF2B5EF4-FFF2-40B4-BE49-F238E27FC236}">
                    <a16:creationId xmlns:a16="http://schemas.microsoft.com/office/drawing/2014/main" id="{4FB45786-6304-4011-AC61-16CAD6335D4B}"/>
                  </a:ext>
                </a:extLst>
              </p:cNvPr>
              <p:cNvSpPr txBox="1"/>
              <p:nvPr/>
            </p:nvSpPr>
            <p:spPr>
              <a:xfrm>
                <a:off x="596305" y="2786211"/>
                <a:ext cx="60452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Stone</a:t>
                </a:r>
              </a:p>
            </p:txBody>
          </p:sp>
          <p:sp>
            <p:nvSpPr>
              <p:cNvPr id="9" name="TextBox 8">
                <a:extLst>
                  <a:ext uri="{FF2B5EF4-FFF2-40B4-BE49-F238E27FC236}">
                    <a16:creationId xmlns:a16="http://schemas.microsoft.com/office/drawing/2014/main" id="{5771C767-131E-49DE-8005-FBD0DB1FE00A}"/>
                  </a:ext>
                </a:extLst>
              </p:cNvPr>
              <p:cNvSpPr txBox="1"/>
              <p:nvPr/>
            </p:nvSpPr>
            <p:spPr>
              <a:xfrm>
                <a:off x="702039" y="1069182"/>
                <a:ext cx="39305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Air</a:t>
                </a:r>
              </a:p>
            </p:txBody>
          </p:sp>
        </p:grpSp>
        <p:sp>
          <p:nvSpPr>
            <p:cNvPr id="11" name="TextBox 10">
              <a:extLst>
                <a:ext uri="{FF2B5EF4-FFF2-40B4-BE49-F238E27FC236}">
                  <a16:creationId xmlns:a16="http://schemas.microsoft.com/office/drawing/2014/main" id="{FBB7CF28-D72F-42B7-A01D-3BB8B2FE3FEB}"/>
                </a:ext>
              </a:extLst>
            </p:cNvPr>
            <p:cNvSpPr txBox="1"/>
            <p:nvPr/>
          </p:nvSpPr>
          <p:spPr>
            <a:xfrm>
              <a:off x="-2663" y="844145"/>
              <a:ext cx="46083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Vol.</a:t>
              </a:r>
            </a:p>
          </p:txBody>
        </p:sp>
        <p:sp>
          <p:nvSpPr>
            <p:cNvPr id="12" name="Text Box 10">
              <a:extLst>
                <a:ext uri="{FF2B5EF4-FFF2-40B4-BE49-F238E27FC236}">
                  <a16:creationId xmlns:a16="http://schemas.microsoft.com/office/drawing/2014/main" id="{8D7347C9-6FE7-41AA-AF85-1B2F0DE11E54}"/>
                </a:ext>
              </a:extLst>
            </p:cNvPr>
            <p:cNvSpPr txBox="1">
              <a:spLocks noChangeArrowheads="1"/>
            </p:cNvSpPr>
            <p:nvPr/>
          </p:nvSpPr>
          <p:spPr bwMode="auto">
            <a:xfrm flipH="1">
              <a:off x="-21294" y="1091467"/>
              <a:ext cx="440519" cy="28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sp>
          <p:nvSpPr>
            <p:cNvPr id="13" name="Text Box 11">
              <a:extLst>
                <a:ext uri="{FF2B5EF4-FFF2-40B4-BE49-F238E27FC236}">
                  <a16:creationId xmlns:a16="http://schemas.microsoft.com/office/drawing/2014/main" id="{C9175A33-FB40-4FDE-9527-D424E30C7F2C}"/>
                </a:ext>
              </a:extLst>
            </p:cNvPr>
            <p:cNvSpPr txBox="1">
              <a:spLocks noChangeArrowheads="1"/>
            </p:cNvSpPr>
            <p:nvPr/>
          </p:nvSpPr>
          <p:spPr bwMode="auto">
            <a:xfrm>
              <a:off x="-32671" y="1624281"/>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a:t>
              </a:r>
            </a:p>
          </p:txBody>
        </p:sp>
        <p:sp>
          <p:nvSpPr>
            <p:cNvPr id="14" name="Text Box 12">
              <a:extLst>
                <a:ext uri="{FF2B5EF4-FFF2-40B4-BE49-F238E27FC236}">
                  <a16:creationId xmlns:a16="http://schemas.microsoft.com/office/drawing/2014/main" id="{917EDDDA-BB47-46EE-98C4-E6603A73FEC8}"/>
                </a:ext>
              </a:extLst>
            </p:cNvPr>
            <p:cNvSpPr txBox="1">
              <a:spLocks noChangeArrowheads="1"/>
            </p:cNvSpPr>
            <p:nvPr/>
          </p:nvSpPr>
          <p:spPr bwMode="auto">
            <a:xfrm>
              <a:off x="-32671" y="1320492"/>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p>
          </p:txBody>
        </p:sp>
        <p:sp>
          <p:nvSpPr>
            <p:cNvPr id="15" name="Text Box 13">
              <a:extLst>
                <a:ext uri="{FF2B5EF4-FFF2-40B4-BE49-F238E27FC236}">
                  <a16:creationId xmlns:a16="http://schemas.microsoft.com/office/drawing/2014/main" id="{D6FBB57C-6BCC-4053-927D-E4B663CCCE55}"/>
                </a:ext>
              </a:extLst>
            </p:cNvPr>
            <p:cNvSpPr txBox="1">
              <a:spLocks noChangeArrowheads="1"/>
            </p:cNvSpPr>
            <p:nvPr/>
          </p:nvSpPr>
          <p:spPr bwMode="auto">
            <a:xfrm>
              <a:off x="0" y="2178329"/>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a:t>
              </a:r>
            </a:p>
          </p:txBody>
        </p:sp>
        <p:sp>
          <p:nvSpPr>
            <p:cNvPr id="16" name="Text Box 14">
              <a:extLst>
                <a:ext uri="{FF2B5EF4-FFF2-40B4-BE49-F238E27FC236}">
                  <a16:creationId xmlns:a16="http://schemas.microsoft.com/office/drawing/2014/main" id="{A0988471-717A-4EBF-A49E-C76C3B3E65B2}"/>
                </a:ext>
              </a:extLst>
            </p:cNvPr>
            <p:cNvSpPr txBox="1">
              <a:spLocks noChangeArrowheads="1"/>
            </p:cNvSpPr>
            <p:nvPr/>
          </p:nvSpPr>
          <p:spPr bwMode="auto">
            <a:xfrm>
              <a:off x="-16201" y="2897666"/>
              <a:ext cx="4879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a:t>
              </a:r>
            </a:p>
          </p:txBody>
        </p:sp>
        <p:sp>
          <p:nvSpPr>
            <p:cNvPr id="17" name="TextBox 16">
              <a:extLst>
                <a:ext uri="{FF2B5EF4-FFF2-40B4-BE49-F238E27FC236}">
                  <a16:creationId xmlns:a16="http://schemas.microsoft.com/office/drawing/2014/main" id="{5000CB8D-3C6D-4827-AE5B-CD3C9A5EAD78}"/>
                </a:ext>
              </a:extLst>
            </p:cNvPr>
            <p:cNvSpPr txBox="1"/>
            <p:nvPr/>
          </p:nvSpPr>
          <p:spPr>
            <a:xfrm>
              <a:off x="1440984" y="844145"/>
              <a:ext cx="45076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Calibri"/>
                  <a:ea typeface="+mn-ea"/>
                  <a:cs typeface="+mn-cs"/>
                </a:rPr>
                <a:t>Wt.</a:t>
              </a:r>
            </a:p>
          </p:txBody>
        </p:sp>
        <p:sp>
          <p:nvSpPr>
            <p:cNvPr id="18" name="Text Box 10">
              <a:extLst>
                <a:ext uri="{FF2B5EF4-FFF2-40B4-BE49-F238E27FC236}">
                  <a16:creationId xmlns:a16="http://schemas.microsoft.com/office/drawing/2014/main" id="{0DFD5B83-FE8D-4BDA-B01D-871F4C9A35FE}"/>
                </a:ext>
              </a:extLst>
            </p:cNvPr>
            <p:cNvSpPr txBox="1">
              <a:spLocks noChangeArrowheads="1"/>
            </p:cNvSpPr>
            <p:nvPr/>
          </p:nvSpPr>
          <p:spPr bwMode="auto">
            <a:xfrm flipH="1">
              <a:off x="1422353" y="1091467"/>
              <a:ext cx="440519" cy="28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0%</a:t>
              </a:r>
            </a:p>
          </p:txBody>
        </p:sp>
        <p:sp>
          <p:nvSpPr>
            <p:cNvPr id="19" name="Text Box 11">
              <a:extLst>
                <a:ext uri="{FF2B5EF4-FFF2-40B4-BE49-F238E27FC236}">
                  <a16:creationId xmlns:a16="http://schemas.microsoft.com/office/drawing/2014/main" id="{1421EF69-77BE-4E2C-B587-BE89514D0766}"/>
                </a:ext>
              </a:extLst>
            </p:cNvPr>
            <p:cNvSpPr txBox="1">
              <a:spLocks noChangeArrowheads="1"/>
            </p:cNvSpPr>
            <p:nvPr/>
          </p:nvSpPr>
          <p:spPr bwMode="auto">
            <a:xfrm>
              <a:off x="1410976" y="1624281"/>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a:t>
              </a:r>
            </a:p>
          </p:txBody>
        </p:sp>
        <p:sp>
          <p:nvSpPr>
            <p:cNvPr id="20" name="Text Box 12">
              <a:extLst>
                <a:ext uri="{FF2B5EF4-FFF2-40B4-BE49-F238E27FC236}">
                  <a16:creationId xmlns:a16="http://schemas.microsoft.com/office/drawing/2014/main" id="{B84B4112-C83A-4B66-BC33-F15ED7F626EC}"/>
                </a:ext>
              </a:extLst>
            </p:cNvPr>
            <p:cNvSpPr txBox="1">
              <a:spLocks noChangeArrowheads="1"/>
            </p:cNvSpPr>
            <p:nvPr/>
          </p:nvSpPr>
          <p:spPr bwMode="auto">
            <a:xfrm>
              <a:off x="1410976" y="1320492"/>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15%</a:t>
              </a:r>
            </a:p>
          </p:txBody>
        </p:sp>
        <p:sp>
          <p:nvSpPr>
            <p:cNvPr id="21" name="Text Box 13">
              <a:extLst>
                <a:ext uri="{FF2B5EF4-FFF2-40B4-BE49-F238E27FC236}">
                  <a16:creationId xmlns:a16="http://schemas.microsoft.com/office/drawing/2014/main" id="{8EAB8881-5A27-4454-8284-F0BC8D437A09}"/>
                </a:ext>
              </a:extLst>
            </p:cNvPr>
            <p:cNvSpPr txBox="1">
              <a:spLocks noChangeArrowheads="1"/>
            </p:cNvSpPr>
            <p:nvPr/>
          </p:nvSpPr>
          <p:spPr bwMode="auto">
            <a:xfrm>
              <a:off x="1443647" y="2178329"/>
              <a:ext cx="490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30%</a:t>
              </a:r>
            </a:p>
          </p:txBody>
        </p:sp>
        <p:sp>
          <p:nvSpPr>
            <p:cNvPr id="22" name="Text Box 14">
              <a:extLst>
                <a:ext uri="{FF2B5EF4-FFF2-40B4-BE49-F238E27FC236}">
                  <a16:creationId xmlns:a16="http://schemas.microsoft.com/office/drawing/2014/main" id="{BB7DC9E2-8516-482D-A74F-D035D3CFAE11}"/>
                </a:ext>
              </a:extLst>
            </p:cNvPr>
            <p:cNvSpPr txBox="1">
              <a:spLocks noChangeArrowheads="1"/>
            </p:cNvSpPr>
            <p:nvPr/>
          </p:nvSpPr>
          <p:spPr bwMode="auto">
            <a:xfrm>
              <a:off x="1427446" y="2897666"/>
              <a:ext cx="4879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45%</a:t>
              </a:r>
            </a:p>
          </p:txBody>
        </p:sp>
      </p:grpSp>
      <p:pic>
        <p:nvPicPr>
          <p:cNvPr id="23" name="Picture 22">
            <a:extLst>
              <a:ext uri="{FF2B5EF4-FFF2-40B4-BE49-F238E27FC236}">
                <a16:creationId xmlns:a16="http://schemas.microsoft.com/office/drawing/2014/main" id="{E633797A-E753-4D6E-A7B2-5ADCB59136A8}"/>
              </a:ext>
            </a:extLst>
          </p:cNvPr>
          <p:cNvPicPr>
            <a:picLocks noChangeAspect="1"/>
          </p:cNvPicPr>
          <p:nvPr/>
        </p:nvPicPr>
        <p:blipFill>
          <a:blip r:embed="rId3"/>
          <a:stretch>
            <a:fillRect/>
          </a:stretch>
        </p:blipFill>
        <p:spPr>
          <a:xfrm>
            <a:off x="4173557" y="4264962"/>
            <a:ext cx="4735436" cy="2377441"/>
          </a:xfrm>
          <a:prstGeom prst="rect">
            <a:avLst/>
          </a:prstGeom>
        </p:spPr>
      </p:pic>
    </p:spTree>
    <p:extLst>
      <p:ext uri="{BB962C8B-B14F-4D97-AF65-F5344CB8AC3E}">
        <p14:creationId xmlns:p14="http://schemas.microsoft.com/office/powerpoint/2010/main" val="841270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6606" y="287083"/>
            <a:ext cx="5112766" cy="513715"/>
          </a:xfrm>
          <a:prstGeom prst="rect">
            <a:avLst/>
          </a:prstGeom>
        </p:spPr>
        <p:txBody>
          <a:bodyPr vert="horz" wrap="square" lIns="0" tIns="12700" rIns="0" bIns="0" rtlCol="0">
            <a:spAutoFit/>
          </a:bodyPr>
          <a:lstStyle/>
          <a:p>
            <a:pPr marL="12700">
              <a:lnSpc>
                <a:spcPct val="100000"/>
              </a:lnSpc>
              <a:spcBef>
                <a:spcPts val="100"/>
              </a:spcBef>
            </a:pPr>
            <a:r>
              <a:rPr lang="en-US" spc="-5" dirty="0"/>
              <a:t>Ready Mixed Concrete </a:t>
            </a:r>
            <a:endParaRPr spc="-5" dirty="0"/>
          </a:p>
        </p:txBody>
      </p:sp>
      <p:sp>
        <p:nvSpPr>
          <p:cNvPr id="3" name="Text Placeholder 2">
            <a:extLst>
              <a:ext uri="{FF2B5EF4-FFF2-40B4-BE49-F238E27FC236}">
                <a16:creationId xmlns:a16="http://schemas.microsoft.com/office/drawing/2014/main" id="{254BF1D4-7C1C-4B46-8DFD-27A9E19AE976}"/>
              </a:ext>
            </a:extLst>
          </p:cNvPr>
          <p:cNvSpPr>
            <a:spLocks noGrp="1"/>
          </p:cNvSpPr>
          <p:nvPr>
            <p:ph type="body" idx="1"/>
          </p:nvPr>
        </p:nvSpPr>
        <p:spPr>
          <a:xfrm>
            <a:off x="328618" y="1019400"/>
            <a:ext cx="6596798" cy="5970865"/>
          </a:xfrm>
        </p:spPr>
        <p:txBody>
          <a:bodyPr/>
          <a:lstStyle/>
          <a:p>
            <a:pPr marL="342900" indent="-342900">
              <a:buFont typeface="Arial" panose="020B0604020202020204" pitchFamily="34" charset="0"/>
              <a:buChar char="•"/>
            </a:pPr>
            <a:r>
              <a:rPr lang="en-US" sz="2400" dirty="0"/>
              <a:t>Concrete is versatile</a:t>
            </a:r>
          </a:p>
          <a:p>
            <a:pPr marL="800100" lvl="1" indent="-342900">
              <a:buFont typeface="Arial" panose="020B0604020202020204" pitchFamily="34" charset="0"/>
              <a:buChar char="•"/>
            </a:pPr>
            <a:r>
              <a:rPr lang="en-US" sz="2000" dirty="0"/>
              <a:t>Design for varying strength, durability, aesthetics</a:t>
            </a:r>
          </a:p>
          <a:p>
            <a:pPr marL="800100" lvl="1" indent="-342900">
              <a:buFont typeface="Arial" panose="020B0604020202020204" pitchFamily="34" charset="0"/>
              <a:buChar char="•"/>
            </a:pPr>
            <a:r>
              <a:rPr lang="en-US" sz="2000" dirty="0"/>
              <a:t>Strong, resilient, minimum maintenance</a:t>
            </a:r>
          </a:p>
          <a:p>
            <a:pPr marL="800100" lvl="1" indent="-342900">
              <a:buFont typeface="Arial" panose="020B0604020202020204" pitchFamily="34" charset="0"/>
              <a:buChar char="•"/>
            </a:pPr>
            <a:r>
              <a:rPr lang="en-US" sz="2000" dirty="0"/>
              <a:t>Long service life – 20, 50, 100+ years</a:t>
            </a:r>
          </a:p>
          <a:p>
            <a:pPr marL="342900" indent="-342900">
              <a:buFont typeface="Arial" panose="020B0604020202020204" pitchFamily="34" charset="0"/>
              <a:buChar char="•"/>
            </a:pPr>
            <a:r>
              <a:rPr lang="en-US" sz="2400" dirty="0"/>
              <a:t>Cement manufacture attributed to 5% global CO</a:t>
            </a:r>
            <a:r>
              <a:rPr lang="en-US" sz="2400" baseline="-25000" dirty="0"/>
              <a:t>2</a:t>
            </a:r>
            <a:endParaRPr lang="en-US" sz="2400" dirty="0"/>
          </a:p>
          <a:p>
            <a:pPr marL="800100" lvl="1" indent="-342900">
              <a:buFont typeface="Arial" panose="020B0604020202020204" pitchFamily="34" charset="0"/>
              <a:buChar char="•"/>
            </a:pPr>
            <a:r>
              <a:rPr lang="en-US" sz="2000" dirty="0"/>
              <a:t>Calcination of limestone</a:t>
            </a:r>
          </a:p>
          <a:p>
            <a:pPr marL="800100" lvl="1" indent="-342900">
              <a:buFont typeface="Arial" panose="020B0604020202020204" pitchFamily="34" charset="0"/>
              <a:buChar char="•"/>
            </a:pPr>
            <a:r>
              <a:rPr lang="en-US" sz="2000" dirty="0"/>
              <a:t>Burning fossil fuels</a:t>
            </a:r>
          </a:p>
          <a:p>
            <a:pPr marL="342900" indent="-342900">
              <a:buFont typeface="Arial" panose="020B0604020202020204" pitchFamily="34" charset="0"/>
              <a:buChar char="•"/>
            </a:pPr>
            <a:r>
              <a:rPr lang="en-US" sz="2400" dirty="0"/>
              <a:t>Concrete uses recycled materials to minimize cement use</a:t>
            </a:r>
          </a:p>
          <a:p>
            <a:pPr marL="800100" lvl="1" indent="-342900">
              <a:buFont typeface="Arial" panose="020B0604020202020204" pitchFamily="34" charset="0"/>
              <a:buChar char="•"/>
            </a:pPr>
            <a:r>
              <a:rPr lang="en-US" sz="2000" dirty="0"/>
              <a:t>Ash from burning coal</a:t>
            </a:r>
          </a:p>
          <a:p>
            <a:pPr marL="800100" lvl="1" indent="-342900">
              <a:buFont typeface="Arial" panose="020B0604020202020204" pitchFamily="34" charset="0"/>
              <a:buChar char="•"/>
            </a:pPr>
            <a:r>
              <a:rPr lang="en-US" sz="2000" dirty="0"/>
              <a:t>Slag from iron manufacture</a:t>
            </a:r>
          </a:p>
          <a:p>
            <a:pPr marL="800100" lvl="1" indent="-342900">
              <a:buFont typeface="Arial" panose="020B0604020202020204" pitchFamily="34" charset="0"/>
              <a:buChar char="•"/>
            </a:pPr>
            <a:r>
              <a:rPr lang="en-US" sz="2000" dirty="0"/>
              <a:t>Other materials</a:t>
            </a:r>
          </a:p>
          <a:p>
            <a:pPr marL="342900" indent="-342900">
              <a:buFont typeface="Arial" panose="020B0604020202020204" pitchFamily="34" charset="0"/>
              <a:buChar char="•"/>
            </a:pPr>
            <a:r>
              <a:rPr lang="en-US" sz="2400" dirty="0"/>
              <a:t>Contributes to sustainable construction</a:t>
            </a:r>
          </a:p>
          <a:p>
            <a:pPr marL="800100" lvl="1" indent="-342900">
              <a:buFont typeface="Arial" panose="020B0604020202020204" pitchFamily="34" charset="0"/>
              <a:buChar char="•"/>
            </a:pPr>
            <a:r>
              <a:rPr lang="en-US" sz="2000" dirty="0"/>
              <a:t>Design and structural efficiency</a:t>
            </a:r>
          </a:p>
          <a:p>
            <a:pPr marL="800100" lvl="1" indent="-342900">
              <a:buFont typeface="Arial" panose="020B0604020202020204" pitchFamily="34" charset="0"/>
              <a:buChar char="•"/>
            </a:pPr>
            <a:r>
              <a:rPr lang="en-US" sz="2000" dirty="0"/>
              <a:t>Resilience, energy use, service life, </a:t>
            </a:r>
          </a:p>
          <a:p>
            <a:pPr marL="800100" lvl="1" indent="-342900">
              <a:buFont typeface="Arial" panose="020B0604020202020204" pitchFamily="34" charset="0"/>
              <a:buChar char="•"/>
            </a:pPr>
            <a:r>
              <a:rPr lang="en-US" sz="2000" dirty="0"/>
              <a:t>End of life recycling</a:t>
            </a:r>
          </a:p>
          <a:p>
            <a:pPr marL="342900" indent="-342900">
              <a:buFont typeface="Arial" panose="020B0604020202020204" pitchFamily="34" charset="0"/>
              <a:buChar char="•"/>
            </a:pPr>
            <a:endParaRPr lang="en-US" sz="2400" dirty="0"/>
          </a:p>
        </p:txBody>
      </p:sp>
      <p:pic>
        <p:nvPicPr>
          <p:cNvPr id="25" name="Picture 4" descr="E:\My Documents\NRMCA Stuff\Concrete Sustainability Conference\2012 Doha ICTF\Presentation\iStock_000015375100Large_BurgKhalifa.jpg">
            <a:extLst>
              <a:ext uri="{FF2B5EF4-FFF2-40B4-BE49-F238E27FC236}">
                <a16:creationId xmlns:a16="http://schemas.microsoft.com/office/drawing/2014/main" id="{C1ABEF6A-72A3-4B9F-A296-CB12E34CCF93}"/>
              </a:ext>
            </a:extLst>
          </p:cNvPr>
          <p:cNvPicPr>
            <a:picLocks noChangeAspect="1" noChangeArrowheads="1"/>
          </p:cNvPicPr>
          <p:nvPr/>
        </p:nvPicPr>
        <p:blipFill rotWithShape="1">
          <a:blip r:embed="rId2" cstate="screen"/>
          <a:srcRect b="11391"/>
          <a:stretch/>
        </p:blipFill>
        <p:spPr bwMode="auto">
          <a:xfrm>
            <a:off x="8102584" y="957818"/>
            <a:ext cx="1026697" cy="1899910"/>
          </a:xfrm>
          <a:prstGeom prst="rect">
            <a:avLst/>
          </a:prstGeom>
          <a:noFill/>
        </p:spPr>
      </p:pic>
      <p:pic>
        <p:nvPicPr>
          <p:cNvPr id="26" name="Picture 3" descr="E:\My Documents\NRMCA Stuff\NRMCA Sustainability Initiative\Images\Page 3\iStock_000006799710Medium Water Resources.jpg">
            <a:extLst>
              <a:ext uri="{FF2B5EF4-FFF2-40B4-BE49-F238E27FC236}">
                <a16:creationId xmlns:a16="http://schemas.microsoft.com/office/drawing/2014/main" id="{7BF0C391-BDD1-4552-9B91-2F4537E6673A}"/>
              </a:ext>
            </a:extLst>
          </p:cNvPr>
          <p:cNvPicPr>
            <a:picLocks noChangeAspect="1" noChangeArrowheads="1"/>
          </p:cNvPicPr>
          <p:nvPr/>
        </p:nvPicPr>
        <p:blipFill rotWithShape="1">
          <a:blip r:embed="rId3" cstate="screen"/>
          <a:srcRect t="21060"/>
          <a:stretch/>
        </p:blipFill>
        <p:spPr bwMode="auto">
          <a:xfrm>
            <a:off x="6748889" y="957818"/>
            <a:ext cx="1043470" cy="1910373"/>
          </a:xfrm>
          <a:prstGeom prst="rect">
            <a:avLst/>
          </a:prstGeom>
          <a:noFill/>
        </p:spPr>
      </p:pic>
      <p:pic>
        <p:nvPicPr>
          <p:cNvPr id="27" name="Picture 2" descr="E:\My Documents\NRMCA Stuff\NRMCA Sustainability Initiative\Images\Page 3\iStock_000006255333Medium Bridges.jpg">
            <a:extLst>
              <a:ext uri="{FF2B5EF4-FFF2-40B4-BE49-F238E27FC236}">
                <a16:creationId xmlns:a16="http://schemas.microsoft.com/office/drawing/2014/main" id="{44E07015-D696-4DA5-9740-9123806C8164}"/>
              </a:ext>
            </a:extLst>
          </p:cNvPr>
          <p:cNvPicPr>
            <a:picLocks noChangeAspect="1" noChangeArrowheads="1"/>
          </p:cNvPicPr>
          <p:nvPr/>
        </p:nvPicPr>
        <p:blipFill>
          <a:blip r:embed="rId4" cstate="screen"/>
          <a:srcRect/>
          <a:stretch>
            <a:fillRect/>
          </a:stretch>
        </p:blipFill>
        <p:spPr bwMode="auto">
          <a:xfrm>
            <a:off x="8315256" y="2850420"/>
            <a:ext cx="798334" cy="1899910"/>
          </a:xfrm>
          <a:prstGeom prst="rect">
            <a:avLst/>
          </a:prstGeom>
          <a:noFill/>
        </p:spPr>
      </p:pic>
      <p:pic>
        <p:nvPicPr>
          <p:cNvPr id="29" name="Picture 28" descr="A large building with a green field&#10;&#10;Description automatically generated">
            <a:extLst>
              <a:ext uri="{FF2B5EF4-FFF2-40B4-BE49-F238E27FC236}">
                <a16:creationId xmlns:a16="http://schemas.microsoft.com/office/drawing/2014/main" id="{A2DD5E20-9CEF-423E-9A56-F13CFC8F35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4550" y="4829032"/>
            <a:ext cx="2139796" cy="1203279"/>
          </a:xfrm>
          <a:prstGeom prst="rect">
            <a:avLst/>
          </a:prstGeom>
        </p:spPr>
      </p:pic>
      <p:pic>
        <p:nvPicPr>
          <p:cNvPr id="30" name="Content Placeholder 4">
            <a:extLst>
              <a:ext uri="{FF2B5EF4-FFF2-40B4-BE49-F238E27FC236}">
                <a16:creationId xmlns:a16="http://schemas.microsoft.com/office/drawing/2014/main" id="{267D6B9E-5A97-4463-B427-ACB7412858D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423" r="13292"/>
          <a:stretch/>
        </p:blipFill>
        <p:spPr>
          <a:xfrm>
            <a:off x="6707830" y="3129544"/>
            <a:ext cx="1523492" cy="1409231"/>
          </a:xfrm>
          <a:prstGeom prst="rect">
            <a:avLst/>
          </a:prstGeom>
        </p:spPr>
      </p:pic>
    </p:spTree>
    <p:extLst>
      <p:ext uri="{BB962C8B-B14F-4D97-AF65-F5344CB8AC3E}">
        <p14:creationId xmlns:p14="http://schemas.microsoft.com/office/powerpoint/2010/main" val="1472745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A09718-5485-4A19-A949-6B9865DFCB0B}"/>
              </a:ext>
            </a:extLst>
          </p:cNvPr>
          <p:cNvSpPr>
            <a:spLocks noGrp="1"/>
          </p:cNvSpPr>
          <p:nvPr>
            <p:ph type="title"/>
          </p:nvPr>
        </p:nvSpPr>
        <p:spPr>
          <a:xfrm>
            <a:off x="457200" y="0"/>
            <a:ext cx="9011920" cy="571501"/>
          </a:xfrm>
        </p:spPr>
        <p:txBody>
          <a:bodyPr>
            <a:normAutofit fontScale="90000"/>
          </a:bodyPr>
          <a:lstStyle/>
          <a:p>
            <a:r>
              <a:rPr lang="en-US" sz="3600" dirty="0"/>
              <a:t>Scientific Principles &amp; Objectives for CNF Integration into </a:t>
            </a:r>
            <a:r>
              <a:rPr lang="en-US" sz="3600" dirty="0" smtClean="0"/>
              <a:t>Concrete</a:t>
            </a:r>
            <a:endParaRPr lang="en-US" sz="3600" dirty="0"/>
          </a:p>
        </p:txBody>
      </p:sp>
      <p:pic>
        <p:nvPicPr>
          <p:cNvPr id="6" name="Picture 5">
            <a:extLst>
              <a:ext uri="{FF2B5EF4-FFF2-40B4-BE49-F238E27FC236}">
                <a16:creationId xmlns:a16="http://schemas.microsoft.com/office/drawing/2014/main" id="{577CF5D1-AF9A-4D5A-82C3-DD5DB329F9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683" t="25260" r="2458" b="28965"/>
          <a:stretch/>
        </p:blipFill>
        <p:spPr bwMode="auto">
          <a:xfrm>
            <a:off x="275113" y="1000744"/>
            <a:ext cx="8403260" cy="3664021"/>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812143" y="4759266"/>
            <a:ext cx="7359329" cy="1220847"/>
          </a:xfrm>
          <a:prstGeom prst="rect">
            <a:avLst/>
          </a:prstGeom>
          <a:noFill/>
        </p:spPr>
        <p:txBody>
          <a:bodyPr wrap="square" rtlCol="0">
            <a:spAutoFit/>
          </a:bodyPr>
          <a:lstStyle/>
          <a:p>
            <a:pPr marL="214313" marR="0" lvl="0" indent="-214313" algn="l" defTabSz="457200" rtl="0" eaLnBrk="1" fontAlgn="auto" latinLnBrk="0" hangingPunct="1">
              <a:lnSpc>
                <a:spcPct val="100000"/>
              </a:lnSpc>
              <a:spcBef>
                <a:spcPts val="0"/>
              </a:spcBef>
              <a:spcAft>
                <a:spcPts val="80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Identify optimal processing methods</a:t>
            </a:r>
          </a:p>
          <a:p>
            <a:pPr marL="214313" marR="0" lvl="0" indent="-214313" algn="l" defTabSz="457200" rtl="0" eaLnBrk="1" fontAlgn="auto" latinLnBrk="0" hangingPunct="1">
              <a:lnSpc>
                <a:spcPct val="100000"/>
              </a:lnSpc>
              <a:spcBef>
                <a:spcPts val="0"/>
              </a:spcBef>
              <a:spcAft>
                <a:spcPts val="80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Determine permeability mechanisms</a:t>
            </a:r>
          </a:p>
          <a:p>
            <a:pPr marL="214313" marR="0" lvl="0" indent="-214313" algn="l" defTabSz="457200" rtl="0" eaLnBrk="1" fontAlgn="auto" latinLnBrk="0" hangingPunct="1">
              <a:lnSpc>
                <a:spcPct val="100000"/>
              </a:lnSpc>
              <a:spcBef>
                <a:spcPts val="0"/>
              </a:spcBef>
              <a:spcAft>
                <a:spcPts val="80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Standard product testing</a:t>
            </a:r>
          </a:p>
        </p:txBody>
      </p:sp>
      <p:sp>
        <p:nvSpPr>
          <p:cNvPr id="11" name="TextBox 10"/>
          <p:cNvSpPr txBox="1"/>
          <p:nvPr/>
        </p:nvSpPr>
        <p:spPr>
          <a:xfrm>
            <a:off x="812143" y="5980113"/>
            <a:ext cx="8881822" cy="810478"/>
          </a:xfrm>
          <a:prstGeom prst="rect">
            <a:avLst/>
          </a:prstGeom>
          <a:noFill/>
        </p:spPr>
        <p:txBody>
          <a:bodyPr wrap="square" rtlCol="0">
            <a:spAutoFit/>
          </a:bodyPr>
          <a:lstStyle/>
          <a:p>
            <a:pPr marL="214313" marR="0" lvl="0" indent="-214313" algn="l" defTabSz="457200" rtl="0" eaLnBrk="1" fontAlgn="auto" latinLnBrk="0" hangingPunct="1">
              <a:lnSpc>
                <a:spcPct val="100000"/>
              </a:lnSpc>
              <a:spcBef>
                <a:spcPts val="0"/>
              </a:spcBef>
              <a:spcAft>
                <a:spcPts val="80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Determine cracking mechanisms</a:t>
            </a:r>
          </a:p>
          <a:p>
            <a:pPr marL="214313" marR="0" lvl="0" indent="-214313" algn="l" defTabSz="457200" rtl="0" eaLnBrk="1" fontAlgn="auto" latinLnBrk="0" hangingPunct="1">
              <a:lnSpc>
                <a:spcPct val="100000"/>
              </a:lnSpc>
              <a:spcBef>
                <a:spcPts val="0"/>
              </a:spcBef>
              <a:spcAft>
                <a:spcPts val="80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Establish governing-processing-performance relations</a:t>
            </a:r>
          </a:p>
        </p:txBody>
      </p:sp>
    </p:spTree>
    <p:extLst>
      <p:ext uri="{BB962C8B-B14F-4D97-AF65-F5344CB8AC3E}">
        <p14:creationId xmlns:p14="http://schemas.microsoft.com/office/powerpoint/2010/main" val="3262250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A09718-5485-4A19-A949-6B9865DFCB0B}"/>
              </a:ext>
            </a:extLst>
          </p:cNvPr>
          <p:cNvSpPr>
            <a:spLocks noGrp="1"/>
          </p:cNvSpPr>
          <p:nvPr>
            <p:ph type="title"/>
          </p:nvPr>
        </p:nvSpPr>
        <p:spPr>
          <a:xfrm>
            <a:off x="1061720" y="284910"/>
            <a:ext cx="7020560" cy="492443"/>
          </a:xfrm>
        </p:spPr>
        <p:txBody>
          <a:bodyPr/>
          <a:lstStyle/>
          <a:p>
            <a:pPr algn="ctr"/>
            <a:r>
              <a:rPr lang="en-US" dirty="0" smtClean="0"/>
              <a:t>Concrete Design</a:t>
            </a:r>
            <a:endParaRPr lang="en-US" dirty="0"/>
          </a:p>
        </p:txBody>
      </p:sp>
      <p:pic>
        <p:nvPicPr>
          <p:cNvPr id="7" name="Picture 4" descr="Image result for chloride permeability test">
            <a:extLst>
              <a:ext uri="{FF2B5EF4-FFF2-40B4-BE49-F238E27FC236}">
                <a16:creationId xmlns:a16="http://schemas.microsoft.com/office/drawing/2014/main" id="{21B44BB6-BB25-492B-AAD4-89C5B3EB5FA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264"/>
          <a:stretch/>
        </p:blipFill>
        <p:spPr bwMode="auto">
          <a:xfrm>
            <a:off x="445727" y="3809802"/>
            <a:ext cx="4213629" cy="21031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oncrete maturity meter">
            <a:extLst>
              <a:ext uri="{FF2B5EF4-FFF2-40B4-BE49-F238E27FC236}">
                <a16:creationId xmlns:a16="http://schemas.microsoft.com/office/drawing/2014/main" id="{387D4965-84EB-46E0-AB2F-51263B25E8E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356" b="4316"/>
          <a:stretch/>
        </p:blipFill>
        <p:spPr bwMode="auto">
          <a:xfrm>
            <a:off x="5139635" y="3809802"/>
            <a:ext cx="3095045" cy="22025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indoor, sitting, black, table&#10;&#10;Description automatically generated">
            <a:extLst>
              <a:ext uri="{FF2B5EF4-FFF2-40B4-BE49-F238E27FC236}">
                <a16:creationId xmlns:a16="http://schemas.microsoft.com/office/drawing/2014/main" id="{96870F31-8857-43F5-AE99-40EABE7942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547" t="13496" r="21066" b="16985"/>
          <a:stretch/>
        </p:blipFill>
        <p:spPr>
          <a:xfrm rot="5400000">
            <a:off x="1525409" y="347249"/>
            <a:ext cx="2049109" cy="4208473"/>
          </a:xfrm>
          <a:prstGeom prst="rect">
            <a:avLst/>
          </a:prstGeom>
        </p:spPr>
      </p:pic>
      <p:pic>
        <p:nvPicPr>
          <p:cNvPr id="10" name="Picture 2" descr="Image result for concrete maturity meter">
            <a:extLst>
              <a:ext uri="{FF2B5EF4-FFF2-40B4-BE49-F238E27FC236}">
                <a16:creationId xmlns:a16="http://schemas.microsoft.com/office/drawing/2014/main" id="{5AA17E37-7E4F-4FA3-9ED4-971EBAAAEAB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b="8541"/>
          <a:stretch/>
        </p:blipFill>
        <p:spPr bwMode="auto">
          <a:xfrm>
            <a:off x="5139634" y="1389976"/>
            <a:ext cx="3095045" cy="2123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709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1200" y="269747"/>
            <a:ext cx="5222240" cy="984885"/>
          </a:xfrm>
        </p:spPr>
        <p:txBody>
          <a:bodyPr/>
          <a:lstStyle/>
          <a:p>
            <a:r>
              <a:rPr lang="en-US" dirty="0" smtClean="0"/>
              <a:t>TEA - Flare </a:t>
            </a:r>
            <a:r>
              <a:rPr lang="en-US" dirty="0"/>
              <a:t>Gas Properties</a:t>
            </a:r>
          </a:p>
        </p:txBody>
      </p:sp>
      <p:graphicFrame>
        <p:nvGraphicFramePr>
          <p:cNvPr id="5" name="Table 5">
            <a:extLst>
              <a:ext uri="{FF2B5EF4-FFF2-40B4-BE49-F238E27FC236}">
                <a16:creationId xmlns:a16="http://schemas.microsoft.com/office/drawing/2014/main" id="{1E143DF6-EE6B-4398-9A26-59BABA62E7C9}"/>
              </a:ext>
            </a:extLst>
          </p:cNvPr>
          <p:cNvGraphicFramePr>
            <a:graphicFrameLocks noGrp="1"/>
          </p:cNvGraphicFramePr>
          <p:nvPr>
            <p:extLst/>
          </p:nvPr>
        </p:nvGraphicFramePr>
        <p:xfrm>
          <a:off x="5544514" y="2321053"/>
          <a:ext cx="3023926" cy="4267200"/>
        </p:xfrm>
        <a:graphic>
          <a:graphicData uri="http://schemas.openxmlformats.org/drawingml/2006/table">
            <a:tbl>
              <a:tblPr firstRow="1" bandRow="1">
                <a:tableStyleId>{5C22544A-7EE6-4342-B048-85BDC9FD1C3A}</a:tableStyleId>
              </a:tblPr>
              <a:tblGrid>
                <a:gridCol w="1211835">
                  <a:extLst>
                    <a:ext uri="{9D8B030D-6E8A-4147-A177-3AD203B41FA5}">
                      <a16:colId xmlns:a16="http://schemas.microsoft.com/office/drawing/2014/main" val="3234202451"/>
                    </a:ext>
                  </a:extLst>
                </a:gridCol>
                <a:gridCol w="1812091">
                  <a:extLst>
                    <a:ext uri="{9D8B030D-6E8A-4147-A177-3AD203B41FA5}">
                      <a16:colId xmlns:a16="http://schemas.microsoft.com/office/drawing/2014/main" val="2273784265"/>
                    </a:ext>
                  </a:extLst>
                </a:gridCol>
              </a:tblGrid>
              <a:tr h="370840">
                <a:tc>
                  <a:txBody>
                    <a:bodyPr/>
                    <a:lstStyle/>
                    <a:p>
                      <a:r>
                        <a:rPr lang="en-US" sz="2000" dirty="0">
                          <a:latin typeface="Arial" panose="020B0604020202020204" pitchFamily="34" charset="0"/>
                          <a:cs typeface="Arial" panose="020B0604020202020204" pitchFamily="34" charset="0"/>
                        </a:rPr>
                        <a:t>Species</a:t>
                      </a:r>
                    </a:p>
                  </a:txBody>
                  <a:tcPr/>
                </a:tc>
                <a:tc>
                  <a:txBody>
                    <a:bodyPr/>
                    <a:lstStyle/>
                    <a:p>
                      <a:r>
                        <a:rPr lang="en-US" sz="2000" dirty="0">
                          <a:latin typeface="Arial" panose="020B0604020202020204" pitchFamily="34" charset="0"/>
                          <a:cs typeface="Arial" panose="020B0604020202020204" pitchFamily="34" charset="0"/>
                        </a:rPr>
                        <a:t>Mole Fraction (%)</a:t>
                      </a:r>
                    </a:p>
                  </a:txBody>
                  <a:tcPr/>
                </a:tc>
                <a:extLst>
                  <a:ext uri="{0D108BD9-81ED-4DB2-BD59-A6C34878D82A}">
                    <a16:rowId xmlns:a16="http://schemas.microsoft.com/office/drawing/2014/main" val="1289693286"/>
                  </a:ext>
                </a:extLst>
              </a:tr>
              <a:tr h="370840">
                <a:tc>
                  <a:txBody>
                    <a:bodyPr/>
                    <a:lstStyle/>
                    <a:p>
                      <a:r>
                        <a:rPr lang="en-US" sz="2000" dirty="0">
                          <a:latin typeface="Arial" panose="020B0604020202020204" pitchFamily="34" charset="0"/>
                          <a:cs typeface="Arial" panose="020B0604020202020204" pitchFamily="34" charset="0"/>
                        </a:rPr>
                        <a:t>CH</a:t>
                      </a:r>
                      <a:r>
                        <a:rPr lang="en-US" sz="2000" baseline="-25000" dirty="0">
                          <a:latin typeface="Arial" panose="020B0604020202020204" pitchFamily="34" charset="0"/>
                          <a:cs typeface="Arial" panose="020B0604020202020204" pitchFamily="34" charset="0"/>
                        </a:rPr>
                        <a:t>4</a:t>
                      </a:r>
                    </a:p>
                  </a:txBody>
                  <a:tcPr/>
                </a:tc>
                <a:tc>
                  <a:txBody>
                    <a:bodyPr/>
                    <a:lstStyle/>
                    <a:p>
                      <a:r>
                        <a:rPr lang="en-US" sz="2000" dirty="0">
                          <a:latin typeface="Arial" panose="020B0604020202020204" pitchFamily="34" charset="0"/>
                          <a:cs typeface="Arial" panose="020B0604020202020204" pitchFamily="34" charset="0"/>
                        </a:rPr>
                        <a:t>52.7</a:t>
                      </a:r>
                    </a:p>
                  </a:txBody>
                  <a:tcPr/>
                </a:tc>
                <a:extLst>
                  <a:ext uri="{0D108BD9-81ED-4DB2-BD59-A6C34878D82A}">
                    <a16:rowId xmlns:a16="http://schemas.microsoft.com/office/drawing/2014/main" val="1947805966"/>
                  </a:ext>
                </a:extLst>
              </a:tr>
              <a:tr h="370840">
                <a:tc>
                  <a:txBody>
                    <a:bodyPr/>
                    <a:lstStyle/>
                    <a:p>
                      <a:r>
                        <a:rPr lang="en-US" sz="2000" dirty="0">
                          <a:latin typeface="Arial" panose="020B0604020202020204" pitchFamily="34" charset="0"/>
                          <a:cs typeface="Arial" panose="020B0604020202020204" pitchFamily="34" charset="0"/>
                        </a:rPr>
                        <a:t>C</a:t>
                      </a:r>
                      <a:r>
                        <a:rPr lang="en-US" sz="2000" baseline="-25000" dirty="0">
                          <a:latin typeface="Arial" panose="020B0604020202020204" pitchFamily="34" charset="0"/>
                          <a:cs typeface="Arial" panose="020B0604020202020204" pitchFamily="34" charset="0"/>
                        </a:rPr>
                        <a:t>2</a:t>
                      </a:r>
                      <a:r>
                        <a:rPr lang="en-US" sz="2000" baseline="0" dirty="0">
                          <a:latin typeface="Arial" panose="020B0604020202020204" pitchFamily="34" charset="0"/>
                          <a:cs typeface="Arial" panose="020B0604020202020204" pitchFamily="34" charset="0"/>
                        </a:rPr>
                        <a:t>H</a:t>
                      </a:r>
                      <a:r>
                        <a:rPr lang="en-US" sz="2000" baseline="-25000" dirty="0">
                          <a:latin typeface="Arial" panose="020B0604020202020204" pitchFamily="34" charset="0"/>
                          <a:cs typeface="Arial" panose="020B0604020202020204" pitchFamily="34" charset="0"/>
                        </a:rPr>
                        <a:t>6</a:t>
                      </a:r>
                    </a:p>
                  </a:txBody>
                  <a:tcPr/>
                </a:tc>
                <a:tc>
                  <a:txBody>
                    <a:bodyPr/>
                    <a:lstStyle/>
                    <a:p>
                      <a:r>
                        <a:rPr lang="en-US" sz="2000" dirty="0">
                          <a:latin typeface="Arial" panose="020B0604020202020204" pitchFamily="34" charset="0"/>
                          <a:cs typeface="Arial" panose="020B0604020202020204" pitchFamily="34" charset="0"/>
                        </a:rPr>
                        <a:t>24.6</a:t>
                      </a:r>
                    </a:p>
                  </a:txBody>
                  <a:tcPr/>
                </a:tc>
                <a:extLst>
                  <a:ext uri="{0D108BD9-81ED-4DB2-BD59-A6C34878D82A}">
                    <a16:rowId xmlns:a16="http://schemas.microsoft.com/office/drawing/2014/main" val="2534667539"/>
                  </a:ext>
                </a:extLst>
              </a:tr>
              <a:tr h="370840">
                <a:tc>
                  <a:txBody>
                    <a:bodyPr/>
                    <a:lstStyle/>
                    <a:p>
                      <a:r>
                        <a:rPr lang="en-US" sz="2000" dirty="0">
                          <a:latin typeface="Arial" panose="020B0604020202020204" pitchFamily="34" charset="0"/>
                          <a:cs typeface="Arial" panose="020B0604020202020204" pitchFamily="34" charset="0"/>
                        </a:rPr>
                        <a:t>C</a:t>
                      </a:r>
                      <a:r>
                        <a:rPr lang="en-US" sz="2000" baseline="-25000" dirty="0">
                          <a:latin typeface="Arial" panose="020B0604020202020204" pitchFamily="34" charset="0"/>
                          <a:cs typeface="Arial" panose="020B0604020202020204" pitchFamily="34" charset="0"/>
                        </a:rPr>
                        <a:t>3</a:t>
                      </a:r>
                      <a:r>
                        <a:rPr lang="en-US" sz="2000" baseline="0" dirty="0">
                          <a:latin typeface="Arial" panose="020B0604020202020204" pitchFamily="34" charset="0"/>
                          <a:cs typeface="Arial" panose="020B0604020202020204" pitchFamily="34" charset="0"/>
                        </a:rPr>
                        <a:t>H</a:t>
                      </a:r>
                      <a:r>
                        <a:rPr lang="en-US" sz="2000" baseline="-25000" dirty="0">
                          <a:latin typeface="Arial" panose="020B0604020202020204" pitchFamily="34" charset="0"/>
                          <a:cs typeface="Arial" panose="020B0604020202020204" pitchFamily="34" charset="0"/>
                        </a:rPr>
                        <a:t>8</a:t>
                      </a:r>
                      <a:endParaRPr lang="en-US"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12.9</a:t>
                      </a:r>
                    </a:p>
                  </a:txBody>
                  <a:tcPr/>
                </a:tc>
                <a:extLst>
                  <a:ext uri="{0D108BD9-81ED-4DB2-BD59-A6C34878D82A}">
                    <a16:rowId xmlns:a16="http://schemas.microsoft.com/office/drawing/2014/main" val="3224686903"/>
                  </a:ext>
                </a:extLst>
              </a:tr>
              <a:tr h="370840">
                <a:tc>
                  <a:txBody>
                    <a:bodyPr/>
                    <a:lstStyle/>
                    <a:p>
                      <a:r>
                        <a:rPr lang="en-US" sz="2000" dirty="0">
                          <a:latin typeface="Arial" panose="020B0604020202020204" pitchFamily="34" charset="0"/>
                          <a:cs typeface="Arial" panose="020B0604020202020204" pitchFamily="34" charset="0"/>
                        </a:rPr>
                        <a:t>C</a:t>
                      </a:r>
                      <a:r>
                        <a:rPr lang="en-US" sz="2000" baseline="-25000" dirty="0">
                          <a:latin typeface="Arial" panose="020B0604020202020204" pitchFamily="34" charset="0"/>
                          <a:cs typeface="Arial" panose="020B0604020202020204" pitchFamily="34" charset="0"/>
                        </a:rPr>
                        <a:t>4</a:t>
                      </a:r>
                      <a:r>
                        <a:rPr lang="en-US" sz="2000" baseline="0" dirty="0">
                          <a:latin typeface="Arial" panose="020B0604020202020204" pitchFamily="34" charset="0"/>
                          <a:cs typeface="Arial" panose="020B0604020202020204" pitchFamily="34" charset="0"/>
                        </a:rPr>
                        <a:t>H</a:t>
                      </a:r>
                      <a:r>
                        <a:rPr lang="en-US" sz="2000" baseline="-25000" dirty="0">
                          <a:latin typeface="Arial" panose="020B0604020202020204" pitchFamily="34" charset="0"/>
                          <a:cs typeface="Arial" panose="020B0604020202020204" pitchFamily="34" charset="0"/>
                        </a:rPr>
                        <a:t>10</a:t>
                      </a:r>
                      <a:endParaRPr lang="en-US"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1.3</a:t>
                      </a:r>
                    </a:p>
                  </a:txBody>
                  <a:tcPr/>
                </a:tc>
                <a:extLst>
                  <a:ext uri="{0D108BD9-81ED-4DB2-BD59-A6C34878D82A}">
                    <a16:rowId xmlns:a16="http://schemas.microsoft.com/office/drawing/2014/main" val="119459823"/>
                  </a:ext>
                </a:extLst>
              </a:tr>
              <a:tr h="370840">
                <a:tc>
                  <a:txBody>
                    <a:bodyPr/>
                    <a:lstStyle/>
                    <a:p>
                      <a:r>
                        <a:rPr lang="en-US" sz="2000" dirty="0">
                          <a:latin typeface="Arial" panose="020B0604020202020204" pitchFamily="34" charset="0"/>
                          <a:cs typeface="Arial" panose="020B0604020202020204" pitchFamily="34" charset="0"/>
                        </a:rPr>
                        <a:t>H</a:t>
                      </a:r>
                      <a:r>
                        <a:rPr lang="en-US" sz="2000" baseline="-25000" dirty="0">
                          <a:latin typeface="Arial" panose="020B0604020202020204" pitchFamily="34" charset="0"/>
                          <a:cs typeface="Arial" panose="020B0604020202020204" pitchFamily="34" charset="0"/>
                        </a:rPr>
                        <a:t>2</a:t>
                      </a:r>
                      <a:r>
                        <a:rPr lang="en-US" sz="2000" baseline="0" dirty="0">
                          <a:latin typeface="Arial" panose="020B0604020202020204" pitchFamily="34" charset="0"/>
                          <a:cs typeface="Arial" panose="020B0604020202020204" pitchFamily="34" charset="0"/>
                        </a:rPr>
                        <a:t>S</a:t>
                      </a:r>
                      <a:endParaRPr lang="en-US"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3.8</a:t>
                      </a:r>
                    </a:p>
                  </a:txBody>
                  <a:tcPr/>
                </a:tc>
                <a:extLst>
                  <a:ext uri="{0D108BD9-81ED-4DB2-BD59-A6C34878D82A}">
                    <a16:rowId xmlns:a16="http://schemas.microsoft.com/office/drawing/2014/main" val="3088554548"/>
                  </a:ext>
                </a:extLst>
              </a:tr>
              <a:tr h="370840">
                <a:tc>
                  <a:txBody>
                    <a:bodyPr/>
                    <a:lstStyle/>
                    <a:p>
                      <a:r>
                        <a:rPr lang="en-US" sz="2000" dirty="0">
                          <a:latin typeface="Arial" panose="020B0604020202020204" pitchFamily="34" charset="0"/>
                          <a:cs typeface="Arial" panose="020B0604020202020204" pitchFamily="34" charset="0"/>
                        </a:rPr>
                        <a:t>CO</a:t>
                      </a:r>
                      <a:r>
                        <a:rPr lang="en-US" sz="2000" baseline="-25000" dirty="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2.8</a:t>
                      </a:r>
                    </a:p>
                  </a:txBody>
                  <a:tcPr/>
                </a:tc>
                <a:extLst>
                  <a:ext uri="{0D108BD9-81ED-4DB2-BD59-A6C34878D82A}">
                    <a16:rowId xmlns:a16="http://schemas.microsoft.com/office/drawing/2014/main" val="2296200346"/>
                  </a:ext>
                </a:extLst>
              </a:tr>
              <a:tr h="370840">
                <a:tc>
                  <a:txBody>
                    <a:bodyPr/>
                    <a:lstStyle/>
                    <a:p>
                      <a:r>
                        <a:rPr lang="en-US" sz="2000" dirty="0">
                          <a:latin typeface="Arial" panose="020B0604020202020204" pitchFamily="34" charset="0"/>
                          <a:cs typeface="Arial" panose="020B0604020202020204" pitchFamily="34" charset="0"/>
                        </a:rPr>
                        <a:t>N</a:t>
                      </a:r>
                      <a:r>
                        <a:rPr lang="en-US" sz="2000" baseline="-25000" dirty="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0.0</a:t>
                      </a:r>
                    </a:p>
                  </a:txBody>
                  <a:tcPr/>
                </a:tc>
                <a:extLst>
                  <a:ext uri="{0D108BD9-81ED-4DB2-BD59-A6C34878D82A}">
                    <a16:rowId xmlns:a16="http://schemas.microsoft.com/office/drawing/2014/main" val="139841244"/>
                  </a:ext>
                </a:extLst>
              </a:tr>
              <a:tr h="370840">
                <a:tc>
                  <a:txBody>
                    <a:bodyPr/>
                    <a:lstStyle/>
                    <a:p>
                      <a:r>
                        <a:rPr lang="en-US" sz="2000" dirty="0">
                          <a:latin typeface="Arial" panose="020B0604020202020204" pitchFamily="34" charset="0"/>
                          <a:cs typeface="Arial" panose="020B0604020202020204" pitchFamily="34" charset="0"/>
                        </a:rPr>
                        <a:t>He</a:t>
                      </a:r>
                    </a:p>
                  </a:txBody>
                  <a:tcPr/>
                </a:tc>
                <a:tc>
                  <a:txBody>
                    <a:bodyPr/>
                    <a:lstStyle/>
                    <a:p>
                      <a:r>
                        <a:rPr lang="en-US" sz="2000" dirty="0">
                          <a:latin typeface="Arial" panose="020B0604020202020204" pitchFamily="34" charset="0"/>
                          <a:cs typeface="Arial" panose="020B0604020202020204" pitchFamily="34" charset="0"/>
                        </a:rPr>
                        <a:t>0.4</a:t>
                      </a:r>
                    </a:p>
                  </a:txBody>
                  <a:tcPr/>
                </a:tc>
                <a:extLst>
                  <a:ext uri="{0D108BD9-81ED-4DB2-BD59-A6C34878D82A}">
                    <a16:rowId xmlns:a16="http://schemas.microsoft.com/office/drawing/2014/main" val="1637581484"/>
                  </a:ext>
                </a:extLst>
              </a:tr>
              <a:tr h="370840">
                <a:tc>
                  <a:txBody>
                    <a:bodyPr/>
                    <a:lstStyle/>
                    <a:p>
                      <a:r>
                        <a:rPr lang="en-US" sz="2000" dirty="0">
                          <a:latin typeface="Arial" panose="020B0604020202020204" pitchFamily="34" charset="0"/>
                          <a:cs typeface="Arial" panose="020B0604020202020204" pitchFamily="34" charset="0"/>
                        </a:rPr>
                        <a:t>Total</a:t>
                      </a:r>
                    </a:p>
                  </a:txBody>
                  <a:tcPr/>
                </a:tc>
                <a:tc>
                  <a:txBody>
                    <a:bodyPr/>
                    <a:lstStyle/>
                    <a:p>
                      <a:r>
                        <a:rPr lang="en-US" sz="2000" dirty="0">
                          <a:latin typeface="Arial" panose="020B0604020202020204" pitchFamily="34" charset="0"/>
                          <a:cs typeface="Arial" panose="020B0604020202020204" pitchFamily="34" charset="0"/>
                        </a:rPr>
                        <a:t>98.5</a:t>
                      </a:r>
                    </a:p>
                  </a:txBody>
                  <a:tcPr/>
                </a:tc>
                <a:extLst>
                  <a:ext uri="{0D108BD9-81ED-4DB2-BD59-A6C34878D82A}">
                    <a16:rowId xmlns:a16="http://schemas.microsoft.com/office/drawing/2014/main" val="309107611"/>
                  </a:ext>
                </a:extLst>
              </a:tr>
            </a:tbl>
          </a:graphicData>
        </a:graphic>
      </p:graphicFrame>
      <p:sp>
        <p:nvSpPr>
          <p:cNvPr id="7" name="TextBox 6">
            <a:extLst>
              <a:ext uri="{FF2B5EF4-FFF2-40B4-BE49-F238E27FC236}">
                <a16:creationId xmlns:a16="http://schemas.microsoft.com/office/drawing/2014/main" id="{0386315E-70AE-426A-89BD-18D4E93DAA89}"/>
              </a:ext>
            </a:extLst>
          </p:cNvPr>
          <p:cNvSpPr txBox="1"/>
          <p:nvPr/>
        </p:nvSpPr>
        <p:spPr>
          <a:xfrm>
            <a:off x="4447870" y="1933965"/>
            <a:ext cx="5207004"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Composition of Flare Gas Stream</a:t>
            </a:r>
            <a:r>
              <a:rPr kumimoji="0" lang="en-US"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C43A3A8A-A65A-4903-BEF1-B1EFCBE135DD}"/>
              </a:ext>
            </a:extLst>
          </p:cNvPr>
          <p:cNvSpPr txBox="1"/>
          <p:nvPr/>
        </p:nvSpPr>
        <p:spPr>
          <a:xfrm>
            <a:off x="247058" y="945413"/>
            <a:ext cx="6428363" cy="1420325"/>
          </a:xfrm>
          <a:prstGeom prst="rect">
            <a:avLst/>
          </a:prstGeom>
          <a:noFill/>
        </p:spPr>
        <p:txBody>
          <a:bodyPr wrap="non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Planned Site Location: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Bakken Region, North Dakota</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 Flare Volume, 2018: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27.4 MCF per day</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Inlet pressure: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500 psi (34.47 bar)</a:t>
            </a:r>
          </a:p>
        </p:txBody>
      </p:sp>
      <p:pic>
        <p:nvPicPr>
          <p:cNvPr id="10" name="Picture 9" descr="A large ship in the background&#10;&#10;Description automatically generated">
            <a:extLst>
              <a:ext uri="{FF2B5EF4-FFF2-40B4-BE49-F238E27FC236}">
                <a16:creationId xmlns:a16="http://schemas.microsoft.com/office/drawing/2014/main" id="{9D4AA703-414C-4939-8A11-51C13A8632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447" y="2556871"/>
            <a:ext cx="2697187" cy="3596249"/>
          </a:xfrm>
          <a:prstGeom prst="rect">
            <a:avLst/>
          </a:prstGeom>
        </p:spPr>
      </p:pic>
      <p:sp>
        <p:nvSpPr>
          <p:cNvPr id="11" name="TextBox 10">
            <a:extLst>
              <a:ext uri="{FF2B5EF4-FFF2-40B4-BE49-F238E27FC236}">
                <a16:creationId xmlns:a16="http://schemas.microsoft.com/office/drawing/2014/main" id="{C73E7DB8-95E0-4167-B468-108AE3270BCF}"/>
              </a:ext>
            </a:extLst>
          </p:cNvPr>
          <p:cNvSpPr txBox="1"/>
          <p:nvPr/>
        </p:nvSpPr>
        <p:spPr>
          <a:xfrm>
            <a:off x="247058" y="6457890"/>
            <a:ext cx="495680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National Energy Technology Laboratory, personal correspondence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Wikimedia Commons, https://commons.wikimedia.org/w/index.php?curid=5667339</a:t>
            </a:r>
          </a:p>
        </p:txBody>
      </p:sp>
      <p:sp>
        <p:nvSpPr>
          <p:cNvPr id="12" name="TextBox 11">
            <a:extLst>
              <a:ext uri="{FF2B5EF4-FFF2-40B4-BE49-F238E27FC236}">
                <a16:creationId xmlns:a16="http://schemas.microsoft.com/office/drawing/2014/main" id="{EE00FA34-4337-47D4-9604-27C4972FBC0E}"/>
              </a:ext>
            </a:extLst>
          </p:cNvPr>
          <p:cNvSpPr txBox="1"/>
          <p:nvPr/>
        </p:nvSpPr>
        <p:spPr>
          <a:xfrm>
            <a:off x="3660634" y="2408112"/>
            <a:ext cx="279244" cy="29751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endPar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6412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00653" y="304877"/>
            <a:ext cx="5587999" cy="505267"/>
          </a:xfrm>
          <a:prstGeom prst="rect">
            <a:avLst/>
          </a:prstGeom>
        </p:spPr>
        <p:txBody>
          <a:bodyPr vert="horz" wrap="square" lIns="0" tIns="12700" rIns="0" bIns="0" rtlCol="0">
            <a:spAutoFit/>
          </a:bodyPr>
          <a:lstStyle/>
          <a:p>
            <a:pPr marL="12700">
              <a:lnSpc>
                <a:spcPct val="100000"/>
              </a:lnSpc>
              <a:spcBef>
                <a:spcPts val="100"/>
              </a:spcBef>
            </a:pPr>
            <a:r>
              <a:rPr lang="en-US" spc="-5" dirty="0" smtClean="0"/>
              <a:t>TEA - Process </a:t>
            </a:r>
            <a:r>
              <a:rPr lang="en-US" spc="-5" dirty="0"/>
              <a:t>Flow Diagram</a:t>
            </a:r>
            <a:endParaRPr spc="-5" dirty="0"/>
          </a:p>
        </p:txBody>
      </p:sp>
      <p:grpSp>
        <p:nvGrpSpPr>
          <p:cNvPr id="3" name="Group 2">
            <a:extLst>
              <a:ext uri="{FF2B5EF4-FFF2-40B4-BE49-F238E27FC236}">
                <a16:creationId xmlns:a16="http://schemas.microsoft.com/office/drawing/2014/main" id="{84224C6D-3AFF-42D0-A5D1-352F321C2C55}"/>
              </a:ext>
            </a:extLst>
          </p:cNvPr>
          <p:cNvGrpSpPr/>
          <p:nvPr/>
        </p:nvGrpSpPr>
        <p:grpSpPr>
          <a:xfrm>
            <a:off x="5001375" y="3205457"/>
            <a:ext cx="1449561" cy="2156649"/>
            <a:chOff x="1924738" y="2373755"/>
            <a:chExt cx="1627704" cy="2726704"/>
          </a:xfrm>
        </p:grpSpPr>
        <p:sp>
          <p:nvSpPr>
            <p:cNvPr id="4" name="Freeform: Shape 3">
              <a:extLst>
                <a:ext uri="{FF2B5EF4-FFF2-40B4-BE49-F238E27FC236}">
                  <a16:creationId xmlns:a16="http://schemas.microsoft.com/office/drawing/2014/main" id="{2AA0788C-7146-47B7-89AA-0A2C21BC9243}"/>
                </a:ext>
              </a:extLst>
            </p:cNvPr>
            <p:cNvSpPr/>
            <p:nvPr/>
          </p:nvSpPr>
          <p:spPr>
            <a:xfrm>
              <a:off x="1924738" y="2377295"/>
              <a:ext cx="1627704" cy="2723164"/>
            </a:xfrm>
            <a:custGeom>
              <a:avLst/>
              <a:gdLst>
                <a:gd name="connsiteX0" fmla="*/ 154774 w 956361"/>
                <a:gd name="connsiteY0" fmla="*/ 463503 h 1557977"/>
                <a:gd name="connsiteX1" fmla="*/ 152436 w 956361"/>
                <a:gd name="connsiteY1" fmla="*/ 1557977 h 1557977"/>
                <a:gd name="connsiteX2" fmla="*/ 774508 w 956361"/>
                <a:gd name="connsiteY2" fmla="*/ 1555638 h 1557977"/>
                <a:gd name="connsiteX3" fmla="*/ 769285 w 956361"/>
                <a:gd name="connsiteY3" fmla="*/ 452829 h 1557977"/>
                <a:gd name="connsiteX4" fmla="*/ 956361 w 956361"/>
                <a:gd name="connsiteY4" fmla="*/ 314708 h 1557977"/>
                <a:gd name="connsiteX5" fmla="*/ 956361 w 956361"/>
                <a:gd name="connsiteY5" fmla="*/ 1749 h 1557977"/>
                <a:gd name="connsiteX6" fmla="*/ 0 w 956361"/>
                <a:gd name="connsiteY6" fmla="*/ 0 h 1557977"/>
                <a:gd name="connsiteX7" fmla="*/ 3497 w 956361"/>
                <a:gd name="connsiteY7" fmla="*/ 351424 h 1557977"/>
                <a:gd name="connsiteX8" fmla="*/ 154774 w 956361"/>
                <a:gd name="connsiteY8" fmla="*/ 463503 h 1557977"/>
                <a:gd name="connsiteX0" fmla="*/ 154774 w 956361"/>
                <a:gd name="connsiteY0" fmla="*/ 463503 h 1557977"/>
                <a:gd name="connsiteX1" fmla="*/ 152436 w 956361"/>
                <a:gd name="connsiteY1" fmla="*/ 1557977 h 1557977"/>
                <a:gd name="connsiteX2" fmla="*/ 774508 w 956361"/>
                <a:gd name="connsiteY2" fmla="*/ 1555638 h 1557977"/>
                <a:gd name="connsiteX3" fmla="*/ 769285 w 956361"/>
                <a:gd name="connsiteY3" fmla="*/ 452829 h 1557977"/>
                <a:gd name="connsiteX4" fmla="*/ 956361 w 956361"/>
                <a:gd name="connsiteY4" fmla="*/ 314708 h 1557977"/>
                <a:gd name="connsiteX5" fmla="*/ 956361 w 956361"/>
                <a:gd name="connsiteY5" fmla="*/ 1749 h 1557977"/>
                <a:gd name="connsiteX6" fmla="*/ 0 w 956361"/>
                <a:gd name="connsiteY6" fmla="*/ 0 h 1557977"/>
                <a:gd name="connsiteX7" fmla="*/ 3497 w 956361"/>
                <a:gd name="connsiteY7" fmla="*/ 351424 h 1557977"/>
                <a:gd name="connsiteX8" fmla="*/ 154774 w 956361"/>
                <a:gd name="connsiteY8" fmla="*/ 463503 h 1557977"/>
                <a:gd name="connsiteX0" fmla="*/ 154774 w 956361"/>
                <a:gd name="connsiteY0" fmla="*/ 463503 h 1557977"/>
                <a:gd name="connsiteX1" fmla="*/ 152436 w 956361"/>
                <a:gd name="connsiteY1" fmla="*/ 1557977 h 1557977"/>
                <a:gd name="connsiteX2" fmla="*/ 774508 w 956361"/>
                <a:gd name="connsiteY2" fmla="*/ 1555638 h 1557977"/>
                <a:gd name="connsiteX3" fmla="*/ 769285 w 956361"/>
                <a:gd name="connsiteY3" fmla="*/ 452829 h 1557977"/>
                <a:gd name="connsiteX4" fmla="*/ 956361 w 956361"/>
                <a:gd name="connsiteY4" fmla="*/ 314708 h 1557977"/>
                <a:gd name="connsiteX5" fmla="*/ 956361 w 956361"/>
                <a:gd name="connsiteY5" fmla="*/ 1749 h 1557977"/>
                <a:gd name="connsiteX6" fmla="*/ 0 w 956361"/>
                <a:gd name="connsiteY6" fmla="*/ 0 h 1557977"/>
                <a:gd name="connsiteX7" fmla="*/ 3497 w 956361"/>
                <a:gd name="connsiteY7" fmla="*/ 351424 h 1557977"/>
                <a:gd name="connsiteX8" fmla="*/ 154774 w 956361"/>
                <a:gd name="connsiteY8" fmla="*/ 463503 h 1557977"/>
                <a:gd name="connsiteX0" fmla="*/ 154774 w 956361"/>
                <a:gd name="connsiteY0" fmla="*/ 463503 h 1562632"/>
                <a:gd name="connsiteX1" fmla="*/ 152436 w 956361"/>
                <a:gd name="connsiteY1" fmla="*/ 1557977 h 1562632"/>
                <a:gd name="connsiteX2" fmla="*/ 874165 w 956361"/>
                <a:gd name="connsiteY2" fmla="*/ 1562632 h 1562632"/>
                <a:gd name="connsiteX3" fmla="*/ 769285 w 956361"/>
                <a:gd name="connsiteY3" fmla="*/ 452829 h 1562632"/>
                <a:gd name="connsiteX4" fmla="*/ 956361 w 956361"/>
                <a:gd name="connsiteY4" fmla="*/ 314708 h 1562632"/>
                <a:gd name="connsiteX5" fmla="*/ 956361 w 956361"/>
                <a:gd name="connsiteY5" fmla="*/ 1749 h 1562632"/>
                <a:gd name="connsiteX6" fmla="*/ 0 w 956361"/>
                <a:gd name="connsiteY6" fmla="*/ 0 h 1562632"/>
                <a:gd name="connsiteX7" fmla="*/ 3497 w 956361"/>
                <a:gd name="connsiteY7" fmla="*/ 351424 h 1562632"/>
                <a:gd name="connsiteX8" fmla="*/ 154774 w 956361"/>
                <a:gd name="connsiteY8" fmla="*/ 463503 h 1562632"/>
                <a:gd name="connsiteX0" fmla="*/ 154774 w 956361"/>
                <a:gd name="connsiteY0" fmla="*/ 463503 h 1562632"/>
                <a:gd name="connsiteX1" fmla="*/ 152436 w 956361"/>
                <a:gd name="connsiteY1" fmla="*/ 1557977 h 1562632"/>
                <a:gd name="connsiteX2" fmla="*/ 874165 w 956361"/>
                <a:gd name="connsiteY2" fmla="*/ 1562632 h 1562632"/>
                <a:gd name="connsiteX3" fmla="*/ 874184 w 956361"/>
                <a:gd name="connsiteY3" fmla="*/ 456787 h 1562632"/>
                <a:gd name="connsiteX4" fmla="*/ 956361 w 956361"/>
                <a:gd name="connsiteY4" fmla="*/ 314708 h 1562632"/>
                <a:gd name="connsiteX5" fmla="*/ 956361 w 956361"/>
                <a:gd name="connsiteY5" fmla="*/ 1749 h 1562632"/>
                <a:gd name="connsiteX6" fmla="*/ 0 w 956361"/>
                <a:gd name="connsiteY6" fmla="*/ 0 h 1562632"/>
                <a:gd name="connsiteX7" fmla="*/ 3497 w 956361"/>
                <a:gd name="connsiteY7" fmla="*/ 351424 h 1562632"/>
                <a:gd name="connsiteX8" fmla="*/ 154774 w 956361"/>
                <a:gd name="connsiteY8" fmla="*/ 463503 h 1562632"/>
                <a:gd name="connsiteX0" fmla="*/ 154774 w 956361"/>
                <a:gd name="connsiteY0" fmla="*/ 463503 h 1562632"/>
                <a:gd name="connsiteX1" fmla="*/ 152436 w 956361"/>
                <a:gd name="connsiteY1" fmla="*/ 1557977 h 1562632"/>
                <a:gd name="connsiteX2" fmla="*/ 874165 w 956361"/>
                <a:gd name="connsiteY2" fmla="*/ 1562632 h 1562632"/>
                <a:gd name="connsiteX3" fmla="*/ 874184 w 956361"/>
                <a:gd name="connsiteY3" fmla="*/ 456787 h 1562632"/>
                <a:gd name="connsiteX4" fmla="*/ 956361 w 956361"/>
                <a:gd name="connsiteY4" fmla="*/ 314708 h 1562632"/>
                <a:gd name="connsiteX5" fmla="*/ 956361 w 956361"/>
                <a:gd name="connsiteY5" fmla="*/ 1749 h 1562632"/>
                <a:gd name="connsiteX6" fmla="*/ 0 w 956361"/>
                <a:gd name="connsiteY6" fmla="*/ 0 h 1562632"/>
                <a:gd name="connsiteX7" fmla="*/ 55947 w 956361"/>
                <a:gd name="connsiteY7" fmla="*/ 355382 h 1562632"/>
                <a:gd name="connsiteX8" fmla="*/ 154774 w 956361"/>
                <a:gd name="connsiteY8" fmla="*/ 463503 h 1562632"/>
                <a:gd name="connsiteX0" fmla="*/ 109252 w 910839"/>
                <a:gd name="connsiteY0" fmla="*/ 464492 h 1563621"/>
                <a:gd name="connsiteX1" fmla="*/ 106914 w 910839"/>
                <a:gd name="connsiteY1" fmla="*/ 1558966 h 1563621"/>
                <a:gd name="connsiteX2" fmla="*/ 828643 w 910839"/>
                <a:gd name="connsiteY2" fmla="*/ 1563621 h 1563621"/>
                <a:gd name="connsiteX3" fmla="*/ 828662 w 910839"/>
                <a:gd name="connsiteY3" fmla="*/ 457776 h 1563621"/>
                <a:gd name="connsiteX4" fmla="*/ 910839 w 910839"/>
                <a:gd name="connsiteY4" fmla="*/ 315697 h 1563621"/>
                <a:gd name="connsiteX5" fmla="*/ 910839 w 910839"/>
                <a:gd name="connsiteY5" fmla="*/ 2738 h 1563621"/>
                <a:gd name="connsiteX6" fmla="*/ 0 w 910839"/>
                <a:gd name="connsiteY6" fmla="*/ 0 h 1563621"/>
                <a:gd name="connsiteX7" fmla="*/ 10425 w 910839"/>
                <a:gd name="connsiteY7" fmla="*/ 356371 h 1563621"/>
                <a:gd name="connsiteX8" fmla="*/ 109252 w 910839"/>
                <a:gd name="connsiteY8" fmla="*/ 464492 h 1563621"/>
                <a:gd name="connsiteX0" fmla="*/ 109252 w 910839"/>
                <a:gd name="connsiteY0" fmla="*/ 464492 h 1563621"/>
                <a:gd name="connsiteX1" fmla="*/ 106914 w 910839"/>
                <a:gd name="connsiteY1" fmla="*/ 1558966 h 1563621"/>
                <a:gd name="connsiteX2" fmla="*/ 828643 w 910839"/>
                <a:gd name="connsiteY2" fmla="*/ 1563621 h 1563621"/>
                <a:gd name="connsiteX3" fmla="*/ 828662 w 910839"/>
                <a:gd name="connsiteY3" fmla="*/ 457776 h 1563621"/>
                <a:gd name="connsiteX4" fmla="*/ 910839 w 910839"/>
                <a:gd name="connsiteY4" fmla="*/ 315697 h 1563621"/>
                <a:gd name="connsiteX5" fmla="*/ 910839 w 910839"/>
                <a:gd name="connsiteY5" fmla="*/ 2738 h 1563621"/>
                <a:gd name="connsiteX6" fmla="*/ 0 w 910839"/>
                <a:gd name="connsiteY6" fmla="*/ 0 h 1563621"/>
                <a:gd name="connsiteX7" fmla="*/ 6467 w 910839"/>
                <a:gd name="connsiteY7" fmla="*/ 303922 h 1563621"/>
                <a:gd name="connsiteX8" fmla="*/ 109252 w 910839"/>
                <a:gd name="connsiteY8" fmla="*/ 464492 h 1563621"/>
                <a:gd name="connsiteX0" fmla="*/ 109252 w 910839"/>
                <a:gd name="connsiteY0" fmla="*/ 464492 h 1563621"/>
                <a:gd name="connsiteX1" fmla="*/ 106914 w 910839"/>
                <a:gd name="connsiteY1" fmla="*/ 1558966 h 1563621"/>
                <a:gd name="connsiteX2" fmla="*/ 828643 w 910839"/>
                <a:gd name="connsiteY2" fmla="*/ 1563621 h 1563621"/>
                <a:gd name="connsiteX3" fmla="*/ 828662 w 910839"/>
                <a:gd name="connsiteY3" fmla="*/ 457776 h 1563621"/>
                <a:gd name="connsiteX4" fmla="*/ 910839 w 910839"/>
                <a:gd name="connsiteY4" fmla="*/ 315697 h 1563621"/>
                <a:gd name="connsiteX5" fmla="*/ 910839 w 910839"/>
                <a:gd name="connsiteY5" fmla="*/ 2738 h 1563621"/>
                <a:gd name="connsiteX6" fmla="*/ 0 w 910839"/>
                <a:gd name="connsiteY6" fmla="*/ 0 h 1563621"/>
                <a:gd name="connsiteX7" fmla="*/ 24280 w 910839"/>
                <a:gd name="connsiteY7" fmla="*/ 310849 h 1563621"/>
                <a:gd name="connsiteX8" fmla="*/ 109252 w 910839"/>
                <a:gd name="connsiteY8" fmla="*/ 464492 h 1563621"/>
                <a:gd name="connsiteX0" fmla="*/ 109252 w 910839"/>
                <a:gd name="connsiteY0" fmla="*/ 458554 h 1563621"/>
                <a:gd name="connsiteX1" fmla="*/ 106914 w 910839"/>
                <a:gd name="connsiteY1" fmla="*/ 1558966 h 1563621"/>
                <a:gd name="connsiteX2" fmla="*/ 828643 w 910839"/>
                <a:gd name="connsiteY2" fmla="*/ 1563621 h 1563621"/>
                <a:gd name="connsiteX3" fmla="*/ 828662 w 910839"/>
                <a:gd name="connsiteY3" fmla="*/ 457776 h 1563621"/>
                <a:gd name="connsiteX4" fmla="*/ 910839 w 910839"/>
                <a:gd name="connsiteY4" fmla="*/ 315697 h 1563621"/>
                <a:gd name="connsiteX5" fmla="*/ 910839 w 910839"/>
                <a:gd name="connsiteY5" fmla="*/ 2738 h 1563621"/>
                <a:gd name="connsiteX6" fmla="*/ 0 w 910839"/>
                <a:gd name="connsiteY6" fmla="*/ 0 h 1563621"/>
                <a:gd name="connsiteX7" fmla="*/ 24280 w 910839"/>
                <a:gd name="connsiteY7" fmla="*/ 310849 h 1563621"/>
                <a:gd name="connsiteX8" fmla="*/ 109252 w 910839"/>
                <a:gd name="connsiteY8" fmla="*/ 458554 h 1563621"/>
                <a:gd name="connsiteX0" fmla="*/ 88471 w 890058"/>
                <a:gd name="connsiteY0" fmla="*/ 458554 h 1563621"/>
                <a:gd name="connsiteX1" fmla="*/ 86133 w 890058"/>
                <a:gd name="connsiteY1" fmla="*/ 1558966 h 1563621"/>
                <a:gd name="connsiteX2" fmla="*/ 807862 w 890058"/>
                <a:gd name="connsiteY2" fmla="*/ 1563621 h 1563621"/>
                <a:gd name="connsiteX3" fmla="*/ 807881 w 890058"/>
                <a:gd name="connsiteY3" fmla="*/ 457776 h 1563621"/>
                <a:gd name="connsiteX4" fmla="*/ 890058 w 890058"/>
                <a:gd name="connsiteY4" fmla="*/ 315697 h 1563621"/>
                <a:gd name="connsiteX5" fmla="*/ 890058 w 890058"/>
                <a:gd name="connsiteY5" fmla="*/ 2738 h 1563621"/>
                <a:gd name="connsiteX6" fmla="*/ 0 w 890058"/>
                <a:gd name="connsiteY6" fmla="*/ 0 h 1563621"/>
                <a:gd name="connsiteX7" fmla="*/ 3499 w 890058"/>
                <a:gd name="connsiteY7" fmla="*/ 310849 h 1563621"/>
                <a:gd name="connsiteX8" fmla="*/ 88471 w 890058"/>
                <a:gd name="connsiteY8" fmla="*/ 458554 h 1563621"/>
                <a:gd name="connsiteX0" fmla="*/ 85158 w 886745"/>
                <a:gd name="connsiteY0" fmla="*/ 458554 h 1563621"/>
                <a:gd name="connsiteX1" fmla="*/ 82820 w 886745"/>
                <a:gd name="connsiteY1" fmla="*/ 1558966 h 1563621"/>
                <a:gd name="connsiteX2" fmla="*/ 804549 w 886745"/>
                <a:gd name="connsiteY2" fmla="*/ 1563621 h 1563621"/>
                <a:gd name="connsiteX3" fmla="*/ 804568 w 886745"/>
                <a:gd name="connsiteY3" fmla="*/ 457776 h 1563621"/>
                <a:gd name="connsiteX4" fmla="*/ 886745 w 886745"/>
                <a:gd name="connsiteY4" fmla="*/ 315697 h 1563621"/>
                <a:gd name="connsiteX5" fmla="*/ 886745 w 886745"/>
                <a:gd name="connsiteY5" fmla="*/ 2738 h 1563621"/>
                <a:gd name="connsiteX6" fmla="*/ 2625 w 886745"/>
                <a:gd name="connsiteY6" fmla="*/ 0 h 1563621"/>
                <a:gd name="connsiteX7" fmla="*/ 186 w 886745"/>
                <a:gd name="connsiteY7" fmla="*/ 310849 h 1563621"/>
                <a:gd name="connsiteX8" fmla="*/ 85158 w 886745"/>
                <a:gd name="connsiteY8" fmla="*/ 458554 h 1563621"/>
                <a:gd name="connsiteX0" fmla="*/ 85391 w 886978"/>
                <a:gd name="connsiteY0" fmla="*/ 455816 h 1560883"/>
                <a:gd name="connsiteX1" fmla="*/ 83053 w 886978"/>
                <a:gd name="connsiteY1" fmla="*/ 1556228 h 1560883"/>
                <a:gd name="connsiteX2" fmla="*/ 804782 w 886978"/>
                <a:gd name="connsiteY2" fmla="*/ 1560883 h 1560883"/>
                <a:gd name="connsiteX3" fmla="*/ 804801 w 886978"/>
                <a:gd name="connsiteY3" fmla="*/ 455038 h 1560883"/>
                <a:gd name="connsiteX4" fmla="*/ 886978 w 886978"/>
                <a:gd name="connsiteY4" fmla="*/ 312959 h 1560883"/>
                <a:gd name="connsiteX5" fmla="*/ 886978 w 886978"/>
                <a:gd name="connsiteY5" fmla="*/ 0 h 1560883"/>
                <a:gd name="connsiteX6" fmla="*/ 0 w 886978"/>
                <a:gd name="connsiteY6" fmla="*/ 2025 h 1560883"/>
                <a:gd name="connsiteX7" fmla="*/ 419 w 886978"/>
                <a:gd name="connsiteY7" fmla="*/ 308111 h 1560883"/>
                <a:gd name="connsiteX8" fmla="*/ 85391 w 886978"/>
                <a:gd name="connsiteY8" fmla="*/ 455816 h 1560883"/>
                <a:gd name="connsiteX0" fmla="*/ 85391 w 886978"/>
                <a:gd name="connsiteY0" fmla="*/ 455816 h 1560883"/>
                <a:gd name="connsiteX1" fmla="*/ 83053 w 886978"/>
                <a:gd name="connsiteY1" fmla="*/ 1556228 h 1560883"/>
                <a:gd name="connsiteX2" fmla="*/ 804782 w 886978"/>
                <a:gd name="connsiteY2" fmla="*/ 1560883 h 1560883"/>
                <a:gd name="connsiteX3" fmla="*/ 804801 w 886978"/>
                <a:gd name="connsiteY3" fmla="*/ 455038 h 1560883"/>
                <a:gd name="connsiteX4" fmla="*/ 886978 w 886978"/>
                <a:gd name="connsiteY4" fmla="*/ 312959 h 1560883"/>
                <a:gd name="connsiteX5" fmla="*/ 886978 w 886978"/>
                <a:gd name="connsiteY5" fmla="*/ 0 h 1560883"/>
                <a:gd name="connsiteX6" fmla="*/ 0 w 886978"/>
                <a:gd name="connsiteY6" fmla="*/ 2025 h 1560883"/>
                <a:gd name="connsiteX7" fmla="*/ 419 w 886978"/>
                <a:gd name="connsiteY7" fmla="*/ 308111 h 1560883"/>
                <a:gd name="connsiteX8" fmla="*/ 85391 w 886978"/>
                <a:gd name="connsiteY8" fmla="*/ 455816 h 1560883"/>
                <a:gd name="connsiteX0" fmla="*/ 85391 w 886978"/>
                <a:gd name="connsiteY0" fmla="*/ 487490 h 1592557"/>
                <a:gd name="connsiteX1" fmla="*/ 83053 w 886978"/>
                <a:gd name="connsiteY1" fmla="*/ 1587902 h 1592557"/>
                <a:gd name="connsiteX2" fmla="*/ 804782 w 886978"/>
                <a:gd name="connsiteY2" fmla="*/ 1592557 h 1592557"/>
                <a:gd name="connsiteX3" fmla="*/ 804801 w 886978"/>
                <a:gd name="connsiteY3" fmla="*/ 486712 h 1592557"/>
                <a:gd name="connsiteX4" fmla="*/ 886978 w 886978"/>
                <a:gd name="connsiteY4" fmla="*/ 344633 h 1592557"/>
                <a:gd name="connsiteX5" fmla="*/ 886978 w 886978"/>
                <a:gd name="connsiteY5" fmla="*/ 31674 h 1592557"/>
                <a:gd name="connsiteX6" fmla="*/ 0 w 886978"/>
                <a:gd name="connsiteY6" fmla="*/ 33699 h 1592557"/>
                <a:gd name="connsiteX7" fmla="*/ 419 w 886978"/>
                <a:gd name="connsiteY7" fmla="*/ 339785 h 1592557"/>
                <a:gd name="connsiteX8" fmla="*/ 85391 w 886978"/>
                <a:gd name="connsiteY8" fmla="*/ 487490 h 1592557"/>
                <a:gd name="connsiteX0" fmla="*/ 85391 w 886978"/>
                <a:gd name="connsiteY0" fmla="*/ 487490 h 1592557"/>
                <a:gd name="connsiteX1" fmla="*/ 83053 w 886978"/>
                <a:gd name="connsiteY1" fmla="*/ 1587902 h 1592557"/>
                <a:gd name="connsiteX2" fmla="*/ 804782 w 886978"/>
                <a:gd name="connsiteY2" fmla="*/ 1592557 h 1592557"/>
                <a:gd name="connsiteX3" fmla="*/ 804801 w 886978"/>
                <a:gd name="connsiteY3" fmla="*/ 486712 h 1592557"/>
                <a:gd name="connsiteX4" fmla="*/ 886978 w 886978"/>
                <a:gd name="connsiteY4" fmla="*/ 344633 h 1592557"/>
                <a:gd name="connsiteX5" fmla="*/ 886978 w 886978"/>
                <a:gd name="connsiteY5" fmla="*/ 31674 h 1592557"/>
                <a:gd name="connsiteX6" fmla="*/ 0 w 886978"/>
                <a:gd name="connsiteY6" fmla="*/ 33699 h 1592557"/>
                <a:gd name="connsiteX7" fmla="*/ 419 w 886978"/>
                <a:gd name="connsiteY7" fmla="*/ 339785 h 1592557"/>
                <a:gd name="connsiteX8" fmla="*/ 85391 w 886978"/>
                <a:gd name="connsiteY8" fmla="*/ 487490 h 1592557"/>
                <a:gd name="connsiteX0" fmla="*/ 85391 w 886978"/>
                <a:gd name="connsiteY0" fmla="*/ 505260 h 1610327"/>
                <a:gd name="connsiteX1" fmla="*/ 83053 w 886978"/>
                <a:gd name="connsiteY1" fmla="*/ 1605672 h 1610327"/>
                <a:gd name="connsiteX2" fmla="*/ 804782 w 886978"/>
                <a:gd name="connsiteY2" fmla="*/ 1610327 h 1610327"/>
                <a:gd name="connsiteX3" fmla="*/ 804801 w 886978"/>
                <a:gd name="connsiteY3" fmla="*/ 504482 h 1610327"/>
                <a:gd name="connsiteX4" fmla="*/ 886978 w 886978"/>
                <a:gd name="connsiteY4" fmla="*/ 362403 h 1610327"/>
                <a:gd name="connsiteX5" fmla="*/ 886978 w 886978"/>
                <a:gd name="connsiteY5" fmla="*/ 49444 h 1610327"/>
                <a:gd name="connsiteX6" fmla="*/ 0 w 886978"/>
                <a:gd name="connsiteY6" fmla="*/ 51469 h 1610327"/>
                <a:gd name="connsiteX7" fmla="*/ 419 w 886978"/>
                <a:gd name="connsiteY7" fmla="*/ 357555 h 1610327"/>
                <a:gd name="connsiteX8" fmla="*/ 85391 w 886978"/>
                <a:gd name="connsiteY8" fmla="*/ 505260 h 1610327"/>
                <a:gd name="connsiteX0" fmla="*/ 85391 w 886978"/>
                <a:gd name="connsiteY0" fmla="*/ 510890 h 1615957"/>
                <a:gd name="connsiteX1" fmla="*/ 83053 w 886978"/>
                <a:gd name="connsiteY1" fmla="*/ 1611302 h 1615957"/>
                <a:gd name="connsiteX2" fmla="*/ 804782 w 886978"/>
                <a:gd name="connsiteY2" fmla="*/ 1615957 h 1615957"/>
                <a:gd name="connsiteX3" fmla="*/ 804801 w 886978"/>
                <a:gd name="connsiteY3" fmla="*/ 510112 h 1615957"/>
                <a:gd name="connsiteX4" fmla="*/ 886978 w 886978"/>
                <a:gd name="connsiteY4" fmla="*/ 368033 h 1615957"/>
                <a:gd name="connsiteX5" fmla="*/ 886978 w 886978"/>
                <a:gd name="connsiteY5" fmla="*/ 55074 h 1615957"/>
                <a:gd name="connsiteX6" fmla="*/ 0 w 886978"/>
                <a:gd name="connsiteY6" fmla="*/ 57099 h 1615957"/>
                <a:gd name="connsiteX7" fmla="*/ 419 w 886978"/>
                <a:gd name="connsiteY7" fmla="*/ 363185 h 1615957"/>
                <a:gd name="connsiteX8" fmla="*/ 85391 w 886978"/>
                <a:gd name="connsiteY8" fmla="*/ 510890 h 1615957"/>
                <a:gd name="connsiteX0" fmla="*/ 85391 w 886978"/>
                <a:gd name="connsiteY0" fmla="*/ 507683 h 1612750"/>
                <a:gd name="connsiteX1" fmla="*/ 83053 w 886978"/>
                <a:gd name="connsiteY1" fmla="*/ 1608095 h 1612750"/>
                <a:gd name="connsiteX2" fmla="*/ 804782 w 886978"/>
                <a:gd name="connsiteY2" fmla="*/ 1612750 h 1612750"/>
                <a:gd name="connsiteX3" fmla="*/ 804801 w 886978"/>
                <a:gd name="connsiteY3" fmla="*/ 506905 h 1612750"/>
                <a:gd name="connsiteX4" fmla="*/ 886978 w 886978"/>
                <a:gd name="connsiteY4" fmla="*/ 364826 h 1612750"/>
                <a:gd name="connsiteX5" fmla="*/ 886978 w 886978"/>
                <a:gd name="connsiteY5" fmla="*/ 51867 h 1612750"/>
                <a:gd name="connsiteX6" fmla="*/ 0 w 886978"/>
                <a:gd name="connsiteY6" fmla="*/ 53892 h 1612750"/>
                <a:gd name="connsiteX7" fmla="*/ 419 w 886978"/>
                <a:gd name="connsiteY7" fmla="*/ 359978 h 1612750"/>
                <a:gd name="connsiteX8" fmla="*/ 85391 w 886978"/>
                <a:gd name="connsiteY8" fmla="*/ 507683 h 1612750"/>
                <a:gd name="connsiteX0" fmla="*/ 85391 w 886978"/>
                <a:gd name="connsiteY0" fmla="*/ 507683 h 1612750"/>
                <a:gd name="connsiteX1" fmla="*/ 83053 w 886978"/>
                <a:gd name="connsiteY1" fmla="*/ 1608095 h 1612750"/>
                <a:gd name="connsiteX2" fmla="*/ 804782 w 886978"/>
                <a:gd name="connsiteY2" fmla="*/ 1612750 h 1612750"/>
                <a:gd name="connsiteX3" fmla="*/ 804801 w 886978"/>
                <a:gd name="connsiteY3" fmla="*/ 506905 h 1612750"/>
                <a:gd name="connsiteX4" fmla="*/ 886978 w 886978"/>
                <a:gd name="connsiteY4" fmla="*/ 364826 h 1612750"/>
                <a:gd name="connsiteX5" fmla="*/ 886978 w 886978"/>
                <a:gd name="connsiteY5" fmla="*/ 51867 h 1612750"/>
                <a:gd name="connsiteX6" fmla="*/ 0 w 886978"/>
                <a:gd name="connsiteY6" fmla="*/ 53892 h 1612750"/>
                <a:gd name="connsiteX7" fmla="*/ 419 w 886978"/>
                <a:gd name="connsiteY7" fmla="*/ 359978 h 1612750"/>
                <a:gd name="connsiteX8" fmla="*/ 85391 w 886978"/>
                <a:gd name="connsiteY8" fmla="*/ 507683 h 1612750"/>
                <a:gd name="connsiteX0" fmla="*/ 85391 w 886978"/>
                <a:gd name="connsiteY0" fmla="*/ 500342 h 1605409"/>
                <a:gd name="connsiteX1" fmla="*/ 83053 w 886978"/>
                <a:gd name="connsiteY1" fmla="*/ 1600754 h 1605409"/>
                <a:gd name="connsiteX2" fmla="*/ 804782 w 886978"/>
                <a:gd name="connsiteY2" fmla="*/ 1605409 h 1605409"/>
                <a:gd name="connsiteX3" fmla="*/ 804801 w 886978"/>
                <a:gd name="connsiteY3" fmla="*/ 499564 h 1605409"/>
                <a:gd name="connsiteX4" fmla="*/ 886978 w 886978"/>
                <a:gd name="connsiteY4" fmla="*/ 357485 h 1605409"/>
                <a:gd name="connsiteX5" fmla="*/ 886978 w 886978"/>
                <a:gd name="connsiteY5" fmla="*/ 44526 h 1605409"/>
                <a:gd name="connsiteX6" fmla="*/ 0 w 886978"/>
                <a:gd name="connsiteY6" fmla="*/ 46551 h 1605409"/>
                <a:gd name="connsiteX7" fmla="*/ 419 w 886978"/>
                <a:gd name="connsiteY7" fmla="*/ 352637 h 1605409"/>
                <a:gd name="connsiteX8" fmla="*/ 85391 w 886978"/>
                <a:gd name="connsiteY8" fmla="*/ 500342 h 1605409"/>
                <a:gd name="connsiteX0" fmla="*/ 85391 w 886978"/>
                <a:gd name="connsiteY0" fmla="*/ 499348 h 1604415"/>
                <a:gd name="connsiteX1" fmla="*/ 83053 w 886978"/>
                <a:gd name="connsiteY1" fmla="*/ 1599760 h 1604415"/>
                <a:gd name="connsiteX2" fmla="*/ 804782 w 886978"/>
                <a:gd name="connsiteY2" fmla="*/ 1604415 h 1604415"/>
                <a:gd name="connsiteX3" fmla="*/ 804801 w 886978"/>
                <a:gd name="connsiteY3" fmla="*/ 498570 h 1604415"/>
                <a:gd name="connsiteX4" fmla="*/ 886978 w 886978"/>
                <a:gd name="connsiteY4" fmla="*/ 356491 h 1604415"/>
                <a:gd name="connsiteX5" fmla="*/ 886978 w 886978"/>
                <a:gd name="connsiteY5" fmla="*/ 43532 h 1604415"/>
                <a:gd name="connsiteX6" fmla="*/ 0 w 886978"/>
                <a:gd name="connsiteY6" fmla="*/ 45557 h 1604415"/>
                <a:gd name="connsiteX7" fmla="*/ 419 w 886978"/>
                <a:gd name="connsiteY7" fmla="*/ 351643 h 1604415"/>
                <a:gd name="connsiteX8" fmla="*/ 85391 w 886978"/>
                <a:gd name="connsiteY8" fmla="*/ 499348 h 1604415"/>
                <a:gd name="connsiteX0" fmla="*/ 85391 w 886978"/>
                <a:gd name="connsiteY0" fmla="*/ 530436 h 1635503"/>
                <a:gd name="connsiteX1" fmla="*/ 83053 w 886978"/>
                <a:gd name="connsiteY1" fmla="*/ 1630848 h 1635503"/>
                <a:gd name="connsiteX2" fmla="*/ 804782 w 886978"/>
                <a:gd name="connsiteY2" fmla="*/ 1635503 h 1635503"/>
                <a:gd name="connsiteX3" fmla="*/ 804801 w 886978"/>
                <a:gd name="connsiteY3" fmla="*/ 529658 h 1635503"/>
                <a:gd name="connsiteX4" fmla="*/ 886978 w 886978"/>
                <a:gd name="connsiteY4" fmla="*/ 387579 h 1635503"/>
                <a:gd name="connsiteX5" fmla="*/ 886978 w 886978"/>
                <a:gd name="connsiteY5" fmla="*/ 74620 h 1635503"/>
                <a:gd name="connsiteX6" fmla="*/ 0 w 886978"/>
                <a:gd name="connsiteY6" fmla="*/ 76645 h 1635503"/>
                <a:gd name="connsiteX7" fmla="*/ 419 w 886978"/>
                <a:gd name="connsiteY7" fmla="*/ 382731 h 1635503"/>
                <a:gd name="connsiteX8" fmla="*/ 85391 w 886978"/>
                <a:gd name="connsiteY8" fmla="*/ 530436 h 1635503"/>
                <a:gd name="connsiteX0" fmla="*/ 85391 w 886978"/>
                <a:gd name="connsiteY0" fmla="*/ 530436 h 1635503"/>
                <a:gd name="connsiteX1" fmla="*/ 83053 w 886978"/>
                <a:gd name="connsiteY1" fmla="*/ 1630848 h 1635503"/>
                <a:gd name="connsiteX2" fmla="*/ 804782 w 886978"/>
                <a:gd name="connsiteY2" fmla="*/ 1635503 h 1635503"/>
                <a:gd name="connsiteX3" fmla="*/ 804801 w 886978"/>
                <a:gd name="connsiteY3" fmla="*/ 529658 h 1635503"/>
                <a:gd name="connsiteX4" fmla="*/ 886978 w 886978"/>
                <a:gd name="connsiteY4" fmla="*/ 387579 h 1635503"/>
                <a:gd name="connsiteX5" fmla="*/ 886978 w 886978"/>
                <a:gd name="connsiteY5" fmla="*/ 74620 h 1635503"/>
                <a:gd name="connsiteX6" fmla="*/ 0 w 886978"/>
                <a:gd name="connsiteY6" fmla="*/ 76645 h 1635503"/>
                <a:gd name="connsiteX7" fmla="*/ 419 w 886978"/>
                <a:gd name="connsiteY7" fmla="*/ 382731 h 1635503"/>
                <a:gd name="connsiteX8" fmla="*/ 85391 w 886978"/>
                <a:gd name="connsiteY8" fmla="*/ 530436 h 1635503"/>
                <a:gd name="connsiteX0" fmla="*/ 85391 w 886978"/>
                <a:gd name="connsiteY0" fmla="*/ 531639 h 1636706"/>
                <a:gd name="connsiteX1" fmla="*/ 83053 w 886978"/>
                <a:gd name="connsiteY1" fmla="*/ 1632051 h 1636706"/>
                <a:gd name="connsiteX2" fmla="*/ 804782 w 886978"/>
                <a:gd name="connsiteY2" fmla="*/ 1636706 h 1636706"/>
                <a:gd name="connsiteX3" fmla="*/ 804801 w 886978"/>
                <a:gd name="connsiteY3" fmla="*/ 530861 h 1636706"/>
                <a:gd name="connsiteX4" fmla="*/ 886978 w 886978"/>
                <a:gd name="connsiteY4" fmla="*/ 388782 h 1636706"/>
                <a:gd name="connsiteX5" fmla="*/ 886978 w 886978"/>
                <a:gd name="connsiteY5" fmla="*/ 75823 h 1636706"/>
                <a:gd name="connsiteX6" fmla="*/ 0 w 886978"/>
                <a:gd name="connsiteY6" fmla="*/ 77848 h 1636706"/>
                <a:gd name="connsiteX7" fmla="*/ 419 w 886978"/>
                <a:gd name="connsiteY7" fmla="*/ 383934 h 1636706"/>
                <a:gd name="connsiteX8" fmla="*/ 85391 w 886978"/>
                <a:gd name="connsiteY8" fmla="*/ 531639 h 1636706"/>
                <a:gd name="connsiteX0" fmla="*/ 85391 w 886978"/>
                <a:gd name="connsiteY0" fmla="*/ 545716 h 1650783"/>
                <a:gd name="connsiteX1" fmla="*/ 83053 w 886978"/>
                <a:gd name="connsiteY1" fmla="*/ 1646128 h 1650783"/>
                <a:gd name="connsiteX2" fmla="*/ 804782 w 886978"/>
                <a:gd name="connsiteY2" fmla="*/ 1650783 h 1650783"/>
                <a:gd name="connsiteX3" fmla="*/ 804801 w 886978"/>
                <a:gd name="connsiteY3" fmla="*/ 544938 h 1650783"/>
                <a:gd name="connsiteX4" fmla="*/ 886978 w 886978"/>
                <a:gd name="connsiteY4" fmla="*/ 402859 h 1650783"/>
                <a:gd name="connsiteX5" fmla="*/ 886978 w 886978"/>
                <a:gd name="connsiteY5" fmla="*/ 89900 h 1650783"/>
                <a:gd name="connsiteX6" fmla="*/ 0 w 886978"/>
                <a:gd name="connsiteY6" fmla="*/ 91925 h 1650783"/>
                <a:gd name="connsiteX7" fmla="*/ 419 w 886978"/>
                <a:gd name="connsiteY7" fmla="*/ 398011 h 1650783"/>
                <a:gd name="connsiteX8" fmla="*/ 85391 w 886978"/>
                <a:gd name="connsiteY8" fmla="*/ 545716 h 1650783"/>
                <a:gd name="connsiteX0" fmla="*/ 85391 w 886978"/>
                <a:gd name="connsiteY0" fmla="*/ 545716 h 1650783"/>
                <a:gd name="connsiteX1" fmla="*/ 83053 w 886978"/>
                <a:gd name="connsiteY1" fmla="*/ 1646128 h 1650783"/>
                <a:gd name="connsiteX2" fmla="*/ 804782 w 886978"/>
                <a:gd name="connsiteY2" fmla="*/ 1650783 h 1650783"/>
                <a:gd name="connsiteX3" fmla="*/ 804801 w 886978"/>
                <a:gd name="connsiteY3" fmla="*/ 544938 h 1650783"/>
                <a:gd name="connsiteX4" fmla="*/ 886978 w 886978"/>
                <a:gd name="connsiteY4" fmla="*/ 402859 h 1650783"/>
                <a:gd name="connsiteX5" fmla="*/ 886978 w 886978"/>
                <a:gd name="connsiteY5" fmla="*/ 89900 h 1650783"/>
                <a:gd name="connsiteX6" fmla="*/ 0 w 886978"/>
                <a:gd name="connsiteY6" fmla="*/ 91925 h 1650783"/>
                <a:gd name="connsiteX7" fmla="*/ 419 w 886978"/>
                <a:gd name="connsiteY7" fmla="*/ 398011 h 1650783"/>
                <a:gd name="connsiteX8" fmla="*/ 85391 w 886978"/>
                <a:gd name="connsiteY8" fmla="*/ 545716 h 1650783"/>
                <a:gd name="connsiteX0" fmla="*/ 85391 w 886978"/>
                <a:gd name="connsiteY0" fmla="*/ 536957 h 1642024"/>
                <a:gd name="connsiteX1" fmla="*/ 83053 w 886978"/>
                <a:gd name="connsiteY1" fmla="*/ 1637369 h 1642024"/>
                <a:gd name="connsiteX2" fmla="*/ 804782 w 886978"/>
                <a:gd name="connsiteY2" fmla="*/ 1642024 h 1642024"/>
                <a:gd name="connsiteX3" fmla="*/ 804801 w 886978"/>
                <a:gd name="connsiteY3" fmla="*/ 536179 h 1642024"/>
                <a:gd name="connsiteX4" fmla="*/ 886978 w 886978"/>
                <a:gd name="connsiteY4" fmla="*/ 394100 h 1642024"/>
                <a:gd name="connsiteX5" fmla="*/ 886978 w 886978"/>
                <a:gd name="connsiteY5" fmla="*/ 81141 h 1642024"/>
                <a:gd name="connsiteX6" fmla="*/ 0 w 886978"/>
                <a:gd name="connsiteY6" fmla="*/ 83166 h 1642024"/>
                <a:gd name="connsiteX7" fmla="*/ 419 w 886978"/>
                <a:gd name="connsiteY7" fmla="*/ 389252 h 1642024"/>
                <a:gd name="connsiteX8" fmla="*/ 85391 w 886978"/>
                <a:gd name="connsiteY8" fmla="*/ 536957 h 1642024"/>
                <a:gd name="connsiteX0" fmla="*/ 85391 w 886978"/>
                <a:gd name="connsiteY0" fmla="*/ 536957 h 1642024"/>
                <a:gd name="connsiteX1" fmla="*/ 83053 w 886978"/>
                <a:gd name="connsiteY1" fmla="*/ 1637369 h 1642024"/>
                <a:gd name="connsiteX2" fmla="*/ 804782 w 886978"/>
                <a:gd name="connsiteY2" fmla="*/ 1642024 h 1642024"/>
                <a:gd name="connsiteX3" fmla="*/ 804801 w 886978"/>
                <a:gd name="connsiteY3" fmla="*/ 536179 h 1642024"/>
                <a:gd name="connsiteX4" fmla="*/ 886978 w 886978"/>
                <a:gd name="connsiteY4" fmla="*/ 394100 h 1642024"/>
                <a:gd name="connsiteX5" fmla="*/ 886978 w 886978"/>
                <a:gd name="connsiteY5" fmla="*/ 81141 h 1642024"/>
                <a:gd name="connsiteX6" fmla="*/ 0 w 886978"/>
                <a:gd name="connsiteY6" fmla="*/ 83166 h 1642024"/>
                <a:gd name="connsiteX7" fmla="*/ 419 w 886978"/>
                <a:gd name="connsiteY7" fmla="*/ 389252 h 1642024"/>
                <a:gd name="connsiteX8" fmla="*/ 85391 w 886978"/>
                <a:gd name="connsiteY8" fmla="*/ 536957 h 1642024"/>
                <a:gd name="connsiteX0" fmla="*/ 85391 w 886978"/>
                <a:gd name="connsiteY0" fmla="*/ 536957 h 1642024"/>
                <a:gd name="connsiteX1" fmla="*/ 83053 w 886978"/>
                <a:gd name="connsiteY1" fmla="*/ 1637369 h 1642024"/>
                <a:gd name="connsiteX2" fmla="*/ 804782 w 886978"/>
                <a:gd name="connsiteY2" fmla="*/ 1642024 h 1642024"/>
                <a:gd name="connsiteX3" fmla="*/ 804801 w 886978"/>
                <a:gd name="connsiteY3" fmla="*/ 536179 h 1642024"/>
                <a:gd name="connsiteX4" fmla="*/ 886978 w 886978"/>
                <a:gd name="connsiteY4" fmla="*/ 394100 h 1642024"/>
                <a:gd name="connsiteX5" fmla="*/ 886978 w 886978"/>
                <a:gd name="connsiteY5" fmla="*/ 81141 h 1642024"/>
                <a:gd name="connsiteX6" fmla="*/ 0 w 886978"/>
                <a:gd name="connsiteY6" fmla="*/ 83166 h 1642024"/>
                <a:gd name="connsiteX7" fmla="*/ 419 w 886978"/>
                <a:gd name="connsiteY7" fmla="*/ 389252 h 1642024"/>
                <a:gd name="connsiteX8" fmla="*/ 85391 w 886978"/>
                <a:gd name="connsiteY8" fmla="*/ 536957 h 1642024"/>
                <a:gd name="connsiteX0" fmla="*/ 85391 w 902098"/>
                <a:gd name="connsiteY0" fmla="*/ 486484 h 1591551"/>
                <a:gd name="connsiteX1" fmla="*/ 83053 w 902098"/>
                <a:gd name="connsiteY1" fmla="*/ 1586896 h 1591551"/>
                <a:gd name="connsiteX2" fmla="*/ 804782 w 902098"/>
                <a:gd name="connsiteY2" fmla="*/ 1591551 h 1591551"/>
                <a:gd name="connsiteX3" fmla="*/ 804801 w 902098"/>
                <a:gd name="connsiteY3" fmla="*/ 485706 h 1591551"/>
                <a:gd name="connsiteX4" fmla="*/ 886978 w 902098"/>
                <a:gd name="connsiteY4" fmla="*/ 343627 h 1591551"/>
                <a:gd name="connsiteX5" fmla="*/ 886978 w 902098"/>
                <a:gd name="connsiteY5" fmla="*/ 30668 h 1591551"/>
                <a:gd name="connsiteX6" fmla="*/ 815010 w 902098"/>
                <a:gd name="connsiteY6" fmla="*/ 11981 h 1591551"/>
                <a:gd name="connsiteX7" fmla="*/ 0 w 902098"/>
                <a:gd name="connsiteY7" fmla="*/ 32693 h 1591551"/>
                <a:gd name="connsiteX8" fmla="*/ 419 w 902098"/>
                <a:gd name="connsiteY8" fmla="*/ 338779 h 1591551"/>
                <a:gd name="connsiteX9" fmla="*/ 85391 w 902098"/>
                <a:gd name="connsiteY9" fmla="*/ 486484 h 1591551"/>
                <a:gd name="connsiteX0" fmla="*/ 85391 w 903430"/>
                <a:gd name="connsiteY0" fmla="*/ 484731 h 1589798"/>
                <a:gd name="connsiteX1" fmla="*/ 83053 w 903430"/>
                <a:gd name="connsiteY1" fmla="*/ 1585143 h 1589798"/>
                <a:gd name="connsiteX2" fmla="*/ 804782 w 903430"/>
                <a:gd name="connsiteY2" fmla="*/ 1589798 h 1589798"/>
                <a:gd name="connsiteX3" fmla="*/ 804801 w 903430"/>
                <a:gd name="connsiteY3" fmla="*/ 483953 h 1589798"/>
                <a:gd name="connsiteX4" fmla="*/ 886978 w 903430"/>
                <a:gd name="connsiteY4" fmla="*/ 341874 h 1589798"/>
                <a:gd name="connsiteX5" fmla="*/ 889836 w 903430"/>
                <a:gd name="connsiteY5" fmla="*/ 99400 h 1589798"/>
                <a:gd name="connsiteX6" fmla="*/ 815010 w 903430"/>
                <a:gd name="connsiteY6" fmla="*/ 10228 h 1589798"/>
                <a:gd name="connsiteX7" fmla="*/ 0 w 903430"/>
                <a:gd name="connsiteY7" fmla="*/ 30940 h 1589798"/>
                <a:gd name="connsiteX8" fmla="*/ 419 w 903430"/>
                <a:gd name="connsiteY8" fmla="*/ 337026 h 1589798"/>
                <a:gd name="connsiteX9" fmla="*/ 85391 w 903430"/>
                <a:gd name="connsiteY9" fmla="*/ 484731 h 1589798"/>
                <a:gd name="connsiteX0" fmla="*/ 85391 w 927094"/>
                <a:gd name="connsiteY0" fmla="*/ 484731 h 1589798"/>
                <a:gd name="connsiteX1" fmla="*/ 83053 w 927094"/>
                <a:gd name="connsiteY1" fmla="*/ 1585143 h 1589798"/>
                <a:gd name="connsiteX2" fmla="*/ 804782 w 927094"/>
                <a:gd name="connsiteY2" fmla="*/ 1589798 h 1589798"/>
                <a:gd name="connsiteX3" fmla="*/ 804801 w 927094"/>
                <a:gd name="connsiteY3" fmla="*/ 483953 h 1589798"/>
                <a:gd name="connsiteX4" fmla="*/ 886978 w 927094"/>
                <a:gd name="connsiteY4" fmla="*/ 341874 h 1589798"/>
                <a:gd name="connsiteX5" fmla="*/ 889836 w 927094"/>
                <a:gd name="connsiteY5" fmla="*/ 99400 h 1589798"/>
                <a:gd name="connsiteX6" fmla="*/ 815010 w 927094"/>
                <a:gd name="connsiteY6" fmla="*/ 10228 h 1589798"/>
                <a:gd name="connsiteX7" fmla="*/ 0 w 927094"/>
                <a:gd name="connsiteY7" fmla="*/ 30940 h 1589798"/>
                <a:gd name="connsiteX8" fmla="*/ 419 w 927094"/>
                <a:gd name="connsiteY8" fmla="*/ 337026 h 1589798"/>
                <a:gd name="connsiteX9" fmla="*/ 85391 w 927094"/>
                <a:gd name="connsiteY9" fmla="*/ 484731 h 1589798"/>
                <a:gd name="connsiteX0" fmla="*/ 85391 w 907271"/>
                <a:gd name="connsiteY0" fmla="*/ 484731 h 1589798"/>
                <a:gd name="connsiteX1" fmla="*/ 83053 w 907271"/>
                <a:gd name="connsiteY1" fmla="*/ 1585143 h 1589798"/>
                <a:gd name="connsiteX2" fmla="*/ 804782 w 907271"/>
                <a:gd name="connsiteY2" fmla="*/ 1589798 h 1589798"/>
                <a:gd name="connsiteX3" fmla="*/ 804801 w 907271"/>
                <a:gd name="connsiteY3" fmla="*/ 483953 h 1589798"/>
                <a:gd name="connsiteX4" fmla="*/ 886978 w 907271"/>
                <a:gd name="connsiteY4" fmla="*/ 341874 h 1589798"/>
                <a:gd name="connsiteX5" fmla="*/ 889836 w 907271"/>
                <a:gd name="connsiteY5" fmla="*/ 99400 h 1589798"/>
                <a:gd name="connsiteX6" fmla="*/ 815010 w 907271"/>
                <a:gd name="connsiteY6" fmla="*/ 10228 h 1589798"/>
                <a:gd name="connsiteX7" fmla="*/ 0 w 907271"/>
                <a:gd name="connsiteY7" fmla="*/ 30940 h 1589798"/>
                <a:gd name="connsiteX8" fmla="*/ 419 w 907271"/>
                <a:gd name="connsiteY8" fmla="*/ 337026 h 1589798"/>
                <a:gd name="connsiteX9" fmla="*/ 85391 w 907271"/>
                <a:gd name="connsiteY9" fmla="*/ 484731 h 1589798"/>
                <a:gd name="connsiteX0" fmla="*/ 85391 w 889836"/>
                <a:gd name="connsiteY0" fmla="*/ 484731 h 1589798"/>
                <a:gd name="connsiteX1" fmla="*/ 83053 w 889836"/>
                <a:gd name="connsiteY1" fmla="*/ 1585143 h 1589798"/>
                <a:gd name="connsiteX2" fmla="*/ 804782 w 889836"/>
                <a:gd name="connsiteY2" fmla="*/ 1589798 h 1589798"/>
                <a:gd name="connsiteX3" fmla="*/ 804801 w 889836"/>
                <a:gd name="connsiteY3" fmla="*/ 483953 h 1589798"/>
                <a:gd name="connsiteX4" fmla="*/ 886978 w 889836"/>
                <a:gd name="connsiteY4" fmla="*/ 341874 h 1589798"/>
                <a:gd name="connsiteX5" fmla="*/ 889836 w 889836"/>
                <a:gd name="connsiteY5" fmla="*/ 99400 h 1589798"/>
                <a:gd name="connsiteX6" fmla="*/ 815010 w 889836"/>
                <a:gd name="connsiteY6" fmla="*/ 10228 h 1589798"/>
                <a:gd name="connsiteX7" fmla="*/ 0 w 889836"/>
                <a:gd name="connsiteY7" fmla="*/ 30940 h 1589798"/>
                <a:gd name="connsiteX8" fmla="*/ 419 w 889836"/>
                <a:gd name="connsiteY8" fmla="*/ 337026 h 1589798"/>
                <a:gd name="connsiteX9" fmla="*/ 85391 w 889836"/>
                <a:gd name="connsiteY9" fmla="*/ 484731 h 1589798"/>
                <a:gd name="connsiteX0" fmla="*/ 85391 w 889836"/>
                <a:gd name="connsiteY0" fmla="*/ 485046 h 1590113"/>
                <a:gd name="connsiteX1" fmla="*/ 83053 w 889836"/>
                <a:gd name="connsiteY1" fmla="*/ 1585458 h 1590113"/>
                <a:gd name="connsiteX2" fmla="*/ 804782 w 889836"/>
                <a:gd name="connsiteY2" fmla="*/ 1590113 h 1590113"/>
                <a:gd name="connsiteX3" fmla="*/ 804801 w 889836"/>
                <a:gd name="connsiteY3" fmla="*/ 484268 h 1590113"/>
                <a:gd name="connsiteX4" fmla="*/ 886978 w 889836"/>
                <a:gd name="connsiteY4" fmla="*/ 342189 h 1590113"/>
                <a:gd name="connsiteX5" fmla="*/ 889836 w 889836"/>
                <a:gd name="connsiteY5" fmla="*/ 99715 h 1590113"/>
                <a:gd name="connsiteX6" fmla="*/ 815010 w 889836"/>
                <a:gd name="connsiteY6" fmla="*/ 10543 h 1590113"/>
                <a:gd name="connsiteX7" fmla="*/ 0 w 889836"/>
                <a:gd name="connsiteY7" fmla="*/ 31255 h 1590113"/>
                <a:gd name="connsiteX8" fmla="*/ 419 w 889836"/>
                <a:gd name="connsiteY8" fmla="*/ 337341 h 1590113"/>
                <a:gd name="connsiteX9" fmla="*/ 85391 w 889836"/>
                <a:gd name="connsiteY9" fmla="*/ 485046 h 1590113"/>
                <a:gd name="connsiteX0" fmla="*/ 85391 w 889836"/>
                <a:gd name="connsiteY0" fmla="*/ 484259 h 1589326"/>
                <a:gd name="connsiteX1" fmla="*/ 83053 w 889836"/>
                <a:gd name="connsiteY1" fmla="*/ 1584671 h 1589326"/>
                <a:gd name="connsiteX2" fmla="*/ 804782 w 889836"/>
                <a:gd name="connsiteY2" fmla="*/ 1589326 h 1589326"/>
                <a:gd name="connsiteX3" fmla="*/ 804801 w 889836"/>
                <a:gd name="connsiteY3" fmla="*/ 483481 h 1589326"/>
                <a:gd name="connsiteX4" fmla="*/ 886978 w 889836"/>
                <a:gd name="connsiteY4" fmla="*/ 341402 h 1589326"/>
                <a:gd name="connsiteX5" fmla="*/ 889836 w 889836"/>
                <a:gd name="connsiteY5" fmla="*/ 98928 h 1589326"/>
                <a:gd name="connsiteX6" fmla="*/ 764528 w 889836"/>
                <a:gd name="connsiteY6" fmla="*/ 11661 h 1589326"/>
                <a:gd name="connsiteX7" fmla="*/ 0 w 889836"/>
                <a:gd name="connsiteY7" fmla="*/ 30468 h 1589326"/>
                <a:gd name="connsiteX8" fmla="*/ 419 w 889836"/>
                <a:gd name="connsiteY8" fmla="*/ 336554 h 1589326"/>
                <a:gd name="connsiteX9" fmla="*/ 85391 w 889836"/>
                <a:gd name="connsiteY9" fmla="*/ 484259 h 1589326"/>
                <a:gd name="connsiteX0" fmla="*/ 85391 w 889836"/>
                <a:gd name="connsiteY0" fmla="*/ 484259 h 1589326"/>
                <a:gd name="connsiteX1" fmla="*/ 83053 w 889836"/>
                <a:gd name="connsiteY1" fmla="*/ 1584671 h 1589326"/>
                <a:gd name="connsiteX2" fmla="*/ 804782 w 889836"/>
                <a:gd name="connsiteY2" fmla="*/ 1589326 h 1589326"/>
                <a:gd name="connsiteX3" fmla="*/ 804801 w 889836"/>
                <a:gd name="connsiteY3" fmla="*/ 483481 h 1589326"/>
                <a:gd name="connsiteX4" fmla="*/ 886978 w 889836"/>
                <a:gd name="connsiteY4" fmla="*/ 341402 h 1589326"/>
                <a:gd name="connsiteX5" fmla="*/ 889836 w 889836"/>
                <a:gd name="connsiteY5" fmla="*/ 98928 h 1589326"/>
                <a:gd name="connsiteX6" fmla="*/ 764528 w 889836"/>
                <a:gd name="connsiteY6" fmla="*/ 11661 h 1589326"/>
                <a:gd name="connsiteX7" fmla="*/ 0 w 889836"/>
                <a:gd name="connsiteY7" fmla="*/ 30468 h 1589326"/>
                <a:gd name="connsiteX8" fmla="*/ 419 w 889836"/>
                <a:gd name="connsiteY8" fmla="*/ 336554 h 1589326"/>
                <a:gd name="connsiteX9" fmla="*/ 85391 w 889836"/>
                <a:gd name="connsiteY9" fmla="*/ 484259 h 1589326"/>
                <a:gd name="connsiteX0" fmla="*/ 85391 w 889836"/>
                <a:gd name="connsiteY0" fmla="*/ 484259 h 1589326"/>
                <a:gd name="connsiteX1" fmla="*/ 83053 w 889836"/>
                <a:gd name="connsiteY1" fmla="*/ 1584671 h 1589326"/>
                <a:gd name="connsiteX2" fmla="*/ 804782 w 889836"/>
                <a:gd name="connsiteY2" fmla="*/ 1589326 h 1589326"/>
                <a:gd name="connsiteX3" fmla="*/ 804801 w 889836"/>
                <a:gd name="connsiteY3" fmla="*/ 483481 h 1589326"/>
                <a:gd name="connsiteX4" fmla="*/ 886978 w 889836"/>
                <a:gd name="connsiteY4" fmla="*/ 341402 h 1589326"/>
                <a:gd name="connsiteX5" fmla="*/ 889836 w 889836"/>
                <a:gd name="connsiteY5" fmla="*/ 98928 h 1589326"/>
                <a:gd name="connsiteX6" fmla="*/ 764528 w 889836"/>
                <a:gd name="connsiteY6" fmla="*/ 11661 h 1589326"/>
                <a:gd name="connsiteX7" fmla="*/ 0 w 889836"/>
                <a:gd name="connsiteY7" fmla="*/ 30468 h 1589326"/>
                <a:gd name="connsiteX8" fmla="*/ 419 w 889836"/>
                <a:gd name="connsiteY8" fmla="*/ 336554 h 1589326"/>
                <a:gd name="connsiteX9" fmla="*/ 85391 w 889836"/>
                <a:gd name="connsiteY9" fmla="*/ 484259 h 1589326"/>
                <a:gd name="connsiteX0" fmla="*/ 85391 w 889836"/>
                <a:gd name="connsiteY0" fmla="*/ 484259 h 1589326"/>
                <a:gd name="connsiteX1" fmla="*/ 83053 w 889836"/>
                <a:gd name="connsiteY1" fmla="*/ 1584671 h 1589326"/>
                <a:gd name="connsiteX2" fmla="*/ 804782 w 889836"/>
                <a:gd name="connsiteY2" fmla="*/ 1589326 h 1589326"/>
                <a:gd name="connsiteX3" fmla="*/ 804801 w 889836"/>
                <a:gd name="connsiteY3" fmla="*/ 483481 h 1589326"/>
                <a:gd name="connsiteX4" fmla="*/ 886978 w 889836"/>
                <a:gd name="connsiteY4" fmla="*/ 341402 h 1589326"/>
                <a:gd name="connsiteX5" fmla="*/ 889836 w 889836"/>
                <a:gd name="connsiteY5" fmla="*/ 98928 h 1589326"/>
                <a:gd name="connsiteX6" fmla="*/ 764528 w 889836"/>
                <a:gd name="connsiteY6" fmla="*/ 11661 h 1589326"/>
                <a:gd name="connsiteX7" fmla="*/ 0 w 889836"/>
                <a:gd name="connsiteY7" fmla="*/ 30468 h 1589326"/>
                <a:gd name="connsiteX8" fmla="*/ 419 w 889836"/>
                <a:gd name="connsiteY8" fmla="*/ 336554 h 1589326"/>
                <a:gd name="connsiteX9" fmla="*/ 85391 w 889836"/>
                <a:gd name="connsiteY9" fmla="*/ 484259 h 1589326"/>
                <a:gd name="connsiteX0" fmla="*/ 85391 w 889836"/>
                <a:gd name="connsiteY0" fmla="*/ 488137 h 1593204"/>
                <a:gd name="connsiteX1" fmla="*/ 83053 w 889836"/>
                <a:gd name="connsiteY1" fmla="*/ 1588549 h 1593204"/>
                <a:gd name="connsiteX2" fmla="*/ 804782 w 889836"/>
                <a:gd name="connsiteY2" fmla="*/ 1593204 h 1593204"/>
                <a:gd name="connsiteX3" fmla="*/ 804801 w 889836"/>
                <a:gd name="connsiteY3" fmla="*/ 487359 h 1593204"/>
                <a:gd name="connsiteX4" fmla="*/ 886978 w 889836"/>
                <a:gd name="connsiteY4" fmla="*/ 345280 h 1593204"/>
                <a:gd name="connsiteX5" fmla="*/ 889836 w 889836"/>
                <a:gd name="connsiteY5" fmla="*/ 102806 h 1593204"/>
                <a:gd name="connsiteX6" fmla="*/ 758813 w 889836"/>
                <a:gd name="connsiteY6" fmla="*/ 6967 h 1593204"/>
                <a:gd name="connsiteX7" fmla="*/ 0 w 889836"/>
                <a:gd name="connsiteY7" fmla="*/ 34346 h 1593204"/>
                <a:gd name="connsiteX8" fmla="*/ 419 w 889836"/>
                <a:gd name="connsiteY8" fmla="*/ 340432 h 1593204"/>
                <a:gd name="connsiteX9" fmla="*/ 85391 w 889836"/>
                <a:gd name="connsiteY9" fmla="*/ 488137 h 1593204"/>
                <a:gd name="connsiteX0" fmla="*/ 140778 w 945223"/>
                <a:gd name="connsiteY0" fmla="*/ 488137 h 1593204"/>
                <a:gd name="connsiteX1" fmla="*/ 138440 w 945223"/>
                <a:gd name="connsiteY1" fmla="*/ 1588549 h 1593204"/>
                <a:gd name="connsiteX2" fmla="*/ 860169 w 945223"/>
                <a:gd name="connsiteY2" fmla="*/ 1593204 h 1593204"/>
                <a:gd name="connsiteX3" fmla="*/ 860188 w 945223"/>
                <a:gd name="connsiteY3" fmla="*/ 487359 h 1593204"/>
                <a:gd name="connsiteX4" fmla="*/ 942365 w 945223"/>
                <a:gd name="connsiteY4" fmla="*/ 345280 h 1593204"/>
                <a:gd name="connsiteX5" fmla="*/ 945223 w 945223"/>
                <a:gd name="connsiteY5" fmla="*/ 102806 h 1593204"/>
                <a:gd name="connsiteX6" fmla="*/ 814200 w 945223"/>
                <a:gd name="connsiteY6" fmla="*/ 6967 h 1593204"/>
                <a:gd name="connsiteX7" fmla="*/ 55387 w 945223"/>
                <a:gd name="connsiteY7" fmla="*/ 34346 h 1593204"/>
                <a:gd name="connsiteX8" fmla="*/ 57916 w 945223"/>
                <a:gd name="connsiteY8" fmla="*/ 62211 h 1593204"/>
                <a:gd name="connsiteX9" fmla="*/ 55806 w 945223"/>
                <a:gd name="connsiteY9" fmla="*/ 340432 h 1593204"/>
                <a:gd name="connsiteX10" fmla="*/ 140778 w 945223"/>
                <a:gd name="connsiteY10" fmla="*/ 488137 h 1593204"/>
                <a:gd name="connsiteX0" fmla="*/ 94513 w 898958"/>
                <a:gd name="connsiteY0" fmla="*/ 506401 h 1611468"/>
                <a:gd name="connsiteX1" fmla="*/ 92175 w 898958"/>
                <a:gd name="connsiteY1" fmla="*/ 1606813 h 1611468"/>
                <a:gd name="connsiteX2" fmla="*/ 813904 w 898958"/>
                <a:gd name="connsiteY2" fmla="*/ 1611468 h 1611468"/>
                <a:gd name="connsiteX3" fmla="*/ 813923 w 898958"/>
                <a:gd name="connsiteY3" fmla="*/ 505623 h 1611468"/>
                <a:gd name="connsiteX4" fmla="*/ 896100 w 898958"/>
                <a:gd name="connsiteY4" fmla="*/ 363544 h 1611468"/>
                <a:gd name="connsiteX5" fmla="*/ 898958 w 898958"/>
                <a:gd name="connsiteY5" fmla="*/ 121070 h 1611468"/>
                <a:gd name="connsiteX6" fmla="*/ 767935 w 898958"/>
                <a:gd name="connsiteY6" fmla="*/ 25231 h 1611468"/>
                <a:gd name="connsiteX7" fmla="*/ 83417 w 898958"/>
                <a:gd name="connsiteY7" fmla="*/ 24035 h 1611468"/>
                <a:gd name="connsiteX8" fmla="*/ 11651 w 898958"/>
                <a:gd name="connsiteY8" fmla="*/ 80475 h 1611468"/>
                <a:gd name="connsiteX9" fmla="*/ 9541 w 898958"/>
                <a:gd name="connsiteY9" fmla="*/ 358696 h 1611468"/>
                <a:gd name="connsiteX10" fmla="*/ 94513 w 898958"/>
                <a:gd name="connsiteY10" fmla="*/ 506401 h 1611468"/>
                <a:gd name="connsiteX0" fmla="*/ 96681 w 901126"/>
                <a:gd name="connsiteY0" fmla="*/ 506401 h 1611468"/>
                <a:gd name="connsiteX1" fmla="*/ 94343 w 901126"/>
                <a:gd name="connsiteY1" fmla="*/ 1606813 h 1611468"/>
                <a:gd name="connsiteX2" fmla="*/ 816072 w 901126"/>
                <a:gd name="connsiteY2" fmla="*/ 1611468 h 1611468"/>
                <a:gd name="connsiteX3" fmla="*/ 816091 w 901126"/>
                <a:gd name="connsiteY3" fmla="*/ 505623 h 1611468"/>
                <a:gd name="connsiteX4" fmla="*/ 898268 w 901126"/>
                <a:gd name="connsiteY4" fmla="*/ 363544 h 1611468"/>
                <a:gd name="connsiteX5" fmla="*/ 901126 w 901126"/>
                <a:gd name="connsiteY5" fmla="*/ 121070 h 1611468"/>
                <a:gd name="connsiteX6" fmla="*/ 770103 w 901126"/>
                <a:gd name="connsiteY6" fmla="*/ 25231 h 1611468"/>
                <a:gd name="connsiteX7" fmla="*/ 85585 w 901126"/>
                <a:gd name="connsiteY7" fmla="*/ 24035 h 1611468"/>
                <a:gd name="connsiteX8" fmla="*/ 10009 w 901126"/>
                <a:gd name="connsiteY8" fmla="*/ 126195 h 1611468"/>
                <a:gd name="connsiteX9" fmla="*/ 11709 w 901126"/>
                <a:gd name="connsiteY9" fmla="*/ 358696 h 1611468"/>
                <a:gd name="connsiteX10" fmla="*/ 96681 w 901126"/>
                <a:gd name="connsiteY10" fmla="*/ 506401 h 1611468"/>
                <a:gd name="connsiteX0" fmla="*/ 96681 w 901126"/>
                <a:gd name="connsiteY0" fmla="*/ 482366 h 1587433"/>
                <a:gd name="connsiteX1" fmla="*/ 94343 w 901126"/>
                <a:gd name="connsiteY1" fmla="*/ 1582778 h 1587433"/>
                <a:gd name="connsiteX2" fmla="*/ 816072 w 901126"/>
                <a:gd name="connsiteY2" fmla="*/ 1587433 h 1587433"/>
                <a:gd name="connsiteX3" fmla="*/ 816091 w 901126"/>
                <a:gd name="connsiteY3" fmla="*/ 481588 h 1587433"/>
                <a:gd name="connsiteX4" fmla="*/ 898268 w 901126"/>
                <a:gd name="connsiteY4" fmla="*/ 339509 h 1587433"/>
                <a:gd name="connsiteX5" fmla="*/ 901126 w 901126"/>
                <a:gd name="connsiteY5" fmla="*/ 97035 h 1587433"/>
                <a:gd name="connsiteX6" fmla="*/ 770103 w 901126"/>
                <a:gd name="connsiteY6" fmla="*/ 1196 h 1587433"/>
                <a:gd name="connsiteX7" fmla="*/ 85585 w 901126"/>
                <a:gd name="connsiteY7" fmla="*/ 0 h 1587433"/>
                <a:gd name="connsiteX8" fmla="*/ 10009 w 901126"/>
                <a:gd name="connsiteY8" fmla="*/ 102160 h 1587433"/>
                <a:gd name="connsiteX9" fmla="*/ 11709 w 901126"/>
                <a:gd name="connsiteY9" fmla="*/ 334661 h 1587433"/>
                <a:gd name="connsiteX10" fmla="*/ 96681 w 901126"/>
                <a:gd name="connsiteY10" fmla="*/ 482366 h 1587433"/>
                <a:gd name="connsiteX0" fmla="*/ 93196 w 897641"/>
                <a:gd name="connsiteY0" fmla="*/ 482366 h 1587433"/>
                <a:gd name="connsiteX1" fmla="*/ 90858 w 897641"/>
                <a:gd name="connsiteY1" fmla="*/ 1582778 h 1587433"/>
                <a:gd name="connsiteX2" fmla="*/ 812587 w 897641"/>
                <a:gd name="connsiteY2" fmla="*/ 1587433 h 1587433"/>
                <a:gd name="connsiteX3" fmla="*/ 812606 w 897641"/>
                <a:gd name="connsiteY3" fmla="*/ 481588 h 1587433"/>
                <a:gd name="connsiteX4" fmla="*/ 894783 w 897641"/>
                <a:gd name="connsiteY4" fmla="*/ 339509 h 1587433"/>
                <a:gd name="connsiteX5" fmla="*/ 897641 w 897641"/>
                <a:gd name="connsiteY5" fmla="*/ 97035 h 1587433"/>
                <a:gd name="connsiteX6" fmla="*/ 766618 w 897641"/>
                <a:gd name="connsiteY6" fmla="*/ 1196 h 1587433"/>
                <a:gd name="connsiteX7" fmla="*/ 82100 w 897641"/>
                <a:gd name="connsiteY7" fmla="*/ 0 h 1587433"/>
                <a:gd name="connsiteX8" fmla="*/ 6524 w 897641"/>
                <a:gd name="connsiteY8" fmla="*/ 102160 h 1587433"/>
                <a:gd name="connsiteX9" fmla="*/ 8224 w 897641"/>
                <a:gd name="connsiteY9" fmla="*/ 334661 h 1587433"/>
                <a:gd name="connsiteX10" fmla="*/ 93196 w 897641"/>
                <a:gd name="connsiteY10" fmla="*/ 482366 h 1587433"/>
                <a:gd name="connsiteX0" fmla="*/ 93196 w 897641"/>
                <a:gd name="connsiteY0" fmla="*/ 482366 h 1587433"/>
                <a:gd name="connsiteX1" fmla="*/ 90858 w 897641"/>
                <a:gd name="connsiteY1" fmla="*/ 1582778 h 1587433"/>
                <a:gd name="connsiteX2" fmla="*/ 812587 w 897641"/>
                <a:gd name="connsiteY2" fmla="*/ 1587433 h 1587433"/>
                <a:gd name="connsiteX3" fmla="*/ 812606 w 897641"/>
                <a:gd name="connsiteY3" fmla="*/ 481588 h 1587433"/>
                <a:gd name="connsiteX4" fmla="*/ 894783 w 897641"/>
                <a:gd name="connsiteY4" fmla="*/ 339509 h 1587433"/>
                <a:gd name="connsiteX5" fmla="*/ 897641 w 897641"/>
                <a:gd name="connsiteY5" fmla="*/ 97035 h 1587433"/>
                <a:gd name="connsiteX6" fmla="*/ 766618 w 897641"/>
                <a:gd name="connsiteY6" fmla="*/ 1196 h 1587433"/>
                <a:gd name="connsiteX7" fmla="*/ 82100 w 897641"/>
                <a:gd name="connsiteY7" fmla="*/ 0 h 1587433"/>
                <a:gd name="connsiteX8" fmla="*/ 6524 w 897641"/>
                <a:gd name="connsiteY8" fmla="*/ 102160 h 1587433"/>
                <a:gd name="connsiteX9" fmla="*/ 8224 w 897641"/>
                <a:gd name="connsiteY9" fmla="*/ 334661 h 1587433"/>
                <a:gd name="connsiteX10" fmla="*/ 93196 w 897641"/>
                <a:gd name="connsiteY10" fmla="*/ 482366 h 1587433"/>
                <a:gd name="connsiteX0" fmla="*/ 93196 w 897641"/>
                <a:gd name="connsiteY0" fmla="*/ 482366 h 1587433"/>
                <a:gd name="connsiteX1" fmla="*/ 90858 w 897641"/>
                <a:gd name="connsiteY1" fmla="*/ 1582778 h 1587433"/>
                <a:gd name="connsiteX2" fmla="*/ 812587 w 897641"/>
                <a:gd name="connsiteY2" fmla="*/ 1587433 h 1587433"/>
                <a:gd name="connsiteX3" fmla="*/ 812606 w 897641"/>
                <a:gd name="connsiteY3" fmla="*/ 481588 h 1587433"/>
                <a:gd name="connsiteX4" fmla="*/ 894783 w 897641"/>
                <a:gd name="connsiteY4" fmla="*/ 339509 h 1587433"/>
                <a:gd name="connsiteX5" fmla="*/ 897641 w 897641"/>
                <a:gd name="connsiteY5" fmla="*/ 97035 h 1587433"/>
                <a:gd name="connsiteX6" fmla="*/ 766618 w 897641"/>
                <a:gd name="connsiteY6" fmla="*/ 1196 h 1587433"/>
                <a:gd name="connsiteX7" fmla="*/ 82100 w 897641"/>
                <a:gd name="connsiteY7" fmla="*/ 0 h 1587433"/>
                <a:gd name="connsiteX8" fmla="*/ 6524 w 897641"/>
                <a:gd name="connsiteY8" fmla="*/ 102160 h 1587433"/>
                <a:gd name="connsiteX9" fmla="*/ 8224 w 897641"/>
                <a:gd name="connsiteY9" fmla="*/ 334661 h 1587433"/>
                <a:gd name="connsiteX10" fmla="*/ 93196 w 897641"/>
                <a:gd name="connsiteY10" fmla="*/ 482366 h 1587433"/>
                <a:gd name="connsiteX0" fmla="*/ 93196 w 897641"/>
                <a:gd name="connsiteY0" fmla="*/ 482366 h 1587433"/>
                <a:gd name="connsiteX1" fmla="*/ 90858 w 897641"/>
                <a:gd name="connsiteY1" fmla="*/ 1582778 h 1587433"/>
                <a:gd name="connsiteX2" fmla="*/ 812587 w 897641"/>
                <a:gd name="connsiteY2" fmla="*/ 1587433 h 1587433"/>
                <a:gd name="connsiteX3" fmla="*/ 812606 w 897641"/>
                <a:gd name="connsiteY3" fmla="*/ 481588 h 1587433"/>
                <a:gd name="connsiteX4" fmla="*/ 894783 w 897641"/>
                <a:gd name="connsiteY4" fmla="*/ 339509 h 1587433"/>
                <a:gd name="connsiteX5" fmla="*/ 897641 w 897641"/>
                <a:gd name="connsiteY5" fmla="*/ 97035 h 1587433"/>
                <a:gd name="connsiteX6" fmla="*/ 766618 w 897641"/>
                <a:gd name="connsiteY6" fmla="*/ 1196 h 1587433"/>
                <a:gd name="connsiteX7" fmla="*/ 82100 w 897641"/>
                <a:gd name="connsiteY7" fmla="*/ 0 h 1587433"/>
                <a:gd name="connsiteX8" fmla="*/ 6524 w 897641"/>
                <a:gd name="connsiteY8" fmla="*/ 102160 h 1587433"/>
                <a:gd name="connsiteX9" fmla="*/ 8224 w 897641"/>
                <a:gd name="connsiteY9" fmla="*/ 334661 h 1587433"/>
                <a:gd name="connsiteX10" fmla="*/ 93196 w 897641"/>
                <a:gd name="connsiteY10" fmla="*/ 482366 h 1587433"/>
                <a:gd name="connsiteX0" fmla="*/ 93196 w 897641"/>
                <a:gd name="connsiteY0" fmla="*/ 482366 h 1587433"/>
                <a:gd name="connsiteX1" fmla="*/ 90858 w 897641"/>
                <a:gd name="connsiteY1" fmla="*/ 1582778 h 1587433"/>
                <a:gd name="connsiteX2" fmla="*/ 812587 w 897641"/>
                <a:gd name="connsiteY2" fmla="*/ 1587433 h 1587433"/>
                <a:gd name="connsiteX3" fmla="*/ 812606 w 897641"/>
                <a:gd name="connsiteY3" fmla="*/ 481588 h 1587433"/>
                <a:gd name="connsiteX4" fmla="*/ 894783 w 897641"/>
                <a:gd name="connsiteY4" fmla="*/ 339509 h 1587433"/>
                <a:gd name="connsiteX5" fmla="*/ 897641 w 897641"/>
                <a:gd name="connsiteY5" fmla="*/ 97035 h 1587433"/>
                <a:gd name="connsiteX6" fmla="*/ 766618 w 897641"/>
                <a:gd name="connsiteY6" fmla="*/ 1196 h 1587433"/>
                <a:gd name="connsiteX7" fmla="*/ 82100 w 897641"/>
                <a:gd name="connsiteY7" fmla="*/ 0 h 1587433"/>
                <a:gd name="connsiteX8" fmla="*/ 6524 w 897641"/>
                <a:gd name="connsiteY8" fmla="*/ 102160 h 1587433"/>
                <a:gd name="connsiteX9" fmla="*/ 8224 w 897641"/>
                <a:gd name="connsiteY9" fmla="*/ 334661 h 1587433"/>
                <a:gd name="connsiteX10" fmla="*/ 93196 w 897641"/>
                <a:gd name="connsiteY10" fmla="*/ 482366 h 1587433"/>
                <a:gd name="connsiteX0" fmla="*/ 93196 w 897641"/>
                <a:gd name="connsiteY0" fmla="*/ 482366 h 1587433"/>
                <a:gd name="connsiteX1" fmla="*/ 90858 w 897641"/>
                <a:gd name="connsiteY1" fmla="*/ 1582778 h 1587433"/>
                <a:gd name="connsiteX2" fmla="*/ 812587 w 897641"/>
                <a:gd name="connsiteY2" fmla="*/ 1587433 h 1587433"/>
                <a:gd name="connsiteX3" fmla="*/ 812606 w 897641"/>
                <a:gd name="connsiteY3" fmla="*/ 481588 h 1587433"/>
                <a:gd name="connsiteX4" fmla="*/ 894783 w 897641"/>
                <a:gd name="connsiteY4" fmla="*/ 339509 h 1587433"/>
                <a:gd name="connsiteX5" fmla="*/ 897641 w 897641"/>
                <a:gd name="connsiteY5" fmla="*/ 97035 h 1587433"/>
                <a:gd name="connsiteX6" fmla="*/ 766618 w 897641"/>
                <a:gd name="connsiteY6" fmla="*/ 1196 h 1587433"/>
                <a:gd name="connsiteX7" fmla="*/ 82100 w 897641"/>
                <a:gd name="connsiteY7" fmla="*/ 0 h 1587433"/>
                <a:gd name="connsiteX8" fmla="*/ 6524 w 897641"/>
                <a:gd name="connsiteY8" fmla="*/ 102160 h 1587433"/>
                <a:gd name="connsiteX9" fmla="*/ 8224 w 897641"/>
                <a:gd name="connsiteY9" fmla="*/ 334661 h 1587433"/>
                <a:gd name="connsiteX10" fmla="*/ 93196 w 897641"/>
                <a:gd name="connsiteY10" fmla="*/ 482366 h 1587433"/>
                <a:gd name="connsiteX0" fmla="*/ 93196 w 897641"/>
                <a:gd name="connsiteY0" fmla="*/ 482366 h 1587433"/>
                <a:gd name="connsiteX1" fmla="*/ 90858 w 897641"/>
                <a:gd name="connsiteY1" fmla="*/ 1582778 h 1587433"/>
                <a:gd name="connsiteX2" fmla="*/ 812587 w 897641"/>
                <a:gd name="connsiteY2" fmla="*/ 1587433 h 1587433"/>
                <a:gd name="connsiteX3" fmla="*/ 812606 w 897641"/>
                <a:gd name="connsiteY3" fmla="*/ 481588 h 1587433"/>
                <a:gd name="connsiteX4" fmla="*/ 894783 w 897641"/>
                <a:gd name="connsiteY4" fmla="*/ 339509 h 1587433"/>
                <a:gd name="connsiteX5" fmla="*/ 897641 w 897641"/>
                <a:gd name="connsiteY5" fmla="*/ 97035 h 1587433"/>
                <a:gd name="connsiteX6" fmla="*/ 766618 w 897641"/>
                <a:gd name="connsiteY6" fmla="*/ 1196 h 1587433"/>
                <a:gd name="connsiteX7" fmla="*/ 82100 w 897641"/>
                <a:gd name="connsiteY7" fmla="*/ 0 h 1587433"/>
                <a:gd name="connsiteX8" fmla="*/ 6524 w 897641"/>
                <a:gd name="connsiteY8" fmla="*/ 102160 h 1587433"/>
                <a:gd name="connsiteX9" fmla="*/ 8224 w 897641"/>
                <a:gd name="connsiteY9" fmla="*/ 334661 h 1587433"/>
                <a:gd name="connsiteX10" fmla="*/ 93196 w 897641"/>
                <a:gd name="connsiteY10" fmla="*/ 482366 h 1587433"/>
                <a:gd name="connsiteX0" fmla="*/ 93196 w 897641"/>
                <a:gd name="connsiteY0" fmla="*/ 482366 h 1587433"/>
                <a:gd name="connsiteX1" fmla="*/ 90858 w 897641"/>
                <a:gd name="connsiteY1" fmla="*/ 1582778 h 1587433"/>
                <a:gd name="connsiteX2" fmla="*/ 812587 w 897641"/>
                <a:gd name="connsiteY2" fmla="*/ 1587433 h 1587433"/>
                <a:gd name="connsiteX3" fmla="*/ 812606 w 897641"/>
                <a:gd name="connsiteY3" fmla="*/ 481588 h 1587433"/>
                <a:gd name="connsiteX4" fmla="*/ 894783 w 897641"/>
                <a:gd name="connsiteY4" fmla="*/ 339509 h 1587433"/>
                <a:gd name="connsiteX5" fmla="*/ 897641 w 897641"/>
                <a:gd name="connsiteY5" fmla="*/ 97035 h 1587433"/>
                <a:gd name="connsiteX6" fmla="*/ 766618 w 897641"/>
                <a:gd name="connsiteY6" fmla="*/ 1196 h 1587433"/>
                <a:gd name="connsiteX7" fmla="*/ 82100 w 897641"/>
                <a:gd name="connsiteY7" fmla="*/ 0 h 1587433"/>
                <a:gd name="connsiteX8" fmla="*/ 6524 w 897641"/>
                <a:gd name="connsiteY8" fmla="*/ 102160 h 1587433"/>
                <a:gd name="connsiteX9" fmla="*/ 8224 w 897641"/>
                <a:gd name="connsiteY9" fmla="*/ 334661 h 1587433"/>
                <a:gd name="connsiteX10" fmla="*/ 93196 w 897641"/>
                <a:gd name="connsiteY10" fmla="*/ 482366 h 1587433"/>
                <a:gd name="connsiteX0" fmla="*/ 91567 w 896012"/>
                <a:gd name="connsiteY0" fmla="*/ 482366 h 1587433"/>
                <a:gd name="connsiteX1" fmla="*/ 89229 w 896012"/>
                <a:gd name="connsiteY1" fmla="*/ 1582778 h 1587433"/>
                <a:gd name="connsiteX2" fmla="*/ 810958 w 896012"/>
                <a:gd name="connsiteY2" fmla="*/ 1587433 h 1587433"/>
                <a:gd name="connsiteX3" fmla="*/ 810977 w 896012"/>
                <a:gd name="connsiteY3" fmla="*/ 481588 h 1587433"/>
                <a:gd name="connsiteX4" fmla="*/ 893154 w 896012"/>
                <a:gd name="connsiteY4" fmla="*/ 339509 h 1587433"/>
                <a:gd name="connsiteX5" fmla="*/ 896012 w 896012"/>
                <a:gd name="connsiteY5" fmla="*/ 97035 h 1587433"/>
                <a:gd name="connsiteX6" fmla="*/ 764989 w 896012"/>
                <a:gd name="connsiteY6" fmla="*/ 1196 h 1587433"/>
                <a:gd name="connsiteX7" fmla="*/ 80471 w 896012"/>
                <a:gd name="connsiteY7" fmla="*/ 0 h 1587433"/>
                <a:gd name="connsiteX8" fmla="*/ 4895 w 896012"/>
                <a:gd name="connsiteY8" fmla="*/ 102160 h 1587433"/>
                <a:gd name="connsiteX9" fmla="*/ 6595 w 896012"/>
                <a:gd name="connsiteY9" fmla="*/ 334661 h 1587433"/>
                <a:gd name="connsiteX10" fmla="*/ 91567 w 896012"/>
                <a:gd name="connsiteY10" fmla="*/ 482366 h 1587433"/>
                <a:gd name="connsiteX0" fmla="*/ 91567 w 896012"/>
                <a:gd name="connsiteY0" fmla="*/ 482366 h 1587433"/>
                <a:gd name="connsiteX1" fmla="*/ 89229 w 896012"/>
                <a:gd name="connsiteY1" fmla="*/ 1582778 h 1587433"/>
                <a:gd name="connsiteX2" fmla="*/ 810958 w 896012"/>
                <a:gd name="connsiteY2" fmla="*/ 1587433 h 1587433"/>
                <a:gd name="connsiteX3" fmla="*/ 810977 w 896012"/>
                <a:gd name="connsiteY3" fmla="*/ 481588 h 1587433"/>
                <a:gd name="connsiteX4" fmla="*/ 893154 w 896012"/>
                <a:gd name="connsiteY4" fmla="*/ 339509 h 1587433"/>
                <a:gd name="connsiteX5" fmla="*/ 896012 w 896012"/>
                <a:gd name="connsiteY5" fmla="*/ 97035 h 1587433"/>
                <a:gd name="connsiteX6" fmla="*/ 764989 w 896012"/>
                <a:gd name="connsiteY6" fmla="*/ 1196 h 1587433"/>
                <a:gd name="connsiteX7" fmla="*/ 80471 w 896012"/>
                <a:gd name="connsiteY7" fmla="*/ 0 h 1587433"/>
                <a:gd name="connsiteX8" fmla="*/ 4895 w 896012"/>
                <a:gd name="connsiteY8" fmla="*/ 102160 h 1587433"/>
                <a:gd name="connsiteX9" fmla="*/ 6595 w 896012"/>
                <a:gd name="connsiteY9" fmla="*/ 334661 h 1587433"/>
                <a:gd name="connsiteX10" fmla="*/ 91567 w 896012"/>
                <a:gd name="connsiteY10" fmla="*/ 482366 h 1587433"/>
                <a:gd name="connsiteX0" fmla="*/ 91567 w 896012"/>
                <a:gd name="connsiteY0" fmla="*/ 482366 h 1587433"/>
                <a:gd name="connsiteX1" fmla="*/ 89229 w 896012"/>
                <a:gd name="connsiteY1" fmla="*/ 1582778 h 1587433"/>
                <a:gd name="connsiteX2" fmla="*/ 810958 w 896012"/>
                <a:gd name="connsiteY2" fmla="*/ 1587433 h 1587433"/>
                <a:gd name="connsiteX3" fmla="*/ 810977 w 896012"/>
                <a:gd name="connsiteY3" fmla="*/ 481588 h 1587433"/>
                <a:gd name="connsiteX4" fmla="*/ 893154 w 896012"/>
                <a:gd name="connsiteY4" fmla="*/ 339509 h 1587433"/>
                <a:gd name="connsiteX5" fmla="*/ 896012 w 896012"/>
                <a:gd name="connsiteY5" fmla="*/ 97035 h 1587433"/>
                <a:gd name="connsiteX6" fmla="*/ 764989 w 896012"/>
                <a:gd name="connsiteY6" fmla="*/ 1196 h 1587433"/>
                <a:gd name="connsiteX7" fmla="*/ 150956 w 896012"/>
                <a:gd name="connsiteY7" fmla="*/ 0 h 1587433"/>
                <a:gd name="connsiteX8" fmla="*/ 4895 w 896012"/>
                <a:gd name="connsiteY8" fmla="*/ 102160 h 1587433"/>
                <a:gd name="connsiteX9" fmla="*/ 6595 w 896012"/>
                <a:gd name="connsiteY9" fmla="*/ 334661 h 1587433"/>
                <a:gd name="connsiteX10" fmla="*/ 91567 w 896012"/>
                <a:gd name="connsiteY10" fmla="*/ 482366 h 1587433"/>
                <a:gd name="connsiteX0" fmla="*/ 91567 w 896012"/>
                <a:gd name="connsiteY0" fmla="*/ 484271 h 1589338"/>
                <a:gd name="connsiteX1" fmla="*/ 89229 w 896012"/>
                <a:gd name="connsiteY1" fmla="*/ 1584683 h 1589338"/>
                <a:gd name="connsiteX2" fmla="*/ 810958 w 896012"/>
                <a:gd name="connsiteY2" fmla="*/ 1589338 h 1589338"/>
                <a:gd name="connsiteX3" fmla="*/ 810977 w 896012"/>
                <a:gd name="connsiteY3" fmla="*/ 483493 h 1589338"/>
                <a:gd name="connsiteX4" fmla="*/ 893154 w 896012"/>
                <a:gd name="connsiteY4" fmla="*/ 341414 h 1589338"/>
                <a:gd name="connsiteX5" fmla="*/ 896012 w 896012"/>
                <a:gd name="connsiteY5" fmla="*/ 98940 h 1589338"/>
                <a:gd name="connsiteX6" fmla="*/ 764989 w 896012"/>
                <a:gd name="connsiteY6" fmla="*/ 3101 h 1589338"/>
                <a:gd name="connsiteX7" fmla="*/ 124286 w 896012"/>
                <a:gd name="connsiteY7" fmla="*/ 0 h 1589338"/>
                <a:gd name="connsiteX8" fmla="*/ 4895 w 896012"/>
                <a:gd name="connsiteY8" fmla="*/ 104065 h 1589338"/>
                <a:gd name="connsiteX9" fmla="*/ 6595 w 896012"/>
                <a:gd name="connsiteY9" fmla="*/ 336566 h 1589338"/>
                <a:gd name="connsiteX10" fmla="*/ 91567 w 896012"/>
                <a:gd name="connsiteY10" fmla="*/ 484271 h 1589338"/>
                <a:gd name="connsiteX0" fmla="*/ 91567 w 896012"/>
                <a:gd name="connsiteY0" fmla="*/ 481170 h 1586237"/>
                <a:gd name="connsiteX1" fmla="*/ 89229 w 896012"/>
                <a:gd name="connsiteY1" fmla="*/ 1581582 h 1586237"/>
                <a:gd name="connsiteX2" fmla="*/ 810958 w 896012"/>
                <a:gd name="connsiteY2" fmla="*/ 1586237 h 1586237"/>
                <a:gd name="connsiteX3" fmla="*/ 810977 w 896012"/>
                <a:gd name="connsiteY3" fmla="*/ 480392 h 1586237"/>
                <a:gd name="connsiteX4" fmla="*/ 893154 w 896012"/>
                <a:gd name="connsiteY4" fmla="*/ 338313 h 1586237"/>
                <a:gd name="connsiteX5" fmla="*/ 896012 w 896012"/>
                <a:gd name="connsiteY5" fmla="*/ 95839 h 1586237"/>
                <a:gd name="connsiteX6" fmla="*/ 764989 w 896012"/>
                <a:gd name="connsiteY6" fmla="*/ 0 h 1586237"/>
                <a:gd name="connsiteX7" fmla="*/ 122381 w 896012"/>
                <a:gd name="connsiteY7" fmla="*/ 1661 h 1586237"/>
                <a:gd name="connsiteX8" fmla="*/ 4895 w 896012"/>
                <a:gd name="connsiteY8" fmla="*/ 100964 h 1586237"/>
                <a:gd name="connsiteX9" fmla="*/ 6595 w 896012"/>
                <a:gd name="connsiteY9" fmla="*/ 333465 h 1586237"/>
                <a:gd name="connsiteX10" fmla="*/ 91567 w 896012"/>
                <a:gd name="connsiteY10" fmla="*/ 481170 h 1586237"/>
                <a:gd name="connsiteX0" fmla="*/ 91567 w 896012"/>
                <a:gd name="connsiteY0" fmla="*/ 481170 h 1586237"/>
                <a:gd name="connsiteX1" fmla="*/ 89229 w 896012"/>
                <a:gd name="connsiteY1" fmla="*/ 1581582 h 1586237"/>
                <a:gd name="connsiteX2" fmla="*/ 810958 w 896012"/>
                <a:gd name="connsiteY2" fmla="*/ 1586237 h 1586237"/>
                <a:gd name="connsiteX3" fmla="*/ 810977 w 896012"/>
                <a:gd name="connsiteY3" fmla="*/ 480392 h 1586237"/>
                <a:gd name="connsiteX4" fmla="*/ 893154 w 896012"/>
                <a:gd name="connsiteY4" fmla="*/ 338313 h 1586237"/>
                <a:gd name="connsiteX5" fmla="*/ 896012 w 896012"/>
                <a:gd name="connsiteY5" fmla="*/ 95839 h 1586237"/>
                <a:gd name="connsiteX6" fmla="*/ 764989 w 896012"/>
                <a:gd name="connsiteY6" fmla="*/ 0 h 1586237"/>
                <a:gd name="connsiteX7" fmla="*/ 130954 w 896012"/>
                <a:gd name="connsiteY7" fmla="*/ 1661 h 1586237"/>
                <a:gd name="connsiteX8" fmla="*/ 4895 w 896012"/>
                <a:gd name="connsiteY8" fmla="*/ 100964 h 1586237"/>
                <a:gd name="connsiteX9" fmla="*/ 6595 w 896012"/>
                <a:gd name="connsiteY9" fmla="*/ 333465 h 1586237"/>
                <a:gd name="connsiteX10" fmla="*/ 91567 w 896012"/>
                <a:gd name="connsiteY10" fmla="*/ 481170 h 1586237"/>
                <a:gd name="connsiteX0" fmla="*/ 91567 w 896012"/>
                <a:gd name="connsiteY0" fmla="*/ 481170 h 1586237"/>
                <a:gd name="connsiteX1" fmla="*/ 89229 w 896012"/>
                <a:gd name="connsiteY1" fmla="*/ 1581582 h 1586237"/>
                <a:gd name="connsiteX2" fmla="*/ 735461 w 896012"/>
                <a:gd name="connsiteY2" fmla="*/ 1584006 h 1586237"/>
                <a:gd name="connsiteX3" fmla="*/ 810958 w 896012"/>
                <a:gd name="connsiteY3" fmla="*/ 1586237 h 1586237"/>
                <a:gd name="connsiteX4" fmla="*/ 810977 w 896012"/>
                <a:gd name="connsiteY4" fmla="*/ 480392 h 1586237"/>
                <a:gd name="connsiteX5" fmla="*/ 893154 w 896012"/>
                <a:gd name="connsiteY5" fmla="*/ 338313 h 1586237"/>
                <a:gd name="connsiteX6" fmla="*/ 896012 w 896012"/>
                <a:gd name="connsiteY6" fmla="*/ 95839 h 1586237"/>
                <a:gd name="connsiteX7" fmla="*/ 764989 w 896012"/>
                <a:gd name="connsiteY7" fmla="*/ 0 h 1586237"/>
                <a:gd name="connsiteX8" fmla="*/ 130954 w 896012"/>
                <a:gd name="connsiteY8" fmla="*/ 1661 h 1586237"/>
                <a:gd name="connsiteX9" fmla="*/ 4895 w 896012"/>
                <a:gd name="connsiteY9" fmla="*/ 100964 h 1586237"/>
                <a:gd name="connsiteX10" fmla="*/ 6595 w 896012"/>
                <a:gd name="connsiteY10" fmla="*/ 333465 h 1586237"/>
                <a:gd name="connsiteX11" fmla="*/ 91567 w 896012"/>
                <a:gd name="connsiteY11" fmla="*/ 481170 h 1586237"/>
                <a:gd name="connsiteX0" fmla="*/ 91567 w 896012"/>
                <a:gd name="connsiteY0" fmla="*/ 481170 h 1586237"/>
                <a:gd name="connsiteX1" fmla="*/ 89229 w 896012"/>
                <a:gd name="connsiteY1" fmla="*/ 1581582 h 1586237"/>
                <a:gd name="connsiteX2" fmla="*/ 158246 w 896012"/>
                <a:gd name="connsiteY2" fmla="*/ 1581149 h 1586237"/>
                <a:gd name="connsiteX3" fmla="*/ 735461 w 896012"/>
                <a:gd name="connsiteY3" fmla="*/ 1584006 h 1586237"/>
                <a:gd name="connsiteX4" fmla="*/ 810958 w 896012"/>
                <a:gd name="connsiteY4" fmla="*/ 1586237 h 1586237"/>
                <a:gd name="connsiteX5" fmla="*/ 810977 w 896012"/>
                <a:gd name="connsiteY5" fmla="*/ 480392 h 1586237"/>
                <a:gd name="connsiteX6" fmla="*/ 893154 w 896012"/>
                <a:gd name="connsiteY6" fmla="*/ 338313 h 1586237"/>
                <a:gd name="connsiteX7" fmla="*/ 896012 w 896012"/>
                <a:gd name="connsiteY7" fmla="*/ 95839 h 1586237"/>
                <a:gd name="connsiteX8" fmla="*/ 764989 w 896012"/>
                <a:gd name="connsiteY8" fmla="*/ 0 h 1586237"/>
                <a:gd name="connsiteX9" fmla="*/ 130954 w 896012"/>
                <a:gd name="connsiteY9" fmla="*/ 1661 h 1586237"/>
                <a:gd name="connsiteX10" fmla="*/ 4895 w 896012"/>
                <a:gd name="connsiteY10" fmla="*/ 100964 h 1586237"/>
                <a:gd name="connsiteX11" fmla="*/ 6595 w 896012"/>
                <a:gd name="connsiteY11" fmla="*/ 333465 h 1586237"/>
                <a:gd name="connsiteX12" fmla="*/ 91567 w 896012"/>
                <a:gd name="connsiteY12" fmla="*/ 481170 h 1586237"/>
                <a:gd name="connsiteX0" fmla="*/ 91567 w 896012"/>
                <a:gd name="connsiteY0" fmla="*/ 481170 h 1586237"/>
                <a:gd name="connsiteX1" fmla="*/ 90181 w 896012"/>
                <a:gd name="connsiteY1" fmla="*/ 1489190 h 1586237"/>
                <a:gd name="connsiteX2" fmla="*/ 158246 w 896012"/>
                <a:gd name="connsiteY2" fmla="*/ 1581149 h 1586237"/>
                <a:gd name="connsiteX3" fmla="*/ 735461 w 896012"/>
                <a:gd name="connsiteY3" fmla="*/ 1584006 h 1586237"/>
                <a:gd name="connsiteX4" fmla="*/ 810958 w 896012"/>
                <a:gd name="connsiteY4" fmla="*/ 1586237 h 1586237"/>
                <a:gd name="connsiteX5" fmla="*/ 810977 w 896012"/>
                <a:gd name="connsiteY5" fmla="*/ 480392 h 1586237"/>
                <a:gd name="connsiteX6" fmla="*/ 893154 w 896012"/>
                <a:gd name="connsiteY6" fmla="*/ 338313 h 1586237"/>
                <a:gd name="connsiteX7" fmla="*/ 896012 w 896012"/>
                <a:gd name="connsiteY7" fmla="*/ 95839 h 1586237"/>
                <a:gd name="connsiteX8" fmla="*/ 764989 w 896012"/>
                <a:gd name="connsiteY8" fmla="*/ 0 h 1586237"/>
                <a:gd name="connsiteX9" fmla="*/ 130954 w 896012"/>
                <a:gd name="connsiteY9" fmla="*/ 1661 h 1586237"/>
                <a:gd name="connsiteX10" fmla="*/ 4895 w 896012"/>
                <a:gd name="connsiteY10" fmla="*/ 100964 h 1586237"/>
                <a:gd name="connsiteX11" fmla="*/ 6595 w 896012"/>
                <a:gd name="connsiteY11" fmla="*/ 333465 h 1586237"/>
                <a:gd name="connsiteX12" fmla="*/ 91567 w 896012"/>
                <a:gd name="connsiteY12" fmla="*/ 481170 h 1586237"/>
                <a:gd name="connsiteX0" fmla="*/ 91567 w 896012"/>
                <a:gd name="connsiteY0" fmla="*/ 481170 h 1586237"/>
                <a:gd name="connsiteX1" fmla="*/ 90181 w 896012"/>
                <a:gd name="connsiteY1" fmla="*/ 1489190 h 1586237"/>
                <a:gd name="connsiteX2" fmla="*/ 158246 w 896012"/>
                <a:gd name="connsiteY2" fmla="*/ 1581149 h 1586237"/>
                <a:gd name="connsiteX3" fmla="*/ 735461 w 896012"/>
                <a:gd name="connsiteY3" fmla="*/ 1584006 h 1586237"/>
                <a:gd name="connsiteX4" fmla="*/ 810958 w 896012"/>
                <a:gd name="connsiteY4" fmla="*/ 1586237 h 1586237"/>
                <a:gd name="connsiteX5" fmla="*/ 810977 w 896012"/>
                <a:gd name="connsiteY5" fmla="*/ 480392 h 1586237"/>
                <a:gd name="connsiteX6" fmla="*/ 893154 w 896012"/>
                <a:gd name="connsiteY6" fmla="*/ 338313 h 1586237"/>
                <a:gd name="connsiteX7" fmla="*/ 896012 w 896012"/>
                <a:gd name="connsiteY7" fmla="*/ 95839 h 1586237"/>
                <a:gd name="connsiteX8" fmla="*/ 764989 w 896012"/>
                <a:gd name="connsiteY8" fmla="*/ 0 h 1586237"/>
                <a:gd name="connsiteX9" fmla="*/ 130954 w 896012"/>
                <a:gd name="connsiteY9" fmla="*/ 1661 h 1586237"/>
                <a:gd name="connsiteX10" fmla="*/ 4895 w 896012"/>
                <a:gd name="connsiteY10" fmla="*/ 100964 h 1586237"/>
                <a:gd name="connsiteX11" fmla="*/ 6595 w 896012"/>
                <a:gd name="connsiteY11" fmla="*/ 333465 h 1586237"/>
                <a:gd name="connsiteX12" fmla="*/ 91567 w 896012"/>
                <a:gd name="connsiteY12" fmla="*/ 481170 h 1586237"/>
                <a:gd name="connsiteX0" fmla="*/ 91567 w 896012"/>
                <a:gd name="connsiteY0" fmla="*/ 481170 h 1586237"/>
                <a:gd name="connsiteX1" fmla="*/ 90181 w 896012"/>
                <a:gd name="connsiteY1" fmla="*/ 1489190 h 1586237"/>
                <a:gd name="connsiteX2" fmla="*/ 158246 w 896012"/>
                <a:gd name="connsiteY2" fmla="*/ 1581149 h 1586237"/>
                <a:gd name="connsiteX3" fmla="*/ 735461 w 896012"/>
                <a:gd name="connsiteY3" fmla="*/ 1584006 h 1586237"/>
                <a:gd name="connsiteX4" fmla="*/ 810958 w 896012"/>
                <a:gd name="connsiteY4" fmla="*/ 1586237 h 1586237"/>
                <a:gd name="connsiteX5" fmla="*/ 810977 w 896012"/>
                <a:gd name="connsiteY5" fmla="*/ 480392 h 1586237"/>
                <a:gd name="connsiteX6" fmla="*/ 893154 w 896012"/>
                <a:gd name="connsiteY6" fmla="*/ 338313 h 1586237"/>
                <a:gd name="connsiteX7" fmla="*/ 896012 w 896012"/>
                <a:gd name="connsiteY7" fmla="*/ 95839 h 1586237"/>
                <a:gd name="connsiteX8" fmla="*/ 764989 w 896012"/>
                <a:gd name="connsiteY8" fmla="*/ 0 h 1586237"/>
                <a:gd name="connsiteX9" fmla="*/ 130954 w 896012"/>
                <a:gd name="connsiteY9" fmla="*/ 1661 h 1586237"/>
                <a:gd name="connsiteX10" fmla="*/ 4895 w 896012"/>
                <a:gd name="connsiteY10" fmla="*/ 100964 h 1586237"/>
                <a:gd name="connsiteX11" fmla="*/ 6595 w 896012"/>
                <a:gd name="connsiteY11" fmla="*/ 333465 h 1586237"/>
                <a:gd name="connsiteX12" fmla="*/ 91567 w 896012"/>
                <a:gd name="connsiteY12" fmla="*/ 481170 h 1586237"/>
                <a:gd name="connsiteX0" fmla="*/ 91567 w 896012"/>
                <a:gd name="connsiteY0" fmla="*/ 481170 h 1584006"/>
                <a:gd name="connsiteX1" fmla="*/ 90181 w 896012"/>
                <a:gd name="connsiteY1" fmla="*/ 1489190 h 1584006"/>
                <a:gd name="connsiteX2" fmla="*/ 158246 w 896012"/>
                <a:gd name="connsiteY2" fmla="*/ 1581149 h 1584006"/>
                <a:gd name="connsiteX3" fmla="*/ 735461 w 896012"/>
                <a:gd name="connsiteY3" fmla="*/ 1584006 h 1584006"/>
                <a:gd name="connsiteX4" fmla="*/ 812863 w 896012"/>
                <a:gd name="connsiteY4" fmla="*/ 1498607 h 1584006"/>
                <a:gd name="connsiteX5" fmla="*/ 810977 w 896012"/>
                <a:gd name="connsiteY5" fmla="*/ 480392 h 1584006"/>
                <a:gd name="connsiteX6" fmla="*/ 893154 w 896012"/>
                <a:gd name="connsiteY6" fmla="*/ 338313 h 1584006"/>
                <a:gd name="connsiteX7" fmla="*/ 896012 w 896012"/>
                <a:gd name="connsiteY7" fmla="*/ 95839 h 1584006"/>
                <a:gd name="connsiteX8" fmla="*/ 764989 w 896012"/>
                <a:gd name="connsiteY8" fmla="*/ 0 h 1584006"/>
                <a:gd name="connsiteX9" fmla="*/ 130954 w 896012"/>
                <a:gd name="connsiteY9" fmla="*/ 1661 h 1584006"/>
                <a:gd name="connsiteX10" fmla="*/ 4895 w 896012"/>
                <a:gd name="connsiteY10" fmla="*/ 100964 h 1584006"/>
                <a:gd name="connsiteX11" fmla="*/ 6595 w 896012"/>
                <a:gd name="connsiteY11" fmla="*/ 333465 h 1584006"/>
                <a:gd name="connsiteX12" fmla="*/ 91567 w 896012"/>
                <a:gd name="connsiteY12" fmla="*/ 481170 h 1584006"/>
                <a:gd name="connsiteX0" fmla="*/ 91567 w 896012"/>
                <a:gd name="connsiteY0" fmla="*/ 481170 h 1584006"/>
                <a:gd name="connsiteX1" fmla="*/ 90181 w 896012"/>
                <a:gd name="connsiteY1" fmla="*/ 1489190 h 1584006"/>
                <a:gd name="connsiteX2" fmla="*/ 158246 w 896012"/>
                <a:gd name="connsiteY2" fmla="*/ 1581149 h 1584006"/>
                <a:gd name="connsiteX3" fmla="*/ 735461 w 896012"/>
                <a:gd name="connsiteY3" fmla="*/ 1584006 h 1584006"/>
                <a:gd name="connsiteX4" fmla="*/ 812863 w 896012"/>
                <a:gd name="connsiteY4" fmla="*/ 1498607 h 1584006"/>
                <a:gd name="connsiteX5" fmla="*/ 810977 w 896012"/>
                <a:gd name="connsiteY5" fmla="*/ 480392 h 1584006"/>
                <a:gd name="connsiteX6" fmla="*/ 893154 w 896012"/>
                <a:gd name="connsiteY6" fmla="*/ 338313 h 1584006"/>
                <a:gd name="connsiteX7" fmla="*/ 896012 w 896012"/>
                <a:gd name="connsiteY7" fmla="*/ 95839 h 1584006"/>
                <a:gd name="connsiteX8" fmla="*/ 764989 w 896012"/>
                <a:gd name="connsiteY8" fmla="*/ 0 h 1584006"/>
                <a:gd name="connsiteX9" fmla="*/ 130954 w 896012"/>
                <a:gd name="connsiteY9" fmla="*/ 1661 h 1584006"/>
                <a:gd name="connsiteX10" fmla="*/ 4895 w 896012"/>
                <a:gd name="connsiteY10" fmla="*/ 100964 h 1584006"/>
                <a:gd name="connsiteX11" fmla="*/ 6595 w 896012"/>
                <a:gd name="connsiteY11" fmla="*/ 333465 h 1584006"/>
                <a:gd name="connsiteX12" fmla="*/ 91567 w 896012"/>
                <a:gd name="connsiteY12" fmla="*/ 481170 h 1584006"/>
                <a:gd name="connsiteX0" fmla="*/ 91567 w 896012"/>
                <a:gd name="connsiteY0" fmla="*/ 481170 h 1584009"/>
                <a:gd name="connsiteX1" fmla="*/ 90181 w 896012"/>
                <a:gd name="connsiteY1" fmla="*/ 1489190 h 1584009"/>
                <a:gd name="connsiteX2" fmla="*/ 158246 w 896012"/>
                <a:gd name="connsiteY2" fmla="*/ 1581149 h 1584009"/>
                <a:gd name="connsiteX3" fmla="*/ 735461 w 896012"/>
                <a:gd name="connsiteY3" fmla="*/ 1584006 h 1584009"/>
                <a:gd name="connsiteX4" fmla="*/ 812863 w 896012"/>
                <a:gd name="connsiteY4" fmla="*/ 1498607 h 1584009"/>
                <a:gd name="connsiteX5" fmla="*/ 810977 w 896012"/>
                <a:gd name="connsiteY5" fmla="*/ 480392 h 1584009"/>
                <a:gd name="connsiteX6" fmla="*/ 893154 w 896012"/>
                <a:gd name="connsiteY6" fmla="*/ 338313 h 1584009"/>
                <a:gd name="connsiteX7" fmla="*/ 896012 w 896012"/>
                <a:gd name="connsiteY7" fmla="*/ 95839 h 1584009"/>
                <a:gd name="connsiteX8" fmla="*/ 764989 w 896012"/>
                <a:gd name="connsiteY8" fmla="*/ 0 h 1584009"/>
                <a:gd name="connsiteX9" fmla="*/ 130954 w 896012"/>
                <a:gd name="connsiteY9" fmla="*/ 1661 h 1584009"/>
                <a:gd name="connsiteX10" fmla="*/ 4895 w 896012"/>
                <a:gd name="connsiteY10" fmla="*/ 100964 h 1584009"/>
                <a:gd name="connsiteX11" fmla="*/ 6595 w 896012"/>
                <a:gd name="connsiteY11" fmla="*/ 333465 h 1584009"/>
                <a:gd name="connsiteX12" fmla="*/ 91567 w 896012"/>
                <a:gd name="connsiteY12" fmla="*/ 481170 h 1584009"/>
                <a:gd name="connsiteX0" fmla="*/ 91567 w 896012"/>
                <a:gd name="connsiteY0" fmla="*/ 481170 h 1584009"/>
                <a:gd name="connsiteX1" fmla="*/ 90181 w 896012"/>
                <a:gd name="connsiteY1" fmla="*/ 1489190 h 1584009"/>
                <a:gd name="connsiteX2" fmla="*/ 158246 w 896012"/>
                <a:gd name="connsiteY2" fmla="*/ 1581149 h 1584009"/>
                <a:gd name="connsiteX3" fmla="*/ 735461 w 896012"/>
                <a:gd name="connsiteY3" fmla="*/ 1584006 h 1584009"/>
                <a:gd name="connsiteX4" fmla="*/ 812863 w 896012"/>
                <a:gd name="connsiteY4" fmla="*/ 1498607 h 1584009"/>
                <a:gd name="connsiteX5" fmla="*/ 810977 w 896012"/>
                <a:gd name="connsiteY5" fmla="*/ 480392 h 1584009"/>
                <a:gd name="connsiteX6" fmla="*/ 893154 w 896012"/>
                <a:gd name="connsiteY6" fmla="*/ 338313 h 1584009"/>
                <a:gd name="connsiteX7" fmla="*/ 896012 w 896012"/>
                <a:gd name="connsiteY7" fmla="*/ 95839 h 1584009"/>
                <a:gd name="connsiteX8" fmla="*/ 764989 w 896012"/>
                <a:gd name="connsiteY8" fmla="*/ 0 h 1584009"/>
                <a:gd name="connsiteX9" fmla="*/ 130954 w 896012"/>
                <a:gd name="connsiteY9" fmla="*/ 1661 h 1584009"/>
                <a:gd name="connsiteX10" fmla="*/ 4895 w 896012"/>
                <a:gd name="connsiteY10" fmla="*/ 100964 h 1584009"/>
                <a:gd name="connsiteX11" fmla="*/ 6595 w 896012"/>
                <a:gd name="connsiteY11" fmla="*/ 333465 h 1584009"/>
                <a:gd name="connsiteX12" fmla="*/ 91567 w 896012"/>
                <a:gd name="connsiteY12" fmla="*/ 481170 h 1584009"/>
                <a:gd name="connsiteX0" fmla="*/ 91567 w 896012"/>
                <a:gd name="connsiteY0" fmla="*/ 481170 h 1584009"/>
                <a:gd name="connsiteX1" fmla="*/ 90181 w 896012"/>
                <a:gd name="connsiteY1" fmla="*/ 1489190 h 1584009"/>
                <a:gd name="connsiteX2" fmla="*/ 158246 w 896012"/>
                <a:gd name="connsiteY2" fmla="*/ 1581149 h 1584009"/>
                <a:gd name="connsiteX3" fmla="*/ 735461 w 896012"/>
                <a:gd name="connsiteY3" fmla="*/ 1584006 h 1584009"/>
                <a:gd name="connsiteX4" fmla="*/ 812863 w 896012"/>
                <a:gd name="connsiteY4" fmla="*/ 1498607 h 1584009"/>
                <a:gd name="connsiteX5" fmla="*/ 810977 w 896012"/>
                <a:gd name="connsiteY5" fmla="*/ 480392 h 1584009"/>
                <a:gd name="connsiteX6" fmla="*/ 893154 w 896012"/>
                <a:gd name="connsiteY6" fmla="*/ 338313 h 1584009"/>
                <a:gd name="connsiteX7" fmla="*/ 896012 w 896012"/>
                <a:gd name="connsiteY7" fmla="*/ 95839 h 1584009"/>
                <a:gd name="connsiteX8" fmla="*/ 764989 w 896012"/>
                <a:gd name="connsiteY8" fmla="*/ 0 h 1584009"/>
                <a:gd name="connsiteX9" fmla="*/ 130954 w 896012"/>
                <a:gd name="connsiteY9" fmla="*/ 1661 h 1584009"/>
                <a:gd name="connsiteX10" fmla="*/ 4895 w 896012"/>
                <a:gd name="connsiteY10" fmla="*/ 100964 h 1584009"/>
                <a:gd name="connsiteX11" fmla="*/ 6595 w 896012"/>
                <a:gd name="connsiteY11" fmla="*/ 333465 h 1584009"/>
                <a:gd name="connsiteX12" fmla="*/ 91567 w 896012"/>
                <a:gd name="connsiteY12" fmla="*/ 481170 h 1584009"/>
                <a:gd name="connsiteX0" fmla="*/ 91567 w 896012"/>
                <a:gd name="connsiteY0" fmla="*/ 481170 h 1584009"/>
                <a:gd name="connsiteX1" fmla="*/ 90181 w 896012"/>
                <a:gd name="connsiteY1" fmla="*/ 1489190 h 1584009"/>
                <a:gd name="connsiteX2" fmla="*/ 158246 w 896012"/>
                <a:gd name="connsiteY2" fmla="*/ 1581149 h 1584009"/>
                <a:gd name="connsiteX3" fmla="*/ 735461 w 896012"/>
                <a:gd name="connsiteY3" fmla="*/ 1584006 h 1584009"/>
                <a:gd name="connsiteX4" fmla="*/ 812863 w 896012"/>
                <a:gd name="connsiteY4" fmla="*/ 1498607 h 1584009"/>
                <a:gd name="connsiteX5" fmla="*/ 810977 w 896012"/>
                <a:gd name="connsiteY5" fmla="*/ 480392 h 1584009"/>
                <a:gd name="connsiteX6" fmla="*/ 893154 w 896012"/>
                <a:gd name="connsiteY6" fmla="*/ 338313 h 1584009"/>
                <a:gd name="connsiteX7" fmla="*/ 896012 w 896012"/>
                <a:gd name="connsiteY7" fmla="*/ 95839 h 1584009"/>
                <a:gd name="connsiteX8" fmla="*/ 764989 w 896012"/>
                <a:gd name="connsiteY8" fmla="*/ 0 h 1584009"/>
                <a:gd name="connsiteX9" fmla="*/ 130954 w 896012"/>
                <a:gd name="connsiteY9" fmla="*/ 1661 h 1584009"/>
                <a:gd name="connsiteX10" fmla="*/ 4895 w 896012"/>
                <a:gd name="connsiteY10" fmla="*/ 100964 h 1584009"/>
                <a:gd name="connsiteX11" fmla="*/ 6595 w 896012"/>
                <a:gd name="connsiteY11" fmla="*/ 333465 h 1584009"/>
                <a:gd name="connsiteX12" fmla="*/ 91567 w 896012"/>
                <a:gd name="connsiteY12" fmla="*/ 481170 h 1584009"/>
                <a:gd name="connsiteX0" fmla="*/ 91567 w 896012"/>
                <a:gd name="connsiteY0" fmla="*/ 481170 h 1584009"/>
                <a:gd name="connsiteX1" fmla="*/ 90181 w 896012"/>
                <a:gd name="connsiteY1" fmla="*/ 1489190 h 1584009"/>
                <a:gd name="connsiteX2" fmla="*/ 158246 w 896012"/>
                <a:gd name="connsiteY2" fmla="*/ 1581149 h 1584009"/>
                <a:gd name="connsiteX3" fmla="*/ 735461 w 896012"/>
                <a:gd name="connsiteY3" fmla="*/ 1584006 h 1584009"/>
                <a:gd name="connsiteX4" fmla="*/ 812863 w 896012"/>
                <a:gd name="connsiteY4" fmla="*/ 1498607 h 1584009"/>
                <a:gd name="connsiteX5" fmla="*/ 810977 w 896012"/>
                <a:gd name="connsiteY5" fmla="*/ 480392 h 1584009"/>
                <a:gd name="connsiteX6" fmla="*/ 893154 w 896012"/>
                <a:gd name="connsiteY6" fmla="*/ 338313 h 1584009"/>
                <a:gd name="connsiteX7" fmla="*/ 896012 w 896012"/>
                <a:gd name="connsiteY7" fmla="*/ 95839 h 1584009"/>
                <a:gd name="connsiteX8" fmla="*/ 764989 w 896012"/>
                <a:gd name="connsiteY8" fmla="*/ 0 h 1584009"/>
                <a:gd name="connsiteX9" fmla="*/ 130954 w 896012"/>
                <a:gd name="connsiteY9" fmla="*/ 1661 h 1584009"/>
                <a:gd name="connsiteX10" fmla="*/ 4895 w 896012"/>
                <a:gd name="connsiteY10" fmla="*/ 100964 h 1584009"/>
                <a:gd name="connsiteX11" fmla="*/ 6595 w 896012"/>
                <a:gd name="connsiteY11" fmla="*/ 333465 h 1584009"/>
                <a:gd name="connsiteX12" fmla="*/ 91567 w 896012"/>
                <a:gd name="connsiteY12" fmla="*/ 481170 h 1584009"/>
                <a:gd name="connsiteX0" fmla="*/ 86674 w 891119"/>
                <a:gd name="connsiteY0" fmla="*/ 481170 h 1584009"/>
                <a:gd name="connsiteX1" fmla="*/ 85288 w 891119"/>
                <a:gd name="connsiteY1" fmla="*/ 1489190 h 1584009"/>
                <a:gd name="connsiteX2" fmla="*/ 153353 w 891119"/>
                <a:gd name="connsiteY2" fmla="*/ 1581149 h 1584009"/>
                <a:gd name="connsiteX3" fmla="*/ 730568 w 891119"/>
                <a:gd name="connsiteY3" fmla="*/ 1584006 h 1584009"/>
                <a:gd name="connsiteX4" fmla="*/ 807970 w 891119"/>
                <a:gd name="connsiteY4" fmla="*/ 1498607 h 1584009"/>
                <a:gd name="connsiteX5" fmla="*/ 806084 w 891119"/>
                <a:gd name="connsiteY5" fmla="*/ 480392 h 1584009"/>
                <a:gd name="connsiteX6" fmla="*/ 888261 w 891119"/>
                <a:gd name="connsiteY6" fmla="*/ 338313 h 1584009"/>
                <a:gd name="connsiteX7" fmla="*/ 891119 w 891119"/>
                <a:gd name="connsiteY7" fmla="*/ 95839 h 1584009"/>
                <a:gd name="connsiteX8" fmla="*/ 760096 w 891119"/>
                <a:gd name="connsiteY8" fmla="*/ 0 h 1584009"/>
                <a:gd name="connsiteX9" fmla="*/ 126061 w 891119"/>
                <a:gd name="connsiteY9" fmla="*/ 1661 h 1584009"/>
                <a:gd name="connsiteX10" fmla="*/ 2 w 891119"/>
                <a:gd name="connsiteY10" fmla="*/ 100964 h 1584009"/>
                <a:gd name="connsiteX11" fmla="*/ 1702 w 891119"/>
                <a:gd name="connsiteY11" fmla="*/ 333465 h 1584009"/>
                <a:gd name="connsiteX12" fmla="*/ 86674 w 891119"/>
                <a:gd name="connsiteY12" fmla="*/ 481170 h 1584009"/>
                <a:gd name="connsiteX0" fmla="*/ 86672 w 891117"/>
                <a:gd name="connsiteY0" fmla="*/ 481170 h 1584009"/>
                <a:gd name="connsiteX1" fmla="*/ 85286 w 891117"/>
                <a:gd name="connsiteY1" fmla="*/ 1489190 h 1584009"/>
                <a:gd name="connsiteX2" fmla="*/ 153351 w 891117"/>
                <a:gd name="connsiteY2" fmla="*/ 1581149 h 1584009"/>
                <a:gd name="connsiteX3" fmla="*/ 730566 w 891117"/>
                <a:gd name="connsiteY3" fmla="*/ 1584006 h 1584009"/>
                <a:gd name="connsiteX4" fmla="*/ 807968 w 891117"/>
                <a:gd name="connsiteY4" fmla="*/ 1498607 h 1584009"/>
                <a:gd name="connsiteX5" fmla="*/ 806082 w 891117"/>
                <a:gd name="connsiteY5" fmla="*/ 480392 h 1584009"/>
                <a:gd name="connsiteX6" fmla="*/ 888259 w 891117"/>
                <a:gd name="connsiteY6" fmla="*/ 338313 h 1584009"/>
                <a:gd name="connsiteX7" fmla="*/ 891117 w 891117"/>
                <a:gd name="connsiteY7" fmla="*/ 95839 h 1584009"/>
                <a:gd name="connsiteX8" fmla="*/ 760094 w 891117"/>
                <a:gd name="connsiteY8" fmla="*/ 0 h 1584009"/>
                <a:gd name="connsiteX9" fmla="*/ 126059 w 891117"/>
                <a:gd name="connsiteY9" fmla="*/ 1661 h 1584009"/>
                <a:gd name="connsiteX10" fmla="*/ 0 w 891117"/>
                <a:gd name="connsiteY10" fmla="*/ 100964 h 1584009"/>
                <a:gd name="connsiteX11" fmla="*/ 1700 w 891117"/>
                <a:gd name="connsiteY11" fmla="*/ 333465 h 1584009"/>
                <a:gd name="connsiteX12" fmla="*/ 86672 w 891117"/>
                <a:gd name="connsiteY12" fmla="*/ 481170 h 1584009"/>
                <a:gd name="connsiteX0" fmla="*/ 86673 w 891118"/>
                <a:gd name="connsiteY0" fmla="*/ 481170 h 1584009"/>
                <a:gd name="connsiteX1" fmla="*/ 85287 w 891118"/>
                <a:gd name="connsiteY1" fmla="*/ 1489190 h 1584009"/>
                <a:gd name="connsiteX2" fmla="*/ 153352 w 891118"/>
                <a:gd name="connsiteY2" fmla="*/ 1581149 h 1584009"/>
                <a:gd name="connsiteX3" fmla="*/ 730567 w 891118"/>
                <a:gd name="connsiteY3" fmla="*/ 1584006 h 1584009"/>
                <a:gd name="connsiteX4" fmla="*/ 807969 w 891118"/>
                <a:gd name="connsiteY4" fmla="*/ 1498607 h 1584009"/>
                <a:gd name="connsiteX5" fmla="*/ 806083 w 891118"/>
                <a:gd name="connsiteY5" fmla="*/ 480392 h 1584009"/>
                <a:gd name="connsiteX6" fmla="*/ 888260 w 891118"/>
                <a:gd name="connsiteY6" fmla="*/ 338313 h 1584009"/>
                <a:gd name="connsiteX7" fmla="*/ 891118 w 891118"/>
                <a:gd name="connsiteY7" fmla="*/ 95839 h 1584009"/>
                <a:gd name="connsiteX8" fmla="*/ 760095 w 891118"/>
                <a:gd name="connsiteY8" fmla="*/ 0 h 1584009"/>
                <a:gd name="connsiteX9" fmla="*/ 126060 w 891118"/>
                <a:gd name="connsiteY9" fmla="*/ 1661 h 1584009"/>
                <a:gd name="connsiteX10" fmla="*/ 1 w 891118"/>
                <a:gd name="connsiteY10" fmla="*/ 100964 h 1584009"/>
                <a:gd name="connsiteX11" fmla="*/ 1701 w 891118"/>
                <a:gd name="connsiteY11" fmla="*/ 333465 h 1584009"/>
                <a:gd name="connsiteX12" fmla="*/ 86673 w 891118"/>
                <a:gd name="connsiteY12" fmla="*/ 481170 h 158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1118" h="1584009">
                  <a:moveTo>
                    <a:pt x="86673" y="481170"/>
                  </a:moveTo>
                  <a:cubicBezTo>
                    <a:pt x="85894" y="845995"/>
                    <a:pt x="86066" y="1124365"/>
                    <a:pt x="85287" y="1489190"/>
                  </a:cubicBezTo>
                  <a:cubicBezTo>
                    <a:pt x="85115" y="1573183"/>
                    <a:pt x="88753" y="1580976"/>
                    <a:pt x="153352" y="1581149"/>
                  </a:cubicBezTo>
                  <a:lnTo>
                    <a:pt x="730567" y="1584006"/>
                  </a:lnTo>
                  <a:cubicBezTo>
                    <a:pt x="806851" y="1584115"/>
                    <a:pt x="810743" y="1582318"/>
                    <a:pt x="807969" y="1498607"/>
                  </a:cubicBezTo>
                  <a:cubicBezTo>
                    <a:pt x="807975" y="1129992"/>
                    <a:pt x="806077" y="849007"/>
                    <a:pt x="806083" y="480392"/>
                  </a:cubicBezTo>
                  <a:lnTo>
                    <a:pt x="888260" y="338313"/>
                  </a:lnTo>
                  <a:cubicBezTo>
                    <a:pt x="889213" y="257488"/>
                    <a:pt x="890165" y="176664"/>
                    <a:pt x="891118" y="95839"/>
                  </a:cubicBezTo>
                  <a:cubicBezTo>
                    <a:pt x="890553" y="33897"/>
                    <a:pt x="880302" y="6331"/>
                    <a:pt x="760095" y="0"/>
                  </a:cubicBezTo>
                  <a:lnTo>
                    <a:pt x="126060" y="1661"/>
                  </a:lnTo>
                  <a:cubicBezTo>
                    <a:pt x="32398" y="2295"/>
                    <a:pt x="8504" y="40425"/>
                    <a:pt x="1" y="100964"/>
                  </a:cubicBezTo>
                  <a:cubicBezTo>
                    <a:pt x="71" y="151978"/>
                    <a:pt x="-406" y="254879"/>
                    <a:pt x="1701" y="333465"/>
                  </a:cubicBezTo>
                  <a:lnTo>
                    <a:pt x="86673" y="481170"/>
                  </a:lnTo>
                  <a:close/>
                </a:path>
              </a:pathLst>
            </a:custGeom>
            <a:solidFill>
              <a:srgbClr val="D9D9D9"/>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Freeform: Shape 4">
              <a:extLst>
                <a:ext uri="{FF2B5EF4-FFF2-40B4-BE49-F238E27FC236}">
                  <a16:creationId xmlns:a16="http://schemas.microsoft.com/office/drawing/2014/main" id="{3EA86325-1578-4C4D-8088-5C749493639A}"/>
                </a:ext>
              </a:extLst>
            </p:cNvPr>
            <p:cNvSpPr/>
            <p:nvPr/>
          </p:nvSpPr>
          <p:spPr>
            <a:xfrm>
              <a:off x="1924738" y="2373755"/>
              <a:ext cx="1627704" cy="830448"/>
            </a:xfrm>
            <a:custGeom>
              <a:avLst/>
              <a:gdLst>
                <a:gd name="connsiteX0" fmla="*/ 154774 w 956361"/>
                <a:gd name="connsiteY0" fmla="*/ 463503 h 1557977"/>
                <a:gd name="connsiteX1" fmla="*/ 152436 w 956361"/>
                <a:gd name="connsiteY1" fmla="*/ 1557977 h 1557977"/>
                <a:gd name="connsiteX2" fmla="*/ 774508 w 956361"/>
                <a:gd name="connsiteY2" fmla="*/ 1555638 h 1557977"/>
                <a:gd name="connsiteX3" fmla="*/ 769285 w 956361"/>
                <a:gd name="connsiteY3" fmla="*/ 452829 h 1557977"/>
                <a:gd name="connsiteX4" fmla="*/ 956361 w 956361"/>
                <a:gd name="connsiteY4" fmla="*/ 314708 h 1557977"/>
                <a:gd name="connsiteX5" fmla="*/ 956361 w 956361"/>
                <a:gd name="connsiteY5" fmla="*/ 1749 h 1557977"/>
                <a:gd name="connsiteX6" fmla="*/ 0 w 956361"/>
                <a:gd name="connsiteY6" fmla="*/ 0 h 1557977"/>
                <a:gd name="connsiteX7" fmla="*/ 3497 w 956361"/>
                <a:gd name="connsiteY7" fmla="*/ 351424 h 1557977"/>
                <a:gd name="connsiteX8" fmla="*/ 154774 w 956361"/>
                <a:gd name="connsiteY8" fmla="*/ 463503 h 1557977"/>
                <a:gd name="connsiteX0" fmla="*/ 154774 w 956361"/>
                <a:gd name="connsiteY0" fmla="*/ 463503 h 1557977"/>
                <a:gd name="connsiteX1" fmla="*/ 152436 w 956361"/>
                <a:gd name="connsiteY1" fmla="*/ 1557977 h 1557977"/>
                <a:gd name="connsiteX2" fmla="*/ 774508 w 956361"/>
                <a:gd name="connsiteY2" fmla="*/ 1555638 h 1557977"/>
                <a:gd name="connsiteX3" fmla="*/ 769285 w 956361"/>
                <a:gd name="connsiteY3" fmla="*/ 452829 h 1557977"/>
                <a:gd name="connsiteX4" fmla="*/ 956361 w 956361"/>
                <a:gd name="connsiteY4" fmla="*/ 314708 h 1557977"/>
                <a:gd name="connsiteX5" fmla="*/ 956361 w 956361"/>
                <a:gd name="connsiteY5" fmla="*/ 1749 h 1557977"/>
                <a:gd name="connsiteX6" fmla="*/ 0 w 956361"/>
                <a:gd name="connsiteY6" fmla="*/ 0 h 1557977"/>
                <a:gd name="connsiteX7" fmla="*/ 3497 w 956361"/>
                <a:gd name="connsiteY7" fmla="*/ 351424 h 1557977"/>
                <a:gd name="connsiteX8" fmla="*/ 154774 w 956361"/>
                <a:gd name="connsiteY8" fmla="*/ 463503 h 1557977"/>
                <a:gd name="connsiteX0" fmla="*/ 154774 w 956361"/>
                <a:gd name="connsiteY0" fmla="*/ 463503 h 1557977"/>
                <a:gd name="connsiteX1" fmla="*/ 152436 w 956361"/>
                <a:gd name="connsiteY1" fmla="*/ 1557977 h 1557977"/>
                <a:gd name="connsiteX2" fmla="*/ 774508 w 956361"/>
                <a:gd name="connsiteY2" fmla="*/ 1555638 h 1557977"/>
                <a:gd name="connsiteX3" fmla="*/ 769285 w 956361"/>
                <a:gd name="connsiteY3" fmla="*/ 452829 h 1557977"/>
                <a:gd name="connsiteX4" fmla="*/ 956361 w 956361"/>
                <a:gd name="connsiteY4" fmla="*/ 314708 h 1557977"/>
                <a:gd name="connsiteX5" fmla="*/ 956361 w 956361"/>
                <a:gd name="connsiteY5" fmla="*/ 1749 h 1557977"/>
                <a:gd name="connsiteX6" fmla="*/ 0 w 956361"/>
                <a:gd name="connsiteY6" fmla="*/ 0 h 1557977"/>
                <a:gd name="connsiteX7" fmla="*/ 3497 w 956361"/>
                <a:gd name="connsiteY7" fmla="*/ 351424 h 1557977"/>
                <a:gd name="connsiteX8" fmla="*/ 154774 w 956361"/>
                <a:gd name="connsiteY8" fmla="*/ 463503 h 1557977"/>
                <a:gd name="connsiteX0" fmla="*/ 154774 w 956361"/>
                <a:gd name="connsiteY0" fmla="*/ 463503 h 1562632"/>
                <a:gd name="connsiteX1" fmla="*/ 152436 w 956361"/>
                <a:gd name="connsiteY1" fmla="*/ 1557977 h 1562632"/>
                <a:gd name="connsiteX2" fmla="*/ 874165 w 956361"/>
                <a:gd name="connsiteY2" fmla="*/ 1562632 h 1562632"/>
                <a:gd name="connsiteX3" fmla="*/ 769285 w 956361"/>
                <a:gd name="connsiteY3" fmla="*/ 452829 h 1562632"/>
                <a:gd name="connsiteX4" fmla="*/ 956361 w 956361"/>
                <a:gd name="connsiteY4" fmla="*/ 314708 h 1562632"/>
                <a:gd name="connsiteX5" fmla="*/ 956361 w 956361"/>
                <a:gd name="connsiteY5" fmla="*/ 1749 h 1562632"/>
                <a:gd name="connsiteX6" fmla="*/ 0 w 956361"/>
                <a:gd name="connsiteY6" fmla="*/ 0 h 1562632"/>
                <a:gd name="connsiteX7" fmla="*/ 3497 w 956361"/>
                <a:gd name="connsiteY7" fmla="*/ 351424 h 1562632"/>
                <a:gd name="connsiteX8" fmla="*/ 154774 w 956361"/>
                <a:gd name="connsiteY8" fmla="*/ 463503 h 1562632"/>
                <a:gd name="connsiteX0" fmla="*/ 154774 w 956361"/>
                <a:gd name="connsiteY0" fmla="*/ 463503 h 1562632"/>
                <a:gd name="connsiteX1" fmla="*/ 152436 w 956361"/>
                <a:gd name="connsiteY1" fmla="*/ 1557977 h 1562632"/>
                <a:gd name="connsiteX2" fmla="*/ 874165 w 956361"/>
                <a:gd name="connsiteY2" fmla="*/ 1562632 h 1562632"/>
                <a:gd name="connsiteX3" fmla="*/ 874184 w 956361"/>
                <a:gd name="connsiteY3" fmla="*/ 456787 h 1562632"/>
                <a:gd name="connsiteX4" fmla="*/ 956361 w 956361"/>
                <a:gd name="connsiteY4" fmla="*/ 314708 h 1562632"/>
                <a:gd name="connsiteX5" fmla="*/ 956361 w 956361"/>
                <a:gd name="connsiteY5" fmla="*/ 1749 h 1562632"/>
                <a:gd name="connsiteX6" fmla="*/ 0 w 956361"/>
                <a:gd name="connsiteY6" fmla="*/ 0 h 1562632"/>
                <a:gd name="connsiteX7" fmla="*/ 3497 w 956361"/>
                <a:gd name="connsiteY7" fmla="*/ 351424 h 1562632"/>
                <a:gd name="connsiteX8" fmla="*/ 154774 w 956361"/>
                <a:gd name="connsiteY8" fmla="*/ 463503 h 1562632"/>
                <a:gd name="connsiteX0" fmla="*/ 154774 w 956361"/>
                <a:gd name="connsiteY0" fmla="*/ 463503 h 1562632"/>
                <a:gd name="connsiteX1" fmla="*/ 152436 w 956361"/>
                <a:gd name="connsiteY1" fmla="*/ 1557977 h 1562632"/>
                <a:gd name="connsiteX2" fmla="*/ 874165 w 956361"/>
                <a:gd name="connsiteY2" fmla="*/ 1562632 h 1562632"/>
                <a:gd name="connsiteX3" fmla="*/ 874184 w 956361"/>
                <a:gd name="connsiteY3" fmla="*/ 456787 h 1562632"/>
                <a:gd name="connsiteX4" fmla="*/ 956361 w 956361"/>
                <a:gd name="connsiteY4" fmla="*/ 314708 h 1562632"/>
                <a:gd name="connsiteX5" fmla="*/ 956361 w 956361"/>
                <a:gd name="connsiteY5" fmla="*/ 1749 h 1562632"/>
                <a:gd name="connsiteX6" fmla="*/ 0 w 956361"/>
                <a:gd name="connsiteY6" fmla="*/ 0 h 1562632"/>
                <a:gd name="connsiteX7" fmla="*/ 55947 w 956361"/>
                <a:gd name="connsiteY7" fmla="*/ 355382 h 1562632"/>
                <a:gd name="connsiteX8" fmla="*/ 154774 w 956361"/>
                <a:gd name="connsiteY8" fmla="*/ 463503 h 1562632"/>
                <a:gd name="connsiteX0" fmla="*/ 109252 w 910839"/>
                <a:gd name="connsiteY0" fmla="*/ 464492 h 1563621"/>
                <a:gd name="connsiteX1" fmla="*/ 106914 w 910839"/>
                <a:gd name="connsiteY1" fmla="*/ 1558966 h 1563621"/>
                <a:gd name="connsiteX2" fmla="*/ 828643 w 910839"/>
                <a:gd name="connsiteY2" fmla="*/ 1563621 h 1563621"/>
                <a:gd name="connsiteX3" fmla="*/ 828662 w 910839"/>
                <a:gd name="connsiteY3" fmla="*/ 457776 h 1563621"/>
                <a:gd name="connsiteX4" fmla="*/ 910839 w 910839"/>
                <a:gd name="connsiteY4" fmla="*/ 315697 h 1563621"/>
                <a:gd name="connsiteX5" fmla="*/ 910839 w 910839"/>
                <a:gd name="connsiteY5" fmla="*/ 2738 h 1563621"/>
                <a:gd name="connsiteX6" fmla="*/ 0 w 910839"/>
                <a:gd name="connsiteY6" fmla="*/ 0 h 1563621"/>
                <a:gd name="connsiteX7" fmla="*/ 10425 w 910839"/>
                <a:gd name="connsiteY7" fmla="*/ 356371 h 1563621"/>
                <a:gd name="connsiteX8" fmla="*/ 109252 w 910839"/>
                <a:gd name="connsiteY8" fmla="*/ 464492 h 1563621"/>
                <a:gd name="connsiteX0" fmla="*/ 109252 w 910839"/>
                <a:gd name="connsiteY0" fmla="*/ 464492 h 1563621"/>
                <a:gd name="connsiteX1" fmla="*/ 106914 w 910839"/>
                <a:gd name="connsiteY1" fmla="*/ 1558966 h 1563621"/>
                <a:gd name="connsiteX2" fmla="*/ 828643 w 910839"/>
                <a:gd name="connsiteY2" fmla="*/ 1563621 h 1563621"/>
                <a:gd name="connsiteX3" fmla="*/ 828662 w 910839"/>
                <a:gd name="connsiteY3" fmla="*/ 457776 h 1563621"/>
                <a:gd name="connsiteX4" fmla="*/ 910839 w 910839"/>
                <a:gd name="connsiteY4" fmla="*/ 315697 h 1563621"/>
                <a:gd name="connsiteX5" fmla="*/ 910839 w 910839"/>
                <a:gd name="connsiteY5" fmla="*/ 2738 h 1563621"/>
                <a:gd name="connsiteX6" fmla="*/ 0 w 910839"/>
                <a:gd name="connsiteY6" fmla="*/ 0 h 1563621"/>
                <a:gd name="connsiteX7" fmla="*/ 6467 w 910839"/>
                <a:gd name="connsiteY7" fmla="*/ 303922 h 1563621"/>
                <a:gd name="connsiteX8" fmla="*/ 109252 w 910839"/>
                <a:gd name="connsiteY8" fmla="*/ 464492 h 1563621"/>
                <a:gd name="connsiteX0" fmla="*/ 109252 w 910839"/>
                <a:gd name="connsiteY0" fmla="*/ 464492 h 1563621"/>
                <a:gd name="connsiteX1" fmla="*/ 106914 w 910839"/>
                <a:gd name="connsiteY1" fmla="*/ 1558966 h 1563621"/>
                <a:gd name="connsiteX2" fmla="*/ 828643 w 910839"/>
                <a:gd name="connsiteY2" fmla="*/ 1563621 h 1563621"/>
                <a:gd name="connsiteX3" fmla="*/ 828662 w 910839"/>
                <a:gd name="connsiteY3" fmla="*/ 457776 h 1563621"/>
                <a:gd name="connsiteX4" fmla="*/ 910839 w 910839"/>
                <a:gd name="connsiteY4" fmla="*/ 315697 h 1563621"/>
                <a:gd name="connsiteX5" fmla="*/ 910839 w 910839"/>
                <a:gd name="connsiteY5" fmla="*/ 2738 h 1563621"/>
                <a:gd name="connsiteX6" fmla="*/ 0 w 910839"/>
                <a:gd name="connsiteY6" fmla="*/ 0 h 1563621"/>
                <a:gd name="connsiteX7" fmla="*/ 24280 w 910839"/>
                <a:gd name="connsiteY7" fmla="*/ 310849 h 1563621"/>
                <a:gd name="connsiteX8" fmla="*/ 109252 w 910839"/>
                <a:gd name="connsiteY8" fmla="*/ 464492 h 1563621"/>
                <a:gd name="connsiteX0" fmla="*/ 109252 w 910839"/>
                <a:gd name="connsiteY0" fmla="*/ 458554 h 1563621"/>
                <a:gd name="connsiteX1" fmla="*/ 106914 w 910839"/>
                <a:gd name="connsiteY1" fmla="*/ 1558966 h 1563621"/>
                <a:gd name="connsiteX2" fmla="*/ 828643 w 910839"/>
                <a:gd name="connsiteY2" fmla="*/ 1563621 h 1563621"/>
                <a:gd name="connsiteX3" fmla="*/ 828662 w 910839"/>
                <a:gd name="connsiteY3" fmla="*/ 457776 h 1563621"/>
                <a:gd name="connsiteX4" fmla="*/ 910839 w 910839"/>
                <a:gd name="connsiteY4" fmla="*/ 315697 h 1563621"/>
                <a:gd name="connsiteX5" fmla="*/ 910839 w 910839"/>
                <a:gd name="connsiteY5" fmla="*/ 2738 h 1563621"/>
                <a:gd name="connsiteX6" fmla="*/ 0 w 910839"/>
                <a:gd name="connsiteY6" fmla="*/ 0 h 1563621"/>
                <a:gd name="connsiteX7" fmla="*/ 24280 w 910839"/>
                <a:gd name="connsiteY7" fmla="*/ 310849 h 1563621"/>
                <a:gd name="connsiteX8" fmla="*/ 109252 w 910839"/>
                <a:gd name="connsiteY8" fmla="*/ 458554 h 1563621"/>
                <a:gd name="connsiteX0" fmla="*/ 88471 w 890058"/>
                <a:gd name="connsiteY0" fmla="*/ 458554 h 1563621"/>
                <a:gd name="connsiteX1" fmla="*/ 86133 w 890058"/>
                <a:gd name="connsiteY1" fmla="*/ 1558966 h 1563621"/>
                <a:gd name="connsiteX2" fmla="*/ 807862 w 890058"/>
                <a:gd name="connsiteY2" fmla="*/ 1563621 h 1563621"/>
                <a:gd name="connsiteX3" fmla="*/ 807881 w 890058"/>
                <a:gd name="connsiteY3" fmla="*/ 457776 h 1563621"/>
                <a:gd name="connsiteX4" fmla="*/ 890058 w 890058"/>
                <a:gd name="connsiteY4" fmla="*/ 315697 h 1563621"/>
                <a:gd name="connsiteX5" fmla="*/ 890058 w 890058"/>
                <a:gd name="connsiteY5" fmla="*/ 2738 h 1563621"/>
                <a:gd name="connsiteX6" fmla="*/ 0 w 890058"/>
                <a:gd name="connsiteY6" fmla="*/ 0 h 1563621"/>
                <a:gd name="connsiteX7" fmla="*/ 3499 w 890058"/>
                <a:gd name="connsiteY7" fmla="*/ 310849 h 1563621"/>
                <a:gd name="connsiteX8" fmla="*/ 88471 w 890058"/>
                <a:gd name="connsiteY8" fmla="*/ 458554 h 1563621"/>
                <a:gd name="connsiteX0" fmla="*/ 85158 w 886745"/>
                <a:gd name="connsiteY0" fmla="*/ 458554 h 1563621"/>
                <a:gd name="connsiteX1" fmla="*/ 82820 w 886745"/>
                <a:gd name="connsiteY1" fmla="*/ 1558966 h 1563621"/>
                <a:gd name="connsiteX2" fmla="*/ 804549 w 886745"/>
                <a:gd name="connsiteY2" fmla="*/ 1563621 h 1563621"/>
                <a:gd name="connsiteX3" fmla="*/ 804568 w 886745"/>
                <a:gd name="connsiteY3" fmla="*/ 457776 h 1563621"/>
                <a:gd name="connsiteX4" fmla="*/ 886745 w 886745"/>
                <a:gd name="connsiteY4" fmla="*/ 315697 h 1563621"/>
                <a:gd name="connsiteX5" fmla="*/ 886745 w 886745"/>
                <a:gd name="connsiteY5" fmla="*/ 2738 h 1563621"/>
                <a:gd name="connsiteX6" fmla="*/ 2625 w 886745"/>
                <a:gd name="connsiteY6" fmla="*/ 0 h 1563621"/>
                <a:gd name="connsiteX7" fmla="*/ 186 w 886745"/>
                <a:gd name="connsiteY7" fmla="*/ 310849 h 1563621"/>
                <a:gd name="connsiteX8" fmla="*/ 85158 w 886745"/>
                <a:gd name="connsiteY8" fmla="*/ 458554 h 1563621"/>
                <a:gd name="connsiteX0" fmla="*/ 85391 w 886978"/>
                <a:gd name="connsiteY0" fmla="*/ 455816 h 1560883"/>
                <a:gd name="connsiteX1" fmla="*/ 83053 w 886978"/>
                <a:gd name="connsiteY1" fmla="*/ 1556228 h 1560883"/>
                <a:gd name="connsiteX2" fmla="*/ 804782 w 886978"/>
                <a:gd name="connsiteY2" fmla="*/ 1560883 h 1560883"/>
                <a:gd name="connsiteX3" fmla="*/ 804801 w 886978"/>
                <a:gd name="connsiteY3" fmla="*/ 455038 h 1560883"/>
                <a:gd name="connsiteX4" fmla="*/ 886978 w 886978"/>
                <a:gd name="connsiteY4" fmla="*/ 312959 h 1560883"/>
                <a:gd name="connsiteX5" fmla="*/ 886978 w 886978"/>
                <a:gd name="connsiteY5" fmla="*/ 0 h 1560883"/>
                <a:gd name="connsiteX6" fmla="*/ 0 w 886978"/>
                <a:gd name="connsiteY6" fmla="*/ 2025 h 1560883"/>
                <a:gd name="connsiteX7" fmla="*/ 419 w 886978"/>
                <a:gd name="connsiteY7" fmla="*/ 308111 h 1560883"/>
                <a:gd name="connsiteX8" fmla="*/ 85391 w 886978"/>
                <a:gd name="connsiteY8" fmla="*/ 455816 h 1560883"/>
                <a:gd name="connsiteX0" fmla="*/ 85391 w 886978"/>
                <a:gd name="connsiteY0" fmla="*/ 455816 h 1560883"/>
                <a:gd name="connsiteX1" fmla="*/ 83053 w 886978"/>
                <a:gd name="connsiteY1" fmla="*/ 1556228 h 1560883"/>
                <a:gd name="connsiteX2" fmla="*/ 804782 w 886978"/>
                <a:gd name="connsiteY2" fmla="*/ 1560883 h 1560883"/>
                <a:gd name="connsiteX3" fmla="*/ 804801 w 886978"/>
                <a:gd name="connsiteY3" fmla="*/ 455038 h 1560883"/>
                <a:gd name="connsiteX4" fmla="*/ 886978 w 886978"/>
                <a:gd name="connsiteY4" fmla="*/ 312959 h 1560883"/>
                <a:gd name="connsiteX5" fmla="*/ 886978 w 886978"/>
                <a:gd name="connsiteY5" fmla="*/ 0 h 1560883"/>
                <a:gd name="connsiteX6" fmla="*/ 0 w 886978"/>
                <a:gd name="connsiteY6" fmla="*/ 2025 h 1560883"/>
                <a:gd name="connsiteX7" fmla="*/ 419 w 886978"/>
                <a:gd name="connsiteY7" fmla="*/ 308111 h 1560883"/>
                <a:gd name="connsiteX8" fmla="*/ 85391 w 886978"/>
                <a:gd name="connsiteY8" fmla="*/ 455816 h 1560883"/>
                <a:gd name="connsiteX0" fmla="*/ 85391 w 886978"/>
                <a:gd name="connsiteY0" fmla="*/ 487490 h 1592557"/>
                <a:gd name="connsiteX1" fmla="*/ 83053 w 886978"/>
                <a:gd name="connsiteY1" fmla="*/ 1587902 h 1592557"/>
                <a:gd name="connsiteX2" fmla="*/ 804782 w 886978"/>
                <a:gd name="connsiteY2" fmla="*/ 1592557 h 1592557"/>
                <a:gd name="connsiteX3" fmla="*/ 804801 w 886978"/>
                <a:gd name="connsiteY3" fmla="*/ 486712 h 1592557"/>
                <a:gd name="connsiteX4" fmla="*/ 886978 w 886978"/>
                <a:gd name="connsiteY4" fmla="*/ 344633 h 1592557"/>
                <a:gd name="connsiteX5" fmla="*/ 886978 w 886978"/>
                <a:gd name="connsiteY5" fmla="*/ 31674 h 1592557"/>
                <a:gd name="connsiteX6" fmla="*/ 0 w 886978"/>
                <a:gd name="connsiteY6" fmla="*/ 33699 h 1592557"/>
                <a:gd name="connsiteX7" fmla="*/ 419 w 886978"/>
                <a:gd name="connsiteY7" fmla="*/ 339785 h 1592557"/>
                <a:gd name="connsiteX8" fmla="*/ 85391 w 886978"/>
                <a:gd name="connsiteY8" fmla="*/ 487490 h 1592557"/>
                <a:gd name="connsiteX0" fmla="*/ 85391 w 886978"/>
                <a:gd name="connsiteY0" fmla="*/ 487490 h 1592557"/>
                <a:gd name="connsiteX1" fmla="*/ 83053 w 886978"/>
                <a:gd name="connsiteY1" fmla="*/ 1587902 h 1592557"/>
                <a:gd name="connsiteX2" fmla="*/ 804782 w 886978"/>
                <a:gd name="connsiteY2" fmla="*/ 1592557 h 1592557"/>
                <a:gd name="connsiteX3" fmla="*/ 804801 w 886978"/>
                <a:gd name="connsiteY3" fmla="*/ 486712 h 1592557"/>
                <a:gd name="connsiteX4" fmla="*/ 886978 w 886978"/>
                <a:gd name="connsiteY4" fmla="*/ 344633 h 1592557"/>
                <a:gd name="connsiteX5" fmla="*/ 886978 w 886978"/>
                <a:gd name="connsiteY5" fmla="*/ 31674 h 1592557"/>
                <a:gd name="connsiteX6" fmla="*/ 0 w 886978"/>
                <a:gd name="connsiteY6" fmla="*/ 33699 h 1592557"/>
                <a:gd name="connsiteX7" fmla="*/ 419 w 886978"/>
                <a:gd name="connsiteY7" fmla="*/ 339785 h 1592557"/>
                <a:gd name="connsiteX8" fmla="*/ 85391 w 886978"/>
                <a:gd name="connsiteY8" fmla="*/ 487490 h 1592557"/>
                <a:gd name="connsiteX0" fmla="*/ 85391 w 886978"/>
                <a:gd name="connsiteY0" fmla="*/ 505260 h 1610327"/>
                <a:gd name="connsiteX1" fmla="*/ 83053 w 886978"/>
                <a:gd name="connsiteY1" fmla="*/ 1605672 h 1610327"/>
                <a:gd name="connsiteX2" fmla="*/ 804782 w 886978"/>
                <a:gd name="connsiteY2" fmla="*/ 1610327 h 1610327"/>
                <a:gd name="connsiteX3" fmla="*/ 804801 w 886978"/>
                <a:gd name="connsiteY3" fmla="*/ 504482 h 1610327"/>
                <a:gd name="connsiteX4" fmla="*/ 886978 w 886978"/>
                <a:gd name="connsiteY4" fmla="*/ 362403 h 1610327"/>
                <a:gd name="connsiteX5" fmla="*/ 886978 w 886978"/>
                <a:gd name="connsiteY5" fmla="*/ 49444 h 1610327"/>
                <a:gd name="connsiteX6" fmla="*/ 0 w 886978"/>
                <a:gd name="connsiteY6" fmla="*/ 51469 h 1610327"/>
                <a:gd name="connsiteX7" fmla="*/ 419 w 886978"/>
                <a:gd name="connsiteY7" fmla="*/ 357555 h 1610327"/>
                <a:gd name="connsiteX8" fmla="*/ 85391 w 886978"/>
                <a:gd name="connsiteY8" fmla="*/ 505260 h 1610327"/>
                <a:gd name="connsiteX0" fmla="*/ 85391 w 886978"/>
                <a:gd name="connsiteY0" fmla="*/ 510890 h 1615957"/>
                <a:gd name="connsiteX1" fmla="*/ 83053 w 886978"/>
                <a:gd name="connsiteY1" fmla="*/ 1611302 h 1615957"/>
                <a:gd name="connsiteX2" fmla="*/ 804782 w 886978"/>
                <a:gd name="connsiteY2" fmla="*/ 1615957 h 1615957"/>
                <a:gd name="connsiteX3" fmla="*/ 804801 w 886978"/>
                <a:gd name="connsiteY3" fmla="*/ 510112 h 1615957"/>
                <a:gd name="connsiteX4" fmla="*/ 886978 w 886978"/>
                <a:gd name="connsiteY4" fmla="*/ 368033 h 1615957"/>
                <a:gd name="connsiteX5" fmla="*/ 886978 w 886978"/>
                <a:gd name="connsiteY5" fmla="*/ 55074 h 1615957"/>
                <a:gd name="connsiteX6" fmla="*/ 0 w 886978"/>
                <a:gd name="connsiteY6" fmla="*/ 57099 h 1615957"/>
                <a:gd name="connsiteX7" fmla="*/ 419 w 886978"/>
                <a:gd name="connsiteY7" fmla="*/ 363185 h 1615957"/>
                <a:gd name="connsiteX8" fmla="*/ 85391 w 886978"/>
                <a:gd name="connsiteY8" fmla="*/ 510890 h 1615957"/>
                <a:gd name="connsiteX0" fmla="*/ 85391 w 886978"/>
                <a:gd name="connsiteY0" fmla="*/ 507683 h 1612750"/>
                <a:gd name="connsiteX1" fmla="*/ 83053 w 886978"/>
                <a:gd name="connsiteY1" fmla="*/ 1608095 h 1612750"/>
                <a:gd name="connsiteX2" fmla="*/ 804782 w 886978"/>
                <a:gd name="connsiteY2" fmla="*/ 1612750 h 1612750"/>
                <a:gd name="connsiteX3" fmla="*/ 804801 w 886978"/>
                <a:gd name="connsiteY3" fmla="*/ 506905 h 1612750"/>
                <a:gd name="connsiteX4" fmla="*/ 886978 w 886978"/>
                <a:gd name="connsiteY4" fmla="*/ 364826 h 1612750"/>
                <a:gd name="connsiteX5" fmla="*/ 886978 w 886978"/>
                <a:gd name="connsiteY5" fmla="*/ 51867 h 1612750"/>
                <a:gd name="connsiteX6" fmla="*/ 0 w 886978"/>
                <a:gd name="connsiteY6" fmla="*/ 53892 h 1612750"/>
                <a:gd name="connsiteX7" fmla="*/ 419 w 886978"/>
                <a:gd name="connsiteY7" fmla="*/ 359978 h 1612750"/>
                <a:gd name="connsiteX8" fmla="*/ 85391 w 886978"/>
                <a:gd name="connsiteY8" fmla="*/ 507683 h 1612750"/>
                <a:gd name="connsiteX0" fmla="*/ 85391 w 886978"/>
                <a:gd name="connsiteY0" fmla="*/ 507683 h 1612750"/>
                <a:gd name="connsiteX1" fmla="*/ 83053 w 886978"/>
                <a:gd name="connsiteY1" fmla="*/ 1608095 h 1612750"/>
                <a:gd name="connsiteX2" fmla="*/ 804782 w 886978"/>
                <a:gd name="connsiteY2" fmla="*/ 1612750 h 1612750"/>
                <a:gd name="connsiteX3" fmla="*/ 804801 w 886978"/>
                <a:gd name="connsiteY3" fmla="*/ 506905 h 1612750"/>
                <a:gd name="connsiteX4" fmla="*/ 886978 w 886978"/>
                <a:gd name="connsiteY4" fmla="*/ 364826 h 1612750"/>
                <a:gd name="connsiteX5" fmla="*/ 886978 w 886978"/>
                <a:gd name="connsiteY5" fmla="*/ 51867 h 1612750"/>
                <a:gd name="connsiteX6" fmla="*/ 0 w 886978"/>
                <a:gd name="connsiteY6" fmla="*/ 53892 h 1612750"/>
                <a:gd name="connsiteX7" fmla="*/ 419 w 886978"/>
                <a:gd name="connsiteY7" fmla="*/ 359978 h 1612750"/>
                <a:gd name="connsiteX8" fmla="*/ 85391 w 886978"/>
                <a:gd name="connsiteY8" fmla="*/ 507683 h 1612750"/>
                <a:gd name="connsiteX0" fmla="*/ 85391 w 886978"/>
                <a:gd name="connsiteY0" fmla="*/ 500342 h 1605409"/>
                <a:gd name="connsiteX1" fmla="*/ 83053 w 886978"/>
                <a:gd name="connsiteY1" fmla="*/ 1600754 h 1605409"/>
                <a:gd name="connsiteX2" fmla="*/ 804782 w 886978"/>
                <a:gd name="connsiteY2" fmla="*/ 1605409 h 1605409"/>
                <a:gd name="connsiteX3" fmla="*/ 804801 w 886978"/>
                <a:gd name="connsiteY3" fmla="*/ 499564 h 1605409"/>
                <a:gd name="connsiteX4" fmla="*/ 886978 w 886978"/>
                <a:gd name="connsiteY4" fmla="*/ 357485 h 1605409"/>
                <a:gd name="connsiteX5" fmla="*/ 886978 w 886978"/>
                <a:gd name="connsiteY5" fmla="*/ 44526 h 1605409"/>
                <a:gd name="connsiteX6" fmla="*/ 0 w 886978"/>
                <a:gd name="connsiteY6" fmla="*/ 46551 h 1605409"/>
                <a:gd name="connsiteX7" fmla="*/ 419 w 886978"/>
                <a:gd name="connsiteY7" fmla="*/ 352637 h 1605409"/>
                <a:gd name="connsiteX8" fmla="*/ 85391 w 886978"/>
                <a:gd name="connsiteY8" fmla="*/ 500342 h 1605409"/>
                <a:gd name="connsiteX0" fmla="*/ 85391 w 886978"/>
                <a:gd name="connsiteY0" fmla="*/ 499348 h 1604415"/>
                <a:gd name="connsiteX1" fmla="*/ 83053 w 886978"/>
                <a:gd name="connsiteY1" fmla="*/ 1599760 h 1604415"/>
                <a:gd name="connsiteX2" fmla="*/ 804782 w 886978"/>
                <a:gd name="connsiteY2" fmla="*/ 1604415 h 1604415"/>
                <a:gd name="connsiteX3" fmla="*/ 804801 w 886978"/>
                <a:gd name="connsiteY3" fmla="*/ 498570 h 1604415"/>
                <a:gd name="connsiteX4" fmla="*/ 886978 w 886978"/>
                <a:gd name="connsiteY4" fmla="*/ 356491 h 1604415"/>
                <a:gd name="connsiteX5" fmla="*/ 886978 w 886978"/>
                <a:gd name="connsiteY5" fmla="*/ 43532 h 1604415"/>
                <a:gd name="connsiteX6" fmla="*/ 0 w 886978"/>
                <a:gd name="connsiteY6" fmla="*/ 45557 h 1604415"/>
                <a:gd name="connsiteX7" fmla="*/ 419 w 886978"/>
                <a:gd name="connsiteY7" fmla="*/ 351643 h 1604415"/>
                <a:gd name="connsiteX8" fmla="*/ 85391 w 886978"/>
                <a:gd name="connsiteY8" fmla="*/ 499348 h 1604415"/>
                <a:gd name="connsiteX0" fmla="*/ 85391 w 886978"/>
                <a:gd name="connsiteY0" fmla="*/ 530436 h 1635503"/>
                <a:gd name="connsiteX1" fmla="*/ 83053 w 886978"/>
                <a:gd name="connsiteY1" fmla="*/ 1630848 h 1635503"/>
                <a:gd name="connsiteX2" fmla="*/ 804782 w 886978"/>
                <a:gd name="connsiteY2" fmla="*/ 1635503 h 1635503"/>
                <a:gd name="connsiteX3" fmla="*/ 804801 w 886978"/>
                <a:gd name="connsiteY3" fmla="*/ 529658 h 1635503"/>
                <a:gd name="connsiteX4" fmla="*/ 886978 w 886978"/>
                <a:gd name="connsiteY4" fmla="*/ 387579 h 1635503"/>
                <a:gd name="connsiteX5" fmla="*/ 886978 w 886978"/>
                <a:gd name="connsiteY5" fmla="*/ 74620 h 1635503"/>
                <a:gd name="connsiteX6" fmla="*/ 0 w 886978"/>
                <a:gd name="connsiteY6" fmla="*/ 76645 h 1635503"/>
                <a:gd name="connsiteX7" fmla="*/ 419 w 886978"/>
                <a:gd name="connsiteY7" fmla="*/ 382731 h 1635503"/>
                <a:gd name="connsiteX8" fmla="*/ 85391 w 886978"/>
                <a:gd name="connsiteY8" fmla="*/ 530436 h 1635503"/>
                <a:gd name="connsiteX0" fmla="*/ 85391 w 886978"/>
                <a:gd name="connsiteY0" fmla="*/ 530436 h 1635503"/>
                <a:gd name="connsiteX1" fmla="*/ 83053 w 886978"/>
                <a:gd name="connsiteY1" fmla="*/ 1630848 h 1635503"/>
                <a:gd name="connsiteX2" fmla="*/ 804782 w 886978"/>
                <a:gd name="connsiteY2" fmla="*/ 1635503 h 1635503"/>
                <a:gd name="connsiteX3" fmla="*/ 804801 w 886978"/>
                <a:gd name="connsiteY3" fmla="*/ 529658 h 1635503"/>
                <a:gd name="connsiteX4" fmla="*/ 886978 w 886978"/>
                <a:gd name="connsiteY4" fmla="*/ 387579 h 1635503"/>
                <a:gd name="connsiteX5" fmla="*/ 886978 w 886978"/>
                <a:gd name="connsiteY5" fmla="*/ 74620 h 1635503"/>
                <a:gd name="connsiteX6" fmla="*/ 0 w 886978"/>
                <a:gd name="connsiteY6" fmla="*/ 76645 h 1635503"/>
                <a:gd name="connsiteX7" fmla="*/ 419 w 886978"/>
                <a:gd name="connsiteY7" fmla="*/ 382731 h 1635503"/>
                <a:gd name="connsiteX8" fmla="*/ 85391 w 886978"/>
                <a:gd name="connsiteY8" fmla="*/ 530436 h 1635503"/>
                <a:gd name="connsiteX0" fmla="*/ 85391 w 886978"/>
                <a:gd name="connsiteY0" fmla="*/ 531639 h 1636706"/>
                <a:gd name="connsiteX1" fmla="*/ 83053 w 886978"/>
                <a:gd name="connsiteY1" fmla="*/ 1632051 h 1636706"/>
                <a:gd name="connsiteX2" fmla="*/ 804782 w 886978"/>
                <a:gd name="connsiteY2" fmla="*/ 1636706 h 1636706"/>
                <a:gd name="connsiteX3" fmla="*/ 804801 w 886978"/>
                <a:gd name="connsiteY3" fmla="*/ 530861 h 1636706"/>
                <a:gd name="connsiteX4" fmla="*/ 886978 w 886978"/>
                <a:gd name="connsiteY4" fmla="*/ 388782 h 1636706"/>
                <a:gd name="connsiteX5" fmla="*/ 886978 w 886978"/>
                <a:gd name="connsiteY5" fmla="*/ 75823 h 1636706"/>
                <a:gd name="connsiteX6" fmla="*/ 0 w 886978"/>
                <a:gd name="connsiteY6" fmla="*/ 77848 h 1636706"/>
                <a:gd name="connsiteX7" fmla="*/ 419 w 886978"/>
                <a:gd name="connsiteY7" fmla="*/ 383934 h 1636706"/>
                <a:gd name="connsiteX8" fmla="*/ 85391 w 886978"/>
                <a:gd name="connsiteY8" fmla="*/ 531639 h 1636706"/>
                <a:gd name="connsiteX0" fmla="*/ 85391 w 886978"/>
                <a:gd name="connsiteY0" fmla="*/ 545716 h 1650783"/>
                <a:gd name="connsiteX1" fmla="*/ 83053 w 886978"/>
                <a:gd name="connsiteY1" fmla="*/ 1646128 h 1650783"/>
                <a:gd name="connsiteX2" fmla="*/ 804782 w 886978"/>
                <a:gd name="connsiteY2" fmla="*/ 1650783 h 1650783"/>
                <a:gd name="connsiteX3" fmla="*/ 804801 w 886978"/>
                <a:gd name="connsiteY3" fmla="*/ 544938 h 1650783"/>
                <a:gd name="connsiteX4" fmla="*/ 886978 w 886978"/>
                <a:gd name="connsiteY4" fmla="*/ 402859 h 1650783"/>
                <a:gd name="connsiteX5" fmla="*/ 886978 w 886978"/>
                <a:gd name="connsiteY5" fmla="*/ 89900 h 1650783"/>
                <a:gd name="connsiteX6" fmla="*/ 0 w 886978"/>
                <a:gd name="connsiteY6" fmla="*/ 91925 h 1650783"/>
                <a:gd name="connsiteX7" fmla="*/ 419 w 886978"/>
                <a:gd name="connsiteY7" fmla="*/ 398011 h 1650783"/>
                <a:gd name="connsiteX8" fmla="*/ 85391 w 886978"/>
                <a:gd name="connsiteY8" fmla="*/ 545716 h 1650783"/>
                <a:gd name="connsiteX0" fmla="*/ 85391 w 886978"/>
                <a:gd name="connsiteY0" fmla="*/ 545716 h 1650783"/>
                <a:gd name="connsiteX1" fmla="*/ 83053 w 886978"/>
                <a:gd name="connsiteY1" fmla="*/ 1646128 h 1650783"/>
                <a:gd name="connsiteX2" fmla="*/ 804782 w 886978"/>
                <a:gd name="connsiteY2" fmla="*/ 1650783 h 1650783"/>
                <a:gd name="connsiteX3" fmla="*/ 804801 w 886978"/>
                <a:gd name="connsiteY3" fmla="*/ 544938 h 1650783"/>
                <a:gd name="connsiteX4" fmla="*/ 886978 w 886978"/>
                <a:gd name="connsiteY4" fmla="*/ 402859 h 1650783"/>
                <a:gd name="connsiteX5" fmla="*/ 886978 w 886978"/>
                <a:gd name="connsiteY5" fmla="*/ 89900 h 1650783"/>
                <a:gd name="connsiteX6" fmla="*/ 0 w 886978"/>
                <a:gd name="connsiteY6" fmla="*/ 91925 h 1650783"/>
                <a:gd name="connsiteX7" fmla="*/ 419 w 886978"/>
                <a:gd name="connsiteY7" fmla="*/ 398011 h 1650783"/>
                <a:gd name="connsiteX8" fmla="*/ 85391 w 886978"/>
                <a:gd name="connsiteY8" fmla="*/ 545716 h 1650783"/>
                <a:gd name="connsiteX0" fmla="*/ 85391 w 886978"/>
                <a:gd name="connsiteY0" fmla="*/ 536957 h 1642024"/>
                <a:gd name="connsiteX1" fmla="*/ 83053 w 886978"/>
                <a:gd name="connsiteY1" fmla="*/ 1637369 h 1642024"/>
                <a:gd name="connsiteX2" fmla="*/ 804782 w 886978"/>
                <a:gd name="connsiteY2" fmla="*/ 1642024 h 1642024"/>
                <a:gd name="connsiteX3" fmla="*/ 804801 w 886978"/>
                <a:gd name="connsiteY3" fmla="*/ 536179 h 1642024"/>
                <a:gd name="connsiteX4" fmla="*/ 886978 w 886978"/>
                <a:gd name="connsiteY4" fmla="*/ 394100 h 1642024"/>
                <a:gd name="connsiteX5" fmla="*/ 886978 w 886978"/>
                <a:gd name="connsiteY5" fmla="*/ 81141 h 1642024"/>
                <a:gd name="connsiteX6" fmla="*/ 0 w 886978"/>
                <a:gd name="connsiteY6" fmla="*/ 83166 h 1642024"/>
                <a:gd name="connsiteX7" fmla="*/ 419 w 886978"/>
                <a:gd name="connsiteY7" fmla="*/ 389252 h 1642024"/>
                <a:gd name="connsiteX8" fmla="*/ 85391 w 886978"/>
                <a:gd name="connsiteY8" fmla="*/ 536957 h 1642024"/>
                <a:gd name="connsiteX0" fmla="*/ 85391 w 886978"/>
                <a:gd name="connsiteY0" fmla="*/ 536957 h 1642024"/>
                <a:gd name="connsiteX1" fmla="*/ 83053 w 886978"/>
                <a:gd name="connsiteY1" fmla="*/ 1637369 h 1642024"/>
                <a:gd name="connsiteX2" fmla="*/ 804782 w 886978"/>
                <a:gd name="connsiteY2" fmla="*/ 1642024 h 1642024"/>
                <a:gd name="connsiteX3" fmla="*/ 804801 w 886978"/>
                <a:gd name="connsiteY3" fmla="*/ 536179 h 1642024"/>
                <a:gd name="connsiteX4" fmla="*/ 886978 w 886978"/>
                <a:gd name="connsiteY4" fmla="*/ 394100 h 1642024"/>
                <a:gd name="connsiteX5" fmla="*/ 886978 w 886978"/>
                <a:gd name="connsiteY5" fmla="*/ 81141 h 1642024"/>
                <a:gd name="connsiteX6" fmla="*/ 0 w 886978"/>
                <a:gd name="connsiteY6" fmla="*/ 83166 h 1642024"/>
                <a:gd name="connsiteX7" fmla="*/ 419 w 886978"/>
                <a:gd name="connsiteY7" fmla="*/ 389252 h 1642024"/>
                <a:gd name="connsiteX8" fmla="*/ 85391 w 886978"/>
                <a:gd name="connsiteY8" fmla="*/ 536957 h 1642024"/>
                <a:gd name="connsiteX0" fmla="*/ 85391 w 886978"/>
                <a:gd name="connsiteY0" fmla="*/ 536957 h 1642024"/>
                <a:gd name="connsiteX1" fmla="*/ 83053 w 886978"/>
                <a:gd name="connsiteY1" fmla="*/ 1637369 h 1642024"/>
                <a:gd name="connsiteX2" fmla="*/ 804782 w 886978"/>
                <a:gd name="connsiteY2" fmla="*/ 1642024 h 1642024"/>
                <a:gd name="connsiteX3" fmla="*/ 804801 w 886978"/>
                <a:gd name="connsiteY3" fmla="*/ 536179 h 1642024"/>
                <a:gd name="connsiteX4" fmla="*/ 886978 w 886978"/>
                <a:gd name="connsiteY4" fmla="*/ 394100 h 1642024"/>
                <a:gd name="connsiteX5" fmla="*/ 886978 w 886978"/>
                <a:gd name="connsiteY5" fmla="*/ 81141 h 1642024"/>
                <a:gd name="connsiteX6" fmla="*/ 0 w 886978"/>
                <a:gd name="connsiteY6" fmla="*/ 83166 h 1642024"/>
                <a:gd name="connsiteX7" fmla="*/ 419 w 886978"/>
                <a:gd name="connsiteY7" fmla="*/ 389252 h 1642024"/>
                <a:gd name="connsiteX8" fmla="*/ 85391 w 886978"/>
                <a:gd name="connsiteY8" fmla="*/ 536957 h 1642024"/>
                <a:gd name="connsiteX0" fmla="*/ 85391 w 902098"/>
                <a:gd name="connsiteY0" fmla="*/ 486484 h 1591551"/>
                <a:gd name="connsiteX1" fmla="*/ 83053 w 902098"/>
                <a:gd name="connsiteY1" fmla="*/ 1586896 h 1591551"/>
                <a:gd name="connsiteX2" fmla="*/ 804782 w 902098"/>
                <a:gd name="connsiteY2" fmla="*/ 1591551 h 1591551"/>
                <a:gd name="connsiteX3" fmla="*/ 804801 w 902098"/>
                <a:gd name="connsiteY3" fmla="*/ 485706 h 1591551"/>
                <a:gd name="connsiteX4" fmla="*/ 886978 w 902098"/>
                <a:gd name="connsiteY4" fmla="*/ 343627 h 1591551"/>
                <a:gd name="connsiteX5" fmla="*/ 886978 w 902098"/>
                <a:gd name="connsiteY5" fmla="*/ 30668 h 1591551"/>
                <a:gd name="connsiteX6" fmla="*/ 815010 w 902098"/>
                <a:gd name="connsiteY6" fmla="*/ 11981 h 1591551"/>
                <a:gd name="connsiteX7" fmla="*/ 0 w 902098"/>
                <a:gd name="connsiteY7" fmla="*/ 32693 h 1591551"/>
                <a:gd name="connsiteX8" fmla="*/ 419 w 902098"/>
                <a:gd name="connsiteY8" fmla="*/ 338779 h 1591551"/>
                <a:gd name="connsiteX9" fmla="*/ 85391 w 902098"/>
                <a:gd name="connsiteY9" fmla="*/ 486484 h 1591551"/>
                <a:gd name="connsiteX0" fmla="*/ 85391 w 903430"/>
                <a:gd name="connsiteY0" fmla="*/ 484731 h 1589798"/>
                <a:gd name="connsiteX1" fmla="*/ 83053 w 903430"/>
                <a:gd name="connsiteY1" fmla="*/ 1585143 h 1589798"/>
                <a:gd name="connsiteX2" fmla="*/ 804782 w 903430"/>
                <a:gd name="connsiteY2" fmla="*/ 1589798 h 1589798"/>
                <a:gd name="connsiteX3" fmla="*/ 804801 w 903430"/>
                <a:gd name="connsiteY3" fmla="*/ 483953 h 1589798"/>
                <a:gd name="connsiteX4" fmla="*/ 886978 w 903430"/>
                <a:gd name="connsiteY4" fmla="*/ 341874 h 1589798"/>
                <a:gd name="connsiteX5" fmla="*/ 889836 w 903430"/>
                <a:gd name="connsiteY5" fmla="*/ 99400 h 1589798"/>
                <a:gd name="connsiteX6" fmla="*/ 815010 w 903430"/>
                <a:gd name="connsiteY6" fmla="*/ 10228 h 1589798"/>
                <a:gd name="connsiteX7" fmla="*/ 0 w 903430"/>
                <a:gd name="connsiteY7" fmla="*/ 30940 h 1589798"/>
                <a:gd name="connsiteX8" fmla="*/ 419 w 903430"/>
                <a:gd name="connsiteY8" fmla="*/ 337026 h 1589798"/>
                <a:gd name="connsiteX9" fmla="*/ 85391 w 903430"/>
                <a:gd name="connsiteY9" fmla="*/ 484731 h 1589798"/>
                <a:gd name="connsiteX0" fmla="*/ 85391 w 927094"/>
                <a:gd name="connsiteY0" fmla="*/ 484731 h 1589798"/>
                <a:gd name="connsiteX1" fmla="*/ 83053 w 927094"/>
                <a:gd name="connsiteY1" fmla="*/ 1585143 h 1589798"/>
                <a:gd name="connsiteX2" fmla="*/ 804782 w 927094"/>
                <a:gd name="connsiteY2" fmla="*/ 1589798 h 1589798"/>
                <a:gd name="connsiteX3" fmla="*/ 804801 w 927094"/>
                <a:gd name="connsiteY3" fmla="*/ 483953 h 1589798"/>
                <a:gd name="connsiteX4" fmla="*/ 886978 w 927094"/>
                <a:gd name="connsiteY4" fmla="*/ 341874 h 1589798"/>
                <a:gd name="connsiteX5" fmla="*/ 889836 w 927094"/>
                <a:gd name="connsiteY5" fmla="*/ 99400 h 1589798"/>
                <a:gd name="connsiteX6" fmla="*/ 815010 w 927094"/>
                <a:gd name="connsiteY6" fmla="*/ 10228 h 1589798"/>
                <a:gd name="connsiteX7" fmla="*/ 0 w 927094"/>
                <a:gd name="connsiteY7" fmla="*/ 30940 h 1589798"/>
                <a:gd name="connsiteX8" fmla="*/ 419 w 927094"/>
                <a:gd name="connsiteY8" fmla="*/ 337026 h 1589798"/>
                <a:gd name="connsiteX9" fmla="*/ 85391 w 927094"/>
                <a:gd name="connsiteY9" fmla="*/ 484731 h 1589798"/>
                <a:gd name="connsiteX0" fmla="*/ 85391 w 907271"/>
                <a:gd name="connsiteY0" fmla="*/ 484731 h 1589798"/>
                <a:gd name="connsiteX1" fmla="*/ 83053 w 907271"/>
                <a:gd name="connsiteY1" fmla="*/ 1585143 h 1589798"/>
                <a:gd name="connsiteX2" fmla="*/ 804782 w 907271"/>
                <a:gd name="connsiteY2" fmla="*/ 1589798 h 1589798"/>
                <a:gd name="connsiteX3" fmla="*/ 804801 w 907271"/>
                <a:gd name="connsiteY3" fmla="*/ 483953 h 1589798"/>
                <a:gd name="connsiteX4" fmla="*/ 886978 w 907271"/>
                <a:gd name="connsiteY4" fmla="*/ 341874 h 1589798"/>
                <a:gd name="connsiteX5" fmla="*/ 889836 w 907271"/>
                <a:gd name="connsiteY5" fmla="*/ 99400 h 1589798"/>
                <a:gd name="connsiteX6" fmla="*/ 815010 w 907271"/>
                <a:gd name="connsiteY6" fmla="*/ 10228 h 1589798"/>
                <a:gd name="connsiteX7" fmla="*/ 0 w 907271"/>
                <a:gd name="connsiteY7" fmla="*/ 30940 h 1589798"/>
                <a:gd name="connsiteX8" fmla="*/ 419 w 907271"/>
                <a:gd name="connsiteY8" fmla="*/ 337026 h 1589798"/>
                <a:gd name="connsiteX9" fmla="*/ 85391 w 907271"/>
                <a:gd name="connsiteY9" fmla="*/ 484731 h 1589798"/>
                <a:gd name="connsiteX0" fmla="*/ 85391 w 889836"/>
                <a:gd name="connsiteY0" fmla="*/ 484731 h 1589798"/>
                <a:gd name="connsiteX1" fmla="*/ 83053 w 889836"/>
                <a:gd name="connsiteY1" fmla="*/ 1585143 h 1589798"/>
                <a:gd name="connsiteX2" fmla="*/ 804782 w 889836"/>
                <a:gd name="connsiteY2" fmla="*/ 1589798 h 1589798"/>
                <a:gd name="connsiteX3" fmla="*/ 804801 w 889836"/>
                <a:gd name="connsiteY3" fmla="*/ 483953 h 1589798"/>
                <a:gd name="connsiteX4" fmla="*/ 886978 w 889836"/>
                <a:gd name="connsiteY4" fmla="*/ 341874 h 1589798"/>
                <a:gd name="connsiteX5" fmla="*/ 889836 w 889836"/>
                <a:gd name="connsiteY5" fmla="*/ 99400 h 1589798"/>
                <a:gd name="connsiteX6" fmla="*/ 815010 w 889836"/>
                <a:gd name="connsiteY6" fmla="*/ 10228 h 1589798"/>
                <a:gd name="connsiteX7" fmla="*/ 0 w 889836"/>
                <a:gd name="connsiteY7" fmla="*/ 30940 h 1589798"/>
                <a:gd name="connsiteX8" fmla="*/ 419 w 889836"/>
                <a:gd name="connsiteY8" fmla="*/ 337026 h 1589798"/>
                <a:gd name="connsiteX9" fmla="*/ 85391 w 889836"/>
                <a:gd name="connsiteY9" fmla="*/ 484731 h 1589798"/>
                <a:gd name="connsiteX0" fmla="*/ 85391 w 889836"/>
                <a:gd name="connsiteY0" fmla="*/ 485046 h 1590113"/>
                <a:gd name="connsiteX1" fmla="*/ 83053 w 889836"/>
                <a:gd name="connsiteY1" fmla="*/ 1585458 h 1590113"/>
                <a:gd name="connsiteX2" fmla="*/ 804782 w 889836"/>
                <a:gd name="connsiteY2" fmla="*/ 1590113 h 1590113"/>
                <a:gd name="connsiteX3" fmla="*/ 804801 w 889836"/>
                <a:gd name="connsiteY3" fmla="*/ 484268 h 1590113"/>
                <a:gd name="connsiteX4" fmla="*/ 886978 w 889836"/>
                <a:gd name="connsiteY4" fmla="*/ 342189 h 1590113"/>
                <a:gd name="connsiteX5" fmla="*/ 889836 w 889836"/>
                <a:gd name="connsiteY5" fmla="*/ 99715 h 1590113"/>
                <a:gd name="connsiteX6" fmla="*/ 815010 w 889836"/>
                <a:gd name="connsiteY6" fmla="*/ 10543 h 1590113"/>
                <a:gd name="connsiteX7" fmla="*/ 0 w 889836"/>
                <a:gd name="connsiteY7" fmla="*/ 31255 h 1590113"/>
                <a:gd name="connsiteX8" fmla="*/ 419 w 889836"/>
                <a:gd name="connsiteY8" fmla="*/ 337341 h 1590113"/>
                <a:gd name="connsiteX9" fmla="*/ 85391 w 889836"/>
                <a:gd name="connsiteY9" fmla="*/ 485046 h 1590113"/>
                <a:gd name="connsiteX0" fmla="*/ 85391 w 889836"/>
                <a:gd name="connsiteY0" fmla="*/ 484259 h 1589326"/>
                <a:gd name="connsiteX1" fmla="*/ 83053 w 889836"/>
                <a:gd name="connsiteY1" fmla="*/ 1584671 h 1589326"/>
                <a:gd name="connsiteX2" fmla="*/ 804782 w 889836"/>
                <a:gd name="connsiteY2" fmla="*/ 1589326 h 1589326"/>
                <a:gd name="connsiteX3" fmla="*/ 804801 w 889836"/>
                <a:gd name="connsiteY3" fmla="*/ 483481 h 1589326"/>
                <a:gd name="connsiteX4" fmla="*/ 886978 w 889836"/>
                <a:gd name="connsiteY4" fmla="*/ 341402 h 1589326"/>
                <a:gd name="connsiteX5" fmla="*/ 889836 w 889836"/>
                <a:gd name="connsiteY5" fmla="*/ 98928 h 1589326"/>
                <a:gd name="connsiteX6" fmla="*/ 764528 w 889836"/>
                <a:gd name="connsiteY6" fmla="*/ 11661 h 1589326"/>
                <a:gd name="connsiteX7" fmla="*/ 0 w 889836"/>
                <a:gd name="connsiteY7" fmla="*/ 30468 h 1589326"/>
                <a:gd name="connsiteX8" fmla="*/ 419 w 889836"/>
                <a:gd name="connsiteY8" fmla="*/ 336554 h 1589326"/>
                <a:gd name="connsiteX9" fmla="*/ 85391 w 889836"/>
                <a:gd name="connsiteY9" fmla="*/ 484259 h 1589326"/>
                <a:gd name="connsiteX0" fmla="*/ 85391 w 889836"/>
                <a:gd name="connsiteY0" fmla="*/ 484259 h 1589326"/>
                <a:gd name="connsiteX1" fmla="*/ 83053 w 889836"/>
                <a:gd name="connsiteY1" fmla="*/ 1584671 h 1589326"/>
                <a:gd name="connsiteX2" fmla="*/ 804782 w 889836"/>
                <a:gd name="connsiteY2" fmla="*/ 1589326 h 1589326"/>
                <a:gd name="connsiteX3" fmla="*/ 804801 w 889836"/>
                <a:gd name="connsiteY3" fmla="*/ 483481 h 1589326"/>
                <a:gd name="connsiteX4" fmla="*/ 886978 w 889836"/>
                <a:gd name="connsiteY4" fmla="*/ 341402 h 1589326"/>
                <a:gd name="connsiteX5" fmla="*/ 889836 w 889836"/>
                <a:gd name="connsiteY5" fmla="*/ 98928 h 1589326"/>
                <a:gd name="connsiteX6" fmla="*/ 764528 w 889836"/>
                <a:gd name="connsiteY6" fmla="*/ 11661 h 1589326"/>
                <a:gd name="connsiteX7" fmla="*/ 0 w 889836"/>
                <a:gd name="connsiteY7" fmla="*/ 30468 h 1589326"/>
                <a:gd name="connsiteX8" fmla="*/ 419 w 889836"/>
                <a:gd name="connsiteY8" fmla="*/ 336554 h 1589326"/>
                <a:gd name="connsiteX9" fmla="*/ 85391 w 889836"/>
                <a:gd name="connsiteY9" fmla="*/ 484259 h 1589326"/>
                <a:gd name="connsiteX0" fmla="*/ 85391 w 889836"/>
                <a:gd name="connsiteY0" fmla="*/ 484259 h 1589326"/>
                <a:gd name="connsiteX1" fmla="*/ 83053 w 889836"/>
                <a:gd name="connsiteY1" fmla="*/ 1584671 h 1589326"/>
                <a:gd name="connsiteX2" fmla="*/ 804782 w 889836"/>
                <a:gd name="connsiteY2" fmla="*/ 1589326 h 1589326"/>
                <a:gd name="connsiteX3" fmla="*/ 804801 w 889836"/>
                <a:gd name="connsiteY3" fmla="*/ 483481 h 1589326"/>
                <a:gd name="connsiteX4" fmla="*/ 886978 w 889836"/>
                <a:gd name="connsiteY4" fmla="*/ 341402 h 1589326"/>
                <a:gd name="connsiteX5" fmla="*/ 889836 w 889836"/>
                <a:gd name="connsiteY5" fmla="*/ 98928 h 1589326"/>
                <a:gd name="connsiteX6" fmla="*/ 764528 w 889836"/>
                <a:gd name="connsiteY6" fmla="*/ 11661 h 1589326"/>
                <a:gd name="connsiteX7" fmla="*/ 0 w 889836"/>
                <a:gd name="connsiteY7" fmla="*/ 30468 h 1589326"/>
                <a:gd name="connsiteX8" fmla="*/ 419 w 889836"/>
                <a:gd name="connsiteY8" fmla="*/ 336554 h 1589326"/>
                <a:gd name="connsiteX9" fmla="*/ 85391 w 889836"/>
                <a:gd name="connsiteY9" fmla="*/ 484259 h 1589326"/>
                <a:gd name="connsiteX0" fmla="*/ 85391 w 889836"/>
                <a:gd name="connsiteY0" fmla="*/ 484259 h 1589326"/>
                <a:gd name="connsiteX1" fmla="*/ 83053 w 889836"/>
                <a:gd name="connsiteY1" fmla="*/ 1584671 h 1589326"/>
                <a:gd name="connsiteX2" fmla="*/ 804782 w 889836"/>
                <a:gd name="connsiteY2" fmla="*/ 1589326 h 1589326"/>
                <a:gd name="connsiteX3" fmla="*/ 804801 w 889836"/>
                <a:gd name="connsiteY3" fmla="*/ 483481 h 1589326"/>
                <a:gd name="connsiteX4" fmla="*/ 886978 w 889836"/>
                <a:gd name="connsiteY4" fmla="*/ 341402 h 1589326"/>
                <a:gd name="connsiteX5" fmla="*/ 889836 w 889836"/>
                <a:gd name="connsiteY5" fmla="*/ 98928 h 1589326"/>
                <a:gd name="connsiteX6" fmla="*/ 764528 w 889836"/>
                <a:gd name="connsiteY6" fmla="*/ 11661 h 1589326"/>
                <a:gd name="connsiteX7" fmla="*/ 0 w 889836"/>
                <a:gd name="connsiteY7" fmla="*/ 30468 h 1589326"/>
                <a:gd name="connsiteX8" fmla="*/ 419 w 889836"/>
                <a:gd name="connsiteY8" fmla="*/ 336554 h 1589326"/>
                <a:gd name="connsiteX9" fmla="*/ 85391 w 889836"/>
                <a:gd name="connsiteY9" fmla="*/ 484259 h 1589326"/>
                <a:gd name="connsiteX0" fmla="*/ 85391 w 889836"/>
                <a:gd name="connsiteY0" fmla="*/ 488137 h 1593204"/>
                <a:gd name="connsiteX1" fmla="*/ 83053 w 889836"/>
                <a:gd name="connsiteY1" fmla="*/ 1588549 h 1593204"/>
                <a:gd name="connsiteX2" fmla="*/ 804782 w 889836"/>
                <a:gd name="connsiteY2" fmla="*/ 1593204 h 1593204"/>
                <a:gd name="connsiteX3" fmla="*/ 804801 w 889836"/>
                <a:gd name="connsiteY3" fmla="*/ 487359 h 1593204"/>
                <a:gd name="connsiteX4" fmla="*/ 886978 w 889836"/>
                <a:gd name="connsiteY4" fmla="*/ 345280 h 1593204"/>
                <a:gd name="connsiteX5" fmla="*/ 889836 w 889836"/>
                <a:gd name="connsiteY5" fmla="*/ 102806 h 1593204"/>
                <a:gd name="connsiteX6" fmla="*/ 758813 w 889836"/>
                <a:gd name="connsiteY6" fmla="*/ 6967 h 1593204"/>
                <a:gd name="connsiteX7" fmla="*/ 0 w 889836"/>
                <a:gd name="connsiteY7" fmla="*/ 34346 h 1593204"/>
                <a:gd name="connsiteX8" fmla="*/ 419 w 889836"/>
                <a:gd name="connsiteY8" fmla="*/ 340432 h 1593204"/>
                <a:gd name="connsiteX9" fmla="*/ 85391 w 889836"/>
                <a:gd name="connsiteY9" fmla="*/ 488137 h 1593204"/>
                <a:gd name="connsiteX0" fmla="*/ 140778 w 945223"/>
                <a:gd name="connsiteY0" fmla="*/ 488137 h 1593204"/>
                <a:gd name="connsiteX1" fmla="*/ 138440 w 945223"/>
                <a:gd name="connsiteY1" fmla="*/ 1588549 h 1593204"/>
                <a:gd name="connsiteX2" fmla="*/ 860169 w 945223"/>
                <a:gd name="connsiteY2" fmla="*/ 1593204 h 1593204"/>
                <a:gd name="connsiteX3" fmla="*/ 860188 w 945223"/>
                <a:gd name="connsiteY3" fmla="*/ 487359 h 1593204"/>
                <a:gd name="connsiteX4" fmla="*/ 942365 w 945223"/>
                <a:gd name="connsiteY4" fmla="*/ 345280 h 1593204"/>
                <a:gd name="connsiteX5" fmla="*/ 945223 w 945223"/>
                <a:gd name="connsiteY5" fmla="*/ 102806 h 1593204"/>
                <a:gd name="connsiteX6" fmla="*/ 814200 w 945223"/>
                <a:gd name="connsiteY6" fmla="*/ 6967 h 1593204"/>
                <a:gd name="connsiteX7" fmla="*/ 55387 w 945223"/>
                <a:gd name="connsiteY7" fmla="*/ 34346 h 1593204"/>
                <a:gd name="connsiteX8" fmla="*/ 57916 w 945223"/>
                <a:gd name="connsiteY8" fmla="*/ 62211 h 1593204"/>
                <a:gd name="connsiteX9" fmla="*/ 55806 w 945223"/>
                <a:gd name="connsiteY9" fmla="*/ 340432 h 1593204"/>
                <a:gd name="connsiteX10" fmla="*/ 140778 w 945223"/>
                <a:gd name="connsiteY10" fmla="*/ 488137 h 1593204"/>
                <a:gd name="connsiteX0" fmla="*/ 94513 w 898958"/>
                <a:gd name="connsiteY0" fmla="*/ 506401 h 1611468"/>
                <a:gd name="connsiteX1" fmla="*/ 92175 w 898958"/>
                <a:gd name="connsiteY1" fmla="*/ 1606813 h 1611468"/>
                <a:gd name="connsiteX2" fmla="*/ 813904 w 898958"/>
                <a:gd name="connsiteY2" fmla="*/ 1611468 h 1611468"/>
                <a:gd name="connsiteX3" fmla="*/ 813923 w 898958"/>
                <a:gd name="connsiteY3" fmla="*/ 505623 h 1611468"/>
                <a:gd name="connsiteX4" fmla="*/ 896100 w 898958"/>
                <a:gd name="connsiteY4" fmla="*/ 363544 h 1611468"/>
                <a:gd name="connsiteX5" fmla="*/ 898958 w 898958"/>
                <a:gd name="connsiteY5" fmla="*/ 121070 h 1611468"/>
                <a:gd name="connsiteX6" fmla="*/ 767935 w 898958"/>
                <a:gd name="connsiteY6" fmla="*/ 25231 h 1611468"/>
                <a:gd name="connsiteX7" fmla="*/ 83417 w 898958"/>
                <a:gd name="connsiteY7" fmla="*/ 24035 h 1611468"/>
                <a:gd name="connsiteX8" fmla="*/ 11651 w 898958"/>
                <a:gd name="connsiteY8" fmla="*/ 80475 h 1611468"/>
                <a:gd name="connsiteX9" fmla="*/ 9541 w 898958"/>
                <a:gd name="connsiteY9" fmla="*/ 358696 h 1611468"/>
                <a:gd name="connsiteX10" fmla="*/ 94513 w 898958"/>
                <a:gd name="connsiteY10" fmla="*/ 506401 h 1611468"/>
                <a:gd name="connsiteX0" fmla="*/ 96681 w 901126"/>
                <a:gd name="connsiteY0" fmla="*/ 506401 h 1611468"/>
                <a:gd name="connsiteX1" fmla="*/ 94343 w 901126"/>
                <a:gd name="connsiteY1" fmla="*/ 1606813 h 1611468"/>
                <a:gd name="connsiteX2" fmla="*/ 816072 w 901126"/>
                <a:gd name="connsiteY2" fmla="*/ 1611468 h 1611468"/>
                <a:gd name="connsiteX3" fmla="*/ 816091 w 901126"/>
                <a:gd name="connsiteY3" fmla="*/ 505623 h 1611468"/>
                <a:gd name="connsiteX4" fmla="*/ 898268 w 901126"/>
                <a:gd name="connsiteY4" fmla="*/ 363544 h 1611468"/>
                <a:gd name="connsiteX5" fmla="*/ 901126 w 901126"/>
                <a:gd name="connsiteY5" fmla="*/ 121070 h 1611468"/>
                <a:gd name="connsiteX6" fmla="*/ 770103 w 901126"/>
                <a:gd name="connsiteY6" fmla="*/ 25231 h 1611468"/>
                <a:gd name="connsiteX7" fmla="*/ 85585 w 901126"/>
                <a:gd name="connsiteY7" fmla="*/ 24035 h 1611468"/>
                <a:gd name="connsiteX8" fmla="*/ 10009 w 901126"/>
                <a:gd name="connsiteY8" fmla="*/ 126195 h 1611468"/>
                <a:gd name="connsiteX9" fmla="*/ 11709 w 901126"/>
                <a:gd name="connsiteY9" fmla="*/ 358696 h 1611468"/>
                <a:gd name="connsiteX10" fmla="*/ 96681 w 901126"/>
                <a:gd name="connsiteY10" fmla="*/ 506401 h 1611468"/>
                <a:gd name="connsiteX0" fmla="*/ 96681 w 901126"/>
                <a:gd name="connsiteY0" fmla="*/ 482366 h 1587433"/>
                <a:gd name="connsiteX1" fmla="*/ 94343 w 901126"/>
                <a:gd name="connsiteY1" fmla="*/ 1582778 h 1587433"/>
                <a:gd name="connsiteX2" fmla="*/ 816072 w 901126"/>
                <a:gd name="connsiteY2" fmla="*/ 1587433 h 1587433"/>
                <a:gd name="connsiteX3" fmla="*/ 816091 w 901126"/>
                <a:gd name="connsiteY3" fmla="*/ 481588 h 1587433"/>
                <a:gd name="connsiteX4" fmla="*/ 898268 w 901126"/>
                <a:gd name="connsiteY4" fmla="*/ 339509 h 1587433"/>
                <a:gd name="connsiteX5" fmla="*/ 901126 w 901126"/>
                <a:gd name="connsiteY5" fmla="*/ 97035 h 1587433"/>
                <a:gd name="connsiteX6" fmla="*/ 770103 w 901126"/>
                <a:gd name="connsiteY6" fmla="*/ 1196 h 1587433"/>
                <a:gd name="connsiteX7" fmla="*/ 85585 w 901126"/>
                <a:gd name="connsiteY7" fmla="*/ 0 h 1587433"/>
                <a:gd name="connsiteX8" fmla="*/ 10009 w 901126"/>
                <a:gd name="connsiteY8" fmla="*/ 102160 h 1587433"/>
                <a:gd name="connsiteX9" fmla="*/ 11709 w 901126"/>
                <a:gd name="connsiteY9" fmla="*/ 334661 h 1587433"/>
                <a:gd name="connsiteX10" fmla="*/ 96681 w 901126"/>
                <a:gd name="connsiteY10" fmla="*/ 482366 h 1587433"/>
                <a:gd name="connsiteX0" fmla="*/ 93196 w 897641"/>
                <a:gd name="connsiteY0" fmla="*/ 482366 h 1587433"/>
                <a:gd name="connsiteX1" fmla="*/ 90858 w 897641"/>
                <a:gd name="connsiteY1" fmla="*/ 1582778 h 1587433"/>
                <a:gd name="connsiteX2" fmla="*/ 812587 w 897641"/>
                <a:gd name="connsiteY2" fmla="*/ 1587433 h 1587433"/>
                <a:gd name="connsiteX3" fmla="*/ 812606 w 897641"/>
                <a:gd name="connsiteY3" fmla="*/ 481588 h 1587433"/>
                <a:gd name="connsiteX4" fmla="*/ 894783 w 897641"/>
                <a:gd name="connsiteY4" fmla="*/ 339509 h 1587433"/>
                <a:gd name="connsiteX5" fmla="*/ 897641 w 897641"/>
                <a:gd name="connsiteY5" fmla="*/ 97035 h 1587433"/>
                <a:gd name="connsiteX6" fmla="*/ 766618 w 897641"/>
                <a:gd name="connsiteY6" fmla="*/ 1196 h 1587433"/>
                <a:gd name="connsiteX7" fmla="*/ 82100 w 897641"/>
                <a:gd name="connsiteY7" fmla="*/ 0 h 1587433"/>
                <a:gd name="connsiteX8" fmla="*/ 6524 w 897641"/>
                <a:gd name="connsiteY8" fmla="*/ 102160 h 1587433"/>
                <a:gd name="connsiteX9" fmla="*/ 8224 w 897641"/>
                <a:gd name="connsiteY9" fmla="*/ 334661 h 1587433"/>
                <a:gd name="connsiteX10" fmla="*/ 93196 w 897641"/>
                <a:gd name="connsiteY10" fmla="*/ 482366 h 1587433"/>
                <a:gd name="connsiteX0" fmla="*/ 93196 w 897641"/>
                <a:gd name="connsiteY0" fmla="*/ 482366 h 1587433"/>
                <a:gd name="connsiteX1" fmla="*/ 90858 w 897641"/>
                <a:gd name="connsiteY1" fmla="*/ 1582778 h 1587433"/>
                <a:gd name="connsiteX2" fmla="*/ 812587 w 897641"/>
                <a:gd name="connsiteY2" fmla="*/ 1587433 h 1587433"/>
                <a:gd name="connsiteX3" fmla="*/ 812606 w 897641"/>
                <a:gd name="connsiteY3" fmla="*/ 481588 h 1587433"/>
                <a:gd name="connsiteX4" fmla="*/ 894783 w 897641"/>
                <a:gd name="connsiteY4" fmla="*/ 339509 h 1587433"/>
                <a:gd name="connsiteX5" fmla="*/ 897641 w 897641"/>
                <a:gd name="connsiteY5" fmla="*/ 97035 h 1587433"/>
                <a:gd name="connsiteX6" fmla="*/ 766618 w 897641"/>
                <a:gd name="connsiteY6" fmla="*/ 1196 h 1587433"/>
                <a:gd name="connsiteX7" fmla="*/ 82100 w 897641"/>
                <a:gd name="connsiteY7" fmla="*/ 0 h 1587433"/>
                <a:gd name="connsiteX8" fmla="*/ 6524 w 897641"/>
                <a:gd name="connsiteY8" fmla="*/ 102160 h 1587433"/>
                <a:gd name="connsiteX9" fmla="*/ 8224 w 897641"/>
                <a:gd name="connsiteY9" fmla="*/ 334661 h 1587433"/>
                <a:gd name="connsiteX10" fmla="*/ 93196 w 897641"/>
                <a:gd name="connsiteY10" fmla="*/ 482366 h 1587433"/>
                <a:gd name="connsiteX0" fmla="*/ 93196 w 897641"/>
                <a:gd name="connsiteY0" fmla="*/ 482366 h 1587433"/>
                <a:gd name="connsiteX1" fmla="*/ 90858 w 897641"/>
                <a:gd name="connsiteY1" fmla="*/ 1582778 h 1587433"/>
                <a:gd name="connsiteX2" fmla="*/ 812587 w 897641"/>
                <a:gd name="connsiteY2" fmla="*/ 1587433 h 1587433"/>
                <a:gd name="connsiteX3" fmla="*/ 812606 w 897641"/>
                <a:gd name="connsiteY3" fmla="*/ 481588 h 1587433"/>
                <a:gd name="connsiteX4" fmla="*/ 894783 w 897641"/>
                <a:gd name="connsiteY4" fmla="*/ 339509 h 1587433"/>
                <a:gd name="connsiteX5" fmla="*/ 897641 w 897641"/>
                <a:gd name="connsiteY5" fmla="*/ 97035 h 1587433"/>
                <a:gd name="connsiteX6" fmla="*/ 766618 w 897641"/>
                <a:gd name="connsiteY6" fmla="*/ 1196 h 1587433"/>
                <a:gd name="connsiteX7" fmla="*/ 82100 w 897641"/>
                <a:gd name="connsiteY7" fmla="*/ 0 h 1587433"/>
                <a:gd name="connsiteX8" fmla="*/ 6524 w 897641"/>
                <a:gd name="connsiteY8" fmla="*/ 102160 h 1587433"/>
                <a:gd name="connsiteX9" fmla="*/ 8224 w 897641"/>
                <a:gd name="connsiteY9" fmla="*/ 334661 h 1587433"/>
                <a:gd name="connsiteX10" fmla="*/ 93196 w 897641"/>
                <a:gd name="connsiteY10" fmla="*/ 482366 h 1587433"/>
                <a:gd name="connsiteX0" fmla="*/ 93196 w 897641"/>
                <a:gd name="connsiteY0" fmla="*/ 482366 h 1587433"/>
                <a:gd name="connsiteX1" fmla="*/ 90858 w 897641"/>
                <a:gd name="connsiteY1" fmla="*/ 1582778 h 1587433"/>
                <a:gd name="connsiteX2" fmla="*/ 812587 w 897641"/>
                <a:gd name="connsiteY2" fmla="*/ 1587433 h 1587433"/>
                <a:gd name="connsiteX3" fmla="*/ 812606 w 897641"/>
                <a:gd name="connsiteY3" fmla="*/ 481588 h 1587433"/>
                <a:gd name="connsiteX4" fmla="*/ 894783 w 897641"/>
                <a:gd name="connsiteY4" fmla="*/ 339509 h 1587433"/>
                <a:gd name="connsiteX5" fmla="*/ 897641 w 897641"/>
                <a:gd name="connsiteY5" fmla="*/ 97035 h 1587433"/>
                <a:gd name="connsiteX6" fmla="*/ 766618 w 897641"/>
                <a:gd name="connsiteY6" fmla="*/ 1196 h 1587433"/>
                <a:gd name="connsiteX7" fmla="*/ 82100 w 897641"/>
                <a:gd name="connsiteY7" fmla="*/ 0 h 1587433"/>
                <a:gd name="connsiteX8" fmla="*/ 6524 w 897641"/>
                <a:gd name="connsiteY8" fmla="*/ 102160 h 1587433"/>
                <a:gd name="connsiteX9" fmla="*/ 8224 w 897641"/>
                <a:gd name="connsiteY9" fmla="*/ 334661 h 1587433"/>
                <a:gd name="connsiteX10" fmla="*/ 93196 w 897641"/>
                <a:gd name="connsiteY10" fmla="*/ 482366 h 1587433"/>
                <a:gd name="connsiteX0" fmla="*/ 93196 w 897641"/>
                <a:gd name="connsiteY0" fmla="*/ 482366 h 1587433"/>
                <a:gd name="connsiteX1" fmla="*/ 90858 w 897641"/>
                <a:gd name="connsiteY1" fmla="*/ 1582778 h 1587433"/>
                <a:gd name="connsiteX2" fmla="*/ 812587 w 897641"/>
                <a:gd name="connsiteY2" fmla="*/ 1587433 h 1587433"/>
                <a:gd name="connsiteX3" fmla="*/ 812606 w 897641"/>
                <a:gd name="connsiteY3" fmla="*/ 481588 h 1587433"/>
                <a:gd name="connsiteX4" fmla="*/ 894783 w 897641"/>
                <a:gd name="connsiteY4" fmla="*/ 339509 h 1587433"/>
                <a:gd name="connsiteX5" fmla="*/ 897641 w 897641"/>
                <a:gd name="connsiteY5" fmla="*/ 97035 h 1587433"/>
                <a:gd name="connsiteX6" fmla="*/ 766618 w 897641"/>
                <a:gd name="connsiteY6" fmla="*/ 1196 h 1587433"/>
                <a:gd name="connsiteX7" fmla="*/ 82100 w 897641"/>
                <a:gd name="connsiteY7" fmla="*/ 0 h 1587433"/>
                <a:gd name="connsiteX8" fmla="*/ 6524 w 897641"/>
                <a:gd name="connsiteY8" fmla="*/ 102160 h 1587433"/>
                <a:gd name="connsiteX9" fmla="*/ 8224 w 897641"/>
                <a:gd name="connsiteY9" fmla="*/ 334661 h 1587433"/>
                <a:gd name="connsiteX10" fmla="*/ 93196 w 897641"/>
                <a:gd name="connsiteY10" fmla="*/ 482366 h 1587433"/>
                <a:gd name="connsiteX0" fmla="*/ 93196 w 897641"/>
                <a:gd name="connsiteY0" fmla="*/ 482366 h 1587433"/>
                <a:gd name="connsiteX1" fmla="*/ 90858 w 897641"/>
                <a:gd name="connsiteY1" fmla="*/ 1582778 h 1587433"/>
                <a:gd name="connsiteX2" fmla="*/ 812587 w 897641"/>
                <a:gd name="connsiteY2" fmla="*/ 1587433 h 1587433"/>
                <a:gd name="connsiteX3" fmla="*/ 812606 w 897641"/>
                <a:gd name="connsiteY3" fmla="*/ 481588 h 1587433"/>
                <a:gd name="connsiteX4" fmla="*/ 894783 w 897641"/>
                <a:gd name="connsiteY4" fmla="*/ 339509 h 1587433"/>
                <a:gd name="connsiteX5" fmla="*/ 897641 w 897641"/>
                <a:gd name="connsiteY5" fmla="*/ 97035 h 1587433"/>
                <a:gd name="connsiteX6" fmla="*/ 766618 w 897641"/>
                <a:gd name="connsiteY6" fmla="*/ 1196 h 1587433"/>
                <a:gd name="connsiteX7" fmla="*/ 82100 w 897641"/>
                <a:gd name="connsiteY7" fmla="*/ 0 h 1587433"/>
                <a:gd name="connsiteX8" fmla="*/ 6524 w 897641"/>
                <a:gd name="connsiteY8" fmla="*/ 102160 h 1587433"/>
                <a:gd name="connsiteX9" fmla="*/ 8224 w 897641"/>
                <a:gd name="connsiteY9" fmla="*/ 334661 h 1587433"/>
                <a:gd name="connsiteX10" fmla="*/ 93196 w 897641"/>
                <a:gd name="connsiteY10" fmla="*/ 482366 h 1587433"/>
                <a:gd name="connsiteX0" fmla="*/ 93196 w 897641"/>
                <a:gd name="connsiteY0" fmla="*/ 482366 h 1587433"/>
                <a:gd name="connsiteX1" fmla="*/ 90858 w 897641"/>
                <a:gd name="connsiteY1" fmla="*/ 1582778 h 1587433"/>
                <a:gd name="connsiteX2" fmla="*/ 812587 w 897641"/>
                <a:gd name="connsiteY2" fmla="*/ 1587433 h 1587433"/>
                <a:gd name="connsiteX3" fmla="*/ 812606 w 897641"/>
                <a:gd name="connsiteY3" fmla="*/ 481588 h 1587433"/>
                <a:gd name="connsiteX4" fmla="*/ 894783 w 897641"/>
                <a:gd name="connsiteY4" fmla="*/ 339509 h 1587433"/>
                <a:gd name="connsiteX5" fmla="*/ 897641 w 897641"/>
                <a:gd name="connsiteY5" fmla="*/ 97035 h 1587433"/>
                <a:gd name="connsiteX6" fmla="*/ 766618 w 897641"/>
                <a:gd name="connsiteY6" fmla="*/ 1196 h 1587433"/>
                <a:gd name="connsiteX7" fmla="*/ 82100 w 897641"/>
                <a:gd name="connsiteY7" fmla="*/ 0 h 1587433"/>
                <a:gd name="connsiteX8" fmla="*/ 6524 w 897641"/>
                <a:gd name="connsiteY8" fmla="*/ 102160 h 1587433"/>
                <a:gd name="connsiteX9" fmla="*/ 8224 w 897641"/>
                <a:gd name="connsiteY9" fmla="*/ 334661 h 1587433"/>
                <a:gd name="connsiteX10" fmla="*/ 93196 w 897641"/>
                <a:gd name="connsiteY10" fmla="*/ 482366 h 1587433"/>
                <a:gd name="connsiteX0" fmla="*/ 93196 w 897641"/>
                <a:gd name="connsiteY0" fmla="*/ 482366 h 1587433"/>
                <a:gd name="connsiteX1" fmla="*/ 90858 w 897641"/>
                <a:gd name="connsiteY1" fmla="*/ 1582778 h 1587433"/>
                <a:gd name="connsiteX2" fmla="*/ 812587 w 897641"/>
                <a:gd name="connsiteY2" fmla="*/ 1587433 h 1587433"/>
                <a:gd name="connsiteX3" fmla="*/ 812606 w 897641"/>
                <a:gd name="connsiteY3" fmla="*/ 481588 h 1587433"/>
                <a:gd name="connsiteX4" fmla="*/ 894783 w 897641"/>
                <a:gd name="connsiteY4" fmla="*/ 339509 h 1587433"/>
                <a:gd name="connsiteX5" fmla="*/ 897641 w 897641"/>
                <a:gd name="connsiteY5" fmla="*/ 97035 h 1587433"/>
                <a:gd name="connsiteX6" fmla="*/ 766618 w 897641"/>
                <a:gd name="connsiteY6" fmla="*/ 1196 h 1587433"/>
                <a:gd name="connsiteX7" fmla="*/ 82100 w 897641"/>
                <a:gd name="connsiteY7" fmla="*/ 0 h 1587433"/>
                <a:gd name="connsiteX8" fmla="*/ 6524 w 897641"/>
                <a:gd name="connsiteY8" fmla="*/ 102160 h 1587433"/>
                <a:gd name="connsiteX9" fmla="*/ 8224 w 897641"/>
                <a:gd name="connsiteY9" fmla="*/ 334661 h 1587433"/>
                <a:gd name="connsiteX10" fmla="*/ 93196 w 897641"/>
                <a:gd name="connsiteY10" fmla="*/ 482366 h 1587433"/>
                <a:gd name="connsiteX0" fmla="*/ 91567 w 896012"/>
                <a:gd name="connsiteY0" fmla="*/ 482366 h 1587433"/>
                <a:gd name="connsiteX1" fmla="*/ 89229 w 896012"/>
                <a:gd name="connsiteY1" fmla="*/ 1582778 h 1587433"/>
                <a:gd name="connsiteX2" fmla="*/ 810958 w 896012"/>
                <a:gd name="connsiteY2" fmla="*/ 1587433 h 1587433"/>
                <a:gd name="connsiteX3" fmla="*/ 810977 w 896012"/>
                <a:gd name="connsiteY3" fmla="*/ 481588 h 1587433"/>
                <a:gd name="connsiteX4" fmla="*/ 893154 w 896012"/>
                <a:gd name="connsiteY4" fmla="*/ 339509 h 1587433"/>
                <a:gd name="connsiteX5" fmla="*/ 896012 w 896012"/>
                <a:gd name="connsiteY5" fmla="*/ 97035 h 1587433"/>
                <a:gd name="connsiteX6" fmla="*/ 764989 w 896012"/>
                <a:gd name="connsiteY6" fmla="*/ 1196 h 1587433"/>
                <a:gd name="connsiteX7" fmla="*/ 80471 w 896012"/>
                <a:gd name="connsiteY7" fmla="*/ 0 h 1587433"/>
                <a:gd name="connsiteX8" fmla="*/ 4895 w 896012"/>
                <a:gd name="connsiteY8" fmla="*/ 102160 h 1587433"/>
                <a:gd name="connsiteX9" fmla="*/ 6595 w 896012"/>
                <a:gd name="connsiteY9" fmla="*/ 334661 h 1587433"/>
                <a:gd name="connsiteX10" fmla="*/ 91567 w 896012"/>
                <a:gd name="connsiteY10" fmla="*/ 482366 h 1587433"/>
                <a:gd name="connsiteX0" fmla="*/ 91567 w 896012"/>
                <a:gd name="connsiteY0" fmla="*/ 482366 h 1587433"/>
                <a:gd name="connsiteX1" fmla="*/ 89229 w 896012"/>
                <a:gd name="connsiteY1" fmla="*/ 1582778 h 1587433"/>
                <a:gd name="connsiteX2" fmla="*/ 810958 w 896012"/>
                <a:gd name="connsiteY2" fmla="*/ 1587433 h 1587433"/>
                <a:gd name="connsiteX3" fmla="*/ 810977 w 896012"/>
                <a:gd name="connsiteY3" fmla="*/ 481588 h 1587433"/>
                <a:gd name="connsiteX4" fmla="*/ 893154 w 896012"/>
                <a:gd name="connsiteY4" fmla="*/ 339509 h 1587433"/>
                <a:gd name="connsiteX5" fmla="*/ 896012 w 896012"/>
                <a:gd name="connsiteY5" fmla="*/ 97035 h 1587433"/>
                <a:gd name="connsiteX6" fmla="*/ 764989 w 896012"/>
                <a:gd name="connsiteY6" fmla="*/ 1196 h 1587433"/>
                <a:gd name="connsiteX7" fmla="*/ 80471 w 896012"/>
                <a:gd name="connsiteY7" fmla="*/ 0 h 1587433"/>
                <a:gd name="connsiteX8" fmla="*/ 4895 w 896012"/>
                <a:gd name="connsiteY8" fmla="*/ 102160 h 1587433"/>
                <a:gd name="connsiteX9" fmla="*/ 6595 w 896012"/>
                <a:gd name="connsiteY9" fmla="*/ 334661 h 1587433"/>
                <a:gd name="connsiteX10" fmla="*/ 91567 w 896012"/>
                <a:gd name="connsiteY10" fmla="*/ 482366 h 1587433"/>
                <a:gd name="connsiteX0" fmla="*/ 91567 w 896012"/>
                <a:gd name="connsiteY0" fmla="*/ 482366 h 1587433"/>
                <a:gd name="connsiteX1" fmla="*/ 89229 w 896012"/>
                <a:gd name="connsiteY1" fmla="*/ 1582778 h 1587433"/>
                <a:gd name="connsiteX2" fmla="*/ 810958 w 896012"/>
                <a:gd name="connsiteY2" fmla="*/ 1587433 h 1587433"/>
                <a:gd name="connsiteX3" fmla="*/ 810977 w 896012"/>
                <a:gd name="connsiteY3" fmla="*/ 481588 h 1587433"/>
                <a:gd name="connsiteX4" fmla="*/ 893154 w 896012"/>
                <a:gd name="connsiteY4" fmla="*/ 339509 h 1587433"/>
                <a:gd name="connsiteX5" fmla="*/ 896012 w 896012"/>
                <a:gd name="connsiteY5" fmla="*/ 97035 h 1587433"/>
                <a:gd name="connsiteX6" fmla="*/ 764989 w 896012"/>
                <a:gd name="connsiteY6" fmla="*/ 1196 h 1587433"/>
                <a:gd name="connsiteX7" fmla="*/ 150956 w 896012"/>
                <a:gd name="connsiteY7" fmla="*/ 0 h 1587433"/>
                <a:gd name="connsiteX8" fmla="*/ 4895 w 896012"/>
                <a:gd name="connsiteY8" fmla="*/ 102160 h 1587433"/>
                <a:gd name="connsiteX9" fmla="*/ 6595 w 896012"/>
                <a:gd name="connsiteY9" fmla="*/ 334661 h 1587433"/>
                <a:gd name="connsiteX10" fmla="*/ 91567 w 896012"/>
                <a:gd name="connsiteY10" fmla="*/ 482366 h 1587433"/>
                <a:gd name="connsiteX0" fmla="*/ 91567 w 896012"/>
                <a:gd name="connsiteY0" fmla="*/ 484271 h 1589338"/>
                <a:gd name="connsiteX1" fmla="*/ 89229 w 896012"/>
                <a:gd name="connsiteY1" fmla="*/ 1584683 h 1589338"/>
                <a:gd name="connsiteX2" fmla="*/ 810958 w 896012"/>
                <a:gd name="connsiteY2" fmla="*/ 1589338 h 1589338"/>
                <a:gd name="connsiteX3" fmla="*/ 810977 w 896012"/>
                <a:gd name="connsiteY3" fmla="*/ 483493 h 1589338"/>
                <a:gd name="connsiteX4" fmla="*/ 893154 w 896012"/>
                <a:gd name="connsiteY4" fmla="*/ 341414 h 1589338"/>
                <a:gd name="connsiteX5" fmla="*/ 896012 w 896012"/>
                <a:gd name="connsiteY5" fmla="*/ 98940 h 1589338"/>
                <a:gd name="connsiteX6" fmla="*/ 764989 w 896012"/>
                <a:gd name="connsiteY6" fmla="*/ 3101 h 1589338"/>
                <a:gd name="connsiteX7" fmla="*/ 124286 w 896012"/>
                <a:gd name="connsiteY7" fmla="*/ 0 h 1589338"/>
                <a:gd name="connsiteX8" fmla="*/ 4895 w 896012"/>
                <a:gd name="connsiteY8" fmla="*/ 104065 h 1589338"/>
                <a:gd name="connsiteX9" fmla="*/ 6595 w 896012"/>
                <a:gd name="connsiteY9" fmla="*/ 336566 h 1589338"/>
                <a:gd name="connsiteX10" fmla="*/ 91567 w 896012"/>
                <a:gd name="connsiteY10" fmla="*/ 484271 h 1589338"/>
                <a:gd name="connsiteX0" fmla="*/ 91567 w 896012"/>
                <a:gd name="connsiteY0" fmla="*/ 481170 h 1586237"/>
                <a:gd name="connsiteX1" fmla="*/ 89229 w 896012"/>
                <a:gd name="connsiteY1" fmla="*/ 1581582 h 1586237"/>
                <a:gd name="connsiteX2" fmla="*/ 810958 w 896012"/>
                <a:gd name="connsiteY2" fmla="*/ 1586237 h 1586237"/>
                <a:gd name="connsiteX3" fmla="*/ 810977 w 896012"/>
                <a:gd name="connsiteY3" fmla="*/ 480392 h 1586237"/>
                <a:gd name="connsiteX4" fmla="*/ 893154 w 896012"/>
                <a:gd name="connsiteY4" fmla="*/ 338313 h 1586237"/>
                <a:gd name="connsiteX5" fmla="*/ 896012 w 896012"/>
                <a:gd name="connsiteY5" fmla="*/ 95839 h 1586237"/>
                <a:gd name="connsiteX6" fmla="*/ 764989 w 896012"/>
                <a:gd name="connsiteY6" fmla="*/ 0 h 1586237"/>
                <a:gd name="connsiteX7" fmla="*/ 122381 w 896012"/>
                <a:gd name="connsiteY7" fmla="*/ 1661 h 1586237"/>
                <a:gd name="connsiteX8" fmla="*/ 4895 w 896012"/>
                <a:gd name="connsiteY8" fmla="*/ 100964 h 1586237"/>
                <a:gd name="connsiteX9" fmla="*/ 6595 w 896012"/>
                <a:gd name="connsiteY9" fmla="*/ 333465 h 1586237"/>
                <a:gd name="connsiteX10" fmla="*/ 91567 w 896012"/>
                <a:gd name="connsiteY10" fmla="*/ 481170 h 1586237"/>
                <a:gd name="connsiteX0" fmla="*/ 91567 w 896012"/>
                <a:gd name="connsiteY0" fmla="*/ 481170 h 1586237"/>
                <a:gd name="connsiteX1" fmla="*/ 89229 w 896012"/>
                <a:gd name="connsiteY1" fmla="*/ 1581582 h 1586237"/>
                <a:gd name="connsiteX2" fmla="*/ 810958 w 896012"/>
                <a:gd name="connsiteY2" fmla="*/ 1586237 h 1586237"/>
                <a:gd name="connsiteX3" fmla="*/ 810977 w 896012"/>
                <a:gd name="connsiteY3" fmla="*/ 480392 h 1586237"/>
                <a:gd name="connsiteX4" fmla="*/ 893154 w 896012"/>
                <a:gd name="connsiteY4" fmla="*/ 338313 h 1586237"/>
                <a:gd name="connsiteX5" fmla="*/ 896012 w 896012"/>
                <a:gd name="connsiteY5" fmla="*/ 95839 h 1586237"/>
                <a:gd name="connsiteX6" fmla="*/ 764989 w 896012"/>
                <a:gd name="connsiteY6" fmla="*/ 0 h 1586237"/>
                <a:gd name="connsiteX7" fmla="*/ 130954 w 896012"/>
                <a:gd name="connsiteY7" fmla="*/ 1661 h 1586237"/>
                <a:gd name="connsiteX8" fmla="*/ 4895 w 896012"/>
                <a:gd name="connsiteY8" fmla="*/ 100964 h 1586237"/>
                <a:gd name="connsiteX9" fmla="*/ 6595 w 896012"/>
                <a:gd name="connsiteY9" fmla="*/ 333465 h 1586237"/>
                <a:gd name="connsiteX10" fmla="*/ 91567 w 896012"/>
                <a:gd name="connsiteY10" fmla="*/ 481170 h 1586237"/>
                <a:gd name="connsiteX0" fmla="*/ 91567 w 896012"/>
                <a:gd name="connsiteY0" fmla="*/ 481170 h 1586237"/>
                <a:gd name="connsiteX1" fmla="*/ 89229 w 896012"/>
                <a:gd name="connsiteY1" fmla="*/ 1581582 h 1586237"/>
                <a:gd name="connsiteX2" fmla="*/ 735461 w 896012"/>
                <a:gd name="connsiteY2" fmla="*/ 1584006 h 1586237"/>
                <a:gd name="connsiteX3" fmla="*/ 810958 w 896012"/>
                <a:gd name="connsiteY3" fmla="*/ 1586237 h 1586237"/>
                <a:gd name="connsiteX4" fmla="*/ 810977 w 896012"/>
                <a:gd name="connsiteY4" fmla="*/ 480392 h 1586237"/>
                <a:gd name="connsiteX5" fmla="*/ 893154 w 896012"/>
                <a:gd name="connsiteY5" fmla="*/ 338313 h 1586237"/>
                <a:gd name="connsiteX6" fmla="*/ 896012 w 896012"/>
                <a:gd name="connsiteY6" fmla="*/ 95839 h 1586237"/>
                <a:gd name="connsiteX7" fmla="*/ 764989 w 896012"/>
                <a:gd name="connsiteY7" fmla="*/ 0 h 1586237"/>
                <a:gd name="connsiteX8" fmla="*/ 130954 w 896012"/>
                <a:gd name="connsiteY8" fmla="*/ 1661 h 1586237"/>
                <a:gd name="connsiteX9" fmla="*/ 4895 w 896012"/>
                <a:gd name="connsiteY9" fmla="*/ 100964 h 1586237"/>
                <a:gd name="connsiteX10" fmla="*/ 6595 w 896012"/>
                <a:gd name="connsiteY10" fmla="*/ 333465 h 1586237"/>
                <a:gd name="connsiteX11" fmla="*/ 91567 w 896012"/>
                <a:gd name="connsiteY11" fmla="*/ 481170 h 1586237"/>
                <a:gd name="connsiteX0" fmla="*/ 91567 w 896012"/>
                <a:gd name="connsiteY0" fmla="*/ 481170 h 1586237"/>
                <a:gd name="connsiteX1" fmla="*/ 89229 w 896012"/>
                <a:gd name="connsiteY1" fmla="*/ 1581582 h 1586237"/>
                <a:gd name="connsiteX2" fmla="*/ 158246 w 896012"/>
                <a:gd name="connsiteY2" fmla="*/ 1581149 h 1586237"/>
                <a:gd name="connsiteX3" fmla="*/ 735461 w 896012"/>
                <a:gd name="connsiteY3" fmla="*/ 1584006 h 1586237"/>
                <a:gd name="connsiteX4" fmla="*/ 810958 w 896012"/>
                <a:gd name="connsiteY4" fmla="*/ 1586237 h 1586237"/>
                <a:gd name="connsiteX5" fmla="*/ 810977 w 896012"/>
                <a:gd name="connsiteY5" fmla="*/ 480392 h 1586237"/>
                <a:gd name="connsiteX6" fmla="*/ 893154 w 896012"/>
                <a:gd name="connsiteY6" fmla="*/ 338313 h 1586237"/>
                <a:gd name="connsiteX7" fmla="*/ 896012 w 896012"/>
                <a:gd name="connsiteY7" fmla="*/ 95839 h 1586237"/>
                <a:gd name="connsiteX8" fmla="*/ 764989 w 896012"/>
                <a:gd name="connsiteY8" fmla="*/ 0 h 1586237"/>
                <a:gd name="connsiteX9" fmla="*/ 130954 w 896012"/>
                <a:gd name="connsiteY9" fmla="*/ 1661 h 1586237"/>
                <a:gd name="connsiteX10" fmla="*/ 4895 w 896012"/>
                <a:gd name="connsiteY10" fmla="*/ 100964 h 1586237"/>
                <a:gd name="connsiteX11" fmla="*/ 6595 w 896012"/>
                <a:gd name="connsiteY11" fmla="*/ 333465 h 1586237"/>
                <a:gd name="connsiteX12" fmla="*/ 91567 w 896012"/>
                <a:gd name="connsiteY12" fmla="*/ 481170 h 1586237"/>
                <a:gd name="connsiteX0" fmla="*/ 91567 w 896012"/>
                <a:gd name="connsiteY0" fmla="*/ 481170 h 1586237"/>
                <a:gd name="connsiteX1" fmla="*/ 90181 w 896012"/>
                <a:gd name="connsiteY1" fmla="*/ 1489190 h 1586237"/>
                <a:gd name="connsiteX2" fmla="*/ 158246 w 896012"/>
                <a:gd name="connsiteY2" fmla="*/ 1581149 h 1586237"/>
                <a:gd name="connsiteX3" fmla="*/ 735461 w 896012"/>
                <a:gd name="connsiteY3" fmla="*/ 1584006 h 1586237"/>
                <a:gd name="connsiteX4" fmla="*/ 810958 w 896012"/>
                <a:gd name="connsiteY4" fmla="*/ 1586237 h 1586237"/>
                <a:gd name="connsiteX5" fmla="*/ 810977 w 896012"/>
                <a:gd name="connsiteY5" fmla="*/ 480392 h 1586237"/>
                <a:gd name="connsiteX6" fmla="*/ 893154 w 896012"/>
                <a:gd name="connsiteY6" fmla="*/ 338313 h 1586237"/>
                <a:gd name="connsiteX7" fmla="*/ 896012 w 896012"/>
                <a:gd name="connsiteY7" fmla="*/ 95839 h 1586237"/>
                <a:gd name="connsiteX8" fmla="*/ 764989 w 896012"/>
                <a:gd name="connsiteY8" fmla="*/ 0 h 1586237"/>
                <a:gd name="connsiteX9" fmla="*/ 130954 w 896012"/>
                <a:gd name="connsiteY9" fmla="*/ 1661 h 1586237"/>
                <a:gd name="connsiteX10" fmla="*/ 4895 w 896012"/>
                <a:gd name="connsiteY10" fmla="*/ 100964 h 1586237"/>
                <a:gd name="connsiteX11" fmla="*/ 6595 w 896012"/>
                <a:gd name="connsiteY11" fmla="*/ 333465 h 1586237"/>
                <a:gd name="connsiteX12" fmla="*/ 91567 w 896012"/>
                <a:gd name="connsiteY12" fmla="*/ 481170 h 1586237"/>
                <a:gd name="connsiteX0" fmla="*/ 91567 w 896012"/>
                <a:gd name="connsiteY0" fmla="*/ 481170 h 1586237"/>
                <a:gd name="connsiteX1" fmla="*/ 90181 w 896012"/>
                <a:gd name="connsiteY1" fmla="*/ 1489190 h 1586237"/>
                <a:gd name="connsiteX2" fmla="*/ 158246 w 896012"/>
                <a:gd name="connsiteY2" fmla="*/ 1581149 h 1586237"/>
                <a:gd name="connsiteX3" fmla="*/ 735461 w 896012"/>
                <a:gd name="connsiteY3" fmla="*/ 1584006 h 1586237"/>
                <a:gd name="connsiteX4" fmla="*/ 810958 w 896012"/>
                <a:gd name="connsiteY4" fmla="*/ 1586237 h 1586237"/>
                <a:gd name="connsiteX5" fmla="*/ 810977 w 896012"/>
                <a:gd name="connsiteY5" fmla="*/ 480392 h 1586237"/>
                <a:gd name="connsiteX6" fmla="*/ 893154 w 896012"/>
                <a:gd name="connsiteY6" fmla="*/ 338313 h 1586237"/>
                <a:gd name="connsiteX7" fmla="*/ 896012 w 896012"/>
                <a:gd name="connsiteY7" fmla="*/ 95839 h 1586237"/>
                <a:gd name="connsiteX8" fmla="*/ 764989 w 896012"/>
                <a:gd name="connsiteY8" fmla="*/ 0 h 1586237"/>
                <a:gd name="connsiteX9" fmla="*/ 130954 w 896012"/>
                <a:gd name="connsiteY9" fmla="*/ 1661 h 1586237"/>
                <a:gd name="connsiteX10" fmla="*/ 4895 w 896012"/>
                <a:gd name="connsiteY10" fmla="*/ 100964 h 1586237"/>
                <a:gd name="connsiteX11" fmla="*/ 6595 w 896012"/>
                <a:gd name="connsiteY11" fmla="*/ 333465 h 1586237"/>
                <a:gd name="connsiteX12" fmla="*/ 91567 w 896012"/>
                <a:gd name="connsiteY12" fmla="*/ 481170 h 1586237"/>
                <a:gd name="connsiteX0" fmla="*/ 91567 w 896012"/>
                <a:gd name="connsiteY0" fmla="*/ 481170 h 1586237"/>
                <a:gd name="connsiteX1" fmla="*/ 90181 w 896012"/>
                <a:gd name="connsiteY1" fmla="*/ 1489190 h 1586237"/>
                <a:gd name="connsiteX2" fmla="*/ 158246 w 896012"/>
                <a:gd name="connsiteY2" fmla="*/ 1581149 h 1586237"/>
                <a:gd name="connsiteX3" fmla="*/ 735461 w 896012"/>
                <a:gd name="connsiteY3" fmla="*/ 1584006 h 1586237"/>
                <a:gd name="connsiteX4" fmla="*/ 810958 w 896012"/>
                <a:gd name="connsiteY4" fmla="*/ 1586237 h 1586237"/>
                <a:gd name="connsiteX5" fmla="*/ 810977 w 896012"/>
                <a:gd name="connsiteY5" fmla="*/ 480392 h 1586237"/>
                <a:gd name="connsiteX6" fmla="*/ 893154 w 896012"/>
                <a:gd name="connsiteY6" fmla="*/ 338313 h 1586237"/>
                <a:gd name="connsiteX7" fmla="*/ 896012 w 896012"/>
                <a:gd name="connsiteY7" fmla="*/ 95839 h 1586237"/>
                <a:gd name="connsiteX8" fmla="*/ 764989 w 896012"/>
                <a:gd name="connsiteY8" fmla="*/ 0 h 1586237"/>
                <a:gd name="connsiteX9" fmla="*/ 130954 w 896012"/>
                <a:gd name="connsiteY9" fmla="*/ 1661 h 1586237"/>
                <a:gd name="connsiteX10" fmla="*/ 4895 w 896012"/>
                <a:gd name="connsiteY10" fmla="*/ 100964 h 1586237"/>
                <a:gd name="connsiteX11" fmla="*/ 6595 w 896012"/>
                <a:gd name="connsiteY11" fmla="*/ 333465 h 1586237"/>
                <a:gd name="connsiteX12" fmla="*/ 91567 w 896012"/>
                <a:gd name="connsiteY12" fmla="*/ 481170 h 1586237"/>
                <a:gd name="connsiteX0" fmla="*/ 91567 w 896012"/>
                <a:gd name="connsiteY0" fmla="*/ 481170 h 1584006"/>
                <a:gd name="connsiteX1" fmla="*/ 90181 w 896012"/>
                <a:gd name="connsiteY1" fmla="*/ 1489190 h 1584006"/>
                <a:gd name="connsiteX2" fmla="*/ 158246 w 896012"/>
                <a:gd name="connsiteY2" fmla="*/ 1581149 h 1584006"/>
                <a:gd name="connsiteX3" fmla="*/ 735461 w 896012"/>
                <a:gd name="connsiteY3" fmla="*/ 1584006 h 1584006"/>
                <a:gd name="connsiteX4" fmla="*/ 812863 w 896012"/>
                <a:gd name="connsiteY4" fmla="*/ 1498607 h 1584006"/>
                <a:gd name="connsiteX5" fmla="*/ 810977 w 896012"/>
                <a:gd name="connsiteY5" fmla="*/ 480392 h 1584006"/>
                <a:gd name="connsiteX6" fmla="*/ 893154 w 896012"/>
                <a:gd name="connsiteY6" fmla="*/ 338313 h 1584006"/>
                <a:gd name="connsiteX7" fmla="*/ 896012 w 896012"/>
                <a:gd name="connsiteY7" fmla="*/ 95839 h 1584006"/>
                <a:gd name="connsiteX8" fmla="*/ 764989 w 896012"/>
                <a:gd name="connsiteY8" fmla="*/ 0 h 1584006"/>
                <a:gd name="connsiteX9" fmla="*/ 130954 w 896012"/>
                <a:gd name="connsiteY9" fmla="*/ 1661 h 1584006"/>
                <a:gd name="connsiteX10" fmla="*/ 4895 w 896012"/>
                <a:gd name="connsiteY10" fmla="*/ 100964 h 1584006"/>
                <a:gd name="connsiteX11" fmla="*/ 6595 w 896012"/>
                <a:gd name="connsiteY11" fmla="*/ 333465 h 1584006"/>
                <a:gd name="connsiteX12" fmla="*/ 91567 w 896012"/>
                <a:gd name="connsiteY12" fmla="*/ 481170 h 1584006"/>
                <a:gd name="connsiteX0" fmla="*/ 91567 w 896012"/>
                <a:gd name="connsiteY0" fmla="*/ 481170 h 1584006"/>
                <a:gd name="connsiteX1" fmla="*/ 90181 w 896012"/>
                <a:gd name="connsiteY1" fmla="*/ 1489190 h 1584006"/>
                <a:gd name="connsiteX2" fmla="*/ 158246 w 896012"/>
                <a:gd name="connsiteY2" fmla="*/ 1581149 h 1584006"/>
                <a:gd name="connsiteX3" fmla="*/ 735461 w 896012"/>
                <a:gd name="connsiteY3" fmla="*/ 1584006 h 1584006"/>
                <a:gd name="connsiteX4" fmla="*/ 812863 w 896012"/>
                <a:gd name="connsiteY4" fmla="*/ 1498607 h 1584006"/>
                <a:gd name="connsiteX5" fmla="*/ 810977 w 896012"/>
                <a:gd name="connsiteY5" fmla="*/ 480392 h 1584006"/>
                <a:gd name="connsiteX6" fmla="*/ 893154 w 896012"/>
                <a:gd name="connsiteY6" fmla="*/ 338313 h 1584006"/>
                <a:gd name="connsiteX7" fmla="*/ 896012 w 896012"/>
                <a:gd name="connsiteY7" fmla="*/ 95839 h 1584006"/>
                <a:gd name="connsiteX8" fmla="*/ 764989 w 896012"/>
                <a:gd name="connsiteY8" fmla="*/ 0 h 1584006"/>
                <a:gd name="connsiteX9" fmla="*/ 130954 w 896012"/>
                <a:gd name="connsiteY9" fmla="*/ 1661 h 1584006"/>
                <a:gd name="connsiteX10" fmla="*/ 4895 w 896012"/>
                <a:gd name="connsiteY10" fmla="*/ 100964 h 1584006"/>
                <a:gd name="connsiteX11" fmla="*/ 6595 w 896012"/>
                <a:gd name="connsiteY11" fmla="*/ 333465 h 1584006"/>
                <a:gd name="connsiteX12" fmla="*/ 91567 w 896012"/>
                <a:gd name="connsiteY12" fmla="*/ 481170 h 1584006"/>
                <a:gd name="connsiteX0" fmla="*/ 91567 w 896012"/>
                <a:gd name="connsiteY0" fmla="*/ 481170 h 1584009"/>
                <a:gd name="connsiteX1" fmla="*/ 90181 w 896012"/>
                <a:gd name="connsiteY1" fmla="*/ 1489190 h 1584009"/>
                <a:gd name="connsiteX2" fmla="*/ 158246 w 896012"/>
                <a:gd name="connsiteY2" fmla="*/ 1581149 h 1584009"/>
                <a:gd name="connsiteX3" fmla="*/ 735461 w 896012"/>
                <a:gd name="connsiteY3" fmla="*/ 1584006 h 1584009"/>
                <a:gd name="connsiteX4" fmla="*/ 812863 w 896012"/>
                <a:gd name="connsiteY4" fmla="*/ 1498607 h 1584009"/>
                <a:gd name="connsiteX5" fmla="*/ 810977 w 896012"/>
                <a:gd name="connsiteY5" fmla="*/ 480392 h 1584009"/>
                <a:gd name="connsiteX6" fmla="*/ 893154 w 896012"/>
                <a:gd name="connsiteY6" fmla="*/ 338313 h 1584009"/>
                <a:gd name="connsiteX7" fmla="*/ 896012 w 896012"/>
                <a:gd name="connsiteY7" fmla="*/ 95839 h 1584009"/>
                <a:gd name="connsiteX8" fmla="*/ 764989 w 896012"/>
                <a:gd name="connsiteY8" fmla="*/ 0 h 1584009"/>
                <a:gd name="connsiteX9" fmla="*/ 130954 w 896012"/>
                <a:gd name="connsiteY9" fmla="*/ 1661 h 1584009"/>
                <a:gd name="connsiteX10" fmla="*/ 4895 w 896012"/>
                <a:gd name="connsiteY10" fmla="*/ 100964 h 1584009"/>
                <a:gd name="connsiteX11" fmla="*/ 6595 w 896012"/>
                <a:gd name="connsiteY11" fmla="*/ 333465 h 1584009"/>
                <a:gd name="connsiteX12" fmla="*/ 91567 w 896012"/>
                <a:gd name="connsiteY12" fmla="*/ 481170 h 1584009"/>
                <a:gd name="connsiteX0" fmla="*/ 91567 w 896012"/>
                <a:gd name="connsiteY0" fmla="*/ 481170 h 1584009"/>
                <a:gd name="connsiteX1" fmla="*/ 90181 w 896012"/>
                <a:gd name="connsiteY1" fmla="*/ 1489190 h 1584009"/>
                <a:gd name="connsiteX2" fmla="*/ 158246 w 896012"/>
                <a:gd name="connsiteY2" fmla="*/ 1581149 h 1584009"/>
                <a:gd name="connsiteX3" fmla="*/ 735461 w 896012"/>
                <a:gd name="connsiteY3" fmla="*/ 1584006 h 1584009"/>
                <a:gd name="connsiteX4" fmla="*/ 812863 w 896012"/>
                <a:gd name="connsiteY4" fmla="*/ 1498607 h 1584009"/>
                <a:gd name="connsiteX5" fmla="*/ 810977 w 896012"/>
                <a:gd name="connsiteY5" fmla="*/ 480392 h 1584009"/>
                <a:gd name="connsiteX6" fmla="*/ 893154 w 896012"/>
                <a:gd name="connsiteY6" fmla="*/ 338313 h 1584009"/>
                <a:gd name="connsiteX7" fmla="*/ 896012 w 896012"/>
                <a:gd name="connsiteY7" fmla="*/ 95839 h 1584009"/>
                <a:gd name="connsiteX8" fmla="*/ 764989 w 896012"/>
                <a:gd name="connsiteY8" fmla="*/ 0 h 1584009"/>
                <a:gd name="connsiteX9" fmla="*/ 130954 w 896012"/>
                <a:gd name="connsiteY9" fmla="*/ 1661 h 1584009"/>
                <a:gd name="connsiteX10" fmla="*/ 4895 w 896012"/>
                <a:gd name="connsiteY10" fmla="*/ 100964 h 1584009"/>
                <a:gd name="connsiteX11" fmla="*/ 6595 w 896012"/>
                <a:gd name="connsiteY11" fmla="*/ 333465 h 1584009"/>
                <a:gd name="connsiteX12" fmla="*/ 91567 w 896012"/>
                <a:gd name="connsiteY12" fmla="*/ 481170 h 1584009"/>
                <a:gd name="connsiteX0" fmla="*/ 91567 w 896012"/>
                <a:gd name="connsiteY0" fmla="*/ 481170 h 1584009"/>
                <a:gd name="connsiteX1" fmla="*/ 90181 w 896012"/>
                <a:gd name="connsiteY1" fmla="*/ 1489190 h 1584009"/>
                <a:gd name="connsiteX2" fmla="*/ 158246 w 896012"/>
                <a:gd name="connsiteY2" fmla="*/ 1581149 h 1584009"/>
                <a:gd name="connsiteX3" fmla="*/ 735461 w 896012"/>
                <a:gd name="connsiteY3" fmla="*/ 1584006 h 1584009"/>
                <a:gd name="connsiteX4" fmla="*/ 812863 w 896012"/>
                <a:gd name="connsiteY4" fmla="*/ 1498607 h 1584009"/>
                <a:gd name="connsiteX5" fmla="*/ 810977 w 896012"/>
                <a:gd name="connsiteY5" fmla="*/ 480392 h 1584009"/>
                <a:gd name="connsiteX6" fmla="*/ 893154 w 896012"/>
                <a:gd name="connsiteY6" fmla="*/ 338313 h 1584009"/>
                <a:gd name="connsiteX7" fmla="*/ 896012 w 896012"/>
                <a:gd name="connsiteY7" fmla="*/ 95839 h 1584009"/>
                <a:gd name="connsiteX8" fmla="*/ 764989 w 896012"/>
                <a:gd name="connsiteY8" fmla="*/ 0 h 1584009"/>
                <a:gd name="connsiteX9" fmla="*/ 130954 w 896012"/>
                <a:gd name="connsiteY9" fmla="*/ 1661 h 1584009"/>
                <a:gd name="connsiteX10" fmla="*/ 4895 w 896012"/>
                <a:gd name="connsiteY10" fmla="*/ 100964 h 1584009"/>
                <a:gd name="connsiteX11" fmla="*/ 6595 w 896012"/>
                <a:gd name="connsiteY11" fmla="*/ 333465 h 1584009"/>
                <a:gd name="connsiteX12" fmla="*/ 91567 w 896012"/>
                <a:gd name="connsiteY12" fmla="*/ 481170 h 1584009"/>
                <a:gd name="connsiteX0" fmla="*/ 91567 w 896012"/>
                <a:gd name="connsiteY0" fmla="*/ 481170 h 1584009"/>
                <a:gd name="connsiteX1" fmla="*/ 90181 w 896012"/>
                <a:gd name="connsiteY1" fmla="*/ 1489190 h 1584009"/>
                <a:gd name="connsiteX2" fmla="*/ 158246 w 896012"/>
                <a:gd name="connsiteY2" fmla="*/ 1581149 h 1584009"/>
                <a:gd name="connsiteX3" fmla="*/ 735461 w 896012"/>
                <a:gd name="connsiteY3" fmla="*/ 1584006 h 1584009"/>
                <a:gd name="connsiteX4" fmla="*/ 812863 w 896012"/>
                <a:gd name="connsiteY4" fmla="*/ 1498607 h 1584009"/>
                <a:gd name="connsiteX5" fmla="*/ 810977 w 896012"/>
                <a:gd name="connsiteY5" fmla="*/ 480392 h 1584009"/>
                <a:gd name="connsiteX6" fmla="*/ 893154 w 896012"/>
                <a:gd name="connsiteY6" fmla="*/ 338313 h 1584009"/>
                <a:gd name="connsiteX7" fmla="*/ 896012 w 896012"/>
                <a:gd name="connsiteY7" fmla="*/ 95839 h 1584009"/>
                <a:gd name="connsiteX8" fmla="*/ 764989 w 896012"/>
                <a:gd name="connsiteY8" fmla="*/ 0 h 1584009"/>
                <a:gd name="connsiteX9" fmla="*/ 130954 w 896012"/>
                <a:gd name="connsiteY9" fmla="*/ 1661 h 1584009"/>
                <a:gd name="connsiteX10" fmla="*/ 4895 w 896012"/>
                <a:gd name="connsiteY10" fmla="*/ 100964 h 1584009"/>
                <a:gd name="connsiteX11" fmla="*/ 6595 w 896012"/>
                <a:gd name="connsiteY11" fmla="*/ 333465 h 1584009"/>
                <a:gd name="connsiteX12" fmla="*/ 91567 w 896012"/>
                <a:gd name="connsiteY12" fmla="*/ 481170 h 1584009"/>
                <a:gd name="connsiteX0" fmla="*/ 91567 w 896012"/>
                <a:gd name="connsiteY0" fmla="*/ 481170 h 1584009"/>
                <a:gd name="connsiteX1" fmla="*/ 90181 w 896012"/>
                <a:gd name="connsiteY1" fmla="*/ 1489190 h 1584009"/>
                <a:gd name="connsiteX2" fmla="*/ 158246 w 896012"/>
                <a:gd name="connsiteY2" fmla="*/ 1581149 h 1584009"/>
                <a:gd name="connsiteX3" fmla="*/ 735461 w 896012"/>
                <a:gd name="connsiteY3" fmla="*/ 1584006 h 1584009"/>
                <a:gd name="connsiteX4" fmla="*/ 812863 w 896012"/>
                <a:gd name="connsiteY4" fmla="*/ 1498607 h 1584009"/>
                <a:gd name="connsiteX5" fmla="*/ 810977 w 896012"/>
                <a:gd name="connsiteY5" fmla="*/ 480392 h 1584009"/>
                <a:gd name="connsiteX6" fmla="*/ 893154 w 896012"/>
                <a:gd name="connsiteY6" fmla="*/ 338313 h 1584009"/>
                <a:gd name="connsiteX7" fmla="*/ 896012 w 896012"/>
                <a:gd name="connsiteY7" fmla="*/ 95839 h 1584009"/>
                <a:gd name="connsiteX8" fmla="*/ 764989 w 896012"/>
                <a:gd name="connsiteY8" fmla="*/ 0 h 1584009"/>
                <a:gd name="connsiteX9" fmla="*/ 130954 w 896012"/>
                <a:gd name="connsiteY9" fmla="*/ 1661 h 1584009"/>
                <a:gd name="connsiteX10" fmla="*/ 4895 w 896012"/>
                <a:gd name="connsiteY10" fmla="*/ 100964 h 1584009"/>
                <a:gd name="connsiteX11" fmla="*/ 6595 w 896012"/>
                <a:gd name="connsiteY11" fmla="*/ 333465 h 1584009"/>
                <a:gd name="connsiteX12" fmla="*/ 91567 w 896012"/>
                <a:gd name="connsiteY12" fmla="*/ 481170 h 1584009"/>
                <a:gd name="connsiteX0" fmla="*/ 86674 w 891119"/>
                <a:gd name="connsiteY0" fmla="*/ 481170 h 1584009"/>
                <a:gd name="connsiteX1" fmla="*/ 85288 w 891119"/>
                <a:gd name="connsiteY1" fmla="*/ 1489190 h 1584009"/>
                <a:gd name="connsiteX2" fmla="*/ 153353 w 891119"/>
                <a:gd name="connsiteY2" fmla="*/ 1581149 h 1584009"/>
                <a:gd name="connsiteX3" fmla="*/ 730568 w 891119"/>
                <a:gd name="connsiteY3" fmla="*/ 1584006 h 1584009"/>
                <a:gd name="connsiteX4" fmla="*/ 807970 w 891119"/>
                <a:gd name="connsiteY4" fmla="*/ 1498607 h 1584009"/>
                <a:gd name="connsiteX5" fmla="*/ 806084 w 891119"/>
                <a:gd name="connsiteY5" fmla="*/ 480392 h 1584009"/>
                <a:gd name="connsiteX6" fmla="*/ 888261 w 891119"/>
                <a:gd name="connsiteY6" fmla="*/ 338313 h 1584009"/>
                <a:gd name="connsiteX7" fmla="*/ 891119 w 891119"/>
                <a:gd name="connsiteY7" fmla="*/ 95839 h 1584009"/>
                <a:gd name="connsiteX8" fmla="*/ 760096 w 891119"/>
                <a:gd name="connsiteY8" fmla="*/ 0 h 1584009"/>
                <a:gd name="connsiteX9" fmla="*/ 126061 w 891119"/>
                <a:gd name="connsiteY9" fmla="*/ 1661 h 1584009"/>
                <a:gd name="connsiteX10" fmla="*/ 2 w 891119"/>
                <a:gd name="connsiteY10" fmla="*/ 100964 h 1584009"/>
                <a:gd name="connsiteX11" fmla="*/ 1702 w 891119"/>
                <a:gd name="connsiteY11" fmla="*/ 333465 h 1584009"/>
                <a:gd name="connsiteX12" fmla="*/ 86674 w 891119"/>
                <a:gd name="connsiteY12" fmla="*/ 481170 h 1584009"/>
                <a:gd name="connsiteX0" fmla="*/ 86672 w 891117"/>
                <a:gd name="connsiteY0" fmla="*/ 481170 h 1584009"/>
                <a:gd name="connsiteX1" fmla="*/ 85286 w 891117"/>
                <a:gd name="connsiteY1" fmla="*/ 1489190 h 1584009"/>
                <a:gd name="connsiteX2" fmla="*/ 153351 w 891117"/>
                <a:gd name="connsiteY2" fmla="*/ 1581149 h 1584009"/>
                <a:gd name="connsiteX3" fmla="*/ 730566 w 891117"/>
                <a:gd name="connsiteY3" fmla="*/ 1584006 h 1584009"/>
                <a:gd name="connsiteX4" fmla="*/ 807968 w 891117"/>
                <a:gd name="connsiteY4" fmla="*/ 1498607 h 1584009"/>
                <a:gd name="connsiteX5" fmla="*/ 806082 w 891117"/>
                <a:gd name="connsiteY5" fmla="*/ 480392 h 1584009"/>
                <a:gd name="connsiteX6" fmla="*/ 888259 w 891117"/>
                <a:gd name="connsiteY6" fmla="*/ 338313 h 1584009"/>
                <a:gd name="connsiteX7" fmla="*/ 891117 w 891117"/>
                <a:gd name="connsiteY7" fmla="*/ 95839 h 1584009"/>
                <a:gd name="connsiteX8" fmla="*/ 760094 w 891117"/>
                <a:gd name="connsiteY8" fmla="*/ 0 h 1584009"/>
                <a:gd name="connsiteX9" fmla="*/ 126059 w 891117"/>
                <a:gd name="connsiteY9" fmla="*/ 1661 h 1584009"/>
                <a:gd name="connsiteX10" fmla="*/ 0 w 891117"/>
                <a:gd name="connsiteY10" fmla="*/ 100964 h 1584009"/>
                <a:gd name="connsiteX11" fmla="*/ 1700 w 891117"/>
                <a:gd name="connsiteY11" fmla="*/ 333465 h 1584009"/>
                <a:gd name="connsiteX12" fmla="*/ 86672 w 891117"/>
                <a:gd name="connsiteY12" fmla="*/ 481170 h 1584009"/>
                <a:gd name="connsiteX0" fmla="*/ 86673 w 891118"/>
                <a:gd name="connsiteY0" fmla="*/ 481170 h 1584009"/>
                <a:gd name="connsiteX1" fmla="*/ 85287 w 891118"/>
                <a:gd name="connsiteY1" fmla="*/ 1489190 h 1584009"/>
                <a:gd name="connsiteX2" fmla="*/ 153352 w 891118"/>
                <a:gd name="connsiteY2" fmla="*/ 1581149 h 1584009"/>
                <a:gd name="connsiteX3" fmla="*/ 730567 w 891118"/>
                <a:gd name="connsiteY3" fmla="*/ 1584006 h 1584009"/>
                <a:gd name="connsiteX4" fmla="*/ 807969 w 891118"/>
                <a:gd name="connsiteY4" fmla="*/ 1498607 h 1584009"/>
                <a:gd name="connsiteX5" fmla="*/ 806083 w 891118"/>
                <a:gd name="connsiteY5" fmla="*/ 480392 h 1584009"/>
                <a:gd name="connsiteX6" fmla="*/ 888260 w 891118"/>
                <a:gd name="connsiteY6" fmla="*/ 338313 h 1584009"/>
                <a:gd name="connsiteX7" fmla="*/ 891118 w 891118"/>
                <a:gd name="connsiteY7" fmla="*/ 95839 h 1584009"/>
                <a:gd name="connsiteX8" fmla="*/ 760095 w 891118"/>
                <a:gd name="connsiteY8" fmla="*/ 0 h 1584009"/>
                <a:gd name="connsiteX9" fmla="*/ 126060 w 891118"/>
                <a:gd name="connsiteY9" fmla="*/ 1661 h 1584009"/>
                <a:gd name="connsiteX10" fmla="*/ 1 w 891118"/>
                <a:gd name="connsiteY10" fmla="*/ 100964 h 1584009"/>
                <a:gd name="connsiteX11" fmla="*/ 1701 w 891118"/>
                <a:gd name="connsiteY11" fmla="*/ 333465 h 1584009"/>
                <a:gd name="connsiteX12" fmla="*/ 86673 w 891118"/>
                <a:gd name="connsiteY12" fmla="*/ 481170 h 1584009"/>
                <a:gd name="connsiteX0" fmla="*/ 86673 w 891118"/>
                <a:gd name="connsiteY0" fmla="*/ 481170 h 1604946"/>
                <a:gd name="connsiteX1" fmla="*/ 85287 w 891118"/>
                <a:gd name="connsiteY1" fmla="*/ 1489190 h 1604946"/>
                <a:gd name="connsiteX2" fmla="*/ 730567 w 891118"/>
                <a:gd name="connsiteY2" fmla="*/ 1584006 h 1604946"/>
                <a:gd name="connsiteX3" fmla="*/ 807969 w 891118"/>
                <a:gd name="connsiteY3" fmla="*/ 1498607 h 1604946"/>
                <a:gd name="connsiteX4" fmla="*/ 806083 w 891118"/>
                <a:gd name="connsiteY4" fmla="*/ 480392 h 1604946"/>
                <a:gd name="connsiteX5" fmla="*/ 888260 w 891118"/>
                <a:gd name="connsiteY5" fmla="*/ 338313 h 1604946"/>
                <a:gd name="connsiteX6" fmla="*/ 891118 w 891118"/>
                <a:gd name="connsiteY6" fmla="*/ 95839 h 1604946"/>
                <a:gd name="connsiteX7" fmla="*/ 760095 w 891118"/>
                <a:gd name="connsiteY7" fmla="*/ 0 h 1604946"/>
                <a:gd name="connsiteX8" fmla="*/ 126060 w 891118"/>
                <a:gd name="connsiteY8" fmla="*/ 1661 h 1604946"/>
                <a:gd name="connsiteX9" fmla="*/ 1 w 891118"/>
                <a:gd name="connsiteY9" fmla="*/ 100964 h 1604946"/>
                <a:gd name="connsiteX10" fmla="*/ 1701 w 891118"/>
                <a:gd name="connsiteY10" fmla="*/ 333465 h 1604946"/>
                <a:gd name="connsiteX11" fmla="*/ 86673 w 891118"/>
                <a:gd name="connsiteY11" fmla="*/ 481170 h 1604946"/>
                <a:gd name="connsiteX0" fmla="*/ 86673 w 891118"/>
                <a:gd name="connsiteY0" fmla="*/ 481170 h 1584009"/>
                <a:gd name="connsiteX1" fmla="*/ 730567 w 891118"/>
                <a:gd name="connsiteY1" fmla="*/ 1584006 h 1584009"/>
                <a:gd name="connsiteX2" fmla="*/ 807969 w 891118"/>
                <a:gd name="connsiteY2" fmla="*/ 1498607 h 1584009"/>
                <a:gd name="connsiteX3" fmla="*/ 806083 w 891118"/>
                <a:gd name="connsiteY3" fmla="*/ 480392 h 1584009"/>
                <a:gd name="connsiteX4" fmla="*/ 888260 w 891118"/>
                <a:gd name="connsiteY4" fmla="*/ 338313 h 1584009"/>
                <a:gd name="connsiteX5" fmla="*/ 891118 w 891118"/>
                <a:gd name="connsiteY5" fmla="*/ 95839 h 1584009"/>
                <a:gd name="connsiteX6" fmla="*/ 760095 w 891118"/>
                <a:gd name="connsiteY6" fmla="*/ 0 h 1584009"/>
                <a:gd name="connsiteX7" fmla="*/ 126060 w 891118"/>
                <a:gd name="connsiteY7" fmla="*/ 1661 h 1584009"/>
                <a:gd name="connsiteX8" fmla="*/ 1 w 891118"/>
                <a:gd name="connsiteY8" fmla="*/ 100964 h 1584009"/>
                <a:gd name="connsiteX9" fmla="*/ 1701 w 891118"/>
                <a:gd name="connsiteY9" fmla="*/ 333465 h 1584009"/>
                <a:gd name="connsiteX10" fmla="*/ 86673 w 891118"/>
                <a:gd name="connsiteY10" fmla="*/ 481170 h 1584009"/>
                <a:gd name="connsiteX0" fmla="*/ 86673 w 891118"/>
                <a:gd name="connsiteY0" fmla="*/ 481170 h 1584009"/>
                <a:gd name="connsiteX1" fmla="*/ 730567 w 891118"/>
                <a:gd name="connsiteY1" fmla="*/ 1584006 h 1584009"/>
                <a:gd name="connsiteX2" fmla="*/ 807969 w 891118"/>
                <a:gd name="connsiteY2" fmla="*/ 1498607 h 1584009"/>
                <a:gd name="connsiteX3" fmla="*/ 806083 w 891118"/>
                <a:gd name="connsiteY3" fmla="*/ 480392 h 1584009"/>
                <a:gd name="connsiteX4" fmla="*/ 888260 w 891118"/>
                <a:gd name="connsiteY4" fmla="*/ 338313 h 1584009"/>
                <a:gd name="connsiteX5" fmla="*/ 891118 w 891118"/>
                <a:gd name="connsiteY5" fmla="*/ 95839 h 1584009"/>
                <a:gd name="connsiteX6" fmla="*/ 760095 w 891118"/>
                <a:gd name="connsiteY6" fmla="*/ 0 h 1584009"/>
                <a:gd name="connsiteX7" fmla="*/ 126060 w 891118"/>
                <a:gd name="connsiteY7" fmla="*/ 1661 h 1584009"/>
                <a:gd name="connsiteX8" fmla="*/ 1 w 891118"/>
                <a:gd name="connsiteY8" fmla="*/ 100964 h 1584009"/>
                <a:gd name="connsiteX9" fmla="*/ 1701 w 891118"/>
                <a:gd name="connsiteY9" fmla="*/ 333465 h 1584009"/>
                <a:gd name="connsiteX10" fmla="*/ 86673 w 891118"/>
                <a:gd name="connsiteY10" fmla="*/ 481170 h 1584009"/>
                <a:gd name="connsiteX0" fmla="*/ 86673 w 891118"/>
                <a:gd name="connsiteY0" fmla="*/ 481170 h 1498607"/>
                <a:gd name="connsiteX1" fmla="*/ 807969 w 891118"/>
                <a:gd name="connsiteY1" fmla="*/ 1498607 h 1498607"/>
                <a:gd name="connsiteX2" fmla="*/ 806083 w 891118"/>
                <a:gd name="connsiteY2" fmla="*/ 480392 h 1498607"/>
                <a:gd name="connsiteX3" fmla="*/ 888260 w 891118"/>
                <a:gd name="connsiteY3" fmla="*/ 338313 h 1498607"/>
                <a:gd name="connsiteX4" fmla="*/ 891118 w 891118"/>
                <a:gd name="connsiteY4" fmla="*/ 95839 h 1498607"/>
                <a:gd name="connsiteX5" fmla="*/ 760095 w 891118"/>
                <a:gd name="connsiteY5" fmla="*/ 0 h 1498607"/>
                <a:gd name="connsiteX6" fmla="*/ 126060 w 891118"/>
                <a:gd name="connsiteY6" fmla="*/ 1661 h 1498607"/>
                <a:gd name="connsiteX7" fmla="*/ 1 w 891118"/>
                <a:gd name="connsiteY7" fmla="*/ 100964 h 1498607"/>
                <a:gd name="connsiteX8" fmla="*/ 1701 w 891118"/>
                <a:gd name="connsiteY8" fmla="*/ 333465 h 1498607"/>
                <a:gd name="connsiteX9" fmla="*/ 86673 w 891118"/>
                <a:gd name="connsiteY9" fmla="*/ 481170 h 1498607"/>
                <a:gd name="connsiteX0" fmla="*/ 86673 w 891118"/>
                <a:gd name="connsiteY0" fmla="*/ 481170 h 498902"/>
                <a:gd name="connsiteX1" fmla="*/ 806083 w 891118"/>
                <a:gd name="connsiteY1" fmla="*/ 480392 h 498902"/>
                <a:gd name="connsiteX2" fmla="*/ 888260 w 891118"/>
                <a:gd name="connsiteY2" fmla="*/ 338313 h 498902"/>
                <a:gd name="connsiteX3" fmla="*/ 891118 w 891118"/>
                <a:gd name="connsiteY3" fmla="*/ 95839 h 498902"/>
                <a:gd name="connsiteX4" fmla="*/ 760095 w 891118"/>
                <a:gd name="connsiteY4" fmla="*/ 0 h 498902"/>
                <a:gd name="connsiteX5" fmla="*/ 126060 w 891118"/>
                <a:gd name="connsiteY5" fmla="*/ 1661 h 498902"/>
                <a:gd name="connsiteX6" fmla="*/ 1 w 891118"/>
                <a:gd name="connsiteY6" fmla="*/ 100964 h 498902"/>
                <a:gd name="connsiteX7" fmla="*/ 1701 w 891118"/>
                <a:gd name="connsiteY7" fmla="*/ 333465 h 498902"/>
                <a:gd name="connsiteX8" fmla="*/ 86673 w 891118"/>
                <a:gd name="connsiteY8" fmla="*/ 481170 h 498902"/>
                <a:gd name="connsiteX0" fmla="*/ 86673 w 891118"/>
                <a:gd name="connsiteY0" fmla="*/ 481170 h 498902"/>
                <a:gd name="connsiteX1" fmla="*/ 806083 w 891118"/>
                <a:gd name="connsiteY1" fmla="*/ 480392 h 498902"/>
                <a:gd name="connsiteX2" fmla="*/ 888260 w 891118"/>
                <a:gd name="connsiteY2" fmla="*/ 338313 h 498902"/>
                <a:gd name="connsiteX3" fmla="*/ 891118 w 891118"/>
                <a:gd name="connsiteY3" fmla="*/ 95839 h 498902"/>
                <a:gd name="connsiteX4" fmla="*/ 760095 w 891118"/>
                <a:gd name="connsiteY4" fmla="*/ 0 h 498902"/>
                <a:gd name="connsiteX5" fmla="*/ 126060 w 891118"/>
                <a:gd name="connsiteY5" fmla="*/ 1661 h 498902"/>
                <a:gd name="connsiteX6" fmla="*/ 1 w 891118"/>
                <a:gd name="connsiteY6" fmla="*/ 100964 h 498902"/>
                <a:gd name="connsiteX7" fmla="*/ 1701 w 891118"/>
                <a:gd name="connsiteY7" fmla="*/ 333465 h 498902"/>
                <a:gd name="connsiteX8" fmla="*/ 86673 w 891118"/>
                <a:gd name="connsiteY8" fmla="*/ 481170 h 498902"/>
                <a:gd name="connsiteX0" fmla="*/ 86673 w 891118"/>
                <a:gd name="connsiteY0" fmla="*/ 481170 h 492435"/>
                <a:gd name="connsiteX1" fmla="*/ 806083 w 891118"/>
                <a:gd name="connsiteY1" fmla="*/ 480392 h 492435"/>
                <a:gd name="connsiteX2" fmla="*/ 888260 w 891118"/>
                <a:gd name="connsiteY2" fmla="*/ 338313 h 492435"/>
                <a:gd name="connsiteX3" fmla="*/ 891118 w 891118"/>
                <a:gd name="connsiteY3" fmla="*/ 95839 h 492435"/>
                <a:gd name="connsiteX4" fmla="*/ 760095 w 891118"/>
                <a:gd name="connsiteY4" fmla="*/ 0 h 492435"/>
                <a:gd name="connsiteX5" fmla="*/ 126060 w 891118"/>
                <a:gd name="connsiteY5" fmla="*/ 1661 h 492435"/>
                <a:gd name="connsiteX6" fmla="*/ 1 w 891118"/>
                <a:gd name="connsiteY6" fmla="*/ 100964 h 492435"/>
                <a:gd name="connsiteX7" fmla="*/ 1701 w 891118"/>
                <a:gd name="connsiteY7" fmla="*/ 333465 h 492435"/>
                <a:gd name="connsiteX8" fmla="*/ 86673 w 891118"/>
                <a:gd name="connsiteY8" fmla="*/ 481170 h 492435"/>
                <a:gd name="connsiteX0" fmla="*/ 86673 w 891118"/>
                <a:gd name="connsiteY0" fmla="*/ 481170 h 483055"/>
                <a:gd name="connsiteX1" fmla="*/ 806083 w 891118"/>
                <a:gd name="connsiteY1" fmla="*/ 480392 h 483055"/>
                <a:gd name="connsiteX2" fmla="*/ 888260 w 891118"/>
                <a:gd name="connsiteY2" fmla="*/ 338313 h 483055"/>
                <a:gd name="connsiteX3" fmla="*/ 891118 w 891118"/>
                <a:gd name="connsiteY3" fmla="*/ 95839 h 483055"/>
                <a:gd name="connsiteX4" fmla="*/ 760095 w 891118"/>
                <a:gd name="connsiteY4" fmla="*/ 0 h 483055"/>
                <a:gd name="connsiteX5" fmla="*/ 126060 w 891118"/>
                <a:gd name="connsiteY5" fmla="*/ 1661 h 483055"/>
                <a:gd name="connsiteX6" fmla="*/ 1 w 891118"/>
                <a:gd name="connsiteY6" fmla="*/ 100964 h 483055"/>
                <a:gd name="connsiteX7" fmla="*/ 1701 w 891118"/>
                <a:gd name="connsiteY7" fmla="*/ 333465 h 483055"/>
                <a:gd name="connsiteX8" fmla="*/ 86673 w 891118"/>
                <a:gd name="connsiteY8" fmla="*/ 481170 h 483055"/>
                <a:gd name="connsiteX0" fmla="*/ 86673 w 891118"/>
                <a:gd name="connsiteY0" fmla="*/ 481170 h 483055"/>
                <a:gd name="connsiteX1" fmla="*/ 806083 w 891118"/>
                <a:gd name="connsiteY1" fmla="*/ 480392 h 483055"/>
                <a:gd name="connsiteX2" fmla="*/ 888260 w 891118"/>
                <a:gd name="connsiteY2" fmla="*/ 338313 h 483055"/>
                <a:gd name="connsiteX3" fmla="*/ 891118 w 891118"/>
                <a:gd name="connsiteY3" fmla="*/ 95839 h 483055"/>
                <a:gd name="connsiteX4" fmla="*/ 760095 w 891118"/>
                <a:gd name="connsiteY4" fmla="*/ 0 h 483055"/>
                <a:gd name="connsiteX5" fmla="*/ 126060 w 891118"/>
                <a:gd name="connsiteY5" fmla="*/ 1661 h 483055"/>
                <a:gd name="connsiteX6" fmla="*/ 1 w 891118"/>
                <a:gd name="connsiteY6" fmla="*/ 100964 h 483055"/>
                <a:gd name="connsiteX7" fmla="*/ 1701 w 891118"/>
                <a:gd name="connsiteY7" fmla="*/ 333465 h 483055"/>
                <a:gd name="connsiteX8" fmla="*/ 86673 w 891118"/>
                <a:gd name="connsiteY8" fmla="*/ 481170 h 48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118" h="483055">
                  <a:moveTo>
                    <a:pt x="86673" y="481170"/>
                  </a:moveTo>
                  <a:cubicBezTo>
                    <a:pt x="224731" y="484439"/>
                    <a:pt x="672485" y="482983"/>
                    <a:pt x="806083" y="480392"/>
                  </a:cubicBezTo>
                  <a:lnTo>
                    <a:pt x="888260" y="338313"/>
                  </a:lnTo>
                  <a:cubicBezTo>
                    <a:pt x="889213" y="257488"/>
                    <a:pt x="890165" y="176664"/>
                    <a:pt x="891118" y="95839"/>
                  </a:cubicBezTo>
                  <a:cubicBezTo>
                    <a:pt x="890553" y="33897"/>
                    <a:pt x="880302" y="6331"/>
                    <a:pt x="760095" y="0"/>
                  </a:cubicBezTo>
                  <a:lnTo>
                    <a:pt x="126060" y="1661"/>
                  </a:lnTo>
                  <a:cubicBezTo>
                    <a:pt x="32398" y="2295"/>
                    <a:pt x="8504" y="40425"/>
                    <a:pt x="1" y="100964"/>
                  </a:cubicBezTo>
                  <a:cubicBezTo>
                    <a:pt x="71" y="151978"/>
                    <a:pt x="-406" y="254879"/>
                    <a:pt x="1701" y="333465"/>
                  </a:cubicBezTo>
                  <a:lnTo>
                    <a:pt x="86673" y="481170"/>
                  </a:lnTo>
                  <a:close/>
                </a:path>
              </a:pathLst>
            </a:cu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6" name="Group 5">
            <a:extLst>
              <a:ext uri="{FF2B5EF4-FFF2-40B4-BE49-F238E27FC236}">
                <a16:creationId xmlns:a16="http://schemas.microsoft.com/office/drawing/2014/main" id="{68B60263-2B36-4D81-B4C4-C03BE77B6F96}"/>
              </a:ext>
            </a:extLst>
          </p:cNvPr>
          <p:cNvGrpSpPr/>
          <p:nvPr/>
        </p:nvGrpSpPr>
        <p:grpSpPr>
          <a:xfrm>
            <a:off x="1020680" y="3482420"/>
            <a:ext cx="1903357" cy="769920"/>
            <a:chOff x="2213073" y="3701979"/>
            <a:chExt cx="1903357" cy="769920"/>
          </a:xfrm>
        </p:grpSpPr>
        <p:sp>
          <p:nvSpPr>
            <p:cNvPr id="7" name="Rectangle: Rounded Corners 1">
              <a:extLst>
                <a:ext uri="{FF2B5EF4-FFF2-40B4-BE49-F238E27FC236}">
                  <a16:creationId xmlns:a16="http://schemas.microsoft.com/office/drawing/2014/main" id="{9C3F476E-D588-43E1-BA1D-3D3175EEC984}"/>
                </a:ext>
              </a:extLst>
            </p:cNvPr>
            <p:cNvSpPr/>
            <p:nvPr/>
          </p:nvSpPr>
          <p:spPr>
            <a:xfrm>
              <a:off x="2213073" y="3877904"/>
              <a:ext cx="1873148" cy="425990"/>
            </a:xfrm>
            <a:custGeom>
              <a:avLst/>
              <a:gdLst>
                <a:gd name="connsiteX0" fmla="*/ 0 w 1807021"/>
                <a:gd name="connsiteY0" fmla="*/ 71000 h 425990"/>
                <a:gd name="connsiteX1" fmla="*/ 71000 w 1807021"/>
                <a:gd name="connsiteY1" fmla="*/ 0 h 425990"/>
                <a:gd name="connsiteX2" fmla="*/ 1736021 w 1807021"/>
                <a:gd name="connsiteY2" fmla="*/ 0 h 425990"/>
                <a:gd name="connsiteX3" fmla="*/ 1807021 w 1807021"/>
                <a:gd name="connsiteY3" fmla="*/ 71000 h 425990"/>
                <a:gd name="connsiteX4" fmla="*/ 1807021 w 1807021"/>
                <a:gd name="connsiteY4" fmla="*/ 354990 h 425990"/>
                <a:gd name="connsiteX5" fmla="*/ 1736021 w 1807021"/>
                <a:gd name="connsiteY5" fmla="*/ 425990 h 425990"/>
                <a:gd name="connsiteX6" fmla="*/ 71000 w 1807021"/>
                <a:gd name="connsiteY6" fmla="*/ 425990 h 425990"/>
                <a:gd name="connsiteX7" fmla="*/ 0 w 1807021"/>
                <a:gd name="connsiteY7" fmla="*/ 354990 h 425990"/>
                <a:gd name="connsiteX8" fmla="*/ 0 w 1807021"/>
                <a:gd name="connsiteY8" fmla="*/ 71000 h 425990"/>
                <a:gd name="connsiteX0" fmla="*/ 0 w 1807021"/>
                <a:gd name="connsiteY0" fmla="*/ 354990 h 425990"/>
                <a:gd name="connsiteX1" fmla="*/ 71000 w 1807021"/>
                <a:gd name="connsiteY1" fmla="*/ 0 h 425990"/>
                <a:gd name="connsiteX2" fmla="*/ 1736021 w 1807021"/>
                <a:gd name="connsiteY2" fmla="*/ 0 h 425990"/>
                <a:gd name="connsiteX3" fmla="*/ 1807021 w 1807021"/>
                <a:gd name="connsiteY3" fmla="*/ 71000 h 425990"/>
                <a:gd name="connsiteX4" fmla="*/ 1807021 w 1807021"/>
                <a:gd name="connsiteY4" fmla="*/ 354990 h 425990"/>
                <a:gd name="connsiteX5" fmla="*/ 1736021 w 1807021"/>
                <a:gd name="connsiteY5" fmla="*/ 425990 h 425990"/>
                <a:gd name="connsiteX6" fmla="*/ 71000 w 1807021"/>
                <a:gd name="connsiteY6" fmla="*/ 425990 h 425990"/>
                <a:gd name="connsiteX7" fmla="*/ 0 w 1807021"/>
                <a:gd name="connsiteY7" fmla="*/ 354990 h 425990"/>
                <a:gd name="connsiteX0" fmla="*/ 208127 w 1944148"/>
                <a:gd name="connsiteY0" fmla="*/ 425990 h 425990"/>
                <a:gd name="connsiteX1" fmla="*/ 208127 w 1944148"/>
                <a:gd name="connsiteY1" fmla="*/ 0 h 425990"/>
                <a:gd name="connsiteX2" fmla="*/ 1873148 w 1944148"/>
                <a:gd name="connsiteY2" fmla="*/ 0 h 425990"/>
                <a:gd name="connsiteX3" fmla="*/ 1944148 w 1944148"/>
                <a:gd name="connsiteY3" fmla="*/ 71000 h 425990"/>
                <a:gd name="connsiteX4" fmla="*/ 1944148 w 1944148"/>
                <a:gd name="connsiteY4" fmla="*/ 354990 h 425990"/>
                <a:gd name="connsiteX5" fmla="*/ 1873148 w 1944148"/>
                <a:gd name="connsiteY5" fmla="*/ 425990 h 425990"/>
                <a:gd name="connsiteX6" fmla="*/ 208127 w 1944148"/>
                <a:gd name="connsiteY6" fmla="*/ 425990 h 425990"/>
                <a:gd name="connsiteX0" fmla="*/ 208127 w 1944148"/>
                <a:gd name="connsiteY0" fmla="*/ 425990 h 425990"/>
                <a:gd name="connsiteX1" fmla="*/ 208127 w 1944148"/>
                <a:gd name="connsiteY1" fmla="*/ 0 h 425990"/>
                <a:gd name="connsiteX2" fmla="*/ 1873148 w 1944148"/>
                <a:gd name="connsiteY2" fmla="*/ 0 h 425990"/>
                <a:gd name="connsiteX3" fmla="*/ 1944148 w 1944148"/>
                <a:gd name="connsiteY3" fmla="*/ 71000 h 425990"/>
                <a:gd name="connsiteX4" fmla="*/ 1873148 w 1944148"/>
                <a:gd name="connsiteY4" fmla="*/ 425990 h 425990"/>
                <a:gd name="connsiteX5" fmla="*/ 208127 w 1944148"/>
                <a:gd name="connsiteY5" fmla="*/ 425990 h 425990"/>
                <a:gd name="connsiteX0" fmla="*/ 208127 w 2081275"/>
                <a:gd name="connsiteY0" fmla="*/ 425990 h 425990"/>
                <a:gd name="connsiteX1" fmla="*/ 208127 w 2081275"/>
                <a:gd name="connsiteY1" fmla="*/ 0 h 425990"/>
                <a:gd name="connsiteX2" fmla="*/ 1873148 w 2081275"/>
                <a:gd name="connsiteY2" fmla="*/ 0 h 425990"/>
                <a:gd name="connsiteX3" fmla="*/ 1873148 w 2081275"/>
                <a:gd name="connsiteY3" fmla="*/ 425990 h 425990"/>
                <a:gd name="connsiteX4" fmla="*/ 208127 w 2081275"/>
                <a:gd name="connsiteY4" fmla="*/ 425990 h 425990"/>
                <a:gd name="connsiteX0" fmla="*/ 208127 w 1996188"/>
                <a:gd name="connsiteY0" fmla="*/ 425990 h 425990"/>
                <a:gd name="connsiteX1" fmla="*/ 208127 w 1996188"/>
                <a:gd name="connsiteY1" fmla="*/ 0 h 425990"/>
                <a:gd name="connsiteX2" fmla="*/ 1873148 w 1996188"/>
                <a:gd name="connsiteY2" fmla="*/ 0 h 425990"/>
                <a:gd name="connsiteX3" fmla="*/ 1873148 w 1996188"/>
                <a:gd name="connsiteY3" fmla="*/ 425990 h 425990"/>
                <a:gd name="connsiteX4" fmla="*/ 208127 w 1996188"/>
                <a:gd name="connsiteY4" fmla="*/ 425990 h 425990"/>
                <a:gd name="connsiteX0" fmla="*/ 208127 w 1873148"/>
                <a:gd name="connsiteY0" fmla="*/ 425990 h 425990"/>
                <a:gd name="connsiteX1" fmla="*/ 208127 w 1873148"/>
                <a:gd name="connsiteY1" fmla="*/ 0 h 425990"/>
                <a:gd name="connsiteX2" fmla="*/ 1873148 w 1873148"/>
                <a:gd name="connsiteY2" fmla="*/ 0 h 425990"/>
                <a:gd name="connsiteX3" fmla="*/ 1873148 w 1873148"/>
                <a:gd name="connsiteY3" fmla="*/ 425990 h 425990"/>
                <a:gd name="connsiteX4" fmla="*/ 208127 w 1873148"/>
                <a:gd name="connsiteY4" fmla="*/ 425990 h 425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148" h="425990">
                  <a:moveTo>
                    <a:pt x="208127" y="425990"/>
                  </a:moveTo>
                  <a:cubicBezTo>
                    <a:pt x="-69376" y="354992"/>
                    <a:pt x="-69376" y="70998"/>
                    <a:pt x="208127" y="0"/>
                  </a:cubicBezTo>
                  <a:lnTo>
                    <a:pt x="1873148" y="0"/>
                  </a:lnTo>
                  <a:cubicBezTo>
                    <a:pt x="1871820" y="218614"/>
                    <a:pt x="1871820" y="166371"/>
                    <a:pt x="1873148" y="425990"/>
                  </a:cubicBezTo>
                  <a:lnTo>
                    <a:pt x="208127" y="425990"/>
                  </a:lnTo>
                  <a:close/>
                </a:path>
              </a:pathLst>
            </a:cu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3">
              <a:extLst>
                <a:ext uri="{FF2B5EF4-FFF2-40B4-BE49-F238E27FC236}">
                  <a16:creationId xmlns:a16="http://schemas.microsoft.com/office/drawing/2014/main" id="{AA15B2AA-F6E6-4177-AD84-0DFB1DEA4CE8}"/>
                </a:ext>
              </a:extLst>
            </p:cNvPr>
            <p:cNvSpPr/>
            <p:nvPr/>
          </p:nvSpPr>
          <p:spPr>
            <a:xfrm rot="10800000">
              <a:off x="2398151" y="3701979"/>
              <a:ext cx="228467" cy="168005"/>
            </a:xfrm>
            <a:custGeom>
              <a:avLst/>
              <a:gdLst>
                <a:gd name="connsiteX0" fmla="*/ 0 w 180109"/>
                <a:gd name="connsiteY0" fmla="*/ 0 h 228600"/>
                <a:gd name="connsiteX1" fmla="*/ 180109 w 180109"/>
                <a:gd name="connsiteY1" fmla="*/ 0 h 228600"/>
                <a:gd name="connsiteX2" fmla="*/ 180109 w 180109"/>
                <a:gd name="connsiteY2" fmla="*/ 228600 h 228600"/>
                <a:gd name="connsiteX3" fmla="*/ 0 w 180109"/>
                <a:gd name="connsiteY3" fmla="*/ 228600 h 228600"/>
                <a:gd name="connsiteX4" fmla="*/ 0 w 180109"/>
                <a:gd name="connsiteY4" fmla="*/ 0 h 228600"/>
                <a:gd name="connsiteX0" fmla="*/ 0 w 180109"/>
                <a:gd name="connsiteY0" fmla="*/ 0 h 228600"/>
                <a:gd name="connsiteX1" fmla="*/ 180109 w 180109"/>
                <a:gd name="connsiteY1" fmla="*/ 0 h 228600"/>
                <a:gd name="connsiteX2" fmla="*/ 180109 w 180109"/>
                <a:gd name="connsiteY2" fmla="*/ 228600 h 228600"/>
                <a:gd name="connsiteX3" fmla="*/ 0 w 180109"/>
                <a:gd name="connsiteY3" fmla="*/ 228600 h 228600"/>
                <a:gd name="connsiteX4" fmla="*/ 0 w 180109"/>
                <a:gd name="connsiteY4" fmla="*/ 123334 h 228600"/>
                <a:gd name="connsiteX5" fmla="*/ 0 w 180109"/>
                <a:gd name="connsiteY5" fmla="*/ 0 h 228600"/>
                <a:gd name="connsiteX0" fmla="*/ 0 w 180109"/>
                <a:gd name="connsiteY0" fmla="*/ 0 h 228600"/>
                <a:gd name="connsiteX1" fmla="*/ 180109 w 180109"/>
                <a:gd name="connsiteY1" fmla="*/ 0 h 228600"/>
                <a:gd name="connsiteX2" fmla="*/ 180109 w 180109"/>
                <a:gd name="connsiteY2" fmla="*/ 228600 h 228600"/>
                <a:gd name="connsiteX3" fmla="*/ 0 w 180109"/>
                <a:gd name="connsiteY3" fmla="*/ 228600 h 228600"/>
                <a:gd name="connsiteX4" fmla="*/ 0 w 180109"/>
                <a:gd name="connsiteY4" fmla="*/ 0 h 228600"/>
                <a:gd name="connsiteX0" fmla="*/ 0 w 180109"/>
                <a:gd name="connsiteY0" fmla="*/ 0 h 228600"/>
                <a:gd name="connsiteX1" fmla="*/ 180109 w 180109"/>
                <a:gd name="connsiteY1" fmla="*/ 0 h 228600"/>
                <a:gd name="connsiteX2" fmla="*/ 180109 w 180109"/>
                <a:gd name="connsiteY2" fmla="*/ 228600 h 228600"/>
                <a:gd name="connsiteX3" fmla="*/ 0 w 180109"/>
                <a:gd name="connsiteY3" fmla="*/ 228600 h 228600"/>
                <a:gd name="connsiteX4" fmla="*/ 0 w 180109"/>
                <a:gd name="connsiteY4" fmla="*/ 123334 h 228600"/>
                <a:gd name="connsiteX5" fmla="*/ 0 w 180109"/>
                <a:gd name="connsiteY5" fmla="*/ 0 h 228600"/>
                <a:gd name="connsiteX0" fmla="*/ 0 w 180109"/>
                <a:gd name="connsiteY0" fmla="*/ 0 h 228600"/>
                <a:gd name="connsiteX1" fmla="*/ 180109 w 180109"/>
                <a:gd name="connsiteY1" fmla="*/ 0 h 228600"/>
                <a:gd name="connsiteX2" fmla="*/ 178204 w 180109"/>
                <a:gd name="connsiteY2" fmla="*/ 123334 h 228600"/>
                <a:gd name="connsiteX3" fmla="*/ 180109 w 180109"/>
                <a:gd name="connsiteY3" fmla="*/ 228600 h 228600"/>
                <a:gd name="connsiteX4" fmla="*/ 0 w 180109"/>
                <a:gd name="connsiteY4" fmla="*/ 228600 h 228600"/>
                <a:gd name="connsiteX5" fmla="*/ 0 w 180109"/>
                <a:gd name="connsiteY5" fmla="*/ 123334 h 228600"/>
                <a:gd name="connsiteX6" fmla="*/ 0 w 180109"/>
                <a:gd name="connsiteY6" fmla="*/ 0 h 228600"/>
                <a:gd name="connsiteX0" fmla="*/ 0 w 284884"/>
                <a:gd name="connsiteY0" fmla="*/ 0 h 228600"/>
                <a:gd name="connsiteX1" fmla="*/ 180109 w 284884"/>
                <a:gd name="connsiteY1" fmla="*/ 0 h 228600"/>
                <a:gd name="connsiteX2" fmla="*/ 178204 w 284884"/>
                <a:gd name="connsiteY2" fmla="*/ 123334 h 228600"/>
                <a:gd name="connsiteX3" fmla="*/ 284884 w 284884"/>
                <a:gd name="connsiteY3" fmla="*/ 222885 h 228600"/>
                <a:gd name="connsiteX4" fmla="*/ 0 w 284884"/>
                <a:gd name="connsiteY4" fmla="*/ 228600 h 228600"/>
                <a:gd name="connsiteX5" fmla="*/ 0 w 284884"/>
                <a:gd name="connsiteY5" fmla="*/ 123334 h 228600"/>
                <a:gd name="connsiteX6" fmla="*/ 0 w 284884"/>
                <a:gd name="connsiteY6" fmla="*/ 0 h 228600"/>
                <a:gd name="connsiteX0" fmla="*/ 110490 w 395374"/>
                <a:gd name="connsiteY0" fmla="*/ 0 h 230505"/>
                <a:gd name="connsiteX1" fmla="*/ 290599 w 395374"/>
                <a:gd name="connsiteY1" fmla="*/ 0 h 230505"/>
                <a:gd name="connsiteX2" fmla="*/ 288694 w 395374"/>
                <a:gd name="connsiteY2" fmla="*/ 123334 h 230505"/>
                <a:gd name="connsiteX3" fmla="*/ 395374 w 395374"/>
                <a:gd name="connsiteY3" fmla="*/ 222885 h 230505"/>
                <a:gd name="connsiteX4" fmla="*/ 0 w 395374"/>
                <a:gd name="connsiteY4" fmla="*/ 230505 h 230505"/>
                <a:gd name="connsiteX5" fmla="*/ 110490 w 395374"/>
                <a:gd name="connsiteY5" fmla="*/ 123334 h 230505"/>
                <a:gd name="connsiteX6" fmla="*/ 110490 w 395374"/>
                <a:gd name="connsiteY6" fmla="*/ 0 h 230505"/>
                <a:gd name="connsiteX0" fmla="*/ 110490 w 395374"/>
                <a:gd name="connsiteY0" fmla="*/ 0 h 230505"/>
                <a:gd name="connsiteX1" fmla="*/ 290599 w 395374"/>
                <a:gd name="connsiteY1" fmla="*/ 0 h 230505"/>
                <a:gd name="connsiteX2" fmla="*/ 288694 w 395374"/>
                <a:gd name="connsiteY2" fmla="*/ 123334 h 230505"/>
                <a:gd name="connsiteX3" fmla="*/ 395374 w 395374"/>
                <a:gd name="connsiteY3" fmla="*/ 222885 h 230505"/>
                <a:gd name="connsiteX4" fmla="*/ 0 w 395374"/>
                <a:gd name="connsiteY4" fmla="*/ 230505 h 230505"/>
                <a:gd name="connsiteX5" fmla="*/ 67713 w 395374"/>
                <a:gd name="connsiteY5" fmla="*/ 163339 h 230505"/>
                <a:gd name="connsiteX6" fmla="*/ 110490 w 395374"/>
                <a:gd name="connsiteY6" fmla="*/ 123334 h 230505"/>
                <a:gd name="connsiteX7" fmla="*/ 110490 w 395374"/>
                <a:gd name="connsiteY7" fmla="*/ 0 h 230505"/>
                <a:gd name="connsiteX0" fmla="*/ 111357 w 396241"/>
                <a:gd name="connsiteY0" fmla="*/ 0 h 230505"/>
                <a:gd name="connsiteX1" fmla="*/ 291466 w 396241"/>
                <a:gd name="connsiteY1" fmla="*/ 0 h 230505"/>
                <a:gd name="connsiteX2" fmla="*/ 289561 w 396241"/>
                <a:gd name="connsiteY2" fmla="*/ 123334 h 230505"/>
                <a:gd name="connsiteX3" fmla="*/ 396241 w 396241"/>
                <a:gd name="connsiteY3" fmla="*/ 222885 h 230505"/>
                <a:gd name="connsiteX4" fmla="*/ 867 w 396241"/>
                <a:gd name="connsiteY4" fmla="*/ 230505 h 230505"/>
                <a:gd name="connsiteX5" fmla="*/ 0 w 396241"/>
                <a:gd name="connsiteY5" fmla="*/ 123334 h 230505"/>
                <a:gd name="connsiteX6" fmla="*/ 111357 w 396241"/>
                <a:gd name="connsiteY6" fmla="*/ 123334 h 230505"/>
                <a:gd name="connsiteX7" fmla="*/ 111357 w 396241"/>
                <a:gd name="connsiteY7" fmla="*/ 0 h 230505"/>
                <a:gd name="connsiteX0" fmla="*/ 111357 w 396241"/>
                <a:gd name="connsiteY0" fmla="*/ 0 h 230505"/>
                <a:gd name="connsiteX1" fmla="*/ 291466 w 396241"/>
                <a:gd name="connsiteY1" fmla="*/ 0 h 230505"/>
                <a:gd name="connsiteX2" fmla="*/ 289561 w 396241"/>
                <a:gd name="connsiteY2" fmla="*/ 123334 h 230505"/>
                <a:gd name="connsiteX3" fmla="*/ 342901 w 396241"/>
                <a:gd name="connsiteY3" fmla="*/ 172864 h 230505"/>
                <a:gd name="connsiteX4" fmla="*/ 396241 w 396241"/>
                <a:gd name="connsiteY4" fmla="*/ 222885 h 230505"/>
                <a:gd name="connsiteX5" fmla="*/ 867 w 396241"/>
                <a:gd name="connsiteY5" fmla="*/ 230505 h 230505"/>
                <a:gd name="connsiteX6" fmla="*/ 0 w 396241"/>
                <a:gd name="connsiteY6" fmla="*/ 123334 h 230505"/>
                <a:gd name="connsiteX7" fmla="*/ 111357 w 396241"/>
                <a:gd name="connsiteY7" fmla="*/ 123334 h 230505"/>
                <a:gd name="connsiteX8" fmla="*/ 111357 w 396241"/>
                <a:gd name="connsiteY8" fmla="*/ 0 h 230505"/>
                <a:gd name="connsiteX0" fmla="*/ 111357 w 398146"/>
                <a:gd name="connsiteY0" fmla="*/ 0 h 230505"/>
                <a:gd name="connsiteX1" fmla="*/ 291466 w 398146"/>
                <a:gd name="connsiteY1" fmla="*/ 0 h 230505"/>
                <a:gd name="connsiteX2" fmla="*/ 289561 w 398146"/>
                <a:gd name="connsiteY2" fmla="*/ 123334 h 230505"/>
                <a:gd name="connsiteX3" fmla="*/ 398146 w 398146"/>
                <a:gd name="connsiteY3" fmla="*/ 117619 h 230505"/>
                <a:gd name="connsiteX4" fmla="*/ 396241 w 398146"/>
                <a:gd name="connsiteY4" fmla="*/ 222885 h 230505"/>
                <a:gd name="connsiteX5" fmla="*/ 867 w 398146"/>
                <a:gd name="connsiteY5" fmla="*/ 230505 h 230505"/>
                <a:gd name="connsiteX6" fmla="*/ 0 w 398146"/>
                <a:gd name="connsiteY6" fmla="*/ 123334 h 230505"/>
                <a:gd name="connsiteX7" fmla="*/ 111357 w 398146"/>
                <a:gd name="connsiteY7" fmla="*/ 123334 h 230505"/>
                <a:gd name="connsiteX8" fmla="*/ 111357 w 398146"/>
                <a:gd name="connsiteY8" fmla="*/ 0 h 230505"/>
                <a:gd name="connsiteX0" fmla="*/ 111357 w 398146"/>
                <a:gd name="connsiteY0" fmla="*/ 0 h 230505"/>
                <a:gd name="connsiteX1" fmla="*/ 291466 w 398146"/>
                <a:gd name="connsiteY1" fmla="*/ 0 h 230505"/>
                <a:gd name="connsiteX2" fmla="*/ 289561 w 398146"/>
                <a:gd name="connsiteY2" fmla="*/ 123334 h 230505"/>
                <a:gd name="connsiteX3" fmla="*/ 398146 w 398146"/>
                <a:gd name="connsiteY3" fmla="*/ 127144 h 230505"/>
                <a:gd name="connsiteX4" fmla="*/ 396241 w 398146"/>
                <a:gd name="connsiteY4" fmla="*/ 222885 h 230505"/>
                <a:gd name="connsiteX5" fmla="*/ 867 w 398146"/>
                <a:gd name="connsiteY5" fmla="*/ 230505 h 230505"/>
                <a:gd name="connsiteX6" fmla="*/ 0 w 398146"/>
                <a:gd name="connsiteY6" fmla="*/ 123334 h 230505"/>
                <a:gd name="connsiteX7" fmla="*/ 111357 w 398146"/>
                <a:gd name="connsiteY7" fmla="*/ 123334 h 230505"/>
                <a:gd name="connsiteX8" fmla="*/ 111357 w 398146"/>
                <a:gd name="connsiteY8" fmla="*/ 0 h 230505"/>
                <a:gd name="connsiteX0" fmla="*/ 111357 w 400051"/>
                <a:gd name="connsiteY0" fmla="*/ 0 h 230505"/>
                <a:gd name="connsiteX1" fmla="*/ 291466 w 400051"/>
                <a:gd name="connsiteY1" fmla="*/ 0 h 230505"/>
                <a:gd name="connsiteX2" fmla="*/ 289561 w 400051"/>
                <a:gd name="connsiteY2" fmla="*/ 123334 h 230505"/>
                <a:gd name="connsiteX3" fmla="*/ 400051 w 400051"/>
                <a:gd name="connsiteY3" fmla="*/ 121429 h 230505"/>
                <a:gd name="connsiteX4" fmla="*/ 396241 w 400051"/>
                <a:gd name="connsiteY4" fmla="*/ 222885 h 230505"/>
                <a:gd name="connsiteX5" fmla="*/ 867 w 400051"/>
                <a:gd name="connsiteY5" fmla="*/ 230505 h 230505"/>
                <a:gd name="connsiteX6" fmla="*/ 0 w 400051"/>
                <a:gd name="connsiteY6" fmla="*/ 123334 h 230505"/>
                <a:gd name="connsiteX7" fmla="*/ 111357 w 400051"/>
                <a:gd name="connsiteY7" fmla="*/ 123334 h 230505"/>
                <a:gd name="connsiteX8" fmla="*/ 111357 w 400051"/>
                <a:gd name="connsiteY8" fmla="*/ 0 h 230505"/>
                <a:gd name="connsiteX0" fmla="*/ 111357 w 396241"/>
                <a:gd name="connsiteY0" fmla="*/ 0 h 230505"/>
                <a:gd name="connsiteX1" fmla="*/ 291466 w 396241"/>
                <a:gd name="connsiteY1" fmla="*/ 0 h 230505"/>
                <a:gd name="connsiteX2" fmla="*/ 289561 w 396241"/>
                <a:gd name="connsiteY2" fmla="*/ 123334 h 230505"/>
                <a:gd name="connsiteX3" fmla="*/ 390526 w 396241"/>
                <a:gd name="connsiteY3" fmla="*/ 121429 h 230505"/>
                <a:gd name="connsiteX4" fmla="*/ 396241 w 396241"/>
                <a:gd name="connsiteY4" fmla="*/ 222885 h 230505"/>
                <a:gd name="connsiteX5" fmla="*/ 867 w 396241"/>
                <a:gd name="connsiteY5" fmla="*/ 230505 h 230505"/>
                <a:gd name="connsiteX6" fmla="*/ 0 w 396241"/>
                <a:gd name="connsiteY6" fmla="*/ 123334 h 230505"/>
                <a:gd name="connsiteX7" fmla="*/ 111357 w 396241"/>
                <a:gd name="connsiteY7" fmla="*/ 123334 h 230505"/>
                <a:gd name="connsiteX8" fmla="*/ 111357 w 396241"/>
                <a:gd name="connsiteY8" fmla="*/ 0 h 230505"/>
                <a:gd name="connsiteX0" fmla="*/ 111357 w 400051"/>
                <a:gd name="connsiteY0" fmla="*/ 0 h 230505"/>
                <a:gd name="connsiteX1" fmla="*/ 291466 w 400051"/>
                <a:gd name="connsiteY1" fmla="*/ 0 h 230505"/>
                <a:gd name="connsiteX2" fmla="*/ 289561 w 400051"/>
                <a:gd name="connsiteY2" fmla="*/ 123334 h 230505"/>
                <a:gd name="connsiteX3" fmla="*/ 400051 w 400051"/>
                <a:gd name="connsiteY3" fmla="*/ 123334 h 230505"/>
                <a:gd name="connsiteX4" fmla="*/ 396241 w 400051"/>
                <a:gd name="connsiteY4" fmla="*/ 222885 h 230505"/>
                <a:gd name="connsiteX5" fmla="*/ 867 w 400051"/>
                <a:gd name="connsiteY5" fmla="*/ 230505 h 230505"/>
                <a:gd name="connsiteX6" fmla="*/ 0 w 400051"/>
                <a:gd name="connsiteY6" fmla="*/ 123334 h 230505"/>
                <a:gd name="connsiteX7" fmla="*/ 111357 w 400051"/>
                <a:gd name="connsiteY7" fmla="*/ 123334 h 230505"/>
                <a:gd name="connsiteX8" fmla="*/ 111357 w 400051"/>
                <a:gd name="connsiteY8" fmla="*/ 0 h 230505"/>
                <a:gd name="connsiteX0" fmla="*/ 111357 w 396241"/>
                <a:gd name="connsiteY0" fmla="*/ 0 h 230505"/>
                <a:gd name="connsiteX1" fmla="*/ 291466 w 396241"/>
                <a:gd name="connsiteY1" fmla="*/ 0 h 230505"/>
                <a:gd name="connsiteX2" fmla="*/ 289561 w 396241"/>
                <a:gd name="connsiteY2" fmla="*/ 123334 h 230505"/>
                <a:gd name="connsiteX3" fmla="*/ 396241 w 396241"/>
                <a:gd name="connsiteY3" fmla="*/ 123334 h 230505"/>
                <a:gd name="connsiteX4" fmla="*/ 396241 w 396241"/>
                <a:gd name="connsiteY4" fmla="*/ 222885 h 230505"/>
                <a:gd name="connsiteX5" fmla="*/ 867 w 396241"/>
                <a:gd name="connsiteY5" fmla="*/ 230505 h 230505"/>
                <a:gd name="connsiteX6" fmla="*/ 0 w 396241"/>
                <a:gd name="connsiteY6" fmla="*/ 123334 h 230505"/>
                <a:gd name="connsiteX7" fmla="*/ 111357 w 396241"/>
                <a:gd name="connsiteY7" fmla="*/ 123334 h 230505"/>
                <a:gd name="connsiteX8" fmla="*/ 111357 w 396241"/>
                <a:gd name="connsiteY8" fmla="*/ 0 h 230505"/>
                <a:gd name="connsiteX0" fmla="*/ 111357 w 396241"/>
                <a:gd name="connsiteY0" fmla="*/ 0 h 230505"/>
                <a:gd name="connsiteX1" fmla="*/ 291466 w 396241"/>
                <a:gd name="connsiteY1" fmla="*/ 0 h 230505"/>
                <a:gd name="connsiteX2" fmla="*/ 289561 w 396241"/>
                <a:gd name="connsiteY2" fmla="*/ 123334 h 230505"/>
                <a:gd name="connsiteX3" fmla="*/ 396241 w 396241"/>
                <a:gd name="connsiteY3" fmla="*/ 123334 h 230505"/>
                <a:gd name="connsiteX4" fmla="*/ 392431 w 396241"/>
                <a:gd name="connsiteY4" fmla="*/ 224790 h 230505"/>
                <a:gd name="connsiteX5" fmla="*/ 867 w 396241"/>
                <a:gd name="connsiteY5" fmla="*/ 230505 h 230505"/>
                <a:gd name="connsiteX6" fmla="*/ 0 w 396241"/>
                <a:gd name="connsiteY6" fmla="*/ 123334 h 230505"/>
                <a:gd name="connsiteX7" fmla="*/ 111357 w 396241"/>
                <a:gd name="connsiteY7" fmla="*/ 123334 h 230505"/>
                <a:gd name="connsiteX8" fmla="*/ 111357 w 396241"/>
                <a:gd name="connsiteY8" fmla="*/ 0 h 230505"/>
                <a:gd name="connsiteX0" fmla="*/ 111357 w 396241"/>
                <a:gd name="connsiteY0" fmla="*/ 0 h 230505"/>
                <a:gd name="connsiteX1" fmla="*/ 291466 w 396241"/>
                <a:gd name="connsiteY1" fmla="*/ 0 h 230505"/>
                <a:gd name="connsiteX2" fmla="*/ 289561 w 396241"/>
                <a:gd name="connsiteY2" fmla="*/ 123334 h 230505"/>
                <a:gd name="connsiteX3" fmla="*/ 396241 w 396241"/>
                <a:gd name="connsiteY3" fmla="*/ 123334 h 230505"/>
                <a:gd name="connsiteX4" fmla="*/ 396241 w 396241"/>
                <a:gd name="connsiteY4" fmla="*/ 226695 h 230505"/>
                <a:gd name="connsiteX5" fmla="*/ 867 w 396241"/>
                <a:gd name="connsiteY5" fmla="*/ 230505 h 230505"/>
                <a:gd name="connsiteX6" fmla="*/ 0 w 396241"/>
                <a:gd name="connsiteY6" fmla="*/ 123334 h 230505"/>
                <a:gd name="connsiteX7" fmla="*/ 111357 w 396241"/>
                <a:gd name="connsiteY7" fmla="*/ 123334 h 230505"/>
                <a:gd name="connsiteX8" fmla="*/ 111357 w 396241"/>
                <a:gd name="connsiteY8" fmla="*/ 0 h 230505"/>
                <a:gd name="connsiteX0" fmla="*/ 111357 w 396241"/>
                <a:gd name="connsiteY0" fmla="*/ 0 h 230505"/>
                <a:gd name="connsiteX1" fmla="*/ 291466 w 396241"/>
                <a:gd name="connsiteY1" fmla="*/ 0 h 230505"/>
                <a:gd name="connsiteX2" fmla="*/ 289561 w 396241"/>
                <a:gd name="connsiteY2" fmla="*/ 123334 h 230505"/>
                <a:gd name="connsiteX3" fmla="*/ 350521 w 396241"/>
                <a:gd name="connsiteY3" fmla="*/ 119524 h 230505"/>
                <a:gd name="connsiteX4" fmla="*/ 396241 w 396241"/>
                <a:gd name="connsiteY4" fmla="*/ 226695 h 230505"/>
                <a:gd name="connsiteX5" fmla="*/ 867 w 396241"/>
                <a:gd name="connsiteY5" fmla="*/ 230505 h 230505"/>
                <a:gd name="connsiteX6" fmla="*/ 0 w 396241"/>
                <a:gd name="connsiteY6" fmla="*/ 123334 h 230505"/>
                <a:gd name="connsiteX7" fmla="*/ 111357 w 396241"/>
                <a:gd name="connsiteY7" fmla="*/ 123334 h 230505"/>
                <a:gd name="connsiteX8" fmla="*/ 111357 w 396241"/>
                <a:gd name="connsiteY8" fmla="*/ 0 h 230505"/>
                <a:gd name="connsiteX0" fmla="*/ 111357 w 356236"/>
                <a:gd name="connsiteY0" fmla="*/ 0 h 230505"/>
                <a:gd name="connsiteX1" fmla="*/ 291466 w 356236"/>
                <a:gd name="connsiteY1" fmla="*/ 0 h 230505"/>
                <a:gd name="connsiteX2" fmla="*/ 289561 w 356236"/>
                <a:gd name="connsiteY2" fmla="*/ 123334 h 230505"/>
                <a:gd name="connsiteX3" fmla="*/ 350521 w 356236"/>
                <a:gd name="connsiteY3" fmla="*/ 119524 h 230505"/>
                <a:gd name="connsiteX4" fmla="*/ 356236 w 356236"/>
                <a:gd name="connsiteY4" fmla="*/ 230505 h 230505"/>
                <a:gd name="connsiteX5" fmla="*/ 867 w 356236"/>
                <a:gd name="connsiteY5" fmla="*/ 230505 h 230505"/>
                <a:gd name="connsiteX6" fmla="*/ 0 w 356236"/>
                <a:gd name="connsiteY6" fmla="*/ 123334 h 230505"/>
                <a:gd name="connsiteX7" fmla="*/ 111357 w 356236"/>
                <a:gd name="connsiteY7" fmla="*/ 123334 h 230505"/>
                <a:gd name="connsiteX8" fmla="*/ 111357 w 356236"/>
                <a:gd name="connsiteY8" fmla="*/ 0 h 230505"/>
                <a:gd name="connsiteX0" fmla="*/ 111357 w 356236"/>
                <a:gd name="connsiteY0" fmla="*/ 0 h 230505"/>
                <a:gd name="connsiteX1" fmla="*/ 291466 w 356236"/>
                <a:gd name="connsiteY1" fmla="*/ 0 h 230505"/>
                <a:gd name="connsiteX2" fmla="*/ 289561 w 356236"/>
                <a:gd name="connsiteY2" fmla="*/ 123334 h 230505"/>
                <a:gd name="connsiteX3" fmla="*/ 350521 w 356236"/>
                <a:gd name="connsiteY3" fmla="*/ 132859 h 230505"/>
                <a:gd name="connsiteX4" fmla="*/ 356236 w 356236"/>
                <a:gd name="connsiteY4" fmla="*/ 230505 h 230505"/>
                <a:gd name="connsiteX5" fmla="*/ 867 w 356236"/>
                <a:gd name="connsiteY5" fmla="*/ 230505 h 230505"/>
                <a:gd name="connsiteX6" fmla="*/ 0 w 356236"/>
                <a:gd name="connsiteY6" fmla="*/ 123334 h 230505"/>
                <a:gd name="connsiteX7" fmla="*/ 111357 w 356236"/>
                <a:gd name="connsiteY7" fmla="*/ 123334 h 230505"/>
                <a:gd name="connsiteX8" fmla="*/ 111357 w 356236"/>
                <a:gd name="connsiteY8" fmla="*/ 0 h 230505"/>
                <a:gd name="connsiteX0" fmla="*/ 111357 w 356236"/>
                <a:gd name="connsiteY0" fmla="*/ 0 h 230505"/>
                <a:gd name="connsiteX1" fmla="*/ 291466 w 356236"/>
                <a:gd name="connsiteY1" fmla="*/ 0 h 230505"/>
                <a:gd name="connsiteX2" fmla="*/ 289561 w 356236"/>
                <a:gd name="connsiteY2" fmla="*/ 123334 h 230505"/>
                <a:gd name="connsiteX3" fmla="*/ 354331 w 356236"/>
                <a:gd name="connsiteY3" fmla="*/ 121429 h 230505"/>
                <a:gd name="connsiteX4" fmla="*/ 356236 w 356236"/>
                <a:gd name="connsiteY4" fmla="*/ 230505 h 230505"/>
                <a:gd name="connsiteX5" fmla="*/ 867 w 356236"/>
                <a:gd name="connsiteY5" fmla="*/ 230505 h 230505"/>
                <a:gd name="connsiteX6" fmla="*/ 0 w 356236"/>
                <a:gd name="connsiteY6" fmla="*/ 123334 h 230505"/>
                <a:gd name="connsiteX7" fmla="*/ 111357 w 356236"/>
                <a:gd name="connsiteY7" fmla="*/ 123334 h 230505"/>
                <a:gd name="connsiteX8" fmla="*/ 111357 w 356236"/>
                <a:gd name="connsiteY8" fmla="*/ 0 h 230505"/>
                <a:gd name="connsiteX0" fmla="*/ 111357 w 356236"/>
                <a:gd name="connsiteY0" fmla="*/ 0 h 230505"/>
                <a:gd name="connsiteX1" fmla="*/ 291466 w 356236"/>
                <a:gd name="connsiteY1" fmla="*/ 0 h 230505"/>
                <a:gd name="connsiteX2" fmla="*/ 289561 w 356236"/>
                <a:gd name="connsiteY2" fmla="*/ 123334 h 230505"/>
                <a:gd name="connsiteX3" fmla="*/ 354331 w 356236"/>
                <a:gd name="connsiteY3" fmla="*/ 123334 h 230505"/>
                <a:gd name="connsiteX4" fmla="*/ 356236 w 356236"/>
                <a:gd name="connsiteY4" fmla="*/ 230505 h 230505"/>
                <a:gd name="connsiteX5" fmla="*/ 867 w 356236"/>
                <a:gd name="connsiteY5" fmla="*/ 230505 h 230505"/>
                <a:gd name="connsiteX6" fmla="*/ 0 w 356236"/>
                <a:gd name="connsiteY6" fmla="*/ 123334 h 230505"/>
                <a:gd name="connsiteX7" fmla="*/ 111357 w 356236"/>
                <a:gd name="connsiteY7" fmla="*/ 123334 h 230505"/>
                <a:gd name="connsiteX8" fmla="*/ 111357 w 356236"/>
                <a:gd name="connsiteY8" fmla="*/ 0 h 230505"/>
                <a:gd name="connsiteX0" fmla="*/ 111357 w 356236"/>
                <a:gd name="connsiteY0" fmla="*/ 0 h 230505"/>
                <a:gd name="connsiteX1" fmla="*/ 291466 w 356236"/>
                <a:gd name="connsiteY1" fmla="*/ 0 h 230505"/>
                <a:gd name="connsiteX2" fmla="*/ 289561 w 356236"/>
                <a:gd name="connsiteY2" fmla="*/ 123334 h 230505"/>
                <a:gd name="connsiteX3" fmla="*/ 354331 w 356236"/>
                <a:gd name="connsiteY3" fmla="*/ 123334 h 230505"/>
                <a:gd name="connsiteX4" fmla="*/ 356236 w 356236"/>
                <a:gd name="connsiteY4" fmla="*/ 230505 h 230505"/>
                <a:gd name="connsiteX5" fmla="*/ 867 w 356236"/>
                <a:gd name="connsiteY5" fmla="*/ 230505 h 230505"/>
                <a:gd name="connsiteX6" fmla="*/ 0 w 356236"/>
                <a:gd name="connsiteY6" fmla="*/ 123334 h 230505"/>
                <a:gd name="connsiteX7" fmla="*/ 111357 w 356236"/>
                <a:gd name="connsiteY7" fmla="*/ 123334 h 230505"/>
                <a:gd name="connsiteX8" fmla="*/ 111357 w 356236"/>
                <a:gd name="connsiteY8" fmla="*/ 0 h 230505"/>
                <a:gd name="connsiteX0" fmla="*/ 110490 w 355369"/>
                <a:gd name="connsiteY0" fmla="*/ 0 h 230505"/>
                <a:gd name="connsiteX1" fmla="*/ 290599 w 355369"/>
                <a:gd name="connsiteY1" fmla="*/ 0 h 230505"/>
                <a:gd name="connsiteX2" fmla="*/ 288694 w 355369"/>
                <a:gd name="connsiteY2" fmla="*/ 123334 h 230505"/>
                <a:gd name="connsiteX3" fmla="*/ 353464 w 355369"/>
                <a:gd name="connsiteY3" fmla="*/ 123334 h 230505"/>
                <a:gd name="connsiteX4" fmla="*/ 355369 w 355369"/>
                <a:gd name="connsiteY4" fmla="*/ 230505 h 230505"/>
                <a:gd name="connsiteX5" fmla="*/ 0 w 355369"/>
                <a:gd name="connsiteY5" fmla="*/ 230505 h 230505"/>
                <a:gd name="connsiteX6" fmla="*/ 50568 w 355369"/>
                <a:gd name="connsiteY6" fmla="*/ 117619 h 230505"/>
                <a:gd name="connsiteX7" fmla="*/ 110490 w 355369"/>
                <a:gd name="connsiteY7" fmla="*/ 123334 h 230505"/>
                <a:gd name="connsiteX8" fmla="*/ 110490 w 355369"/>
                <a:gd name="connsiteY8" fmla="*/ 0 h 230505"/>
                <a:gd name="connsiteX0" fmla="*/ 68580 w 313459"/>
                <a:gd name="connsiteY0" fmla="*/ 0 h 230505"/>
                <a:gd name="connsiteX1" fmla="*/ 248689 w 313459"/>
                <a:gd name="connsiteY1" fmla="*/ 0 h 230505"/>
                <a:gd name="connsiteX2" fmla="*/ 246784 w 313459"/>
                <a:gd name="connsiteY2" fmla="*/ 123334 h 230505"/>
                <a:gd name="connsiteX3" fmla="*/ 311554 w 313459"/>
                <a:gd name="connsiteY3" fmla="*/ 123334 h 230505"/>
                <a:gd name="connsiteX4" fmla="*/ 313459 w 313459"/>
                <a:gd name="connsiteY4" fmla="*/ 230505 h 230505"/>
                <a:gd name="connsiteX5" fmla="*/ 0 w 313459"/>
                <a:gd name="connsiteY5" fmla="*/ 230505 h 230505"/>
                <a:gd name="connsiteX6" fmla="*/ 8658 w 313459"/>
                <a:gd name="connsiteY6" fmla="*/ 117619 h 230505"/>
                <a:gd name="connsiteX7" fmla="*/ 68580 w 313459"/>
                <a:gd name="connsiteY7" fmla="*/ 123334 h 230505"/>
                <a:gd name="connsiteX8" fmla="*/ 68580 w 313459"/>
                <a:gd name="connsiteY8" fmla="*/ 0 h 230505"/>
                <a:gd name="connsiteX0" fmla="*/ 68580 w 313459"/>
                <a:gd name="connsiteY0" fmla="*/ 0 h 230505"/>
                <a:gd name="connsiteX1" fmla="*/ 248689 w 313459"/>
                <a:gd name="connsiteY1" fmla="*/ 0 h 230505"/>
                <a:gd name="connsiteX2" fmla="*/ 246784 w 313459"/>
                <a:gd name="connsiteY2" fmla="*/ 123334 h 230505"/>
                <a:gd name="connsiteX3" fmla="*/ 311554 w 313459"/>
                <a:gd name="connsiteY3" fmla="*/ 123334 h 230505"/>
                <a:gd name="connsiteX4" fmla="*/ 313459 w 313459"/>
                <a:gd name="connsiteY4" fmla="*/ 230505 h 230505"/>
                <a:gd name="connsiteX5" fmla="*/ 0 w 313459"/>
                <a:gd name="connsiteY5" fmla="*/ 230505 h 230505"/>
                <a:gd name="connsiteX6" fmla="*/ 8658 w 313459"/>
                <a:gd name="connsiteY6" fmla="*/ 127144 h 230505"/>
                <a:gd name="connsiteX7" fmla="*/ 68580 w 313459"/>
                <a:gd name="connsiteY7" fmla="*/ 123334 h 230505"/>
                <a:gd name="connsiteX8" fmla="*/ 68580 w 313459"/>
                <a:gd name="connsiteY8" fmla="*/ 0 h 230505"/>
                <a:gd name="connsiteX0" fmla="*/ 68580 w 313459"/>
                <a:gd name="connsiteY0" fmla="*/ 0 h 230505"/>
                <a:gd name="connsiteX1" fmla="*/ 248689 w 313459"/>
                <a:gd name="connsiteY1" fmla="*/ 0 h 230505"/>
                <a:gd name="connsiteX2" fmla="*/ 246784 w 313459"/>
                <a:gd name="connsiteY2" fmla="*/ 123334 h 230505"/>
                <a:gd name="connsiteX3" fmla="*/ 311554 w 313459"/>
                <a:gd name="connsiteY3" fmla="*/ 123334 h 230505"/>
                <a:gd name="connsiteX4" fmla="*/ 313459 w 313459"/>
                <a:gd name="connsiteY4" fmla="*/ 230505 h 230505"/>
                <a:gd name="connsiteX5" fmla="*/ 0 w 313459"/>
                <a:gd name="connsiteY5" fmla="*/ 230505 h 230505"/>
                <a:gd name="connsiteX6" fmla="*/ 2943 w 313459"/>
                <a:gd name="connsiteY6" fmla="*/ 119524 h 230505"/>
                <a:gd name="connsiteX7" fmla="*/ 68580 w 313459"/>
                <a:gd name="connsiteY7" fmla="*/ 123334 h 230505"/>
                <a:gd name="connsiteX8" fmla="*/ 68580 w 313459"/>
                <a:gd name="connsiteY8" fmla="*/ 0 h 230505"/>
                <a:gd name="connsiteX0" fmla="*/ 68580 w 313459"/>
                <a:gd name="connsiteY0" fmla="*/ 0 h 230505"/>
                <a:gd name="connsiteX1" fmla="*/ 248689 w 313459"/>
                <a:gd name="connsiteY1" fmla="*/ 0 h 230505"/>
                <a:gd name="connsiteX2" fmla="*/ 246784 w 313459"/>
                <a:gd name="connsiteY2" fmla="*/ 123334 h 230505"/>
                <a:gd name="connsiteX3" fmla="*/ 311554 w 313459"/>
                <a:gd name="connsiteY3" fmla="*/ 123334 h 230505"/>
                <a:gd name="connsiteX4" fmla="*/ 313459 w 313459"/>
                <a:gd name="connsiteY4" fmla="*/ 230505 h 230505"/>
                <a:gd name="connsiteX5" fmla="*/ 0 w 313459"/>
                <a:gd name="connsiteY5" fmla="*/ 230505 h 230505"/>
                <a:gd name="connsiteX6" fmla="*/ 2943 w 313459"/>
                <a:gd name="connsiteY6" fmla="*/ 119524 h 230505"/>
                <a:gd name="connsiteX7" fmla="*/ 68580 w 313459"/>
                <a:gd name="connsiteY7" fmla="*/ 123334 h 230505"/>
                <a:gd name="connsiteX8" fmla="*/ 68580 w 313459"/>
                <a:gd name="connsiteY8" fmla="*/ 0 h 230505"/>
                <a:gd name="connsiteX0" fmla="*/ 68580 w 313459"/>
                <a:gd name="connsiteY0" fmla="*/ 0 h 230505"/>
                <a:gd name="connsiteX1" fmla="*/ 248689 w 313459"/>
                <a:gd name="connsiteY1" fmla="*/ 0 h 230505"/>
                <a:gd name="connsiteX2" fmla="*/ 246784 w 313459"/>
                <a:gd name="connsiteY2" fmla="*/ 123334 h 230505"/>
                <a:gd name="connsiteX3" fmla="*/ 311554 w 313459"/>
                <a:gd name="connsiteY3" fmla="*/ 123334 h 230505"/>
                <a:gd name="connsiteX4" fmla="*/ 313459 w 313459"/>
                <a:gd name="connsiteY4" fmla="*/ 230505 h 230505"/>
                <a:gd name="connsiteX5" fmla="*/ 0 w 313459"/>
                <a:gd name="connsiteY5" fmla="*/ 230505 h 230505"/>
                <a:gd name="connsiteX6" fmla="*/ 2943 w 313459"/>
                <a:gd name="connsiteY6" fmla="*/ 125239 h 230505"/>
                <a:gd name="connsiteX7" fmla="*/ 68580 w 313459"/>
                <a:gd name="connsiteY7" fmla="*/ 123334 h 230505"/>
                <a:gd name="connsiteX8" fmla="*/ 68580 w 313459"/>
                <a:gd name="connsiteY8" fmla="*/ 0 h 23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459" h="230505">
                  <a:moveTo>
                    <a:pt x="68580" y="0"/>
                  </a:moveTo>
                  <a:lnTo>
                    <a:pt x="248689" y="0"/>
                  </a:lnTo>
                  <a:lnTo>
                    <a:pt x="246784" y="123334"/>
                  </a:lnTo>
                  <a:lnTo>
                    <a:pt x="311554" y="123334"/>
                  </a:lnTo>
                  <a:lnTo>
                    <a:pt x="313459" y="230505"/>
                  </a:lnTo>
                  <a:lnTo>
                    <a:pt x="0" y="230505"/>
                  </a:lnTo>
                  <a:lnTo>
                    <a:pt x="2943" y="125239"/>
                  </a:lnTo>
                  <a:lnTo>
                    <a:pt x="68580" y="123334"/>
                  </a:lnTo>
                  <a:lnTo>
                    <a:pt x="68580" y="0"/>
                  </a:lnTo>
                  <a:close/>
                </a:path>
              </a:pathLst>
            </a:cu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Rectangle 3">
              <a:extLst>
                <a:ext uri="{FF2B5EF4-FFF2-40B4-BE49-F238E27FC236}">
                  <a16:creationId xmlns:a16="http://schemas.microsoft.com/office/drawing/2014/main" id="{767D29DA-3703-49DA-BEBB-79005EAEAB81}"/>
                </a:ext>
              </a:extLst>
            </p:cNvPr>
            <p:cNvSpPr/>
            <p:nvPr/>
          </p:nvSpPr>
          <p:spPr>
            <a:xfrm>
              <a:off x="3619744" y="4303894"/>
              <a:ext cx="228467" cy="168005"/>
            </a:xfrm>
            <a:custGeom>
              <a:avLst/>
              <a:gdLst>
                <a:gd name="connsiteX0" fmla="*/ 0 w 180109"/>
                <a:gd name="connsiteY0" fmla="*/ 0 h 228600"/>
                <a:gd name="connsiteX1" fmla="*/ 180109 w 180109"/>
                <a:gd name="connsiteY1" fmla="*/ 0 h 228600"/>
                <a:gd name="connsiteX2" fmla="*/ 180109 w 180109"/>
                <a:gd name="connsiteY2" fmla="*/ 228600 h 228600"/>
                <a:gd name="connsiteX3" fmla="*/ 0 w 180109"/>
                <a:gd name="connsiteY3" fmla="*/ 228600 h 228600"/>
                <a:gd name="connsiteX4" fmla="*/ 0 w 180109"/>
                <a:gd name="connsiteY4" fmla="*/ 0 h 228600"/>
                <a:gd name="connsiteX0" fmla="*/ 0 w 180109"/>
                <a:gd name="connsiteY0" fmla="*/ 0 h 228600"/>
                <a:gd name="connsiteX1" fmla="*/ 180109 w 180109"/>
                <a:gd name="connsiteY1" fmla="*/ 0 h 228600"/>
                <a:gd name="connsiteX2" fmla="*/ 180109 w 180109"/>
                <a:gd name="connsiteY2" fmla="*/ 228600 h 228600"/>
                <a:gd name="connsiteX3" fmla="*/ 0 w 180109"/>
                <a:gd name="connsiteY3" fmla="*/ 228600 h 228600"/>
                <a:gd name="connsiteX4" fmla="*/ 0 w 180109"/>
                <a:gd name="connsiteY4" fmla="*/ 123334 h 228600"/>
                <a:gd name="connsiteX5" fmla="*/ 0 w 180109"/>
                <a:gd name="connsiteY5" fmla="*/ 0 h 228600"/>
                <a:gd name="connsiteX0" fmla="*/ 0 w 180109"/>
                <a:gd name="connsiteY0" fmla="*/ 0 h 228600"/>
                <a:gd name="connsiteX1" fmla="*/ 180109 w 180109"/>
                <a:gd name="connsiteY1" fmla="*/ 0 h 228600"/>
                <a:gd name="connsiteX2" fmla="*/ 180109 w 180109"/>
                <a:gd name="connsiteY2" fmla="*/ 228600 h 228600"/>
                <a:gd name="connsiteX3" fmla="*/ 0 w 180109"/>
                <a:gd name="connsiteY3" fmla="*/ 228600 h 228600"/>
                <a:gd name="connsiteX4" fmla="*/ 0 w 180109"/>
                <a:gd name="connsiteY4" fmla="*/ 0 h 228600"/>
                <a:gd name="connsiteX0" fmla="*/ 0 w 180109"/>
                <a:gd name="connsiteY0" fmla="*/ 0 h 228600"/>
                <a:gd name="connsiteX1" fmla="*/ 180109 w 180109"/>
                <a:gd name="connsiteY1" fmla="*/ 0 h 228600"/>
                <a:gd name="connsiteX2" fmla="*/ 180109 w 180109"/>
                <a:gd name="connsiteY2" fmla="*/ 228600 h 228600"/>
                <a:gd name="connsiteX3" fmla="*/ 0 w 180109"/>
                <a:gd name="connsiteY3" fmla="*/ 228600 h 228600"/>
                <a:gd name="connsiteX4" fmla="*/ 0 w 180109"/>
                <a:gd name="connsiteY4" fmla="*/ 123334 h 228600"/>
                <a:gd name="connsiteX5" fmla="*/ 0 w 180109"/>
                <a:gd name="connsiteY5" fmla="*/ 0 h 228600"/>
                <a:gd name="connsiteX0" fmla="*/ 0 w 180109"/>
                <a:gd name="connsiteY0" fmla="*/ 0 h 228600"/>
                <a:gd name="connsiteX1" fmla="*/ 180109 w 180109"/>
                <a:gd name="connsiteY1" fmla="*/ 0 h 228600"/>
                <a:gd name="connsiteX2" fmla="*/ 178204 w 180109"/>
                <a:gd name="connsiteY2" fmla="*/ 123334 h 228600"/>
                <a:gd name="connsiteX3" fmla="*/ 180109 w 180109"/>
                <a:gd name="connsiteY3" fmla="*/ 228600 h 228600"/>
                <a:gd name="connsiteX4" fmla="*/ 0 w 180109"/>
                <a:gd name="connsiteY4" fmla="*/ 228600 h 228600"/>
                <a:gd name="connsiteX5" fmla="*/ 0 w 180109"/>
                <a:gd name="connsiteY5" fmla="*/ 123334 h 228600"/>
                <a:gd name="connsiteX6" fmla="*/ 0 w 180109"/>
                <a:gd name="connsiteY6" fmla="*/ 0 h 228600"/>
                <a:gd name="connsiteX0" fmla="*/ 0 w 284884"/>
                <a:gd name="connsiteY0" fmla="*/ 0 h 228600"/>
                <a:gd name="connsiteX1" fmla="*/ 180109 w 284884"/>
                <a:gd name="connsiteY1" fmla="*/ 0 h 228600"/>
                <a:gd name="connsiteX2" fmla="*/ 178204 w 284884"/>
                <a:gd name="connsiteY2" fmla="*/ 123334 h 228600"/>
                <a:gd name="connsiteX3" fmla="*/ 284884 w 284884"/>
                <a:gd name="connsiteY3" fmla="*/ 222885 h 228600"/>
                <a:gd name="connsiteX4" fmla="*/ 0 w 284884"/>
                <a:gd name="connsiteY4" fmla="*/ 228600 h 228600"/>
                <a:gd name="connsiteX5" fmla="*/ 0 w 284884"/>
                <a:gd name="connsiteY5" fmla="*/ 123334 h 228600"/>
                <a:gd name="connsiteX6" fmla="*/ 0 w 284884"/>
                <a:gd name="connsiteY6" fmla="*/ 0 h 228600"/>
                <a:gd name="connsiteX0" fmla="*/ 110490 w 395374"/>
                <a:gd name="connsiteY0" fmla="*/ 0 h 230505"/>
                <a:gd name="connsiteX1" fmla="*/ 290599 w 395374"/>
                <a:gd name="connsiteY1" fmla="*/ 0 h 230505"/>
                <a:gd name="connsiteX2" fmla="*/ 288694 w 395374"/>
                <a:gd name="connsiteY2" fmla="*/ 123334 h 230505"/>
                <a:gd name="connsiteX3" fmla="*/ 395374 w 395374"/>
                <a:gd name="connsiteY3" fmla="*/ 222885 h 230505"/>
                <a:gd name="connsiteX4" fmla="*/ 0 w 395374"/>
                <a:gd name="connsiteY4" fmla="*/ 230505 h 230505"/>
                <a:gd name="connsiteX5" fmla="*/ 110490 w 395374"/>
                <a:gd name="connsiteY5" fmla="*/ 123334 h 230505"/>
                <a:gd name="connsiteX6" fmla="*/ 110490 w 395374"/>
                <a:gd name="connsiteY6" fmla="*/ 0 h 230505"/>
                <a:gd name="connsiteX0" fmla="*/ 110490 w 395374"/>
                <a:gd name="connsiteY0" fmla="*/ 0 h 230505"/>
                <a:gd name="connsiteX1" fmla="*/ 290599 w 395374"/>
                <a:gd name="connsiteY1" fmla="*/ 0 h 230505"/>
                <a:gd name="connsiteX2" fmla="*/ 288694 w 395374"/>
                <a:gd name="connsiteY2" fmla="*/ 123334 h 230505"/>
                <a:gd name="connsiteX3" fmla="*/ 395374 w 395374"/>
                <a:gd name="connsiteY3" fmla="*/ 222885 h 230505"/>
                <a:gd name="connsiteX4" fmla="*/ 0 w 395374"/>
                <a:gd name="connsiteY4" fmla="*/ 230505 h 230505"/>
                <a:gd name="connsiteX5" fmla="*/ 67713 w 395374"/>
                <a:gd name="connsiteY5" fmla="*/ 163339 h 230505"/>
                <a:gd name="connsiteX6" fmla="*/ 110490 w 395374"/>
                <a:gd name="connsiteY6" fmla="*/ 123334 h 230505"/>
                <a:gd name="connsiteX7" fmla="*/ 110490 w 395374"/>
                <a:gd name="connsiteY7" fmla="*/ 0 h 230505"/>
                <a:gd name="connsiteX0" fmla="*/ 111357 w 396241"/>
                <a:gd name="connsiteY0" fmla="*/ 0 h 230505"/>
                <a:gd name="connsiteX1" fmla="*/ 291466 w 396241"/>
                <a:gd name="connsiteY1" fmla="*/ 0 h 230505"/>
                <a:gd name="connsiteX2" fmla="*/ 289561 w 396241"/>
                <a:gd name="connsiteY2" fmla="*/ 123334 h 230505"/>
                <a:gd name="connsiteX3" fmla="*/ 396241 w 396241"/>
                <a:gd name="connsiteY3" fmla="*/ 222885 h 230505"/>
                <a:gd name="connsiteX4" fmla="*/ 867 w 396241"/>
                <a:gd name="connsiteY4" fmla="*/ 230505 h 230505"/>
                <a:gd name="connsiteX5" fmla="*/ 0 w 396241"/>
                <a:gd name="connsiteY5" fmla="*/ 123334 h 230505"/>
                <a:gd name="connsiteX6" fmla="*/ 111357 w 396241"/>
                <a:gd name="connsiteY6" fmla="*/ 123334 h 230505"/>
                <a:gd name="connsiteX7" fmla="*/ 111357 w 396241"/>
                <a:gd name="connsiteY7" fmla="*/ 0 h 230505"/>
                <a:gd name="connsiteX0" fmla="*/ 111357 w 396241"/>
                <a:gd name="connsiteY0" fmla="*/ 0 h 230505"/>
                <a:gd name="connsiteX1" fmla="*/ 291466 w 396241"/>
                <a:gd name="connsiteY1" fmla="*/ 0 h 230505"/>
                <a:gd name="connsiteX2" fmla="*/ 289561 w 396241"/>
                <a:gd name="connsiteY2" fmla="*/ 123334 h 230505"/>
                <a:gd name="connsiteX3" fmla="*/ 342901 w 396241"/>
                <a:gd name="connsiteY3" fmla="*/ 172864 h 230505"/>
                <a:gd name="connsiteX4" fmla="*/ 396241 w 396241"/>
                <a:gd name="connsiteY4" fmla="*/ 222885 h 230505"/>
                <a:gd name="connsiteX5" fmla="*/ 867 w 396241"/>
                <a:gd name="connsiteY5" fmla="*/ 230505 h 230505"/>
                <a:gd name="connsiteX6" fmla="*/ 0 w 396241"/>
                <a:gd name="connsiteY6" fmla="*/ 123334 h 230505"/>
                <a:gd name="connsiteX7" fmla="*/ 111357 w 396241"/>
                <a:gd name="connsiteY7" fmla="*/ 123334 h 230505"/>
                <a:gd name="connsiteX8" fmla="*/ 111357 w 396241"/>
                <a:gd name="connsiteY8" fmla="*/ 0 h 230505"/>
                <a:gd name="connsiteX0" fmla="*/ 111357 w 398146"/>
                <a:gd name="connsiteY0" fmla="*/ 0 h 230505"/>
                <a:gd name="connsiteX1" fmla="*/ 291466 w 398146"/>
                <a:gd name="connsiteY1" fmla="*/ 0 h 230505"/>
                <a:gd name="connsiteX2" fmla="*/ 289561 w 398146"/>
                <a:gd name="connsiteY2" fmla="*/ 123334 h 230505"/>
                <a:gd name="connsiteX3" fmla="*/ 398146 w 398146"/>
                <a:gd name="connsiteY3" fmla="*/ 117619 h 230505"/>
                <a:gd name="connsiteX4" fmla="*/ 396241 w 398146"/>
                <a:gd name="connsiteY4" fmla="*/ 222885 h 230505"/>
                <a:gd name="connsiteX5" fmla="*/ 867 w 398146"/>
                <a:gd name="connsiteY5" fmla="*/ 230505 h 230505"/>
                <a:gd name="connsiteX6" fmla="*/ 0 w 398146"/>
                <a:gd name="connsiteY6" fmla="*/ 123334 h 230505"/>
                <a:gd name="connsiteX7" fmla="*/ 111357 w 398146"/>
                <a:gd name="connsiteY7" fmla="*/ 123334 h 230505"/>
                <a:gd name="connsiteX8" fmla="*/ 111357 w 398146"/>
                <a:gd name="connsiteY8" fmla="*/ 0 h 230505"/>
                <a:gd name="connsiteX0" fmla="*/ 111357 w 398146"/>
                <a:gd name="connsiteY0" fmla="*/ 0 h 230505"/>
                <a:gd name="connsiteX1" fmla="*/ 291466 w 398146"/>
                <a:gd name="connsiteY1" fmla="*/ 0 h 230505"/>
                <a:gd name="connsiteX2" fmla="*/ 289561 w 398146"/>
                <a:gd name="connsiteY2" fmla="*/ 123334 h 230505"/>
                <a:gd name="connsiteX3" fmla="*/ 398146 w 398146"/>
                <a:gd name="connsiteY3" fmla="*/ 127144 h 230505"/>
                <a:gd name="connsiteX4" fmla="*/ 396241 w 398146"/>
                <a:gd name="connsiteY4" fmla="*/ 222885 h 230505"/>
                <a:gd name="connsiteX5" fmla="*/ 867 w 398146"/>
                <a:gd name="connsiteY5" fmla="*/ 230505 h 230505"/>
                <a:gd name="connsiteX6" fmla="*/ 0 w 398146"/>
                <a:gd name="connsiteY6" fmla="*/ 123334 h 230505"/>
                <a:gd name="connsiteX7" fmla="*/ 111357 w 398146"/>
                <a:gd name="connsiteY7" fmla="*/ 123334 h 230505"/>
                <a:gd name="connsiteX8" fmla="*/ 111357 w 398146"/>
                <a:gd name="connsiteY8" fmla="*/ 0 h 230505"/>
                <a:gd name="connsiteX0" fmla="*/ 111357 w 400051"/>
                <a:gd name="connsiteY0" fmla="*/ 0 h 230505"/>
                <a:gd name="connsiteX1" fmla="*/ 291466 w 400051"/>
                <a:gd name="connsiteY1" fmla="*/ 0 h 230505"/>
                <a:gd name="connsiteX2" fmla="*/ 289561 w 400051"/>
                <a:gd name="connsiteY2" fmla="*/ 123334 h 230505"/>
                <a:gd name="connsiteX3" fmla="*/ 400051 w 400051"/>
                <a:gd name="connsiteY3" fmla="*/ 121429 h 230505"/>
                <a:gd name="connsiteX4" fmla="*/ 396241 w 400051"/>
                <a:gd name="connsiteY4" fmla="*/ 222885 h 230505"/>
                <a:gd name="connsiteX5" fmla="*/ 867 w 400051"/>
                <a:gd name="connsiteY5" fmla="*/ 230505 h 230505"/>
                <a:gd name="connsiteX6" fmla="*/ 0 w 400051"/>
                <a:gd name="connsiteY6" fmla="*/ 123334 h 230505"/>
                <a:gd name="connsiteX7" fmla="*/ 111357 w 400051"/>
                <a:gd name="connsiteY7" fmla="*/ 123334 h 230505"/>
                <a:gd name="connsiteX8" fmla="*/ 111357 w 400051"/>
                <a:gd name="connsiteY8" fmla="*/ 0 h 230505"/>
                <a:gd name="connsiteX0" fmla="*/ 111357 w 396241"/>
                <a:gd name="connsiteY0" fmla="*/ 0 h 230505"/>
                <a:gd name="connsiteX1" fmla="*/ 291466 w 396241"/>
                <a:gd name="connsiteY1" fmla="*/ 0 h 230505"/>
                <a:gd name="connsiteX2" fmla="*/ 289561 w 396241"/>
                <a:gd name="connsiteY2" fmla="*/ 123334 h 230505"/>
                <a:gd name="connsiteX3" fmla="*/ 390526 w 396241"/>
                <a:gd name="connsiteY3" fmla="*/ 121429 h 230505"/>
                <a:gd name="connsiteX4" fmla="*/ 396241 w 396241"/>
                <a:gd name="connsiteY4" fmla="*/ 222885 h 230505"/>
                <a:gd name="connsiteX5" fmla="*/ 867 w 396241"/>
                <a:gd name="connsiteY5" fmla="*/ 230505 h 230505"/>
                <a:gd name="connsiteX6" fmla="*/ 0 w 396241"/>
                <a:gd name="connsiteY6" fmla="*/ 123334 h 230505"/>
                <a:gd name="connsiteX7" fmla="*/ 111357 w 396241"/>
                <a:gd name="connsiteY7" fmla="*/ 123334 h 230505"/>
                <a:gd name="connsiteX8" fmla="*/ 111357 w 396241"/>
                <a:gd name="connsiteY8" fmla="*/ 0 h 230505"/>
                <a:gd name="connsiteX0" fmla="*/ 111357 w 400051"/>
                <a:gd name="connsiteY0" fmla="*/ 0 h 230505"/>
                <a:gd name="connsiteX1" fmla="*/ 291466 w 400051"/>
                <a:gd name="connsiteY1" fmla="*/ 0 h 230505"/>
                <a:gd name="connsiteX2" fmla="*/ 289561 w 400051"/>
                <a:gd name="connsiteY2" fmla="*/ 123334 h 230505"/>
                <a:gd name="connsiteX3" fmla="*/ 400051 w 400051"/>
                <a:gd name="connsiteY3" fmla="*/ 123334 h 230505"/>
                <a:gd name="connsiteX4" fmla="*/ 396241 w 400051"/>
                <a:gd name="connsiteY4" fmla="*/ 222885 h 230505"/>
                <a:gd name="connsiteX5" fmla="*/ 867 w 400051"/>
                <a:gd name="connsiteY5" fmla="*/ 230505 h 230505"/>
                <a:gd name="connsiteX6" fmla="*/ 0 w 400051"/>
                <a:gd name="connsiteY6" fmla="*/ 123334 h 230505"/>
                <a:gd name="connsiteX7" fmla="*/ 111357 w 400051"/>
                <a:gd name="connsiteY7" fmla="*/ 123334 h 230505"/>
                <a:gd name="connsiteX8" fmla="*/ 111357 w 400051"/>
                <a:gd name="connsiteY8" fmla="*/ 0 h 230505"/>
                <a:gd name="connsiteX0" fmla="*/ 111357 w 396241"/>
                <a:gd name="connsiteY0" fmla="*/ 0 h 230505"/>
                <a:gd name="connsiteX1" fmla="*/ 291466 w 396241"/>
                <a:gd name="connsiteY1" fmla="*/ 0 h 230505"/>
                <a:gd name="connsiteX2" fmla="*/ 289561 w 396241"/>
                <a:gd name="connsiteY2" fmla="*/ 123334 h 230505"/>
                <a:gd name="connsiteX3" fmla="*/ 396241 w 396241"/>
                <a:gd name="connsiteY3" fmla="*/ 123334 h 230505"/>
                <a:gd name="connsiteX4" fmla="*/ 396241 w 396241"/>
                <a:gd name="connsiteY4" fmla="*/ 222885 h 230505"/>
                <a:gd name="connsiteX5" fmla="*/ 867 w 396241"/>
                <a:gd name="connsiteY5" fmla="*/ 230505 h 230505"/>
                <a:gd name="connsiteX6" fmla="*/ 0 w 396241"/>
                <a:gd name="connsiteY6" fmla="*/ 123334 h 230505"/>
                <a:gd name="connsiteX7" fmla="*/ 111357 w 396241"/>
                <a:gd name="connsiteY7" fmla="*/ 123334 h 230505"/>
                <a:gd name="connsiteX8" fmla="*/ 111357 w 396241"/>
                <a:gd name="connsiteY8" fmla="*/ 0 h 230505"/>
                <a:gd name="connsiteX0" fmla="*/ 111357 w 396241"/>
                <a:gd name="connsiteY0" fmla="*/ 0 h 230505"/>
                <a:gd name="connsiteX1" fmla="*/ 291466 w 396241"/>
                <a:gd name="connsiteY1" fmla="*/ 0 h 230505"/>
                <a:gd name="connsiteX2" fmla="*/ 289561 w 396241"/>
                <a:gd name="connsiteY2" fmla="*/ 123334 h 230505"/>
                <a:gd name="connsiteX3" fmla="*/ 396241 w 396241"/>
                <a:gd name="connsiteY3" fmla="*/ 123334 h 230505"/>
                <a:gd name="connsiteX4" fmla="*/ 392431 w 396241"/>
                <a:gd name="connsiteY4" fmla="*/ 224790 h 230505"/>
                <a:gd name="connsiteX5" fmla="*/ 867 w 396241"/>
                <a:gd name="connsiteY5" fmla="*/ 230505 h 230505"/>
                <a:gd name="connsiteX6" fmla="*/ 0 w 396241"/>
                <a:gd name="connsiteY6" fmla="*/ 123334 h 230505"/>
                <a:gd name="connsiteX7" fmla="*/ 111357 w 396241"/>
                <a:gd name="connsiteY7" fmla="*/ 123334 h 230505"/>
                <a:gd name="connsiteX8" fmla="*/ 111357 w 396241"/>
                <a:gd name="connsiteY8" fmla="*/ 0 h 230505"/>
                <a:gd name="connsiteX0" fmla="*/ 111357 w 396241"/>
                <a:gd name="connsiteY0" fmla="*/ 0 h 230505"/>
                <a:gd name="connsiteX1" fmla="*/ 291466 w 396241"/>
                <a:gd name="connsiteY1" fmla="*/ 0 h 230505"/>
                <a:gd name="connsiteX2" fmla="*/ 289561 w 396241"/>
                <a:gd name="connsiteY2" fmla="*/ 123334 h 230505"/>
                <a:gd name="connsiteX3" fmla="*/ 396241 w 396241"/>
                <a:gd name="connsiteY3" fmla="*/ 123334 h 230505"/>
                <a:gd name="connsiteX4" fmla="*/ 396241 w 396241"/>
                <a:gd name="connsiteY4" fmla="*/ 226695 h 230505"/>
                <a:gd name="connsiteX5" fmla="*/ 867 w 396241"/>
                <a:gd name="connsiteY5" fmla="*/ 230505 h 230505"/>
                <a:gd name="connsiteX6" fmla="*/ 0 w 396241"/>
                <a:gd name="connsiteY6" fmla="*/ 123334 h 230505"/>
                <a:gd name="connsiteX7" fmla="*/ 111357 w 396241"/>
                <a:gd name="connsiteY7" fmla="*/ 123334 h 230505"/>
                <a:gd name="connsiteX8" fmla="*/ 111357 w 396241"/>
                <a:gd name="connsiteY8" fmla="*/ 0 h 230505"/>
                <a:gd name="connsiteX0" fmla="*/ 111357 w 396241"/>
                <a:gd name="connsiteY0" fmla="*/ 0 h 230505"/>
                <a:gd name="connsiteX1" fmla="*/ 291466 w 396241"/>
                <a:gd name="connsiteY1" fmla="*/ 0 h 230505"/>
                <a:gd name="connsiteX2" fmla="*/ 289561 w 396241"/>
                <a:gd name="connsiteY2" fmla="*/ 123334 h 230505"/>
                <a:gd name="connsiteX3" fmla="*/ 350521 w 396241"/>
                <a:gd name="connsiteY3" fmla="*/ 119524 h 230505"/>
                <a:gd name="connsiteX4" fmla="*/ 396241 w 396241"/>
                <a:gd name="connsiteY4" fmla="*/ 226695 h 230505"/>
                <a:gd name="connsiteX5" fmla="*/ 867 w 396241"/>
                <a:gd name="connsiteY5" fmla="*/ 230505 h 230505"/>
                <a:gd name="connsiteX6" fmla="*/ 0 w 396241"/>
                <a:gd name="connsiteY6" fmla="*/ 123334 h 230505"/>
                <a:gd name="connsiteX7" fmla="*/ 111357 w 396241"/>
                <a:gd name="connsiteY7" fmla="*/ 123334 h 230505"/>
                <a:gd name="connsiteX8" fmla="*/ 111357 w 396241"/>
                <a:gd name="connsiteY8" fmla="*/ 0 h 230505"/>
                <a:gd name="connsiteX0" fmla="*/ 111357 w 356236"/>
                <a:gd name="connsiteY0" fmla="*/ 0 h 230505"/>
                <a:gd name="connsiteX1" fmla="*/ 291466 w 356236"/>
                <a:gd name="connsiteY1" fmla="*/ 0 h 230505"/>
                <a:gd name="connsiteX2" fmla="*/ 289561 w 356236"/>
                <a:gd name="connsiteY2" fmla="*/ 123334 h 230505"/>
                <a:gd name="connsiteX3" fmla="*/ 350521 w 356236"/>
                <a:gd name="connsiteY3" fmla="*/ 119524 h 230505"/>
                <a:gd name="connsiteX4" fmla="*/ 356236 w 356236"/>
                <a:gd name="connsiteY4" fmla="*/ 230505 h 230505"/>
                <a:gd name="connsiteX5" fmla="*/ 867 w 356236"/>
                <a:gd name="connsiteY5" fmla="*/ 230505 h 230505"/>
                <a:gd name="connsiteX6" fmla="*/ 0 w 356236"/>
                <a:gd name="connsiteY6" fmla="*/ 123334 h 230505"/>
                <a:gd name="connsiteX7" fmla="*/ 111357 w 356236"/>
                <a:gd name="connsiteY7" fmla="*/ 123334 h 230505"/>
                <a:gd name="connsiteX8" fmla="*/ 111357 w 356236"/>
                <a:gd name="connsiteY8" fmla="*/ 0 h 230505"/>
                <a:gd name="connsiteX0" fmla="*/ 111357 w 356236"/>
                <a:gd name="connsiteY0" fmla="*/ 0 h 230505"/>
                <a:gd name="connsiteX1" fmla="*/ 291466 w 356236"/>
                <a:gd name="connsiteY1" fmla="*/ 0 h 230505"/>
                <a:gd name="connsiteX2" fmla="*/ 289561 w 356236"/>
                <a:gd name="connsiteY2" fmla="*/ 123334 h 230505"/>
                <a:gd name="connsiteX3" fmla="*/ 350521 w 356236"/>
                <a:gd name="connsiteY3" fmla="*/ 132859 h 230505"/>
                <a:gd name="connsiteX4" fmla="*/ 356236 w 356236"/>
                <a:gd name="connsiteY4" fmla="*/ 230505 h 230505"/>
                <a:gd name="connsiteX5" fmla="*/ 867 w 356236"/>
                <a:gd name="connsiteY5" fmla="*/ 230505 h 230505"/>
                <a:gd name="connsiteX6" fmla="*/ 0 w 356236"/>
                <a:gd name="connsiteY6" fmla="*/ 123334 h 230505"/>
                <a:gd name="connsiteX7" fmla="*/ 111357 w 356236"/>
                <a:gd name="connsiteY7" fmla="*/ 123334 h 230505"/>
                <a:gd name="connsiteX8" fmla="*/ 111357 w 356236"/>
                <a:gd name="connsiteY8" fmla="*/ 0 h 230505"/>
                <a:gd name="connsiteX0" fmla="*/ 111357 w 356236"/>
                <a:gd name="connsiteY0" fmla="*/ 0 h 230505"/>
                <a:gd name="connsiteX1" fmla="*/ 291466 w 356236"/>
                <a:gd name="connsiteY1" fmla="*/ 0 h 230505"/>
                <a:gd name="connsiteX2" fmla="*/ 289561 w 356236"/>
                <a:gd name="connsiteY2" fmla="*/ 123334 h 230505"/>
                <a:gd name="connsiteX3" fmla="*/ 354331 w 356236"/>
                <a:gd name="connsiteY3" fmla="*/ 121429 h 230505"/>
                <a:gd name="connsiteX4" fmla="*/ 356236 w 356236"/>
                <a:gd name="connsiteY4" fmla="*/ 230505 h 230505"/>
                <a:gd name="connsiteX5" fmla="*/ 867 w 356236"/>
                <a:gd name="connsiteY5" fmla="*/ 230505 h 230505"/>
                <a:gd name="connsiteX6" fmla="*/ 0 w 356236"/>
                <a:gd name="connsiteY6" fmla="*/ 123334 h 230505"/>
                <a:gd name="connsiteX7" fmla="*/ 111357 w 356236"/>
                <a:gd name="connsiteY7" fmla="*/ 123334 h 230505"/>
                <a:gd name="connsiteX8" fmla="*/ 111357 w 356236"/>
                <a:gd name="connsiteY8" fmla="*/ 0 h 230505"/>
                <a:gd name="connsiteX0" fmla="*/ 111357 w 356236"/>
                <a:gd name="connsiteY0" fmla="*/ 0 h 230505"/>
                <a:gd name="connsiteX1" fmla="*/ 291466 w 356236"/>
                <a:gd name="connsiteY1" fmla="*/ 0 h 230505"/>
                <a:gd name="connsiteX2" fmla="*/ 289561 w 356236"/>
                <a:gd name="connsiteY2" fmla="*/ 123334 h 230505"/>
                <a:gd name="connsiteX3" fmla="*/ 354331 w 356236"/>
                <a:gd name="connsiteY3" fmla="*/ 123334 h 230505"/>
                <a:gd name="connsiteX4" fmla="*/ 356236 w 356236"/>
                <a:gd name="connsiteY4" fmla="*/ 230505 h 230505"/>
                <a:gd name="connsiteX5" fmla="*/ 867 w 356236"/>
                <a:gd name="connsiteY5" fmla="*/ 230505 h 230505"/>
                <a:gd name="connsiteX6" fmla="*/ 0 w 356236"/>
                <a:gd name="connsiteY6" fmla="*/ 123334 h 230505"/>
                <a:gd name="connsiteX7" fmla="*/ 111357 w 356236"/>
                <a:gd name="connsiteY7" fmla="*/ 123334 h 230505"/>
                <a:gd name="connsiteX8" fmla="*/ 111357 w 356236"/>
                <a:gd name="connsiteY8" fmla="*/ 0 h 230505"/>
                <a:gd name="connsiteX0" fmla="*/ 111357 w 356236"/>
                <a:gd name="connsiteY0" fmla="*/ 0 h 230505"/>
                <a:gd name="connsiteX1" fmla="*/ 291466 w 356236"/>
                <a:gd name="connsiteY1" fmla="*/ 0 h 230505"/>
                <a:gd name="connsiteX2" fmla="*/ 289561 w 356236"/>
                <a:gd name="connsiteY2" fmla="*/ 123334 h 230505"/>
                <a:gd name="connsiteX3" fmla="*/ 354331 w 356236"/>
                <a:gd name="connsiteY3" fmla="*/ 123334 h 230505"/>
                <a:gd name="connsiteX4" fmla="*/ 356236 w 356236"/>
                <a:gd name="connsiteY4" fmla="*/ 230505 h 230505"/>
                <a:gd name="connsiteX5" fmla="*/ 867 w 356236"/>
                <a:gd name="connsiteY5" fmla="*/ 230505 h 230505"/>
                <a:gd name="connsiteX6" fmla="*/ 0 w 356236"/>
                <a:gd name="connsiteY6" fmla="*/ 123334 h 230505"/>
                <a:gd name="connsiteX7" fmla="*/ 111357 w 356236"/>
                <a:gd name="connsiteY7" fmla="*/ 123334 h 230505"/>
                <a:gd name="connsiteX8" fmla="*/ 111357 w 356236"/>
                <a:gd name="connsiteY8" fmla="*/ 0 h 230505"/>
                <a:gd name="connsiteX0" fmla="*/ 110490 w 355369"/>
                <a:gd name="connsiteY0" fmla="*/ 0 h 230505"/>
                <a:gd name="connsiteX1" fmla="*/ 290599 w 355369"/>
                <a:gd name="connsiteY1" fmla="*/ 0 h 230505"/>
                <a:gd name="connsiteX2" fmla="*/ 288694 w 355369"/>
                <a:gd name="connsiteY2" fmla="*/ 123334 h 230505"/>
                <a:gd name="connsiteX3" fmla="*/ 353464 w 355369"/>
                <a:gd name="connsiteY3" fmla="*/ 123334 h 230505"/>
                <a:gd name="connsiteX4" fmla="*/ 355369 w 355369"/>
                <a:gd name="connsiteY4" fmla="*/ 230505 h 230505"/>
                <a:gd name="connsiteX5" fmla="*/ 0 w 355369"/>
                <a:gd name="connsiteY5" fmla="*/ 230505 h 230505"/>
                <a:gd name="connsiteX6" fmla="*/ 50568 w 355369"/>
                <a:gd name="connsiteY6" fmla="*/ 117619 h 230505"/>
                <a:gd name="connsiteX7" fmla="*/ 110490 w 355369"/>
                <a:gd name="connsiteY7" fmla="*/ 123334 h 230505"/>
                <a:gd name="connsiteX8" fmla="*/ 110490 w 355369"/>
                <a:gd name="connsiteY8" fmla="*/ 0 h 230505"/>
                <a:gd name="connsiteX0" fmla="*/ 68580 w 313459"/>
                <a:gd name="connsiteY0" fmla="*/ 0 h 230505"/>
                <a:gd name="connsiteX1" fmla="*/ 248689 w 313459"/>
                <a:gd name="connsiteY1" fmla="*/ 0 h 230505"/>
                <a:gd name="connsiteX2" fmla="*/ 246784 w 313459"/>
                <a:gd name="connsiteY2" fmla="*/ 123334 h 230505"/>
                <a:gd name="connsiteX3" fmla="*/ 311554 w 313459"/>
                <a:gd name="connsiteY3" fmla="*/ 123334 h 230505"/>
                <a:gd name="connsiteX4" fmla="*/ 313459 w 313459"/>
                <a:gd name="connsiteY4" fmla="*/ 230505 h 230505"/>
                <a:gd name="connsiteX5" fmla="*/ 0 w 313459"/>
                <a:gd name="connsiteY5" fmla="*/ 230505 h 230505"/>
                <a:gd name="connsiteX6" fmla="*/ 8658 w 313459"/>
                <a:gd name="connsiteY6" fmla="*/ 117619 h 230505"/>
                <a:gd name="connsiteX7" fmla="*/ 68580 w 313459"/>
                <a:gd name="connsiteY7" fmla="*/ 123334 h 230505"/>
                <a:gd name="connsiteX8" fmla="*/ 68580 w 313459"/>
                <a:gd name="connsiteY8" fmla="*/ 0 h 230505"/>
                <a:gd name="connsiteX0" fmla="*/ 68580 w 313459"/>
                <a:gd name="connsiteY0" fmla="*/ 0 h 230505"/>
                <a:gd name="connsiteX1" fmla="*/ 248689 w 313459"/>
                <a:gd name="connsiteY1" fmla="*/ 0 h 230505"/>
                <a:gd name="connsiteX2" fmla="*/ 246784 w 313459"/>
                <a:gd name="connsiteY2" fmla="*/ 123334 h 230505"/>
                <a:gd name="connsiteX3" fmla="*/ 311554 w 313459"/>
                <a:gd name="connsiteY3" fmla="*/ 123334 h 230505"/>
                <a:gd name="connsiteX4" fmla="*/ 313459 w 313459"/>
                <a:gd name="connsiteY4" fmla="*/ 230505 h 230505"/>
                <a:gd name="connsiteX5" fmla="*/ 0 w 313459"/>
                <a:gd name="connsiteY5" fmla="*/ 230505 h 230505"/>
                <a:gd name="connsiteX6" fmla="*/ 8658 w 313459"/>
                <a:gd name="connsiteY6" fmla="*/ 127144 h 230505"/>
                <a:gd name="connsiteX7" fmla="*/ 68580 w 313459"/>
                <a:gd name="connsiteY7" fmla="*/ 123334 h 230505"/>
                <a:gd name="connsiteX8" fmla="*/ 68580 w 313459"/>
                <a:gd name="connsiteY8" fmla="*/ 0 h 230505"/>
                <a:gd name="connsiteX0" fmla="*/ 68580 w 313459"/>
                <a:gd name="connsiteY0" fmla="*/ 0 h 230505"/>
                <a:gd name="connsiteX1" fmla="*/ 248689 w 313459"/>
                <a:gd name="connsiteY1" fmla="*/ 0 h 230505"/>
                <a:gd name="connsiteX2" fmla="*/ 246784 w 313459"/>
                <a:gd name="connsiteY2" fmla="*/ 123334 h 230505"/>
                <a:gd name="connsiteX3" fmla="*/ 311554 w 313459"/>
                <a:gd name="connsiteY3" fmla="*/ 123334 h 230505"/>
                <a:gd name="connsiteX4" fmla="*/ 313459 w 313459"/>
                <a:gd name="connsiteY4" fmla="*/ 230505 h 230505"/>
                <a:gd name="connsiteX5" fmla="*/ 0 w 313459"/>
                <a:gd name="connsiteY5" fmla="*/ 230505 h 230505"/>
                <a:gd name="connsiteX6" fmla="*/ 2943 w 313459"/>
                <a:gd name="connsiteY6" fmla="*/ 119524 h 230505"/>
                <a:gd name="connsiteX7" fmla="*/ 68580 w 313459"/>
                <a:gd name="connsiteY7" fmla="*/ 123334 h 230505"/>
                <a:gd name="connsiteX8" fmla="*/ 68580 w 313459"/>
                <a:gd name="connsiteY8" fmla="*/ 0 h 230505"/>
                <a:gd name="connsiteX0" fmla="*/ 68580 w 313459"/>
                <a:gd name="connsiteY0" fmla="*/ 0 h 230505"/>
                <a:gd name="connsiteX1" fmla="*/ 248689 w 313459"/>
                <a:gd name="connsiteY1" fmla="*/ 0 h 230505"/>
                <a:gd name="connsiteX2" fmla="*/ 246784 w 313459"/>
                <a:gd name="connsiteY2" fmla="*/ 123334 h 230505"/>
                <a:gd name="connsiteX3" fmla="*/ 311554 w 313459"/>
                <a:gd name="connsiteY3" fmla="*/ 123334 h 230505"/>
                <a:gd name="connsiteX4" fmla="*/ 313459 w 313459"/>
                <a:gd name="connsiteY4" fmla="*/ 230505 h 230505"/>
                <a:gd name="connsiteX5" fmla="*/ 0 w 313459"/>
                <a:gd name="connsiteY5" fmla="*/ 230505 h 230505"/>
                <a:gd name="connsiteX6" fmla="*/ 2943 w 313459"/>
                <a:gd name="connsiteY6" fmla="*/ 119524 h 230505"/>
                <a:gd name="connsiteX7" fmla="*/ 68580 w 313459"/>
                <a:gd name="connsiteY7" fmla="*/ 123334 h 230505"/>
                <a:gd name="connsiteX8" fmla="*/ 68580 w 313459"/>
                <a:gd name="connsiteY8" fmla="*/ 0 h 230505"/>
                <a:gd name="connsiteX0" fmla="*/ 68580 w 313459"/>
                <a:gd name="connsiteY0" fmla="*/ 0 h 230505"/>
                <a:gd name="connsiteX1" fmla="*/ 248689 w 313459"/>
                <a:gd name="connsiteY1" fmla="*/ 0 h 230505"/>
                <a:gd name="connsiteX2" fmla="*/ 246784 w 313459"/>
                <a:gd name="connsiteY2" fmla="*/ 123334 h 230505"/>
                <a:gd name="connsiteX3" fmla="*/ 311554 w 313459"/>
                <a:gd name="connsiteY3" fmla="*/ 123334 h 230505"/>
                <a:gd name="connsiteX4" fmla="*/ 313459 w 313459"/>
                <a:gd name="connsiteY4" fmla="*/ 230505 h 230505"/>
                <a:gd name="connsiteX5" fmla="*/ 0 w 313459"/>
                <a:gd name="connsiteY5" fmla="*/ 230505 h 230505"/>
                <a:gd name="connsiteX6" fmla="*/ 2943 w 313459"/>
                <a:gd name="connsiteY6" fmla="*/ 125239 h 230505"/>
                <a:gd name="connsiteX7" fmla="*/ 68580 w 313459"/>
                <a:gd name="connsiteY7" fmla="*/ 123334 h 230505"/>
                <a:gd name="connsiteX8" fmla="*/ 68580 w 313459"/>
                <a:gd name="connsiteY8" fmla="*/ 0 h 23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459" h="230505">
                  <a:moveTo>
                    <a:pt x="68580" y="0"/>
                  </a:moveTo>
                  <a:lnTo>
                    <a:pt x="248689" y="0"/>
                  </a:lnTo>
                  <a:lnTo>
                    <a:pt x="246784" y="123334"/>
                  </a:lnTo>
                  <a:lnTo>
                    <a:pt x="311554" y="123334"/>
                  </a:lnTo>
                  <a:lnTo>
                    <a:pt x="313459" y="230505"/>
                  </a:lnTo>
                  <a:lnTo>
                    <a:pt x="0" y="230505"/>
                  </a:lnTo>
                  <a:lnTo>
                    <a:pt x="2943" y="125239"/>
                  </a:lnTo>
                  <a:lnTo>
                    <a:pt x="68580" y="123334"/>
                  </a:lnTo>
                  <a:lnTo>
                    <a:pt x="68580" y="0"/>
                  </a:lnTo>
                  <a:close/>
                </a:path>
              </a:pathLst>
            </a:cu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Rectangle 3">
              <a:extLst>
                <a:ext uri="{FF2B5EF4-FFF2-40B4-BE49-F238E27FC236}">
                  <a16:creationId xmlns:a16="http://schemas.microsoft.com/office/drawing/2014/main" id="{5C51E365-403B-489C-8598-E81E23761938}"/>
                </a:ext>
              </a:extLst>
            </p:cNvPr>
            <p:cNvSpPr/>
            <p:nvPr/>
          </p:nvSpPr>
          <p:spPr>
            <a:xfrm>
              <a:off x="3887963" y="4303894"/>
              <a:ext cx="228467" cy="168005"/>
            </a:xfrm>
            <a:custGeom>
              <a:avLst/>
              <a:gdLst>
                <a:gd name="connsiteX0" fmla="*/ 0 w 180109"/>
                <a:gd name="connsiteY0" fmla="*/ 0 h 228600"/>
                <a:gd name="connsiteX1" fmla="*/ 180109 w 180109"/>
                <a:gd name="connsiteY1" fmla="*/ 0 h 228600"/>
                <a:gd name="connsiteX2" fmla="*/ 180109 w 180109"/>
                <a:gd name="connsiteY2" fmla="*/ 228600 h 228600"/>
                <a:gd name="connsiteX3" fmla="*/ 0 w 180109"/>
                <a:gd name="connsiteY3" fmla="*/ 228600 h 228600"/>
                <a:gd name="connsiteX4" fmla="*/ 0 w 180109"/>
                <a:gd name="connsiteY4" fmla="*/ 0 h 228600"/>
                <a:gd name="connsiteX0" fmla="*/ 0 w 180109"/>
                <a:gd name="connsiteY0" fmla="*/ 0 h 228600"/>
                <a:gd name="connsiteX1" fmla="*/ 180109 w 180109"/>
                <a:gd name="connsiteY1" fmla="*/ 0 h 228600"/>
                <a:gd name="connsiteX2" fmla="*/ 180109 w 180109"/>
                <a:gd name="connsiteY2" fmla="*/ 228600 h 228600"/>
                <a:gd name="connsiteX3" fmla="*/ 0 w 180109"/>
                <a:gd name="connsiteY3" fmla="*/ 228600 h 228600"/>
                <a:gd name="connsiteX4" fmla="*/ 0 w 180109"/>
                <a:gd name="connsiteY4" fmla="*/ 123334 h 228600"/>
                <a:gd name="connsiteX5" fmla="*/ 0 w 180109"/>
                <a:gd name="connsiteY5" fmla="*/ 0 h 228600"/>
                <a:gd name="connsiteX0" fmla="*/ 0 w 180109"/>
                <a:gd name="connsiteY0" fmla="*/ 0 h 228600"/>
                <a:gd name="connsiteX1" fmla="*/ 180109 w 180109"/>
                <a:gd name="connsiteY1" fmla="*/ 0 h 228600"/>
                <a:gd name="connsiteX2" fmla="*/ 180109 w 180109"/>
                <a:gd name="connsiteY2" fmla="*/ 228600 h 228600"/>
                <a:gd name="connsiteX3" fmla="*/ 0 w 180109"/>
                <a:gd name="connsiteY3" fmla="*/ 228600 h 228600"/>
                <a:gd name="connsiteX4" fmla="*/ 0 w 180109"/>
                <a:gd name="connsiteY4" fmla="*/ 0 h 228600"/>
                <a:gd name="connsiteX0" fmla="*/ 0 w 180109"/>
                <a:gd name="connsiteY0" fmla="*/ 0 h 228600"/>
                <a:gd name="connsiteX1" fmla="*/ 180109 w 180109"/>
                <a:gd name="connsiteY1" fmla="*/ 0 h 228600"/>
                <a:gd name="connsiteX2" fmla="*/ 180109 w 180109"/>
                <a:gd name="connsiteY2" fmla="*/ 228600 h 228600"/>
                <a:gd name="connsiteX3" fmla="*/ 0 w 180109"/>
                <a:gd name="connsiteY3" fmla="*/ 228600 h 228600"/>
                <a:gd name="connsiteX4" fmla="*/ 0 w 180109"/>
                <a:gd name="connsiteY4" fmla="*/ 123334 h 228600"/>
                <a:gd name="connsiteX5" fmla="*/ 0 w 180109"/>
                <a:gd name="connsiteY5" fmla="*/ 0 h 228600"/>
                <a:gd name="connsiteX0" fmla="*/ 0 w 180109"/>
                <a:gd name="connsiteY0" fmla="*/ 0 h 228600"/>
                <a:gd name="connsiteX1" fmla="*/ 180109 w 180109"/>
                <a:gd name="connsiteY1" fmla="*/ 0 h 228600"/>
                <a:gd name="connsiteX2" fmla="*/ 178204 w 180109"/>
                <a:gd name="connsiteY2" fmla="*/ 123334 h 228600"/>
                <a:gd name="connsiteX3" fmla="*/ 180109 w 180109"/>
                <a:gd name="connsiteY3" fmla="*/ 228600 h 228600"/>
                <a:gd name="connsiteX4" fmla="*/ 0 w 180109"/>
                <a:gd name="connsiteY4" fmla="*/ 228600 h 228600"/>
                <a:gd name="connsiteX5" fmla="*/ 0 w 180109"/>
                <a:gd name="connsiteY5" fmla="*/ 123334 h 228600"/>
                <a:gd name="connsiteX6" fmla="*/ 0 w 180109"/>
                <a:gd name="connsiteY6" fmla="*/ 0 h 228600"/>
                <a:gd name="connsiteX0" fmla="*/ 0 w 284884"/>
                <a:gd name="connsiteY0" fmla="*/ 0 h 228600"/>
                <a:gd name="connsiteX1" fmla="*/ 180109 w 284884"/>
                <a:gd name="connsiteY1" fmla="*/ 0 h 228600"/>
                <a:gd name="connsiteX2" fmla="*/ 178204 w 284884"/>
                <a:gd name="connsiteY2" fmla="*/ 123334 h 228600"/>
                <a:gd name="connsiteX3" fmla="*/ 284884 w 284884"/>
                <a:gd name="connsiteY3" fmla="*/ 222885 h 228600"/>
                <a:gd name="connsiteX4" fmla="*/ 0 w 284884"/>
                <a:gd name="connsiteY4" fmla="*/ 228600 h 228600"/>
                <a:gd name="connsiteX5" fmla="*/ 0 w 284884"/>
                <a:gd name="connsiteY5" fmla="*/ 123334 h 228600"/>
                <a:gd name="connsiteX6" fmla="*/ 0 w 284884"/>
                <a:gd name="connsiteY6" fmla="*/ 0 h 228600"/>
                <a:gd name="connsiteX0" fmla="*/ 110490 w 395374"/>
                <a:gd name="connsiteY0" fmla="*/ 0 h 230505"/>
                <a:gd name="connsiteX1" fmla="*/ 290599 w 395374"/>
                <a:gd name="connsiteY1" fmla="*/ 0 h 230505"/>
                <a:gd name="connsiteX2" fmla="*/ 288694 w 395374"/>
                <a:gd name="connsiteY2" fmla="*/ 123334 h 230505"/>
                <a:gd name="connsiteX3" fmla="*/ 395374 w 395374"/>
                <a:gd name="connsiteY3" fmla="*/ 222885 h 230505"/>
                <a:gd name="connsiteX4" fmla="*/ 0 w 395374"/>
                <a:gd name="connsiteY4" fmla="*/ 230505 h 230505"/>
                <a:gd name="connsiteX5" fmla="*/ 110490 w 395374"/>
                <a:gd name="connsiteY5" fmla="*/ 123334 h 230505"/>
                <a:gd name="connsiteX6" fmla="*/ 110490 w 395374"/>
                <a:gd name="connsiteY6" fmla="*/ 0 h 230505"/>
                <a:gd name="connsiteX0" fmla="*/ 110490 w 395374"/>
                <a:gd name="connsiteY0" fmla="*/ 0 h 230505"/>
                <a:gd name="connsiteX1" fmla="*/ 290599 w 395374"/>
                <a:gd name="connsiteY1" fmla="*/ 0 h 230505"/>
                <a:gd name="connsiteX2" fmla="*/ 288694 w 395374"/>
                <a:gd name="connsiteY2" fmla="*/ 123334 h 230505"/>
                <a:gd name="connsiteX3" fmla="*/ 395374 w 395374"/>
                <a:gd name="connsiteY3" fmla="*/ 222885 h 230505"/>
                <a:gd name="connsiteX4" fmla="*/ 0 w 395374"/>
                <a:gd name="connsiteY4" fmla="*/ 230505 h 230505"/>
                <a:gd name="connsiteX5" fmla="*/ 67713 w 395374"/>
                <a:gd name="connsiteY5" fmla="*/ 163339 h 230505"/>
                <a:gd name="connsiteX6" fmla="*/ 110490 w 395374"/>
                <a:gd name="connsiteY6" fmla="*/ 123334 h 230505"/>
                <a:gd name="connsiteX7" fmla="*/ 110490 w 395374"/>
                <a:gd name="connsiteY7" fmla="*/ 0 h 230505"/>
                <a:gd name="connsiteX0" fmla="*/ 111357 w 396241"/>
                <a:gd name="connsiteY0" fmla="*/ 0 h 230505"/>
                <a:gd name="connsiteX1" fmla="*/ 291466 w 396241"/>
                <a:gd name="connsiteY1" fmla="*/ 0 h 230505"/>
                <a:gd name="connsiteX2" fmla="*/ 289561 w 396241"/>
                <a:gd name="connsiteY2" fmla="*/ 123334 h 230505"/>
                <a:gd name="connsiteX3" fmla="*/ 396241 w 396241"/>
                <a:gd name="connsiteY3" fmla="*/ 222885 h 230505"/>
                <a:gd name="connsiteX4" fmla="*/ 867 w 396241"/>
                <a:gd name="connsiteY4" fmla="*/ 230505 h 230505"/>
                <a:gd name="connsiteX5" fmla="*/ 0 w 396241"/>
                <a:gd name="connsiteY5" fmla="*/ 123334 h 230505"/>
                <a:gd name="connsiteX6" fmla="*/ 111357 w 396241"/>
                <a:gd name="connsiteY6" fmla="*/ 123334 h 230505"/>
                <a:gd name="connsiteX7" fmla="*/ 111357 w 396241"/>
                <a:gd name="connsiteY7" fmla="*/ 0 h 230505"/>
                <a:gd name="connsiteX0" fmla="*/ 111357 w 396241"/>
                <a:gd name="connsiteY0" fmla="*/ 0 h 230505"/>
                <a:gd name="connsiteX1" fmla="*/ 291466 w 396241"/>
                <a:gd name="connsiteY1" fmla="*/ 0 h 230505"/>
                <a:gd name="connsiteX2" fmla="*/ 289561 w 396241"/>
                <a:gd name="connsiteY2" fmla="*/ 123334 h 230505"/>
                <a:gd name="connsiteX3" fmla="*/ 342901 w 396241"/>
                <a:gd name="connsiteY3" fmla="*/ 172864 h 230505"/>
                <a:gd name="connsiteX4" fmla="*/ 396241 w 396241"/>
                <a:gd name="connsiteY4" fmla="*/ 222885 h 230505"/>
                <a:gd name="connsiteX5" fmla="*/ 867 w 396241"/>
                <a:gd name="connsiteY5" fmla="*/ 230505 h 230505"/>
                <a:gd name="connsiteX6" fmla="*/ 0 w 396241"/>
                <a:gd name="connsiteY6" fmla="*/ 123334 h 230505"/>
                <a:gd name="connsiteX7" fmla="*/ 111357 w 396241"/>
                <a:gd name="connsiteY7" fmla="*/ 123334 h 230505"/>
                <a:gd name="connsiteX8" fmla="*/ 111357 w 396241"/>
                <a:gd name="connsiteY8" fmla="*/ 0 h 230505"/>
                <a:gd name="connsiteX0" fmla="*/ 111357 w 398146"/>
                <a:gd name="connsiteY0" fmla="*/ 0 h 230505"/>
                <a:gd name="connsiteX1" fmla="*/ 291466 w 398146"/>
                <a:gd name="connsiteY1" fmla="*/ 0 h 230505"/>
                <a:gd name="connsiteX2" fmla="*/ 289561 w 398146"/>
                <a:gd name="connsiteY2" fmla="*/ 123334 h 230505"/>
                <a:gd name="connsiteX3" fmla="*/ 398146 w 398146"/>
                <a:gd name="connsiteY3" fmla="*/ 117619 h 230505"/>
                <a:gd name="connsiteX4" fmla="*/ 396241 w 398146"/>
                <a:gd name="connsiteY4" fmla="*/ 222885 h 230505"/>
                <a:gd name="connsiteX5" fmla="*/ 867 w 398146"/>
                <a:gd name="connsiteY5" fmla="*/ 230505 h 230505"/>
                <a:gd name="connsiteX6" fmla="*/ 0 w 398146"/>
                <a:gd name="connsiteY6" fmla="*/ 123334 h 230505"/>
                <a:gd name="connsiteX7" fmla="*/ 111357 w 398146"/>
                <a:gd name="connsiteY7" fmla="*/ 123334 h 230505"/>
                <a:gd name="connsiteX8" fmla="*/ 111357 w 398146"/>
                <a:gd name="connsiteY8" fmla="*/ 0 h 230505"/>
                <a:gd name="connsiteX0" fmla="*/ 111357 w 398146"/>
                <a:gd name="connsiteY0" fmla="*/ 0 h 230505"/>
                <a:gd name="connsiteX1" fmla="*/ 291466 w 398146"/>
                <a:gd name="connsiteY1" fmla="*/ 0 h 230505"/>
                <a:gd name="connsiteX2" fmla="*/ 289561 w 398146"/>
                <a:gd name="connsiteY2" fmla="*/ 123334 h 230505"/>
                <a:gd name="connsiteX3" fmla="*/ 398146 w 398146"/>
                <a:gd name="connsiteY3" fmla="*/ 127144 h 230505"/>
                <a:gd name="connsiteX4" fmla="*/ 396241 w 398146"/>
                <a:gd name="connsiteY4" fmla="*/ 222885 h 230505"/>
                <a:gd name="connsiteX5" fmla="*/ 867 w 398146"/>
                <a:gd name="connsiteY5" fmla="*/ 230505 h 230505"/>
                <a:gd name="connsiteX6" fmla="*/ 0 w 398146"/>
                <a:gd name="connsiteY6" fmla="*/ 123334 h 230505"/>
                <a:gd name="connsiteX7" fmla="*/ 111357 w 398146"/>
                <a:gd name="connsiteY7" fmla="*/ 123334 h 230505"/>
                <a:gd name="connsiteX8" fmla="*/ 111357 w 398146"/>
                <a:gd name="connsiteY8" fmla="*/ 0 h 230505"/>
                <a:gd name="connsiteX0" fmla="*/ 111357 w 400051"/>
                <a:gd name="connsiteY0" fmla="*/ 0 h 230505"/>
                <a:gd name="connsiteX1" fmla="*/ 291466 w 400051"/>
                <a:gd name="connsiteY1" fmla="*/ 0 h 230505"/>
                <a:gd name="connsiteX2" fmla="*/ 289561 w 400051"/>
                <a:gd name="connsiteY2" fmla="*/ 123334 h 230505"/>
                <a:gd name="connsiteX3" fmla="*/ 400051 w 400051"/>
                <a:gd name="connsiteY3" fmla="*/ 121429 h 230505"/>
                <a:gd name="connsiteX4" fmla="*/ 396241 w 400051"/>
                <a:gd name="connsiteY4" fmla="*/ 222885 h 230505"/>
                <a:gd name="connsiteX5" fmla="*/ 867 w 400051"/>
                <a:gd name="connsiteY5" fmla="*/ 230505 h 230505"/>
                <a:gd name="connsiteX6" fmla="*/ 0 w 400051"/>
                <a:gd name="connsiteY6" fmla="*/ 123334 h 230505"/>
                <a:gd name="connsiteX7" fmla="*/ 111357 w 400051"/>
                <a:gd name="connsiteY7" fmla="*/ 123334 h 230505"/>
                <a:gd name="connsiteX8" fmla="*/ 111357 w 400051"/>
                <a:gd name="connsiteY8" fmla="*/ 0 h 230505"/>
                <a:gd name="connsiteX0" fmla="*/ 111357 w 396241"/>
                <a:gd name="connsiteY0" fmla="*/ 0 h 230505"/>
                <a:gd name="connsiteX1" fmla="*/ 291466 w 396241"/>
                <a:gd name="connsiteY1" fmla="*/ 0 h 230505"/>
                <a:gd name="connsiteX2" fmla="*/ 289561 w 396241"/>
                <a:gd name="connsiteY2" fmla="*/ 123334 h 230505"/>
                <a:gd name="connsiteX3" fmla="*/ 390526 w 396241"/>
                <a:gd name="connsiteY3" fmla="*/ 121429 h 230505"/>
                <a:gd name="connsiteX4" fmla="*/ 396241 w 396241"/>
                <a:gd name="connsiteY4" fmla="*/ 222885 h 230505"/>
                <a:gd name="connsiteX5" fmla="*/ 867 w 396241"/>
                <a:gd name="connsiteY5" fmla="*/ 230505 h 230505"/>
                <a:gd name="connsiteX6" fmla="*/ 0 w 396241"/>
                <a:gd name="connsiteY6" fmla="*/ 123334 h 230505"/>
                <a:gd name="connsiteX7" fmla="*/ 111357 w 396241"/>
                <a:gd name="connsiteY7" fmla="*/ 123334 h 230505"/>
                <a:gd name="connsiteX8" fmla="*/ 111357 w 396241"/>
                <a:gd name="connsiteY8" fmla="*/ 0 h 230505"/>
                <a:gd name="connsiteX0" fmla="*/ 111357 w 400051"/>
                <a:gd name="connsiteY0" fmla="*/ 0 h 230505"/>
                <a:gd name="connsiteX1" fmla="*/ 291466 w 400051"/>
                <a:gd name="connsiteY1" fmla="*/ 0 h 230505"/>
                <a:gd name="connsiteX2" fmla="*/ 289561 w 400051"/>
                <a:gd name="connsiteY2" fmla="*/ 123334 h 230505"/>
                <a:gd name="connsiteX3" fmla="*/ 400051 w 400051"/>
                <a:gd name="connsiteY3" fmla="*/ 123334 h 230505"/>
                <a:gd name="connsiteX4" fmla="*/ 396241 w 400051"/>
                <a:gd name="connsiteY4" fmla="*/ 222885 h 230505"/>
                <a:gd name="connsiteX5" fmla="*/ 867 w 400051"/>
                <a:gd name="connsiteY5" fmla="*/ 230505 h 230505"/>
                <a:gd name="connsiteX6" fmla="*/ 0 w 400051"/>
                <a:gd name="connsiteY6" fmla="*/ 123334 h 230505"/>
                <a:gd name="connsiteX7" fmla="*/ 111357 w 400051"/>
                <a:gd name="connsiteY7" fmla="*/ 123334 h 230505"/>
                <a:gd name="connsiteX8" fmla="*/ 111357 w 400051"/>
                <a:gd name="connsiteY8" fmla="*/ 0 h 230505"/>
                <a:gd name="connsiteX0" fmla="*/ 111357 w 396241"/>
                <a:gd name="connsiteY0" fmla="*/ 0 h 230505"/>
                <a:gd name="connsiteX1" fmla="*/ 291466 w 396241"/>
                <a:gd name="connsiteY1" fmla="*/ 0 h 230505"/>
                <a:gd name="connsiteX2" fmla="*/ 289561 w 396241"/>
                <a:gd name="connsiteY2" fmla="*/ 123334 h 230505"/>
                <a:gd name="connsiteX3" fmla="*/ 396241 w 396241"/>
                <a:gd name="connsiteY3" fmla="*/ 123334 h 230505"/>
                <a:gd name="connsiteX4" fmla="*/ 396241 w 396241"/>
                <a:gd name="connsiteY4" fmla="*/ 222885 h 230505"/>
                <a:gd name="connsiteX5" fmla="*/ 867 w 396241"/>
                <a:gd name="connsiteY5" fmla="*/ 230505 h 230505"/>
                <a:gd name="connsiteX6" fmla="*/ 0 w 396241"/>
                <a:gd name="connsiteY6" fmla="*/ 123334 h 230505"/>
                <a:gd name="connsiteX7" fmla="*/ 111357 w 396241"/>
                <a:gd name="connsiteY7" fmla="*/ 123334 h 230505"/>
                <a:gd name="connsiteX8" fmla="*/ 111357 w 396241"/>
                <a:gd name="connsiteY8" fmla="*/ 0 h 230505"/>
                <a:gd name="connsiteX0" fmla="*/ 111357 w 396241"/>
                <a:gd name="connsiteY0" fmla="*/ 0 h 230505"/>
                <a:gd name="connsiteX1" fmla="*/ 291466 w 396241"/>
                <a:gd name="connsiteY1" fmla="*/ 0 h 230505"/>
                <a:gd name="connsiteX2" fmla="*/ 289561 w 396241"/>
                <a:gd name="connsiteY2" fmla="*/ 123334 h 230505"/>
                <a:gd name="connsiteX3" fmla="*/ 396241 w 396241"/>
                <a:gd name="connsiteY3" fmla="*/ 123334 h 230505"/>
                <a:gd name="connsiteX4" fmla="*/ 392431 w 396241"/>
                <a:gd name="connsiteY4" fmla="*/ 224790 h 230505"/>
                <a:gd name="connsiteX5" fmla="*/ 867 w 396241"/>
                <a:gd name="connsiteY5" fmla="*/ 230505 h 230505"/>
                <a:gd name="connsiteX6" fmla="*/ 0 w 396241"/>
                <a:gd name="connsiteY6" fmla="*/ 123334 h 230505"/>
                <a:gd name="connsiteX7" fmla="*/ 111357 w 396241"/>
                <a:gd name="connsiteY7" fmla="*/ 123334 h 230505"/>
                <a:gd name="connsiteX8" fmla="*/ 111357 w 396241"/>
                <a:gd name="connsiteY8" fmla="*/ 0 h 230505"/>
                <a:gd name="connsiteX0" fmla="*/ 111357 w 396241"/>
                <a:gd name="connsiteY0" fmla="*/ 0 h 230505"/>
                <a:gd name="connsiteX1" fmla="*/ 291466 w 396241"/>
                <a:gd name="connsiteY1" fmla="*/ 0 h 230505"/>
                <a:gd name="connsiteX2" fmla="*/ 289561 w 396241"/>
                <a:gd name="connsiteY2" fmla="*/ 123334 h 230505"/>
                <a:gd name="connsiteX3" fmla="*/ 396241 w 396241"/>
                <a:gd name="connsiteY3" fmla="*/ 123334 h 230505"/>
                <a:gd name="connsiteX4" fmla="*/ 396241 w 396241"/>
                <a:gd name="connsiteY4" fmla="*/ 226695 h 230505"/>
                <a:gd name="connsiteX5" fmla="*/ 867 w 396241"/>
                <a:gd name="connsiteY5" fmla="*/ 230505 h 230505"/>
                <a:gd name="connsiteX6" fmla="*/ 0 w 396241"/>
                <a:gd name="connsiteY6" fmla="*/ 123334 h 230505"/>
                <a:gd name="connsiteX7" fmla="*/ 111357 w 396241"/>
                <a:gd name="connsiteY7" fmla="*/ 123334 h 230505"/>
                <a:gd name="connsiteX8" fmla="*/ 111357 w 396241"/>
                <a:gd name="connsiteY8" fmla="*/ 0 h 230505"/>
                <a:gd name="connsiteX0" fmla="*/ 111357 w 396241"/>
                <a:gd name="connsiteY0" fmla="*/ 0 h 230505"/>
                <a:gd name="connsiteX1" fmla="*/ 291466 w 396241"/>
                <a:gd name="connsiteY1" fmla="*/ 0 h 230505"/>
                <a:gd name="connsiteX2" fmla="*/ 289561 w 396241"/>
                <a:gd name="connsiteY2" fmla="*/ 123334 h 230505"/>
                <a:gd name="connsiteX3" fmla="*/ 350521 w 396241"/>
                <a:gd name="connsiteY3" fmla="*/ 119524 h 230505"/>
                <a:gd name="connsiteX4" fmla="*/ 396241 w 396241"/>
                <a:gd name="connsiteY4" fmla="*/ 226695 h 230505"/>
                <a:gd name="connsiteX5" fmla="*/ 867 w 396241"/>
                <a:gd name="connsiteY5" fmla="*/ 230505 h 230505"/>
                <a:gd name="connsiteX6" fmla="*/ 0 w 396241"/>
                <a:gd name="connsiteY6" fmla="*/ 123334 h 230505"/>
                <a:gd name="connsiteX7" fmla="*/ 111357 w 396241"/>
                <a:gd name="connsiteY7" fmla="*/ 123334 h 230505"/>
                <a:gd name="connsiteX8" fmla="*/ 111357 w 396241"/>
                <a:gd name="connsiteY8" fmla="*/ 0 h 230505"/>
                <a:gd name="connsiteX0" fmla="*/ 111357 w 356236"/>
                <a:gd name="connsiteY0" fmla="*/ 0 h 230505"/>
                <a:gd name="connsiteX1" fmla="*/ 291466 w 356236"/>
                <a:gd name="connsiteY1" fmla="*/ 0 h 230505"/>
                <a:gd name="connsiteX2" fmla="*/ 289561 w 356236"/>
                <a:gd name="connsiteY2" fmla="*/ 123334 h 230505"/>
                <a:gd name="connsiteX3" fmla="*/ 350521 w 356236"/>
                <a:gd name="connsiteY3" fmla="*/ 119524 h 230505"/>
                <a:gd name="connsiteX4" fmla="*/ 356236 w 356236"/>
                <a:gd name="connsiteY4" fmla="*/ 230505 h 230505"/>
                <a:gd name="connsiteX5" fmla="*/ 867 w 356236"/>
                <a:gd name="connsiteY5" fmla="*/ 230505 h 230505"/>
                <a:gd name="connsiteX6" fmla="*/ 0 w 356236"/>
                <a:gd name="connsiteY6" fmla="*/ 123334 h 230505"/>
                <a:gd name="connsiteX7" fmla="*/ 111357 w 356236"/>
                <a:gd name="connsiteY7" fmla="*/ 123334 h 230505"/>
                <a:gd name="connsiteX8" fmla="*/ 111357 w 356236"/>
                <a:gd name="connsiteY8" fmla="*/ 0 h 230505"/>
                <a:gd name="connsiteX0" fmla="*/ 111357 w 356236"/>
                <a:gd name="connsiteY0" fmla="*/ 0 h 230505"/>
                <a:gd name="connsiteX1" fmla="*/ 291466 w 356236"/>
                <a:gd name="connsiteY1" fmla="*/ 0 h 230505"/>
                <a:gd name="connsiteX2" fmla="*/ 289561 w 356236"/>
                <a:gd name="connsiteY2" fmla="*/ 123334 h 230505"/>
                <a:gd name="connsiteX3" fmla="*/ 350521 w 356236"/>
                <a:gd name="connsiteY3" fmla="*/ 132859 h 230505"/>
                <a:gd name="connsiteX4" fmla="*/ 356236 w 356236"/>
                <a:gd name="connsiteY4" fmla="*/ 230505 h 230505"/>
                <a:gd name="connsiteX5" fmla="*/ 867 w 356236"/>
                <a:gd name="connsiteY5" fmla="*/ 230505 h 230505"/>
                <a:gd name="connsiteX6" fmla="*/ 0 w 356236"/>
                <a:gd name="connsiteY6" fmla="*/ 123334 h 230505"/>
                <a:gd name="connsiteX7" fmla="*/ 111357 w 356236"/>
                <a:gd name="connsiteY7" fmla="*/ 123334 h 230505"/>
                <a:gd name="connsiteX8" fmla="*/ 111357 w 356236"/>
                <a:gd name="connsiteY8" fmla="*/ 0 h 230505"/>
                <a:gd name="connsiteX0" fmla="*/ 111357 w 356236"/>
                <a:gd name="connsiteY0" fmla="*/ 0 h 230505"/>
                <a:gd name="connsiteX1" fmla="*/ 291466 w 356236"/>
                <a:gd name="connsiteY1" fmla="*/ 0 h 230505"/>
                <a:gd name="connsiteX2" fmla="*/ 289561 w 356236"/>
                <a:gd name="connsiteY2" fmla="*/ 123334 h 230505"/>
                <a:gd name="connsiteX3" fmla="*/ 354331 w 356236"/>
                <a:gd name="connsiteY3" fmla="*/ 121429 h 230505"/>
                <a:gd name="connsiteX4" fmla="*/ 356236 w 356236"/>
                <a:gd name="connsiteY4" fmla="*/ 230505 h 230505"/>
                <a:gd name="connsiteX5" fmla="*/ 867 w 356236"/>
                <a:gd name="connsiteY5" fmla="*/ 230505 h 230505"/>
                <a:gd name="connsiteX6" fmla="*/ 0 w 356236"/>
                <a:gd name="connsiteY6" fmla="*/ 123334 h 230505"/>
                <a:gd name="connsiteX7" fmla="*/ 111357 w 356236"/>
                <a:gd name="connsiteY7" fmla="*/ 123334 h 230505"/>
                <a:gd name="connsiteX8" fmla="*/ 111357 w 356236"/>
                <a:gd name="connsiteY8" fmla="*/ 0 h 230505"/>
                <a:gd name="connsiteX0" fmla="*/ 111357 w 356236"/>
                <a:gd name="connsiteY0" fmla="*/ 0 h 230505"/>
                <a:gd name="connsiteX1" fmla="*/ 291466 w 356236"/>
                <a:gd name="connsiteY1" fmla="*/ 0 h 230505"/>
                <a:gd name="connsiteX2" fmla="*/ 289561 w 356236"/>
                <a:gd name="connsiteY2" fmla="*/ 123334 h 230505"/>
                <a:gd name="connsiteX3" fmla="*/ 354331 w 356236"/>
                <a:gd name="connsiteY3" fmla="*/ 123334 h 230505"/>
                <a:gd name="connsiteX4" fmla="*/ 356236 w 356236"/>
                <a:gd name="connsiteY4" fmla="*/ 230505 h 230505"/>
                <a:gd name="connsiteX5" fmla="*/ 867 w 356236"/>
                <a:gd name="connsiteY5" fmla="*/ 230505 h 230505"/>
                <a:gd name="connsiteX6" fmla="*/ 0 w 356236"/>
                <a:gd name="connsiteY6" fmla="*/ 123334 h 230505"/>
                <a:gd name="connsiteX7" fmla="*/ 111357 w 356236"/>
                <a:gd name="connsiteY7" fmla="*/ 123334 h 230505"/>
                <a:gd name="connsiteX8" fmla="*/ 111357 w 356236"/>
                <a:gd name="connsiteY8" fmla="*/ 0 h 230505"/>
                <a:gd name="connsiteX0" fmla="*/ 111357 w 356236"/>
                <a:gd name="connsiteY0" fmla="*/ 0 h 230505"/>
                <a:gd name="connsiteX1" fmla="*/ 291466 w 356236"/>
                <a:gd name="connsiteY1" fmla="*/ 0 h 230505"/>
                <a:gd name="connsiteX2" fmla="*/ 289561 w 356236"/>
                <a:gd name="connsiteY2" fmla="*/ 123334 h 230505"/>
                <a:gd name="connsiteX3" fmla="*/ 354331 w 356236"/>
                <a:gd name="connsiteY3" fmla="*/ 123334 h 230505"/>
                <a:gd name="connsiteX4" fmla="*/ 356236 w 356236"/>
                <a:gd name="connsiteY4" fmla="*/ 230505 h 230505"/>
                <a:gd name="connsiteX5" fmla="*/ 867 w 356236"/>
                <a:gd name="connsiteY5" fmla="*/ 230505 h 230505"/>
                <a:gd name="connsiteX6" fmla="*/ 0 w 356236"/>
                <a:gd name="connsiteY6" fmla="*/ 123334 h 230505"/>
                <a:gd name="connsiteX7" fmla="*/ 111357 w 356236"/>
                <a:gd name="connsiteY7" fmla="*/ 123334 h 230505"/>
                <a:gd name="connsiteX8" fmla="*/ 111357 w 356236"/>
                <a:gd name="connsiteY8" fmla="*/ 0 h 230505"/>
                <a:gd name="connsiteX0" fmla="*/ 110490 w 355369"/>
                <a:gd name="connsiteY0" fmla="*/ 0 h 230505"/>
                <a:gd name="connsiteX1" fmla="*/ 290599 w 355369"/>
                <a:gd name="connsiteY1" fmla="*/ 0 h 230505"/>
                <a:gd name="connsiteX2" fmla="*/ 288694 w 355369"/>
                <a:gd name="connsiteY2" fmla="*/ 123334 h 230505"/>
                <a:gd name="connsiteX3" fmla="*/ 353464 w 355369"/>
                <a:gd name="connsiteY3" fmla="*/ 123334 h 230505"/>
                <a:gd name="connsiteX4" fmla="*/ 355369 w 355369"/>
                <a:gd name="connsiteY4" fmla="*/ 230505 h 230505"/>
                <a:gd name="connsiteX5" fmla="*/ 0 w 355369"/>
                <a:gd name="connsiteY5" fmla="*/ 230505 h 230505"/>
                <a:gd name="connsiteX6" fmla="*/ 50568 w 355369"/>
                <a:gd name="connsiteY6" fmla="*/ 117619 h 230505"/>
                <a:gd name="connsiteX7" fmla="*/ 110490 w 355369"/>
                <a:gd name="connsiteY7" fmla="*/ 123334 h 230505"/>
                <a:gd name="connsiteX8" fmla="*/ 110490 w 355369"/>
                <a:gd name="connsiteY8" fmla="*/ 0 h 230505"/>
                <a:gd name="connsiteX0" fmla="*/ 68580 w 313459"/>
                <a:gd name="connsiteY0" fmla="*/ 0 h 230505"/>
                <a:gd name="connsiteX1" fmla="*/ 248689 w 313459"/>
                <a:gd name="connsiteY1" fmla="*/ 0 h 230505"/>
                <a:gd name="connsiteX2" fmla="*/ 246784 w 313459"/>
                <a:gd name="connsiteY2" fmla="*/ 123334 h 230505"/>
                <a:gd name="connsiteX3" fmla="*/ 311554 w 313459"/>
                <a:gd name="connsiteY3" fmla="*/ 123334 h 230505"/>
                <a:gd name="connsiteX4" fmla="*/ 313459 w 313459"/>
                <a:gd name="connsiteY4" fmla="*/ 230505 h 230505"/>
                <a:gd name="connsiteX5" fmla="*/ 0 w 313459"/>
                <a:gd name="connsiteY5" fmla="*/ 230505 h 230505"/>
                <a:gd name="connsiteX6" fmla="*/ 8658 w 313459"/>
                <a:gd name="connsiteY6" fmla="*/ 117619 h 230505"/>
                <a:gd name="connsiteX7" fmla="*/ 68580 w 313459"/>
                <a:gd name="connsiteY7" fmla="*/ 123334 h 230505"/>
                <a:gd name="connsiteX8" fmla="*/ 68580 w 313459"/>
                <a:gd name="connsiteY8" fmla="*/ 0 h 230505"/>
                <a:gd name="connsiteX0" fmla="*/ 68580 w 313459"/>
                <a:gd name="connsiteY0" fmla="*/ 0 h 230505"/>
                <a:gd name="connsiteX1" fmla="*/ 248689 w 313459"/>
                <a:gd name="connsiteY1" fmla="*/ 0 h 230505"/>
                <a:gd name="connsiteX2" fmla="*/ 246784 w 313459"/>
                <a:gd name="connsiteY2" fmla="*/ 123334 h 230505"/>
                <a:gd name="connsiteX3" fmla="*/ 311554 w 313459"/>
                <a:gd name="connsiteY3" fmla="*/ 123334 h 230505"/>
                <a:gd name="connsiteX4" fmla="*/ 313459 w 313459"/>
                <a:gd name="connsiteY4" fmla="*/ 230505 h 230505"/>
                <a:gd name="connsiteX5" fmla="*/ 0 w 313459"/>
                <a:gd name="connsiteY5" fmla="*/ 230505 h 230505"/>
                <a:gd name="connsiteX6" fmla="*/ 8658 w 313459"/>
                <a:gd name="connsiteY6" fmla="*/ 127144 h 230505"/>
                <a:gd name="connsiteX7" fmla="*/ 68580 w 313459"/>
                <a:gd name="connsiteY7" fmla="*/ 123334 h 230505"/>
                <a:gd name="connsiteX8" fmla="*/ 68580 w 313459"/>
                <a:gd name="connsiteY8" fmla="*/ 0 h 230505"/>
                <a:gd name="connsiteX0" fmla="*/ 68580 w 313459"/>
                <a:gd name="connsiteY0" fmla="*/ 0 h 230505"/>
                <a:gd name="connsiteX1" fmla="*/ 248689 w 313459"/>
                <a:gd name="connsiteY1" fmla="*/ 0 h 230505"/>
                <a:gd name="connsiteX2" fmla="*/ 246784 w 313459"/>
                <a:gd name="connsiteY2" fmla="*/ 123334 h 230505"/>
                <a:gd name="connsiteX3" fmla="*/ 311554 w 313459"/>
                <a:gd name="connsiteY3" fmla="*/ 123334 h 230505"/>
                <a:gd name="connsiteX4" fmla="*/ 313459 w 313459"/>
                <a:gd name="connsiteY4" fmla="*/ 230505 h 230505"/>
                <a:gd name="connsiteX5" fmla="*/ 0 w 313459"/>
                <a:gd name="connsiteY5" fmla="*/ 230505 h 230505"/>
                <a:gd name="connsiteX6" fmla="*/ 2943 w 313459"/>
                <a:gd name="connsiteY6" fmla="*/ 119524 h 230505"/>
                <a:gd name="connsiteX7" fmla="*/ 68580 w 313459"/>
                <a:gd name="connsiteY7" fmla="*/ 123334 h 230505"/>
                <a:gd name="connsiteX8" fmla="*/ 68580 w 313459"/>
                <a:gd name="connsiteY8" fmla="*/ 0 h 230505"/>
                <a:gd name="connsiteX0" fmla="*/ 68580 w 313459"/>
                <a:gd name="connsiteY0" fmla="*/ 0 h 230505"/>
                <a:gd name="connsiteX1" fmla="*/ 248689 w 313459"/>
                <a:gd name="connsiteY1" fmla="*/ 0 h 230505"/>
                <a:gd name="connsiteX2" fmla="*/ 246784 w 313459"/>
                <a:gd name="connsiteY2" fmla="*/ 123334 h 230505"/>
                <a:gd name="connsiteX3" fmla="*/ 311554 w 313459"/>
                <a:gd name="connsiteY3" fmla="*/ 123334 h 230505"/>
                <a:gd name="connsiteX4" fmla="*/ 313459 w 313459"/>
                <a:gd name="connsiteY4" fmla="*/ 230505 h 230505"/>
                <a:gd name="connsiteX5" fmla="*/ 0 w 313459"/>
                <a:gd name="connsiteY5" fmla="*/ 230505 h 230505"/>
                <a:gd name="connsiteX6" fmla="*/ 2943 w 313459"/>
                <a:gd name="connsiteY6" fmla="*/ 119524 h 230505"/>
                <a:gd name="connsiteX7" fmla="*/ 68580 w 313459"/>
                <a:gd name="connsiteY7" fmla="*/ 123334 h 230505"/>
                <a:gd name="connsiteX8" fmla="*/ 68580 w 313459"/>
                <a:gd name="connsiteY8" fmla="*/ 0 h 230505"/>
                <a:gd name="connsiteX0" fmla="*/ 68580 w 313459"/>
                <a:gd name="connsiteY0" fmla="*/ 0 h 230505"/>
                <a:gd name="connsiteX1" fmla="*/ 248689 w 313459"/>
                <a:gd name="connsiteY1" fmla="*/ 0 h 230505"/>
                <a:gd name="connsiteX2" fmla="*/ 246784 w 313459"/>
                <a:gd name="connsiteY2" fmla="*/ 123334 h 230505"/>
                <a:gd name="connsiteX3" fmla="*/ 311554 w 313459"/>
                <a:gd name="connsiteY3" fmla="*/ 123334 h 230505"/>
                <a:gd name="connsiteX4" fmla="*/ 313459 w 313459"/>
                <a:gd name="connsiteY4" fmla="*/ 230505 h 230505"/>
                <a:gd name="connsiteX5" fmla="*/ 0 w 313459"/>
                <a:gd name="connsiteY5" fmla="*/ 230505 h 230505"/>
                <a:gd name="connsiteX6" fmla="*/ 2943 w 313459"/>
                <a:gd name="connsiteY6" fmla="*/ 125239 h 230505"/>
                <a:gd name="connsiteX7" fmla="*/ 68580 w 313459"/>
                <a:gd name="connsiteY7" fmla="*/ 123334 h 230505"/>
                <a:gd name="connsiteX8" fmla="*/ 68580 w 313459"/>
                <a:gd name="connsiteY8" fmla="*/ 0 h 23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459" h="230505">
                  <a:moveTo>
                    <a:pt x="68580" y="0"/>
                  </a:moveTo>
                  <a:lnTo>
                    <a:pt x="248689" y="0"/>
                  </a:lnTo>
                  <a:lnTo>
                    <a:pt x="246784" y="123334"/>
                  </a:lnTo>
                  <a:lnTo>
                    <a:pt x="311554" y="123334"/>
                  </a:lnTo>
                  <a:lnTo>
                    <a:pt x="313459" y="230505"/>
                  </a:lnTo>
                  <a:lnTo>
                    <a:pt x="0" y="230505"/>
                  </a:lnTo>
                  <a:lnTo>
                    <a:pt x="2943" y="125239"/>
                  </a:lnTo>
                  <a:lnTo>
                    <a:pt x="68580" y="123334"/>
                  </a:lnTo>
                  <a:lnTo>
                    <a:pt x="68580" y="0"/>
                  </a:lnTo>
                  <a:close/>
                </a:path>
              </a:pathLst>
            </a:cu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3">
              <a:extLst>
                <a:ext uri="{FF2B5EF4-FFF2-40B4-BE49-F238E27FC236}">
                  <a16:creationId xmlns:a16="http://schemas.microsoft.com/office/drawing/2014/main" id="{0C6DA1FC-BFE5-4044-AE71-7577CA927410}"/>
                </a:ext>
              </a:extLst>
            </p:cNvPr>
            <p:cNvSpPr/>
            <p:nvPr/>
          </p:nvSpPr>
          <p:spPr>
            <a:xfrm rot="10800000">
              <a:off x="3887963" y="3709899"/>
              <a:ext cx="228467" cy="168005"/>
            </a:xfrm>
            <a:custGeom>
              <a:avLst/>
              <a:gdLst>
                <a:gd name="connsiteX0" fmla="*/ 0 w 180109"/>
                <a:gd name="connsiteY0" fmla="*/ 0 h 228600"/>
                <a:gd name="connsiteX1" fmla="*/ 180109 w 180109"/>
                <a:gd name="connsiteY1" fmla="*/ 0 h 228600"/>
                <a:gd name="connsiteX2" fmla="*/ 180109 w 180109"/>
                <a:gd name="connsiteY2" fmla="*/ 228600 h 228600"/>
                <a:gd name="connsiteX3" fmla="*/ 0 w 180109"/>
                <a:gd name="connsiteY3" fmla="*/ 228600 h 228600"/>
                <a:gd name="connsiteX4" fmla="*/ 0 w 180109"/>
                <a:gd name="connsiteY4" fmla="*/ 0 h 228600"/>
                <a:gd name="connsiteX0" fmla="*/ 0 w 180109"/>
                <a:gd name="connsiteY0" fmla="*/ 0 h 228600"/>
                <a:gd name="connsiteX1" fmla="*/ 180109 w 180109"/>
                <a:gd name="connsiteY1" fmla="*/ 0 h 228600"/>
                <a:gd name="connsiteX2" fmla="*/ 180109 w 180109"/>
                <a:gd name="connsiteY2" fmla="*/ 228600 h 228600"/>
                <a:gd name="connsiteX3" fmla="*/ 0 w 180109"/>
                <a:gd name="connsiteY3" fmla="*/ 228600 h 228600"/>
                <a:gd name="connsiteX4" fmla="*/ 0 w 180109"/>
                <a:gd name="connsiteY4" fmla="*/ 123334 h 228600"/>
                <a:gd name="connsiteX5" fmla="*/ 0 w 180109"/>
                <a:gd name="connsiteY5" fmla="*/ 0 h 228600"/>
                <a:gd name="connsiteX0" fmla="*/ 0 w 180109"/>
                <a:gd name="connsiteY0" fmla="*/ 0 h 228600"/>
                <a:gd name="connsiteX1" fmla="*/ 180109 w 180109"/>
                <a:gd name="connsiteY1" fmla="*/ 0 h 228600"/>
                <a:gd name="connsiteX2" fmla="*/ 180109 w 180109"/>
                <a:gd name="connsiteY2" fmla="*/ 228600 h 228600"/>
                <a:gd name="connsiteX3" fmla="*/ 0 w 180109"/>
                <a:gd name="connsiteY3" fmla="*/ 228600 h 228600"/>
                <a:gd name="connsiteX4" fmla="*/ 0 w 180109"/>
                <a:gd name="connsiteY4" fmla="*/ 0 h 228600"/>
                <a:gd name="connsiteX0" fmla="*/ 0 w 180109"/>
                <a:gd name="connsiteY0" fmla="*/ 0 h 228600"/>
                <a:gd name="connsiteX1" fmla="*/ 180109 w 180109"/>
                <a:gd name="connsiteY1" fmla="*/ 0 h 228600"/>
                <a:gd name="connsiteX2" fmla="*/ 180109 w 180109"/>
                <a:gd name="connsiteY2" fmla="*/ 228600 h 228600"/>
                <a:gd name="connsiteX3" fmla="*/ 0 w 180109"/>
                <a:gd name="connsiteY3" fmla="*/ 228600 h 228600"/>
                <a:gd name="connsiteX4" fmla="*/ 0 w 180109"/>
                <a:gd name="connsiteY4" fmla="*/ 123334 h 228600"/>
                <a:gd name="connsiteX5" fmla="*/ 0 w 180109"/>
                <a:gd name="connsiteY5" fmla="*/ 0 h 228600"/>
                <a:gd name="connsiteX0" fmla="*/ 0 w 180109"/>
                <a:gd name="connsiteY0" fmla="*/ 0 h 228600"/>
                <a:gd name="connsiteX1" fmla="*/ 180109 w 180109"/>
                <a:gd name="connsiteY1" fmla="*/ 0 h 228600"/>
                <a:gd name="connsiteX2" fmla="*/ 178204 w 180109"/>
                <a:gd name="connsiteY2" fmla="*/ 123334 h 228600"/>
                <a:gd name="connsiteX3" fmla="*/ 180109 w 180109"/>
                <a:gd name="connsiteY3" fmla="*/ 228600 h 228600"/>
                <a:gd name="connsiteX4" fmla="*/ 0 w 180109"/>
                <a:gd name="connsiteY4" fmla="*/ 228600 h 228600"/>
                <a:gd name="connsiteX5" fmla="*/ 0 w 180109"/>
                <a:gd name="connsiteY5" fmla="*/ 123334 h 228600"/>
                <a:gd name="connsiteX6" fmla="*/ 0 w 180109"/>
                <a:gd name="connsiteY6" fmla="*/ 0 h 228600"/>
                <a:gd name="connsiteX0" fmla="*/ 0 w 284884"/>
                <a:gd name="connsiteY0" fmla="*/ 0 h 228600"/>
                <a:gd name="connsiteX1" fmla="*/ 180109 w 284884"/>
                <a:gd name="connsiteY1" fmla="*/ 0 h 228600"/>
                <a:gd name="connsiteX2" fmla="*/ 178204 w 284884"/>
                <a:gd name="connsiteY2" fmla="*/ 123334 h 228600"/>
                <a:gd name="connsiteX3" fmla="*/ 284884 w 284884"/>
                <a:gd name="connsiteY3" fmla="*/ 222885 h 228600"/>
                <a:gd name="connsiteX4" fmla="*/ 0 w 284884"/>
                <a:gd name="connsiteY4" fmla="*/ 228600 h 228600"/>
                <a:gd name="connsiteX5" fmla="*/ 0 w 284884"/>
                <a:gd name="connsiteY5" fmla="*/ 123334 h 228600"/>
                <a:gd name="connsiteX6" fmla="*/ 0 w 284884"/>
                <a:gd name="connsiteY6" fmla="*/ 0 h 228600"/>
                <a:gd name="connsiteX0" fmla="*/ 110490 w 395374"/>
                <a:gd name="connsiteY0" fmla="*/ 0 h 230505"/>
                <a:gd name="connsiteX1" fmla="*/ 290599 w 395374"/>
                <a:gd name="connsiteY1" fmla="*/ 0 h 230505"/>
                <a:gd name="connsiteX2" fmla="*/ 288694 w 395374"/>
                <a:gd name="connsiteY2" fmla="*/ 123334 h 230505"/>
                <a:gd name="connsiteX3" fmla="*/ 395374 w 395374"/>
                <a:gd name="connsiteY3" fmla="*/ 222885 h 230505"/>
                <a:gd name="connsiteX4" fmla="*/ 0 w 395374"/>
                <a:gd name="connsiteY4" fmla="*/ 230505 h 230505"/>
                <a:gd name="connsiteX5" fmla="*/ 110490 w 395374"/>
                <a:gd name="connsiteY5" fmla="*/ 123334 h 230505"/>
                <a:gd name="connsiteX6" fmla="*/ 110490 w 395374"/>
                <a:gd name="connsiteY6" fmla="*/ 0 h 230505"/>
                <a:gd name="connsiteX0" fmla="*/ 110490 w 395374"/>
                <a:gd name="connsiteY0" fmla="*/ 0 h 230505"/>
                <a:gd name="connsiteX1" fmla="*/ 290599 w 395374"/>
                <a:gd name="connsiteY1" fmla="*/ 0 h 230505"/>
                <a:gd name="connsiteX2" fmla="*/ 288694 w 395374"/>
                <a:gd name="connsiteY2" fmla="*/ 123334 h 230505"/>
                <a:gd name="connsiteX3" fmla="*/ 395374 w 395374"/>
                <a:gd name="connsiteY3" fmla="*/ 222885 h 230505"/>
                <a:gd name="connsiteX4" fmla="*/ 0 w 395374"/>
                <a:gd name="connsiteY4" fmla="*/ 230505 h 230505"/>
                <a:gd name="connsiteX5" fmla="*/ 67713 w 395374"/>
                <a:gd name="connsiteY5" fmla="*/ 163339 h 230505"/>
                <a:gd name="connsiteX6" fmla="*/ 110490 w 395374"/>
                <a:gd name="connsiteY6" fmla="*/ 123334 h 230505"/>
                <a:gd name="connsiteX7" fmla="*/ 110490 w 395374"/>
                <a:gd name="connsiteY7" fmla="*/ 0 h 230505"/>
                <a:gd name="connsiteX0" fmla="*/ 111357 w 396241"/>
                <a:gd name="connsiteY0" fmla="*/ 0 h 230505"/>
                <a:gd name="connsiteX1" fmla="*/ 291466 w 396241"/>
                <a:gd name="connsiteY1" fmla="*/ 0 h 230505"/>
                <a:gd name="connsiteX2" fmla="*/ 289561 w 396241"/>
                <a:gd name="connsiteY2" fmla="*/ 123334 h 230505"/>
                <a:gd name="connsiteX3" fmla="*/ 396241 w 396241"/>
                <a:gd name="connsiteY3" fmla="*/ 222885 h 230505"/>
                <a:gd name="connsiteX4" fmla="*/ 867 w 396241"/>
                <a:gd name="connsiteY4" fmla="*/ 230505 h 230505"/>
                <a:gd name="connsiteX5" fmla="*/ 0 w 396241"/>
                <a:gd name="connsiteY5" fmla="*/ 123334 h 230505"/>
                <a:gd name="connsiteX6" fmla="*/ 111357 w 396241"/>
                <a:gd name="connsiteY6" fmla="*/ 123334 h 230505"/>
                <a:gd name="connsiteX7" fmla="*/ 111357 w 396241"/>
                <a:gd name="connsiteY7" fmla="*/ 0 h 230505"/>
                <a:gd name="connsiteX0" fmla="*/ 111357 w 396241"/>
                <a:gd name="connsiteY0" fmla="*/ 0 h 230505"/>
                <a:gd name="connsiteX1" fmla="*/ 291466 w 396241"/>
                <a:gd name="connsiteY1" fmla="*/ 0 h 230505"/>
                <a:gd name="connsiteX2" fmla="*/ 289561 w 396241"/>
                <a:gd name="connsiteY2" fmla="*/ 123334 h 230505"/>
                <a:gd name="connsiteX3" fmla="*/ 342901 w 396241"/>
                <a:gd name="connsiteY3" fmla="*/ 172864 h 230505"/>
                <a:gd name="connsiteX4" fmla="*/ 396241 w 396241"/>
                <a:gd name="connsiteY4" fmla="*/ 222885 h 230505"/>
                <a:gd name="connsiteX5" fmla="*/ 867 w 396241"/>
                <a:gd name="connsiteY5" fmla="*/ 230505 h 230505"/>
                <a:gd name="connsiteX6" fmla="*/ 0 w 396241"/>
                <a:gd name="connsiteY6" fmla="*/ 123334 h 230505"/>
                <a:gd name="connsiteX7" fmla="*/ 111357 w 396241"/>
                <a:gd name="connsiteY7" fmla="*/ 123334 h 230505"/>
                <a:gd name="connsiteX8" fmla="*/ 111357 w 396241"/>
                <a:gd name="connsiteY8" fmla="*/ 0 h 230505"/>
                <a:gd name="connsiteX0" fmla="*/ 111357 w 398146"/>
                <a:gd name="connsiteY0" fmla="*/ 0 h 230505"/>
                <a:gd name="connsiteX1" fmla="*/ 291466 w 398146"/>
                <a:gd name="connsiteY1" fmla="*/ 0 h 230505"/>
                <a:gd name="connsiteX2" fmla="*/ 289561 w 398146"/>
                <a:gd name="connsiteY2" fmla="*/ 123334 h 230505"/>
                <a:gd name="connsiteX3" fmla="*/ 398146 w 398146"/>
                <a:gd name="connsiteY3" fmla="*/ 117619 h 230505"/>
                <a:gd name="connsiteX4" fmla="*/ 396241 w 398146"/>
                <a:gd name="connsiteY4" fmla="*/ 222885 h 230505"/>
                <a:gd name="connsiteX5" fmla="*/ 867 w 398146"/>
                <a:gd name="connsiteY5" fmla="*/ 230505 h 230505"/>
                <a:gd name="connsiteX6" fmla="*/ 0 w 398146"/>
                <a:gd name="connsiteY6" fmla="*/ 123334 h 230505"/>
                <a:gd name="connsiteX7" fmla="*/ 111357 w 398146"/>
                <a:gd name="connsiteY7" fmla="*/ 123334 h 230505"/>
                <a:gd name="connsiteX8" fmla="*/ 111357 w 398146"/>
                <a:gd name="connsiteY8" fmla="*/ 0 h 230505"/>
                <a:gd name="connsiteX0" fmla="*/ 111357 w 398146"/>
                <a:gd name="connsiteY0" fmla="*/ 0 h 230505"/>
                <a:gd name="connsiteX1" fmla="*/ 291466 w 398146"/>
                <a:gd name="connsiteY1" fmla="*/ 0 h 230505"/>
                <a:gd name="connsiteX2" fmla="*/ 289561 w 398146"/>
                <a:gd name="connsiteY2" fmla="*/ 123334 h 230505"/>
                <a:gd name="connsiteX3" fmla="*/ 398146 w 398146"/>
                <a:gd name="connsiteY3" fmla="*/ 127144 h 230505"/>
                <a:gd name="connsiteX4" fmla="*/ 396241 w 398146"/>
                <a:gd name="connsiteY4" fmla="*/ 222885 h 230505"/>
                <a:gd name="connsiteX5" fmla="*/ 867 w 398146"/>
                <a:gd name="connsiteY5" fmla="*/ 230505 h 230505"/>
                <a:gd name="connsiteX6" fmla="*/ 0 w 398146"/>
                <a:gd name="connsiteY6" fmla="*/ 123334 h 230505"/>
                <a:gd name="connsiteX7" fmla="*/ 111357 w 398146"/>
                <a:gd name="connsiteY7" fmla="*/ 123334 h 230505"/>
                <a:gd name="connsiteX8" fmla="*/ 111357 w 398146"/>
                <a:gd name="connsiteY8" fmla="*/ 0 h 230505"/>
                <a:gd name="connsiteX0" fmla="*/ 111357 w 400051"/>
                <a:gd name="connsiteY0" fmla="*/ 0 h 230505"/>
                <a:gd name="connsiteX1" fmla="*/ 291466 w 400051"/>
                <a:gd name="connsiteY1" fmla="*/ 0 h 230505"/>
                <a:gd name="connsiteX2" fmla="*/ 289561 w 400051"/>
                <a:gd name="connsiteY2" fmla="*/ 123334 h 230505"/>
                <a:gd name="connsiteX3" fmla="*/ 400051 w 400051"/>
                <a:gd name="connsiteY3" fmla="*/ 121429 h 230505"/>
                <a:gd name="connsiteX4" fmla="*/ 396241 w 400051"/>
                <a:gd name="connsiteY4" fmla="*/ 222885 h 230505"/>
                <a:gd name="connsiteX5" fmla="*/ 867 w 400051"/>
                <a:gd name="connsiteY5" fmla="*/ 230505 h 230505"/>
                <a:gd name="connsiteX6" fmla="*/ 0 w 400051"/>
                <a:gd name="connsiteY6" fmla="*/ 123334 h 230505"/>
                <a:gd name="connsiteX7" fmla="*/ 111357 w 400051"/>
                <a:gd name="connsiteY7" fmla="*/ 123334 h 230505"/>
                <a:gd name="connsiteX8" fmla="*/ 111357 w 400051"/>
                <a:gd name="connsiteY8" fmla="*/ 0 h 230505"/>
                <a:gd name="connsiteX0" fmla="*/ 111357 w 396241"/>
                <a:gd name="connsiteY0" fmla="*/ 0 h 230505"/>
                <a:gd name="connsiteX1" fmla="*/ 291466 w 396241"/>
                <a:gd name="connsiteY1" fmla="*/ 0 h 230505"/>
                <a:gd name="connsiteX2" fmla="*/ 289561 w 396241"/>
                <a:gd name="connsiteY2" fmla="*/ 123334 h 230505"/>
                <a:gd name="connsiteX3" fmla="*/ 390526 w 396241"/>
                <a:gd name="connsiteY3" fmla="*/ 121429 h 230505"/>
                <a:gd name="connsiteX4" fmla="*/ 396241 w 396241"/>
                <a:gd name="connsiteY4" fmla="*/ 222885 h 230505"/>
                <a:gd name="connsiteX5" fmla="*/ 867 w 396241"/>
                <a:gd name="connsiteY5" fmla="*/ 230505 h 230505"/>
                <a:gd name="connsiteX6" fmla="*/ 0 w 396241"/>
                <a:gd name="connsiteY6" fmla="*/ 123334 h 230505"/>
                <a:gd name="connsiteX7" fmla="*/ 111357 w 396241"/>
                <a:gd name="connsiteY7" fmla="*/ 123334 h 230505"/>
                <a:gd name="connsiteX8" fmla="*/ 111357 w 396241"/>
                <a:gd name="connsiteY8" fmla="*/ 0 h 230505"/>
                <a:gd name="connsiteX0" fmla="*/ 111357 w 400051"/>
                <a:gd name="connsiteY0" fmla="*/ 0 h 230505"/>
                <a:gd name="connsiteX1" fmla="*/ 291466 w 400051"/>
                <a:gd name="connsiteY1" fmla="*/ 0 h 230505"/>
                <a:gd name="connsiteX2" fmla="*/ 289561 w 400051"/>
                <a:gd name="connsiteY2" fmla="*/ 123334 h 230505"/>
                <a:gd name="connsiteX3" fmla="*/ 400051 w 400051"/>
                <a:gd name="connsiteY3" fmla="*/ 123334 h 230505"/>
                <a:gd name="connsiteX4" fmla="*/ 396241 w 400051"/>
                <a:gd name="connsiteY4" fmla="*/ 222885 h 230505"/>
                <a:gd name="connsiteX5" fmla="*/ 867 w 400051"/>
                <a:gd name="connsiteY5" fmla="*/ 230505 h 230505"/>
                <a:gd name="connsiteX6" fmla="*/ 0 w 400051"/>
                <a:gd name="connsiteY6" fmla="*/ 123334 h 230505"/>
                <a:gd name="connsiteX7" fmla="*/ 111357 w 400051"/>
                <a:gd name="connsiteY7" fmla="*/ 123334 h 230505"/>
                <a:gd name="connsiteX8" fmla="*/ 111357 w 400051"/>
                <a:gd name="connsiteY8" fmla="*/ 0 h 230505"/>
                <a:gd name="connsiteX0" fmla="*/ 111357 w 396241"/>
                <a:gd name="connsiteY0" fmla="*/ 0 h 230505"/>
                <a:gd name="connsiteX1" fmla="*/ 291466 w 396241"/>
                <a:gd name="connsiteY1" fmla="*/ 0 h 230505"/>
                <a:gd name="connsiteX2" fmla="*/ 289561 w 396241"/>
                <a:gd name="connsiteY2" fmla="*/ 123334 h 230505"/>
                <a:gd name="connsiteX3" fmla="*/ 396241 w 396241"/>
                <a:gd name="connsiteY3" fmla="*/ 123334 h 230505"/>
                <a:gd name="connsiteX4" fmla="*/ 396241 w 396241"/>
                <a:gd name="connsiteY4" fmla="*/ 222885 h 230505"/>
                <a:gd name="connsiteX5" fmla="*/ 867 w 396241"/>
                <a:gd name="connsiteY5" fmla="*/ 230505 h 230505"/>
                <a:gd name="connsiteX6" fmla="*/ 0 w 396241"/>
                <a:gd name="connsiteY6" fmla="*/ 123334 h 230505"/>
                <a:gd name="connsiteX7" fmla="*/ 111357 w 396241"/>
                <a:gd name="connsiteY7" fmla="*/ 123334 h 230505"/>
                <a:gd name="connsiteX8" fmla="*/ 111357 w 396241"/>
                <a:gd name="connsiteY8" fmla="*/ 0 h 230505"/>
                <a:gd name="connsiteX0" fmla="*/ 111357 w 396241"/>
                <a:gd name="connsiteY0" fmla="*/ 0 h 230505"/>
                <a:gd name="connsiteX1" fmla="*/ 291466 w 396241"/>
                <a:gd name="connsiteY1" fmla="*/ 0 h 230505"/>
                <a:gd name="connsiteX2" fmla="*/ 289561 w 396241"/>
                <a:gd name="connsiteY2" fmla="*/ 123334 h 230505"/>
                <a:gd name="connsiteX3" fmla="*/ 396241 w 396241"/>
                <a:gd name="connsiteY3" fmla="*/ 123334 h 230505"/>
                <a:gd name="connsiteX4" fmla="*/ 392431 w 396241"/>
                <a:gd name="connsiteY4" fmla="*/ 224790 h 230505"/>
                <a:gd name="connsiteX5" fmla="*/ 867 w 396241"/>
                <a:gd name="connsiteY5" fmla="*/ 230505 h 230505"/>
                <a:gd name="connsiteX6" fmla="*/ 0 w 396241"/>
                <a:gd name="connsiteY6" fmla="*/ 123334 h 230505"/>
                <a:gd name="connsiteX7" fmla="*/ 111357 w 396241"/>
                <a:gd name="connsiteY7" fmla="*/ 123334 h 230505"/>
                <a:gd name="connsiteX8" fmla="*/ 111357 w 396241"/>
                <a:gd name="connsiteY8" fmla="*/ 0 h 230505"/>
                <a:gd name="connsiteX0" fmla="*/ 111357 w 396241"/>
                <a:gd name="connsiteY0" fmla="*/ 0 h 230505"/>
                <a:gd name="connsiteX1" fmla="*/ 291466 w 396241"/>
                <a:gd name="connsiteY1" fmla="*/ 0 h 230505"/>
                <a:gd name="connsiteX2" fmla="*/ 289561 w 396241"/>
                <a:gd name="connsiteY2" fmla="*/ 123334 h 230505"/>
                <a:gd name="connsiteX3" fmla="*/ 396241 w 396241"/>
                <a:gd name="connsiteY3" fmla="*/ 123334 h 230505"/>
                <a:gd name="connsiteX4" fmla="*/ 396241 w 396241"/>
                <a:gd name="connsiteY4" fmla="*/ 226695 h 230505"/>
                <a:gd name="connsiteX5" fmla="*/ 867 w 396241"/>
                <a:gd name="connsiteY5" fmla="*/ 230505 h 230505"/>
                <a:gd name="connsiteX6" fmla="*/ 0 w 396241"/>
                <a:gd name="connsiteY6" fmla="*/ 123334 h 230505"/>
                <a:gd name="connsiteX7" fmla="*/ 111357 w 396241"/>
                <a:gd name="connsiteY7" fmla="*/ 123334 h 230505"/>
                <a:gd name="connsiteX8" fmla="*/ 111357 w 396241"/>
                <a:gd name="connsiteY8" fmla="*/ 0 h 230505"/>
                <a:gd name="connsiteX0" fmla="*/ 111357 w 396241"/>
                <a:gd name="connsiteY0" fmla="*/ 0 h 230505"/>
                <a:gd name="connsiteX1" fmla="*/ 291466 w 396241"/>
                <a:gd name="connsiteY1" fmla="*/ 0 h 230505"/>
                <a:gd name="connsiteX2" fmla="*/ 289561 w 396241"/>
                <a:gd name="connsiteY2" fmla="*/ 123334 h 230505"/>
                <a:gd name="connsiteX3" fmla="*/ 350521 w 396241"/>
                <a:gd name="connsiteY3" fmla="*/ 119524 h 230505"/>
                <a:gd name="connsiteX4" fmla="*/ 396241 w 396241"/>
                <a:gd name="connsiteY4" fmla="*/ 226695 h 230505"/>
                <a:gd name="connsiteX5" fmla="*/ 867 w 396241"/>
                <a:gd name="connsiteY5" fmla="*/ 230505 h 230505"/>
                <a:gd name="connsiteX6" fmla="*/ 0 w 396241"/>
                <a:gd name="connsiteY6" fmla="*/ 123334 h 230505"/>
                <a:gd name="connsiteX7" fmla="*/ 111357 w 396241"/>
                <a:gd name="connsiteY7" fmla="*/ 123334 h 230505"/>
                <a:gd name="connsiteX8" fmla="*/ 111357 w 396241"/>
                <a:gd name="connsiteY8" fmla="*/ 0 h 230505"/>
                <a:gd name="connsiteX0" fmla="*/ 111357 w 356236"/>
                <a:gd name="connsiteY0" fmla="*/ 0 h 230505"/>
                <a:gd name="connsiteX1" fmla="*/ 291466 w 356236"/>
                <a:gd name="connsiteY1" fmla="*/ 0 h 230505"/>
                <a:gd name="connsiteX2" fmla="*/ 289561 w 356236"/>
                <a:gd name="connsiteY2" fmla="*/ 123334 h 230505"/>
                <a:gd name="connsiteX3" fmla="*/ 350521 w 356236"/>
                <a:gd name="connsiteY3" fmla="*/ 119524 h 230505"/>
                <a:gd name="connsiteX4" fmla="*/ 356236 w 356236"/>
                <a:gd name="connsiteY4" fmla="*/ 230505 h 230505"/>
                <a:gd name="connsiteX5" fmla="*/ 867 w 356236"/>
                <a:gd name="connsiteY5" fmla="*/ 230505 h 230505"/>
                <a:gd name="connsiteX6" fmla="*/ 0 w 356236"/>
                <a:gd name="connsiteY6" fmla="*/ 123334 h 230505"/>
                <a:gd name="connsiteX7" fmla="*/ 111357 w 356236"/>
                <a:gd name="connsiteY7" fmla="*/ 123334 h 230505"/>
                <a:gd name="connsiteX8" fmla="*/ 111357 w 356236"/>
                <a:gd name="connsiteY8" fmla="*/ 0 h 230505"/>
                <a:gd name="connsiteX0" fmla="*/ 111357 w 356236"/>
                <a:gd name="connsiteY0" fmla="*/ 0 h 230505"/>
                <a:gd name="connsiteX1" fmla="*/ 291466 w 356236"/>
                <a:gd name="connsiteY1" fmla="*/ 0 h 230505"/>
                <a:gd name="connsiteX2" fmla="*/ 289561 w 356236"/>
                <a:gd name="connsiteY2" fmla="*/ 123334 h 230505"/>
                <a:gd name="connsiteX3" fmla="*/ 350521 w 356236"/>
                <a:gd name="connsiteY3" fmla="*/ 132859 h 230505"/>
                <a:gd name="connsiteX4" fmla="*/ 356236 w 356236"/>
                <a:gd name="connsiteY4" fmla="*/ 230505 h 230505"/>
                <a:gd name="connsiteX5" fmla="*/ 867 w 356236"/>
                <a:gd name="connsiteY5" fmla="*/ 230505 h 230505"/>
                <a:gd name="connsiteX6" fmla="*/ 0 w 356236"/>
                <a:gd name="connsiteY6" fmla="*/ 123334 h 230505"/>
                <a:gd name="connsiteX7" fmla="*/ 111357 w 356236"/>
                <a:gd name="connsiteY7" fmla="*/ 123334 h 230505"/>
                <a:gd name="connsiteX8" fmla="*/ 111357 w 356236"/>
                <a:gd name="connsiteY8" fmla="*/ 0 h 230505"/>
                <a:gd name="connsiteX0" fmla="*/ 111357 w 356236"/>
                <a:gd name="connsiteY0" fmla="*/ 0 h 230505"/>
                <a:gd name="connsiteX1" fmla="*/ 291466 w 356236"/>
                <a:gd name="connsiteY1" fmla="*/ 0 h 230505"/>
                <a:gd name="connsiteX2" fmla="*/ 289561 w 356236"/>
                <a:gd name="connsiteY2" fmla="*/ 123334 h 230505"/>
                <a:gd name="connsiteX3" fmla="*/ 354331 w 356236"/>
                <a:gd name="connsiteY3" fmla="*/ 121429 h 230505"/>
                <a:gd name="connsiteX4" fmla="*/ 356236 w 356236"/>
                <a:gd name="connsiteY4" fmla="*/ 230505 h 230505"/>
                <a:gd name="connsiteX5" fmla="*/ 867 w 356236"/>
                <a:gd name="connsiteY5" fmla="*/ 230505 h 230505"/>
                <a:gd name="connsiteX6" fmla="*/ 0 w 356236"/>
                <a:gd name="connsiteY6" fmla="*/ 123334 h 230505"/>
                <a:gd name="connsiteX7" fmla="*/ 111357 w 356236"/>
                <a:gd name="connsiteY7" fmla="*/ 123334 h 230505"/>
                <a:gd name="connsiteX8" fmla="*/ 111357 w 356236"/>
                <a:gd name="connsiteY8" fmla="*/ 0 h 230505"/>
                <a:gd name="connsiteX0" fmla="*/ 111357 w 356236"/>
                <a:gd name="connsiteY0" fmla="*/ 0 h 230505"/>
                <a:gd name="connsiteX1" fmla="*/ 291466 w 356236"/>
                <a:gd name="connsiteY1" fmla="*/ 0 h 230505"/>
                <a:gd name="connsiteX2" fmla="*/ 289561 w 356236"/>
                <a:gd name="connsiteY2" fmla="*/ 123334 h 230505"/>
                <a:gd name="connsiteX3" fmla="*/ 354331 w 356236"/>
                <a:gd name="connsiteY3" fmla="*/ 123334 h 230505"/>
                <a:gd name="connsiteX4" fmla="*/ 356236 w 356236"/>
                <a:gd name="connsiteY4" fmla="*/ 230505 h 230505"/>
                <a:gd name="connsiteX5" fmla="*/ 867 w 356236"/>
                <a:gd name="connsiteY5" fmla="*/ 230505 h 230505"/>
                <a:gd name="connsiteX6" fmla="*/ 0 w 356236"/>
                <a:gd name="connsiteY6" fmla="*/ 123334 h 230505"/>
                <a:gd name="connsiteX7" fmla="*/ 111357 w 356236"/>
                <a:gd name="connsiteY7" fmla="*/ 123334 h 230505"/>
                <a:gd name="connsiteX8" fmla="*/ 111357 w 356236"/>
                <a:gd name="connsiteY8" fmla="*/ 0 h 230505"/>
                <a:gd name="connsiteX0" fmla="*/ 111357 w 356236"/>
                <a:gd name="connsiteY0" fmla="*/ 0 h 230505"/>
                <a:gd name="connsiteX1" fmla="*/ 291466 w 356236"/>
                <a:gd name="connsiteY1" fmla="*/ 0 h 230505"/>
                <a:gd name="connsiteX2" fmla="*/ 289561 w 356236"/>
                <a:gd name="connsiteY2" fmla="*/ 123334 h 230505"/>
                <a:gd name="connsiteX3" fmla="*/ 354331 w 356236"/>
                <a:gd name="connsiteY3" fmla="*/ 123334 h 230505"/>
                <a:gd name="connsiteX4" fmla="*/ 356236 w 356236"/>
                <a:gd name="connsiteY4" fmla="*/ 230505 h 230505"/>
                <a:gd name="connsiteX5" fmla="*/ 867 w 356236"/>
                <a:gd name="connsiteY5" fmla="*/ 230505 h 230505"/>
                <a:gd name="connsiteX6" fmla="*/ 0 w 356236"/>
                <a:gd name="connsiteY6" fmla="*/ 123334 h 230505"/>
                <a:gd name="connsiteX7" fmla="*/ 111357 w 356236"/>
                <a:gd name="connsiteY7" fmla="*/ 123334 h 230505"/>
                <a:gd name="connsiteX8" fmla="*/ 111357 w 356236"/>
                <a:gd name="connsiteY8" fmla="*/ 0 h 230505"/>
                <a:gd name="connsiteX0" fmla="*/ 110490 w 355369"/>
                <a:gd name="connsiteY0" fmla="*/ 0 h 230505"/>
                <a:gd name="connsiteX1" fmla="*/ 290599 w 355369"/>
                <a:gd name="connsiteY1" fmla="*/ 0 h 230505"/>
                <a:gd name="connsiteX2" fmla="*/ 288694 w 355369"/>
                <a:gd name="connsiteY2" fmla="*/ 123334 h 230505"/>
                <a:gd name="connsiteX3" fmla="*/ 353464 w 355369"/>
                <a:gd name="connsiteY3" fmla="*/ 123334 h 230505"/>
                <a:gd name="connsiteX4" fmla="*/ 355369 w 355369"/>
                <a:gd name="connsiteY4" fmla="*/ 230505 h 230505"/>
                <a:gd name="connsiteX5" fmla="*/ 0 w 355369"/>
                <a:gd name="connsiteY5" fmla="*/ 230505 h 230505"/>
                <a:gd name="connsiteX6" fmla="*/ 50568 w 355369"/>
                <a:gd name="connsiteY6" fmla="*/ 117619 h 230505"/>
                <a:gd name="connsiteX7" fmla="*/ 110490 w 355369"/>
                <a:gd name="connsiteY7" fmla="*/ 123334 h 230505"/>
                <a:gd name="connsiteX8" fmla="*/ 110490 w 355369"/>
                <a:gd name="connsiteY8" fmla="*/ 0 h 230505"/>
                <a:gd name="connsiteX0" fmla="*/ 68580 w 313459"/>
                <a:gd name="connsiteY0" fmla="*/ 0 h 230505"/>
                <a:gd name="connsiteX1" fmla="*/ 248689 w 313459"/>
                <a:gd name="connsiteY1" fmla="*/ 0 h 230505"/>
                <a:gd name="connsiteX2" fmla="*/ 246784 w 313459"/>
                <a:gd name="connsiteY2" fmla="*/ 123334 h 230505"/>
                <a:gd name="connsiteX3" fmla="*/ 311554 w 313459"/>
                <a:gd name="connsiteY3" fmla="*/ 123334 h 230505"/>
                <a:gd name="connsiteX4" fmla="*/ 313459 w 313459"/>
                <a:gd name="connsiteY4" fmla="*/ 230505 h 230505"/>
                <a:gd name="connsiteX5" fmla="*/ 0 w 313459"/>
                <a:gd name="connsiteY5" fmla="*/ 230505 h 230505"/>
                <a:gd name="connsiteX6" fmla="*/ 8658 w 313459"/>
                <a:gd name="connsiteY6" fmla="*/ 117619 h 230505"/>
                <a:gd name="connsiteX7" fmla="*/ 68580 w 313459"/>
                <a:gd name="connsiteY7" fmla="*/ 123334 h 230505"/>
                <a:gd name="connsiteX8" fmla="*/ 68580 w 313459"/>
                <a:gd name="connsiteY8" fmla="*/ 0 h 230505"/>
                <a:gd name="connsiteX0" fmla="*/ 68580 w 313459"/>
                <a:gd name="connsiteY0" fmla="*/ 0 h 230505"/>
                <a:gd name="connsiteX1" fmla="*/ 248689 w 313459"/>
                <a:gd name="connsiteY1" fmla="*/ 0 h 230505"/>
                <a:gd name="connsiteX2" fmla="*/ 246784 w 313459"/>
                <a:gd name="connsiteY2" fmla="*/ 123334 h 230505"/>
                <a:gd name="connsiteX3" fmla="*/ 311554 w 313459"/>
                <a:gd name="connsiteY3" fmla="*/ 123334 h 230505"/>
                <a:gd name="connsiteX4" fmla="*/ 313459 w 313459"/>
                <a:gd name="connsiteY4" fmla="*/ 230505 h 230505"/>
                <a:gd name="connsiteX5" fmla="*/ 0 w 313459"/>
                <a:gd name="connsiteY5" fmla="*/ 230505 h 230505"/>
                <a:gd name="connsiteX6" fmla="*/ 8658 w 313459"/>
                <a:gd name="connsiteY6" fmla="*/ 127144 h 230505"/>
                <a:gd name="connsiteX7" fmla="*/ 68580 w 313459"/>
                <a:gd name="connsiteY7" fmla="*/ 123334 h 230505"/>
                <a:gd name="connsiteX8" fmla="*/ 68580 w 313459"/>
                <a:gd name="connsiteY8" fmla="*/ 0 h 230505"/>
                <a:gd name="connsiteX0" fmla="*/ 68580 w 313459"/>
                <a:gd name="connsiteY0" fmla="*/ 0 h 230505"/>
                <a:gd name="connsiteX1" fmla="*/ 248689 w 313459"/>
                <a:gd name="connsiteY1" fmla="*/ 0 h 230505"/>
                <a:gd name="connsiteX2" fmla="*/ 246784 w 313459"/>
                <a:gd name="connsiteY2" fmla="*/ 123334 h 230505"/>
                <a:gd name="connsiteX3" fmla="*/ 311554 w 313459"/>
                <a:gd name="connsiteY3" fmla="*/ 123334 h 230505"/>
                <a:gd name="connsiteX4" fmla="*/ 313459 w 313459"/>
                <a:gd name="connsiteY4" fmla="*/ 230505 h 230505"/>
                <a:gd name="connsiteX5" fmla="*/ 0 w 313459"/>
                <a:gd name="connsiteY5" fmla="*/ 230505 h 230505"/>
                <a:gd name="connsiteX6" fmla="*/ 2943 w 313459"/>
                <a:gd name="connsiteY6" fmla="*/ 119524 h 230505"/>
                <a:gd name="connsiteX7" fmla="*/ 68580 w 313459"/>
                <a:gd name="connsiteY7" fmla="*/ 123334 h 230505"/>
                <a:gd name="connsiteX8" fmla="*/ 68580 w 313459"/>
                <a:gd name="connsiteY8" fmla="*/ 0 h 230505"/>
                <a:gd name="connsiteX0" fmla="*/ 68580 w 313459"/>
                <a:gd name="connsiteY0" fmla="*/ 0 h 230505"/>
                <a:gd name="connsiteX1" fmla="*/ 248689 w 313459"/>
                <a:gd name="connsiteY1" fmla="*/ 0 h 230505"/>
                <a:gd name="connsiteX2" fmla="*/ 246784 w 313459"/>
                <a:gd name="connsiteY2" fmla="*/ 123334 h 230505"/>
                <a:gd name="connsiteX3" fmla="*/ 311554 w 313459"/>
                <a:gd name="connsiteY3" fmla="*/ 123334 h 230505"/>
                <a:gd name="connsiteX4" fmla="*/ 313459 w 313459"/>
                <a:gd name="connsiteY4" fmla="*/ 230505 h 230505"/>
                <a:gd name="connsiteX5" fmla="*/ 0 w 313459"/>
                <a:gd name="connsiteY5" fmla="*/ 230505 h 230505"/>
                <a:gd name="connsiteX6" fmla="*/ 2943 w 313459"/>
                <a:gd name="connsiteY6" fmla="*/ 119524 h 230505"/>
                <a:gd name="connsiteX7" fmla="*/ 68580 w 313459"/>
                <a:gd name="connsiteY7" fmla="*/ 123334 h 230505"/>
                <a:gd name="connsiteX8" fmla="*/ 68580 w 313459"/>
                <a:gd name="connsiteY8" fmla="*/ 0 h 230505"/>
                <a:gd name="connsiteX0" fmla="*/ 68580 w 313459"/>
                <a:gd name="connsiteY0" fmla="*/ 0 h 230505"/>
                <a:gd name="connsiteX1" fmla="*/ 248689 w 313459"/>
                <a:gd name="connsiteY1" fmla="*/ 0 h 230505"/>
                <a:gd name="connsiteX2" fmla="*/ 246784 w 313459"/>
                <a:gd name="connsiteY2" fmla="*/ 123334 h 230505"/>
                <a:gd name="connsiteX3" fmla="*/ 311554 w 313459"/>
                <a:gd name="connsiteY3" fmla="*/ 123334 h 230505"/>
                <a:gd name="connsiteX4" fmla="*/ 313459 w 313459"/>
                <a:gd name="connsiteY4" fmla="*/ 230505 h 230505"/>
                <a:gd name="connsiteX5" fmla="*/ 0 w 313459"/>
                <a:gd name="connsiteY5" fmla="*/ 230505 h 230505"/>
                <a:gd name="connsiteX6" fmla="*/ 2943 w 313459"/>
                <a:gd name="connsiteY6" fmla="*/ 125239 h 230505"/>
                <a:gd name="connsiteX7" fmla="*/ 68580 w 313459"/>
                <a:gd name="connsiteY7" fmla="*/ 123334 h 230505"/>
                <a:gd name="connsiteX8" fmla="*/ 68580 w 313459"/>
                <a:gd name="connsiteY8" fmla="*/ 0 h 23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459" h="230505">
                  <a:moveTo>
                    <a:pt x="68580" y="0"/>
                  </a:moveTo>
                  <a:lnTo>
                    <a:pt x="248689" y="0"/>
                  </a:lnTo>
                  <a:lnTo>
                    <a:pt x="246784" y="123334"/>
                  </a:lnTo>
                  <a:lnTo>
                    <a:pt x="311554" y="123334"/>
                  </a:lnTo>
                  <a:lnTo>
                    <a:pt x="313459" y="230505"/>
                  </a:lnTo>
                  <a:lnTo>
                    <a:pt x="0" y="230505"/>
                  </a:lnTo>
                  <a:lnTo>
                    <a:pt x="2943" y="125239"/>
                  </a:lnTo>
                  <a:lnTo>
                    <a:pt x="68580" y="123334"/>
                  </a:lnTo>
                  <a:lnTo>
                    <a:pt x="68580" y="0"/>
                  </a:lnTo>
                  <a:close/>
                </a:path>
              </a:pathLst>
            </a:cu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B1FB78C0-E082-4D53-ACDE-17A69A6E286C}"/>
                </a:ext>
              </a:extLst>
            </p:cNvPr>
            <p:cNvCxnSpPr/>
            <p:nvPr/>
          </p:nvCxnSpPr>
          <p:spPr>
            <a:xfrm>
              <a:off x="2398151" y="3974280"/>
              <a:ext cx="1621545" cy="0"/>
            </a:xfrm>
            <a:prstGeom prst="lin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a:extLst>
                <a:ext uri="{FF2B5EF4-FFF2-40B4-BE49-F238E27FC236}">
                  <a16:creationId xmlns:a16="http://schemas.microsoft.com/office/drawing/2014/main" id="{C722D376-FBF5-4EAD-BCC2-F7D6FA388161}"/>
                </a:ext>
              </a:extLst>
            </p:cNvPr>
            <p:cNvCxnSpPr/>
            <p:nvPr/>
          </p:nvCxnSpPr>
          <p:spPr>
            <a:xfrm>
              <a:off x="2398151" y="4055482"/>
              <a:ext cx="1621545" cy="0"/>
            </a:xfrm>
            <a:prstGeom prst="lin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a:extLst>
                <a:ext uri="{FF2B5EF4-FFF2-40B4-BE49-F238E27FC236}">
                  <a16:creationId xmlns:a16="http://schemas.microsoft.com/office/drawing/2014/main" id="{34062054-378C-4D5C-A76D-450B050EE61B}"/>
                </a:ext>
              </a:extLst>
            </p:cNvPr>
            <p:cNvCxnSpPr/>
            <p:nvPr/>
          </p:nvCxnSpPr>
          <p:spPr>
            <a:xfrm>
              <a:off x="2398151" y="4137191"/>
              <a:ext cx="1621545" cy="0"/>
            </a:xfrm>
            <a:prstGeom prst="lin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a:extLst>
                <a:ext uri="{FF2B5EF4-FFF2-40B4-BE49-F238E27FC236}">
                  <a16:creationId xmlns:a16="http://schemas.microsoft.com/office/drawing/2014/main" id="{CA68BC73-A618-4713-B305-1DB7990CBAB6}"/>
                </a:ext>
              </a:extLst>
            </p:cNvPr>
            <p:cNvCxnSpPr/>
            <p:nvPr/>
          </p:nvCxnSpPr>
          <p:spPr>
            <a:xfrm>
              <a:off x="2398151" y="4218393"/>
              <a:ext cx="1621545" cy="0"/>
            </a:xfrm>
            <a:prstGeom prst="lin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Cylinder 15">
            <a:extLst>
              <a:ext uri="{FF2B5EF4-FFF2-40B4-BE49-F238E27FC236}">
                <a16:creationId xmlns:a16="http://schemas.microsoft.com/office/drawing/2014/main" id="{FEC021CF-6B17-42C9-A539-0BEB1712DBAB}"/>
              </a:ext>
            </a:extLst>
          </p:cNvPr>
          <p:cNvSpPr/>
          <p:nvPr/>
        </p:nvSpPr>
        <p:spPr>
          <a:xfrm>
            <a:off x="5549332" y="5668296"/>
            <a:ext cx="187381" cy="453911"/>
          </a:xfrm>
          <a:prstGeom prst="can">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7" name="Graphic 16" descr="Fire">
            <a:extLst>
              <a:ext uri="{FF2B5EF4-FFF2-40B4-BE49-F238E27FC236}">
                <a16:creationId xmlns:a16="http://schemas.microsoft.com/office/drawing/2014/main" id="{000F18E0-69B8-4C11-8B37-AC3F5557863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482036" y="5344914"/>
            <a:ext cx="321971" cy="390197"/>
          </a:xfrm>
          <a:prstGeom prst="rect">
            <a:avLst/>
          </a:prstGeom>
        </p:spPr>
      </p:pic>
      <p:cxnSp>
        <p:nvCxnSpPr>
          <p:cNvPr id="19" name="Straight Connector 18">
            <a:extLst>
              <a:ext uri="{FF2B5EF4-FFF2-40B4-BE49-F238E27FC236}">
                <a16:creationId xmlns:a16="http://schemas.microsoft.com/office/drawing/2014/main" id="{0D5AFE79-9D44-437C-B641-C08391204AAF}"/>
              </a:ext>
            </a:extLst>
          </p:cNvPr>
          <p:cNvCxnSpPr>
            <a:cxnSpLocks/>
          </p:cNvCxnSpPr>
          <p:nvPr/>
        </p:nvCxnSpPr>
        <p:spPr>
          <a:xfrm flipV="1">
            <a:off x="1319991" y="2358354"/>
            <a:ext cx="0" cy="1106082"/>
          </a:xfrm>
          <a:prstGeom prst="line">
            <a:avLst/>
          </a:prstGeom>
          <a:ln w="28575">
            <a:solidFill>
              <a:srgbClr val="7F7F7F"/>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719197-2D60-41D2-97F1-DA021420BD5B}"/>
              </a:ext>
            </a:extLst>
          </p:cNvPr>
          <p:cNvCxnSpPr>
            <a:cxnSpLocks/>
          </p:cNvCxnSpPr>
          <p:nvPr/>
        </p:nvCxnSpPr>
        <p:spPr>
          <a:xfrm flipH="1">
            <a:off x="2553714" y="4241797"/>
            <a:ext cx="2" cy="450306"/>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3498E1-B78B-46C6-81C1-F179F657C6FC}"/>
              </a:ext>
            </a:extLst>
          </p:cNvPr>
          <p:cNvCxnSpPr>
            <a:cxnSpLocks/>
          </p:cNvCxnSpPr>
          <p:nvPr/>
        </p:nvCxnSpPr>
        <p:spPr>
          <a:xfrm flipH="1" flipV="1">
            <a:off x="2541585" y="4684722"/>
            <a:ext cx="2556523" cy="2440"/>
          </a:xfrm>
          <a:prstGeom prst="line">
            <a:avLst/>
          </a:prstGeom>
          <a:ln w="28575">
            <a:solidFill>
              <a:srgbClr val="7F7F7F"/>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7C2FE4C-961D-4344-8C39-979D0233AE4F}"/>
              </a:ext>
            </a:extLst>
          </p:cNvPr>
          <p:cNvCxnSpPr>
            <a:cxnSpLocks/>
          </p:cNvCxnSpPr>
          <p:nvPr/>
        </p:nvCxnSpPr>
        <p:spPr>
          <a:xfrm>
            <a:off x="5466678" y="2636589"/>
            <a:ext cx="0" cy="568868"/>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9B9019A-C6AD-4663-B173-3EE2177356FA}"/>
              </a:ext>
            </a:extLst>
          </p:cNvPr>
          <p:cNvCxnSpPr>
            <a:cxnSpLocks/>
          </p:cNvCxnSpPr>
          <p:nvPr/>
        </p:nvCxnSpPr>
        <p:spPr>
          <a:xfrm flipH="1">
            <a:off x="2821512" y="2636589"/>
            <a:ext cx="2660524" cy="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CD7794F-0A7A-4074-B431-D1E0658914BD}"/>
              </a:ext>
            </a:extLst>
          </p:cNvPr>
          <p:cNvCxnSpPr>
            <a:cxnSpLocks/>
          </p:cNvCxnSpPr>
          <p:nvPr/>
        </p:nvCxnSpPr>
        <p:spPr>
          <a:xfrm flipV="1">
            <a:off x="2827303" y="2636589"/>
            <a:ext cx="0" cy="845831"/>
          </a:xfrm>
          <a:prstGeom prst="line">
            <a:avLst/>
          </a:prstGeom>
          <a:ln w="28575">
            <a:solidFill>
              <a:srgbClr val="7F7F7F"/>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215A41B-E737-4598-B569-14A10ACC406D}"/>
              </a:ext>
            </a:extLst>
          </p:cNvPr>
          <p:cNvCxnSpPr>
            <a:cxnSpLocks/>
          </p:cNvCxnSpPr>
          <p:nvPr/>
        </p:nvCxnSpPr>
        <p:spPr>
          <a:xfrm flipH="1" flipV="1">
            <a:off x="2820071" y="4258734"/>
            <a:ext cx="2764" cy="33218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sp>
        <p:nvSpPr>
          <p:cNvPr id="26" name="Arc 25">
            <a:extLst>
              <a:ext uri="{FF2B5EF4-FFF2-40B4-BE49-F238E27FC236}">
                <a16:creationId xmlns:a16="http://schemas.microsoft.com/office/drawing/2014/main" id="{0E70A3D9-D64B-425C-8639-6322C08461E9}"/>
              </a:ext>
            </a:extLst>
          </p:cNvPr>
          <p:cNvSpPr/>
          <p:nvPr/>
        </p:nvSpPr>
        <p:spPr>
          <a:xfrm rot="16200000">
            <a:off x="2712749" y="4594458"/>
            <a:ext cx="249645" cy="228468"/>
          </a:xfrm>
          <a:prstGeom prst="arc">
            <a:avLst>
              <a:gd name="adj1" fmla="val 10940034"/>
              <a:gd name="adj2" fmla="val 0"/>
            </a:avLst>
          </a:prstGeom>
          <a:ln w="28575">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7" name="Straight Connector 26">
            <a:extLst>
              <a:ext uri="{FF2B5EF4-FFF2-40B4-BE49-F238E27FC236}">
                <a16:creationId xmlns:a16="http://schemas.microsoft.com/office/drawing/2014/main" id="{F0E6D406-76A0-4F49-BEB8-C91771E25018}"/>
              </a:ext>
            </a:extLst>
          </p:cNvPr>
          <p:cNvCxnSpPr>
            <a:cxnSpLocks/>
          </p:cNvCxnSpPr>
          <p:nvPr/>
        </p:nvCxnSpPr>
        <p:spPr>
          <a:xfrm flipH="1">
            <a:off x="2809803" y="4819968"/>
            <a:ext cx="10270" cy="1542331"/>
          </a:xfrm>
          <a:prstGeom prst="line">
            <a:avLst/>
          </a:prstGeom>
          <a:ln w="28575">
            <a:solidFill>
              <a:srgbClr val="7F7F7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8AC0C6E-06D4-4A2A-A5F7-26DC86BFC55C}"/>
              </a:ext>
            </a:extLst>
          </p:cNvPr>
          <p:cNvCxnSpPr>
            <a:cxnSpLocks/>
          </p:cNvCxnSpPr>
          <p:nvPr/>
        </p:nvCxnSpPr>
        <p:spPr>
          <a:xfrm>
            <a:off x="2809803" y="6362299"/>
            <a:ext cx="2850318" cy="21533"/>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8B337DF-F1C5-4596-9696-4046150B5B83}"/>
              </a:ext>
            </a:extLst>
          </p:cNvPr>
          <p:cNvCxnSpPr>
            <a:cxnSpLocks/>
            <a:stCxn id="16" idx="3"/>
          </p:cNvCxnSpPr>
          <p:nvPr/>
        </p:nvCxnSpPr>
        <p:spPr>
          <a:xfrm flipH="1">
            <a:off x="5643021" y="6122207"/>
            <a:ext cx="2" cy="245033"/>
          </a:xfrm>
          <a:prstGeom prst="line">
            <a:avLst/>
          </a:prstGeom>
          <a:ln w="28575">
            <a:solidFill>
              <a:srgbClr val="7F7F7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43BB142-8A16-42D4-A9D3-C3BE2CB8033C}"/>
              </a:ext>
            </a:extLst>
          </p:cNvPr>
          <p:cNvSpPr txBox="1"/>
          <p:nvPr/>
        </p:nvSpPr>
        <p:spPr>
          <a:xfrm>
            <a:off x="5272558" y="4093603"/>
            <a:ext cx="90120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900°C</a:t>
            </a:r>
          </a:p>
        </p:txBody>
      </p:sp>
      <p:sp>
        <p:nvSpPr>
          <p:cNvPr id="31" name="TextBox 30">
            <a:extLst>
              <a:ext uri="{FF2B5EF4-FFF2-40B4-BE49-F238E27FC236}">
                <a16:creationId xmlns:a16="http://schemas.microsoft.com/office/drawing/2014/main" id="{E344474C-CA22-47AC-940D-BD27DD202CAB}"/>
              </a:ext>
            </a:extLst>
          </p:cNvPr>
          <p:cNvSpPr txBox="1"/>
          <p:nvPr/>
        </p:nvSpPr>
        <p:spPr>
          <a:xfrm>
            <a:off x="5171185" y="4364713"/>
            <a:ext cx="112402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34.2 bar</a:t>
            </a:r>
          </a:p>
        </p:txBody>
      </p:sp>
      <p:cxnSp>
        <p:nvCxnSpPr>
          <p:cNvPr id="32" name="Straight Connector 31">
            <a:extLst>
              <a:ext uri="{FF2B5EF4-FFF2-40B4-BE49-F238E27FC236}">
                <a16:creationId xmlns:a16="http://schemas.microsoft.com/office/drawing/2014/main" id="{D8138E8A-F71B-474E-AC7D-0F59A4905CEE}"/>
              </a:ext>
            </a:extLst>
          </p:cNvPr>
          <p:cNvCxnSpPr>
            <a:cxnSpLocks/>
          </p:cNvCxnSpPr>
          <p:nvPr/>
        </p:nvCxnSpPr>
        <p:spPr>
          <a:xfrm flipH="1" flipV="1">
            <a:off x="781235" y="6347534"/>
            <a:ext cx="2038839" cy="6683"/>
          </a:xfrm>
          <a:prstGeom prst="line">
            <a:avLst/>
          </a:prstGeom>
          <a:ln w="28575">
            <a:solidFill>
              <a:srgbClr val="7F7F7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DEBC719-375B-4F75-A78F-C2B40633C922}"/>
              </a:ext>
            </a:extLst>
          </p:cNvPr>
          <p:cNvSpPr txBox="1"/>
          <p:nvPr/>
        </p:nvSpPr>
        <p:spPr>
          <a:xfrm>
            <a:off x="310914" y="6118822"/>
            <a:ext cx="49885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Air</a:t>
            </a:r>
          </a:p>
        </p:txBody>
      </p:sp>
      <p:sp>
        <p:nvSpPr>
          <p:cNvPr id="34" name="TextBox 33">
            <a:extLst>
              <a:ext uri="{FF2B5EF4-FFF2-40B4-BE49-F238E27FC236}">
                <a16:creationId xmlns:a16="http://schemas.microsoft.com/office/drawing/2014/main" id="{4173FC86-625D-411D-A681-FEBB93916C11}"/>
              </a:ext>
            </a:extLst>
          </p:cNvPr>
          <p:cNvSpPr txBox="1"/>
          <p:nvPr/>
        </p:nvSpPr>
        <p:spPr>
          <a:xfrm>
            <a:off x="868347" y="5965765"/>
            <a:ext cx="186461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23,800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scf</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hr</a:t>
            </a:r>
            <a:r>
              <a:rPr kumimoji="0" lang="en-US"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 -1</a:t>
            </a:r>
          </a:p>
        </p:txBody>
      </p:sp>
      <p:cxnSp>
        <p:nvCxnSpPr>
          <p:cNvPr id="35" name="Straight Connector 34">
            <a:extLst>
              <a:ext uri="{FF2B5EF4-FFF2-40B4-BE49-F238E27FC236}">
                <a16:creationId xmlns:a16="http://schemas.microsoft.com/office/drawing/2014/main" id="{41D5557B-A29F-48C7-AA7A-3E54F2FA26E4}"/>
              </a:ext>
            </a:extLst>
          </p:cNvPr>
          <p:cNvCxnSpPr>
            <a:cxnSpLocks/>
          </p:cNvCxnSpPr>
          <p:nvPr/>
        </p:nvCxnSpPr>
        <p:spPr>
          <a:xfrm flipH="1">
            <a:off x="5804007" y="5548891"/>
            <a:ext cx="1099122" cy="1"/>
          </a:xfrm>
          <a:prstGeom prst="line">
            <a:avLst/>
          </a:prstGeom>
          <a:ln w="28575">
            <a:solidFill>
              <a:srgbClr val="7F7F7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FEDF895-F72B-4D38-9075-98964233E08A}"/>
              </a:ext>
            </a:extLst>
          </p:cNvPr>
          <p:cNvSpPr txBox="1"/>
          <p:nvPr/>
        </p:nvSpPr>
        <p:spPr>
          <a:xfrm>
            <a:off x="7098102" y="5122169"/>
            <a:ext cx="1866217" cy="16312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Mole Fractions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73% N</a:t>
            </a:r>
            <a:r>
              <a:rPr kumimoji="0" lang="en-US" sz="20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9.1% O</a:t>
            </a:r>
            <a:r>
              <a:rPr kumimoji="0" lang="en-US" sz="20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 CO</a:t>
            </a:r>
            <a:r>
              <a:rPr kumimoji="0" lang="en-US" sz="20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 H</a:t>
            </a:r>
            <a:r>
              <a:rPr kumimoji="0" lang="en-US" sz="20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a:t>
            </a:r>
          </a:p>
        </p:txBody>
      </p:sp>
      <p:sp>
        <p:nvSpPr>
          <p:cNvPr id="37" name="TextBox 36">
            <a:extLst>
              <a:ext uri="{FF2B5EF4-FFF2-40B4-BE49-F238E27FC236}">
                <a16:creationId xmlns:a16="http://schemas.microsoft.com/office/drawing/2014/main" id="{7E26F495-7F4F-4C43-BC53-35A4CBA434FE}"/>
              </a:ext>
            </a:extLst>
          </p:cNvPr>
          <p:cNvSpPr txBox="1"/>
          <p:nvPr/>
        </p:nvSpPr>
        <p:spPr>
          <a:xfrm>
            <a:off x="3268826" y="4351188"/>
            <a:ext cx="87876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560</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Source Sans Pro Light" panose="020B0403030403020204" pitchFamily="34" charset="0"/>
                <a:cs typeface="Arial" panose="020B0604020202020204" pitchFamily="34" charset="0"/>
              </a:rPr>
              <a:t>°C</a:t>
            </a:r>
            <a:endParaRPr kumimoji="0" lang="en-US"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TextBox 37">
            <a:extLst>
              <a:ext uri="{FF2B5EF4-FFF2-40B4-BE49-F238E27FC236}">
                <a16:creationId xmlns:a16="http://schemas.microsoft.com/office/drawing/2014/main" id="{C18B3AA2-1230-4801-B289-813B46300C1D}"/>
              </a:ext>
            </a:extLst>
          </p:cNvPr>
          <p:cNvSpPr txBox="1"/>
          <p:nvPr/>
        </p:nvSpPr>
        <p:spPr>
          <a:xfrm>
            <a:off x="560299" y="2658009"/>
            <a:ext cx="176891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1,142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scf</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hr</a:t>
            </a:r>
            <a:r>
              <a:rPr kumimoji="0" lang="en-US"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 -1</a:t>
            </a:r>
          </a:p>
        </p:txBody>
      </p:sp>
      <p:sp>
        <p:nvSpPr>
          <p:cNvPr id="39" name="TextBox 38">
            <a:extLst>
              <a:ext uri="{FF2B5EF4-FFF2-40B4-BE49-F238E27FC236}">
                <a16:creationId xmlns:a16="http://schemas.microsoft.com/office/drawing/2014/main" id="{148C65DD-C7E8-49B7-AB95-C76CC7D46632}"/>
              </a:ext>
            </a:extLst>
          </p:cNvPr>
          <p:cNvSpPr txBox="1"/>
          <p:nvPr/>
        </p:nvSpPr>
        <p:spPr>
          <a:xfrm>
            <a:off x="304984" y="1958243"/>
            <a:ext cx="203001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Flare Gas Feed</a:t>
            </a:r>
          </a:p>
        </p:txBody>
      </p:sp>
      <p:cxnSp>
        <p:nvCxnSpPr>
          <p:cNvPr id="40" name="Straight Connector 39">
            <a:extLst>
              <a:ext uri="{FF2B5EF4-FFF2-40B4-BE49-F238E27FC236}">
                <a16:creationId xmlns:a16="http://schemas.microsoft.com/office/drawing/2014/main" id="{8F497375-A30F-4D70-9C5F-50FD6F93B6B2}"/>
              </a:ext>
            </a:extLst>
          </p:cNvPr>
          <p:cNvCxnSpPr>
            <a:cxnSpLocks/>
          </p:cNvCxnSpPr>
          <p:nvPr/>
        </p:nvCxnSpPr>
        <p:spPr>
          <a:xfrm flipH="1">
            <a:off x="6328512" y="4144383"/>
            <a:ext cx="1523173" cy="10793"/>
          </a:xfrm>
          <a:prstGeom prst="line">
            <a:avLst/>
          </a:prstGeom>
          <a:ln w="28575">
            <a:solidFill>
              <a:srgbClr val="7F7F7F"/>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D98B1F-9128-4AF6-AAE7-75C3CECD9A35}"/>
              </a:ext>
            </a:extLst>
          </p:cNvPr>
          <p:cNvCxnSpPr>
            <a:cxnSpLocks/>
          </p:cNvCxnSpPr>
          <p:nvPr/>
        </p:nvCxnSpPr>
        <p:spPr>
          <a:xfrm flipH="1">
            <a:off x="4049386" y="4158311"/>
            <a:ext cx="1028163" cy="0"/>
          </a:xfrm>
          <a:prstGeom prst="line">
            <a:avLst/>
          </a:prstGeom>
          <a:ln w="28575">
            <a:solidFill>
              <a:srgbClr val="7F7F7F"/>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9F7A5E9-5002-4C6F-AA37-27CC6FE3CAC0}"/>
              </a:ext>
            </a:extLst>
          </p:cNvPr>
          <p:cNvSpPr txBox="1"/>
          <p:nvPr/>
        </p:nvSpPr>
        <p:spPr>
          <a:xfrm>
            <a:off x="3052394" y="3631550"/>
            <a:ext cx="145432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Catalyst &amp; Support</a:t>
            </a:r>
          </a:p>
        </p:txBody>
      </p:sp>
      <p:sp>
        <p:nvSpPr>
          <p:cNvPr id="43" name="TextBox 42">
            <a:extLst>
              <a:ext uri="{FF2B5EF4-FFF2-40B4-BE49-F238E27FC236}">
                <a16:creationId xmlns:a16="http://schemas.microsoft.com/office/drawing/2014/main" id="{A4B9719B-8FE3-4925-8E98-014EF65BF30F}"/>
              </a:ext>
            </a:extLst>
          </p:cNvPr>
          <p:cNvSpPr txBox="1"/>
          <p:nvPr/>
        </p:nvSpPr>
        <p:spPr>
          <a:xfrm>
            <a:off x="7851685" y="3948437"/>
            <a:ext cx="71365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CNF</a:t>
            </a:r>
          </a:p>
        </p:txBody>
      </p:sp>
      <p:grpSp>
        <p:nvGrpSpPr>
          <p:cNvPr id="44" name="Group 43">
            <a:extLst>
              <a:ext uri="{FF2B5EF4-FFF2-40B4-BE49-F238E27FC236}">
                <a16:creationId xmlns:a16="http://schemas.microsoft.com/office/drawing/2014/main" id="{1587B45F-B017-43A0-954C-078962DB780C}"/>
              </a:ext>
            </a:extLst>
          </p:cNvPr>
          <p:cNvGrpSpPr/>
          <p:nvPr/>
        </p:nvGrpSpPr>
        <p:grpSpPr>
          <a:xfrm>
            <a:off x="2480425" y="5177400"/>
            <a:ext cx="656806" cy="512059"/>
            <a:chOff x="9372600" y="2523503"/>
            <a:chExt cx="1371600" cy="789843"/>
          </a:xfrm>
          <a:solidFill>
            <a:srgbClr val="D9D9D9"/>
          </a:solidFill>
        </p:grpSpPr>
        <p:sp>
          <p:nvSpPr>
            <p:cNvPr id="45" name="Rounded Rectangle 3231">
              <a:extLst>
                <a:ext uri="{FF2B5EF4-FFF2-40B4-BE49-F238E27FC236}">
                  <a16:creationId xmlns:a16="http://schemas.microsoft.com/office/drawing/2014/main" id="{79E6EE08-2567-4CF7-B138-AABAFDFFEB62}"/>
                </a:ext>
              </a:extLst>
            </p:cNvPr>
            <p:cNvSpPr/>
            <p:nvPr/>
          </p:nvSpPr>
          <p:spPr>
            <a:xfrm>
              <a:off x="9372600" y="2523503"/>
              <a:ext cx="1371600" cy="789843"/>
            </a:xfrm>
            <a:prstGeom prst="roundRect">
              <a:avLst/>
            </a:prstGeom>
            <a:grpFill/>
            <a:ln>
              <a:solidFill>
                <a:srgbClr val="7F7F7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702" b="0"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id="{121D000C-7527-4FF9-9855-E7A676DB1481}"/>
                </a:ext>
              </a:extLst>
            </p:cNvPr>
            <p:cNvSpPr/>
            <p:nvPr/>
          </p:nvSpPr>
          <p:spPr>
            <a:xfrm>
              <a:off x="9372600" y="2705533"/>
              <a:ext cx="1371600" cy="409929"/>
            </a:xfrm>
            <a:prstGeom prst="rect">
              <a:avLst/>
            </a:prstGeom>
            <a:pattFill prst="pct5">
              <a:fgClr>
                <a:schemeClr val="accent1"/>
              </a:fgClr>
              <a:bgClr>
                <a:schemeClr val="bg1"/>
              </a:bgClr>
            </a:patt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702" b="0" i="0" u="none" strike="noStrike" kern="1200" cap="none" spc="0" normalizeH="0" baseline="0" noProof="0" dirty="0">
                <a:ln>
                  <a:noFill/>
                </a:ln>
                <a:solidFill>
                  <a:prstClr val="white"/>
                </a:solidFill>
                <a:effectLst/>
                <a:uLnTx/>
                <a:uFillTx/>
                <a:latin typeface="Calibri"/>
                <a:ea typeface="+mn-ea"/>
                <a:cs typeface="+mn-cs"/>
              </a:endParaRPr>
            </a:p>
          </p:txBody>
        </p:sp>
      </p:grpSp>
      <p:cxnSp>
        <p:nvCxnSpPr>
          <p:cNvPr id="47" name="Straight Connector 46">
            <a:extLst>
              <a:ext uri="{FF2B5EF4-FFF2-40B4-BE49-F238E27FC236}">
                <a16:creationId xmlns:a16="http://schemas.microsoft.com/office/drawing/2014/main" id="{70644B0C-4081-41C2-B7FA-FE3244F56A19}"/>
              </a:ext>
            </a:extLst>
          </p:cNvPr>
          <p:cNvCxnSpPr>
            <a:cxnSpLocks/>
            <a:stCxn id="46" idx="3"/>
          </p:cNvCxnSpPr>
          <p:nvPr/>
        </p:nvCxnSpPr>
        <p:spPr>
          <a:xfrm>
            <a:off x="3137231" y="5428291"/>
            <a:ext cx="1010362" cy="5139"/>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A38746D-489C-4100-8A8B-1500360A6F68}"/>
              </a:ext>
            </a:extLst>
          </p:cNvPr>
          <p:cNvCxnSpPr>
            <a:cxnSpLocks/>
          </p:cNvCxnSpPr>
          <p:nvPr/>
        </p:nvCxnSpPr>
        <p:spPr>
          <a:xfrm>
            <a:off x="4142626" y="4708692"/>
            <a:ext cx="1" cy="718570"/>
          </a:xfrm>
          <a:prstGeom prst="line">
            <a:avLst/>
          </a:prstGeom>
          <a:ln w="28575">
            <a:solidFill>
              <a:srgbClr val="7F7F7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33AE622-B944-4688-AE19-C30897BB3599}"/>
              </a:ext>
            </a:extLst>
          </p:cNvPr>
          <p:cNvSpPr txBox="1"/>
          <p:nvPr/>
        </p:nvSpPr>
        <p:spPr>
          <a:xfrm>
            <a:off x="3080127" y="5435344"/>
            <a:ext cx="145432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99.9% H</a:t>
            </a:r>
            <a:r>
              <a:rPr kumimoji="0" lang="en-US" sz="20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cxnSp>
        <p:nvCxnSpPr>
          <p:cNvPr id="54" name="Straight Connector 53">
            <a:extLst>
              <a:ext uri="{FF2B5EF4-FFF2-40B4-BE49-F238E27FC236}">
                <a16:creationId xmlns:a16="http://schemas.microsoft.com/office/drawing/2014/main" id="{63334EA0-AF6A-498D-BBF2-DCB84B9CAB5F}"/>
              </a:ext>
            </a:extLst>
          </p:cNvPr>
          <p:cNvCxnSpPr>
            <a:cxnSpLocks/>
          </p:cNvCxnSpPr>
          <p:nvPr/>
        </p:nvCxnSpPr>
        <p:spPr>
          <a:xfrm flipH="1">
            <a:off x="2150270" y="5298966"/>
            <a:ext cx="330155" cy="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3B94871-F53F-4797-AF89-1A768C657B56}"/>
              </a:ext>
            </a:extLst>
          </p:cNvPr>
          <p:cNvCxnSpPr>
            <a:cxnSpLocks/>
          </p:cNvCxnSpPr>
          <p:nvPr/>
        </p:nvCxnSpPr>
        <p:spPr>
          <a:xfrm flipH="1">
            <a:off x="2150270" y="5561170"/>
            <a:ext cx="330155" cy="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4E0B855-F7AD-4378-94DC-265A81EEC158}"/>
              </a:ext>
            </a:extLst>
          </p:cNvPr>
          <p:cNvCxnSpPr>
            <a:cxnSpLocks/>
          </p:cNvCxnSpPr>
          <p:nvPr/>
        </p:nvCxnSpPr>
        <p:spPr>
          <a:xfrm>
            <a:off x="2162175" y="5474494"/>
            <a:ext cx="0" cy="7620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2275D71-D3DE-4B9B-84C6-3AEFCA758D1C}"/>
              </a:ext>
            </a:extLst>
          </p:cNvPr>
          <p:cNvCxnSpPr>
            <a:cxnSpLocks/>
          </p:cNvCxnSpPr>
          <p:nvPr/>
        </p:nvCxnSpPr>
        <p:spPr>
          <a:xfrm>
            <a:off x="2162175" y="5297289"/>
            <a:ext cx="0" cy="7620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E9825E6-8305-406B-BDF2-BF8426EF7554}"/>
              </a:ext>
            </a:extLst>
          </p:cNvPr>
          <p:cNvCxnSpPr>
            <a:cxnSpLocks/>
          </p:cNvCxnSpPr>
          <p:nvPr/>
        </p:nvCxnSpPr>
        <p:spPr>
          <a:xfrm>
            <a:off x="2107406" y="5377259"/>
            <a:ext cx="109537" cy="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720D7D5-03F3-4776-A9A5-7D1506D14CC4}"/>
              </a:ext>
            </a:extLst>
          </p:cNvPr>
          <p:cNvCxnSpPr>
            <a:cxnSpLocks/>
          </p:cNvCxnSpPr>
          <p:nvPr/>
        </p:nvCxnSpPr>
        <p:spPr>
          <a:xfrm>
            <a:off x="2090738" y="5427262"/>
            <a:ext cx="147637" cy="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1D3F604-7B1A-4652-B2EF-F1859651AD04}"/>
              </a:ext>
            </a:extLst>
          </p:cNvPr>
          <p:cNvCxnSpPr>
            <a:cxnSpLocks/>
          </p:cNvCxnSpPr>
          <p:nvPr/>
        </p:nvCxnSpPr>
        <p:spPr>
          <a:xfrm>
            <a:off x="2107406" y="5477272"/>
            <a:ext cx="109537" cy="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1037BAB-33CC-44EA-AF85-64D567852BBC}"/>
              </a:ext>
            </a:extLst>
          </p:cNvPr>
          <p:cNvSpPr txBox="1"/>
          <p:nvPr/>
        </p:nvSpPr>
        <p:spPr>
          <a:xfrm>
            <a:off x="6368776" y="3739909"/>
            <a:ext cx="1523174"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16.8 kg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hr</a:t>
            </a:r>
            <a:r>
              <a:rPr kumimoji="0" lang="en-US"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 -1</a:t>
            </a:r>
          </a:p>
        </p:txBody>
      </p:sp>
      <p:sp>
        <p:nvSpPr>
          <p:cNvPr id="75" name="TextBox 74">
            <a:extLst>
              <a:ext uri="{FF2B5EF4-FFF2-40B4-BE49-F238E27FC236}">
                <a16:creationId xmlns:a16="http://schemas.microsoft.com/office/drawing/2014/main" id="{4BB53B73-FB5B-411A-9FF2-E2BAF07AB8BB}"/>
              </a:ext>
            </a:extLst>
          </p:cNvPr>
          <p:cNvSpPr txBox="1"/>
          <p:nvPr/>
        </p:nvSpPr>
        <p:spPr>
          <a:xfrm>
            <a:off x="5082841" y="4646808"/>
            <a:ext cx="1309974"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70% conv</a:t>
            </a:r>
          </a:p>
        </p:txBody>
      </p:sp>
    </p:spTree>
    <p:extLst>
      <p:ext uri="{BB962C8B-B14F-4D97-AF65-F5344CB8AC3E}">
        <p14:creationId xmlns:p14="http://schemas.microsoft.com/office/powerpoint/2010/main" val="1710358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69747"/>
            <a:ext cx="5230994" cy="984885"/>
          </a:xfrm>
        </p:spPr>
        <p:txBody>
          <a:bodyPr/>
          <a:lstStyle/>
          <a:p>
            <a:r>
              <a:rPr lang="en-US" dirty="0" smtClean="0"/>
              <a:t>TEA - Process Simulation </a:t>
            </a:r>
            <a:endParaRPr lang="en-US" dirty="0"/>
          </a:p>
        </p:txBody>
      </p:sp>
      <p:pic>
        <p:nvPicPr>
          <p:cNvPr id="4" name="Picture 3" descr="A picture containing meter, room, white&#10;&#10;Description automatically generated">
            <a:extLst>
              <a:ext uri="{FF2B5EF4-FFF2-40B4-BE49-F238E27FC236}">
                <a16:creationId xmlns:a16="http://schemas.microsoft.com/office/drawing/2014/main" id="{75C4EBF2-4DAF-43D5-A219-45D2483D0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33" y="1131522"/>
            <a:ext cx="9144000" cy="4347964"/>
          </a:xfrm>
          <a:prstGeom prst="rect">
            <a:avLst/>
          </a:prstGeom>
        </p:spPr>
      </p:pic>
      <p:sp>
        <p:nvSpPr>
          <p:cNvPr id="5" name="TextBox 4">
            <a:extLst>
              <a:ext uri="{FF2B5EF4-FFF2-40B4-BE49-F238E27FC236}">
                <a16:creationId xmlns:a16="http://schemas.microsoft.com/office/drawing/2014/main" id="{B33D5BAD-932F-4ECA-B036-C4A9F2F2EE89}"/>
              </a:ext>
            </a:extLst>
          </p:cNvPr>
          <p:cNvSpPr txBox="1"/>
          <p:nvPr/>
        </p:nvSpPr>
        <p:spPr>
          <a:xfrm>
            <a:off x="2221366" y="5468191"/>
            <a:ext cx="506702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Heat Streams (Negative is exothermic)</a:t>
            </a:r>
          </a:p>
        </p:txBody>
      </p:sp>
      <p:sp>
        <p:nvSpPr>
          <p:cNvPr id="7" name="TextBox 6">
            <a:extLst>
              <a:ext uri="{FF2B5EF4-FFF2-40B4-BE49-F238E27FC236}">
                <a16:creationId xmlns:a16="http://schemas.microsoft.com/office/drawing/2014/main" id="{DDF29254-44BB-4537-80D7-C6B972B1084F}"/>
              </a:ext>
            </a:extLst>
          </p:cNvPr>
          <p:cNvSpPr txBox="1"/>
          <p:nvPr/>
        </p:nvSpPr>
        <p:spPr>
          <a:xfrm>
            <a:off x="1629092" y="5929856"/>
            <a:ext cx="177971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C1: -6950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cal</a:t>
            </a:r>
            <a:r>
              <a:rPr kumimoji="0" lang="en-US" sz="1800" b="0" i="0" u="none" strike="noStrike" kern="1200" cap="none" spc="0" normalizeH="0" baseline="0" noProof="0" dirty="0">
                <a:ln>
                  <a:noFill/>
                </a:ln>
                <a:solidFill>
                  <a:prstClr val="black"/>
                </a:solidFill>
                <a:effectLst/>
                <a:uLnTx/>
                <a:uFillTx/>
                <a:latin typeface="Calibri"/>
                <a:ea typeface="+mn-ea"/>
                <a:cs typeface="+mn-cs"/>
              </a:rPr>
              <a:t>/sec</a:t>
            </a:r>
          </a:p>
        </p:txBody>
      </p:sp>
      <p:sp>
        <p:nvSpPr>
          <p:cNvPr id="8" name="TextBox 7">
            <a:extLst>
              <a:ext uri="{FF2B5EF4-FFF2-40B4-BE49-F238E27FC236}">
                <a16:creationId xmlns:a16="http://schemas.microsoft.com/office/drawing/2014/main" id="{05F7E000-A1A2-48E9-A595-90C1C7FBEFD5}"/>
              </a:ext>
            </a:extLst>
          </p:cNvPr>
          <p:cNvSpPr txBox="1"/>
          <p:nvPr/>
        </p:nvSpPr>
        <p:spPr>
          <a:xfrm>
            <a:off x="1629092" y="6299188"/>
            <a:ext cx="177971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C2: -1748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cal</a:t>
            </a:r>
            <a:r>
              <a:rPr kumimoji="0" lang="en-US" sz="1800" b="0" i="0" u="none" strike="noStrike" kern="1200" cap="none" spc="0" normalizeH="0" baseline="0" noProof="0" dirty="0">
                <a:ln>
                  <a:noFill/>
                </a:ln>
                <a:solidFill>
                  <a:prstClr val="black"/>
                </a:solidFill>
                <a:effectLst/>
                <a:uLnTx/>
                <a:uFillTx/>
                <a:latin typeface="Calibri"/>
                <a:ea typeface="+mn-ea"/>
                <a:cs typeface="+mn-cs"/>
              </a:rPr>
              <a:t>/sec</a:t>
            </a:r>
          </a:p>
        </p:txBody>
      </p:sp>
      <p:sp>
        <p:nvSpPr>
          <p:cNvPr id="9" name="TextBox 8">
            <a:extLst>
              <a:ext uri="{FF2B5EF4-FFF2-40B4-BE49-F238E27FC236}">
                <a16:creationId xmlns:a16="http://schemas.microsoft.com/office/drawing/2014/main" id="{2D169E18-CB7A-438B-A67E-0C8C91B90D28}"/>
              </a:ext>
            </a:extLst>
          </p:cNvPr>
          <p:cNvSpPr txBox="1"/>
          <p:nvPr/>
        </p:nvSpPr>
        <p:spPr>
          <a:xfrm>
            <a:off x="3514898" y="5929856"/>
            <a:ext cx="177971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C3: -5509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cal</a:t>
            </a:r>
            <a:r>
              <a:rPr kumimoji="0" lang="en-US" sz="1800" b="0" i="0" u="none" strike="noStrike" kern="1200" cap="none" spc="0" normalizeH="0" baseline="0" noProof="0" dirty="0">
                <a:ln>
                  <a:noFill/>
                </a:ln>
                <a:solidFill>
                  <a:prstClr val="black"/>
                </a:solidFill>
                <a:effectLst/>
                <a:uLnTx/>
                <a:uFillTx/>
                <a:latin typeface="Calibri"/>
                <a:ea typeface="+mn-ea"/>
                <a:cs typeface="+mn-cs"/>
              </a:rPr>
              <a:t>/sec</a:t>
            </a:r>
          </a:p>
        </p:txBody>
      </p:sp>
      <p:sp>
        <p:nvSpPr>
          <p:cNvPr id="10" name="TextBox 9">
            <a:extLst>
              <a:ext uri="{FF2B5EF4-FFF2-40B4-BE49-F238E27FC236}">
                <a16:creationId xmlns:a16="http://schemas.microsoft.com/office/drawing/2014/main" id="{17ED42A1-D103-456C-A01E-7DF05A9158D2}"/>
              </a:ext>
            </a:extLst>
          </p:cNvPr>
          <p:cNvSpPr txBox="1"/>
          <p:nvPr/>
        </p:nvSpPr>
        <p:spPr>
          <a:xfrm>
            <a:off x="3514898" y="6299188"/>
            <a:ext cx="189673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C4: -42483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cal</a:t>
            </a:r>
            <a:r>
              <a:rPr kumimoji="0" lang="en-US" sz="1800" b="0" i="0" u="none" strike="noStrike" kern="1200" cap="none" spc="0" normalizeH="0" baseline="0" noProof="0" dirty="0">
                <a:ln>
                  <a:noFill/>
                </a:ln>
                <a:solidFill>
                  <a:prstClr val="black"/>
                </a:solidFill>
                <a:effectLst/>
                <a:uLnTx/>
                <a:uFillTx/>
                <a:latin typeface="Calibri"/>
                <a:ea typeface="+mn-ea"/>
                <a:cs typeface="+mn-cs"/>
              </a:rPr>
              <a:t>/sec</a:t>
            </a:r>
          </a:p>
        </p:txBody>
      </p:sp>
      <p:sp>
        <p:nvSpPr>
          <p:cNvPr id="11" name="TextBox 10">
            <a:extLst>
              <a:ext uri="{FF2B5EF4-FFF2-40B4-BE49-F238E27FC236}">
                <a16:creationId xmlns:a16="http://schemas.microsoft.com/office/drawing/2014/main" id="{E1E5BF12-4F28-4224-A039-F6FEC42884E3}"/>
              </a:ext>
            </a:extLst>
          </p:cNvPr>
          <p:cNvSpPr txBox="1"/>
          <p:nvPr/>
        </p:nvSpPr>
        <p:spPr>
          <a:xfrm>
            <a:off x="5471920" y="5929856"/>
            <a:ext cx="249786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BURNER: -19922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cal</a:t>
            </a:r>
            <a:r>
              <a:rPr kumimoji="0" lang="en-US" sz="1800" b="0" i="0" u="none" strike="noStrike" kern="1200" cap="none" spc="0" normalizeH="0" baseline="0" noProof="0" dirty="0">
                <a:ln>
                  <a:noFill/>
                </a:ln>
                <a:solidFill>
                  <a:prstClr val="black"/>
                </a:solidFill>
                <a:effectLst/>
                <a:uLnTx/>
                <a:uFillTx/>
                <a:latin typeface="Calibri"/>
                <a:ea typeface="+mn-ea"/>
                <a:cs typeface="+mn-cs"/>
              </a:rPr>
              <a:t>/sec</a:t>
            </a:r>
          </a:p>
        </p:txBody>
      </p:sp>
      <p:sp>
        <p:nvSpPr>
          <p:cNvPr id="12" name="TextBox 11">
            <a:extLst>
              <a:ext uri="{FF2B5EF4-FFF2-40B4-BE49-F238E27FC236}">
                <a16:creationId xmlns:a16="http://schemas.microsoft.com/office/drawing/2014/main" id="{E811BC50-FD1A-40A7-BF0F-A71C4DAB002B}"/>
              </a:ext>
            </a:extLst>
          </p:cNvPr>
          <p:cNvSpPr txBox="1"/>
          <p:nvPr/>
        </p:nvSpPr>
        <p:spPr>
          <a:xfrm>
            <a:off x="5471919" y="6299188"/>
            <a:ext cx="252832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CVDRXR: 75022.6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cal</a:t>
            </a:r>
            <a:r>
              <a:rPr kumimoji="0" lang="en-US" sz="1800" b="0" i="0" u="none" strike="noStrike" kern="1200" cap="none" spc="0" normalizeH="0" baseline="0" noProof="0" dirty="0">
                <a:ln>
                  <a:noFill/>
                </a:ln>
                <a:solidFill>
                  <a:prstClr val="black"/>
                </a:solidFill>
                <a:effectLst/>
                <a:uLnTx/>
                <a:uFillTx/>
                <a:latin typeface="Calibri"/>
                <a:ea typeface="+mn-ea"/>
                <a:cs typeface="+mn-cs"/>
              </a:rPr>
              <a:t>/sec</a:t>
            </a:r>
          </a:p>
        </p:txBody>
      </p:sp>
    </p:spTree>
    <p:extLst>
      <p:ext uri="{BB962C8B-B14F-4D97-AF65-F5344CB8AC3E}">
        <p14:creationId xmlns:p14="http://schemas.microsoft.com/office/powerpoint/2010/main" val="3133829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38677" y="279907"/>
            <a:ext cx="2868930" cy="513715"/>
          </a:xfrm>
          <a:prstGeom prst="rect">
            <a:avLst/>
          </a:prstGeom>
        </p:spPr>
        <p:txBody>
          <a:bodyPr vert="horz" wrap="square" lIns="0" tIns="12700" rIns="0" bIns="0" rtlCol="0">
            <a:spAutoFit/>
          </a:bodyPr>
          <a:lstStyle/>
          <a:p>
            <a:pPr marL="12700">
              <a:lnSpc>
                <a:spcPct val="100000"/>
              </a:lnSpc>
              <a:spcBef>
                <a:spcPts val="100"/>
              </a:spcBef>
            </a:pPr>
            <a:r>
              <a:rPr dirty="0"/>
              <a:t>Scope of</a:t>
            </a:r>
            <a:r>
              <a:rPr spc="-114" dirty="0"/>
              <a:t> </a:t>
            </a:r>
            <a:r>
              <a:rPr dirty="0"/>
              <a:t>Work</a:t>
            </a:r>
          </a:p>
        </p:txBody>
      </p:sp>
      <p:sp>
        <p:nvSpPr>
          <p:cNvPr id="3" name="object 3"/>
          <p:cNvSpPr txBox="1"/>
          <p:nvPr/>
        </p:nvSpPr>
        <p:spPr>
          <a:xfrm>
            <a:off x="0" y="990600"/>
            <a:ext cx="9067800" cy="5298245"/>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2200" b="1" spc="-5" dirty="0">
                <a:latin typeface="Arial"/>
                <a:cs typeface="Arial"/>
              </a:rPr>
              <a:t>Three Budget</a:t>
            </a:r>
            <a:r>
              <a:rPr sz="2200" b="1" spc="55" dirty="0">
                <a:latin typeface="Arial"/>
                <a:cs typeface="Arial"/>
              </a:rPr>
              <a:t> </a:t>
            </a:r>
            <a:r>
              <a:rPr sz="2200" b="1" spc="-5" dirty="0">
                <a:latin typeface="Arial"/>
                <a:cs typeface="Arial"/>
              </a:rPr>
              <a:t>Periods</a:t>
            </a:r>
            <a:endParaRPr sz="2200" dirty="0">
              <a:latin typeface="Arial"/>
              <a:cs typeface="Arial"/>
            </a:endParaRPr>
          </a:p>
          <a:p>
            <a:pPr marL="469900">
              <a:lnSpc>
                <a:spcPct val="100000"/>
              </a:lnSpc>
              <a:spcBef>
                <a:spcPts val="2320"/>
              </a:spcBef>
            </a:pPr>
            <a:r>
              <a:rPr sz="2200" b="1" spc="-5" dirty="0">
                <a:latin typeface="Arial"/>
                <a:cs typeface="Arial"/>
              </a:rPr>
              <a:t>Budget </a:t>
            </a:r>
            <a:r>
              <a:rPr sz="2200" b="1" dirty="0">
                <a:latin typeface="Arial"/>
                <a:cs typeface="Arial"/>
              </a:rPr>
              <a:t>Period I (</a:t>
            </a:r>
            <a:r>
              <a:rPr sz="2200" b="1" dirty="0" smtClean="0">
                <a:latin typeface="Arial"/>
                <a:cs typeface="Arial"/>
              </a:rPr>
              <a:t>1</a:t>
            </a:r>
            <a:r>
              <a:rPr lang="en-US" sz="2200" b="1" dirty="0" smtClean="0">
                <a:latin typeface="Arial"/>
                <a:cs typeface="Arial"/>
              </a:rPr>
              <a:t>7</a:t>
            </a:r>
            <a:r>
              <a:rPr sz="2200" b="1" dirty="0" smtClean="0">
                <a:latin typeface="Arial"/>
                <a:cs typeface="Arial"/>
              </a:rPr>
              <a:t> </a:t>
            </a:r>
            <a:r>
              <a:rPr sz="2200" b="1" dirty="0">
                <a:latin typeface="Arial"/>
                <a:cs typeface="Arial"/>
              </a:rPr>
              <a:t>months): </a:t>
            </a:r>
            <a:r>
              <a:rPr lang="en-US" sz="2200" spc="-5" dirty="0" smtClean="0">
                <a:latin typeface="Arial"/>
                <a:cs typeface="Arial"/>
              </a:rPr>
              <a:t>Build lab research reactor process &amp; initiate Particle ALD catalyst/CVD process research, preliminary TEA, pilot skid designed &amp; construction started, concrete studies with purchased CNPs</a:t>
            </a:r>
            <a:endParaRPr sz="2200" dirty="0">
              <a:latin typeface="Arial"/>
              <a:cs typeface="Arial"/>
            </a:endParaRPr>
          </a:p>
          <a:p>
            <a:pPr marL="469900" marR="5080">
              <a:lnSpc>
                <a:spcPct val="100000"/>
              </a:lnSpc>
              <a:spcBef>
                <a:spcPts val="2305"/>
              </a:spcBef>
            </a:pPr>
            <a:r>
              <a:rPr sz="2200" b="1" spc="-5" dirty="0">
                <a:latin typeface="Arial"/>
                <a:cs typeface="Arial"/>
              </a:rPr>
              <a:t>Budget </a:t>
            </a:r>
            <a:r>
              <a:rPr sz="2200" b="1" dirty="0">
                <a:latin typeface="Arial"/>
                <a:cs typeface="Arial"/>
              </a:rPr>
              <a:t>Period II </a:t>
            </a:r>
            <a:r>
              <a:rPr sz="2200" b="1" spc="-5" dirty="0">
                <a:latin typeface="Arial"/>
                <a:cs typeface="Arial"/>
              </a:rPr>
              <a:t>(12 </a:t>
            </a:r>
            <a:r>
              <a:rPr sz="2200" b="1" dirty="0">
                <a:latin typeface="Arial"/>
                <a:cs typeface="Arial"/>
              </a:rPr>
              <a:t>months</a:t>
            </a:r>
            <a:r>
              <a:rPr sz="2200" b="1" dirty="0" smtClean="0">
                <a:latin typeface="Arial"/>
                <a:cs typeface="Arial"/>
              </a:rPr>
              <a:t>):</a:t>
            </a:r>
            <a:r>
              <a:rPr lang="en-US" sz="2200" b="1" dirty="0" smtClean="0">
                <a:latin typeface="Arial"/>
                <a:cs typeface="Arial"/>
              </a:rPr>
              <a:t> </a:t>
            </a:r>
            <a:r>
              <a:rPr lang="en-US" sz="2200" dirty="0" smtClean="0">
                <a:latin typeface="Arial"/>
                <a:cs typeface="Arial"/>
              </a:rPr>
              <a:t>Build p</a:t>
            </a:r>
            <a:r>
              <a:rPr lang="en-US" sz="2200" spc="-5" dirty="0" smtClean="0">
                <a:latin typeface="Arial"/>
                <a:cs typeface="Arial"/>
              </a:rPr>
              <a:t>ilot skid &amp; start up, Test particle ALD mixed-metal catalysts &amp; select preferred catalyst and operating conditions (T, GHSV, …)</a:t>
            </a:r>
            <a:r>
              <a:rPr sz="2200" spc="-5" dirty="0" smtClean="0">
                <a:latin typeface="Arial"/>
                <a:cs typeface="Arial"/>
              </a:rPr>
              <a:t>, </a:t>
            </a:r>
            <a:r>
              <a:rPr lang="en-US" sz="2200" spc="-5" dirty="0" smtClean="0">
                <a:latin typeface="Arial"/>
                <a:cs typeface="Arial"/>
              </a:rPr>
              <a:t>optimize cement mix design using purchased CNPs, TEA will be updated</a:t>
            </a:r>
            <a:endParaRPr sz="2200" dirty="0">
              <a:latin typeface="Arial"/>
              <a:cs typeface="Arial"/>
            </a:endParaRPr>
          </a:p>
          <a:p>
            <a:pPr marL="469900" marR="21590">
              <a:lnSpc>
                <a:spcPct val="100000"/>
              </a:lnSpc>
              <a:spcBef>
                <a:spcPts val="2310"/>
              </a:spcBef>
            </a:pPr>
            <a:r>
              <a:rPr sz="2200" b="1" spc="-5" dirty="0">
                <a:latin typeface="Arial"/>
                <a:cs typeface="Arial"/>
              </a:rPr>
              <a:t>Budget </a:t>
            </a:r>
            <a:r>
              <a:rPr sz="2200" b="1" dirty="0">
                <a:latin typeface="Arial"/>
                <a:cs typeface="Arial"/>
              </a:rPr>
              <a:t>Period III </a:t>
            </a:r>
            <a:r>
              <a:rPr sz="2200" b="1" spc="-5" dirty="0">
                <a:latin typeface="Arial"/>
                <a:cs typeface="Arial"/>
              </a:rPr>
              <a:t>(12 </a:t>
            </a:r>
            <a:r>
              <a:rPr sz="2200" b="1" dirty="0">
                <a:latin typeface="Arial"/>
                <a:cs typeface="Arial"/>
              </a:rPr>
              <a:t>months): </a:t>
            </a:r>
            <a:r>
              <a:rPr lang="en-US" sz="2200" spc="-5" dirty="0" smtClean="0">
                <a:latin typeface="Arial"/>
                <a:cs typeface="Arial"/>
              </a:rPr>
              <a:t>Optimize pilot skid performance and produce CNPs for in-house testing, optimize cement mix design using in-house produced CNPs, kinetics studies using preferred catalyst, finalize TEA and T2M</a:t>
            </a:r>
            <a:endParaRPr sz="2200" dirty="0">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73373" y="279907"/>
            <a:ext cx="2397760" cy="513715"/>
          </a:xfrm>
          <a:prstGeom prst="rect">
            <a:avLst/>
          </a:prstGeom>
        </p:spPr>
        <p:txBody>
          <a:bodyPr vert="horz" wrap="square" lIns="0" tIns="12700" rIns="0" bIns="0" rtlCol="0">
            <a:spAutoFit/>
          </a:bodyPr>
          <a:lstStyle/>
          <a:p>
            <a:pPr marL="12700">
              <a:lnSpc>
                <a:spcPct val="100000"/>
              </a:lnSpc>
              <a:spcBef>
                <a:spcPts val="100"/>
              </a:spcBef>
            </a:pPr>
            <a:r>
              <a:rPr dirty="0"/>
              <a:t>Bac</a:t>
            </a:r>
            <a:r>
              <a:rPr spc="-15" dirty="0"/>
              <a:t>k</a:t>
            </a:r>
            <a:r>
              <a:rPr dirty="0"/>
              <a:t>ground</a:t>
            </a:r>
          </a:p>
        </p:txBody>
      </p:sp>
      <p:sp>
        <p:nvSpPr>
          <p:cNvPr id="3" name="object 3"/>
          <p:cNvSpPr txBox="1"/>
          <p:nvPr/>
        </p:nvSpPr>
        <p:spPr>
          <a:xfrm>
            <a:off x="190753" y="914400"/>
            <a:ext cx="8763000" cy="5836854"/>
          </a:xfrm>
          <a:prstGeom prst="rect">
            <a:avLst/>
          </a:prstGeom>
        </p:spPr>
        <p:txBody>
          <a:bodyPr vert="horz" wrap="square" lIns="0" tIns="85725" rIns="0" bIns="0" rtlCol="0">
            <a:spAutoFit/>
          </a:bodyPr>
          <a:lstStyle/>
          <a:p>
            <a:pPr marL="355600" indent="-342900">
              <a:lnSpc>
                <a:spcPct val="100000"/>
              </a:lnSpc>
              <a:spcBef>
                <a:spcPts val="675"/>
              </a:spcBef>
              <a:buFont typeface="Arial"/>
              <a:buChar char="•"/>
              <a:tabLst>
                <a:tab pos="354965" algn="l"/>
                <a:tab pos="355600" algn="l"/>
              </a:tabLst>
            </a:pPr>
            <a:r>
              <a:rPr lang="en-US" sz="2400" b="1" spc="-5" dirty="0" smtClean="0">
                <a:latin typeface="Arial"/>
                <a:cs typeface="Arial"/>
              </a:rPr>
              <a:t>Natural Gas Flaring</a:t>
            </a:r>
            <a:endParaRPr sz="2400" dirty="0">
              <a:latin typeface="Arial"/>
              <a:cs typeface="Arial"/>
            </a:endParaRPr>
          </a:p>
          <a:p>
            <a:pPr marL="756285" marR="431165" lvl="1" indent="-287020">
              <a:lnSpc>
                <a:spcPct val="100000"/>
              </a:lnSpc>
              <a:spcBef>
                <a:spcPts val="480"/>
              </a:spcBef>
              <a:buChar char="–"/>
              <a:tabLst>
                <a:tab pos="756285" algn="l"/>
                <a:tab pos="756920" algn="l"/>
              </a:tabLst>
            </a:pPr>
            <a:r>
              <a:rPr lang="en-US" sz="2000" dirty="0" smtClean="0">
                <a:latin typeface="Arial"/>
                <a:cs typeface="Arial"/>
              </a:rPr>
              <a:t>Natural gas production in the United States has risen dramatically due to the “shale boom” and wide implementation of hydraulic fracturing;</a:t>
            </a:r>
          </a:p>
          <a:p>
            <a:pPr marL="756285" marR="431165" lvl="1" indent="-287020">
              <a:lnSpc>
                <a:spcPct val="100000"/>
              </a:lnSpc>
              <a:spcBef>
                <a:spcPts val="480"/>
              </a:spcBef>
              <a:buChar char="–"/>
              <a:tabLst>
                <a:tab pos="756285" algn="l"/>
                <a:tab pos="756920" algn="l"/>
              </a:tabLst>
            </a:pPr>
            <a:r>
              <a:rPr lang="en-US" sz="2000" dirty="0" smtClean="0">
                <a:latin typeface="Arial"/>
                <a:cs typeface="Arial"/>
              </a:rPr>
              <a:t>With gas prices at historic lows, it is generally not cost effective to invest in expensive infrastructure to transport gas, resulting in increased flare volumes;</a:t>
            </a:r>
          </a:p>
          <a:p>
            <a:pPr marL="756285" marR="431165" lvl="1" indent="-287020">
              <a:lnSpc>
                <a:spcPct val="100000"/>
              </a:lnSpc>
              <a:spcBef>
                <a:spcPts val="480"/>
              </a:spcBef>
              <a:buChar char="–"/>
              <a:tabLst>
                <a:tab pos="756285" algn="l"/>
                <a:tab pos="756920" algn="l"/>
              </a:tabLst>
            </a:pPr>
            <a:r>
              <a:rPr lang="en-US" sz="2000" spc="-5" dirty="0" smtClean="0">
                <a:latin typeface="Arial"/>
                <a:cs typeface="Arial"/>
              </a:rPr>
              <a:t>According to the EIA, approximately 36% of natural gas extracted in 2012 in North Dakota did not make it to market, with 29% of that gas being flared; although flaring dropped in subsequent years preceding 2015, the percentage of gas flared in October, 2018 in North Dakota grew to 20 percent, the highest the state has seen since August 2015;</a:t>
            </a:r>
          </a:p>
          <a:p>
            <a:pPr marL="756285" marR="431165" lvl="1" indent="-287020">
              <a:lnSpc>
                <a:spcPct val="100000"/>
              </a:lnSpc>
              <a:spcBef>
                <a:spcPts val="480"/>
              </a:spcBef>
              <a:buChar char="–"/>
              <a:tabLst>
                <a:tab pos="756285" algn="l"/>
                <a:tab pos="756920" algn="l"/>
              </a:tabLst>
            </a:pPr>
            <a:r>
              <a:rPr lang="en-US" sz="2000" dirty="0" smtClean="0">
                <a:latin typeface="Arial"/>
                <a:cs typeface="Arial"/>
              </a:rPr>
              <a:t>This translates to about $1 billion in lost revenue, and greenhouse gas emissions equivalent to adding 1 million cars to the road.</a:t>
            </a:r>
          </a:p>
          <a:p>
            <a:pPr marL="355600" marR="5080" indent="-342900">
              <a:lnSpc>
                <a:spcPct val="100000"/>
              </a:lnSpc>
              <a:spcBef>
                <a:spcPts val="570"/>
              </a:spcBef>
              <a:buFont typeface="Arial"/>
              <a:buChar char="•"/>
              <a:tabLst>
                <a:tab pos="354965" algn="l"/>
                <a:tab pos="355600" algn="l"/>
              </a:tabLst>
            </a:pPr>
            <a:r>
              <a:rPr lang="en-US" sz="2400" b="1" spc="-5" dirty="0">
                <a:latin typeface="Arial"/>
                <a:cs typeface="Arial"/>
              </a:rPr>
              <a:t>P</a:t>
            </a:r>
            <a:r>
              <a:rPr lang="en-US" sz="2400" b="1" spc="-5" dirty="0" smtClean="0">
                <a:latin typeface="Arial"/>
                <a:cs typeface="Arial"/>
              </a:rPr>
              <a:t>roducers often exhaust tight oil wells rather quickly because production from a single well depletes rapidly.</a:t>
            </a:r>
            <a:endParaRPr sz="2400" dirty="0">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41953" y="279907"/>
            <a:ext cx="2259965" cy="513715"/>
          </a:xfrm>
          <a:prstGeom prst="rect">
            <a:avLst/>
          </a:prstGeom>
        </p:spPr>
        <p:txBody>
          <a:bodyPr vert="horz" wrap="square" lIns="0" tIns="12700" rIns="0" bIns="0" rtlCol="0">
            <a:spAutoFit/>
          </a:bodyPr>
          <a:lstStyle/>
          <a:p>
            <a:pPr marL="12700">
              <a:lnSpc>
                <a:spcPct val="100000"/>
              </a:lnSpc>
              <a:spcBef>
                <a:spcPts val="100"/>
              </a:spcBef>
            </a:pPr>
            <a:r>
              <a:rPr dirty="0"/>
              <a:t>Gantt</a:t>
            </a:r>
            <a:r>
              <a:rPr spc="-105" dirty="0"/>
              <a:t> </a:t>
            </a:r>
            <a:r>
              <a:rPr dirty="0"/>
              <a:t>Chart</a:t>
            </a:r>
          </a:p>
        </p:txBody>
      </p:sp>
      <p:sp>
        <p:nvSpPr>
          <p:cNvPr id="3" name="object 3"/>
          <p:cNvSpPr/>
          <p:nvPr/>
        </p:nvSpPr>
        <p:spPr>
          <a:xfrm>
            <a:off x="10886" y="1127476"/>
            <a:ext cx="9144000" cy="5501924"/>
          </a:xfrm>
          <a:custGeom>
            <a:avLst/>
            <a:gdLst/>
            <a:ahLst/>
            <a:cxnLst/>
            <a:rect l="l" t="t" r="r" b="b"/>
            <a:pathLst>
              <a:path w="8747760" h="5246370">
                <a:moveTo>
                  <a:pt x="0" y="5245891"/>
                </a:moveTo>
                <a:lnTo>
                  <a:pt x="8747760" y="5245891"/>
                </a:lnTo>
                <a:lnTo>
                  <a:pt x="8747760" y="0"/>
                </a:lnTo>
                <a:lnTo>
                  <a:pt x="0" y="0"/>
                </a:lnTo>
                <a:lnTo>
                  <a:pt x="0" y="5245891"/>
                </a:lnTo>
                <a:close/>
              </a:path>
            </a:pathLst>
          </a:custGeom>
          <a:solidFill>
            <a:srgbClr val="FFFFFF"/>
          </a:solidFill>
        </p:spPr>
        <p:txBody>
          <a:bodyPr wrap="square" lIns="0" tIns="0" rIns="0" bIns="0" rtlCol="0"/>
          <a:lstStyle/>
          <a:p>
            <a:endParaRPr/>
          </a:p>
        </p:txBody>
      </p:sp>
      <p:pic>
        <p:nvPicPr>
          <p:cNvPr id="16" name="Picture 15"/>
          <p:cNvPicPr>
            <a:picLocks noChangeAspect="1"/>
          </p:cNvPicPr>
          <p:nvPr/>
        </p:nvPicPr>
        <p:blipFill>
          <a:blip r:embed="rId2"/>
          <a:stretch>
            <a:fillRect/>
          </a:stretch>
        </p:blipFill>
        <p:spPr>
          <a:xfrm>
            <a:off x="87086" y="990600"/>
            <a:ext cx="8988469" cy="4800600"/>
          </a:xfrm>
          <a:prstGeom prst="rect">
            <a:avLst/>
          </a:prstGeom>
        </p:spPr>
      </p:pic>
      <p:cxnSp>
        <p:nvCxnSpPr>
          <p:cNvPr id="18" name="Straight Connector 17"/>
          <p:cNvCxnSpPr/>
          <p:nvPr/>
        </p:nvCxnSpPr>
        <p:spPr>
          <a:xfrm>
            <a:off x="5192486" y="990600"/>
            <a:ext cx="0" cy="4800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173686" y="990600"/>
            <a:ext cx="0" cy="4724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075555" y="990600"/>
            <a:ext cx="0" cy="480060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1905000" y="228600"/>
            <a:ext cx="5257800" cy="505267"/>
          </a:xfrm>
          <a:prstGeom prst="rect">
            <a:avLst/>
          </a:prstGeom>
        </p:spPr>
        <p:txBody>
          <a:bodyPr vert="horz" wrap="square" lIns="0" tIns="12700" rIns="0" bIns="0" rtlCol="0">
            <a:spAutoFit/>
          </a:bodyPr>
          <a:lstStyle/>
          <a:p>
            <a:pPr marL="12700">
              <a:lnSpc>
                <a:spcPct val="100000"/>
              </a:lnSpc>
              <a:spcBef>
                <a:spcPts val="100"/>
              </a:spcBef>
            </a:pPr>
            <a:r>
              <a:rPr lang="en-US" dirty="0" smtClean="0"/>
              <a:t>Deliverables (Tasks 2 to 6)</a:t>
            </a:r>
            <a:endParaRPr dirty="0"/>
          </a:p>
        </p:txBody>
      </p:sp>
      <p:graphicFrame>
        <p:nvGraphicFramePr>
          <p:cNvPr id="2" name="Table 1"/>
          <p:cNvGraphicFramePr>
            <a:graphicFrameLocks noGrp="1"/>
          </p:cNvGraphicFramePr>
          <p:nvPr>
            <p:extLst>
              <p:ext uri="{D42A27DB-BD31-4B8C-83A1-F6EECF244321}">
                <p14:modId xmlns:p14="http://schemas.microsoft.com/office/powerpoint/2010/main" val="4157957592"/>
              </p:ext>
            </p:extLst>
          </p:nvPr>
        </p:nvGraphicFramePr>
        <p:xfrm>
          <a:off x="108856" y="977174"/>
          <a:ext cx="9035144" cy="5869940"/>
        </p:xfrm>
        <a:graphic>
          <a:graphicData uri="http://schemas.openxmlformats.org/drawingml/2006/table">
            <a:tbl>
              <a:tblPr firstRow="1" firstCol="1" bandRow="1">
                <a:tableStyleId>{5C22544A-7EE6-4342-B048-85BDC9FD1C3A}</a:tableStyleId>
              </a:tblPr>
              <a:tblGrid>
                <a:gridCol w="1107703">
                  <a:extLst>
                    <a:ext uri="{9D8B030D-6E8A-4147-A177-3AD203B41FA5}">
                      <a16:colId xmlns:a16="http://schemas.microsoft.com/office/drawing/2014/main" val="2938394522"/>
                    </a:ext>
                  </a:extLst>
                </a:gridCol>
                <a:gridCol w="3400790">
                  <a:extLst>
                    <a:ext uri="{9D8B030D-6E8A-4147-A177-3AD203B41FA5}">
                      <a16:colId xmlns:a16="http://schemas.microsoft.com/office/drawing/2014/main" val="3387746959"/>
                    </a:ext>
                  </a:extLst>
                </a:gridCol>
                <a:gridCol w="1507203">
                  <a:extLst>
                    <a:ext uri="{9D8B030D-6E8A-4147-A177-3AD203B41FA5}">
                      <a16:colId xmlns:a16="http://schemas.microsoft.com/office/drawing/2014/main" val="1123045511"/>
                    </a:ext>
                  </a:extLst>
                </a:gridCol>
                <a:gridCol w="3019448">
                  <a:extLst>
                    <a:ext uri="{9D8B030D-6E8A-4147-A177-3AD203B41FA5}">
                      <a16:colId xmlns:a16="http://schemas.microsoft.com/office/drawing/2014/main" val="4071602095"/>
                    </a:ext>
                  </a:extLst>
                </a:gridCol>
              </a:tblGrid>
              <a:tr h="844559">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Task/</a:t>
                      </a:r>
                    </a:p>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Subtask</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Milestone Title &amp; Description</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Planned Completion Date</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Verification method</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768312402"/>
                  </a:ext>
                </a:extLst>
              </a:tr>
              <a:tr h="844559">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2.1</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A: The Lab Particle ALD FBR reactor system is </a:t>
                      </a:r>
                      <a:r>
                        <a:rPr lang="en-US" sz="1800" dirty="0" smtClean="0">
                          <a:effectLst/>
                          <a:latin typeface="Arial" panose="020B0604020202020204" pitchFamily="34" charset="0"/>
                          <a:cs typeface="Arial" panose="020B0604020202020204" pitchFamily="34" charset="0"/>
                        </a:rPr>
                        <a:t>started up </a:t>
                      </a:r>
                      <a:endParaRPr lang="en-US" sz="18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1800" b="1" dirty="0" smtClean="0">
                          <a:effectLst/>
                          <a:latin typeface="Arial" panose="020B0604020202020204" pitchFamily="34" charset="0"/>
                          <a:cs typeface="Arial" panose="020B0604020202020204" pitchFamily="34" charset="0"/>
                        </a:rPr>
                        <a:t>Go/No Go</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End of Q6</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Minimum fluidization velocity determined for fumed silica at up to 900</a:t>
                      </a:r>
                      <a:r>
                        <a:rPr lang="en-US" sz="1800" baseline="30000">
                          <a:effectLst/>
                          <a:latin typeface="Arial" panose="020B0604020202020204" pitchFamily="34" charset="0"/>
                          <a:cs typeface="Arial" panose="020B0604020202020204" pitchFamily="34" charset="0"/>
                        </a:rPr>
                        <a:t>o</a:t>
                      </a:r>
                      <a:r>
                        <a:rPr lang="en-US" sz="1800">
                          <a:effectLst/>
                          <a:latin typeface="Arial" panose="020B0604020202020204" pitchFamily="34" charset="0"/>
                          <a:cs typeface="Arial" panose="020B0604020202020204" pitchFamily="34" charset="0"/>
                        </a:rPr>
                        <a:t>C.</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173489352"/>
                  </a:ext>
                </a:extLst>
              </a:tr>
              <a:tr h="1130281">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2.2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 CVD will be carried out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End of Q8</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The solid product will comprise at least 25 wt% as measured using LECO combustion analysis</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378489798"/>
                  </a:ext>
                </a:extLst>
              </a:tr>
              <a:tr h="558837">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3.1</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C: Complete plans for module construction</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End of Q6</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Review by engineer leading construction</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420856757"/>
                  </a:ext>
                </a:extLst>
              </a:tr>
              <a:tr h="1130281">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3.2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D: </a:t>
                      </a:r>
                      <a:r>
                        <a:rPr lang="en-US" sz="1800" dirty="0" smtClean="0">
                          <a:effectLst/>
                          <a:latin typeface="Arial" panose="020B0604020202020204" pitchFamily="34" charset="0"/>
                          <a:cs typeface="Arial" panose="020B0604020202020204" pitchFamily="34" charset="0"/>
                        </a:rPr>
                        <a:t>Pilot skid is started up</a:t>
                      </a:r>
                      <a:endParaRPr lang="en-US" sz="18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1800" b="1" dirty="0" smtClean="0">
                          <a:effectLst/>
                          <a:latin typeface="Arial" panose="020B0604020202020204" pitchFamily="34" charset="0"/>
                          <a:cs typeface="Arial" panose="020B0604020202020204" pitchFamily="34" charset="0"/>
                        </a:rPr>
                        <a:t>Go/No Go</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End of Q10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Production of carbon </a:t>
                      </a:r>
                      <a:r>
                        <a:rPr lang="en-US" sz="1800" dirty="0" err="1">
                          <a:effectLst/>
                          <a:latin typeface="Arial" panose="020B0604020202020204" pitchFamily="34" charset="0"/>
                          <a:cs typeface="Arial" panose="020B0604020202020204" pitchFamily="34" charset="0"/>
                        </a:rPr>
                        <a:t>nanoproduct</a:t>
                      </a:r>
                      <a:r>
                        <a:rPr lang="en-US" sz="1800" dirty="0">
                          <a:effectLst/>
                          <a:latin typeface="Arial" panose="020B0604020202020204" pitchFamily="34" charset="0"/>
                          <a:cs typeface="Arial" panose="020B0604020202020204" pitchFamily="34" charset="0"/>
                        </a:rPr>
                        <a:t> from associated gas at the prescribed scale</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771940860"/>
                  </a:ext>
                </a:extLst>
              </a:tr>
              <a:tr h="1130281">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4.1</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E: Mix design including carbon products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End of Q4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Minimal (&lt; 3 min) reduction in set time and an improved ductility compared to the baseline mix.</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124103852"/>
                  </a:ext>
                </a:extLst>
              </a:tr>
            </a:tbl>
          </a:graphicData>
        </a:graphic>
      </p:graphicFrame>
    </p:spTree>
    <p:extLst>
      <p:ext uri="{BB962C8B-B14F-4D97-AF65-F5344CB8AC3E}">
        <p14:creationId xmlns:p14="http://schemas.microsoft.com/office/powerpoint/2010/main" val="10639455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1905000" y="228600"/>
            <a:ext cx="5257800" cy="505267"/>
          </a:xfrm>
          <a:prstGeom prst="rect">
            <a:avLst/>
          </a:prstGeom>
        </p:spPr>
        <p:txBody>
          <a:bodyPr vert="horz" wrap="square" lIns="0" tIns="12700" rIns="0" bIns="0" rtlCol="0">
            <a:spAutoFit/>
          </a:bodyPr>
          <a:lstStyle/>
          <a:p>
            <a:pPr marL="12700">
              <a:lnSpc>
                <a:spcPct val="100000"/>
              </a:lnSpc>
              <a:spcBef>
                <a:spcPts val="100"/>
              </a:spcBef>
            </a:pPr>
            <a:r>
              <a:rPr lang="en-US" dirty="0" smtClean="0"/>
              <a:t>Deliverables (Tasks 2 to 6)</a:t>
            </a:r>
            <a:endParaRPr dirty="0"/>
          </a:p>
        </p:txBody>
      </p:sp>
      <p:graphicFrame>
        <p:nvGraphicFramePr>
          <p:cNvPr id="3" name="Table 2"/>
          <p:cNvGraphicFramePr>
            <a:graphicFrameLocks noGrp="1"/>
          </p:cNvGraphicFramePr>
          <p:nvPr>
            <p:extLst>
              <p:ext uri="{D42A27DB-BD31-4B8C-83A1-F6EECF244321}">
                <p14:modId xmlns:p14="http://schemas.microsoft.com/office/powerpoint/2010/main" val="2844123390"/>
              </p:ext>
            </p:extLst>
          </p:nvPr>
        </p:nvGraphicFramePr>
        <p:xfrm>
          <a:off x="38100" y="990600"/>
          <a:ext cx="8991600" cy="5867400"/>
        </p:xfrm>
        <a:graphic>
          <a:graphicData uri="http://schemas.openxmlformats.org/drawingml/2006/table">
            <a:tbl>
              <a:tblPr firstRow="1" firstCol="1" bandRow="1">
                <a:tableStyleId>{5C22544A-7EE6-4342-B048-85BDC9FD1C3A}</a:tableStyleId>
              </a:tblPr>
              <a:tblGrid>
                <a:gridCol w="1102364">
                  <a:extLst>
                    <a:ext uri="{9D8B030D-6E8A-4147-A177-3AD203B41FA5}">
                      <a16:colId xmlns:a16="http://schemas.microsoft.com/office/drawing/2014/main" val="1599054030"/>
                    </a:ext>
                  </a:extLst>
                </a:gridCol>
                <a:gridCol w="3384400">
                  <a:extLst>
                    <a:ext uri="{9D8B030D-6E8A-4147-A177-3AD203B41FA5}">
                      <a16:colId xmlns:a16="http://schemas.microsoft.com/office/drawing/2014/main" val="4220243638"/>
                    </a:ext>
                  </a:extLst>
                </a:gridCol>
                <a:gridCol w="1499939">
                  <a:extLst>
                    <a:ext uri="{9D8B030D-6E8A-4147-A177-3AD203B41FA5}">
                      <a16:colId xmlns:a16="http://schemas.microsoft.com/office/drawing/2014/main" val="54202434"/>
                    </a:ext>
                  </a:extLst>
                </a:gridCol>
                <a:gridCol w="3004897">
                  <a:extLst>
                    <a:ext uri="{9D8B030D-6E8A-4147-A177-3AD203B41FA5}">
                      <a16:colId xmlns:a16="http://schemas.microsoft.com/office/drawing/2014/main" val="2281422519"/>
                    </a:ext>
                  </a:extLst>
                </a:gridCol>
              </a:tblGrid>
              <a:tr h="973058">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Task/</a:t>
                      </a:r>
                    </a:p>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Subtask</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Milestone Title &amp; Description</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Planned Completion Date</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Verification method</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651298560"/>
                  </a:ext>
                </a:extLst>
              </a:tr>
              <a:tr h="1302253">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4.2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 Optimal cement mix design parameters will be identified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End of Q6</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Meet UHPC performance metrics using commercially available carbon nanoparticles and CNFs.</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17852065"/>
                  </a:ext>
                </a:extLst>
              </a:tr>
              <a:tr h="1302253">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5.1</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G: Mix design including produced carbon product from sacrificial adatom catalyst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End of Q13</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Minimal (&lt; 3 min) reduction in set time and an improved ductility compared to the baseline mix.</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01997588"/>
                  </a:ext>
                </a:extLst>
              </a:tr>
              <a:tr h="2289836">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6.2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H: Cement mix design parameters will be identified for mixes that meet UHPC performance using carbon products synthesized from sacrificial </a:t>
                      </a:r>
                      <a:r>
                        <a:rPr lang="en-US" sz="1800" dirty="0" err="1">
                          <a:effectLst/>
                          <a:latin typeface="Arial" panose="020B0604020202020204" pitchFamily="34" charset="0"/>
                          <a:cs typeface="Arial" panose="020B0604020202020204" pitchFamily="34" charset="0"/>
                        </a:rPr>
                        <a:t>adatom</a:t>
                      </a:r>
                      <a:r>
                        <a:rPr lang="en-US" sz="1800" dirty="0">
                          <a:effectLst/>
                          <a:latin typeface="Arial" panose="020B0604020202020204" pitchFamily="34" charset="0"/>
                          <a:cs typeface="Arial" panose="020B0604020202020204" pitchFamily="34" charset="0"/>
                        </a:rPr>
                        <a:t> catalyst.  </a:t>
                      </a:r>
                    </a:p>
                    <a:p>
                      <a:pPr marL="0" marR="0">
                        <a:lnSpc>
                          <a:spcPct val="107000"/>
                        </a:lnSpc>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End of </a:t>
                      </a:r>
                      <a:r>
                        <a:rPr lang="en-US" sz="1800" b="1" dirty="0" smtClean="0">
                          <a:solidFill>
                            <a:schemeClr val="tx1"/>
                          </a:solidFill>
                          <a:effectLst/>
                          <a:latin typeface="Arial" panose="020B0604020202020204" pitchFamily="34" charset="0"/>
                          <a:cs typeface="Arial" panose="020B0604020202020204" pitchFamily="34" charset="0"/>
                        </a:rPr>
                        <a:t>Project (final report)</a:t>
                      </a:r>
                      <a:endParaRPr lang="en-US"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End of Q14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Meet compressive strength, </a:t>
                      </a:r>
                      <a:r>
                        <a:rPr lang="en-US" sz="1800" dirty="0" err="1">
                          <a:effectLst/>
                          <a:latin typeface="Arial" panose="020B0604020202020204" pitchFamily="34" charset="0"/>
                          <a:cs typeface="Arial" panose="020B0604020202020204" pitchFamily="34" charset="0"/>
                        </a:rPr>
                        <a:t>flowability</a:t>
                      </a:r>
                      <a:r>
                        <a:rPr lang="en-US" sz="1800" dirty="0">
                          <a:effectLst/>
                          <a:latin typeface="Arial" panose="020B0604020202020204" pitchFamily="34" charset="0"/>
                          <a:cs typeface="Arial" panose="020B0604020202020204" pitchFamily="34" charset="0"/>
                        </a:rPr>
                        <a:t>, flexural strength, and hydration time of UHPC using synthesized carbon products.</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52515006"/>
                  </a:ext>
                </a:extLst>
              </a:tr>
            </a:tbl>
          </a:graphicData>
        </a:graphic>
      </p:graphicFrame>
    </p:spTree>
    <p:extLst>
      <p:ext uri="{BB962C8B-B14F-4D97-AF65-F5344CB8AC3E}">
        <p14:creationId xmlns:p14="http://schemas.microsoft.com/office/powerpoint/2010/main" val="3053188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2971800" y="304800"/>
            <a:ext cx="3276600" cy="505267"/>
          </a:xfrm>
          <a:prstGeom prst="rect">
            <a:avLst/>
          </a:prstGeom>
        </p:spPr>
        <p:txBody>
          <a:bodyPr vert="horz" wrap="square" lIns="0" tIns="12700" rIns="0" bIns="0" rtlCol="0">
            <a:spAutoFit/>
          </a:bodyPr>
          <a:lstStyle/>
          <a:p>
            <a:pPr marL="12700">
              <a:lnSpc>
                <a:spcPct val="100000"/>
              </a:lnSpc>
              <a:spcBef>
                <a:spcPts val="100"/>
              </a:spcBef>
            </a:pPr>
            <a:r>
              <a:rPr lang="en-US" dirty="0" smtClean="0"/>
              <a:t>Success Criteria</a:t>
            </a:r>
            <a:endParaRPr dirty="0"/>
          </a:p>
        </p:txBody>
      </p:sp>
      <p:sp>
        <p:nvSpPr>
          <p:cNvPr id="2" name="Rectangle 1"/>
          <p:cNvSpPr/>
          <p:nvPr/>
        </p:nvSpPr>
        <p:spPr>
          <a:xfrm>
            <a:off x="0" y="990600"/>
            <a:ext cx="9144000" cy="526297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Phase 1: Solid CNPs are synthesized using ALD processes in the </a:t>
            </a:r>
            <a:r>
              <a:rPr lang="en-US" sz="2400" dirty="0" smtClean="0">
                <a:latin typeface="Arial" panose="020B0604020202020204" pitchFamily="34" charset="0"/>
                <a:cs typeface="Arial" panose="020B0604020202020204" pitchFamily="34" charset="0"/>
              </a:rPr>
              <a:t>lab;</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Phase 2: A pilot modular unit designed by CU and Forge Nano, constructed at CU, and set up at Forge Nano for </a:t>
            </a:r>
            <a:r>
              <a:rPr lang="en-US" sz="2400" dirty="0" smtClean="0">
                <a:latin typeface="Arial" panose="020B0604020202020204" pitchFamily="34" charset="0"/>
                <a:cs typeface="Arial" panose="020B0604020202020204" pitchFamily="34" charset="0"/>
              </a:rPr>
              <a:t>experimentation;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Phase 3: Cement cylinders containing the CNPs which meet or exceed UHPC performance </a:t>
            </a:r>
            <a:r>
              <a:rPr lang="en-US" sz="2400" dirty="0" smtClean="0">
                <a:latin typeface="Arial" panose="020B0604020202020204" pitchFamily="34" charset="0"/>
                <a:cs typeface="Arial" panose="020B0604020202020204" pitchFamily="34" charset="0"/>
              </a:rPr>
              <a:t>metrics;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Phase 4: The pilot unit demonstrates methane </a:t>
            </a:r>
            <a:r>
              <a:rPr lang="en-US" sz="2400" dirty="0" err="1">
                <a:latin typeface="Arial" panose="020B0604020202020204" pitchFamily="34" charset="0"/>
                <a:cs typeface="Arial" panose="020B0604020202020204" pitchFamily="34" charset="0"/>
              </a:rPr>
              <a:t>decarbonization</a:t>
            </a:r>
            <a:r>
              <a:rPr lang="en-US" sz="2400" dirty="0">
                <a:latin typeface="Arial" panose="020B0604020202020204" pitchFamily="34" charset="0"/>
                <a:cs typeface="Arial" panose="020B0604020202020204" pitchFamily="34" charset="0"/>
              </a:rPr>
              <a:t> producing the CNPs in bulk (&gt;1kg of carbon product) and meeting metrics prescribed in Task 5</a:t>
            </a:r>
            <a:r>
              <a:rPr lang="en-US"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Final Project Success</a:t>
            </a:r>
            <a:r>
              <a:rPr lang="en-US" sz="2400" dirty="0" smtClean="0">
                <a:latin typeface="Arial" panose="020B0604020202020204" pitchFamily="34" charset="0"/>
                <a:cs typeface="Arial" panose="020B0604020202020204" pitchFamily="34" charset="0"/>
              </a:rPr>
              <a:t>:   A TRL=5 is achieved</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8999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33877" y="243586"/>
            <a:ext cx="3477895" cy="513715"/>
          </a:xfrm>
          <a:prstGeom prst="rect">
            <a:avLst/>
          </a:prstGeom>
        </p:spPr>
        <p:txBody>
          <a:bodyPr vert="horz" wrap="square" lIns="0" tIns="12700" rIns="0" bIns="0" rtlCol="0">
            <a:spAutoFit/>
          </a:bodyPr>
          <a:lstStyle/>
          <a:p>
            <a:pPr marL="12700">
              <a:lnSpc>
                <a:spcPct val="100000"/>
              </a:lnSpc>
              <a:spcBef>
                <a:spcPts val="100"/>
              </a:spcBef>
            </a:pPr>
            <a:r>
              <a:rPr dirty="0"/>
              <a:t>Risk</a:t>
            </a:r>
            <a:r>
              <a:rPr spc="-75" dirty="0"/>
              <a:t> </a:t>
            </a:r>
            <a:r>
              <a:rPr spc="-5" dirty="0"/>
              <a:t>Management</a:t>
            </a:r>
          </a:p>
        </p:txBody>
      </p:sp>
      <p:graphicFrame>
        <p:nvGraphicFramePr>
          <p:cNvPr id="6" name="Table 5"/>
          <p:cNvGraphicFramePr>
            <a:graphicFrameLocks noGrp="1"/>
          </p:cNvGraphicFramePr>
          <p:nvPr>
            <p:extLst>
              <p:ext uri="{D42A27DB-BD31-4B8C-83A1-F6EECF244321}">
                <p14:modId xmlns:p14="http://schemas.microsoft.com/office/powerpoint/2010/main" val="3797925353"/>
              </p:ext>
            </p:extLst>
          </p:nvPr>
        </p:nvGraphicFramePr>
        <p:xfrm>
          <a:off x="38924" y="1295400"/>
          <a:ext cx="9067800" cy="4851114"/>
        </p:xfrm>
        <a:graphic>
          <a:graphicData uri="http://schemas.openxmlformats.org/drawingml/2006/table">
            <a:tbl>
              <a:tblPr firstRow="1" firstCol="1" bandRow="1"/>
              <a:tblGrid>
                <a:gridCol w="2590801">
                  <a:extLst>
                    <a:ext uri="{9D8B030D-6E8A-4147-A177-3AD203B41FA5}">
                      <a16:colId xmlns:a16="http://schemas.microsoft.com/office/drawing/2014/main" val="3559199825"/>
                    </a:ext>
                  </a:extLst>
                </a:gridCol>
                <a:gridCol w="1541595">
                  <a:extLst>
                    <a:ext uri="{9D8B030D-6E8A-4147-A177-3AD203B41FA5}">
                      <a16:colId xmlns:a16="http://schemas.microsoft.com/office/drawing/2014/main" val="2733472899"/>
                    </a:ext>
                  </a:extLst>
                </a:gridCol>
                <a:gridCol w="974667">
                  <a:extLst>
                    <a:ext uri="{9D8B030D-6E8A-4147-A177-3AD203B41FA5}">
                      <a16:colId xmlns:a16="http://schemas.microsoft.com/office/drawing/2014/main" val="3178693767"/>
                    </a:ext>
                  </a:extLst>
                </a:gridCol>
                <a:gridCol w="906781">
                  <a:extLst>
                    <a:ext uri="{9D8B030D-6E8A-4147-A177-3AD203B41FA5}">
                      <a16:colId xmlns:a16="http://schemas.microsoft.com/office/drawing/2014/main" val="2150536963"/>
                    </a:ext>
                  </a:extLst>
                </a:gridCol>
                <a:gridCol w="3053956">
                  <a:extLst>
                    <a:ext uri="{9D8B030D-6E8A-4147-A177-3AD203B41FA5}">
                      <a16:colId xmlns:a16="http://schemas.microsoft.com/office/drawing/2014/main" val="2023110569"/>
                    </a:ext>
                  </a:extLst>
                </a:gridCol>
              </a:tblGrid>
              <a:tr h="220813">
                <a:tc rowSpan="3">
                  <a:txBody>
                    <a:bodyPr/>
                    <a:lstStyle/>
                    <a:p>
                      <a:pPr marL="0" marR="0" algn="ctr">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Perceived Risk</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marL="0" marR="0" algn="ctr">
                        <a:spcBef>
                          <a:spcPts val="0"/>
                        </a:spcBef>
                        <a:spcAft>
                          <a:spcPts val="0"/>
                        </a:spcAft>
                      </a:pPr>
                      <a:r>
                        <a:rPr lang="en-US" sz="1300" b="1">
                          <a:effectLst/>
                          <a:latin typeface="Arial" panose="020B0604020202020204" pitchFamily="34" charset="0"/>
                          <a:ea typeface="Times New Roman" panose="02020603050405020304" pitchFamily="18" charset="0"/>
                          <a:cs typeface="Times New Roman" panose="02020603050405020304" pitchFamily="18" charset="0"/>
                        </a:rPr>
                        <a:t>Risk Rating</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rowSpan="3">
                  <a:txBody>
                    <a:bodyPr/>
                    <a:lstStyle/>
                    <a:p>
                      <a:pPr marL="0" marR="0" algn="ctr">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Mitigation/Response Strategy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54607274"/>
                  </a:ext>
                </a:extLst>
              </a:tr>
              <a:tr h="441628">
                <a:tc vMerge="1">
                  <a:txBody>
                    <a:bodyPr/>
                    <a:lstStyle/>
                    <a:p>
                      <a:endParaRPr lang="en-US"/>
                    </a:p>
                  </a:txBody>
                  <a:tcPr/>
                </a:tc>
                <a:tc>
                  <a:txBody>
                    <a:bodyPr/>
                    <a:lstStyle/>
                    <a:p>
                      <a:pPr marL="0" marR="0" algn="ctr">
                        <a:spcBef>
                          <a:spcPts val="0"/>
                        </a:spcBef>
                        <a:spcAft>
                          <a:spcPts val="0"/>
                        </a:spcAft>
                      </a:pPr>
                      <a:r>
                        <a:rPr lang="en-US" sz="1800" b="1">
                          <a:effectLst/>
                          <a:latin typeface="Arial" panose="020B0604020202020204" pitchFamily="34" charset="0"/>
                          <a:ea typeface="Times New Roman" panose="02020603050405020304" pitchFamily="18" charset="0"/>
                          <a:cs typeface="Times New Roman" panose="02020603050405020304" pitchFamily="18" charset="0"/>
                        </a:rPr>
                        <a:t>Probability</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b="1">
                          <a:effectLst/>
                          <a:latin typeface="Arial" panose="020B0604020202020204" pitchFamily="34" charset="0"/>
                          <a:ea typeface="Times New Roman" panose="02020603050405020304" pitchFamily="18" charset="0"/>
                          <a:cs typeface="Times New Roman" panose="02020603050405020304" pitchFamily="18" charset="0"/>
                        </a:rPr>
                        <a:t>Impact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b="1">
                          <a:effectLst/>
                          <a:latin typeface="Arial" panose="020B0604020202020204" pitchFamily="34" charset="0"/>
                          <a:ea typeface="Times New Roman" panose="02020603050405020304" pitchFamily="18" charset="0"/>
                          <a:cs typeface="Times New Roman" panose="02020603050405020304" pitchFamily="18" charset="0"/>
                        </a:rPr>
                        <a:t>Overall</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extLst>
                  <a:ext uri="{0D108BD9-81ED-4DB2-BD59-A6C34878D82A}">
                    <a16:rowId xmlns:a16="http://schemas.microsoft.com/office/drawing/2014/main" val="501279446"/>
                  </a:ext>
                </a:extLst>
              </a:tr>
              <a:tr h="220813">
                <a:tc vMerge="1">
                  <a:txBody>
                    <a:bodyPr/>
                    <a:lstStyle/>
                    <a:p>
                      <a:endParaRPr lang="en-US"/>
                    </a:p>
                  </a:txBody>
                  <a:tcPr/>
                </a:tc>
                <a:tc gridSpan="3">
                  <a:txBody>
                    <a:bodyPr/>
                    <a:lstStyle/>
                    <a:p>
                      <a:pPr marL="0" marR="0" algn="ctr">
                        <a:spcBef>
                          <a:spcPts val="0"/>
                        </a:spcBef>
                        <a:spcAft>
                          <a:spcPts val="0"/>
                        </a:spcAft>
                      </a:pPr>
                      <a:r>
                        <a:rPr lang="en-US" sz="1800" b="1">
                          <a:effectLst/>
                          <a:latin typeface="Arial" panose="020B0604020202020204" pitchFamily="34" charset="0"/>
                          <a:ea typeface="Times New Roman" panose="02020603050405020304" pitchFamily="18" charset="0"/>
                          <a:cs typeface="Times New Roman" panose="02020603050405020304" pitchFamily="18" charset="0"/>
                        </a:rPr>
                        <a:t>(Low, Med, High)</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162997613"/>
                  </a:ext>
                </a:extLst>
              </a:tr>
              <a:tr h="220813">
                <a:tc gridSpan="5">
                  <a:txBody>
                    <a:bodyPr/>
                    <a:lstStyle/>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Technical/Scope Risks: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7035921"/>
                  </a:ext>
                </a:extLst>
              </a:tr>
              <a:tr h="1104069">
                <a:tc>
                  <a: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Performance of the catalyst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Med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Med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Med</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Consider multiple catalysts simultaneously to discover the best performing one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739192"/>
                  </a:ext>
                </a:extLst>
              </a:tr>
              <a:tr h="220813">
                <a:tc gridSpan="5">
                  <a:txBody>
                    <a:bodyPr/>
                    <a:lstStyle/>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Management, Planning, and Oversight Risks: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9754685"/>
                  </a:ext>
                </a:extLst>
              </a:tr>
              <a:tr h="1104069">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Hiring challenges for GRA or PRA</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Low</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High</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Med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Initiate search immediately upon award and transition those already at CU</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04808"/>
                  </a:ext>
                </a:extLst>
              </a:tr>
              <a:tr h="220813">
                <a:tc gridSpan="5">
                  <a:txBody>
                    <a:bodyPr/>
                    <a:lstStyle/>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ES&amp;H Risks: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12393391"/>
                  </a:ext>
                </a:extLst>
              </a:tr>
              <a:tr h="883255">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Nanoparticle release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Low</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High</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Med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Agglomerate and disperse all carbon products in liquids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987" marR="49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012840"/>
                  </a:ext>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3810000" y="228600"/>
            <a:ext cx="1524000" cy="505267"/>
          </a:xfrm>
          <a:prstGeom prst="rect">
            <a:avLst/>
          </a:prstGeom>
        </p:spPr>
        <p:txBody>
          <a:bodyPr vert="horz" wrap="square" lIns="0" tIns="12700" rIns="0" bIns="0" rtlCol="0">
            <a:spAutoFit/>
          </a:bodyPr>
          <a:lstStyle/>
          <a:p>
            <a:pPr marL="12700">
              <a:lnSpc>
                <a:spcPct val="100000"/>
              </a:lnSpc>
              <a:spcBef>
                <a:spcPts val="100"/>
              </a:spcBef>
            </a:pPr>
            <a:r>
              <a:rPr lang="en-US" dirty="0" smtClean="0"/>
              <a:t>Budget</a:t>
            </a:r>
            <a:endParaRPr dirty="0"/>
          </a:p>
        </p:txBody>
      </p:sp>
      <p:pic>
        <p:nvPicPr>
          <p:cNvPr id="3" name="Picture 2"/>
          <p:cNvPicPr>
            <a:picLocks noChangeAspect="1"/>
          </p:cNvPicPr>
          <p:nvPr/>
        </p:nvPicPr>
        <p:blipFill>
          <a:blip r:embed="rId2"/>
          <a:stretch>
            <a:fillRect/>
          </a:stretch>
        </p:blipFill>
        <p:spPr>
          <a:xfrm>
            <a:off x="45119" y="990600"/>
            <a:ext cx="9053762" cy="3429000"/>
          </a:xfrm>
          <a:prstGeom prst="rect">
            <a:avLst/>
          </a:prstGeom>
        </p:spPr>
      </p:pic>
    </p:spTree>
    <p:extLst>
      <p:ext uri="{BB962C8B-B14F-4D97-AF65-F5344CB8AC3E}">
        <p14:creationId xmlns:p14="http://schemas.microsoft.com/office/powerpoint/2010/main" val="3097309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971800" y="152400"/>
            <a:ext cx="3378835" cy="756920"/>
          </a:xfrm>
          <a:prstGeom prst="rect">
            <a:avLst/>
          </a:prstGeom>
        </p:spPr>
        <p:txBody>
          <a:bodyPr vert="horz" wrap="square" lIns="0" tIns="12700" rIns="0" bIns="0" rtlCol="0">
            <a:spAutoFit/>
          </a:bodyPr>
          <a:lstStyle/>
          <a:p>
            <a:pPr marL="12700">
              <a:lnSpc>
                <a:spcPct val="100000"/>
              </a:lnSpc>
              <a:spcBef>
                <a:spcPts val="100"/>
              </a:spcBef>
            </a:pPr>
            <a:r>
              <a:rPr sz="4800" b="1" dirty="0">
                <a:latin typeface="Arial"/>
                <a:cs typeface="Arial"/>
              </a:rPr>
              <a:t>Questions?</a:t>
            </a:r>
            <a:endParaRPr sz="4800" dirty="0">
              <a:latin typeface="Arial"/>
              <a:cs typeface="Arial"/>
            </a:endParaRPr>
          </a:p>
        </p:txBody>
      </p:sp>
      <p:pic>
        <p:nvPicPr>
          <p:cNvPr id="6" name="Picture 5"/>
          <p:cNvPicPr>
            <a:picLocks noChangeAspect="1"/>
          </p:cNvPicPr>
          <p:nvPr/>
        </p:nvPicPr>
        <p:blipFill>
          <a:blip r:embed="rId2"/>
          <a:stretch>
            <a:fillRect/>
          </a:stretch>
        </p:blipFill>
        <p:spPr>
          <a:xfrm>
            <a:off x="1338264" y="1066800"/>
            <a:ext cx="6286498" cy="1828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505200"/>
            <a:ext cx="6181725" cy="1148035"/>
          </a:xfrm>
          <a:prstGeom prst="rect">
            <a:avLst/>
          </a:prstGeom>
        </p:spPr>
      </p:pic>
      <p:pic>
        <p:nvPicPr>
          <p:cNvPr id="9" name="Picture 8"/>
          <p:cNvPicPr>
            <a:picLocks noChangeAspect="1"/>
          </p:cNvPicPr>
          <p:nvPr/>
        </p:nvPicPr>
        <p:blipFill>
          <a:blip r:embed="rId4"/>
          <a:stretch>
            <a:fillRect/>
          </a:stretch>
        </p:blipFill>
        <p:spPr>
          <a:xfrm>
            <a:off x="304800" y="5181600"/>
            <a:ext cx="8582025" cy="10096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477054"/>
          </a:xfrm>
        </p:spPr>
        <p:txBody>
          <a:bodyPr/>
          <a:lstStyle/>
          <a:p>
            <a:r>
              <a:rPr lang="en-US" sz="3100" dirty="0" smtClean="0"/>
              <a:t>Daily Production Rate from a Typical Tight Well </a:t>
            </a:r>
            <a:endParaRPr lang="en-US" sz="3100" dirty="0"/>
          </a:p>
        </p:txBody>
      </p:sp>
      <p:pic>
        <p:nvPicPr>
          <p:cNvPr id="4" name="Picture 3"/>
          <p:cNvPicPr>
            <a:picLocks noChangeAspect="1"/>
          </p:cNvPicPr>
          <p:nvPr/>
        </p:nvPicPr>
        <p:blipFill>
          <a:blip r:embed="rId2"/>
          <a:stretch>
            <a:fillRect/>
          </a:stretch>
        </p:blipFill>
        <p:spPr>
          <a:xfrm>
            <a:off x="521339" y="990600"/>
            <a:ext cx="8177522" cy="5791200"/>
          </a:xfrm>
          <a:prstGeom prst="rect">
            <a:avLst/>
          </a:prstGeom>
        </p:spPr>
      </p:pic>
      <p:sp>
        <p:nvSpPr>
          <p:cNvPr id="5" name="TextBox 4"/>
          <p:cNvSpPr txBox="1"/>
          <p:nvPr/>
        </p:nvSpPr>
        <p:spPr>
          <a:xfrm>
            <a:off x="2419350" y="2528500"/>
            <a:ext cx="4187365" cy="1200329"/>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 20X decrease in 1</a:t>
            </a:r>
            <a:r>
              <a:rPr lang="en-US" sz="2400" baseline="30000" dirty="0" smtClean="0">
                <a:latin typeface="Arial" panose="020B0604020202020204" pitchFamily="34" charset="0"/>
                <a:cs typeface="Arial" panose="020B0604020202020204" pitchFamily="34" charset="0"/>
              </a:rPr>
              <a:t>st</a:t>
            </a:r>
            <a:r>
              <a:rPr lang="en-US" sz="2400" dirty="0" smtClean="0">
                <a:latin typeface="Arial" panose="020B0604020202020204" pitchFamily="34" charset="0"/>
                <a:cs typeface="Arial" panose="020B0604020202020204" pitchFamily="34" charset="0"/>
              </a:rPr>
              <a:t> 5 years</a:t>
            </a:r>
          </a:p>
          <a:p>
            <a:r>
              <a:rPr lang="en-US" sz="2400" dirty="0" smtClean="0">
                <a:latin typeface="Arial" panose="020B0604020202020204" pitchFamily="34" charset="0"/>
                <a:cs typeface="Arial" panose="020B0604020202020204" pitchFamily="34" charset="0"/>
              </a:rPr>
              <a:t>   700 </a:t>
            </a:r>
            <a:r>
              <a:rPr lang="en-US" sz="2400" dirty="0" err="1" smtClean="0">
                <a:latin typeface="Arial" panose="020B0604020202020204" pitchFamily="34" charset="0"/>
                <a:cs typeface="Arial" panose="020B0604020202020204" pitchFamily="34" charset="0"/>
              </a:rPr>
              <a:t>Mcf</a:t>
            </a:r>
            <a:r>
              <a:rPr lang="en-US" sz="2400" dirty="0" smtClean="0">
                <a:latin typeface="Arial" panose="020B0604020202020204" pitchFamily="34" charset="0"/>
                <a:cs typeface="Arial" panose="020B0604020202020204" pitchFamily="34" charset="0"/>
              </a:rPr>
              <a:t>/d</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30 </a:t>
            </a:r>
            <a:r>
              <a:rPr lang="en-US" sz="2400" dirty="0" err="1" smtClean="0">
                <a:latin typeface="Arial" panose="020B0604020202020204" pitchFamily="34" charset="0"/>
                <a:cs typeface="Arial" panose="020B0604020202020204" pitchFamily="34" charset="0"/>
              </a:rPr>
              <a:t>Mcf</a:t>
            </a:r>
            <a:r>
              <a:rPr lang="en-US" sz="2400" dirty="0" smtClean="0">
                <a:latin typeface="Arial" panose="020B0604020202020204" pitchFamily="34" charset="0"/>
                <a:cs typeface="Arial" panose="020B0604020202020204" pitchFamily="34" charset="0"/>
              </a:rPr>
              <a:t>/d</a:t>
            </a:r>
            <a:endParaRPr lang="en-US" sz="2400" dirty="0">
              <a:latin typeface="Arial" panose="020B0604020202020204" pitchFamily="34" charset="0"/>
              <a:cs typeface="Arial" panose="020B0604020202020204" pitchFamily="34" charset="0"/>
            </a:endParaRPr>
          </a:p>
        </p:txBody>
      </p:sp>
      <p:cxnSp>
        <p:nvCxnSpPr>
          <p:cNvPr id="7" name="Straight Arrow Connector 6"/>
          <p:cNvCxnSpPr/>
          <p:nvPr/>
        </p:nvCxnSpPr>
        <p:spPr>
          <a:xfrm flipH="1" flipV="1">
            <a:off x="1371600" y="2362201"/>
            <a:ext cx="1295400" cy="6590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H="1">
            <a:off x="2019300" y="3581400"/>
            <a:ext cx="800100" cy="5334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 name="TextBox 2"/>
          <p:cNvSpPr txBox="1"/>
          <p:nvPr/>
        </p:nvSpPr>
        <p:spPr>
          <a:xfrm>
            <a:off x="510453" y="4876800"/>
            <a:ext cx="992579" cy="369332"/>
          </a:xfrm>
          <a:prstGeom prst="rect">
            <a:avLst/>
          </a:prstGeom>
          <a:solidFill>
            <a:schemeClr val="bg1"/>
          </a:solidFill>
        </p:spPr>
        <p:txBody>
          <a:bodyPr wrap="none" rtlCol="0">
            <a:spAutoFit/>
          </a:bodyPr>
          <a:lstStyle/>
          <a:p>
            <a:r>
              <a:rPr lang="en-US" dirty="0" err="1" smtClean="0">
                <a:latin typeface="Arial" panose="020B0604020202020204" pitchFamily="34" charset="0"/>
                <a:cs typeface="Arial" panose="020B0604020202020204" pitchFamily="34" charset="0"/>
              </a:rPr>
              <a:t>Mcf</a:t>
            </a:r>
            <a:r>
              <a:rPr lang="en-US" dirty="0" smtClean="0">
                <a:latin typeface="Arial" panose="020B0604020202020204" pitchFamily="34" charset="0"/>
                <a:cs typeface="Arial" panose="020B0604020202020204" pitchFamily="34" charset="0"/>
              </a:rPr>
              <a:t>/day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131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0" y="228600"/>
            <a:ext cx="6629400" cy="505267"/>
          </a:xfrm>
          <a:prstGeom prst="rect">
            <a:avLst/>
          </a:prstGeom>
        </p:spPr>
        <p:txBody>
          <a:bodyPr vert="horz" wrap="square" lIns="0" tIns="12700" rIns="0" bIns="0" rtlCol="0">
            <a:spAutoFit/>
          </a:bodyPr>
          <a:lstStyle/>
          <a:p>
            <a:pPr marL="12700">
              <a:lnSpc>
                <a:spcPct val="100000"/>
              </a:lnSpc>
              <a:spcBef>
                <a:spcPts val="100"/>
              </a:spcBef>
            </a:pPr>
            <a:r>
              <a:rPr lang="en-US" dirty="0" smtClean="0"/>
              <a:t>Proposed Profitable Alternative</a:t>
            </a:r>
            <a:endParaRPr dirty="0"/>
          </a:p>
        </p:txBody>
      </p:sp>
      <p:sp>
        <p:nvSpPr>
          <p:cNvPr id="3" name="object 3"/>
          <p:cNvSpPr txBox="1"/>
          <p:nvPr/>
        </p:nvSpPr>
        <p:spPr>
          <a:xfrm>
            <a:off x="76201" y="1219200"/>
            <a:ext cx="8915400" cy="5001369"/>
          </a:xfrm>
          <a:prstGeom prst="rect">
            <a:avLst/>
          </a:prstGeom>
        </p:spPr>
        <p:txBody>
          <a:bodyPr vert="horz" wrap="square" lIns="0" tIns="12700" rIns="0" bIns="0" rtlCol="0">
            <a:spAutoFit/>
          </a:bodyPr>
          <a:lstStyle/>
          <a:p>
            <a:pPr marL="354965" marR="5080" indent="-342900">
              <a:lnSpc>
                <a:spcPct val="100000"/>
              </a:lnSpc>
              <a:spcBef>
                <a:spcPts val="100"/>
              </a:spcBef>
              <a:buFont typeface="Arial"/>
              <a:buChar char="•"/>
              <a:tabLst>
                <a:tab pos="354965" algn="l"/>
                <a:tab pos="355600" algn="l"/>
              </a:tabLst>
            </a:pPr>
            <a:r>
              <a:rPr lang="en-US" sz="2400" b="1" spc="-5" dirty="0" smtClean="0">
                <a:latin typeface="Arial"/>
                <a:cs typeface="Arial"/>
              </a:rPr>
              <a:t>Distributed NG de-carbonization to value-added product </a:t>
            </a:r>
            <a:endParaRPr sz="2400" dirty="0">
              <a:latin typeface="Arial"/>
              <a:cs typeface="Arial"/>
            </a:endParaRPr>
          </a:p>
          <a:p>
            <a:pPr marL="756285" lvl="1" indent="-287020">
              <a:lnSpc>
                <a:spcPct val="100000"/>
              </a:lnSpc>
              <a:spcBef>
                <a:spcPts val="520"/>
              </a:spcBef>
              <a:buChar char="–"/>
              <a:tabLst>
                <a:tab pos="756285" algn="l"/>
                <a:tab pos="756920" algn="l"/>
              </a:tabLst>
            </a:pPr>
            <a:r>
              <a:rPr lang="en-US" sz="2200" spc="-5" dirty="0" smtClean="0">
                <a:latin typeface="Arial"/>
                <a:cs typeface="Arial"/>
              </a:rPr>
              <a:t>Chemical vapor deposition  (CVD) to carbon </a:t>
            </a:r>
            <a:r>
              <a:rPr lang="en-US" sz="2200" spc="-5" dirty="0" err="1" smtClean="0">
                <a:latin typeface="Arial"/>
                <a:cs typeface="Arial"/>
              </a:rPr>
              <a:t>nano</a:t>
            </a:r>
            <a:r>
              <a:rPr lang="en-US" sz="2200" spc="-5" dirty="0" smtClean="0">
                <a:latin typeface="Arial"/>
                <a:cs typeface="Arial"/>
              </a:rPr>
              <a:t>-product (CNP)</a:t>
            </a:r>
            <a:endParaRPr sz="2200" dirty="0">
              <a:latin typeface="Arial"/>
              <a:cs typeface="Arial"/>
            </a:endParaRPr>
          </a:p>
          <a:p>
            <a:pPr marL="756285" lvl="1" indent="-287020">
              <a:lnSpc>
                <a:spcPct val="100000"/>
              </a:lnSpc>
              <a:spcBef>
                <a:spcPts val="535"/>
              </a:spcBef>
              <a:buChar char="–"/>
              <a:tabLst>
                <a:tab pos="756285" algn="l"/>
                <a:tab pos="756920" algn="l"/>
              </a:tabLst>
            </a:pPr>
            <a:r>
              <a:rPr lang="en-US" sz="2200" spc="-5" dirty="0" smtClean="0">
                <a:latin typeface="Arial"/>
                <a:cs typeface="Arial"/>
              </a:rPr>
              <a:t>CNP (carbon powder and carbon nanofibers) is value-added concrete additive for infrastructure</a:t>
            </a:r>
            <a:endParaRPr sz="2200" dirty="0">
              <a:latin typeface="Arial"/>
              <a:cs typeface="Arial"/>
            </a:endParaRPr>
          </a:p>
          <a:p>
            <a:pPr marL="756285" lvl="1" indent="-287020">
              <a:lnSpc>
                <a:spcPct val="100000"/>
              </a:lnSpc>
              <a:spcBef>
                <a:spcPts val="525"/>
              </a:spcBef>
              <a:buChar char="–"/>
              <a:tabLst>
                <a:tab pos="756285" algn="l"/>
                <a:tab pos="756920" algn="l"/>
              </a:tabLst>
            </a:pPr>
            <a:r>
              <a:rPr lang="en-US" sz="2200" spc="-5" dirty="0" smtClean="0">
                <a:latin typeface="Arial"/>
                <a:cs typeface="Arial"/>
              </a:rPr>
              <a:t>Sequesters carbon in concrete &amp; decreases CO</a:t>
            </a:r>
            <a:r>
              <a:rPr lang="en-US" sz="2200" spc="-5" baseline="-25000" dirty="0" smtClean="0">
                <a:latin typeface="Arial"/>
                <a:cs typeface="Arial"/>
              </a:rPr>
              <a:t>2</a:t>
            </a:r>
            <a:r>
              <a:rPr lang="en-US" sz="2200" spc="-5" dirty="0" smtClean="0">
                <a:latin typeface="Arial"/>
                <a:cs typeface="Arial"/>
              </a:rPr>
              <a:t> emissions</a:t>
            </a:r>
          </a:p>
          <a:p>
            <a:pPr marL="1213485" lvl="2" indent="-287020">
              <a:spcBef>
                <a:spcPts val="525"/>
              </a:spcBef>
              <a:buChar char="–"/>
              <a:tabLst>
                <a:tab pos="756285" algn="l"/>
                <a:tab pos="756920" algn="l"/>
              </a:tabLst>
            </a:pPr>
            <a:r>
              <a:rPr lang="en-US" sz="2200" spc="-5" dirty="0" smtClean="0">
                <a:latin typeface="Arial"/>
                <a:cs typeface="Arial"/>
              </a:rPr>
              <a:t>CNP addition to concrete could double concrete lifetime</a:t>
            </a:r>
          </a:p>
          <a:p>
            <a:pPr marL="1213485" lvl="2" indent="-287020">
              <a:spcBef>
                <a:spcPts val="525"/>
              </a:spcBef>
              <a:buChar char="–"/>
              <a:tabLst>
                <a:tab pos="756285" algn="l"/>
                <a:tab pos="756920" algn="l"/>
              </a:tabLst>
            </a:pPr>
            <a:r>
              <a:rPr lang="en-US" sz="2200" dirty="0" smtClean="0">
                <a:latin typeface="Arial"/>
                <a:cs typeface="Arial"/>
              </a:rPr>
              <a:t>Reduce CO</a:t>
            </a:r>
            <a:r>
              <a:rPr lang="en-US" sz="2200" baseline="-25000" dirty="0" smtClean="0">
                <a:latin typeface="Arial"/>
                <a:cs typeface="Arial"/>
              </a:rPr>
              <a:t>2</a:t>
            </a:r>
            <a:r>
              <a:rPr lang="en-US" sz="2200" dirty="0" smtClean="0">
                <a:latin typeface="Arial"/>
                <a:cs typeface="Arial"/>
              </a:rPr>
              <a:t> emissions by 0.9 to 1.4 B kg CO</a:t>
            </a:r>
            <a:r>
              <a:rPr lang="en-US" sz="2200" baseline="-25000" dirty="0" smtClean="0">
                <a:latin typeface="Arial"/>
                <a:cs typeface="Arial"/>
              </a:rPr>
              <a:t>2</a:t>
            </a:r>
            <a:r>
              <a:rPr lang="en-US" sz="2200" dirty="0" smtClean="0">
                <a:latin typeface="Arial"/>
                <a:cs typeface="Arial"/>
              </a:rPr>
              <a:t>/</a:t>
            </a:r>
            <a:r>
              <a:rPr lang="en-US" sz="2200" dirty="0" err="1" smtClean="0">
                <a:latin typeface="Arial"/>
                <a:cs typeface="Arial"/>
              </a:rPr>
              <a:t>yr</a:t>
            </a:r>
            <a:endParaRPr sz="2200" dirty="0">
              <a:latin typeface="Arial"/>
              <a:cs typeface="Arial"/>
            </a:endParaRPr>
          </a:p>
          <a:p>
            <a:pPr marL="756285" lvl="1" indent="-287020">
              <a:lnSpc>
                <a:spcPct val="100000"/>
              </a:lnSpc>
              <a:spcBef>
                <a:spcPts val="530"/>
              </a:spcBef>
              <a:buChar char="–"/>
              <a:tabLst>
                <a:tab pos="756285" algn="l"/>
                <a:tab pos="756920" algn="l"/>
              </a:tabLst>
            </a:pPr>
            <a:r>
              <a:rPr lang="en-US" sz="2200" spc="-5" dirty="0" smtClean="0">
                <a:latin typeface="Arial"/>
                <a:cs typeface="Arial"/>
              </a:rPr>
              <a:t>Build mobile CVD reactors that can be deployed as needed</a:t>
            </a:r>
            <a:endParaRPr sz="2200" dirty="0">
              <a:latin typeface="Arial"/>
              <a:cs typeface="Arial"/>
            </a:endParaRPr>
          </a:p>
          <a:p>
            <a:pPr marL="1213485" lvl="2" indent="-287020">
              <a:spcBef>
                <a:spcPts val="525"/>
              </a:spcBef>
              <a:buFontTx/>
              <a:buChar char="–"/>
              <a:tabLst>
                <a:tab pos="756285" algn="l"/>
                <a:tab pos="756920" algn="l"/>
              </a:tabLst>
            </a:pPr>
            <a:r>
              <a:rPr lang="en-US" sz="2200" spc="-5" dirty="0" smtClean="0">
                <a:solidFill>
                  <a:prstClr val="black"/>
                </a:solidFill>
                <a:latin typeface="Arial"/>
                <a:cs typeface="Arial"/>
              </a:rPr>
              <a:t>Simple 1-step chemical process (CH</a:t>
            </a:r>
            <a:r>
              <a:rPr lang="en-US" sz="2200" spc="-5" baseline="-25000" dirty="0" smtClean="0">
                <a:solidFill>
                  <a:prstClr val="black"/>
                </a:solidFill>
                <a:latin typeface="Arial"/>
                <a:cs typeface="Arial"/>
              </a:rPr>
              <a:t>4</a:t>
            </a:r>
            <a:r>
              <a:rPr lang="en-US" sz="2200" spc="-5" dirty="0" smtClean="0">
                <a:solidFill>
                  <a:prstClr val="black"/>
                </a:solidFill>
                <a:latin typeface="Arial"/>
                <a:cs typeface="Arial"/>
              </a:rPr>
              <a:t> </a:t>
            </a:r>
            <a:r>
              <a:rPr lang="en-US" sz="2200" spc="-5" dirty="0" smtClean="0">
                <a:solidFill>
                  <a:prstClr val="black"/>
                </a:solidFill>
                <a:latin typeface="Arial"/>
                <a:cs typeface="Arial"/>
                <a:sym typeface="Wingdings" panose="05000000000000000000" pitchFamily="2" charset="2"/>
              </a:rPr>
              <a:t> CNP + 2H</a:t>
            </a:r>
            <a:r>
              <a:rPr lang="en-US" sz="2200" spc="-5" baseline="-25000" dirty="0" smtClean="0">
                <a:solidFill>
                  <a:prstClr val="black"/>
                </a:solidFill>
                <a:latin typeface="Arial"/>
                <a:cs typeface="Arial"/>
                <a:sym typeface="Wingdings" panose="05000000000000000000" pitchFamily="2" charset="2"/>
              </a:rPr>
              <a:t>2</a:t>
            </a:r>
            <a:r>
              <a:rPr lang="en-US" sz="2200" spc="-5" dirty="0" smtClean="0">
                <a:solidFill>
                  <a:prstClr val="black"/>
                </a:solidFill>
                <a:latin typeface="Arial"/>
                <a:cs typeface="Arial"/>
                <a:sym typeface="Wingdings" panose="05000000000000000000" pitchFamily="2" charset="2"/>
              </a:rPr>
              <a:t>)</a:t>
            </a:r>
            <a:endParaRPr lang="en-US" sz="2200" spc="-5" dirty="0">
              <a:solidFill>
                <a:prstClr val="black"/>
              </a:solidFill>
              <a:latin typeface="Arial"/>
              <a:cs typeface="Arial"/>
            </a:endParaRPr>
          </a:p>
          <a:p>
            <a:pPr marL="1213485" lvl="2" indent="-287020">
              <a:spcBef>
                <a:spcPts val="525"/>
              </a:spcBef>
              <a:buFontTx/>
              <a:buChar char="–"/>
              <a:tabLst>
                <a:tab pos="756285" algn="l"/>
                <a:tab pos="756920" algn="l"/>
              </a:tabLst>
            </a:pPr>
            <a:r>
              <a:rPr lang="en-US" sz="2200" dirty="0" smtClean="0">
                <a:solidFill>
                  <a:prstClr val="black"/>
                </a:solidFill>
                <a:latin typeface="Arial"/>
                <a:cs typeface="Arial"/>
              </a:rPr>
              <a:t>Use sacrificial catalyst, eliminating expensive separation to recycle the catalyst; burn resulting H</a:t>
            </a:r>
            <a:r>
              <a:rPr lang="en-US" sz="2200" baseline="-25000" dirty="0" smtClean="0">
                <a:solidFill>
                  <a:prstClr val="black"/>
                </a:solidFill>
                <a:latin typeface="Arial"/>
                <a:cs typeface="Arial"/>
              </a:rPr>
              <a:t>2</a:t>
            </a:r>
            <a:r>
              <a:rPr lang="en-US" sz="2200" dirty="0" smtClean="0">
                <a:solidFill>
                  <a:prstClr val="black"/>
                </a:solidFill>
                <a:latin typeface="Arial"/>
                <a:cs typeface="Arial"/>
              </a:rPr>
              <a:t> with unreacted CH</a:t>
            </a:r>
            <a:r>
              <a:rPr lang="en-US" sz="2200" baseline="-25000" dirty="0" smtClean="0">
                <a:solidFill>
                  <a:prstClr val="black"/>
                </a:solidFill>
                <a:latin typeface="Arial"/>
                <a:cs typeface="Arial"/>
              </a:rPr>
              <a:t>4</a:t>
            </a:r>
            <a:r>
              <a:rPr lang="en-US" sz="2200" dirty="0" smtClean="0">
                <a:solidFill>
                  <a:prstClr val="black"/>
                </a:solidFill>
                <a:latin typeface="Arial"/>
                <a:cs typeface="Arial"/>
              </a:rPr>
              <a:t> to supply heat needed to drive the reaction</a:t>
            </a:r>
            <a:endParaRPr lang="en-US" sz="2200" dirty="0">
              <a:solidFill>
                <a:prstClr val="black"/>
              </a:solidFill>
              <a:latin typeface="Arial"/>
              <a:cs typeface="Arial"/>
            </a:endParaRPr>
          </a:p>
          <a:p>
            <a:pPr marL="354965" marR="5080" lvl="0" indent="-342900">
              <a:spcBef>
                <a:spcPts val="100"/>
              </a:spcBef>
              <a:buFont typeface="Arial"/>
              <a:buChar char="•"/>
              <a:tabLst>
                <a:tab pos="354965" algn="l"/>
                <a:tab pos="355600" algn="l"/>
              </a:tabLst>
            </a:pPr>
            <a:r>
              <a:rPr lang="en-US" sz="2400" b="1" spc="-5" dirty="0" smtClean="0">
                <a:solidFill>
                  <a:prstClr val="black"/>
                </a:solidFill>
                <a:latin typeface="Arial"/>
                <a:cs typeface="Arial"/>
              </a:rPr>
              <a:t>Similar to commercial gas phase polymerization</a:t>
            </a:r>
            <a:endParaRPr lang="en-US" sz="2400" dirty="0">
              <a:solidFill>
                <a:prstClr val="black"/>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4994" y="224247"/>
            <a:ext cx="5813654" cy="513715"/>
          </a:xfrm>
          <a:prstGeom prst="rect">
            <a:avLst/>
          </a:prstGeom>
        </p:spPr>
        <p:txBody>
          <a:bodyPr vert="horz" wrap="square" lIns="0" tIns="12700" rIns="0" bIns="0" rtlCol="0">
            <a:spAutoFit/>
          </a:bodyPr>
          <a:lstStyle/>
          <a:p>
            <a:pPr marL="12700">
              <a:lnSpc>
                <a:spcPct val="100000"/>
              </a:lnSpc>
              <a:spcBef>
                <a:spcPts val="100"/>
              </a:spcBef>
            </a:pPr>
            <a:r>
              <a:rPr lang="en-US" spc="-5" dirty="0" smtClean="0"/>
              <a:t>Proposed Process Schematic</a:t>
            </a:r>
            <a:endParaRPr spc="-5" dirty="0"/>
          </a:p>
        </p:txBody>
      </p:sp>
      <p:pic>
        <p:nvPicPr>
          <p:cNvPr id="32" name="Picture 31"/>
          <p:cNvPicPr>
            <a:picLocks noChangeAspect="1"/>
          </p:cNvPicPr>
          <p:nvPr/>
        </p:nvPicPr>
        <p:blipFill>
          <a:blip r:embed="rId2"/>
          <a:stretch>
            <a:fillRect/>
          </a:stretch>
        </p:blipFill>
        <p:spPr>
          <a:xfrm>
            <a:off x="228600" y="737962"/>
            <a:ext cx="8409830" cy="5979952"/>
          </a:xfrm>
          <a:prstGeom prst="rect">
            <a:avLst/>
          </a:prstGeom>
        </p:spPr>
      </p:pic>
      <p:sp>
        <p:nvSpPr>
          <p:cNvPr id="4" name="TextBox 3"/>
          <p:cNvSpPr txBox="1"/>
          <p:nvPr/>
        </p:nvSpPr>
        <p:spPr>
          <a:xfrm>
            <a:off x="4555473" y="2674691"/>
            <a:ext cx="10583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CHEN</a:t>
            </a: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6567140" y="5823455"/>
            <a:ext cx="10583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CVEN</a:t>
            </a: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3154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4994" y="224247"/>
            <a:ext cx="5813654" cy="513715"/>
          </a:xfrm>
          <a:prstGeom prst="rect">
            <a:avLst/>
          </a:prstGeom>
        </p:spPr>
        <p:txBody>
          <a:bodyPr vert="horz" wrap="square" lIns="0" tIns="12700" rIns="0" bIns="0" rtlCol="0">
            <a:spAutoFit/>
          </a:bodyPr>
          <a:lstStyle/>
          <a:p>
            <a:pPr marL="12700">
              <a:lnSpc>
                <a:spcPct val="100000"/>
              </a:lnSpc>
              <a:spcBef>
                <a:spcPts val="100"/>
              </a:spcBef>
            </a:pPr>
            <a:r>
              <a:rPr lang="en-US" spc="-5" dirty="0" smtClean="0"/>
              <a:t>Proposed Process Schematic</a:t>
            </a:r>
            <a:endParaRPr spc="-5" dirty="0"/>
          </a:p>
        </p:txBody>
      </p:sp>
      <p:pic>
        <p:nvPicPr>
          <p:cNvPr id="32" name="Picture 31"/>
          <p:cNvPicPr>
            <a:picLocks noChangeAspect="1"/>
          </p:cNvPicPr>
          <p:nvPr/>
        </p:nvPicPr>
        <p:blipFill>
          <a:blip r:embed="rId2"/>
          <a:stretch>
            <a:fillRect/>
          </a:stretch>
        </p:blipFill>
        <p:spPr>
          <a:xfrm>
            <a:off x="228600" y="737962"/>
            <a:ext cx="8409830" cy="5979952"/>
          </a:xfrm>
          <a:prstGeom prst="rect">
            <a:avLst/>
          </a:prstGeom>
        </p:spPr>
      </p:pic>
      <p:sp>
        <p:nvSpPr>
          <p:cNvPr id="3" name="Oval 2"/>
          <p:cNvSpPr/>
          <p:nvPr/>
        </p:nvSpPr>
        <p:spPr>
          <a:xfrm rot="19406111">
            <a:off x="-152755" y="468243"/>
            <a:ext cx="7712572" cy="561671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406111">
            <a:off x="5881675" y="4506855"/>
            <a:ext cx="3393946" cy="194758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55473" y="2674691"/>
            <a:ext cx="1058303" cy="461665"/>
          </a:xfrm>
          <a:prstGeom prst="rect">
            <a:avLst/>
          </a:prstGeom>
          <a:noFill/>
        </p:spPr>
        <p:txBody>
          <a:bodyPr wrap="none" rtlCol="0">
            <a:spAutoFit/>
          </a:bodyPr>
          <a:lstStyle/>
          <a:p>
            <a:r>
              <a:rPr lang="en-US" sz="2400" dirty="0" smtClean="0">
                <a:solidFill>
                  <a:srgbClr val="002060"/>
                </a:solidFill>
                <a:latin typeface="Arial" panose="020B0604020202020204" pitchFamily="34" charset="0"/>
                <a:cs typeface="Arial" panose="020B0604020202020204" pitchFamily="34" charset="0"/>
              </a:rPr>
              <a:t>CHEN</a:t>
            </a:r>
            <a:endParaRPr lang="en-US" sz="2400" dirty="0">
              <a:solidFill>
                <a:srgbClr val="002060"/>
              </a:solidFill>
              <a:latin typeface="Arial" panose="020B0604020202020204" pitchFamily="34" charset="0"/>
              <a:cs typeface="Arial" panose="020B0604020202020204" pitchFamily="34" charset="0"/>
            </a:endParaRPr>
          </a:p>
        </p:txBody>
      </p:sp>
      <p:sp>
        <p:nvSpPr>
          <p:cNvPr id="13" name="TextBox 12"/>
          <p:cNvSpPr txBox="1"/>
          <p:nvPr/>
        </p:nvSpPr>
        <p:spPr>
          <a:xfrm>
            <a:off x="6567140" y="5823455"/>
            <a:ext cx="1058303" cy="461665"/>
          </a:xfrm>
          <a:prstGeom prst="rect">
            <a:avLst/>
          </a:prstGeom>
          <a:noFill/>
        </p:spPr>
        <p:txBody>
          <a:bodyPr wrap="none" rtlCol="0">
            <a:spAutoFit/>
          </a:bodyPr>
          <a:lstStyle/>
          <a:p>
            <a:r>
              <a:rPr lang="en-US" sz="2400" dirty="0" smtClean="0">
                <a:solidFill>
                  <a:srgbClr val="002060"/>
                </a:solidFill>
                <a:latin typeface="Arial" panose="020B0604020202020204" pitchFamily="34" charset="0"/>
                <a:cs typeface="Arial" panose="020B0604020202020204" pitchFamily="34" charset="0"/>
              </a:rPr>
              <a:t>CVEN</a:t>
            </a:r>
            <a:endParaRPr lang="en-US" sz="2400"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4994" y="224247"/>
            <a:ext cx="5813654" cy="513715"/>
          </a:xfrm>
          <a:prstGeom prst="rect">
            <a:avLst/>
          </a:prstGeom>
        </p:spPr>
        <p:txBody>
          <a:bodyPr vert="horz" wrap="square" lIns="0" tIns="12700" rIns="0" bIns="0" rtlCol="0">
            <a:spAutoFit/>
          </a:bodyPr>
          <a:lstStyle/>
          <a:p>
            <a:pPr marL="12700">
              <a:lnSpc>
                <a:spcPct val="100000"/>
              </a:lnSpc>
              <a:spcBef>
                <a:spcPts val="100"/>
              </a:spcBef>
            </a:pPr>
            <a:r>
              <a:rPr lang="en-US" spc="-5" dirty="0" smtClean="0"/>
              <a:t>Proposed Process Schematic</a:t>
            </a:r>
            <a:endParaRPr spc="-5" dirty="0"/>
          </a:p>
        </p:txBody>
      </p:sp>
      <p:pic>
        <p:nvPicPr>
          <p:cNvPr id="32" name="Picture 31"/>
          <p:cNvPicPr>
            <a:picLocks noChangeAspect="1"/>
          </p:cNvPicPr>
          <p:nvPr/>
        </p:nvPicPr>
        <p:blipFill>
          <a:blip r:embed="rId2"/>
          <a:stretch>
            <a:fillRect/>
          </a:stretch>
        </p:blipFill>
        <p:spPr>
          <a:xfrm>
            <a:off x="228600" y="737962"/>
            <a:ext cx="8409830" cy="5979952"/>
          </a:xfrm>
          <a:prstGeom prst="rect">
            <a:avLst/>
          </a:prstGeom>
        </p:spPr>
      </p:pic>
      <p:sp>
        <p:nvSpPr>
          <p:cNvPr id="33" name="Oval 32"/>
          <p:cNvSpPr/>
          <p:nvPr/>
        </p:nvSpPr>
        <p:spPr>
          <a:xfrm>
            <a:off x="76200" y="3276600"/>
            <a:ext cx="2667000" cy="2743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a:xfrm>
            <a:off x="503843" y="5181600"/>
            <a:ext cx="18117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Forge Nano</a:t>
            </a:r>
            <a:endPar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35" name="Oval 34"/>
          <p:cNvSpPr/>
          <p:nvPr/>
        </p:nvSpPr>
        <p:spPr>
          <a:xfrm>
            <a:off x="6324600" y="4040832"/>
            <a:ext cx="2667000" cy="2743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p:cNvSpPr txBox="1"/>
          <p:nvPr/>
        </p:nvSpPr>
        <p:spPr>
          <a:xfrm>
            <a:off x="7000708" y="4343400"/>
            <a:ext cx="13147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NRMCA</a:t>
            </a:r>
            <a:endPar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37" name="Oval 36"/>
          <p:cNvSpPr/>
          <p:nvPr/>
        </p:nvSpPr>
        <p:spPr>
          <a:xfrm>
            <a:off x="2590800" y="1001486"/>
            <a:ext cx="4286175" cy="43891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TextBox 37"/>
          <p:cNvSpPr txBox="1"/>
          <p:nvPr/>
        </p:nvSpPr>
        <p:spPr>
          <a:xfrm>
            <a:off x="4671821" y="1927731"/>
            <a:ext cx="11961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NewCo</a:t>
            </a:r>
            <a:endPar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7400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4994" y="224247"/>
            <a:ext cx="5813654" cy="513715"/>
          </a:xfrm>
          <a:prstGeom prst="rect">
            <a:avLst/>
          </a:prstGeom>
        </p:spPr>
        <p:txBody>
          <a:bodyPr vert="horz" wrap="square" lIns="0" tIns="12700" rIns="0" bIns="0" rtlCol="0">
            <a:spAutoFit/>
          </a:bodyPr>
          <a:lstStyle/>
          <a:p>
            <a:pPr marL="12700">
              <a:lnSpc>
                <a:spcPct val="100000"/>
              </a:lnSpc>
              <a:spcBef>
                <a:spcPts val="100"/>
              </a:spcBef>
            </a:pPr>
            <a:r>
              <a:rPr lang="en-US" spc="-5" dirty="0" smtClean="0"/>
              <a:t>Proposed Process Schematic</a:t>
            </a:r>
            <a:endParaRPr spc="-5" dirty="0"/>
          </a:p>
        </p:txBody>
      </p:sp>
      <p:pic>
        <p:nvPicPr>
          <p:cNvPr id="32" name="Picture 31"/>
          <p:cNvPicPr>
            <a:picLocks noChangeAspect="1"/>
          </p:cNvPicPr>
          <p:nvPr/>
        </p:nvPicPr>
        <p:blipFill>
          <a:blip r:embed="rId2"/>
          <a:stretch>
            <a:fillRect/>
          </a:stretch>
        </p:blipFill>
        <p:spPr>
          <a:xfrm>
            <a:off x="228600" y="737962"/>
            <a:ext cx="8409830" cy="5979952"/>
          </a:xfrm>
          <a:prstGeom prst="rect">
            <a:avLst/>
          </a:prstGeom>
        </p:spPr>
      </p:pic>
      <p:sp>
        <p:nvSpPr>
          <p:cNvPr id="33" name="Oval 32"/>
          <p:cNvSpPr/>
          <p:nvPr/>
        </p:nvSpPr>
        <p:spPr>
          <a:xfrm>
            <a:off x="76200" y="3276600"/>
            <a:ext cx="2667000" cy="2743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a:xfrm>
            <a:off x="503843" y="5181600"/>
            <a:ext cx="18117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Forge Nano</a:t>
            </a:r>
            <a:endPar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35" name="Oval 34"/>
          <p:cNvSpPr/>
          <p:nvPr/>
        </p:nvSpPr>
        <p:spPr>
          <a:xfrm>
            <a:off x="6324600" y="4040832"/>
            <a:ext cx="2667000" cy="2743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p:cNvSpPr txBox="1"/>
          <p:nvPr/>
        </p:nvSpPr>
        <p:spPr>
          <a:xfrm>
            <a:off x="7000708" y="4343400"/>
            <a:ext cx="13147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NRMCA</a:t>
            </a:r>
            <a:endPar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37" name="Oval 36"/>
          <p:cNvSpPr/>
          <p:nvPr/>
        </p:nvSpPr>
        <p:spPr>
          <a:xfrm>
            <a:off x="2590800" y="1001486"/>
            <a:ext cx="4286175" cy="43891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TextBox 37"/>
          <p:cNvSpPr txBox="1"/>
          <p:nvPr/>
        </p:nvSpPr>
        <p:spPr>
          <a:xfrm>
            <a:off x="4671821" y="1927731"/>
            <a:ext cx="11961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NewCo</a:t>
            </a:r>
            <a:endPar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3" name="Oval 2"/>
          <p:cNvSpPr/>
          <p:nvPr/>
        </p:nvSpPr>
        <p:spPr>
          <a:xfrm rot="19406111">
            <a:off x="-152755" y="468243"/>
            <a:ext cx="7712572" cy="561671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p:cNvSpPr/>
          <p:nvPr/>
        </p:nvSpPr>
        <p:spPr>
          <a:xfrm rot="19406111">
            <a:off x="5881675" y="4506855"/>
            <a:ext cx="3393946" cy="194758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4555473" y="2674691"/>
            <a:ext cx="10583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CHEN</a:t>
            </a: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6567140" y="5823455"/>
            <a:ext cx="10583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CVEN</a:t>
            </a: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1794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1EFDB8B2383542832779874076314B" ma:contentTypeVersion="13" ma:contentTypeDescription="Create a new document." ma:contentTypeScope="" ma:versionID="9fdb12c7679a7617312c066e9fb9ecb7">
  <xsd:schema xmlns:xsd="http://www.w3.org/2001/XMLSchema" xmlns:xs="http://www.w3.org/2001/XMLSchema" xmlns:p="http://schemas.microsoft.com/office/2006/metadata/properties" xmlns:ns3="e0d4c3bf-e47f-4a9b-a3f4-af7f85187c46" xmlns:ns4="ce364658-b1be-479c-82a8-06cee6af5152" targetNamespace="http://schemas.microsoft.com/office/2006/metadata/properties" ma:root="true" ma:fieldsID="ba4dd566411e6d85632b72e0a01d2ff9" ns3:_="" ns4:_="">
    <xsd:import namespace="e0d4c3bf-e47f-4a9b-a3f4-af7f85187c46"/>
    <xsd:import namespace="ce364658-b1be-479c-82a8-06cee6af515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d4c3bf-e47f-4a9b-a3f4-af7f85187c4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364658-b1be-479c-82a8-06cee6af515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41626D-5ECD-46C1-A646-694C7917CF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d4c3bf-e47f-4a9b-a3f4-af7f85187c46"/>
    <ds:schemaRef ds:uri="ce364658-b1be-479c-82a8-06cee6af51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5C802B-47F6-4D1A-B5DA-8A981657F57B}">
  <ds:schemaRefs>
    <ds:schemaRef ds:uri="http://schemas.microsoft.com/sharepoint/v3/contenttype/forms"/>
  </ds:schemaRefs>
</ds:datastoreItem>
</file>

<file path=customXml/itemProps3.xml><?xml version="1.0" encoding="utf-8"?>
<ds:datastoreItem xmlns:ds="http://schemas.openxmlformats.org/officeDocument/2006/customXml" ds:itemID="{5B1AD3BE-E5E1-4A04-B8A8-57963908B7A0}">
  <ds:schemaRefs>
    <ds:schemaRef ds:uri="ce364658-b1be-479c-82a8-06cee6af5152"/>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e0d4c3bf-e47f-4a9b-a3f4-af7f85187c4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835</TotalTime>
  <Words>1968</Words>
  <Application>Microsoft Office PowerPoint</Application>
  <PresentationFormat>On-screen Show (4:3)</PresentationFormat>
  <Paragraphs>363</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Source Sans Pro Light</vt:lpstr>
      <vt:lpstr>Times New Roman</vt:lpstr>
      <vt:lpstr>Wingdings</vt:lpstr>
      <vt:lpstr>Office Theme</vt:lpstr>
      <vt:lpstr>Modular Processing of Flare Gas for Carbon Nano-products (CNPs)</vt:lpstr>
      <vt:lpstr>Project Elements/Overview</vt:lpstr>
      <vt:lpstr>Background</vt:lpstr>
      <vt:lpstr>Daily Production Rate from a Typical Tight Well </vt:lpstr>
      <vt:lpstr>Proposed Profitable Alternative</vt:lpstr>
      <vt:lpstr>Proposed Process Schematic</vt:lpstr>
      <vt:lpstr>Proposed Process Schematic</vt:lpstr>
      <vt:lpstr>Proposed Process Schematic</vt:lpstr>
      <vt:lpstr>Proposed Process Schematic</vt:lpstr>
      <vt:lpstr>CVD Using a Sacrificial Catalyst</vt:lpstr>
      <vt:lpstr>CVD Using a Sacrificial Catalyst</vt:lpstr>
      <vt:lpstr>Active CVD Catalysts (Fe, Ni, Co)</vt:lpstr>
      <vt:lpstr>Complete R&amp;D Effort of the Project</vt:lpstr>
      <vt:lpstr>Complete R&amp;D Effort of the Project</vt:lpstr>
      <vt:lpstr>The Team</vt:lpstr>
      <vt:lpstr>Roles, Responsibilities and Collaborations                  (Project Management)</vt:lpstr>
      <vt:lpstr>Pressurized CVD Lab Reactor System </vt:lpstr>
      <vt:lpstr>Experimental Plan</vt:lpstr>
      <vt:lpstr>Particle ALD Catalyst</vt:lpstr>
      <vt:lpstr>Envisioned Process Flow Diagram for R&amp;D Skid</vt:lpstr>
      <vt:lpstr>Envisioned Industrial Mobile Skid</vt:lpstr>
      <vt:lpstr>Ready Mixed Concrete </vt:lpstr>
      <vt:lpstr>Ready Mixed Concrete </vt:lpstr>
      <vt:lpstr>Scientific Principles &amp; Objectives for CNF Integration into Concrete</vt:lpstr>
      <vt:lpstr>Concrete Design</vt:lpstr>
      <vt:lpstr>TEA - Flare Gas Properties</vt:lpstr>
      <vt:lpstr>TEA - Process Flow Diagram</vt:lpstr>
      <vt:lpstr>TEA - Process Simulation </vt:lpstr>
      <vt:lpstr>Scope of Work</vt:lpstr>
      <vt:lpstr>Gantt Chart</vt:lpstr>
      <vt:lpstr>Deliverables (Tasks 2 to 6)</vt:lpstr>
      <vt:lpstr>Deliverables (Tasks 2 to 6)</vt:lpstr>
      <vt:lpstr>Success Criteria</vt:lpstr>
      <vt:lpstr>Risk Management</vt:lpstr>
      <vt:lpstr>Budget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Title</dc:title>
  <dc:creator>NETLUser</dc:creator>
  <cp:lastModifiedBy>Alan W Weimer</cp:lastModifiedBy>
  <cp:revision>75</cp:revision>
  <dcterms:created xsi:type="dcterms:W3CDTF">2020-06-25T13:29:56Z</dcterms:created>
  <dcterms:modified xsi:type="dcterms:W3CDTF">2020-06-29T15:18:34Z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2019-10-04T00:00:00Z</vt:filetime>
  </property>
  <property fmtid="{D5CDD505-2E9C-101B-9397-08002B2CF9AE}" pid="3" name="Creator">
    <vt:lpwstr>Microsoft® PowerPoint® for Office 365</vt:lpwstr>
  </property>
  <property fmtid="{D5CDD505-2E9C-101B-9397-08002B2CF9AE}" pid="4" name="LastSaved">
    <vt:filetime>2020-06-25T00:00:00Z</vt:filetime>
  </property>
  <property fmtid="{D5CDD505-2E9C-101B-9397-08002B2CF9AE}" pid="5" name="ContentTypeId">
    <vt:lpwstr>0x010100E21EFDB8B2383542832779874076314B</vt:lpwstr>
  </property>
</Properties>
</file>