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0"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4" autoAdjust="0"/>
    <p:restoredTop sz="94660"/>
  </p:normalViewPr>
  <p:slideViewPr>
    <p:cSldViewPr snapToGrid="0">
      <p:cViewPr varScale="1">
        <p:scale>
          <a:sx n="69" d="100"/>
          <a:sy n="69" d="100"/>
        </p:scale>
        <p:origin x="96" y="7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55377-3D6B-9588-2537-C54F06E84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81E986F-A34A-6E51-FC35-DB196EDC8FB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062C8C4-E91A-431D-8F8D-699C32412B55}"/>
              </a:ext>
            </a:extLst>
          </p:cNvPr>
          <p:cNvSpPr>
            <a:spLocks noGrp="1"/>
          </p:cNvSpPr>
          <p:nvPr>
            <p:ph type="dt" sz="half" idx="10"/>
          </p:nvPr>
        </p:nvSpPr>
        <p:spPr/>
        <p:txBody>
          <a:bodyPr/>
          <a:lstStyle/>
          <a:p>
            <a:fld id="{23573522-6EC9-40FB-8F29-6632BC1B78D9}" type="datetimeFigureOut">
              <a:rPr lang="en-US" smtClean="0"/>
              <a:t>4/4/2023</a:t>
            </a:fld>
            <a:endParaRPr lang="en-US"/>
          </a:p>
        </p:txBody>
      </p:sp>
      <p:sp>
        <p:nvSpPr>
          <p:cNvPr id="5" name="Footer Placeholder 4">
            <a:extLst>
              <a:ext uri="{FF2B5EF4-FFF2-40B4-BE49-F238E27FC236}">
                <a16:creationId xmlns:a16="http://schemas.microsoft.com/office/drawing/2014/main" id="{1DA3CD1D-E1D1-F036-86C9-7D43CA1CA2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1329DF-3415-3AF9-F70D-FB030DF76395}"/>
              </a:ext>
            </a:extLst>
          </p:cNvPr>
          <p:cNvSpPr>
            <a:spLocks noGrp="1"/>
          </p:cNvSpPr>
          <p:nvPr>
            <p:ph type="sldNum" sz="quarter" idx="12"/>
          </p:nvPr>
        </p:nvSpPr>
        <p:spPr/>
        <p:txBody>
          <a:bodyPr/>
          <a:lstStyle/>
          <a:p>
            <a:fld id="{EC6B0E99-CADD-481B-A56B-17341DE3F040}" type="slidenum">
              <a:rPr lang="en-US" smtClean="0"/>
              <a:t>‹#›</a:t>
            </a:fld>
            <a:endParaRPr lang="en-US"/>
          </a:p>
        </p:txBody>
      </p:sp>
    </p:spTree>
    <p:extLst>
      <p:ext uri="{BB962C8B-B14F-4D97-AF65-F5344CB8AC3E}">
        <p14:creationId xmlns:p14="http://schemas.microsoft.com/office/powerpoint/2010/main" val="31137263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345D9-B738-AE51-2961-F30A61068AA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225E230-E95A-AD9E-5225-335B62CAFB7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A2A245-05C2-7C27-83F8-0EA3CDE9ACBB}"/>
              </a:ext>
            </a:extLst>
          </p:cNvPr>
          <p:cNvSpPr>
            <a:spLocks noGrp="1"/>
          </p:cNvSpPr>
          <p:nvPr>
            <p:ph type="dt" sz="half" idx="10"/>
          </p:nvPr>
        </p:nvSpPr>
        <p:spPr/>
        <p:txBody>
          <a:bodyPr/>
          <a:lstStyle/>
          <a:p>
            <a:fld id="{23573522-6EC9-40FB-8F29-6632BC1B78D9}" type="datetimeFigureOut">
              <a:rPr lang="en-US" smtClean="0"/>
              <a:t>4/4/2023</a:t>
            </a:fld>
            <a:endParaRPr lang="en-US"/>
          </a:p>
        </p:txBody>
      </p:sp>
      <p:sp>
        <p:nvSpPr>
          <p:cNvPr id="5" name="Footer Placeholder 4">
            <a:extLst>
              <a:ext uri="{FF2B5EF4-FFF2-40B4-BE49-F238E27FC236}">
                <a16:creationId xmlns:a16="http://schemas.microsoft.com/office/drawing/2014/main" id="{18289BFD-DD33-23D6-B810-AA0E4E38D1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44176E-874F-7041-FF03-0684CB6ED073}"/>
              </a:ext>
            </a:extLst>
          </p:cNvPr>
          <p:cNvSpPr>
            <a:spLocks noGrp="1"/>
          </p:cNvSpPr>
          <p:nvPr>
            <p:ph type="sldNum" sz="quarter" idx="12"/>
          </p:nvPr>
        </p:nvSpPr>
        <p:spPr/>
        <p:txBody>
          <a:bodyPr/>
          <a:lstStyle/>
          <a:p>
            <a:fld id="{EC6B0E99-CADD-481B-A56B-17341DE3F040}" type="slidenum">
              <a:rPr lang="en-US" smtClean="0"/>
              <a:t>‹#›</a:t>
            </a:fld>
            <a:endParaRPr lang="en-US"/>
          </a:p>
        </p:txBody>
      </p:sp>
    </p:spTree>
    <p:extLst>
      <p:ext uri="{BB962C8B-B14F-4D97-AF65-F5344CB8AC3E}">
        <p14:creationId xmlns:p14="http://schemas.microsoft.com/office/powerpoint/2010/main" val="3908373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F5A4CE9-722D-E384-B3FB-787A9FE735C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D063C38-E4BC-976C-90D0-162BCE3BADA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1C5211-2692-D283-40DC-40C9F98ECC7F}"/>
              </a:ext>
            </a:extLst>
          </p:cNvPr>
          <p:cNvSpPr>
            <a:spLocks noGrp="1"/>
          </p:cNvSpPr>
          <p:nvPr>
            <p:ph type="dt" sz="half" idx="10"/>
          </p:nvPr>
        </p:nvSpPr>
        <p:spPr/>
        <p:txBody>
          <a:bodyPr/>
          <a:lstStyle/>
          <a:p>
            <a:fld id="{23573522-6EC9-40FB-8F29-6632BC1B78D9}" type="datetimeFigureOut">
              <a:rPr lang="en-US" smtClean="0"/>
              <a:t>4/4/2023</a:t>
            </a:fld>
            <a:endParaRPr lang="en-US"/>
          </a:p>
        </p:txBody>
      </p:sp>
      <p:sp>
        <p:nvSpPr>
          <p:cNvPr id="5" name="Footer Placeholder 4">
            <a:extLst>
              <a:ext uri="{FF2B5EF4-FFF2-40B4-BE49-F238E27FC236}">
                <a16:creationId xmlns:a16="http://schemas.microsoft.com/office/drawing/2014/main" id="{89EDE8B1-36E0-360C-9B4A-DA9C0AC6C3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2D0F7D-B3EB-1330-B5C9-02CD5CE3376F}"/>
              </a:ext>
            </a:extLst>
          </p:cNvPr>
          <p:cNvSpPr>
            <a:spLocks noGrp="1"/>
          </p:cNvSpPr>
          <p:nvPr>
            <p:ph type="sldNum" sz="quarter" idx="12"/>
          </p:nvPr>
        </p:nvSpPr>
        <p:spPr/>
        <p:txBody>
          <a:bodyPr/>
          <a:lstStyle/>
          <a:p>
            <a:fld id="{EC6B0E99-CADD-481B-A56B-17341DE3F040}" type="slidenum">
              <a:rPr lang="en-US" smtClean="0"/>
              <a:t>‹#›</a:t>
            </a:fld>
            <a:endParaRPr lang="en-US"/>
          </a:p>
        </p:txBody>
      </p:sp>
    </p:spTree>
    <p:extLst>
      <p:ext uri="{BB962C8B-B14F-4D97-AF65-F5344CB8AC3E}">
        <p14:creationId xmlns:p14="http://schemas.microsoft.com/office/powerpoint/2010/main" val="1396615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78B3C-9F17-6DE2-F6C3-0165037BAA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B58E57-EAA0-D0B8-7181-EFEA2CF5F39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30611E-AD2C-3EBC-C95C-E0E3A56E8595}"/>
              </a:ext>
            </a:extLst>
          </p:cNvPr>
          <p:cNvSpPr>
            <a:spLocks noGrp="1"/>
          </p:cNvSpPr>
          <p:nvPr>
            <p:ph type="dt" sz="half" idx="10"/>
          </p:nvPr>
        </p:nvSpPr>
        <p:spPr/>
        <p:txBody>
          <a:bodyPr/>
          <a:lstStyle/>
          <a:p>
            <a:fld id="{23573522-6EC9-40FB-8F29-6632BC1B78D9}" type="datetimeFigureOut">
              <a:rPr lang="en-US" smtClean="0"/>
              <a:t>4/4/2023</a:t>
            </a:fld>
            <a:endParaRPr lang="en-US"/>
          </a:p>
        </p:txBody>
      </p:sp>
      <p:sp>
        <p:nvSpPr>
          <p:cNvPr id="5" name="Footer Placeholder 4">
            <a:extLst>
              <a:ext uri="{FF2B5EF4-FFF2-40B4-BE49-F238E27FC236}">
                <a16:creationId xmlns:a16="http://schemas.microsoft.com/office/drawing/2014/main" id="{5D12ACED-C2D6-FF04-9696-718C9DA598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2B2BBE-4414-5D7B-B4AC-F8B2CC11B365}"/>
              </a:ext>
            </a:extLst>
          </p:cNvPr>
          <p:cNvSpPr>
            <a:spLocks noGrp="1"/>
          </p:cNvSpPr>
          <p:nvPr>
            <p:ph type="sldNum" sz="quarter" idx="12"/>
          </p:nvPr>
        </p:nvSpPr>
        <p:spPr/>
        <p:txBody>
          <a:bodyPr/>
          <a:lstStyle/>
          <a:p>
            <a:fld id="{EC6B0E99-CADD-481B-A56B-17341DE3F040}" type="slidenum">
              <a:rPr lang="en-US" smtClean="0"/>
              <a:t>‹#›</a:t>
            </a:fld>
            <a:endParaRPr lang="en-US"/>
          </a:p>
        </p:txBody>
      </p:sp>
    </p:spTree>
    <p:extLst>
      <p:ext uri="{BB962C8B-B14F-4D97-AF65-F5344CB8AC3E}">
        <p14:creationId xmlns:p14="http://schemas.microsoft.com/office/powerpoint/2010/main" val="32108680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05169-D58A-2E58-83D7-CBD1E1165CF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810D88E-6C13-93F5-84EE-2FD52EE0B29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E25181B-2BEE-CC29-F0CC-97B21C241ABA}"/>
              </a:ext>
            </a:extLst>
          </p:cNvPr>
          <p:cNvSpPr>
            <a:spLocks noGrp="1"/>
          </p:cNvSpPr>
          <p:nvPr>
            <p:ph type="dt" sz="half" idx="10"/>
          </p:nvPr>
        </p:nvSpPr>
        <p:spPr/>
        <p:txBody>
          <a:bodyPr/>
          <a:lstStyle/>
          <a:p>
            <a:fld id="{23573522-6EC9-40FB-8F29-6632BC1B78D9}" type="datetimeFigureOut">
              <a:rPr lang="en-US" smtClean="0"/>
              <a:t>4/4/2023</a:t>
            </a:fld>
            <a:endParaRPr lang="en-US"/>
          </a:p>
        </p:txBody>
      </p:sp>
      <p:sp>
        <p:nvSpPr>
          <p:cNvPr id="5" name="Footer Placeholder 4">
            <a:extLst>
              <a:ext uri="{FF2B5EF4-FFF2-40B4-BE49-F238E27FC236}">
                <a16:creationId xmlns:a16="http://schemas.microsoft.com/office/drawing/2014/main" id="{41F88D6F-6E12-B742-5DAD-7D0A344F2C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0685AF-ABCA-740F-1A3C-81AA1C0ECFAF}"/>
              </a:ext>
            </a:extLst>
          </p:cNvPr>
          <p:cNvSpPr>
            <a:spLocks noGrp="1"/>
          </p:cNvSpPr>
          <p:nvPr>
            <p:ph type="sldNum" sz="quarter" idx="12"/>
          </p:nvPr>
        </p:nvSpPr>
        <p:spPr/>
        <p:txBody>
          <a:bodyPr/>
          <a:lstStyle/>
          <a:p>
            <a:fld id="{EC6B0E99-CADD-481B-A56B-17341DE3F040}" type="slidenum">
              <a:rPr lang="en-US" smtClean="0"/>
              <a:t>‹#›</a:t>
            </a:fld>
            <a:endParaRPr lang="en-US"/>
          </a:p>
        </p:txBody>
      </p:sp>
    </p:spTree>
    <p:extLst>
      <p:ext uri="{BB962C8B-B14F-4D97-AF65-F5344CB8AC3E}">
        <p14:creationId xmlns:p14="http://schemas.microsoft.com/office/powerpoint/2010/main" val="2612226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931C0-350F-0EC9-FDF0-746127C5821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939637-8C4C-9151-FB65-BCCC408EB95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49F7030-0111-1E01-0EAF-74BD4BBF6C5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BBB5430-EB1F-9C44-7C2C-4BBAEA1BB016}"/>
              </a:ext>
            </a:extLst>
          </p:cNvPr>
          <p:cNvSpPr>
            <a:spLocks noGrp="1"/>
          </p:cNvSpPr>
          <p:nvPr>
            <p:ph type="dt" sz="half" idx="10"/>
          </p:nvPr>
        </p:nvSpPr>
        <p:spPr/>
        <p:txBody>
          <a:bodyPr/>
          <a:lstStyle/>
          <a:p>
            <a:fld id="{23573522-6EC9-40FB-8F29-6632BC1B78D9}" type="datetimeFigureOut">
              <a:rPr lang="en-US" smtClean="0"/>
              <a:t>4/4/2023</a:t>
            </a:fld>
            <a:endParaRPr lang="en-US"/>
          </a:p>
        </p:txBody>
      </p:sp>
      <p:sp>
        <p:nvSpPr>
          <p:cNvPr id="6" name="Footer Placeholder 5">
            <a:extLst>
              <a:ext uri="{FF2B5EF4-FFF2-40B4-BE49-F238E27FC236}">
                <a16:creationId xmlns:a16="http://schemas.microsoft.com/office/drawing/2014/main" id="{6BC0F613-16AF-35B2-1D56-B8BD65BB24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C20645-5DB0-5FF6-EBB4-494F80B77573}"/>
              </a:ext>
            </a:extLst>
          </p:cNvPr>
          <p:cNvSpPr>
            <a:spLocks noGrp="1"/>
          </p:cNvSpPr>
          <p:nvPr>
            <p:ph type="sldNum" sz="quarter" idx="12"/>
          </p:nvPr>
        </p:nvSpPr>
        <p:spPr/>
        <p:txBody>
          <a:bodyPr/>
          <a:lstStyle/>
          <a:p>
            <a:fld id="{EC6B0E99-CADD-481B-A56B-17341DE3F040}" type="slidenum">
              <a:rPr lang="en-US" smtClean="0"/>
              <a:t>‹#›</a:t>
            </a:fld>
            <a:endParaRPr lang="en-US"/>
          </a:p>
        </p:txBody>
      </p:sp>
    </p:spTree>
    <p:extLst>
      <p:ext uri="{BB962C8B-B14F-4D97-AF65-F5344CB8AC3E}">
        <p14:creationId xmlns:p14="http://schemas.microsoft.com/office/powerpoint/2010/main" val="1579804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337FB-1DE4-E3AB-E773-7FF230B745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61E723-1326-58E8-E37F-88AF0C47B6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D96E4-BE6E-A972-0FFB-60A44B6947A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387E12A-70C6-9429-5430-2A2B49D401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468095-4F4A-8A5A-B74F-FFA03CDABDA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C3767F0-53A5-F832-A628-B07B6B300DAB}"/>
              </a:ext>
            </a:extLst>
          </p:cNvPr>
          <p:cNvSpPr>
            <a:spLocks noGrp="1"/>
          </p:cNvSpPr>
          <p:nvPr>
            <p:ph type="dt" sz="half" idx="10"/>
          </p:nvPr>
        </p:nvSpPr>
        <p:spPr/>
        <p:txBody>
          <a:bodyPr/>
          <a:lstStyle/>
          <a:p>
            <a:fld id="{23573522-6EC9-40FB-8F29-6632BC1B78D9}" type="datetimeFigureOut">
              <a:rPr lang="en-US" smtClean="0"/>
              <a:t>4/4/2023</a:t>
            </a:fld>
            <a:endParaRPr lang="en-US"/>
          </a:p>
        </p:txBody>
      </p:sp>
      <p:sp>
        <p:nvSpPr>
          <p:cNvPr id="8" name="Footer Placeholder 7">
            <a:extLst>
              <a:ext uri="{FF2B5EF4-FFF2-40B4-BE49-F238E27FC236}">
                <a16:creationId xmlns:a16="http://schemas.microsoft.com/office/drawing/2014/main" id="{7A2CBEC1-5BE2-E862-58D9-35B3B651C31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D21D0EE-6AF1-1886-F6DE-E0AA09DB8E1C}"/>
              </a:ext>
            </a:extLst>
          </p:cNvPr>
          <p:cNvSpPr>
            <a:spLocks noGrp="1"/>
          </p:cNvSpPr>
          <p:nvPr>
            <p:ph type="sldNum" sz="quarter" idx="12"/>
          </p:nvPr>
        </p:nvSpPr>
        <p:spPr/>
        <p:txBody>
          <a:bodyPr/>
          <a:lstStyle/>
          <a:p>
            <a:fld id="{EC6B0E99-CADD-481B-A56B-17341DE3F040}" type="slidenum">
              <a:rPr lang="en-US" smtClean="0"/>
              <a:t>‹#›</a:t>
            </a:fld>
            <a:endParaRPr lang="en-US"/>
          </a:p>
        </p:txBody>
      </p:sp>
    </p:spTree>
    <p:extLst>
      <p:ext uri="{BB962C8B-B14F-4D97-AF65-F5344CB8AC3E}">
        <p14:creationId xmlns:p14="http://schemas.microsoft.com/office/powerpoint/2010/main" val="2569101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DA271-3BD5-699E-4E01-E65E345876D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A28EC9E-AC0D-89A0-CA55-AD60E739D4C5}"/>
              </a:ext>
            </a:extLst>
          </p:cNvPr>
          <p:cNvSpPr>
            <a:spLocks noGrp="1"/>
          </p:cNvSpPr>
          <p:nvPr>
            <p:ph type="dt" sz="half" idx="10"/>
          </p:nvPr>
        </p:nvSpPr>
        <p:spPr/>
        <p:txBody>
          <a:bodyPr/>
          <a:lstStyle/>
          <a:p>
            <a:fld id="{23573522-6EC9-40FB-8F29-6632BC1B78D9}" type="datetimeFigureOut">
              <a:rPr lang="en-US" smtClean="0"/>
              <a:t>4/4/2023</a:t>
            </a:fld>
            <a:endParaRPr lang="en-US"/>
          </a:p>
        </p:txBody>
      </p:sp>
      <p:sp>
        <p:nvSpPr>
          <p:cNvPr id="4" name="Footer Placeholder 3">
            <a:extLst>
              <a:ext uri="{FF2B5EF4-FFF2-40B4-BE49-F238E27FC236}">
                <a16:creationId xmlns:a16="http://schemas.microsoft.com/office/drawing/2014/main" id="{790CF903-AC51-16B2-6C5B-4F7D73DCBC0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F38C317-A12E-591F-3FBC-1AB9A395A6B5}"/>
              </a:ext>
            </a:extLst>
          </p:cNvPr>
          <p:cNvSpPr>
            <a:spLocks noGrp="1"/>
          </p:cNvSpPr>
          <p:nvPr>
            <p:ph type="sldNum" sz="quarter" idx="12"/>
          </p:nvPr>
        </p:nvSpPr>
        <p:spPr/>
        <p:txBody>
          <a:bodyPr/>
          <a:lstStyle/>
          <a:p>
            <a:fld id="{EC6B0E99-CADD-481B-A56B-17341DE3F040}" type="slidenum">
              <a:rPr lang="en-US" smtClean="0"/>
              <a:t>‹#›</a:t>
            </a:fld>
            <a:endParaRPr lang="en-US"/>
          </a:p>
        </p:txBody>
      </p:sp>
    </p:spTree>
    <p:extLst>
      <p:ext uri="{BB962C8B-B14F-4D97-AF65-F5344CB8AC3E}">
        <p14:creationId xmlns:p14="http://schemas.microsoft.com/office/powerpoint/2010/main" val="26229755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E8FECD3-0A07-6641-352F-503421508D4D}"/>
              </a:ext>
            </a:extLst>
          </p:cNvPr>
          <p:cNvSpPr>
            <a:spLocks noGrp="1"/>
          </p:cNvSpPr>
          <p:nvPr>
            <p:ph type="dt" sz="half" idx="10"/>
          </p:nvPr>
        </p:nvSpPr>
        <p:spPr/>
        <p:txBody>
          <a:bodyPr/>
          <a:lstStyle/>
          <a:p>
            <a:fld id="{23573522-6EC9-40FB-8F29-6632BC1B78D9}" type="datetimeFigureOut">
              <a:rPr lang="en-US" smtClean="0"/>
              <a:t>4/4/2023</a:t>
            </a:fld>
            <a:endParaRPr lang="en-US"/>
          </a:p>
        </p:txBody>
      </p:sp>
      <p:sp>
        <p:nvSpPr>
          <p:cNvPr id="3" name="Footer Placeholder 2">
            <a:extLst>
              <a:ext uri="{FF2B5EF4-FFF2-40B4-BE49-F238E27FC236}">
                <a16:creationId xmlns:a16="http://schemas.microsoft.com/office/drawing/2014/main" id="{6B3A2BE5-9E35-EE77-626D-CC6209836E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D2D2F1B-1C76-77A0-1491-D08A6F8558D3}"/>
              </a:ext>
            </a:extLst>
          </p:cNvPr>
          <p:cNvSpPr>
            <a:spLocks noGrp="1"/>
          </p:cNvSpPr>
          <p:nvPr>
            <p:ph type="sldNum" sz="quarter" idx="12"/>
          </p:nvPr>
        </p:nvSpPr>
        <p:spPr/>
        <p:txBody>
          <a:bodyPr/>
          <a:lstStyle/>
          <a:p>
            <a:fld id="{EC6B0E99-CADD-481B-A56B-17341DE3F040}" type="slidenum">
              <a:rPr lang="en-US" smtClean="0"/>
              <a:t>‹#›</a:t>
            </a:fld>
            <a:endParaRPr lang="en-US"/>
          </a:p>
        </p:txBody>
      </p:sp>
    </p:spTree>
    <p:extLst>
      <p:ext uri="{BB962C8B-B14F-4D97-AF65-F5344CB8AC3E}">
        <p14:creationId xmlns:p14="http://schemas.microsoft.com/office/powerpoint/2010/main" val="1801588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59927-42C7-B24C-3666-57FE188153B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E1ABFAC-12C9-16B3-56D3-77CC7EDBA23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159B393-08F2-6BF2-5541-CEA875E2F1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9DFDDC-D847-753C-E197-F006625788CA}"/>
              </a:ext>
            </a:extLst>
          </p:cNvPr>
          <p:cNvSpPr>
            <a:spLocks noGrp="1"/>
          </p:cNvSpPr>
          <p:nvPr>
            <p:ph type="dt" sz="half" idx="10"/>
          </p:nvPr>
        </p:nvSpPr>
        <p:spPr/>
        <p:txBody>
          <a:bodyPr/>
          <a:lstStyle/>
          <a:p>
            <a:fld id="{23573522-6EC9-40FB-8F29-6632BC1B78D9}" type="datetimeFigureOut">
              <a:rPr lang="en-US" smtClean="0"/>
              <a:t>4/4/2023</a:t>
            </a:fld>
            <a:endParaRPr lang="en-US"/>
          </a:p>
        </p:txBody>
      </p:sp>
      <p:sp>
        <p:nvSpPr>
          <p:cNvPr id="6" name="Footer Placeholder 5">
            <a:extLst>
              <a:ext uri="{FF2B5EF4-FFF2-40B4-BE49-F238E27FC236}">
                <a16:creationId xmlns:a16="http://schemas.microsoft.com/office/drawing/2014/main" id="{40472AB4-DA70-BD1D-F1D1-95E7DD4C1D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BF349E9-6B66-A3DB-86CF-F37406953118}"/>
              </a:ext>
            </a:extLst>
          </p:cNvPr>
          <p:cNvSpPr>
            <a:spLocks noGrp="1"/>
          </p:cNvSpPr>
          <p:nvPr>
            <p:ph type="sldNum" sz="quarter" idx="12"/>
          </p:nvPr>
        </p:nvSpPr>
        <p:spPr/>
        <p:txBody>
          <a:bodyPr/>
          <a:lstStyle/>
          <a:p>
            <a:fld id="{EC6B0E99-CADD-481B-A56B-17341DE3F040}" type="slidenum">
              <a:rPr lang="en-US" smtClean="0"/>
              <a:t>‹#›</a:t>
            </a:fld>
            <a:endParaRPr lang="en-US"/>
          </a:p>
        </p:txBody>
      </p:sp>
    </p:spTree>
    <p:extLst>
      <p:ext uri="{BB962C8B-B14F-4D97-AF65-F5344CB8AC3E}">
        <p14:creationId xmlns:p14="http://schemas.microsoft.com/office/powerpoint/2010/main" val="2598206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1FFED-D9F3-6229-1BC7-3FBFD30A7F9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7DA64B-46E3-AE09-752A-D7394BBEDB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7BDB0F9-4CE3-2CDE-FC53-AEF43ABF18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1E79D3-E373-D304-4AEC-BE53CA98A6A4}"/>
              </a:ext>
            </a:extLst>
          </p:cNvPr>
          <p:cNvSpPr>
            <a:spLocks noGrp="1"/>
          </p:cNvSpPr>
          <p:nvPr>
            <p:ph type="dt" sz="half" idx="10"/>
          </p:nvPr>
        </p:nvSpPr>
        <p:spPr/>
        <p:txBody>
          <a:bodyPr/>
          <a:lstStyle/>
          <a:p>
            <a:fld id="{23573522-6EC9-40FB-8F29-6632BC1B78D9}" type="datetimeFigureOut">
              <a:rPr lang="en-US" smtClean="0"/>
              <a:t>4/4/2023</a:t>
            </a:fld>
            <a:endParaRPr lang="en-US"/>
          </a:p>
        </p:txBody>
      </p:sp>
      <p:sp>
        <p:nvSpPr>
          <p:cNvPr id="6" name="Footer Placeholder 5">
            <a:extLst>
              <a:ext uri="{FF2B5EF4-FFF2-40B4-BE49-F238E27FC236}">
                <a16:creationId xmlns:a16="http://schemas.microsoft.com/office/drawing/2014/main" id="{6E8312ED-BF57-8549-9DC2-3EB569D500F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D3C3E8-BE45-C591-9C59-FFCF37539E08}"/>
              </a:ext>
            </a:extLst>
          </p:cNvPr>
          <p:cNvSpPr>
            <a:spLocks noGrp="1"/>
          </p:cNvSpPr>
          <p:nvPr>
            <p:ph type="sldNum" sz="quarter" idx="12"/>
          </p:nvPr>
        </p:nvSpPr>
        <p:spPr/>
        <p:txBody>
          <a:bodyPr/>
          <a:lstStyle/>
          <a:p>
            <a:fld id="{EC6B0E99-CADD-481B-A56B-17341DE3F040}" type="slidenum">
              <a:rPr lang="en-US" smtClean="0"/>
              <a:t>‹#›</a:t>
            </a:fld>
            <a:endParaRPr lang="en-US"/>
          </a:p>
        </p:txBody>
      </p:sp>
    </p:spTree>
    <p:extLst>
      <p:ext uri="{BB962C8B-B14F-4D97-AF65-F5344CB8AC3E}">
        <p14:creationId xmlns:p14="http://schemas.microsoft.com/office/powerpoint/2010/main" val="12451073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04E3628-AE58-C36F-914C-4A324EA97D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998571D-92C3-998A-9CAD-02C82F0645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C59648-CC19-3D54-868D-38713F33FA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573522-6EC9-40FB-8F29-6632BC1B78D9}" type="datetimeFigureOut">
              <a:rPr lang="en-US" smtClean="0"/>
              <a:t>4/4/2023</a:t>
            </a:fld>
            <a:endParaRPr lang="en-US"/>
          </a:p>
        </p:txBody>
      </p:sp>
      <p:sp>
        <p:nvSpPr>
          <p:cNvPr id="5" name="Footer Placeholder 4">
            <a:extLst>
              <a:ext uri="{FF2B5EF4-FFF2-40B4-BE49-F238E27FC236}">
                <a16:creationId xmlns:a16="http://schemas.microsoft.com/office/drawing/2014/main" id="{4171229C-2C41-EBD4-A227-5B4176A7A3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B557539-DF50-6CC3-738E-9A8A5EE58F9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6B0E99-CADD-481B-A56B-17341DE3F040}" type="slidenum">
              <a:rPr lang="en-US" smtClean="0"/>
              <a:t>‹#›</a:t>
            </a:fld>
            <a:endParaRPr lang="en-US"/>
          </a:p>
        </p:txBody>
      </p:sp>
    </p:spTree>
    <p:extLst>
      <p:ext uri="{BB962C8B-B14F-4D97-AF65-F5344CB8AC3E}">
        <p14:creationId xmlns:p14="http://schemas.microsoft.com/office/powerpoint/2010/main" val="38130877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2.jp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2.xml"/><Relationship Id="rId5" Type="http://schemas.openxmlformats.org/officeDocument/2006/relationships/image" Target="../media/image2.jp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mailto:lmontoya@morasanmiguel.coop" TargetMode="External"/><Relationship Id="rId2" Type="http://schemas.openxmlformats.org/officeDocument/2006/relationships/slideLayout" Target="../slideLayouts/slideLayout1.xml"/><Relationship Id="rId1" Type="http://schemas.openxmlformats.org/officeDocument/2006/relationships/themeOverride" Target="../theme/themeOverride3.xml"/><Relationship Id="rId6" Type="http://schemas.openxmlformats.org/officeDocument/2006/relationships/hyperlink" Target="mailto:aroybal@t-d-services.com" TargetMode="External"/><Relationship Id="rId5" Type="http://schemas.openxmlformats.org/officeDocument/2006/relationships/image" Target="../media/image2.jp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extLst>
              <a:ext uri="{BEBA8EAE-BF5A-486C-A8C5-ECC9F3942E4B}">
                <a14:imgProps xmlns:a14="http://schemas.microsoft.com/office/drawing/2010/main">
                  <a14:imgLayer r:embed="rId4">
                    <a14:imgEffect>
                      <a14:saturation sat="0"/>
                    </a14:imgEffect>
                  </a14:imgLayer>
                </a14:imgProps>
              </a:ext>
            </a:extLst>
          </a:blip>
          <a:tile tx="0" ty="0" sx="100000" sy="100000" flip="none" algn="tl"/>
        </a:blip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45C6958-2048-9AD4-4B5D-710B221C373D}"/>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153745" y="227286"/>
            <a:ext cx="2740508" cy="3102654"/>
          </a:xfrm>
          <a:prstGeom prst="rect">
            <a:avLst/>
          </a:prstGeom>
          <a:effectLst>
            <a:glow>
              <a:schemeClr val="accent1"/>
            </a:glow>
            <a:softEdge rad="406400"/>
          </a:effectLst>
        </p:spPr>
      </p:pic>
      <p:sp>
        <p:nvSpPr>
          <p:cNvPr id="2" name="Title 1">
            <a:extLst>
              <a:ext uri="{FF2B5EF4-FFF2-40B4-BE49-F238E27FC236}">
                <a16:creationId xmlns:a16="http://schemas.microsoft.com/office/drawing/2014/main" id="{9336574B-67E6-2F92-A612-6EDFA6A82657}"/>
              </a:ext>
            </a:extLst>
          </p:cNvPr>
          <p:cNvSpPr>
            <a:spLocks noGrp="1"/>
          </p:cNvSpPr>
          <p:nvPr>
            <p:ph type="ctrTitle"/>
          </p:nvPr>
        </p:nvSpPr>
        <p:spPr>
          <a:xfrm>
            <a:off x="2327564" y="512617"/>
            <a:ext cx="9864436" cy="3546764"/>
          </a:xfrm>
        </p:spPr>
        <p:txBody>
          <a:bodyPr>
            <a:noAutofit/>
          </a:bodyPr>
          <a:lstStyle/>
          <a:p>
            <a:br>
              <a:rPr lang="en-US" sz="3600" b="1" dirty="0"/>
            </a:br>
            <a:br>
              <a:rPr lang="en-US" sz="3600" b="1" dirty="0"/>
            </a:br>
            <a:br>
              <a:rPr lang="en-US" sz="3600" b="1" dirty="0"/>
            </a:br>
            <a:r>
              <a:rPr lang="en-US" sz="3600" b="1" dirty="0"/>
              <a:t>Three-Part Wildfire Damage Mitigation Project</a:t>
            </a:r>
            <a:br>
              <a:rPr lang="en-US" sz="3600" dirty="0"/>
            </a:br>
            <a:r>
              <a:rPr lang="en-US" sz="2100" dirty="0"/>
              <a:t>Mora-San Miguel Electric Cooperative, Inc. - Prime Recipient </a:t>
            </a:r>
            <a:br>
              <a:rPr lang="en-US" sz="2100" dirty="0"/>
            </a:br>
            <a:r>
              <a:rPr lang="en-US" sz="2100" b="1" dirty="0"/>
              <a:t>Proposed Cost Share - $3.8</a:t>
            </a:r>
            <a:br>
              <a:rPr lang="en-US" sz="2100" b="1" dirty="0"/>
            </a:br>
            <a:r>
              <a:rPr lang="en-US" sz="2100" dirty="0"/>
              <a:t>Grant Opportunity through United States Department of Energy’s Grid Resilience and Innovation Partnerships (GRIP) Program </a:t>
            </a:r>
            <a:br>
              <a:rPr lang="en-US" sz="2100" dirty="0"/>
            </a:br>
            <a:r>
              <a:rPr lang="en-US" sz="2100" b="1" dirty="0"/>
              <a:t>Proposed grant - $11.5 Million </a:t>
            </a:r>
            <a:br>
              <a:rPr lang="en-US" sz="3600" dirty="0"/>
            </a:br>
            <a:br>
              <a:rPr lang="en-US" sz="3600" b="1" dirty="0"/>
            </a:br>
            <a:endParaRPr lang="en-US" sz="4800" dirty="0"/>
          </a:p>
        </p:txBody>
      </p:sp>
      <p:sp>
        <p:nvSpPr>
          <p:cNvPr id="3" name="Subtitle 2">
            <a:extLst>
              <a:ext uri="{FF2B5EF4-FFF2-40B4-BE49-F238E27FC236}">
                <a16:creationId xmlns:a16="http://schemas.microsoft.com/office/drawing/2014/main" id="{FAAB7650-6473-AAF5-34C2-812C4FCA8866}"/>
              </a:ext>
            </a:extLst>
          </p:cNvPr>
          <p:cNvSpPr>
            <a:spLocks noGrp="1"/>
          </p:cNvSpPr>
          <p:nvPr>
            <p:ph type="subTitle" idx="1"/>
          </p:nvPr>
        </p:nvSpPr>
        <p:spPr>
          <a:xfrm>
            <a:off x="457199" y="3528060"/>
            <a:ext cx="4876802" cy="2997735"/>
          </a:xfrm>
          <a:effectLst>
            <a:softEdge rad="12700"/>
          </a:effectLst>
        </p:spPr>
        <p:txBody>
          <a:bodyPr>
            <a:normAutofit/>
          </a:bodyPr>
          <a:lstStyle/>
          <a:p>
            <a:pPr algn="l"/>
            <a:r>
              <a:rPr lang="en-US" sz="1800" u="sng" dirty="0">
                <a:effectLst/>
                <a:latin typeface="Calibri" panose="020F0502020204030204" pitchFamily="34" charset="0"/>
                <a:ea typeface="Calibri" panose="020F0502020204030204" pitchFamily="34" charset="0"/>
                <a:cs typeface="Times New Roman" panose="02020603050405020304" pitchFamily="18" charset="0"/>
              </a:rPr>
              <a:t>Project Technology </a:t>
            </a:r>
          </a:p>
          <a:p>
            <a:pPr marL="457200" indent="-457200" algn="l">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Enhanced Vegetation Management Practices </a:t>
            </a:r>
          </a:p>
          <a:p>
            <a:pPr marL="457200" indent="-457200" algn="l">
              <a:buFont typeface="+mj-lt"/>
              <a:buAutoNum type="arabicPeriod"/>
            </a:pPr>
            <a:r>
              <a:rPr lang="en-US" sz="1800" dirty="0"/>
              <a:t>System Coordination Study</a:t>
            </a:r>
          </a:p>
          <a:p>
            <a:pPr marL="457200" indent="-457200" algn="l">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Distribution Automation </a:t>
            </a:r>
          </a:p>
          <a:p>
            <a:pPr marL="457200" indent="-457200" algn="l">
              <a:buFont typeface="+mj-lt"/>
              <a:buAutoNum type="arabicPeriod"/>
            </a:pPr>
            <a:r>
              <a:rPr lang="en-US" sz="1800" dirty="0"/>
              <a:t>Outage Management System </a:t>
            </a:r>
          </a:p>
          <a:p>
            <a:pPr marL="457200" indent="-457200" algn="l">
              <a:buFont typeface="+mj-lt"/>
              <a:buAutoNum type="arabicPeriod"/>
            </a:pPr>
            <a:r>
              <a:rPr lang="en-US" sz="1800" dirty="0"/>
              <a:t>Advanced Grid Hardening Equipment </a:t>
            </a:r>
          </a:p>
          <a:p>
            <a:pPr algn="l"/>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ubtitle 2">
            <a:extLst>
              <a:ext uri="{FF2B5EF4-FFF2-40B4-BE49-F238E27FC236}">
                <a16:creationId xmlns:a16="http://schemas.microsoft.com/office/drawing/2014/main" id="{AB83E4EA-272F-E34B-8DEF-0F3F1E1BD6B6}"/>
              </a:ext>
            </a:extLst>
          </p:cNvPr>
          <p:cNvSpPr txBox="1">
            <a:spLocks/>
          </p:cNvSpPr>
          <p:nvPr/>
        </p:nvSpPr>
        <p:spPr>
          <a:xfrm>
            <a:off x="6095999" y="3528060"/>
            <a:ext cx="5942255" cy="3135976"/>
          </a:xfrm>
          <a:prstGeom prst="rect">
            <a:avLst/>
          </a:prstGeom>
          <a:effectLst>
            <a:softEdge rad="12700"/>
          </a:effectLst>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800" dirty="0">
                <a:latin typeface="Calibri" panose="020F0502020204030204" pitchFamily="34" charset="0"/>
                <a:ea typeface="Calibri" panose="020F0502020204030204" pitchFamily="34" charset="0"/>
                <a:cs typeface="Times New Roman" panose="02020603050405020304" pitchFamily="18" charset="0"/>
              </a:rPr>
              <a:t> </a:t>
            </a:r>
            <a:r>
              <a:rPr lang="en-US" sz="1800" u="sng" dirty="0">
                <a:latin typeface="Calibri" panose="020F0502020204030204" pitchFamily="34" charset="0"/>
                <a:ea typeface="Calibri" panose="020F0502020204030204" pitchFamily="34" charset="0"/>
                <a:cs typeface="Times New Roman" panose="02020603050405020304" pitchFamily="18" charset="0"/>
              </a:rPr>
              <a:t>Project Technology Impact </a:t>
            </a:r>
          </a:p>
          <a:p>
            <a:pPr marL="342900" marR="0" lvl="0" indent="-342900" algn="l">
              <a:lnSpc>
                <a:spcPct val="150000"/>
              </a:lnSpc>
              <a:spcBef>
                <a:spcPts val="0"/>
              </a:spcBef>
              <a:spcAft>
                <a:spcPts val="0"/>
              </a:spcAft>
              <a:buFont typeface="+mj-lt"/>
              <a:buAutoNum type="arabicPeriod"/>
            </a:pPr>
            <a:r>
              <a:rPr lang="en-US" sz="1800" dirty="0">
                <a:latin typeface="Calibri" panose="020F0502020204030204" pitchFamily="34" charset="0"/>
                <a:cs typeface="Times New Roman" panose="02020603050405020304" pitchFamily="18" charset="0"/>
              </a:rPr>
              <a:t>Expand</a:t>
            </a:r>
            <a:r>
              <a:rPr lang="en-US" sz="1800" dirty="0">
                <a:effectLst/>
                <a:latin typeface="Calibri" panose="020F0502020204030204" pitchFamily="34" charset="0"/>
                <a:ea typeface="Calibri" panose="020F0502020204030204" pitchFamily="34" charset="0"/>
                <a:cs typeface="Times New Roman" panose="02020603050405020304" pitchFamily="18" charset="0"/>
              </a:rPr>
              <a:t> and accelerate modernization of its grid </a:t>
            </a:r>
          </a:p>
          <a:p>
            <a:pPr marL="342900" marR="0" lvl="0" indent="-342900" algn="l">
              <a:lnSpc>
                <a:spcPct val="150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Make the grid more resilient against climate change</a:t>
            </a:r>
          </a:p>
          <a:p>
            <a:pPr marL="342900" marR="0" lvl="0" indent="-342900" algn="l">
              <a:lnSpc>
                <a:spcPct val="150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Reduce the likelihood of future disruptions</a:t>
            </a:r>
          </a:p>
          <a:p>
            <a:pPr marL="342900" marR="0" lvl="0" indent="-342900" algn="l">
              <a:lnSpc>
                <a:spcPct val="150000"/>
              </a:lnSpc>
              <a:spcBef>
                <a:spcPts val="0"/>
              </a:spcBef>
              <a:spcAft>
                <a:spcPts val="0"/>
              </a:spcAft>
              <a:buFont typeface="+mj-lt"/>
              <a:buAutoNum type="arabicPeriod"/>
            </a:pPr>
            <a:r>
              <a:rPr lang="en-US" sz="1800" dirty="0">
                <a:latin typeface="Calibri" panose="020F0502020204030204" pitchFamily="34" charset="0"/>
                <a:ea typeface="Calibri" panose="020F0502020204030204" pitchFamily="34" charset="0"/>
                <a:cs typeface="Times New Roman" panose="02020603050405020304" pitchFamily="18" charset="0"/>
              </a:rPr>
              <a:t>Mitigate damage from wildfires</a:t>
            </a:r>
          </a:p>
          <a:p>
            <a:pPr marL="342900" marR="0" lvl="0" indent="-342900" algn="l">
              <a:lnSpc>
                <a:spcPct val="150000"/>
              </a:lnSpc>
              <a:spcBef>
                <a:spcPts val="0"/>
              </a:spcBef>
              <a:spcAft>
                <a:spcPts val="0"/>
              </a:spcAft>
              <a:buFont typeface="+mj-lt"/>
              <a:buAutoNum type="arabicPeriod"/>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a:lnSpc>
                <a:spcPct val="150000"/>
              </a:lnSpc>
              <a:spcBef>
                <a:spcPts val="0"/>
              </a:spcBef>
              <a:spcAft>
                <a:spcPts val="0"/>
              </a:spcAft>
              <a:buFont typeface="+mj-lt"/>
              <a:buAutoNum type="arabicPeriod"/>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71678975"/>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extLst>
              <a:ext uri="{BEBA8EAE-BF5A-486C-A8C5-ECC9F3942E4B}">
                <a14:imgProps xmlns:a14="http://schemas.microsoft.com/office/drawing/2010/main">
                  <a14:imgLayer r:embed="rId4">
                    <a14:imgEffect>
                      <a14:saturation sat="0"/>
                    </a14:imgEffect>
                  </a14:imgLayer>
                </a14:imgProps>
              </a:ext>
            </a:extLst>
          </a:blip>
          <a:tile tx="0" ty="0" sx="100000" sy="100000" flip="none" algn="tl"/>
        </a:blip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45C6958-2048-9AD4-4B5D-710B221C373D}"/>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153745" y="227286"/>
            <a:ext cx="2740508" cy="3102654"/>
          </a:xfrm>
          <a:prstGeom prst="rect">
            <a:avLst/>
          </a:prstGeom>
          <a:effectLst>
            <a:glow>
              <a:schemeClr val="accent1"/>
            </a:glow>
            <a:softEdge rad="406400"/>
          </a:effectLst>
        </p:spPr>
      </p:pic>
      <p:sp>
        <p:nvSpPr>
          <p:cNvPr id="2" name="Title 1">
            <a:extLst>
              <a:ext uri="{FF2B5EF4-FFF2-40B4-BE49-F238E27FC236}">
                <a16:creationId xmlns:a16="http://schemas.microsoft.com/office/drawing/2014/main" id="{9336574B-67E6-2F92-A612-6EDFA6A82657}"/>
              </a:ext>
            </a:extLst>
          </p:cNvPr>
          <p:cNvSpPr>
            <a:spLocks noGrp="1"/>
          </p:cNvSpPr>
          <p:nvPr>
            <p:ph type="ctrTitle"/>
          </p:nvPr>
        </p:nvSpPr>
        <p:spPr>
          <a:xfrm>
            <a:off x="2809780" y="512617"/>
            <a:ext cx="9382220" cy="3546764"/>
          </a:xfrm>
        </p:spPr>
        <p:txBody>
          <a:bodyPr>
            <a:noAutofit/>
          </a:bodyPr>
          <a:lstStyle/>
          <a:p>
            <a:br>
              <a:rPr lang="en-US" sz="3600" b="1" dirty="0"/>
            </a:br>
            <a:br>
              <a:rPr lang="en-US" sz="3600" b="1" dirty="0"/>
            </a:br>
            <a:br>
              <a:rPr lang="en-US" sz="3600" b="1" dirty="0"/>
            </a:br>
            <a:br>
              <a:rPr lang="en-US" sz="3600" dirty="0"/>
            </a:br>
            <a:br>
              <a:rPr lang="en-US" sz="3600" b="1" dirty="0"/>
            </a:br>
            <a:endParaRPr lang="en-US" sz="4800" dirty="0"/>
          </a:p>
        </p:txBody>
      </p:sp>
      <p:sp>
        <p:nvSpPr>
          <p:cNvPr id="3" name="Subtitle 2">
            <a:extLst>
              <a:ext uri="{FF2B5EF4-FFF2-40B4-BE49-F238E27FC236}">
                <a16:creationId xmlns:a16="http://schemas.microsoft.com/office/drawing/2014/main" id="{FAAB7650-6473-AAF5-34C2-812C4FCA8866}"/>
              </a:ext>
            </a:extLst>
          </p:cNvPr>
          <p:cNvSpPr>
            <a:spLocks noGrp="1"/>
          </p:cNvSpPr>
          <p:nvPr>
            <p:ph type="subTitle" idx="1"/>
          </p:nvPr>
        </p:nvSpPr>
        <p:spPr>
          <a:xfrm>
            <a:off x="2809780" y="227285"/>
            <a:ext cx="8969474" cy="3201715"/>
          </a:xfrm>
          <a:effectLst>
            <a:softEdge rad="12700"/>
          </a:effectLst>
        </p:spPr>
        <p:txBody>
          <a:bodyPr>
            <a:normAutofit/>
          </a:bodyPr>
          <a:lstStyle/>
          <a:p>
            <a:endParaRPr lang="en-US" sz="2800" b="1" dirty="0"/>
          </a:p>
          <a:p>
            <a:r>
              <a:rPr lang="en-US" sz="2800" b="1" dirty="0"/>
              <a:t>Three-Part Wildfire Damage Mitigation Project</a:t>
            </a:r>
            <a:br>
              <a:rPr lang="en-US" sz="2800" b="1" dirty="0"/>
            </a:br>
            <a:r>
              <a:rPr lang="en-US" sz="2000" dirty="0"/>
              <a:t>Mora-San Miguel Electric Cooperative, Inc. - Prime Recipient </a:t>
            </a:r>
            <a:endParaRPr lang="en-US" sz="2800" dirty="0"/>
          </a:p>
          <a:p>
            <a:r>
              <a:rPr lang="en-US" sz="2800" b="1" dirty="0"/>
              <a:t>Project Goals</a:t>
            </a:r>
          </a:p>
          <a:p>
            <a:pPr marL="0" marR="0" algn="just">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The Project’s goal is to avoid, withstand, and recover more quickly from power disruptions, including those due to wildfires and other climatic events and accelerate and enhance current investments in vegetation management and grid hardening to promote better power quality and transformation of the grid through innovative modernization technologies.  </a:t>
            </a:r>
          </a:p>
          <a:p>
            <a:pPr algn="just"/>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AFF56300-7438-F490-6411-13D86C134CF3}"/>
              </a:ext>
            </a:extLst>
          </p:cNvPr>
          <p:cNvSpPr txBox="1"/>
          <p:nvPr/>
        </p:nvSpPr>
        <p:spPr>
          <a:xfrm>
            <a:off x="831274" y="3069850"/>
            <a:ext cx="10947980" cy="3630481"/>
          </a:xfrm>
          <a:prstGeom prst="rect">
            <a:avLst/>
          </a:prstGeom>
          <a:noFill/>
        </p:spPr>
        <p:txBody>
          <a:bodyPr wrap="square">
            <a:spAutoFit/>
          </a:bodyPr>
          <a:lstStyle/>
          <a:p>
            <a:pPr marL="0" marR="0" algn="just">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The community will benefit from the Project reaching this goal.  MSMEC will become equipped to easily respond to increases in power demand from the community due to the advancement of electrification.  For example, as electric vehicles (EV) become widely used, public, home, and business EV charging stations will be necessary. MSMEC will also be able to accept more renewable energy generation from local sources, both utility scale and member-owned.  </a:t>
            </a:r>
          </a:p>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Furthermore, the Project will increase the number of well-paid, highly-skilled positions offered by MSMEC and benefit area businesses who will receive patronage from the contractors working on the Project.  MSMEC will utilize existing labor agreements and enter into new agreements with labor unions, local governments, and community-based organizations. </a:t>
            </a:r>
          </a:p>
          <a:p>
            <a:pPr marL="0" marR="0">
              <a:lnSpc>
                <a:spcPct val="107000"/>
              </a:lnSpc>
              <a:spcBef>
                <a:spcPts val="0"/>
              </a:spcBef>
              <a:spcAft>
                <a:spcPts val="800"/>
              </a:spcAft>
            </a:pPr>
            <a:r>
              <a:rPr lang="en-US" sz="1700" dirty="0">
                <a:effectLst/>
                <a:latin typeface="Calibri" panose="020F0502020204030204" pitchFamily="34" charset="0"/>
                <a:ea typeface="Calibri" panose="020F0502020204030204" pitchFamily="34" charset="0"/>
                <a:cs typeface="Times New Roman" panose="02020603050405020304" pitchFamily="18" charset="0"/>
              </a:rPr>
              <a:t>Finally, the Project will advance diversity, equity, inclusion, and accessibility to electricity by MSMEC members, 94% of which reside and have business in census tracts that are designated in the Climate and Economic Justice Screening Tool as disadvantaged, thereby supporting the President’s Justice40 initiative.</a:t>
            </a:r>
          </a:p>
          <a:p>
            <a:pPr algn="ctr"/>
            <a:endParaRPr lang="en-US" sz="2800" b="1" dirty="0"/>
          </a:p>
        </p:txBody>
      </p:sp>
    </p:spTree>
    <p:extLst>
      <p:ext uri="{BB962C8B-B14F-4D97-AF65-F5344CB8AC3E}">
        <p14:creationId xmlns:p14="http://schemas.microsoft.com/office/powerpoint/2010/main" val="3145082058"/>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extLst>
              <a:ext uri="{BEBA8EAE-BF5A-486C-A8C5-ECC9F3942E4B}">
                <a14:imgProps xmlns:a14="http://schemas.microsoft.com/office/drawing/2010/main">
                  <a14:imgLayer r:embed="rId4">
                    <a14:imgEffect>
                      <a14:saturation sat="0"/>
                    </a14:imgEffect>
                  </a14:imgLayer>
                </a14:imgProps>
              </a:ext>
            </a:extLst>
          </a:blip>
          <a:tile tx="0" ty="0" sx="100000" sy="100000" flip="none" algn="tl"/>
        </a:blip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45C6958-2048-9AD4-4B5D-710B221C373D}"/>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153745" y="227286"/>
            <a:ext cx="2740508" cy="3102654"/>
          </a:xfrm>
          <a:prstGeom prst="rect">
            <a:avLst/>
          </a:prstGeom>
          <a:effectLst>
            <a:glow>
              <a:schemeClr val="accent1"/>
            </a:glow>
            <a:softEdge rad="406400"/>
          </a:effectLst>
        </p:spPr>
      </p:pic>
      <p:sp>
        <p:nvSpPr>
          <p:cNvPr id="2" name="Title 1">
            <a:extLst>
              <a:ext uri="{FF2B5EF4-FFF2-40B4-BE49-F238E27FC236}">
                <a16:creationId xmlns:a16="http://schemas.microsoft.com/office/drawing/2014/main" id="{9336574B-67E6-2F92-A612-6EDFA6A82657}"/>
              </a:ext>
            </a:extLst>
          </p:cNvPr>
          <p:cNvSpPr>
            <a:spLocks noGrp="1"/>
          </p:cNvSpPr>
          <p:nvPr>
            <p:ph type="ctrTitle"/>
          </p:nvPr>
        </p:nvSpPr>
        <p:spPr>
          <a:xfrm>
            <a:off x="2809780" y="512617"/>
            <a:ext cx="9382220" cy="2318718"/>
          </a:xfrm>
        </p:spPr>
        <p:txBody>
          <a:bodyPr>
            <a:noAutofit/>
          </a:bodyPr>
          <a:lstStyle/>
          <a:p>
            <a:r>
              <a:rPr lang="en-US" sz="3200" b="1" dirty="0">
                <a:latin typeface="+mn-lt"/>
              </a:rPr>
              <a:t>Three-Part Wildfire Damage Mitigation Project</a:t>
            </a:r>
            <a:br>
              <a:rPr lang="en-US" sz="3600" b="1" dirty="0">
                <a:latin typeface="+mn-lt"/>
              </a:rPr>
            </a:br>
            <a:r>
              <a:rPr lang="en-US" sz="2400" dirty="0">
                <a:latin typeface="+mn-lt"/>
              </a:rPr>
              <a:t>Mora-San Miguel Electric Cooperative, Inc. - Prime Recipient </a:t>
            </a:r>
            <a:br>
              <a:rPr lang="en-US" sz="4400" dirty="0"/>
            </a:br>
            <a:br>
              <a:rPr lang="en-US" sz="3600" b="1" dirty="0"/>
            </a:br>
            <a:r>
              <a:rPr lang="en-US" sz="2800" dirty="0"/>
              <a:t>Enhance and Expand Grid Modernization, Grid Hardening and Vegetation Management to Benefit MSMEC members.</a:t>
            </a:r>
            <a:endParaRPr lang="en-US" sz="4800" dirty="0"/>
          </a:p>
        </p:txBody>
      </p:sp>
      <p:sp>
        <p:nvSpPr>
          <p:cNvPr id="3" name="Subtitle 2">
            <a:extLst>
              <a:ext uri="{FF2B5EF4-FFF2-40B4-BE49-F238E27FC236}">
                <a16:creationId xmlns:a16="http://schemas.microsoft.com/office/drawing/2014/main" id="{FAAB7650-6473-AAF5-34C2-812C4FCA8866}"/>
              </a:ext>
            </a:extLst>
          </p:cNvPr>
          <p:cNvSpPr>
            <a:spLocks noGrp="1"/>
          </p:cNvSpPr>
          <p:nvPr>
            <p:ph type="subTitle" idx="1"/>
          </p:nvPr>
        </p:nvSpPr>
        <p:spPr>
          <a:xfrm>
            <a:off x="607921" y="3406413"/>
            <a:ext cx="4350160" cy="3224301"/>
          </a:xfrm>
          <a:ln w="15875">
            <a:solidFill>
              <a:srgbClr val="92D050"/>
            </a:solidFill>
          </a:ln>
          <a:effectLst>
            <a:softEdge rad="12700"/>
          </a:effectLst>
        </p:spPr>
        <p:txBody>
          <a:bodyPr>
            <a:normAutofit fontScale="85000" lnSpcReduction="20000"/>
          </a:bodyPr>
          <a:lstStyle/>
          <a:p>
            <a:pPr algn="l">
              <a:lnSpc>
                <a:spcPct val="107000"/>
              </a:lnSpc>
              <a:spcBef>
                <a:spcPts val="0"/>
              </a:spcBef>
            </a:pPr>
            <a:r>
              <a:rPr lang="en-US" sz="1600" b="1" u="sng" dirty="0">
                <a:effectLst/>
              </a:rPr>
              <a:t>Technical Points of Contact:</a:t>
            </a:r>
            <a:endParaRPr lang="en-US" sz="1600" b="1" dirty="0">
              <a:effectLst/>
            </a:endParaRPr>
          </a:p>
          <a:p>
            <a:pPr marL="2286000" marR="0" indent="-2286000" algn="l">
              <a:lnSpc>
                <a:spcPct val="107000"/>
              </a:lnSpc>
              <a:spcBef>
                <a:spcPts val="0"/>
              </a:spcBef>
              <a:spcAft>
                <a:spcPts val="0"/>
              </a:spcAft>
            </a:pPr>
            <a:r>
              <a:rPr lang="en-US" sz="1600" dirty="0">
                <a:effectLst/>
              </a:rPr>
              <a:t>Adam G. Roybal, P.E., </a:t>
            </a:r>
          </a:p>
          <a:p>
            <a:pPr algn="l">
              <a:lnSpc>
                <a:spcPct val="107000"/>
              </a:lnSpc>
              <a:spcBef>
                <a:spcPts val="0"/>
              </a:spcBef>
            </a:pPr>
            <a:r>
              <a:rPr lang="en-US" sz="1600" dirty="0">
                <a:effectLst/>
              </a:rPr>
              <a:t>Transmission &amp; Distribution Lines </a:t>
            </a:r>
          </a:p>
          <a:p>
            <a:pPr algn="l">
              <a:lnSpc>
                <a:spcPct val="107000"/>
              </a:lnSpc>
              <a:spcBef>
                <a:spcPts val="0"/>
              </a:spcBef>
            </a:pPr>
            <a:r>
              <a:rPr lang="en-US" sz="1600" dirty="0">
                <a:effectLst/>
              </a:rPr>
              <a:t>Division Manager</a:t>
            </a:r>
          </a:p>
          <a:p>
            <a:pPr algn="l">
              <a:lnSpc>
                <a:spcPct val="107000"/>
              </a:lnSpc>
              <a:spcBef>
                <a:spcPts val="0"/>
              </a:spcBef>
            </a:pPr>
            <a:r>
              <a:rPr lang="en-US" sz="1600" dirty="0">
                <a:effectLst/>
              </a:rPr>
              <a:t>Transmission &amp; Distribution Services LLC </a:t>
            </a:r>
          </a:p>
          <a:p>
            <a:pPr algn="l">
              <a:lnSpc>
                <a:spcPct val="107000"/>
              </a:lnSpc>
              <a:spcBef>
                <a:spcPts val="0"/>
              </a:spcBef>
            </a:pPr>
            <a:r>
              <a:rPr lang="en-US" sz="1600" dirty="0">
                <a:effectLst/>
              </a:rPr>
              <a:t>9550 San Mateo Blvd NE, Suite G</a:t>
            </a:r>
          </a:p>
          <a:p>
            <a:pPr algn="l">
              <a:lnSpc>
                <a:spcPct val="107000"/>
              </a:lnSpc>
              <a:spcBef>
                <a:spcPts val="0"/>
              </a:spcBef>
            </a:pPr>
            <a:r>
              <a:rPr lang="en-US" sz="1600" dirty="0">
                <a:effectLst/>
              </a:rPr>
              <a:t>Albuquerque, NM 87113</a:t>
            </a:r>
          </a:p>
          <a:p>
            <a:pPr algn="l">
              <a:lnSpc>
                <a:spcPct val="107000"/>
              </a:lnSpc>
              <a:spcBef>
                <a:spcPts val="0"/>
              </a:spcBef>
            </a:pPr>
            <a:r>
              <a:rPr lang="en-US" sz="1600" dirty="0">
                <a:effectLst/>
              </a:rPr>
              <a:t>Phone:  505-344-4234</a:t>
            </a:r>
          </a:p>
          <a:p>
            <a:pPr algn="l">
              <a:lnSpc>
                <a:spcPct val="107000"/>
              </a:lnSpc>
              <a:spcBef>
                <a:spcPts val="0"/>
              </a:spcBef>
            </a:pPr>
            <a:r>
              <a:rPr lang="en-US" sz="1600" dirty="0">
                <a:effectLst/>
              </a:rPr>
              <a:t>Email:  </a:t>
            </a:r>
            <a:r>
              <a:rPr lang="en-US" sz="1600" dirty="0">
                <a:effectLst/>
                <a:hlinkClick r:id="rId6"/>
              </a:rPr>
              <a:t>aroybal@t-d-services.com</a:t>
            </a:r>
            <a:endParaRPr lang="en-US" sz="1600" dirty="0">
              <a:effectLst/>
            </a:endParaRPr>
          </a:p>
          <a:p>
            <a:pPr algn="l">
              <a:lnSpc>
                <a:spcPct val="107000"/>
              </a:lnSpc>
              <a:spcBef>
                <a:spcPts val="0"/>
              </a:spcBef>
            </a:pPr>
            <a:r>
              <a:rPr lang="en-US" sz="1600" b="1" u="sng" dirty="0">
                <a:effectLst/>
              </a:rPr>
              <a:t>Business Point of Contact</a:t>
            </a:r>
            <a:r>
              <a:rPr lang="en-US" sz="1600" b="1" dirty="0">
                <a:effectLst/>
              </a:rPr>
              <a:t>:  </a:t>
            </a:r>
          </a:p>
          <a:p>
            <a:pPr algn="l">
              <a:lnSpc>
                <a:spcPct val="107000"/>
              </a:lnSpc>
              <a:spcBef>
                <a:spcPts val="0"/>
              </a:spcBef>
            </a:pPr>
            <a:r>
              <a:rPr lang="en-US" sz="1600" dirty="0">
                <a:effectLst/>
              </a:rPr>
              <a:t>Les Montoya, CEO/General Manager</a:t>
            </a:r>
          </a:p>
          <a:p>
            <a:pPr algn="l">
              <a:lnSpc>
                <a:spcPct val="107000"/>
              </a:lnSpc>
              <a:spcBef>
                <a:spcPts val="0"/>
              </a:spcBef>
            </a:pPr>
            <a:r>
              <a:rPr lang="en-US" sz="1600" dirty="0">
                <a:effectLst/>
              </a:rPr>
              <a:t>Mora-San Miguel Electric Cooperative, Inc. (MSMEC)</a:t>
            </a:r>
          </a:p>
          <a:p>
            <a:pPr algn="l">
              <a:lnSpc>
                <a:spcPct val="107000"/>
              </a:lnSpc>
              <a:spcBef>
                <a:spcPts val="0"/>
              </a:spcBef>
            </a:pPr>
            <a:r>
              <a:rPr lang="en-US" sz="1600" dirty="0">
                <a:effectLst/>
              </a:rPr>
              <a:t>501 Highway 518; P.O. Box 240 </a:t>
            </a:r>
          </a:p>
          <a:p>
            <a:pPr algn="l">
              <a:lnSpc>
                <a:spcPct val="107000"/>
              </a:lnSpc>
              <a:spcBef>
                <a:spcPts val="0"/>
              </a:spcBef>
            </a:pPr>
            <a:r>
              <a:rPr lang="en-US" sz="1600" dirty="0">
                <a:effectLst/>
              </a:rPr>
              <a:t>Mora, NM  87732</a:t>
            </a:r>
          </a:p>
          <a:p>
            <a:pPr algn="l">
              <a:lnSpc>
                <a:spcPct val="107000"/>
              </a:lnSpc>
              <a:spcBef>
                <a:spcPts val="0"/>
              </a:spcBef>
            </a:pPr>
            <a:r>
              <a:rPr lang="en-US" sz="1600" dirty="0">
                <a:effectLst/>
              </a:rPr>
              <a:t>Phone:  575-383-4276 </a:t>
            </a:r>
          </a:p>
          <a:p>
            <a:pPr algn="l">
              <a:lnSpc>
                <a:spcPct val="107000"/>
              </a:lnSpc>
              <a:spcBef>
                <a:spcPts val="0"/>
              </a:spcBef>
            </a:pPr>
            <a:r>
              <a:rPr lang="en-US" sz="1600" dirty="0">
                <a:effectLst/>
              </a:rPr>
              <a:t>Email:  </a:t>
            </a:r>
            <a:r>
              <a:rPr lang="en-US" sz="1600" dirty="0">
                <a:effectLst/>
                <a:hlinkClick r:id="rId7"/>
              </a:rPr>
              <a:t>lmontoya@morasanmiguel.coop</a:t>
            </a:r>
            <a:r>
              <a:rPr lang="en-US" sz="1600" dirty="0">
                <a:effectLst/>
              </a:rPr>
              <a:t>  </a:t>
            </a:r>
          </a:p>
          <a:p>
            <a:pPr algn="l">
              <a:lnSpc>
                <a:spcPct val="107000"/>
              </a:lnSpc>
              <a:spcBef>
                <a:spcPts val="0"/>
              </a:spcBef>
            </a:pPr>
            <a:endParaRPr lang="en-US" sz="1600" dirty="0">
              <a:effectLst/>
            </a:endParaRPr>
          </a:p>
          <a:p>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4" name="Table 3">
            <a:extLst>
              <a:ext uri="{FF2B5EF4-FFF2-40B4-BE49-F238E27FC236}">
                <a16:creationId xmlns:a16="http://schemas.microsoft.com/office/drawing/2014/main" id="{3F5935F7-540C-0EAD-05A8-270FBFF314F9}"/>
              </a:ext>
            </a:extLst>
          </p:cNvPr>
          <p:cNvGraphicFramePr>
            <a:graphicFrameLocks noGrp="1"/>
          </p:cNvGraphicFramePr>
          <p:nvPr>
            <p:extLst>
              <p:ext uri="{D42A27DB-BD31-4B8C-83A1-F6EECF244321}">
                <p14:modId xmlns:p14="http://schemas.microsoft.com/office/powerpoint/2010/main" val="1330512146"/>
              </p:ext>
            </p:extLst>
          </p:nvPr>
        </p:nvGraphicFramePr>
        <p:xfrm>
          <a:off x="5477376" y="3406413"/>
          <a:ext cx="6193826" cy="3047699"/>
        </p:xfrm>
        <a:graphic>
          <a:graphicData uri="http://schemas.openxmlformats.org/drawingml/2006/table">
            <a:tbl>
              <a:tblPr firstRow="1" firstCol="1" bandRow="1">
                <a:tableStyleId>{E8B1032C-EA38-4F05-BA0D-38AFFFC7BED3}</a:tableStyleId>
              </a:tblPr>
              <a:tblGrid>
                <a:gridCol w="3047570">
                  <a:extLst>
                    <a:ext uri="{9D8B030D-6E8A-4147-A177-3AD203B41FA5}">
                      <a16:colId xmlns:a16="http://schemas.microsoft.com/office/drawing/2014/main" val="3280453283"/>
                    </a:ext>
                  </a:extLst>
                </a:gridCol>
                <a:gridCol w="3146256">
                  <a:extLst>
                    <a:ext uri="{9D8B030D-6E8A-4147-A177-3AD203B41FA5}">
                      <a16:colId xmlns:a16="http://schemas.microsoft.com/office/drawing/2014/main" val="904845189"/>
                    </a:ext>
                  </a:extLst>
                </a:gridCol>
              </a:tblGrid>
              <a:tr h="3047699">
                <a:tc>
                  <a:txBody>
                    <a:bodyPr/>
                    <a:lstStyle/>
                    <a:p>
                      <a:pPr marL="0" marR="0">
                        <a:lnSpc>
                          <a:spcPct val="107000"/>
                        </a:lnSpc>
                        <a:spcBef>
                          <a:spcPts val="0"/>
                        </a:spcBef>
                        <a:spcAft>
                          <a:spcPts val="0"/>
                        </a:spcAft>
                      </a:pPr>
                      <a:r>
                        <a:rPr lang="en-US" sz="1200" u="none" strike="noStrike" dirty="0">
                          <a:effectLst/>
                        </a:rPr>
                        <a:t> </a:t>
                      </a:r>
                      <a:endParaRPr lang="en-US" sz="1100" dirty="0">
                        <a:effectLst/>
                      </a:endParaRPr>
                    </a:p>
                    <a:p>
                      <a:pPr marL="0" marR="0">
                        <a:lnSpc>
                          <a:spcPct val="107000"/>
                        </a:lnSpc>
                        <a:spcBef>
                          <a:spcPts val="0"/>
                        </a:spcBef>
                        <a:spcAft>
                          <a:spcPts val="0"/>
                        </a:spcAft>
                      </a:pPr>
                      <a:r>
                        <a:rPr lang="en-US" sz="1200" u="sng" dirty="0">
                          <a:effectLst/>
                        </a:rPr>
                        <a:t>Team Member Organizations:</a:t>
                      </a:r>
                      <a:endParaRPr lang="en-US" sz="1100" dirty="0">
                        <a:effectLst/>
                      </a:endParaRPr>
                    </a:p>
                    <a:p>
                      <a:pPr marL="0" marR="0">
                        <a:lnSpc>
                          <a:spcPct val="107000"/>
                        </a:lnSpc>
                        <a:spcBef>
                          <a:spcPts val="0"/>
                        </a:spcBef>
                        <a:spcAft>
                          <a:spcPts val="0"/>
                        </a:spcAft>
                      </a:pPr>
                      <a:r>
                        <a:rPr lang="en-US" sz="1200" dirty="0">
                          <a:effectLst/>
                        </a:rPr>
                        <a:t>Mora-San Miguel Electric Cooperative, Inc</a:t>
                      </a:r>
                      <a:endParaRPr lang="en-US" sz="1100" dirty="0">
                        <a:effectLst/>
                      </a:endParaRPr>
                    </a:p>
                    <a:p>
                      <a:pPr marL="0" marR="0">
                        <a:lnSpc>
                          <a:spcPct val="107000"/>
                        </a:lnSpc>
                        <a:spcBef>
                          <a:spcPts val="0"/>
                        </a:spcBef>
                        <a:spcAft>
                          <a:spcPts val="0"/>
                        </a:spcAft>
                      </a:pPr>
                      <a:r>
                        <a:rPr lang="en-US" sz="1200" dirty="0">
                          <a:effectLst/>
                        </a:rPr>
                        <a:t> </a:t>
                      </a:r>
                      <a:endParaRPr lang="en-US" sz="1100" dirty="0">
                        <a:effectLst/>
                      </a:endParaRPr>
                    </a:p>
                    <a:p>
                      <a:pPr marL="0" marR="0">
                        <a:lnSpc>
                          <a:spcPct val="107000"/>
                        </a:lnSpc>
                        <a:spcBef>
                          <a:spcPts val="0"/>
                        </a:spcBef>
                        <a:spcAft>
                          <a:spcPts val="0"/>
                        </a:spcAft>
                      </a:pPr>
                      <a:r>
                        <a:rPr lang="en-US" sz="1200" dirty="0">
                          <a:effectLst/>
                        </a:rPr>
                        <a:t> </a:t>
                      </a:r>
                      <a:endParaRPr lang="en-US" sz="1100" dirty="0">
                        <a:effectLst/>
                      </a:endParaRPr>
                    </a:p>
                    <a:p>
                      <a:pPr marL="0" marR="0">
                        <a:lnSpc>
                          <a:spcPct val="107000"/>
                        </a:lnSpc>
                        <a:spcBef>
                          <a:spcPts val="0"/>
                        </a:spcBef>
                        <a:spcAft>
                          <a:spcPts val="0"/>
                        </a:spcAft>
                      </a:pPr>
                      <a:r>
                        <a:rPr lang="en-US" sz="1200" dirty="0">
                          <a:effectLst/>
                        </a:rPr>
                        <a:t> </a:t>
                      </a:r>
                      <a:endParaRPr lang="en-US" sz="1100" dirty="0">
                        <a:effectLst/>
                      </a:endParaRPr>
                    </a:p>
                    <a:p>
                      <a:pPr marL="0" marR="0">
                        <a:lnSpc>
                          <a:spcPct val="107000"/>
                        </a:lnSpc>
                        <a:spcBef>
                          <a:spcPts val="0"/>
                        </a:spcBef>
                        <a:spcAft>
                          <a:spcPts val="0"/>
                        </a:spcAft>
                      </a:pPr>
                      <a:r>
                        <a:rPr lang="en-US" sz="1200" dirty="0">
                          <a:effectLst/>
                        </a:rPr>
                        <a:t> </a:t>
                      </a:r>
                      <a:endParaRPr lang="en-US" sz="1100" dirty="0">
                        <a:effectLst/>
                      </a:endParaRPr>
                    </a:p>
                    <a:p>
                      <a:pPr marL="0" marR="0">
                        <a:lnSpc>
                          <a:spcPct val="107000"/>
                        </a:lnSpc>
                        <a:spcBef>
                          <a:spcPts val="0"/>
                        </a:spcBef>
                        <a:spcAft>
                          <a:spcPts val="0"/>
                        </a:spcAft>
                      </a:pPr>
                      <a:r>
                        <a:rPr lang="en-US" sz="1200" dirty="0">
                          <a:effectLst/>
                        </a:rPr>
                        <a:t> </a:t>
                      </a:r>
                      <a:endParaRPr lang="en-US" sz="1100" dirty="0">
                        <a:effectLst/>
                      </a:endParaRPr>
                    </a:p>
                    <a:p>
                      <a:pPr marL="0" marR="0">
                        <a:lnSpc>
                          <a:spcPct val="107000"/>
                        </a:lnSpc>
                        <a:spcBef>
                          <a:spcPts val="0"/>
                        </a:spcBef>
                        <a:spcAft>
                          <a:spcPts val="0"/>
                        </a:spcAft>
                      </a:pPr>
                      <a:r>
                        <a:rPr lang="en-US" sz="1200" dirty="0">
                          <a:effectLst/>
                        </a:rPr>
                        <a:t>Transmission &amp; Distribution Services LLC</a:t>
                      </a:r>
                      <a:endParaRPr lang="en-US" sz="1100" dirty="0">
                        <a:effectLst/>
                      </a:endParaRPr>
                    </a:p>
                    <a:p>
                      <a:pPr marL="0" marR="0">
                        <a:lnSpc>
                          <a:spcPct val="107000"/>
                        </a:lnSpc>
                        <a:spcBef>
                          <a:spcPts val="0"/>
                        </a:spcBef>
                        <a:spcAft>
                          <a:spcPts val="0"/>
                        </a:spcAft>
                      </a:pPr>
                      <a:r>
                        <a:rPr lang="en-US" sz="1200" dirty="0">
                          <a:effectLst/>
                        </a:rPr>
                        <a:t> </a:t>
                      </a:r>
                      <a:endParaRPr lang="en-US" sz="1100" dirty="0">
                        <a:effectLst/>
                      </a:endParaRPr>
                    </a:p>
                    <a:p>
                      <a:pPr marL="0" marR="0">
                        <a:lnSpc>
                          <a:spcPct val="107000"/>
                        </a:lnSpc>
                        <a:spcBef>
                          <a:spcPts val="0"/>
                        </a:spcBef>
                        <a:spcAft>
                          <a:spcPts val="0"/>
                        </a:spcAft>
                      </a:pPr>
                      <a:r>
                        <a:rPr lang="en-US" sz="1200" dirty="0">
                          <a:effectLst/>
                        </a:rPr>
                        <a:t> </a:t>
                      </a:r>
                    </a:p>
                    <a:p>
                      <a:pPr marL="0" marR="0">
                        <a:lnSpc>
                          <a:spcPct val="107000"/>
                        </a:lnSpc>
                        <a:spcBef>
                          <a:spcPts val="0"/>
                        </a:spcBef>
                        <a:spcAft>
                          <a:spcPts val="0"/>
                        </a:spcAft>
                      </a:pPr>
                      <a:endParaRPr lang="en-US" sz="1100" dirty="0">
                        <a:effectLst/>
                      </a:endParaRPr>
                    </a:p>
                    <a:p>
                      <a:pPr marL="0" marR="0">
                        <a:lnSpc>
                          <a:spcPct val="107000"/>
                        </a:lnSpc>
                        <a:spcBef>
                          <a:spcPts val="0"/>
                        </a:spcBef>
                        <a:spcAft>
                          <a:spcPts val="0"/>
                        </a:spcAft>
                      </a:pPr>
                      <a:r>
                        <a:rPr lang="en-US" sz="1200" dirty="0">
                          <a:effectLst/>
                        </a:rPr>
                        <a:t>New Mexico Rural Electric Cooperative Assoc.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u="none" strike="noStrike" dirty="0">
                          <a:effectLst/>
                        </a:rPr>
                        <a:t>  </a:t>
                      </a:r>
                      <a:endParaRPr lang="en-US" sz="1100" dirty="0">
                        <a:effectLst/>
                      </a:endParaRPr>
                    </a:p>
                    <a:p>
                      <a:pPr marL="0" marR="0">
                        <a:lnSpc>
                          <a:spcPct val="107000"/>
                        </a:lnSpc>
                        <a:spcBef>
                          <a:spcPts val="0"/>
                        </a:spcBef>
                        <a:spcAft>
                          <a:spcPts val="0"/>
                        </a:spcAft>
                      </a:pPr>
                      <a:r>
                        <a:rPr lang="en-US" sz="1200" u="sng" dirty="0">
                          <a:effectLst/>
                        </a:rPr>
                        <a:t>Key/Senior Personnel:</a:t>
                      </a:r>
                      <a:endParaRPr lang="en-US" sz="1100" dirty="0">
                        <a:effectLst/>
                      </a:endParaRPr>
                    </a:p>
                    <a:p>
                      <a:pPr marL="0" marR="0">
                        <a:lnSpc>
                          <a:spcPct val="107000"/>
                        </a:lnSpc>
                        <a:spcBef>
                          <a:spcPts val="0"/>
                        </a:spcBef>
                        <a:spcAft>
                          <a:spcPts val="0"/>
                        </a:spcAft>
                      </a:pPr>
                      <a:r>
                        <a:rPr lang="en-US" sz="1200" dirty="0">
                          <a:effectLst/>
                        </a:rPr>
                        <a:t>Les Montoya, CEO/General Manager</a:t>
                      </a:r>
                      <a:endParaRPr lang="en-US" sz="1100" dirty="0">
                        <a:effectLst/>
                      </a:endParaRPr>
                    </a:p>
                    <a:p>
                      <a:pPr marL="0" marR="0">
                        <a:lnSpc>
                          <a:spcPct val="107000"/>
                        </a:lnSpc>
                        <a:spcBef>
                          <a:spcPts val="0"/>
                        </a:spcBef>
                        <a:spcAft>
                          <a:spcPts val="0"/>
                        </a:spcAft>
                      </a:pPr>
                      <a:r>
                        <a:rPr lang="en-US" sz="1200" dirty="0">
                          <a:effectLst/>
                        </a:rPr>
                        <a:t>Larry Barela, Systems Operations Manager</a:t>
                      </a:r>
                      <a:endParaRPr lang="en-US" sz="1100" dirty="0">
                        <a:effectLst/>
                      </a:endParaRPr>
                    </a:p>
                    <a:p>
                      <a:pPr marL="0" marR="0">
                        <a:lnSpc>
                          <a:spcPct val="107000"/>
                        </a:lnSpc>
                        <a:spcBef>
                          <a:spcPts val="0"/>
                        </a:spcBef>
                        <a:spcAft>
                          <a:spcPts val="0"/>
                        </a:spcAft>
                      </a:pPr>
                      <a:r>
                        <a:rPr lang="en-US" sz="1200" dirty="0">
                          <a:effectLst/>
                        </a:rPr>
                        <a:t>Julie Pacheco, Finance Manger</a:t>
                      </a:r>
                      <a:endParaRPr lang="en-US" sz="1100" dirty="0">
                        <a:effectLst/>
                      </a:endParaRPr>
                    </a:p>
                    <a:p>
                      <a:pPr marL="0" marR="0">
                        <a:lnSpc>
                          <a:spcPct val="107000"/>
                        </a:lnSpc>
                        <a:spcBef>
                          <a:spcPts val="0"/>
                        </a:spcBef>
                        <a:spcAft>
                          <a:spcPts val="0"/>
                        </a:spcAft>
                      </a:pPr>
                      <a:r>
                        <a:rPr lang="en-US" sz="1200" dirty="0">
                          <a:effectLst/>
                        </a:rPr>
                        <a:t>Isaiah Romero, Operations Superintendent</a:t>
                      </a:r>
                      <a:endParaRPr lang="en-US" sz="1100" dirty="0">
                        <a:effectLst/>
                      </a:endParaRPr>
                    </a:p>
                    <a:p>
                      <a:pPr marL="0" marR="0">
                        <a:lnSpc>
                          <a:spcPct val="107000"/>
                        </a:lnSpc>
                        <a:spcBef>
                          <a:spcPts val="0"/>
                        </a:spcBef>
                        <a:spcAft>
                          <a:spcPts val="0"/>
                        </a:spcAft>
                      </a:pPr>
                      <a:r>
                        <a:rPr lang="en-US" sz="1200" dirty="0">
                          <a:effectLst/>
                        </a:rPr>
                        <a:t>April Gonzales, Systems Operations Supervisor</a:t>
                      </a:r>
                      <a:endParaRPr lang="en-US" sz="1100" dirty="0">
                        <a:effectLst/>
                      </a:endParaRPr>
                    </a:p>
                    <a:p>
                      <a:pPr marL="0" marR="0">
                        <a:lnSpc>
                          <a:spcPct val="107000"/>
                        </a:lnSpc>
                        <a:spcBef>
                          <a:spcPts val="0"/>
                        </a:spcBef>
                        <a:spcAft>
                          <a:spcPts val="0"/>
                        </a:spcAft>
                      </a:pPr>
                      <a:r>
                        <a:rPr lang="en-US" sz="1200" dirty="0">
                          <a:effectLst/>
                        </a:rPr>
                        <a:t>Jason Trujillo, AMI Network Supervisor</a:t>
                      </a:r>
                      <a:endParaRPr lang="en-US" sz="1100" dirty="0">
                        <a:effectLst/>
                      </a:endParaRPr>
                    </a:p>
                    <a:p>
                      <a:pPr marL="0" marR="0">
                        <a:lnSpc>
                          <a:spcPct val="107000"/>
                        </a:lnSpc>
                        <a:spcBef>
                          <a:spcPts val="0"/>
                        </a:spcBef>
                        <a:spcAft>
                          <a:spcPts val="0"/>
                        </a:spcAft>
                      </a:pPr>
                      <a:r>
                        <a:rPr lang="en-US" sz="1200" dirty="0">
                          <a:effectLst/>
                        </a:rPr>
                        <a:t>Adam G. Roybal, Transmission &amp; Distribution Lines Division Manager</a:t>
                      </a:r>
                      <a:endParaRPr lang="en-US" sz="1100" dirty="0">
                        <a:effectLst/>
                      </a:endParaRPr>
                    </a:p>
                    <a:p>
                      <a:pPr marL="0" marR="0">
                        <a:lnSpc>
                          <a:spcPct val="107000"/>
                        </a:lnSpc>
                        <a:spcBef>
                          <a:spcPts val="0"/>
                        </a:spcBef>
                        <a:spcAft>
                          <a:spcPts val="0"/>
                        </a:spcAft>
                      </a:pPr>
                      <a:r>
                        <a:rPr lang="en-US" sz="1200" dirty="0">
                          <a:effectLst/>
                        </a:rPr>
                        <a:t>Robert Perea, Planning Division Manager</a:t>
                      </a:r>
                      <a:endParaRPr lang="en-US" sz="1100" dirty="0">
                        <a:effectLst/>
                      </a:endParaRPr>
                    </a:p>
                    <a:p>
                      <a:pPr marL="0" marR="0">
                        <a:lnSpc>
                          <a:spcPct val="107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98001508"/>
                  </a:ext>
                </a:extLst>
              </a:tr>
            </a:tbl>
          </a:graphicData>
        </a:graphic>
      </p:graphicFrame>
    </p:spTree>
    <p:extLst>
      <p:ext uri="{BB962C8B-B14F-4D97-AF65-F5344CB8AC3E}">
        <p14:creationId xmlns:p14="http://schemas.microsoft.com/office/powerpoint/2010/main" val="1927975575"/>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2623</TotalTime>
  <Words>578</Words>
  <Application>Microsoft Office PowerPoint</Application>
  <PresentationFormat>Widescreen</PresentationFormat>
  <Paragraphs>62</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   Three-Part Wildfire Damage Mitigation Project Mora-San Miguel Electric Cooperative, Inc. - Prime Recipient  Proposed Cost Share - $3.8 Grant Opportunity through United States Department of Energy’s Grid Resilience and Innovation Partnerships (GRIP) Program  Proposed grant - $11.5 Million   </vt:lpstr>
      <vt:lpstr>     </vt:lpstr>
      <vt:lpstr>Three-Part Wildfire Damage Mitigation Project Mora-San Miguel Electric Cooperative, Inc. - Prime Recipient   Enhance and Expand Grid Modernization, Grid Hardening and Vegetation Management to Benefit MSMEC members.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Three-Part Wildfire Damage Mitigation Project Mora-San Miguel Electric Cooperative, Inc. - Prime Recipient  </dc:title>
  <dc:creator>Carmen Campbell</dc:creator>
  <cp:lastModifiedBy>Carmen Campbell</cp:lastModifiedBy>
  <cp:revision>2</cp:revision>
  <dcterms:created xsi:type="dcterms:W3CDTF">2023-04-04T18:06:54Z</dcterms:created>
  <dcterms:modified xsi:type="dcterms:W3CDTF">2023-04-06T13:49:55Z</dcterms:modified>
</cp:coreProperties>
</file>