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3E32"/>
    <a:srgbClr val="C7AB9E"/>
    <a:srgbClr val="845D4C"/>
    <a:srgbClr val="EBD5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60"/>
  </p:normalViewPr>
  <p:slideViewPr>
    <p:cSldViewPr snapToGrid="0">
      <p:cViewPr varScale="1">
        <p:scale>
          <a:sx n="51" d="100"/>
          <a:sy n="51" d="100"/>
        </p:scale>
        <p:origin x="102" y="8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FF7F0B-10CB-4611-B9E4-893E56617353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40C0F9-843B-499D-839D-D2F424EB2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998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CF125-1332-A3AC-982A-260F1D762C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5B2763-D959-71D0-BEEB-8D70639E5F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4FA8BD-2BC7-8F21-20FB-49F640F8C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B68D3-84A6-49AB-BE36-1BB0FE4C0094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A65111-DB0B-F6A6-64B3-60F017F73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1AF34-1233-58D2-BCA9-0D197FA2C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AB5B8-A856-4F84-A7C2-F6F4E0A5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35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77181-7E0D-1A60-FFAE-0C9315DB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9A746C-199F-D924-CD2E-6E0F800241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BA0D5-6545-B79E-D04A-C2D41E022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B68D3-84A6-49AB-BE36-1BB0FE4C0094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FF9AB9-E5F9-45A4-E37F-A54C46349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13825C-853C-36E0-4801-829AC3BA9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AB5B8-A856-4F84-A7C2-F6F4E0A5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880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8F99B0-6436-F087-4EA6-AC71D294D9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D56E21-57BF-AD58-ECC0-456ACEA0E1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CDEDCC-66E7-BF0F-0EE7-EA98E162E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B68D3-84A6-49AB-BE36-1BB0FE4C0094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A89C0-85D1-8EF7-5051-5EA0E44E5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E7EE-796E-1116-0B94-CF6358CC1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AB5B8-A856-4F84-A7C2-F6F4E0A5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839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1C455-5C4C-A2E3-D45B-91EC3CC61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E5F67B-4030-B585-7A65-78F2282835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92988-CDE7-CFC0-31B2-D552DE603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B68D3-84A6-49AB-BE36-1BB0FE4C0094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F1B9D-3FF5-926C-2EFA-5D7935629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DC551-9121-06B9-45B5-7FCFC6806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AB5B8-A856-4F84-A7C2-F6F4E0A5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313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5DCDD-A22B-9EE7-8E90-A0D8ADE2A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E9CCE7-36B0-F0C9-24D1-9A615E9EBD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FD459C-CA1C-0508-4F47-854F12807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B68D3-84A6-49AB-BE36-1BB0FE4C0094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56B314-770B-C663-9F06-A63DAB8DD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D84DCD-68C7-8589-6FAB-128161323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AB5B8-A856-4F84-A7C2-F6F4E0A5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195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7AD38-5670-A0A3-C86F-1C14E8264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24CE6-4323-D2BC-12D8-6D32C30497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90D119-1D4A-BEAE-646A-00E7F7B1C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39DB9D-3BB7-4362-4EE6-2EF7D4D80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B68D3-84A6-49AB-BE36-1BB0FE4C0094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0869C9-07A2-0E11-2440-1B1DB3ABF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78B6C5-D7A0-A93E-A8EE-AC49451F8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AB5B8-A856-4F84-A7C2-F6F4E0A5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08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C18B9-AC7E-6BDD-5BDE-05DF7DCBC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E2B6BA-FFE6-70B2-2071-F8FC12070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14A6DC-F1B4-4C60-6B06-333324428D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7CA158-CE2F-11BD-8EC9-426A383B3D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87BFBA-3E82-BA15-0D1F-6090FCA4C8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21578C-239D-E641-7C3E-82EE04281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B68D3-84A6-49AB-BE36-1BB0FE4C0094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9D847A-B344-FB8C-2A99-439E66CD8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69AABE-8039-0144-0E21-36AAA3E63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AB5B8-A856-4F84-A7C2-F6F4E0A5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441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8A59C-CEE4-B12C-B7CE-E15B91F3A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FFB5AF-4AC2-F68F-FF10-BC4645AF1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B68D3-84A6-49AB-BE36-1BB0FE4C0094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56E0E5-07FB-91A5-CDDA-C5105A423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2DC738-3EC1-5E35-E088-256D3B28C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AB5B8-A856-4F84-A7C2-F6F4E0A5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12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79659B-BEA7-DC75-71F1-40B8150B8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B68D3-84A6-49AB-BE36-1BB0FE4C0094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E268EC-3885-079E-9D4F-DC8914DB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A76449-D401-66FE-A3CB-271D8BE3E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AB5B8-A856-4F84-A7C2-F6F4E0A5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37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5D7C1-B0AF-88E6-910C-C4360F222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26559-E599-3597-F66F-DC98CF3E9B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076402-70F3-14D5-2A1A-353782F996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D3DF1E-9C9B-436C-D62B-D716F6197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B68D3-84A6-49AB-BE36-1BB0FE4C0094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969094-E84C-66E2-029A-53560C0CF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9C2032-B3E3-91B6-CF2D-F70579B62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AB5B8-A856-4F84-A7C2-F6F4E0A5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302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5F539-8971-6F4A-72C4-3B2FCFE61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0F0DE9-39F7-D42A-4498-DC107DA046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984941-134F-28DB-4920-7A1C1C135E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84F6A2-6F6C-67D8-3C86-965593804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B68D3-84A6-49AB-BE36-1BB0FE4C0094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190B79-567A-FCC9-43EE-59D82AA0A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494599-A15F-3C91-A9BD-0467CC3F3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AB5B8-A856-4F84-A7C2-F6F4E0A5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78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2D1BBD8-DAAB-9216-D318-35D24A587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7B67E3-7A54-B46A-77B6-79AEBE64D4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063FA8-14A1-37B9-16B2-2493969FC9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B68D3-84A6-49AB-BE36-1BB0FE4C0094}" type="datetimeFigureOut">
              <a:rPr lang="en-US" smtClean="0"/>
              <a:t>4/6/2023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FDB06E-64BA-D305-07A6-30E3C1D2C8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128DDC-1410-0C20-5C5F-B32CD3E183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AB5B8-A856-4F84-A7C2-F6F4E0A53A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110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om/imgres?imgurl=https%3A%2F%2Fsfip.files.wordpress.com%2F2015%2F09%2Fmsl-logo_no-tag-1.jpg&amp;tbnid=dihz0pdDiiYZnM&amp;vet=12ahUKEwiQisaSm4v-AhWSM94AHaXuDW0QMygBegUIARDHAQ..i&amp;imgrefurl=https%3A%2F%2Fsantafeinnovate.org%2F2015%2F09%2F30%2Fsfips-microgrid-lab-at-santa-fe-energy-summit%2F&amp;docid=vLSq0WwbniLlXM&amp;w=1079&amp;h=351&amp;itg=1&amp;q=microgrid%20systems%20laboratory&amp;client=firefox-b-1-d&amp;ved=2ahUKEwiQisaSm4v-AhWSM94AHaXuDW0QMygBegUIARDHAQ" TargetMode="External"/><Relationship Id="rId3" Type="http://schemas.openxmlformats.org/officeDocument/2006/relationships/hyperlink" Target="mailto:lreyes@kitcarson.com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oogle.com/imgres?imgurl=https%3A%2F%2Fkitcarson.com%2Fwp-content%2Fuploads%2F2019%2F01%2Flogo-KCEC-Color-1.png&amp;tbnid=m0ev-zepHy4dOM&amp;vet=12ahUKEwjr1K-Jm4v-AhUBFN4AHTODCR8QMygBegUIARCyAQ..i&amp;imgrefurl=https%3A%2F%2Fkitcarson.com%2Flogos%2F&amp;docid=VA0OyzZ6s8_ecM&amp;w=904&amp;h=254&amp;q=kit%20carson%20electric&amp;client=firefox-b-1-d&amp;ved=2ahUKEwjr1K-Jm4v-AhUBFN4AHTODCR8QMygBegUIARCyAQ" TargetMode="External"/><Relationship Id="rId5" Type="http://schemas.openxmlformats.org/officeDocument/2006/relationships/image" Target="../media/image2.png"/><Relationship Id="rId4" Type="http://schemas.openxmlformats.org/officeDocument/2006/relationships/hyperlink" Target="https://www.google.com/imgres?imgurl=https%3A%2F%2Fuploads-ssl.webflow.com%2F60dbdcca2e4b1919e8894fa5%2F61421c39080b9e64fa46c2ec_camus-2c-bl-orange.svg&amp;tbnid=MrciATq1ApMpkM&amp;vet=12ahUKEwjTp7GEm4v-AhVWLd4AHWGuD00QMygAegUIARCzAQ..i&amp;imgrefurl=https%3A%2F%2Fwww.camus.energy%2F&amp;docid=76lfUoDJKbYYhM&amp;w=800&amp;h=160&amp;q=camus%20energy&amp;client=firefox-b-1-d&amp;ved=2ahUKEwjTp7GEm4v-AhVWLd4AHWGuD00QMygAegUIARCzAQ" TargetMode="External"/><Relationship Id="rId9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E0B4638-768C-E172-0C00-F9023CA335FC}"/>
              </a:ext>
            </a:extLst>
          </p:cNvPr>
          <p:cNvSpPr/>
          <p:nvPr/>
        </p:nvSpPr>
        <p:spPr>
          <a:xfrm>
            <a:off x="1274164" y="0"/>
            <a:ext cx="10917836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AC3B885-315D-1AD5-25B6-6771CDB8C12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3000">
                <a:schemeClr val="accent1">
                  <a:lumMod val="5000"/>
                  <a:lumOff val="95000"/>
                </a:schemeClr>
              </a:gs>
              <a:gs pos="97000">
                <a:schemeClr val="accent1">
                  <a:lumMod val="30000"/>
                  <a:lumOff val="70000"/>
                  <a:alpha val="26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7AB9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779D1-8ABF-AF52-3967-13A75E5A31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8471" y="1964911"/>
            <a:ext cx="7523685" cy="3598287"/>
          </a:xfrm>
        </p:spPr>
        <p:txBody>
          <a:bodyPr anchor="ctr">
            <a:normAutofit/>
          </a:bodyPr>
          <a:lstStyle/>
          <a:p>
            <a:pPr algn="l" rtl="0">
              <a:spcBef>
                <a:spcPts val="0"/>
              </a:spcBef>
              <a:spcAft>
                <a:spcPts val="800"/>
              </a:spcAft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Prime Recipient: Kit Carson Electric Cooperative</a:t>
            </a:r>
            <a:b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b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Project Manager: Luis Reyes, CEO</a:t>
            </a:r>
            <a:b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Contact: Email: </a:t>
            </a:r>
            <a:r>
              <a:rPr lang="en-US" sz="2000" b="0" i="0" u="sng" strike="noStrike" dirty="0">
                <a:solidFill>
                  <a:srgbClr val="0000FF"/>
                </a:solidFill>
                <a:effectLst/>
                <a:latin typeface="Calibri" panose="020F0502020204030204" pitchFamily="34" charset="0"/>
                <a:hlinkClick r:id="rId3"/>
              </a:rPr>
              <a:t>lreyes@kitcarson.com</a:t>
            </a: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| Phone: (575) 741-0213</a:t>
            </a:r>
            <a:b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b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Project Cost:$23,145,698 -  $15,430,118 federal / $7,715,580 match </a:t>
            </a:r>
            <a:br>
              <a:rPr lang="en-US" sz="2000" dirty="0">
                <a:effectLst/>
              </a:rPr>
            </a:br>
            <a:br>
              <a:rPr lang="en-US" sz="2000" dirty="0"/>
            </a:b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Key Personnel: </a:t>
            </a:r>
            <a:b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Richard Martinez (Kit Carson Electric)</a:t>
            </a:r>
            <a:b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Michael Ryan (Camus Energy)</a:t>
            </a:r>
            <a:b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David </a:t>
            </a:r>
            <a:r>
              <a:rPr lang="en-US" sz="20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Breecker</a:t>
            </a: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(Microgrid Systems Laboratory)</a:t>
            </a:r>
            <a:endParaRPr lang="en-US" sz="2000" dirty="0"/>
          </a:p>
        </p:txBody>
      </p:sp>
      <p:pic>
        <p:nvPicPr>
          <p:cNvPr id="1026" name="Picture 2" descr="Camus Energy | Zero-Carbon Grid Orchestration">
            <a:hlinkClick r:id="rId4"/>
            <a:extLst>
              <a:ext uri="{FF2B5EF4-FFF2-40B4-BE49-F238E27FC236}">
                <a16:creationId xmlns:a16="http://schemas.microsoft.com/office/drawing/2014/main" id="{EC8FFFF7-3A2E-41E4-9B16-D8ADDB68E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53" y="5834354"/>
            <a:ext cx="3205003" cy="642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ogos - Kit Carson Electric Cooperative">
            <a:hlinkClick r:id="rId6"/>
            <a:extLst>
              <a:ext uri="{FF2B5EF4-FFF2-40B4-BE49-F238E27FC236}">
                <a16:creationId xmlns:a16="http://schemas.microsoft.com/office/drawing/2014/main" id="{0D9766C1-BF37-6517-0AD1-EB6E63CA33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580" y="5333903"/>
            <a:ext cx="4038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FIP's Microgrid Lab at Santa Fe Energy Summit | SFIP | Santa Fe Innovation  Park">
            <a:hlinkClick r:id="rId8"/>
            <a:extLst>
              <a:ext uri="{FF2B5EF4-FFF2-40B4-BE49-F238E27FC236}">
                <a16:creationId xmlns:a16="http://schemas.microsoft.com/office/drawing/2014/main" id="{8E66863E-58CF-5C08-4DE3-2BA2494953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2"/>
          <a:stretch/>
        </p:blipFill>
        <p:spPr bwMode="auto">
          <a:xfrm>
            <a:off x="8349279" y="5595102"/>
            <a:ext cx="3139363" cy="985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ACD470A-887E-7B5A-FA16-B175EC73102F}"/>
              </a:ext>
            </a:extLst>
          </p:cNvPr>
          <p:cNvSpPr txBox="1"/>
          <p:nvPr/>
        </p:nvSpPr>
        <p:spPr>
          <a:xfrm>
            <a:off x="1174377" y="1141080"/>
            <a:ext cx="98432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0" u="none" strike="noStrike" dirty="0">
                <a:solidFill>
                  <a:srgbClr val="000000"/>
                </a:solidFill>
                <a:effectLst/>
              </a:rPr>
              <a:t>Building a Modern Intelligent Distributed BESS for Resiliency in Northern New Mexico</a:t>
            </a:r>
            <a:endParaRPr lang="en-US" sz="32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34A9E4-BEE3-1EDE-9BC0-CBE45C7020E4}"/>
              </a:ext>
            </a:extLst>
          </p:cNvPr>
          <p:cNvSpPr txBox="1"/>
          <p:nvPr/>
        </p:nvSpPr>
        <p:spPr>
          <a:xfrm>
            <a:off x="2479431" y="6581001"/>
            <a:ext cx="9712569" cy="276999"/>
          </a:xfrm>
          <a:prstGeom prst="rect">
            <a:avLst/>
          </a:prstGeom>
          <a:gradFill>
            <a:gsLst>
              <a:gs pos="6100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  <a:alpha val="7000"/>
                </a:schemeClr>
              </a:gs>
            </a:gsLst>
            <a:lin ang="0" scaled="1"/>
          </a:gradFill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CEO of Kit Carson Electric, Luis Reyes at the Taos Mesa Solar Array. Credit: Nathan Burton/Taos News</a:t>
            </a:r>
          </a:p>
        </p:txBody>
      </p:sp>
    </p:spTree>
    <p:extLst>
      <p:ext uri="{BB962C8B-B14F-4D97-AF65-F5344CB8AC3E}">
        <p14:creationId xmlns:p14="http://schemas.microsoft.com/office/powerpoint/2010/main" val="1479028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556EF045-23F1-B0E1-0DE3-DFB2655FAAFC}"/>
              </a:ext>
            </a:extLst>
          </p:cNvPr>
          <p:cNvSpPr/>
          <p:nvPr/>
        </p:nvSpPr>
        <p:spPr>
          <a:xfrm flipH="1">
            <a:off x="0" y="0"/>
            <a:ext cx="12192000" cy="1377385"/>
          </a:xfrm>
          <a:prstGeom prst="rect">
            <a:avLst/>
          </a:prstGeom>
          <a:blipFill>
            <a:blip r:embed="rId2"/>
            <a:stretch>
              <a:fillRect b="-81136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CC2A51-1493-AC84-C6C5-4134A7005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745" y="132000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583E32"/>
                </a:solidFill>
              </a:rPr>
              <a:t>Technology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89A0BF-84D8-ED0B-68DE-722A16A0E1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341" y="1594834"/>
            <a:ext cx="5194775" cy="526316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Taos Ski Valley: </a:t>
            </a:r>
          </a:p>
          <a:p>
            <a:pPr marL="457200" lvl="1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</a:rPr>
              <a:t>Technology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: Standalone BESS.</a:t>
            </a:r>
          </a:p>
          <a:p>
            <a:pPr marL="457200" lvl="1" indent="0">
              <a:buNone/>
            </a:pPr>
            <a:r>
              <a:rPr lang="en-US" sz="16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Impact: </a:t>
            </a:r>
            <a:r>
              <a:rPr lang="en-US" sz="16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BESS will sustain critical loads (i.e. clinic, fire station, communication towers and  water pumping stations) to allow the evacuation of residents and allow first responders to start fire fighting activities.  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</a:rPr>
              <a:t>El Rito: </a:t>
            </a:r>
          </a:p>
          <a:p>
            <a:pPr marL="457200" lvl="1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alibri" panose="020F0502020204030204" pitchFamily="34" charset="0"/>
              </a:rPr>
              <a:t>Technology: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</a:rPr>
              <a:t> A</a:t>
            </a:r>
            <a:r>
              <a:rPr lang="en-US" sz="16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dding BESS to an existing PV array.  </a:t>
            </a:r>
          </a:p>
          <a:p>
            <a:pPr marL="457200" lvl="1" indent="0">
              <a:buNone/>
            </a:pPr>
            <a:r>
              <a:rPr lang="en-US" sz="16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Impact:  </a:t>
            </a:r>
            <a:r>
              <a:rPr lang="en-US" sz="160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Support community critical loads (e.g., fire station, health clinic, child care center, telecommunications link, commercial kitchen, college dormitories, home health equipment) indefinitely in the event of an outage or PSPS; and priority loads during daylight hours.</a:t>
            </a:r>
            <a:endParaRPr lang="en-US" sz="16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Picuris Pueblo: </a:t>
            </a:r>
          </a:p>
          <a:p>
            <a:pPr marL="457200" lvl="1" indent="0">
              <a:buNone/>
            </a:pPr>
            <a:r>
              <a:rPr lang="en-US" sz="16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Technology: </a:t>
            </a:r>
            <a:r>
              <a:rPr lang="en-US" sz="16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Adding BESS to existing PV facilities and standalone BESS to address one of the communities that has land constraints to install PV.  </a:t>
            </a:r>
          </a:p>
          <a:p>
            <a:pPr marL="457200" lvl="1" indent="0">
              <a:buNone/>
            </a:pPr>
            <a:r>
              <a:rPr lang="en-US" sz="16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Impact: </a:t>
            </a:r>
            <a:r>
              <a:rPr lang="en-US" sz="160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Critical and priority load support as in El </a:t>
            </a:r>
            <a:r>
              <a:rPr lang="en-US" sz="160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Rito</a:t>
            </a:r>
            <a:r>
              <a:rPr lang="en-US" sz="160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, providing indefinite support to critical loads and supporting priority loads during daytime hours, tailored for the Tribe’s particular facilities, operations, and needs..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55ADFFE-3C38-730A-6F62-CED902475B66}"/>
              </a:ext>
            </a:extLst>
          </p:cNvPr>
          <p:cNvGrpSpPr/>
          <p:nvPr/>
        </p:nvGrpSpPr>
        <p:grpSpPr>
          <a:xfrm>
            <a:off x="6272890" y="100870"/>
            <a:ext cx="5772806" cy="4351338"/>
            <a:chOff x="6422189" y="2506662"/>
            <a:chExt cx="5772806" cy="435133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32D9849-02C2-A89C-7E58-5ECB3E4487DF}"/>
                </a:ext>
              </a:extLst>
            </p:cNvPr>
            <p:cNvGrpSpPr/>
            <p:nvPr/>
          </p:nvGrpSpPr>
          <p:grpSpPr>
            <a:xfrm>
              <a:off x="6425184" y="2506662"/>
              <a:ext cx="5766816" cy="4351338"/>
              <a:chOff x="4229263" y="1310045"/>
              <a:chExt cx="5540308" cy="4175760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F0796D34-7C9F-7F13-4332-047EFE69D5E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" t="6027" r="40455" b="23243"/>
              <a:stretch/>
            </p:blipFill>
            <p:spPr>
              <a:xfrm>
                <a:off x="4229263" y="1310045"/>
                <a:ext cx="5540308" cy="4175760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45F2D305-BA95-D914-B362-E6F452D2BA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95254" y="3429000"/>
                <a:ext cx="888049" cy="795544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DDE2F655-7EE7-75E2-6F02-3240036446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33046" y="4525617"/>
                <a:ext cx="888049" cy="795544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1DECF59E-F869-F170-6AB6-E6B506F4BC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881522" y="1633435"/>
                <a:ext cx="888049" cy="795544"/>
              </a:xfrm>
              <a:prstGeom prst="rect">
                <a:avLst/>
              </a:prstGeom>
            </p:spPr>
          </p:pic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CE747009-1AF8-1EAA-A9A7-A25B17424629}"/>
                  </a:ext>
                </a:extLst>
              </p:cNvPr>
              <p:cNvSpPr/>
              <p:nvPr/>
            </p:nvSpPr>
            <p:spPr>
              <a:xfrm rot="2667918">
                <a:off x="9136858" y="2100438"/>
                <a:ext cx="71437" cy="76200"/>
              </a:xfrm>
              <a:prstGeom prst="rect">
                <a:avLst/>
              </a:prstGeom>
              <a:solidFill>
                <a:srgbClr val="EBD50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ADF6E63-9BCE-A6DA-DC67-7898B60E5BEB}"/>
                </a:ext>
              </a:extLst>
            </p:cNvPr>
            <p:cNvSpPr txBox="1"/>
            <p:nvPr/>
          </p:nvSpPr>
          <p:spPr>
            <a:xfrm>
              <a:off x="6422189" y="2843650"/>
              <a:ext cx="18368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Rio Arriba County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0BB1ECF-551F-CB1D-BEF9-E2D0AE205B75}"/>
                </a:ext>
              </a:extLst>
            </p:cNvPr>
            <p:cNvSpPr txBox="1"/>
            <p:nvPr/>
          </p:nvSpPr>
          <p:spPr>
            <a:xfrm>
              <a:off x="10873095" y="5528480"/>
              <a:ext cx="13219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Taos County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1527AC4-4D8F-A622-64FA-2414B7FC583A}"/>
                </a:ext>
              </a:extLst>
            </p:cNvPr>
            <p:cNvSpPr txBox="1"/>
            <p:nvPr/>
          </p:nvSpPr>
          <p:spPr>
            <a:xfrm>
              <a:off x="6828536" y="4743365"/>
              <a:ext cx="647806" cy="307777"/>
            </a:xfrm>
            <a:prstGeom prst="rect">
              <a:avLst/>
            </a:prstGeom>
            <a:gradFill flip="none" rotWithShape="1">
              <a:gsLst>
                <a:gs pos="36000">
                  <a:schemeClr val="accent1">
                    <a:lumMod val="5000"/>
                    <a:lumOff val="95000"/>
                  </a:schemeClr>
                </a:gs>
                <a:gs pos="81000">
                  <a:schemeClr val="accent1">
                    <a:lumMod val="30000"/>
                    <a:lumOff val="7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El Rito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4C87D1E-69B2-8019-40F6-BE53CDDD1386}"/>
                </a:ext>
              </a:extLst>
            </p:cNvPr>
            <p:cNvSpPr txBox="1"/>
            <p:nvPr/>
          </p:nvSpPr>
          <p:spPr>
            <a:xfrm>
              <a:off x="10928490" y="2858558"/>
              <a:ext cx="1228670" cy="307777"/>
            </a:xfrm>
            <a:prstGeom prst="rect">
              <a:avLst/>
            </a:prstGeom>
            <a:gradFill flip="none" rotWithShape="1">
              <a:gsLst>
                <a:gs pos="36000">
                  <a:schemeClr val="accent1">
                    <a:lumMod val="5000"/>
                    <a:lumOff val="95000"/>
                  </a:schemeClr>
                </a:gs>
                <a:gs pos="81000">
                  <a:schemeClr val="accent1">
                    <a:lumMod val="30000"/>
                    <a:lumOff val="7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Taos Ski Valley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46D2D4D-B6F7-3722-6560-1DD6D4B32329}"/>
                </a:ext>
              </a:extLst>
            </p:cNvPr>
            <p:cNvSpPr txBox="1"/>
            <p:nvPr/>
          </p:nvSpPr>
          <p:spPr>
            <a:xfrm>
              <a:off x="9201655" y="5811154"/>
              <a:ext cx="1212191" cy="307777"/>
            </a:xfrm>
            <a:prstGeom prst="rect">
              <a:avLst/>
            </a:prstGeom>
            <a:gradFill flip="none" rotWithShape="1">
              <a:gsLst>
                <a:gs pos="36000">
                  <a:schemeClr val="accent1">
                    <a:lumMod val="5000"/>
                    <a:lumOff val="95000"/>
                  </a:schemeClr>
                </a:gs>
                <a:gs pos="81000">
                  <a:schemeClr val="accent1">
                    <a:lumMod val="30000"/>
                    <a:lumOff val="7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Picuris Pueblo</a:t>
              </a: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DBA99ACD-8ED9-CECD-D063-4C2F2AF937B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9807" t="35353" r="27706" b="60299"/>
          <a:stretch/>
        </p:blipFill>
        <p:spPr>
          <a:xfrm>
            <a:off x="6456796" y="5500652"/>
            <a:ext cx="267761" cy="296966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C36C8916-4751-E4F3-ED76-74831E584914}"/>
              </a:ext>
            </a:extLst>
          </p:cNvPr>
          <p:cNvGrpSpPr/>
          <p:nvPr/>
        </p:nvGrpSpPr>
        <p:grpSpPr>
          <a:xfrm>
            <a:off x="6419194" y="4592207"/>
            <a:ext cx="3575491" cy="1169551"/>
            <a:chOff x="4378656" y="5608033"/>
            <a:chExt cx="3575491" cy="1169551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B9407E5B-C151-DBC3-8C28-A1AEE63A6A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9463" t="15720" r="27351" b="79652"/>
            <a:stretch/>
          </p:blipFill>
          <p:spPr>
            <a:xfrm>
              <a:off x="4378656" y="5643893"/>
              <a:ext cx="342967" cy="316135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0136A0A-EA04-105B-51CC-F5E207780275}"/>
                </a:ext>
              </a:extLst>
            </p:cNvPr>
            <p:cNvSpPr txBox="1"/>
            <p:nvPr/>
          </p:nvSpPr>
          <p:spPr>
            <a:xfrm>
              <a:off x="4605763" y="5608033"/>
              <a:ext cx="3348384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Hospitals </a:t>
              </a:r>
            </a:p>
            <a:p>
              <a:endParaRPr lang="en-US" sz="1400" dirty="0"/>
            </a:p>
            <a:p>
              <a:r>
                <a:rPr lang="en-US" sz="1400" dirty="0"/>
                <a:t>Fire Stations</a:t>
              </a:r>
            </a:p>
            <a:p>
              <a:endParaRPr lang="en-US" sz="1400" dirty="0"/>
            </a:p>
            <a:p>
              <a:r>
                <a:rPr lang="en-US" sz="1400" dirty="0"/>
                <a:t>Local Law Enforcement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3D2EC28E-19D7-AF35-720A-9B20CC5F34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9938" t="26014" r="27988" b="71308"/>
            <a:stretch/>
          </p:blipFill>
          <p:spPr>
            <a:xfrm>
              <a:off x="4438532" y="6120384"/>
              <a:ext cx="223216" cy="18288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D1BD6F4-C9BE-7FE4-1F23-0AB6D7C39E14}"/>
              </a:ext>
            </a:extLst>
          </p:cNvPr>
          <p:cNvGrpSpPr/>
          <p:nvPr/>
        </p:nvGrpSpPr>
        <p:grpSpPr>
          <a:xfrm>
            <a:off x="8549973" y="4541139"/>
            <a:ext cx="3604192" cy="2215991"/>
            <a:chOff x="8256044" y="4525750"/>
            <a:chExt cx="3604192" cy="2215991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4333318-9F06-3D77-77DC-4E6FA52B41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8895" t="69149" r="26998" b="5143"/>
            <a:stretch/>
          </p:blipFill>
          <p:spPr>
            <a:xfrm>
              <a:off x="10495534" y="5022262"/>
              <a:ext cx="429961" cy="1707767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C64898B-9008-B824-F1D6-F07DFAFE9427}"/>
                </a:ext>
              </a:extLst>
            </p:cNvPr>
            <p:cNvSpPr txBox="1"/>
            <p:nvPr/>
          </p:nvSpPr>
          <p:spPr>
            <a:xfrm>
              <a:off x="8256044" y="4525750"/>
              <a:ext cx="3604192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FEMA Community Resilience Index (CRI)</a:t>
              </a:r>
            </a:p>
            <a:p>
              <a:pPr algn="ctr"/>
              <a:r>
                <a:rPr lang="en-US" sz="1200" dirty="0"/>
                <a:t>Composite index of 22 community resilience indicators</a:t>
              </a:r>
            </a:p>
            <a:p>
              <a:r>
                <a:rPr lang="en-US" sz="1400" dirty="0"/>
                <a:t>	&lt; -2.5 Std. Dev</a:t>
              </a:r>
            </a:p>
            <a:p>
              <a:r>
                <a:rPr lang="en-US" sz="1400" dirty="0"/>
                <a:t>	-2.5 - -1.5 Std. Dev</a:t>
              </a:r>
            </a:p>
            <a:p>
              <a:r>
                <a:rPr lang="en-US" sz="1400" dirty="0"/>
                <a:t>	-1.5 - -0.5 Std. Dev</a:t>
              </a:r>
            </a:p>
            <a:p>
              <a:r>
                <a:rPr lang="en-US" sz="1400" dirty="0"/>
                <a:t>	-0.5 - - 0.5 Std. Dev</a:t>
              </a:r>
            </a:p>
            <a:p>
              <a:r>
                <a:rPr lang="en-US" sz="1400" dirty="0"/>
                <a:t>	0.5 - 1.5 Std. Dev</a:t>
              </a:r>
            </a:p>
            <a:p>
              <a:r>
                <a:rPr lang="en-US" sz="1400" dirty="0"/>
                <a:t>	1.5 - 2.5 Std. Dev</a:t>
              </a:r>
            </a:p>
            <a:p>
              <a:r>
                <a:rPr lang="en-US" sz="1400" dirty="0"/>
                <a:t>	&gt; 2.5 Std. Dev</a:t>
              </a:r>
            </a:p>
            <a:p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35952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DE15FF-1245-8881-2A5F-3F0513D580A4}"/>
              </a:ext>
            </a:extLst>
          </p:cNvPr>
          <p:cNvSpPr/>
          <p:nvPr/>
        </p:nvSpPr>
        <p:spPr>
          <a:xfrm flipH="1">
            <a:off x="0" y="0"/>
            <a:ext cx="12192000" cy="1377385"/>
          </a:xfrm>
          <a:prstGeom prst="rect">
            <a:avLst/>
          </a:prstGeom>
          <a:blipFill>
            <a:blip r:embed="rId2"/>
            <a:stretch>
              <a:fillRect b="-81136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2A08A0-A47E-5E9D-C060-A5D8964FC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822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 b="1" dirty="0">
                <a:solidFill>
                  <a:srgbClr val="583E32"/>
                </a:solidFill>
              </a:rPr>
              <a:t>Project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4276F0-E2EB-DB88-035D-FEB17F3B67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Infrastructure Goals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Support critical loads at Picuris Pueblo (2.5MW), El Rito (1.25 MW), and Taos Ski Valley (3.5). </a:t>
            </a:r>
          </a:p>
          <a:p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Integrate systems to the KCEC grid and enable each to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have full island capacity to be shut down during periods of high-risk fire weather while continuing to serve key loads in these areas.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</a:rPr>
              <a:t>Workforce Goals</a:t>
            </a:r>
            <a:endParaRPr lang="en-US" sz="1800" b="1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Increase the northern New Mexico Electric and Technical workforce by at least 15 full staff and 5 apprentices per year.</a:t>
            </a:r>
          </a:p>
          <a:p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Integrate current curriculum with resilient energy workforce needs alongside Northern NM College, Santa Fe Community College, and the University of New Mexico – Taos. 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alibri" panose="020F0502020204030204" pitchFamily="34" charset="0"/>
              </a:rPr>
              <a:t>Community Goals</a:t>
            </a:r>
          </a:p>
          <a:p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Reduce death due to grid shutdown during extreme weather events to zero.</a:t>
            </a:r>
          </a:p>
          <a:p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Provide our Pueblo, Rural, and Tourist communities with piece of mind during wind storms and fire. </a:t>
            </a:r>
          </a:p>
          <a:p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Allow for individuals to evacuate from Taos Ski Resort safely during periods of natural disaster. </a:t>
            </a:r>
          </a:p>
          <a:p>
            <a:endParaRPr lang="en-US" sz="180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2106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536</Words>
  <Application>Microsoft Office PowerPoint</Application>
  <PresentationFormat>Widescreen</PresentationFormat>
  <Paragraphs>43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Prime Recipient: Kit Carson Electric Cooperative  Project Manager: Luis Reyes, CEO Contact: Email: lreyes@kitcarson.com | Phone: (575) 741-0213  Project Cost:$23,145,698 -  $15,430,118 federal / $7,715,580 match   Key Personnel:  Richard Martinez (Kit Carson Electric) Michael Ryan (Camus Energy) David Breecker (Microgrid Systems Laboratory)</vt:lpstr>
      <vt:lpstr>Technology summary</vt:lpstr>
      <vt:lpstr>Project Goals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Alison Turner</dc:creator>
  <cp:lastModifiedBy>Alison Turner</cp:lastModifiedBy>
  <cp:revision>6</cp:revision>
  <dcterms:created xsi:type="dcterms:W3CDTF">2023-04-02T12:33:19Z</dcterms:created>
  <dcterms:modified xsi:type="dcterms:W3CDTF">2023-04-06T19:26:06Z</dcterms:modified>
</cp:coreProperties>
</file>