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7FFFEA1B_A5983E40.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9"/>
  </p:notesMasterIdLst>
  <p:sldIdLst>
    <p:sldId id="257" r:id="rId6"/>
    <p:sldId id="2147478042" r:id="rId7"/>
    <p:sldId id="214747804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492E10-9D7A-A1D5-FEEE-FA5E1F3BCE4C}" name="Agarwal, Ankit" initials="AA" userId="S::c-aagarw@hawaiianelectric.com::4ec97f83-0af6-4321-ae67-2b0243003009" providerId="AD"/>
  <p188:author id="{D82ABA6D-9455-D7DD-D5CF-EC2D4CBC9C27}" name="Pinkerton, Rick" initials="PR" userId="Pinkerton, Rick" providerId="None"/>
  <p188:author id="{06116D9B-660D-1546-7525-70137A17014A}" name="Sastry, Mukkavalli" initials="SM" userId="S::c-msastr@hawaiianelectric.com::669a9b49-3a53-4579-883b-a6b11ec40d71" providerId="AD"/>
  <p188:author id="{3FF711CC-1E3D-569B-7046-A5F9D1BBCEE7}" name="Benn, Jason" initials="BJ" userId="S::jason.benn@hawaiianelectric.com::0136172a-e0c6-40e5-ae2e-050ffde14d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236A"/>
    <a:srgbClr val="372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67EF8D-7393-C192-E5F0-19547AC008AC}" v="50" dt="2023-04-04T15:54:26.176"/>
    <p1510:client id="{5B89425A-EA30-8F09-944B-2BE18F3E4666}" v="3" dt="2023-04-03T17:34:36.718"/>
    <p1510:client id="{9519A214-3A4B-4CA7-987B-39CBF7CFDA12}" v="5" dt="2023-04-03T22:44:36.716"/>
    <p1510:client id="{EF79071E-FBDC-86C3-B842-CB9C1D6DC4AF}" v="5" dt="2023-04-03T06:46:52.386"/>
    <p1510:client id="{F0D01630-6AF2-4CDF-821D-E570F6447AD3}" v="13" dt="2023-04-03T22:45:56.3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42" d="100"/>
          <a:sy n="42" d="100"/>
        </p:scale>
        <p:origin x="56" y="3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stry, Mukkavalli" userId="S::c-msastr@hawaiianelectric.com::669a9b49-3a53-4579-883b-a6b11ec40d71" providerId="AD" clId="Web-{5B89425A-EA30-8F09-944B-2BE18F3E4666}"/>
    <pc:docChg chg="mod">
      <pc:chgData name="Sastry, Mukkavalli" userId="S::c-msastr@hawaiianelectric.com::669a9b49-3a53-4579-883b-a6b11ec40d71" providerId="AD" clId="Web-{5B89425A-EA30-8F09-944B-2BE18F3E4666}" dt="2023-04-03T17:34:36.718" v="2"/>
      <pc:docMkLst>
        <pc:docMk/>
      </pc:docMkLst>
      <pc:sldChg chg="modCm">
        <pc:chgData name="Sastry, Mukkavalli" userId="S::c-msastr@hawaiianelectric.com::669a9b49-3a53-4579-883b-a6b11ec40d71" providerId="AD" clId="Web-{5B89425A-EA30-8F09-944B-2BE18F3E4666}" dt="2023-04-03T17:33:54.481" v="1"/>
        <pc:sldMkLst>
          <pc:docMk/>
          <pc:sldMk cId="3318681440" sldId="257"/>
        </pc:sldMkLst>
      </pc:sldChg>
      <pc:sldChg chg="modCm">
        <pc:chgData name="Sastry, Mukkavalli" userId="S::c-msastr@hawaiianelectric.com::669a9b49-3a53-4579-883b-a6b11ec40d71" providerId="AD" clId="Web-{5B89425A-EA30-8F09-944B-2BE18F3E4666}" dt="2023-04-03T17:34:36.718" v="2"/>
        <pc:sldMkLst>
          <pc:docMk/>
          <pc:sldMk cId="1755990687" sldId="2147478042"/>
        </pc:sldMkLst>
      </pc:sldChg>
    </pc:docChg>
  </pc:docChgLst>
  <pc:docChgLst>
    <pc:chgData name="Todaro, Nathan" userId="S::c-ntodar@hawaiianelectric.com::4a916685-92a5-4814-96cd-5d33b591beef" providerId="AD" clId="Web-{75BB8642-E26E-0776-EFA3-450802B2A6B6}"/>
    <pc:docChg chg="modSld">
      <pc:chgData name="Todaro, Nathan" userId="S::c-ntodar@hawaiianelectric.com::4a916685-92a5-4814-96cd-5d33b591beef" providerId="AD" clId="Web-{75BB8642-E26E-0776-EFA3-450802B2A6B6}" dt="2023-03-07T17:08:54.381" v="77"/>
      <pc:docMkLst>
        <pc:docMk/>
      </pc:docMkLst>
      <pc:sldChg chg="modSp">
        <pc:chgData name="Todaro, Nathan" userId="S::c-ntodar@hawaiianelectric.com::4a916685-92a5-4814-96cd-5d33b591beef" providerId="AD" clId="Web-{75BB8642-E26E-0776-EFA3-450802B2A6B6}" dt="2023-03-07T17:05:45.581" v="26" actId="20577"/>
        <pc:sldMkLst>
          <pc:docMk/>
          <pc:sldMk cId="3318681440" sldId="257"/>
        </pc:sldMkLst>
        <pc:spChg chg="mod">
          <ac:chgData name="Todaro, Nathan" userId="S::c-ntodar@hawaiianelectric.com::4a916685-92a5-4814-96cd-5d33b591beef" providerId="AD" clId="Web-{75BB8642-E26E-0776-EFA3-450802B2A6B6}" dt="2023-03-07T17:05:45.581" v="26" actId="20577"/>
          <ac:spMkLst>
            <pc:docMk/>
            <pc:sldMk cId="3318681440" sldId="257"/>
            <ac:spMk id="44" creationId="{1CCE9861-FBB4-6D1A-C4F3-FD0194C434D5}"/>
          </ac:spMkLst>
        </pc:spChg>
      </pc:sldChg>
      <pc:sldChg chg="modSp">
        <pc:chgData name="Todaro, Nathan" userId="S::c-ntodar@hawaiianelectric.com::4a916685-92a5-4814-96cd-5d33b591beef" providerId="AD" clId="Web-{75BB8642-E26E-0776-EFA3-450802B2A6B6}" dt="2023-03-07T17:08:54.381" v="77"/>
        <pc:sldMkLst>
          <pc:docMk/>
          <pc:sldMk cId="1881546197" sldId="2147478041"/>
        </pc:sldMkLst>
        <pc:spChg chg="mod">
          <ac:chgData name="Todaro, Nathan" userId="S::c-ntodar@hawaiianelectric.com::4a916685-92a5-4814-96cd-5d33b591beef" providerId="AD" clId="Web-{75BB8642-E26E-0776-EFA3-450802B2A6B6}" dt="2023-03-07T17:06:34.175" v="37" actId="20577"/>
          <ac:spMkLst>
            <pc:docMk/>
            <pc:sldMk cId="1881546197" sldId="2147478041"/>
            <ac:spMk id="3" creationId="{32DD46CD-AD66-3570-F979-FEC947621225}"/>
          </ac:spMkLst>
        </pc:spChg>
        <pc:spChg chg="mod">
          <ac:chgData name="Todaro, Nathan" userId="S::c-ntodar@hawaiianelectric.com::4a916685-92a5-4814-96cd-5d33b591beef" providerId="AD" clId="Web-{75BB8642-E26E-0776-EFA3-450802B2A6B6}" dt="2023-03-07T17:08:41.240" v="75" actId="20577"/>
          <ac:spMkLst>
            <pc:docMk/>
            <pc:sldMk cId="1881546197" sldId="2147478041"/>
            <ac:spMk id="5" creationId="{CB2D21E6-664B-8708-84C4-FAF019B7730B}"/>
          </ac:spMkLst>
        </pc:spChg>
        <pc:graphicFrameChg chg="mod modGraphic">
          <ac:chgData name="Todaro, Nathan" userId="S::c-ntodar@hawaiianelectric.com::4a916685-92a5-4814-96cd-5d33b591beef" providerId="AD" clId="Web-{75BB8642-E26E-0776-EFA3-450802B2A6B6}" dt="2023-03-07T17:08:54.381" v="77"/>
          <ac:graphicFrameMkLst>
            <pc:docMk/>
            <pc:sldMk cId="1881546197" sldId="2147478041"/>
            <ac:graphicFrameMk id="4" creationId="{803CF1DC-DF7D-D6B0-6B01-A3393111F0C1}"/>
          </ac:graphicFrameMkLst>
        </pc:graphicFrameChg>
      </pc:sldChg>
    </pc:docChg>
  </pc:docChgLst>
  <pc:docChgLst>
    <pc:chgData name="Burgess, Kahikina" userId="1fc88fec-35ce-4bb1-a7c7-c752a70ab8c1" providerId="ADAL" clId="{22D3E163-8AE8-432F-8DEA-9C3864B54AC0}"/>
    <pc:docChg chg="undo custSel modSld">
      <pc:chgData name="Burgess, Kahikina" userId="1fc88fec-35ce-4bb1-a7c7-c752a70ab8c1" providerId="ADAL" clId="{22D3E163-8AE8-432F-8DEA-9C3864B54AC0}" dt="2023-03-25T22:52:28.466" v="113" actId="20577"/>
      <pc:docMkLst>
        <pc:docMk/>
      </pc:docMkLst>
      <pc:sldChg chg="modSp mod">
        <pc:chgData name="Burgess, Kahikina" userId="1fc88fec-35ce-4bb1-a7c7-c752a70ab8c1" providerId="ADAL" clId="{22D3E163-8AE8-432F-8DEA-9C3864B54AC0}" dt="2023-03-25T22:52:02.064" v="103" actId="20577"/>
        <pc:sldMkLst>
          <pc:docMk/>
          <pc:sldMk cId="3318681440" sldId="257"/>
        </pc:sldMkLst>
        <pc:spChg chg="mod">
          <ac:chgData name="Burgess, Kahikina" userId="1fc88fec-35ce-4bb1-a7c7-c752a70ab8c1" providerId="ADAL" clId="{22D3E163-8AE8-432F-8DEA-9C3864B54AC0}" dt="2023-03-23T23:48:35.718" v="92" actId="1037"/>
          <ac:spMkLst>
            <pc:docMk/>
            <pc:sldMk cId="3318681440" sldId="257"/>
            <ac:spMk id="19" creationId="{050DE129-5CE8-1B25-39E5-5C7AF23C43B5}"/>
          </ac:spMkLst>
        </pc:spChg>
        <pc:spChg chg="mod">
          <ac:chgData name="Burgess, Kahikina" userId="1fc88fec-35ce-4bb1-a7c7-c752a70ab8c1" providerId="ADAL" clId="{22D3E163-8AE8-432F-8DEA-9C3864B54AC0}" dt="2023-03-23T23:52:36.737" v="96" actId="20577"/>
          <ac:spMkLst>
            <pc:docMk/>
            <pc:sldMk cId="3318681440" sldId="257"/>
            <ac:spMk id="32" creationId="{AE31C22B-6676-A232-9D36-1549DB1F1AA2}"/>
          </ac:spMkLst>
        </pc:spChg>
        <pc:spChg chg="mod">
          <ac:chgData name="Burgess, Kahikina" userId="1fc88fec-35ce-4bb1-a7c7-c752a70ab8c1" providerId="ADAL" clId="{22D3E163-8AE8-432F-8DEA-9C3864B54AC0}" dt="2023-03-23T23:48:35.718" v="92" actId="1037"/>
          <ac:spMkLst>
            <pc:docMk/>
            <pc:sldMk cId="3318681440" sldId="257"/>
            <ac:spMk id="33" creationId="{C36D3F98-4355-3C66-6501-366EBAF7628B}"/>
          </ac:spMkLst>
        </pc:spChg>
        <pc:spChg chg="mod">
          <ac:chgData name="Burgess, Kahikina" userId="1fc88fec-35ce-4bb1-a7c7-c752a70ab8c1" providerId="ADAL" clId="{22D3E163-8AE8-432F-8DEA-9C3864B54AC0}" dt="2023-03-23T23:48:35.718" v="92" actId="1037"/>
          <ac:spMkLst>
            <pc:docMk/>
            <pc:sldMk cId="3318681440" sldId="257"/>
            <ac:spMk id="34" creationId="{A7C4EFCE-B2C6-78C2-5960-94FAEBC19DC3}"/>
          </ac:spMkLst>
        </pc:spChg>
        <pc:spChg chg="mod">
          <ac:chgData name="Burgess, Kahikina" userId="1fc88fec-35ce-4bb1-a7c7-c752a70ab8c1" providerId="ADAL" clId="{22D3E163-8AE8-432F-8DEA-9C3864B54AC0}" dt="2023-03-23T23:48:35.718" v="92" actId="1037"/>
          <ac:spMkLst>
            <pc:docMk/>
            <pc:sldMk cId="3318681440" sldId="257"/>
            <ac:spMk id="35" creationId="{050DE129-5CE8-1B25-39E5-5C7AF23C43B5}"/>
          </ac:spMkLst>
        </pc:spChg>
        <pc:spChg chg="mod">
          <ac:chgData name="Burgess, Kahikina" userId="1fc88fec-35ce-4bb1-a7c7-c752a70ab8c1" providerId="ADAL" clId="{22D3E163-8AE8-432F-8DEA-9C3864B54AC0}" dt="2023-03-23T23:48:35.718" v="92" actId="1037"/>
          <ac:spMkLst>
            <pc:docMk/>
            <pc:sldMk cId="3318681440" sldId="257"/>
            <ac:spMk id="37" creationId="{504D88F6-4DD7-5E8A-A913-2416AADD3F02}"/>
          </ac:spMkLst>
        </pc:spChg>
        <pc:spChg chg="mod">
          <ac:chgData name="Burgess, Kahikina" userId="1fc88fec-35ce-4bb1-a7c7-c752a70ab8c1" providerId="ADAL" clId="{22D3E163-8AE8-432F-8DEA-9C3864B54AC0}" dt="2023-03-23T23:48:35.718" v="92" actId="1037"/>
          <ac:spMkLst>
            <pc:docMk/>
            <pc:sldMk cId="3318681440" sldId="257"/>
            <ac:spMk id="38" creationId="{C638DE7A-5B94-C766-B1C7-79EF68EBA415}"/>
          </ac:spMkLst>
        </pc:spChg>
        <pc:spChg chg="mod">
          <ac:chgData name="Burgess, Kahikina" userId="1fc88fec-35ce-4bb1-a7c7-c752a70ab8c1" providerId="ADAL" clId="{22D3E163-8AE8-432F-8DEA-9C3864B54AC0}" dt="2023-03-23T23:48:35.718" v="92" actId="1037"/>
          <ac:spMkLst>
            <pc:docMk/>
            <pc:sldMk cId="3318681440" sldId="257"/>
            <ac:spMk id="39" creationId="{4CD81C84-4B1C-0546-65C6-E90BADA8CDDE}"/>
          </ac:spMkLst>
        </pc:spChg>
        <pc:spChg chg="mod">
          <ac:chgData name="Burgess, Kahikina" userId="1fc88fec-35ce-4bb1-a7c7-c752a70ab8c1" providerId="ADAL" clId="{22D3E163-8AE8-432F-8DEA-9C3864B54AC0}" dt="2023-03-25T22:52:02.064" v="103" actId="20577"/>
          <ac:spMkLst>
            <pc:docMk/>
            <pc:sldMk cId="3318681440" sldId="257"/>
            <ac:spMk id="44" creationId="{1CCE9861-FBB4-6D1A-C4F3-FD0194C434D5}"/>
          </ac:spMkLst>
        </pc:spChg>
      </pc:sldChg>
      <pc:sldChg chg="modSp mod">
        <pc:chgData name="Burgess, Kahikina" userId="1fc88fec-35ce-4bb1-a7c7-c752a70ab8c1" providerId="ADAL" clId="{22D3E163-8AE8-432F-8DEA-9C3864B54AC0}" dt="2023-03-25T22:52:15.471" v="108" actId="20577"/>
        <pc:sldMkLst>
          <pc:docMk/>
          <pc:sldMk cId="1755990687" sldId="2147478042"/>
        </pc:sldMkLst>
        <pc:graphicFrameChg chg="modGraphic">
          <ac:chgData name="Burgess, Kahikina" userId="1fc88fec-35ce-4bb1-a7c7-c752a70ab8c1" providerId="ADAL" clId="{22D3E163-8AE8-432F-8DEA-9C3864B54AC0}" dt="2023-03-25T22:52:15.471" v="108" actId="20577"/>
          <ac:graphicFrameMkLst>
            <pc:docMk/>
            <pc:sldMk cId="1755990687" sldId="2147478042"/>
            <ac:graphicFrameMk id="6" creationId="{00000000-0000-0000-0000-000000000000}"/>
          </ac:graphicFrameMkLst>
        </pc:graphicFrameChg>
      </pc:sldChg>
      <pc:sldChg chg="modSp mod">
        <pc:chgData name="Burgess, Kahikina" userId="1fc88fec-35ce-4bb1-a7c7-c752a70ab8c1" providerId="ADAL" clId="{22D3E163-8AE8-432F-8DEA-9C3864B54AC0}" dt="2023-03-25T22:52:28.466" v="113" actId="20577"/>
        <pc:sldMkLst>
          <pc:docMk/>
          <pc:sldMk cId="2778218048" sldId="2147478043"/>
        </pc:sldMkLst>
        <pc:spChg chg="mod">
          <ac:chgData name="Burgess, Kahikina" userId="1fc88fec-35ce-4bb1-a7c7-c752a70ab8c1" providerId="ADAL" clId="{22D3E163-8AE8-432F-8DEA-9C3864B54AC0}" dt="2023-03-25T22:52:28.466" v="113" actId="20577"/>
          <ac:spMkLst>
            <pc:docMk/>
            <pc:sldMk cId="2778218048" sldId="2147478043"/>
            <ac:spMk id="507" creationId="{6D75A10C-EFFD-4820-5669-CF8FC9EC393C}"/>
          </ac:spMkLst>
        </pc:spChg>
        <pc:spChg chg="mod">
          <ac:chgData name="Burgess, Kahikina" userId="1fc88fec-35ce-4bb1-a7c7-c752a70ab8c1" providerId="ADAL" clId="{22D3E163-8AE8-432F-8DEA-9C3864B54AC0}" dt="2023-03-23T23:43:34.205" v="6" actId="20577"/>
          <ac:spMkLst>
            <pc:docMk/>
            <pc:sldMk cId="2778218048" sldId="2147478043"/>
            <ac:spMk id="667" creationId="{2EAA86A6-5525-44BF-A4DF-B1B72747AEF3}"/>
          </ac:spMkLst>
        </pc:spChg>
        <pc:spChg chg="mod">
          <ac:chgData name="Burgess, Kahikina" userId="1fc88fec-35ce-4bb1-a7c7-c752a70ab8c1" providerId="ADAL" clId="{22D3E163-8AE8-432F-8DEA-9C3864B54AC0}" dt="2023-03-23T23:43:55.434" v="7" actId="20577"/>
          <ac:spMkLst>
            <pc:docMk/>
            <pc:sldMk cId="2778218048" sldId="2147478043"/>
            <ac:spMk id="669" creationId="{3EB8E62A-A165-4F46-BB44-35AD6BA0457E}"/>
          </ac:spMkLst>
        </pc:spChg>
      </pc:sldChg>
    </pc:docChg>
  </pc:docChgLst>
  <pc:docChgLst>
    <pc:chgData name="Gagne, Debra" userId="2bb3d2f5-3a4f-4534-975a-471a58f9a06b" providerId="ADAL" clId="{A33422A3-8D1A-4090-8CC9-347F55E9013D}"/>
    <pc:docChg chg="modSld">
      <pc:chgData name="Gagne, Debra" userId="2bb3d2f5-3a4f-4534-975a-471a58f9a06b" providerId="ADAL" clId="{A33422A3-8D1A-4090-8CC9-347F55E9013D}" dt="2023-04-04T03:12:35.873" v="1" actId="1076"/>
      <pc:docMkLst>
        <pc:docMk/>
      </pc:docMkLst>
      <pc:sldChg chg="modSp mod">
        <pc:chgData name="Gagne, Debra" userId="2bb3d2f5-3a4f-4534-975a-471a58f9a06b" providerId="ADAL" clId="{A33422A3-8D1A-4090-8CC9-347F55E9013D}" dt="2023-04-04T03:12:35.873" v="1" actId="1076"/>
        <pc:sldMkLst>
          <pc:docMk/>
          <pc:sldMk cId="3318681440" sldId="257"/>
        </pc:sldMkLst>
        <pc:spChg chg="mod">
          <ac:chgData name="Gagne, Debra" userId="2bb3d2f5-3a4f-4534-975a-471a58f9a06b" providerId="ADAL" clId="{A33422A3-8D1A-4090-8CC9-347F55E9013D}" dt="2023-04-04T03:12:35.873" v="1" actId="1076"/>
          <ac:spMkLst>
            <pc:docMk/>
            <pc:sldMk cId="3318681440" sldId="257"/>
            <ac:spMk id="3" creationId="{938FE8D4-3DFD-8F52-DE14-7008313D2D50}"/>
          </ac:spMkLst>
        </pc:spChg>
        <pc:spChg chg="mod">
          <ac:chgData name="Gagne, Debra" userId="2bb3d2f5-3a4f-4534-975a-471a58f9a06b" providerId="ADAL" clId="{A33422A3-8D1A-4090-8CC9-347F55E9013D}" dt="2023-04-04T03:12:35.873" v="1" actId="1076"/>
          <ac:spMkLst>
            <pc:docMk/>
            <pc:sldMk cId="3318681440" sldId="257"/>
            <ac:spMk id="4" creationId="{C2F7B402-1FFD-A006-4080-0908718DE72E}"/>
          </ac:spMkLst>
        </pc:spChg>
        <pc:spChg chg="mod">
          <ac:chgData name="Gagne, Debra" userId="2bb3d2f5-3a4f-4534-975a-471a58f9a06b" providerId="ADAL" clId="{A33422A3-8D1A-4090-8CC9-347F55E9013D}" dt="2023-04-04T03:12:35.873" v="1" actId="1076"/>
          <ac:spMkLst>
            <pc:docMk/>
            <pc:sldMk cId="3318681440" sldId="257"/>
            <ac:spMk id="6" creationId="{93933689-696B-C2B8-4D7F-4A5AD4524B52}"/>
          </ac:spMkLst>
        </pc:spChg>
      </pc:sldChg>
    </pc:docChg>
  </pc:docChgLst>
  <pc:docChgLst>
    <pc:chgData name="Pinkerton, Rick" userId="S::rick.pinkerton@hawaiianelectric.com::2258b57a-d040-4e53-8457-5f15fd9ede26" providerId="AD" clId="Web-{4F96A09B-8DCE-6EE5-B4E3-41A187EE64E2}"/>
    <pc:docChg chg="modSld">
      <pc:chgData name="Pinkerton, Rick" userId="S::rick.pinkerton@hawaiianelectric.com::2258b57a-d040-4e53-8457-5f15fd9ede26" providerId="AD" clId="Web-{4F96A09B-8DCE-6EE5-B4E3-41A187EE64E2}" dt="2023-03-25T08:44:40.035" v="13" actId="20577"/>
      <pc:docMkLst>
        <pc:docMk/>
      </pc:docMkLst>
      <pc:sldChg chg="modSp">
        <pc:chgData name="Pinkerton, Rick" userId="S::rick.pinkerton@hawaiianelectric.com::2258b57a-d040-4e53-8457-5f15fd9ede26" providerId="AD" clId="Web-{4F96A09B-8DCE-6EE5-B4E3-41A187EE64E2}" dt="2023-03-25T08:43:35.763" v="12" actId="20577"/>
        <pc:sldMkLst>
          <pc:docMk/>
          <pc:sldMk cId="3318681440" sldId="257"/>
        </pc:sldMkLst>
        <pc:spChg chg="mod">
          <ac:chgData name="Pinkerton, Rick" userId="S::rick.pinkerton@hawaiianelectric.com::2258b57a-d040-4e53-8457-5f15fd9ede26" providerId="AD" clId="Web-{4F96A09B-8DCE-6EE5-B4E3-41A187EE64E2}" dt="2023-03-25T08:43:35.763" v="12" actId="20577"/>
          <ac:spMkLst>
            <pc:docMk/>
            <pc:sldMk cId="3318681440" sldId="257"/>
            <ac:spMk id="44" creationId="{1CCE9861-FBB4-6D1A-C4F3-FD0194C434D5}"/>
          </ac:spMkLst>
        </pc:spChg>
      </pc:sldChg>
      <pc:sldChg chg="modSp">
        <pc:chgData name="Pinkerton, Rick" userId="S::rick.pinkerton@hawaiianelectric.com::2258b57a-d040-4e53-8457-5f15fd9ede26" providerId="AD" clId="Web-{4F96A09B-8DCE-6EE5-B4E3-41A187EE64E2}" dt="2023-03-25T08:44:40.035" v="13" actId="20577"/>
        <pc:sldMkLst>
          <pc:docMk/>
          <pc:sldMk cId="1755990687" sldId="2147478042"/>
        </pc:sldMkLst>
        <pc:spChg chg="mod">
          <ac:chgData name="Pinkerton, Rick" userId="S::rick.pinkerton@hawaiianelectric.com::2258b57a-d040-4e53-8457-5f15fd9ede26" providerId="AD" clId="Web-{4F96A09B-8DCE-6EE5-B4E3-41A187EE64E2}" dt="2023-03-25T08:44:40.035" v="13" actId="20577"/>
          <ac:spMkLst>
            <pc:docMk/>
            <pc:sldMk cId="1755990687" sldId="2147478042"/>
            <ac:spMk id="7" creationId="{1CCE9861-FBB4-6D1A-C4F3-FD0194C434D5}"/>
          </ac:spMkLst>
        </pc:spChg>
      </pc:sldChg>
    </pc:docChg>
  </pc:docChgLst>
  <pc:docChgLst>
    <pc:chgData name="Benn, Jason" userId="S::jason.benn@hawaiianelectric.com::0136172a-e0c6-40e5-ae2e-050ffde14d5b" providerId="AD" clId="Web-{EF79071E-FBDC-86C3-B842-CB9C1D6DC4AF}"/>
    <pc:docChg chg="modSld">
      <pc:chgData name="Benn, Jason" userId="S::jason.benn@hawaiianelectric.com::0136172a-e0c6-40e5-ae2e-050ffde14d5b" providerId="AD" clId="Web-{EF79071E-FBDC-86C3-B842-CB9C1D6DC4AF}" dt="2023-04-03T06:46:45.730" v="1" actId="20577"/>
      <pc:docMkLst>
        <pc:docMk/>
      </pc:docMkLst>
      <pc:sldChg chg="modSp">
        <pc:chgData name="Benn, Jason" userId="S::jason.benn@hawaiianelectric.com::0136172a-e0c6-40e5-ae2e-050ffde14d5b" providerId="AD" clId="Web-{EF79071E-FBDC-86C3-B842-CB9C1D6DC4AF}" dt="2023-04-03T06:46:45.730" v="1" actId="20577"/>
        <pc:sldMkLst>
          <pc:docMk/>
          <pc:sldMk cId="3318681440" sldId="257"/>
        </pc:sldMkLst>
        <pc:spChg chg="mod">
          <ac:chgData name="Benn, Jason" userId="S::jason.benn@hawaiianelectric.com::0136172a-e0c6-40e5-ae2e-050ffde14d5b" providerId="AD" clId="Web-{EF79071E-FBDC-86C3-B842-CB9C1D6DC4AF}" dt="2023-04-03T06:46:45.730" v="1" actId="20577"/>
          <ac:spMkLst>
            <pc:docMk/>
            <pc:sldMk cId="3318681440" sldId="257"/>
            <ac:spMk id="44" creationId="{1CCE9861-FBB4-6D1A-C4F3-FD0194C434D5}"/>
          </ac:spMkLst>
        </pc:spChg>
      </pc:sldChg>
    </pc:docChg>
  </pc:docChgLst>
  <pc:docChgLst>
    <pc:chgData name="Dean Kinports" userId="39024a65-32a0-43e5-b64b-bee7d700d412" providerId="ADAL" clId="{F0D01630-6AF2-4CDF-821D-E570F6447AD3}"/>
    <pc:docChg chg="modSld">
      <pc:chgData name="Dean Kinports" userId="39024a65-32a0-43e5-b64b-bee7d700d412" providerId="ADAL" clId="{F0D01630-6AF2-4CDF-821D-E570F6447AD3}" dt="2023-04-03T22:45:56.380" v="8"/>
      <pc:docMkLst>
        <pc:docMk/>
      </pc:docMkLst>
      <pc:sldChg chg="modSp mod delCm modCm">
        <pc:chgData name="Dean Kinports" userId="39024a65-32a0-43e5-b64b-bee7d700d412" providerId="ADAL" clId="{F0D01630-6AF2-4CDF-821D-E570F6447AD3}" dt="2023-04-03T22:45:56.380" v="8"/>
        <pc:sldMkLst>
          <pc:docMk/>
          <pc:sldMk cId="3318681440" sldId="257"/>
        </pc:sldMkLst>
        <pc:spChg chg="mod">
          <ac:chgData name="Dean Kinports" userId="39024a65-32a0-43e5-b64b-bee7d700d412" providerId="ADAL" clId="{F0D01630-6AF2-4CDF-821D-E570F6447AD3}" dt="2023-04-03T22:44:49.787" v="2" actId="13926"/>
          <ac:spMkLst>
            <pc:docMk/>
            <pc:sldMk cId="3318681440" sldId="257"/>
            <ac:spMk id="3" creationId="{938FE8D4-3DFD-8F52-DE14-7008313D2D50}"/>
          </ac:spMkLst>
        </pc:spChg>
        <pc:spChg chg="mod">
          <ac:chgData name="Dean Kinports" userId="39024a65-32a0-43e5-b64b-bee7d700d412" providerId="ADAL" clId="{F0D01630-6AF2-4CDF-821D-E570F6447AD3}" dt="2023-04-03T22:44:33.153" v="0" actId="13926"/>
          <ac:spMkLst>
            <pc:docMk/>
            <pc:sldMk cId="3318681440" sldId="257"/>
            <ac:spMk id="4" creationId="{C2F7B402-1FFD-A006-4080-0908718DE72E}"/>
          </ac:spMkLst>
        </pc:spChg>
        <pc:spChg chg="mod">
          <ac:chgData name="Dean Kinports" userId="39024a65-32a0-43e5-b64b-bee7d700d412" providerId="ADAL" clId="{F0D01630-6AF2-4CDF-821D-E570F6447AD3}" dt="2023-04-03T22:44:42.360" v="1" actId="13926"/>
          <ac:spMkLst>
            <pc:docMk/>
            <pc:sldMk cId="3318681440" sldId="257"/>
            <ac:spMk id="6" creationId="{93933689-696B-C2B8-4D7F-4A5AD4524B52}"/>
          </ac:spMkLst>
        </pc:spChg>
        <pc:spChg chg="mod">
          <ac:chgData name="Dean Kinports" userId="39024a65-32a0-43e5-b64b-bee7d700d412" providerId="ADAL" clId="{F0D01630-6AF2-4CDF-821D-E570F6447AD3}" dt="2023-04-03T22:45:18.575" v="5" actId="108"/>
          <ac:spMkLst>
            <pc:docMk/>
            <pc:sldMk cId="3318681440" sldId="257"/>
            <ac:spMk id="44" creationId="{1CCE9861-FBB4-6D1A-C4F3-FD0194C434D5}"/>
          </ac:spMkLst>
        </pc:spChg>
      </pc:sldChg>
      <pc:sldChg chg="delCm">
        <pc:chgData name="Dean Kinports" userId="39024a65-32a0-43e5-b64b-bee7d700d412" providerId="ADAL" clId="{F0D01630-6AF2-4CDF-821D-E570F6447AD3}" dt="2023-04-03T22:45:50.791" v="7"/>
        <pc:sldMkLst>
          <pc:docMk/>
          <pc:sldMk cId="1755990687" sldId="2147478042"/>
        </pc:sldMkLst>
      </pc:sldChg>
    </pc:docChg>
  </pc:docChgLst>
  <pc:docChgLst>
    <pc:chgData name="Agarwal, Ankit" userId="S::c-aagarw@hawaiianelectric.com::4ec97f83-0af6-4321-ae67-2b0243003009" providerId="AD" clId="Web-{0E67EF8D-7393-C192-E5F0-19547AC008AC}"/>
    <pc:docChg chg="mod modSld">
      <pc:chgData name="Agarwal, Ankit" userId="S::c-aagarw@hawaiianelectric.com::4ec97f83-0af6-4321-ae67-2b0243003009" providerId="AD" clId="Web-{0E67EF8D-7393-C192-E5F0-19547AC008AC}" dt="2023-04-04T15:54:14.675" v="47"/>
      <pc:docMkLst>
        <pc:docMk/>
      </pc:docMkLst>
      <pc:sldChg chg="modSp">
        <pc:chgData name="Agarwal, Ankit" userId="S::c-aagarw@hawaiianelectric.com::4ec97f83-0af6-4321-ae67-2b0243003009" providerId="AD" clId="Web-{0E67EF8D-7393-C192-E5F0-19547AC008AC}" dt="2023-04-04T15:54:14.675" v="47"/>
        <pc:sldMkLst>
          <pc:docMk/>
          <pc:sldMk cId="1755990687" sldId="2147478042"/>
        </pc:sldMkLst>
        <pc:graphicFrameChg chg="mod modGraphic">
          <ac:chgData name="Agarwal, Ankit" userId="S::c-aagarw@hawaiianelectric.com::4ec97f83-0af6-4321-ae67-2b0243003009" providerId="AD" clId="Web-{0E67EF8D-7393-C192-E5F0-19547AC008AC}" dt="2023-04-04T15:54:14.675" v="47"/>
          <ac:graphicFrameMkLst>
            <pc:docMk/>
            <pc:sldMk cId="1755990687" sldId="2147478042"/>
            <ac:graphicFrameMk id="6" creationId="{00000000-0000-0000-0000-000000000000}"/>
          </ac:graphicFrameMkLst>
        </pc:graphicFrameChg>
      </pc:sldChg>
      <pc:sldChg chg="modCm">
        <pc:chgData name="Agarwal, Ankit" userId="S::c-aagarw@hawaiianelectric.com::4ec97f83-0af6-4321-ae67-2b0243003009" providerId="AD" clId="Web-{0E67EF8D-7393-C192-E5F0-19547AC008AC}" dt="2023-04-04T15:53:11.361" v="1"/>
        <pc:sldMkLst>
          <pc:docMk/>
          <pc:sldMk cId="2778218048" sldId="2147478043"/>
        </pc:sldMkLst>
        <pc:extLst>
          <p:ext xmlns:p="http://schemas.openxmlformats.org/presentationml/2006/main" uri="{D6D511B9-2390-475A-947B-AFAB55BFBCF1}">
            <pc226:cmChg xmlns:pc226="http://schemas.microsoft.com/office/powerpoint/2022/06/main/command" chg="">
              <pc226:chgData name="Agarwal, Ankit" userId="S::c-aagarw@hawaiianelectric.com::4ec97f83-0af6-4321-ae67-2b0243003009" providerId="AD" clId="Web-{0E67EF8D-7393-C192-E5F0-19547AC008AC}" dt="2023-04-04T15:53:11.361" v="1"/>
              <pc2:cmMkLst xmlns:pc2="http://schemas.microsoft.com/office/powerpoint/2019/9/main/command">
                <pc:docMk/>
                <pc:sldMk cId="2778218048" sldId="2147478043"/>
                <pc2:cmMk id="{D7718A54-6C63-4252-8D88-FAC92CFA94C1}"/>
              </pc2:cmMkLst>
              <pc226:cmRplyChg chg="add">
                <pc226:chgData name="Agarwal, Ankit" userId="S::c-aagarw@hawaiianelectric.com::4ec97f83-0af6-4321-ae67-2b0243003009" providerId="AD" clId="Web-{0E67EF8D-7393-C192-E5F0-19547AC008AC}" dt="2023-04-04T15:53:11.361" v="1"/>
                <pc2:cmRplyMkLst xmlns:pc2="http://schemas.microsoft.com/office/powerpoint/2019/9/main/command">
                  <pc:docMk/>
                  <pc:sldMk cId="2778218048" sldId="2147478043"/>
                  <pc2:cmMk id="{D7718A54-6C63-4252-8D88-FAC92CFA94C1}"/>
                  <pc2:cmRplyMk id="{AEE3A594-3EE8-4C36-8585-2C012420644B}"/>
                </pc2:cmRplyMkLst>
              </pc226:cmRplyChg>
            </pc226:cmChg>
          </p:ext>
        </pc:extLst>
      </pc:sldChg>
    </pc:docChg>
  </pc:docChgLst>
  <pc:docChgLst>
    <pc:chgData name="Pinkerton, Rick" userId="2258b57a-d040-4e53-8457-5f15fd9ede26" providerId="ADAL" clId="{9519A214-3A4B-4CA7-987B-39CBF7CFDA12}"/>
    <pc:docChg chg="">
      <pc:chgData name="Pinkerton, Rick" userId="2258b57a-d040-4e53-8457-5f15fd9ede26" providerId="ADAL" clId="{9519A214-3A4B-4CA7-987B-39CBF7CFDA12}" dt="2023-04-03T22:44:36.716" v="0"/>
      <pc:docMkLst>
        <pc:docMk/>
      </pc:docMkLst>
      <pc:sldChg chg="addCm">
        <pc:chgData name="Pinkerton, Rick" userId="2258b57a-d040-4e53-8457-5f15fd9ede26" providerId="ADAL" clId="{9519A214-3A4B-4CA7-987B-39CBF7CFDA12}" dt="2023-04-03T22:44:36.716" v="0"/>
        <pc:sldMkLst>
          <pc:docMk/>
          <pc:sldMk cId="2778218048" sldId="2147478043"/>
        </pc:sldMkLst>
      </pc:sldChg>
    </pc:docChg>
  </pc:docChgLst>
  <pc:docChgLst>
    <pc:chgData name="Benn, Jason" userId="0136172a-e0c6-40e5-ae2e-050ffde14d5b" providerId="ADAL" clId="{3F1F8E76-E115-4E4A-88BE-ED0302BFCFB5}"/>
    <pc:docChg chg="">
      <pc:chgData name="Benn, Jason" userId="0136172a-e0c6-40e5-ae2e-050ffde14d5b" providerId="ADAL" clId="{3F1F8E76-E115-4E4A-88BE-ED0302BFCFB5}" dt="2023-04-03T06:51:26.732" v="2"/>
      <pc:docMkLst>
        <pc:docMk/>
      </pc:docMkLst>
      <pc:sldChg chg="addCm">
        <pc:chgData name="Benn, Jason" userId="0136172a-e0c6-40e5-ae2e-050ffde14d5b" providerId="ADAL" clId="{3F1F8E76-E115-4E4A-88BE-ED0302BFCFB5}" dt="2023-04-03T06:51:26.732" v="2"/>
        <pc:sldMkLst>
          <pc:docMk/>
          <pc:sldMk cId="3318681440" sldId="257"/>
        </pc:sldMkLst>
      </pc:sldChg>
      <pc:sldChg chg="addCm">
        <pc:chgData name="Benn, Jason" userId="0136172a-e0c6-40e5-ae2e-050ffde14d5b" providerId="ADAL" clId="{3F1F8E76-E115-4E4A-88BE-ED0302BFCFB5}" dt="2023-04-03T06:49:00.201" v="1"/>
        <pc:sldMkLst>
          <pc:docMk/>
          <pc:sldMk cId="1755990687" sldId="214747804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312991360327406E-2"/>
          <c:y val="3.8480001789549002E-2"/>
          <c:w val="0.90357304520132198"/>
          <c:h val="0.70025802543912796"/>
        </c:manualLayout>
      </c:layout>
      <c:barChart>
        <c:barDir val="col"/>
        <c:grouping val="clustered"/>
        <c:varyColors val="0"/>
        <c:ser>
          <c:idx val="0"/>
          <c:order val="0"/>
          <c:tx>
            <c:strRef>
              <c:f>Sheet1!$B$1</c:f>
              <c:strCache>
                <c:ptCount val="1"/>
                <c:pt idx="0">
                  <c:v>COMPANY</c:v>
                </c:pt>
              </c:strCache>
            </c:strRef>
          </c:tx>
          <c:spPr>
            <a:solidFill>
              <a:schemeClr val="accent1"/>
            </a:solidFill>
            <a:ln>
              <a:noFill/>
            </a:ln>
            <a:effectLst/>
          </c:spPr>
          <c:invertIfNegative val="0"/>
          <c:dLbls>
            <c:dLbl>
              <c:idx val="2"/>
              <c:layout>
                <c:manualLayout>
                  <c:x val="-3.7878787878787902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9C9-409F-8E49-449EE7CC87F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Rating</c:v>
                </c:pt>
              </c:strCache>
            </c:strRef>
          </c:cat>
          <c:val>
            <c:numRef>
              <c:f>Sheet1!$B$2</c:f>
              <c:numCache>
                <c:formatCode>0.0</c:formatCode>
                <c:ptCount val="1"/>
                <c:pt idx="0">
                  <c:v>3.8</c:v>
                </c:pt>
              </c:numCache>
            </c:numRef>
          </c:val>
          <c:extLst xmlns:c16r2="http://schemas.microsoft.com/office/drawing/2015/06/chart">
            <c:ext xmlns:c16="http://schemas.microsoft.com/office/drawing/2014/chart" uri="{C3380CC4-5D6E-409C-BE32-E72D297353CC}">
              <c16:uniqueId val="{00000001-09C9-409F-8E49-449EE7CC87F5}"/>
            </c:ext>
          </c:extLst>
        </c:ser>
        <c:ser>
          <c:idx val="1"/>
          <c:order val="1"/>
          <c:tx>
            <c:strRef>
              <c:f>Sheet1!$C$1</c:f>
              <c:strCache>
                <c:ptCount val="1"/>
                <c:pt idx="0">
                  <c:v>OAHU</c:v>
                </c:pt>
              </c:strCache>
            </c:strRef>
          </c:tx>
          <c:spPr>
            <a:solidFill>
              <a:schemeClr val="accent2"/>
            </a:solidFill>
            <a:ln>
              <a:noFill/>
            </a:ln>
            <a:effectLst/>
          </c:spPr>
          <c:invertIfNegative val="0"/>
          <c:dLbls>
            <c:dLbl>
              <c:idx val="1"/>
              <c:layout>
                <c:manualLayout>
                  <c:x val="3.7878787878787902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09C9-409F-8E49-449EE7CC87F5}"/>
                </c:ext>
                <c:ext xmlns:c15="http://schemas.microsoft.com/office/drawing/2012/chart" uri="{CE6537A1-D6FC-4f65-9D91-7224C49458BB}"/>
              </c:extLst>
            </c:dLbl>
            <c:dLbl>
              <c:idx val="3"/>
              <c:layout>
                <c:manualLayout>
                  <c:x val="4.6674445740956796E-3"/>
                  <c:y val="1.136363636363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9C9-409F-8E49-449EE7CC87F5}"/>
                </c:ext>
                <c:ext xmlns:c15="http://schemas.microsoft.com/office/drawing/2012/chart" uri="{CE6537A1-D6FC-4f65-9D91-7224C49458BB}"/>
              </c:extLst>
            </c:dLbl>
            <c:dLbl>
              <c:idx val="4"/>
              <c:layout>
                <c:manualLayout>
                  <c:x val="4.6673220689887503E-3"/>
                  <c:y val="8.522727272727270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09C9-409F-8E49-449EE7CC87F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Rating</c:v>
                </c:pt>
              </c:strCache>
            </c:strRef>
          </c:cat>
          <c:val>
            <c:numRef>
              <c:f>Sheet1!$C$2</c:f>
              <c:numCache>
                <c:formatCode>0.0</c:formatCode>
                <c:ptCount val="1"/>
                <c:pt idx="0">
                  <c:v>3.9</c:v>
                </c:pt>
              </c:numCache>
            </c:numRef>
          </c:val>
          <c:extLst xmlns:c16r2="http://schemas.microsoft.com/office/drawing/2015/06/chart">
            <c:ext xmlns:c16="http://schemas.microsoft.com/office/drawing/2014/chart" uri="{C3380CC4-5D6E-409C-BE32-E72D297353CC}">
              <c16:uniqueId val="{00000005-09C9-409F-8E49-449EE7CC87F5}"/>
            </c:ext>
          </c:extLst>
        </c:ser>
        <c:ser>
          <c:idx val="2"/>
          <c:order val="2"/>
          <c:tx>
            <c:strRef>
              <c:f>Sheet1!$D$1</c:f>
              <c:strCache>
                <c:ptCount val="1"/>
                <c:pt idx="0">
                  <c:v>MAUI</c:v>
                </c:pt>
              </c:strCache>
            </c:strRef>
          </c:tx>
          <c:spPr>
            <a:solidFill>
              <a:schemeClr val="accent3"/>
            </a:solidFill>
            <a:ln>
              <a:noFill/>
            </a:ln>
            <a:effectLst/>
          </c:spPr>
          <c:invertIfNegative val="0"/>
          <c:dLbls>
            <c:dLbl>
              <c:idx val="0"/>
              <c:layout>
                <c:manualLayout>
                  <c:x val="4.6674445740956796E-3"/>
                  <c:y val="-2.8409090909090901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09C9-409F-8E49-449EE7CC87F5}"/>
                </c:ext>
                <c:ext xmlns:c15="http://schemas.microsoft.com/office/drawing/2012/chart" uri="{CE6537A1-D6FC-4f65-9D91-7224C49458BB}"/>
              </c:extLst>
            </c:dLbl>
            <c:dLbl>
              <c:idx val="1"/>
              <c:layout>
                <c:manualLayout>
                  <c:x val="3.7878787878787902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9C9-409F-8E49-449EE7CC87F5}"/>
                </c:ext>
                <c:ext xmlns:c15="http://schemas.microsoft.com/office/drawing/2012/chart" uri="{CE6537A1-D6FC-4f65-9D91-7224C49458BB}"/>
              </c:extLst>
            </c:dLbl>
            <c:dLbl>
              <c:idx val="2"/>
              <c:layout>
                <c:manualLayout>
                  <c:x val="7.5757575757575803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09C9-409F-8E49-449EE7CC87F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Rating</c:v>
                </c:pt>
              </c:strCache>
            </c:strRef>
          </c:cat>
          <c:val>
            <c:numRef>
              <c:f>Sheet1!$D$2</c:f>
              <c:numCache>
                <c:formatCode>0.0</c:formatCode>
                <c:ptCount val="1"/>
                <c:pt idx="0">
                  <c:v>4.0999999999999996</c:v>
                </c:pt>
              </c:numCache>
            </c:numRef>
          </c:val>
          <c:extLst xmlns:c16r2="http://schemas.microsoft.com/office/drawing/2015/06/chart">
            <c:ext xmlns:c16="http://schemas.microsoft.com/office/drawing/2014/chart" uri="{C3380CC4-5D6E-409C-BE32-E72D297353CC}">
              <c16:uniqueId val="{00000009-09C9-409F-8E49-449EE7CC87F5}"/>
            </c:ext>
          </c:extLst>
        </c:ser>
        <c:ser>
          <c:idx val="3"/>
          <c:order val="3"/>
          <c:tx>
            <c:strRef>
              <c:f>Sheet1!$E$1</c:f>
              <c:strCache>
                <c:ptCount val="1"/>
                <c:pt idx="0">
                  <c:v>HAWAII</c:v>
                </c:pt>
              </c:strCache>
            </c:strRef>
          </c:tx>
          <c:spPr>
            <a:solidFill>
              <a:schemeClr val="accent4"/>
            </a:solidFill>
            <a:ln>
              <a:noFill/>
            </a:ln>
            <a:effectLst/>
          </c:spPr>
          <c:invertIfNegative val="0"/>
          <c:dLbls>
            <c:dLbl>
              <c:idx val="0"/>
              <c:layout>
                <c:manualLayout>
                  <c:x val="4.6674445740956796E-3"/>
                  <c:y val="2.8409090909090901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09C9-409F-8E49-449EE7CC87F5}"/>
                </c:ext>
                <c:ext xmlns:c15="http://schemas.microsoft.com/office/drawing/2012/chart" uri="{CE6537A1-D6FC-4f65-9D91-7224C49458BB}"/>
              </c:extLst>
            </c:dLbl>
            <c:dLbl>
              <c:idx val="2"/>
              <c:layout>
                <c:manualLayout>
                  <c:x val="7.5757575757575803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09C9-409F-8E49-449EE7CC87F5}"/>
                </c:ext>
                <c:ext xmlns:c15="http://schemas.microsoft.com/office/drawing/2012/chart" uri="{CE6537A1-D6FC-4f65-9D91-7224C49458BB}"/>
              </c:extLst>
            </c:dLbl>
            <c:dLbl>
              <c:idx val="3"/>
              <c:layout>
                <c:manualLayout>
                  <c:x val="7.7790742901594698E-3"/>
                  <c:y val="5.681818181818180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09C9-409F-8E49-449EE7CC87F5}"/>
                </c:ext>
                <c:ext xmlns:c15="http://schemas.microsoft.com/office/drawing/2012/chart" uri="{CE6537A1-D6FC-4f65-9D91-7224C49458BB}"/>
              </c:extLst>
            </c:dLbl>
            <c:dLbl>
              <c:idx val="4"/>
              <c:layout>
                <c:manualLayout>
                  <c:x val="7.7790742901595903E-3"/>
                  <c:y val="2.8409090909090901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09C9-409F-8E49-449EE7CC87F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Rating</c:v>
                </c:pt>
              </c:strCache>
            </c:strRef>
          </c:cat>
          <c:val>
            <c:numRef>
              <c:f>Sheet1!$E$2</c:f>
              <c:numCache>
                <c:formatCode>0.0</c:formatCode>
                <c:ptCount val="1"/>
                <c:pt idx="0">
                  <c:v>3.2</c:v>
                </c:pt>
              </c:numCache>
            </c:numRef>
          </c:val>
          <c:extLst xmlns:c16r2="http://schemas.microsoft.com/office/drawing/2015/06/chart">
            <c:ext xmlns:c16="http://schemas.microsoft.com/office/drawing/2014/chart" uri="{C3380CC4-5D6E-409C-BE32-E72D297353CC}">
              <c16:uniqueId val="{0000000E-09C9-409F-8E49-449EE7CC87F5}"/>
            </c:ext>
          </c:extLst>
        </c:ser>
        <c:dLbls>
          <c:showLegendKey val="0"/>
          <c:showVal val="0"/>
          <c:showCatName val="0"/>
          <c:showSerName val="0"/>
          <c:showPercent val="0"/>
          <c:showBubbleSize val="0"/>
        </c:dLbls>
        <c:gapWidth val="219"/>
        <c:overlap val="-27"/>
        <c:axId val="365621072"/>
        <c:axId val="519831208"/>
      </c:barChart>
      <c:catAx>
        <c:axId val="36562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9831208"/>
        <c:crosses val="autoZero"/>
        <c:auto val="1"/>
        <c:lblAlgn val="ctr"/>
        <c:lblOffset val="100"/>
        <c:noMultiLvlLbl val="0"/>
      </c:catAx>
      <c:valAx>
        <c:axId val="519831208"/>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5621072"/>
        <c:crosses val="autoZero"/>
        <c:crossBetween val="between"/>
        <c:majorUnit val="1"/>
        <c:minorUnit val="1"/>
      </c:valAx>
      <c:spPr>
        <a:noFill/>
        <a:ln>
          <a:noFill/>
        </a:ln>
        <a:effectLst/>
      </c:spPr>
    </c:plotArea>
    <c:legend>
      <c:legendPos val="b"/>
      <c:legendEntry>
        <c:idx val="0"/>
        <c:txPr>
          <a:bodyPr rot="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legendEntry>
      <c:legendEntry>
        <c:idx val="3"/>
        <c:txPr>
          <a:bodyPr rot="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7FFFEA1B_A5983E40.xml><?xml version="1.0" encoding="utf-8"?>
<p188:cmLst xmlns:a="http://schemas.openxmlformats.org/drawingml/2006/main" xmlns:r="http://schemas.openxmlformats.org/officeDocument/2006/relationships" xmlns:p188="http://schemas.microsoft.com/office/powerpoint/2018/8/main">
  <p188:cm id="{D7718A54-6C63-4252-8D88-FAC92CFA94C1}" authorId="{D82ABA6D-9455-D7DD-D5CF-EC2D4CBC9C27}" created="2023-04-03T22:44:36.657">
    <pc:sldMkLst xmlns:pc="http://schemas.microsoft.com/office/powerpoint/2013/main/command">
      <pc:docMk/>
      <pc:sldMk cId="2778218048" sldId="2147478043"/>
    </pc:sldMkLst>
    <p188:replyLst>
      <p188:reply id="{AEE3A594-3EE8-4C36-8585-2C012420644B}" authorId="{A7492E10-9D7A-A1D5-FEEE-FA5E1F3BCE4C}" created="2023-04-04T15:53:11.361">
        <p188:txBody>
          <a:bodyPr/>
          <a:lstStyle/>
          <a:p>
            <a:r>
              <a:rPr lang="en-US"/>
              <a:t>Thanks for the catch Rick. This image has been updated to reflect the version in the Technical Volume</a:t>
            </a:r>
          </a:p>
        </p188:txBody>
      </p188:reply>
    </p188:replyLst>
    <p188:txBody>
      <a:bodyPr/>
      <a:lstStyle/>
      <a:p>
        <a:r>
          <a:rPr lang="en-US"/>
          <a:t>Doesn't look like this older version of the Project Scope Visualization has been updated to match the one in the Technical Volume. I believe the main or only difference is that the crossarm and insulators shown here as smart fuses has been replaced with a graphic of a TripSaver.</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5BA854-F756-45C3-83C1-4966C7442141}" type="datetimeFigureOut">
              <a:rPr lang="en-US" smtClean="0"/>
              <a:t>4/4/2023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1C9550-057D-4504-838F-2D4A8BD2E3F7}" type="slidenum">
              <a:rPr lang="en-US" smtClean="0"/>
              <a:t>‹#›</a:t>
            </a:fld>
            <a:endParaRPr lang="en-US"/>
          </a:p>
        </p:txBody>
      </p:sp>
    </p:spTree>
    <p:extLst>
      <p:ext uri="{BB962C8B-B14F-4D97-AF65-F5344CB8AC3E}">
        <p14:creationId xmlns:p14="http://schemas.microsoft.com/office/powerpoint/2010/main" val="967995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500560" rtl="0" eaLnBrk="1" fontAlgn="auto" latinLnBrk="0" hangingPunct="1">
              <a:lnSpc>
                <a:spcPct val="100000"/>
              </a:lnSpc>
              <a:spcBef>
                <a:spcPts val="0"/>
              </a:spcBef>
              <a:spcAft>
                <a:spcPts val="0"/>
              </a:spcAft>
              <a:buClrTx/>
              <a:buSzTx/>
              <a:buFontTx/>
              <a:buNone/>
              <a:tabLst/>
              <a:defRPr/>
            </a:pPr>
            <a:fld id="{A714AB37-EC7D-4579-ADB2-72E561C26738}"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50056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5924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500560" rtl="0" eaLnBrk="1" fontAlgn="auto" latinLnBrk="0" hangingPunct="1">
              <a:lnSpc>
                <a:spcPct val="100000"/>
              </a:lnSpc>
              <a:spcBef>
                <a:spcPts val="0"/>
              </a:spcBef>
              <a:spcAft>
                <a:spcPts val="0"/>
              </a:spcAft>
              <a:buClrTx/>
              <a:buSzTx/>
              <a:buFontTx/>
              <a:buNone/>
              <a:tabLst/>
              <a:defRPr/>
            </a:pPr>
            <a:fld id="{A714AB37-EC7D-4579-ADB2-72E561C26738}"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500560" rtl="0" eaLnBrk="1" fontAlgn="auto" latinLnBrk="0" hangingPunct="1">
                <a:lnSpc>
                  <a:spcPct val="100000"/>
                </a:lnSpc>
                <a:spcBef>
                  <a:spcPts val="0"/>
                </a:spcBef>
                <a:spcAft>
                  <a:spcPts val="0"/>
                </a:spcAft>
                <a:buClrTx/>
                <a:buSzTx/>
                <a:buFontTx/>
                <a:buNone/>
                <a:tabLst/>
                <a:defRPr/>
              </a:pPr>
              <a:t>2</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2528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chart" Target="../charts/chart1.xml"/><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B00A95-63AB-E7F4-B9D3-192DD9C8C6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635305FA-C1A5-1132-EB8C-AD4B5B5D60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EFA7DF68-2F39-0CBE-1D19-2711910AEDAB}"/>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39A2D917-B0F5-5F9D-7AAA-8A59A4EA8D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E429951-A3A6-A1FD-29EB-20C993BCEA95}"/>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3855970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7C3625-3A02-CCB5-8FC1-CDDB9151DF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D6637D40-592C-2523-A8CB-9DB64D6B77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89746DF-8989-2679-C8CC-29986C9438AD}"/>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A7954F80-7264-6368-C9D9-761AC9D5BA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F117B16-F11D-E39F-484B-E5E917F4AF72}"/>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191117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FEFE766-C623-B367-EFC4-F0012650905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DE7D2DE7-1986-0517-8124-021A7E32D1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4C29E24-7027-627B-6AA2-C325C2B72864}"/>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C06F39DC-8168-64DE-6E52-0CC9313AFB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2AA7112-A003-C664-9A31-D638D4285F93}"/>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2887544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DB2F269E-35FC-4C0A-91A5-F4C5DEA37A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 y="430"/>
            <a:ext cx="12190472" cy="6857140"/>
          </a:xfrm>
          <a:prstGeom prst="rect">
            <a:avLst/>
          </a:prstGeom>
        </p:spPr>
      </p:pic>
      <p:sp>
        <p:nvSpPr>
          <p:cNvPr id="8" name="Title 1">
            <a:extLst>
              <a:ext uri="{FF2B5EF4-FFF2-40B4-BE49-F238E27FC236}">
                <a16:creationId xmlns:a16="http://schemas.microsoft.com/office/drawing/2014/main" xmlns="" id="{2E9657CF-51A6-4A38-9D71-6DAFAA2CF2E3}"/>
              </a:ext>
            </a:extLst>
          </p:cNvPr>
          <p:cNvSpPr>
            <a:spLocks noGrp="1"/>
          </p:cNvSpPr>
          <p:nvPr>
            <p:ph type="ctrTitle" hasCustomPrompt="1"/>
          </p:nvPr>
        </p:nvSpPr>
        <p:spPr>
          <a:xfrm>
            <a:off x="926809" y="2382841"/>
            <a:ext cx="10363200" cy="1470025"/>
          </a:xfrm>
        </p:spPr>
        <p:txBody>
          <a:bodyPr/>
          <a:lstStyle>
            <a:lvl1pPr>
              <a:defRPr>
                <a:solidFill>
                  <a:schemeClr val="bg1"/>
                </a:solidFill>
              </a:defRPr>
            </a:lvl1pPr>
          </a:lstStyle>
          <a:p>
            <a:r>
              <a:rPr lang="en-US"/>
              <a:t>Click to edit front cover title</a:t>
            </a:r>
          </a:p>
        </p:txBody>
      </p:sp>
      <p:pic>
        <p:nvPicPr>
          <p:cNvPr id="3" name="Picture 2">
            <a:extLst>
              <a:ext uri="{FF2B5EF4-FFF2-40B4-BE49-F238E27FC236}">
                <a16:creationId xmlns:a16="http://schemas.microsoft.com/office/drawing/2014/main" xmlns="" id="{9A9C7717-8E77-4749-BAB9-AEEC5133F877}"/>
              </a:ext>
            </a:extLst>
          </p:cNvPr>
          <p:cNvPicPr>
            <a:picLocks noChangeAspect="1"/>
          </p:cNvPicPr>
          <p:nvPr userDrawn="1"/>
        </p:nvPicPr>
        <p:blipFill>
          <a:blip r:embed="rId3"/>
          <a:stretch>
            <a:fillRect/>
          </a:stretch>
        </p:blipFill>
        <p:spPr>
          <a:xfrm>
            <a:off x="1074170" y="1302059"/>
            <a:ext cx="3263151" cy="651204"/>
          </a:xfrm>
          <a:prstGeom prst="rect">
            <a:avLst/>
          </a:prstGeom>
        </p:spPr>
      </p:pic>
      <p:sp>
        <p:nvSpPr>
          <p:cNvPr id="13" name="Subtitle 2">
            <a:extLst>
              <a:ext uri="{FF2B5EF4-FFF2-40B4-BE49-F238E27FC236}">
                <a16:creationId xmlns:a16="http://schemas.microsoft.com/office/drawing/2014/main" xmlns="" id="{1E04874D-94CC-4152-8CF9-1E2CD3482551}"/>
              </a:ext>
            </a:extLst>
          </p:cNvPr>
          <p:cNvSpPr>
            <a:spLocks noGrp="1"/>
          </p:cNvSpPr>
          <p:nvPr>
            <p:ph type="subTitle" idx="1" hasCustomPrompt="1"/>
          </p:nvPr>
        </p:nvSpPr>
        <p:spPr>
          <a:xfrm>
            <a:off x="946520" y="3602616"/>
            <a:ext cx="8534400" cy="1752600"/>
          </a:xfrm>
        </p:spPr>
        <p:txBody>
          <a:bodyPr/>
          <a:lstStyle>
            <a:lvl1pPr marL="0" indent="0" algn="l">
              <a:buNone/>
              <a:defRPr>
                <a:solidFill>
                  <a:schemeClr val="bg1">
                    <a:lumMod val="50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front cover subtitle</a:t>
            </a:r>
          </a:p>
        </p:txBody>
      </p:sp>
    </p:spTree>
    <p:extLst>
      <p:ext uri="{BB962C8B-B14F-4D97-AF65-F5344CB8AC3E}">
        <p14:creationId xmlns:p14="http://schemas.microsoft.com/office/powerpoint/2010/main" val="58045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6809" y="2382841"/>
            <a:ext cx="10363200" cy="1470025"/>
          </a:xfrm>
        </p:spPr>
        <p:txBody>
          <a:bodyPr/>
          <a:lstStyle>
            <a:lvl1pPr>
              <a:defRPr/>
            </a:lvl1pPr>
          </a:lstStyle>
          <a:p>
            <a:r>
              <a:rPr lang="en-US"/>
              <a:t>Click to edit front cover title</a:t>
            </a:r>
          </a:p>
        </p:txBody>
      </p:sp>
      <p:sp>
        <p:nvSpPr>
          <p:cNvPr id="3" name="Subtitle 2"/>
          <p:cNvSpPr>
            <a:spLocks noGrp="1"/>
          </p:cNvSpPr>
          <p:nvPr>
            <p:ph type="subTitle" idx="1" hasCustomPrompt="1"/>
          </p:nvPr>
        </p:nvSpPr>
        <p:spPr>
          <a:xfrm>
            <a:off x="951627" y="3606800"/>
            <a:ext cx="8534400" cy="1752600"/>
          </a:xfrm>
        </p:spPr>
        <p:txBody>
          <a:bodyPr/>
          <a:lstStyle>
            <a:lvl1pPr marL="0" indent="0" algn="l">
              <a:buNone/>
              <a:defRPr>
                <a:solidFill>
                  <a:schemeClr val="tx1">
                    <a:lumMod val="95000"/>
                    <a:lumOff val="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front cover subtitle</a:t>
            </a:r>
          </a:p>
        </p:txBody>
      </p:sp>
      <p:pic>
        <p:nvPicPr>
          <p:cNvPr id="4" name="Picture 3">
            <a:extLst>
              <a:ext uri="{FF2B5EF4-FFF2-40B4-BE49-F238E27FC236}">
                <a16:creationId xmlns:a16="http://schemas.microsoft.com/office/drawing/2014/main" xmlns="" id="{7908D420-F2A2-45CC-8A2F-0453113B6382}"/>
              </a:ext>
            </a:extLst>
          </p:cNvPr>
          <p:cNvPicPr>
            <a:picLocks noChangeAspect="1"/>
          </p:cNvPicPr>
          <p:nvPr userDrawn="1"/>
        </p:nvPicPr>
        <p:blipFill>
          <a:blip r:embed="rId3"/>
          <a:stretch>
            <a:fillRect/>
          </a:stretch>
        </p:blipFill>
        <p:spPr>
          <a:xfrm>
            <a:off x="1074168" y="1245448"/>
            <a:ext cx="3556000" cy="707813"/>
          </a:xfrm>
          <a:prstGeom prst="rect">
            <a:avLst/>
          </a:prstGeom>
        </p:spPr>
      </p:pic>
      <p:sp>
        <p:nvSpPr>
          <p:cNvPr id="7" name="TextBox 6">
            <a:extLst>
              <a:ext uri="{FF2B5EF4-FFF2-40B4-BE49-F238E27FC236}">
                <a16:creationId xmlns:a16="http://schemas.microsoft.com/office/drawing/2014/main" xmlns="" id="{C4201603-73F4-4EDE-95ED-67876B70F90F}"/>
              </a:ext>
            </a:extLst>
          </p:cNvPr>
          <p:cNvSpPr txBox="1"/>
          <p:nvPr userDrawn="1"/>
        </p:nvSpPr>
        <p:spPr>
          <a:xfrm>
            <a:off x="11290010" y="6172202"/>
            <a:ext cx="597191" cy="461665"/>
          </a:xfrm>
          <a:prstGeom prst="rect">
            <a:avLst/>
          </a:prstGeom>
          <a:solidFill>
            <a:schemeClr val="bg1"/>
          </a:solidFill>
        </p:spPr>
        <p:txBody>
          <a:bodyPr wrap="square" rtlCol="0">
            <a:spAutoFit/>
          </a:bodyPr>
          <a:lstStyle/>
          <a:p>
            <a:endParaRPr lang="en-US" sz="2400" dirty="0"/>
          </a:p>
        </p:txBody>
      </p:sp>
    </p:spTree>
    <p:extLst>
      <p:ext uri="{BB962C8B-B14F-4D97-AF65-F5344CB8AC3E}">
        <p14:creationId xmlns:p14="http://schemas.microsoft.com/office/powerpoint/2010/main" val="27035922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26809" y="2382841"/>
            <a:ext cx="10363200" cy="1470025"/>
          </a:xfrm>
        </p:spPr>
        <p:txBody>
          <a:bodyPr/>
          <a:lstStyle/>
          <a:p>
            <a:r>
              <a:rPr lang="en-US"/>
              <a:t>Click to edit Master title style</a:t>
            </a:r>
          </a:p>
        </p:txBody>
      </p:sp>
      <p:sp>
        <p:nvSpPr>
          <p:cNvPr id="3" name="Subtitle 2"/>
          <p:cNvSpPr>
            <a:spLocks noGrp="1"/>
          </p:cNvSpPr>
          <p:nvPr>
            <p:ph type="subTitle" idx="1"/>
          </p:nvPr>
        </p:nvSpPr>
        <p:spPr>
          <a:xfrm>
            <a:off x="951627" y="3606800"/>
            <a:ext cx="8534400" cy="1752600"/>
          </a:xfrm>
        </p:spPr>
        <p:txBody>
          <a:bodyPr/>
          <a:lstStyle>
            <a:lvl1pPr marL="0" indent="0" algn="l">
              <a:buNone/>
              <a:defRPr>
                <a:solidFill>
                  <a:schemeClr val="tx1">
                    <a:lumMod val="95000"/>
                    <a:lumOff val="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pic>
        <p:nvPicPr>
          <p:cNvPr id="4" name="Picture 3">
            <a:extLst>
              <a:ext uri="{FF2B5EF4-FFF2-40B4-BE49-F238E27FC236}">
                <a16:creationId xmlns:a16="http://schemas.microsoft.com/office/drawing/2014/main" xmlns="" id="{7908D420-F2A2-45CC-8A2F-0453113B6382}"/>
              </a:ext>
            </a:extLst>
          </p:cNvPr>
          <p:cNvPicPr>
            <a:picLocks noChangeAspect="1"/>
          </p:cNvPicPr>
          <p:nvPr userDrawn="1"/>
        </p:nvPicPr>
        <p:blipFill>
          <a:blip r:embed="rId2"/>
          <a:stretch>
            <a:fillRect/>
          </a:stretch>
        </p:blipFill>
        <p:spPr>
          <a:xfrm>
            <a:off x="1074168" y="1245448"/>
            <a:ext cx="3556000" cy="707813"/>
          </a:xfrm>
          <a:prstGeom prst="rect">
            <a:avLst/>
          </a:prstGeom>
        </p:spPr>
      </p:pic>
      <p:sp>
        <p:nvSpPr>
          <p:cNvPr id="5" name="TextBox 4">
            <a:extLst>
              <a:ext uri="{FF2B5EF4-FFF2-40B4-BE49-F238E27FC236}">
                <a16:creationId xmlns:a16="http://schemas.microsoft.com/office/drawing/2014/main" xmlns="" id="{489B24DF-12B7-4D59-844D-FC054057EFD3}"/>
              </a:ext>
            </a:extLst>
          </p:cNvPr>
          <p:cNvSpPr txBox="1"/>
          <p:nvPr userDrawn="1"/>
        </p:nvSpPr>
        <p:spPr>
          <a:xfrm>
            <a:off x="508000" y="6070602"/>
            <a:ext cx="1320800" cy="461665"/>
          </a:xfrm>
          <a:prstGeom prst="rect">
            <a:avLst/>
          </a:prstGeom>
          <a:solidFill>
            <a:schemeClr val="bg1"/>
          </a:solidFill>
        </p:spPr>
        <p:txBody>
          <a:bodyPr wrap="square" rtlCol="0">
            <a:spAutoFit/>
          </a:bodyPr>
          <a:lstStyle/>
          <a:p>
            <a:endParaRPr lang="en-US" sz="2400" dirty="0"/>
          </a:p>
        </p:txBody>
      </p:sp>
      <p:sp>
        <p:nvSpPr>
          <p:cNvPr id="6" name="TextBox 5">
            <a:extLst>
              <a:ext uri="{FF2B5EF4-FFF2-40B4-BE49-F238E27FC236}">
                <a16:creationId xmlns:a16="http://schemas.microsoft.com/office/drawing/2014/main" xmlns="" id="{8DF943E9-5B22-4B21-95D7-6FCE078FD04D}"/>
              </a:ext>
            </a:extLst>
          </p:cNvPr>
          <p:cNvSpPr txBox="1"/>
          <p:nvPr userDrawn="1"/>
        </p:nvSpPr>
        <p:spPr>
          <a:xfrm>
            <a:off x="11290010" y="6172202"/>
            <a:ext cx="597191" cy="461665"/>
          </a:xfrm>
          <a:prstGeom prst="rect">
            <a:avLst/>
          </a:prstGeom>
          <a:solidFill>
            <a:schemeClr val="bg1"/>
          </a:solidFill>
        </p:spPr>
        <p:txBody>
          <a:bodyPr wrap="square" rtlCol="0">
            <a:spAutoFit/>
          </a:bodyPr>
          <a:lstStyle/>
          <a:p>
            <a:endParaRPr lang="en-US" sz="2400" dirty="0"/>
          </a:p>
        </p:txBody>
      </p:sp>
    </p:spTree>
    <p:extLst>
      <p:ext uri="{BB962C8B-B14F-4D97-AF65-F5344CB8AC3E}">
        <p14:creationId xmlns:p14="http://schemas.microsoft.com/office/powerpoint/2010/main" val="1898068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18907" y="1701803"/>
            <a:ext cx="10972800" cy="4267199"/>
          </a:xfrm>
        </p:spPr>
        <p:txBody>
          <a:bodyPr/>
          <a:lstStyle>
            <a:lvl1pPr>
              <a:defRPr/>
            </a:lvl1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lvl1pPr>
              <a:defRPr/>
            </a:lvl1pPr>
          </a:lstStyle>
          <a:p>
            <a:r>
              <a:rPr lang="en-US"/>
              <a:t>Click to edit title </a:t>
            </a:r>
          </a:p>
        </p:txBody>
      </p:sp>
      <p:cxnSp>
        <p:nvCxnSpPr>
          <p:cNvPr id="5" name="Straight Connector 4">
            <a:extLst>
              <a:ext uri="{FF2B5EF4-FFF2-40B4-BE49-F238E27FC236}">
                <a16:creationId xmlns:a16="http://schemas.microsoft.com/office/drawing/2014/main" xmlns="" id="{D48C30E1-CD43-4590-80A6-2972D16FEF92}"/>
              </a:ext>
            </a:extLst>
          </p:cNvPr>
          <p:cNvCxnSpPr>
            <a:cxnSpLocks/>
          </p:cNvCxnSpPr>
          <p:nvPr userDrawn="1"/>
        </p:nvCxnSpPr>
        <p:spPr>
          <a:xfrm>
            <a:off x="637523" y="1498600"/>
            <a:ext cx="10843279"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3442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18907" y="1701803"/>
            <a:ext cx="10972800" cy="4267199"/>
          </a:xfrm>
        </p:spPr>
        <p:txBody>
          <a:bodyPr/>
          <a:lstStyle>
            <a:lvl1pPr>
              <a:defRPr/>
            </a:lvl1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a:t>Click to edit title</a:t>
            </a:r>
          </a:p>
        </p:txBody>
      </p:sp>
    </p:spTree>
    <p:extLst>
      <p:ext uri="{BB962C8B-B14F-4D97-AF65-F5344CB8AC3E}">
        <p14:creationId xmlns:p14="http://schemas.microsoft.com/office/powerpoint/2010/main" val="3407918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17600" y="1803402"/>
            <a:ext cx="10363200" cy="1470025"/>
          </a:xfrm>
        </p:spPr>
        <p:txBody>
          <a:bodyPr/>
          <a:lstStyle>
            <a:lvl1pPr>
              <a:defRPr/>
            </a:lvl1pPr>
          </a:lstStyle>
          <a:p>
            <a:r>
              <a:rPr lang="en-US"/>
              <a:t>Click to edit section title</a:t>
            </a:r>
          </a:p>
        </p:txBody>
      </p:sp>
      <p:sp>
        <p:nvSpPr>
          <p:cNvPr id="5" name="TextBox 4">
            <a:extLst>
              <a:ext uri="{FF2B5EF4-FFF2-40B4-BE49-F238E27FC236}">
                <a16:creationId xmlns:a16="http://schemas.microsoft.com/office/drawing/2014/main" xmlns="" id="{489B24DF-12B7-4D59-844D-FC054057EFD3}"/>
              </a:ext>
            </a:extLst>
          </p:cNvPr>
          <p:cNvSpPr txBox="1"/>
          <p:nvPr userDrawn="1"/>
        </p:nvSpPr>
        <p:spPr>
          <a:xfrm>
            <a:off x="508000" y="6070602"/>
            <a:ext cx="1320800" cy="461665"/>
          </a:xfrm>
          <a:prstGeom prst="rect">
            <a:avLst/>
          </a:prstGeom>
          <a:solidFill>
            <a:schemeClr val="bg1"/>
          </a:solidFill>
        </p:spPr>
        <p:txBody>
          <a:bodyPr wrap="square" rtlCol="0">
            <a:spAutoFit/>
          </a:bodyPr>
          <a:lstStyle/>
          <a:p>
            <a:endParaRPr lang="en-US" sz="2400" dirty="0"/>
          </a:p>
        </p:txBody>
      </p:sp>
      <p:sp>
        <p:nvSpPr>
          <p:cNvPr id="7" name="TextBox 6">
            <a:extLst>
              <a:ext uri="{FF2B5EF4-FFF2-40B4-BE49-F238E27FC236}">
                <a16:creationId xmlns:a16="http://schemas.microsoft.com/office/drawing/2014/main" xmlns="" id="{C4201603-73F4-4EDE-95ED-67876B70F90F}"/>
              </a:ext>
            </a:extLst>
          </p:cNvPr>
          <p:cNvSpPr txBox="1"/>
          <p:nvPr userDrawn="1"/>
        </p:nvSpPr>
        <p:spPr>
          <a:xfrm>
            <a:off x="11290010" y="6172202"/>
            <a:ext cx="597191" cy="461665"/>
          </a:xfrm>
          <a:prstGeom prst="rect">
            <a:avLst/>
          </a:prstGeom>
          <a:solidFill>
            <a:schemeClr val="bg1"/>
          </a:solidFill>
        </p:spPr>
        <p:txBody>
          <a:bodyPr wrap="square" rtlCol="0">
            <a:spAutoFit/>
          </a:bodyPr>
          <a:lstStyle/>
          <a:p>
            <a:endParaRPr lang="en-US" sz="2400" dirty="0"/>
          </a:p>
        </p:txBody>
      </p:sp>
      <p:sp>
        <p:nvSpPr>
          <p:cNvPr id="12" name="Subtitle 2">
            <a:extLst>
              <a:ext uri="{FF2B5EF4-FFF2-40B4-BE49-F238E27FC236}">
                <a16:creationId xmlns:a16="http://schemas.microsoft.com/office/drawing/2014/main" xmlns="" id="{E145B00B-5F02-4C2F-A2D2-B89DD423FCDA}"/>
              </a:ext>
            </a:extLst>
          </p:cNvPr>
          <p:cNvSpPr>
            <a:spLocks noGrp="1"/>
          </p:cNvSpPr>
          <p:nvPr>
            <p:ph type="subTitle" idx="1" hasCustomPrompt="1"/>
          </p:nvPr>
        </p:nvSpPr>
        <p:spPr>
          <a:xfrm>
            <a:off x="1117600" y="3124200"/>
            <a:ext cx="8534400" cy="1752600"/>
          </a:xfrm>
        </p:spPr>
        <p:txBody>
          <a:bodyPr/>
          <a:lstStyle>
            <a:lvl1pPr marL="0" indent="0" algn="l">
              <a:buNone/>
              <a:defRPr>
                <a:solidFill>
                  <a:schemeClr val="tx1">
                    <a:lumMod val="95000"/>
                    <a:lumOff val="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front cover subtitle</a:t>
            </a:r>
          </a:p>
        </p:txBody>
      </p:sp>
    </p:spTree>
    <p:extLst>
      <p:ext uri="{BB962C8B-B14F-4D97-AF65-F5344CB8AC3E}">
        <p14:creationId xmlns:p14="http://schemas.microsoft.com/office/powerpoint/2010/main" val="2316698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C2F72"/>
                </a:solidFill>
              </a:defRPr>
            </a:lvl1pPr>
          </a:lstStyle>
          <a:p>
            <a:r>
              <a:rPr lang="en-US"/>
              <a:t>Click to edit Master title style</a:t>
            </a:r>
          </a:p>
        </p:txBody>
      </p:sp>
    </p:spTree>
    <p:extLst>
      <p:ext uri="{BB962C8B-B14F-4D97-AF65-F5344CB8AC3E}">
        <p14:creationId xmlns:p14="http://schemas.microsoft.com/office/powerpoint/2010/main" val="640908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54AE207D-DEC1-4DE7-AC38-15085D225E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080" t="23598" r="15884" b="23598"/>
          <a:stretch/>
        </p:blipFill>
        <p:spPr>
          <a:xfrm>
            <a:off x="1439326" y="1405467"/>
            <a:ext cx="9313351" cy="4064000"/>
          </a:xfrm>
          <a:prstGeom prst="rect">
            <a:avLst/>
          </a:prstGeom>
        </p:spPr>
      </p:pic>
    </p:spTree>
    <p:extLst>
      <p:ext uri="{BB962C8B-B14F-4D97-AF65-F5344CB8AC3E}">
        <p14:creationId xmlns:p14="http://schemas.microsoft.com/office/powerpoint/2010/main" val="37040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4426C55-523D-6F94-B529-12499832A8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87B2393-C9C4-EE3C-EF8E-A2407A4BCC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4A1B77B-6B83-B3F9-22B4-ECF86156B91D}"/>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A6BA9BFC-266C-896C-71FB-C4DF4B008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7476DD7-19E1-1ACC-9BAD-09835D93AD8F}"/>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7823134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xmlns="" id="{FFA9C837-577C-41E9-B999-CEF4F912ECE8}"/>
              </a:ext>
            </a:extLst>
          </p:cNvPr>
          <p:cNvGraphicFramePr/>
          <p:nvPr userDrawn="1">
            <p:extLst>
              <p:ext uri="{D42A27DB-BD31-4B8C-83A1-F6EECF244321}">
                <p14:modId xmlns:p14="http://schemas.microsoft.com/office/powerpoint/2010/main" val="271802527"/>
              </p:ext>
            </p:extLst>
          </p:nvPr>
        </p:nvGraphicFramePr>
        <p:xfrm>
          <a:off x="1748292" y="2814917"/>
          <a:ext cx="3918605" cy="3231087"/>
        </p:xfrm>
        <a:graphic>
          <a:graphicData uri="http://schemas.openxmlformats.org/drawingml/2006/chart">
            <c:chart xmlns:c="http://schemas.openxmlformats.org/drawingml/2006/chart" xmlns:r="http://schemas.openxmlformats.org/officeDocument/2006/relationships" r:id="rId2"/>
          </a:graphicData>
        </a:graphic>
      </p:graphicFrame>
      <p:sp>
        <p:nvSpPr>
          <p:cNvPr id="4" name="5-Point Star 8">
            <a:extLst>
              <a:ext uri="{FF2B5EF4-FFF2-40B4-BE49-F238E27FC236}">
                <a16:creationId xmlns:a16="http://schemas.microsoft.com/office/drawing/2014/main" xmlns="" id="{8A1B1132-F556-48EE-9C16-D78A5762552E}"/>
              </a:ext>
            </a:extLst>
          </p:cNvPr>
          <p:cNvSpPr/>
          <p:nvPr userDrawn="1"/>
        </p:nvSpPr>
        <p:spPr>
          <a:xfrm>
            <a:off x="7868917" y="5002772"/>
            <a:ext cx="160867" cy="171027"/>
          </a:xfrm>
          <a:prstGeom prst="star5">
            <a:avLst/>
          </a:prstGeom>
          <a:blipFill>
            <a:blip r:embed="rId3"/>
            <a:tile tx="0" ty="0" sx="100000" sy="100000" flip="none" algn="tl"/>
          </a:bli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endParaRPr lang="en-US" sz="2133" dirty="0"/>
          </a:p>
        </p:txBody>
      </p:sp>
      <p:sp>
        <p:nvSpPr>
          <p:cNvPr id="5" name="TextBox 4">
            <a:extLst>
              <a:ext uri="{FF2B5EF4-FFF2-40B4-BE49-F238E27FC236}">
                <a16:creationId xmlns:a16="http://schemas.microsoft.com/office/drawing/2014/main" xmlns="" id="{A3F54346-4591-4DBB-A286-CD8AE6C21920}"/>
              </a:ext>
            </a:extLst>
          </p:cNvPr>
          <p:cNvSpPr txBox="1"/>
          <p:nvPr userDrawn="1"/>
        </p:nvSpPr>
        <p:spPr>
          <a:xfrm>
            <a:off x="6488256" y="3583331"/>
            <a:ext cx="2858944" cy="1241622"/>
          </a:xfrm>
          <a:prstGeom prst="rect">
            <a:avLst/>
          </a:prstGeom>
          <a:noFill/>
        </p:spPr>
        <p:txBody>
          <a:bodyPr wrap="square" rtlCol="0">
            <a:spAutoFit/>
          </a:bodyPr>
          <a:lstStyle/>
          <a:p>
            <a:r>
              <a:rPr lang="en-US" sz="1867" dirty="0"/>
              <a:t>Based on your overall experience with your solar contractor, how would you rate them?</a:t>
            </a:r>
          </a:p>
        </p:txBody>
      </p:sp>
      <p:sp>
        <p:nvSpPr>
          <p:cNvPr id="6" name="Title 2">
            <a:extLst>
              <a:ext uri="{FF2B5EF4-FFF2-40B4-BE49-F238E27FC236}">
                <a16:creationId xmlns:a16="http://schemas.microsoft.com/office/drawing/2014/main" xmlns="" id="{5F64E56E-4F7F-4776-B7DF-9675F6A8D596}"/>
              </a:ext>
            </a:extLst>
          </p:cNvPr>
          <p:cNvSpPr txBox="1">
            <a:spLocks/>
          </p:cNvSpPr>
          <p:nvPr userDrawn="1"/>
        </p:nvSpPr>
        <p:spPr>
          <a:xfrm>
            <a:off x="512653" y="361024"/>
            <a:ext cx="11069747" cy="1143000"/>
          </a:xfrm>
          <a:prstGeom prst="rect">
            <a:avLst/>
          </a:prstGeom>
        </p:spPr>
        <p:txBody>
          <a:bodyPr vert="horz" lIns="121920" tIns="60960" rIns="121920" bIns="60960" rtlCol="0" anchor="ctr">
            <a:normAutofit/>
          </a:bodyPr>
          <a:lstStyle>
            <a:lvl1pPr algn="l" defTabSz="457200" rtl="0" eaLnBrk="1" latinLnBrk="0" hangingPunct="1">
              <a:spcBef>
                <a:spcPct val="0"/>
              </a:spcBef>
              <a:buNone/>
              <a:defRPr sz="3600" b="0" kern="1200">
                <a:solidFill>
                  <a:srgbClr val="2C2F72"/>
                </a:solidFill>
                <a:latin typeface="+mj-lt"/>
                <a:ea typeface="+mj-ea"/>
                <a:cs typeface="Arial" pitchFamily="34" charset="0"/>
              </a:defRPr>
            </a:lvl1pPr>
          </a:lstStyle>
          <a:p>
            <a:r>
              <a:rPr lang="en-US" sz="4800" dirty="0"/>
              <a:t>Use Charts, Graphs and Images</a:t>
            </a:r>
          </a:p>
        </p:txBody>
      </p:sp>
      <p:cxnSp>
        <p:nvCxnSpPr>
          <p:cNvPr id="7" name="Straight Connector 6">
            <a:extLst>
              <a:ext uri="{FF2B5EF4-FFF2-40B4-BE49-F238E27FC236}">
                <a16:creationId xmlns:a16="http://schemas.microsoft.com/office/drawing/2014/main" xmlns="" id="{AC2C1BA2-AEC1-4448-820E-9BC3F4C24375}"/>
              </a:ext>
            </a:extLst>
          </p:cNvPr>
          <p:cNvCxnSpPr>
            <a:cxnSpLocks/>
          </p:cNvCxnSpPr>
          <p:nvPr userDrawn="1"/>
        </p:nvCxnSpPr>
        <p:spPr>
          <a:xfrm>
            <a:off x="637523" y="1498600"/>
            <a:ext cx="10843279" cy="0"/>
          </a:xfrm>
          <a:prstGeom prst="line">
            <a:avLst/>
          </a:prstGeom>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xmlns="" id="{BDE870DB-DAA3-4A60-A7E2-01D67A3979F0}"/>
              </a:ext>
            </a:extLst>
          </p:cNvPr>
          <p:cNvPicPr>
            <a:picLocks noChangeAspect="1"/>
          </p:cNvPicPr>
          <p:nvPr userDrawn="1"/>
        </p:nvPicPr>
        <p:blipFill>
          <a:blip r:embed="rId4"/>
          <a:stretch>
            <a:fillRect/>
          </a:stretch>
        </p:blipFill>
        <p:spPr>
          <a:xfrm>
            <a:off x="9245602" y="4584462"/>
            <a:ext cx="689327" cy="689327"/>
          </a:xfrm>
          <a:prstGeom prst="rect">
            <a:avLst/>
          </a:prstGeom>
        </p:spPr>
      </p:pic>
      <p:sp>
        <p:nvSpPr>
          <p:cNvPr id="9" name="TextBox 8">
            <a:extLst>
              <a:ext uri="{FF2B5EF4-FFF2-40B4-BE49-F238E27FC236}">
                <a16:creationId xmlns:a16="http://schemas.microsoft.com/office/drawing/2014/main" xmlns="" id="{8151F5A9-02D7-49B5-ACDA-042030F59D53}"/>
              </a:ext>
            </a:extLst>
          </p:cNvPr>
          <p:cNvSpPr txBox="1"/>
          <p:nvPr userDrawn="1"/>
        </p:nvSpPr>
        <p:spPr>
          <a:xfrm>
            <a:off x="3348111" y="6008052"/>
            <a:ext cx="1625600" cy="297454"/>
          </a:xfrm>
          <a:prstGeom prst="rect">
            <a:avLst/>
          </a:prstGeom>
          <a:noFill/>
        </p:spPr>
        <p:txBody>
          <a:bodyPr wrap="square" rtlCol="0">
            <a:spAutoFit/>
          </a:bodyPr>
          <a:lstStyle/>
          <a:p>
            <a:r>
              <a:rPr lang="en-US" sz="1333" dirty="0"/>
              <a:t>COUNTY</a:t>
            </a:r>
          </a:p>
        </p:txBody>
      </p:sp>
      <p:sp>
        <p:nvSpPr>
          <p:cNvPr id="10" name="TextBox 9">
            <a:extLst>
              <a:ext uri="{FF2B5EF4-FFF2-40B4-BE49-F238E27FC236}">
                <a16:creationId xmlns:a16="http://schemas.microsoft.com/office/drawing/2014/main" xmlns="" id="{854E1568-0B00-49B7-BD1E-A9F4A7877B1A}"/>
              </a:ext>
            </a:extLst>
          </p:cNvPr>
          <p:cNvSpPr txBox="1"/>
          <p:nvPr userDrawn="1"/>
        </p:nvSpPr>
        <p:spPr>
          <a:xfrm rot="16200000">
            <a:off x="662983" y="3500014"/>
            <a:ext cx="1625600" cy="297454"/>
          </a:xfrm>
          <a:prstGeom prst="rect">
            <a:avLst/>
          </a:prstGeom>
          <a:noFill/>
        </p:spPr>
        <p:txBody>
          <a:bodyPr wrap="square" rtlCol="0">
            <a:spAutoFit/>
          </a:bodyPr>
          <a:lstStyle/>
          <a:p>
            <a:r>
              <a:rPr lang="en-US" sz="1333" dirty="0"/>
              <a:t>RATING</a:t>
            </a:r>
          </a:p>
        </p:txBody>
      </p:sp>
      <p:sp>
        <p:nvSpPr>
          <p:cNvPr id="11" name="Content Placeholder 1">
            <a:extLst>
              <a:ext uri="{FF2B5EF4-FFF2-40B4-BE49-F238E27FC236}">
                <a16:creationId xmlns:a16="http://schemas.microsoft.com/office/drawing/2014/main" xmlns="" id="{F4886F3D-C8B9-4019-82B1-6995BD7A83A9}"/>
              </a:ext>
            </a:extLst>
          </p:cNvPr>
          <p:cNvSpPr>
            <a:spLocks noGrp="1"/>
          </p:cNvSpPr>
          <p:nvPr>
            <p:ph idx="1"/>
          </p:nvPr>
        </p:nvSpPr>
        <p:spPr>
          <a:xfrm>
            <a:off x="618908" y="1701803"/>
            <a:ext cx="9642693" cy="1143000"/>
          </a:xfrm>
        </p:spPr>
        <p:txBody>
          <a:bodyPr>
            <a:normAutofit/>
          </a:bodyPr>
          <a:lstStyle/>
          <a:p>
            <a:r>
              <a:rPr lang="en-US" sz="2667"/>
              <a:t>Try to use less words and more charts, graphs, images, video and icons to convey your message. </a:t>
            </a:r>
          </a:p>
          <a:p>
            <a:endParaRPr lang="en-US"/>
          </a:p>
        </p:txBody>
      </p:sp>
      <p:sp>
        <p:nvSpPr>
          <p:cNvPr id="12" name="5-Point Star 8">
            <a:extLst>
              <a:ext uri="{FF2B5EF4-FFF2-40B4-BE49-F238E27FC236}">
                <a16:creationId xmlns:a16="http://schemas.microsoft.com/office/drawing/2014/main" xmlns="" id="{92618680-A986-4649-8225-B72347E6D6D1}"/>
              </a:ext>
            </a:extLst>
          </p:cNvPr>
          <p:cNvSpPr/>
          <p:nvPr userDrawn="1"/>
        </p:nvSpPr>
        <p:spPr>
          <a:xfrm>
            <a:off x="8087354" y="5002772"/>
            <a:ext cx="160867" cy="171027"/>
          </a:xfrm>
          <a:prstGeom prst="star5">
            <a:avLst/>
          </a:prstGeom>
          <a:blipFill>
            <a:blip r:embed="rId3"/>
            <a:tile tx="0" ty="0" sx="100000" sy="100000" flip="none" algn="tl"/>
          </a:bli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endParaRPr lang="en-US" sz="2133" dirty="0"/>
          </a:p>
        </p:txBody>
      </p:sp>
      <p:sp>
        <p:nvSpPr>
          <p:cNvPr id="13" name="5-Point Star 8">
            <a:extLst>
              <a:ext uri="{FF2B5EF4-FFF2-40B4-BE49-F238E27FC236}">
                <a16:creationId xmlns:a16="http://schemas.microsoft.com/office/drawing/2014/main" xmlns="" id="{1D181541-4247-4091-AF4A-3B9F500A8D2C}"/>
              </a:ext>
            </a:extLst>
          </p:cNvPr>
          <p:cNvSpPr/>
          <p:nvPr userDrawn="1"/>
        </p:nvSpPr>
        <p:spPr>
          <a:xfrm>
            <a:off x="7650477" y="5002772"/>
            <a:ext cx="160867" cy="171027"/>
          </a:xfrm>
          <a:prstGeom prst="star5">
            <a:avLst/>
          </a:prstGeom>
          <a:blipFill>
            <a:blip r:embed="rId3"/>
            <a:tile tx="0" ty="0" sx="100000" sy="100000" flip="none" algn="tl"/>
          </a:bli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endParaRPr lang="en-US" sz="2133" dirty="0"/>
          </a:p>
        </p:txBody>
      </p:sp>
      <p:sp>
        <p:nvSpPr>
          <p:cNvPr id="14" name="5-Point Star 8">
            <a:extLst>
              <a:ext uri="{FF2B5EF4-FFF2-40B4-BE49-F238E27FC236}">
                <a16:creationId xmlns:a16="http://schemas.microsoft.com/office/drawing/2014/main" xmlns="" id="{5C546A17-EC64-4D77-91C5-0AA3CCB6FEC1}"/>
              </a:ext>
            </a:extLst>
          </p:cNvPr>
          <p:cNvSpPr/>
          <p:nvPr userDrawn="1"/>
        </p:nvSpPr>
        <p:spPr>
          <a:xfrm>
            <a:off x="7213601" y="5002772"/>
            <a:ext cx="160867" cy="171027"/>
          </a:xfrm>
          <a:prstGeom prst="star5">
            <a:avLst/>
          </a:prstGeom>
          <a:blipFill>
            <a:blip r:embed="rId3"/>
            <a:tile tx="0" ty="0" sx="100000" sy="100000" flip="none" algn="tl"/>
          </a:bli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endParaRPr lang="en-US" sz="2133" dirty="0"/>
          </a:p>
        </p:txBody>
      </p:sp>
      <p:sp>
        <p:nvSpPr>
          <p:cNvPr id="15" name="5-Point Star 8">
            <a:extLst>
              <a:ext uri="{FF2B5EF4-FFF2-40B4-BE49-F238E27FC236}">
                <a16:creationId xmlns:a16="http://schemas.microsoft.com/office/drawing/2014/main" xmlns="" id="{665B530F-A4C4-4971-8413-436E465A1A43}"/>
              </a:ext>
            </a:extLst>
          </p:cNvPr>
          <p:cNvSpPr/>
          <p:nvPr userDrawn="1"/>
        </p:nvSpPr>
        <p:spPr>
          <a:xfrm>
            <a:off x="7432040" y="5002772"/>
            <a:ext cx="160867" cy="171027"/>
          </a:xfrm>
          <a:prstGeom prst="star5">
            <a:avLst/>
          </a:prstGeom>
          <a:blipFill>
            <a:blip r:embed="rId3"/>
            <a:tile tx="0" ty="0" sx="100000" sy="100000" flip="none" algn="tl"/>
          </a:bli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endParaRPr lang="en-US" sz="2133" dirty="0"/>
          </a:p>
        </p:txBody>
      </p:sp>
    </p:spTree>
    <p:extLst>
      <p:ext uri="{BB962C8B-B14F-4D97-AF65-F5344CB8AC3E}">
        <p14:creationId xmlns:p14="http://schemas.microsoft.com/office/powerpoint/2010/main" val="3032999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9CEABB0F-D8D4-460D-99BF-D7B7DC79B7F7}"/>
              </a:ext>
            </a:extLst>
          </p:cNvPr>
          <p:cNvSpPr>
            <a:spLocks noGrp="1"/>
          </p:cNvSpPr>
          <p:nvPr>
            <p:ph type="title"/>
          </p:nvPr>
        </p:nvSpPr>
        <p:spPr>
          <a:xfrm>
            <a:off x="512653" y="361024"/>
            <a:ext cx="11069747" cy="1143000"/>
          </a:xfrm>
        </p:spPr>
        <p:txBody>
          <a:bodyPr/>
          <a:lstStyle/>
          <a:p>
            <a:r>
              <a:rPr lang="en-US"/>
              <a:t>Community Service by County</a:t>
            </a:r>
          </a:p>
        </p:txBody>
      </p:sp>
      <p:graphicFrame>
        <p:nvGraphicFramePr>
          <p:cNvPr id="4" name="Table 3">
            <a:extLst>
              <a:ext uri="{FF2B5EF4-FFF2-40B4-BE49-F238E27FC236}">
                <a16:creationId xmlns:a16="http://schemas.microsoft.com/office/drawing/2014/main" xmlns="" id="{DE9F421D-0BF3-4173-BAC8-CE704F785ADB}"/>
              </a:ext>
            </a:extLst>
          </p:cNvPr>
          <p:cNvGraphicFramePr>
            <a:graphicFrameLocks noGrp="1"/>
          </p:cNvGraphicFramePr>
          <p:nvPr userDrawn="1">
            <p:extLst>
              <p:ext uri="{D42A27DB-BD31-4B8C-83A1-F6EECF244321}">
                <p14:modId xmlns:p14="http://schemas.microsoft.com/office/powerpoint/2010/main" val="3001604440"/>
              </p:ext>
            </p:extLst>
          </p:nvPr>
        </p:nvGraphicFramePr>
        <p:xfrm>
          <a:off x="659835" y="2057400"/>
          <a:ext cx="9018740" cy="2743200"/>
        </p:xfrm>
        <a:graphic>
          <a:graphicData uri="http://schemas.openxmlformats.org/drawingml/2006/table">
            <a:tbl>
              <a:tblPr firstRow="1" bandRow="1">
                <a:tableStyleId>{08FB837D-C827-4EFA-A057-4D05807E0F7C}</a:tableStyleId>
              </a:tblPr>
              <a:tblGrid>
                <a:gridCol w="2254685">
                  <a:extLst>
                    <a:ext uri="{9D8B030D-6E8A-4147-A177-3AD203B41FA5}">
                      <a16:colId xmlns:a16="http://schemas.microsoft.com/office/drawing/2014/main" xmlns="" val="3922993769"/>
                    </a:ext>
                  </a:extLst>
                </a:gridCol>
                <a:gridCol w="2254685">
                  <a:extLst>
                    <a:ext uri="{9D8B030D-6E8A-4147-A177-3AD203B41FA5}">
                      <a16:colId xmlns:a16="http://schemas.microsoft.com/office/drawing/2014/main" xmlns="" val="1008006464"/>
                    </a:ext>
                  </a:extLst>
                </a:gridCol>
                <a:gridCol w="2254685">
                  <a:extLst>
                    <a:ext uri="{9D8B030D-6E8A-4147-A177-3AD203B41FA5}">
                      <a16:colId xmlns:a16="http://schemas.microsoft.com/office/drawing/2014/main" xmlns="" val="3346684898"/>
                    </a:ext>
                  </a:extLst>
                </a:gridCol>
                <a:gridCol w="2254685">
                  <a:extLst>
                    <a:ext uri="{9D8B030D-6E8A-4147-A177-3AD203B41FA5}">
                      <a16:colId xmlns:a16="http://schemas.microsoft.com/office/drawing/2014/main" xmlns="" val="1720377660"/>
                    </a:ext>
                  </a:extLst>
                </a:gridCol>
              </a:tblGrid>
              <a:tr h="548640">
                <a:tc>
                  <a:txBody>
                    <a:bodyPr/>
                    <a:lstStyle/>
                    <a:p>
                      <a:pPr algn="ctr"/>
                      <a:r>
                        <a:rPr lang="en-US" sz="2100" dirty="0"/>
                        <a:t>COUNTY</a:t>
                      </a:r>
                    </a:p>
                  </a:txBody>
                  <a:tcPr marL="135281" marR="135281" marT="67640" marB="67640"/>
                </a:tc>
                <a:tc>
                  <a:txBody>
                    <a:bodyPr/>
                    <a:lstStyle/>
                    <a:p>
                      <a:pPr algn="ctr"/>
                      <a:r>
                        <a:rPr lang="en-US" sz="2100" dirty="0"/>
                        <a:t>VOLUNTEERS</a:t>
                      </a:r>
                    </a:p>
                  </a:txBody>
                  <a:tcPr marL="135281" marR="135281" marT="67640" marB="67640"/>
                </a:tc>
                <a:tc>
                  <a:txBody>
                    <a:bodyPr/>
                    <a:lstStyle/>
                    <a:p>
                      <a:pPr algn="ctr"/>
                      <a:r>
                        <a:rPr lang="en-US" sz="2100" dirty="0"/>
                        <a:t>HOURS</a:t>
                      </a:r>
                    </a:p>
                  </a:txBody>
                  <a:tcPr marL="135281" marR="135281" marT="67640" marB="67640"/>
                </a:tc>
                <a:tc>
                  <a:txBody>
                    <a:bodyPr/>
                    <a:lstStyle/>
                    <a:p>
                      <a:pPr algn="ctr"/>
                      <a:r>
                        <a:rPr lang="en-US" sz="2100" dirty="0"/>
                        <a:t>FOOD  (lbs.)</a:t>
                      </a:r>
                    </a:p>
                  </a:txBody>
                  <a:tcPr marL="135281" marR="135281" marT="67640" marB="67640"/>
                </a:tc>
                <a:extLst>
                  <a:ext uri="{0D108BD9-81ED-4DB2-BD59-A6C34878D82A}">
                    <a16:rowId xmlns:a16="http://schemas.microsoft.com/office/drawing/2014/main" xmlns="" val="3420690543"/>
                  </a:ext>
                </a:extLst>
              </a:tr>
              <a:tr h="548640">
                <a:tc>
                  <a:txBody>
                    <a:bodyPr/>
                    <a:lstStyle/>
                    <a:p>
                      <a:r>
                        <a:rPr lang="en-US" sz="2400" dirty="0"/>
                        <a:t>HAWAII</a:t>
                      </a:r>
                    </a:p>
                  </a:txBody>
                  <a:tcPr marL="135281" marR="135281" marT="67640" marB="67640"/>
                </a:tc>
                <a:tc>
                  <a:txBody>
                    <a:bodyPr/>
                    <a:lstStyle/>
                    <a:p>
                      <a:pPr algn="r"/>
                      <a:r>
                        <a:rPr lang="en-US" sz="2400" dirty="0"/>
                        <a:t>555</a:t>
                      </a:r>
                    </a:p>
                  </a:txBody>
                  <a:tcPr marL="135281" marR="135281" marT="67640" marB="67640"/>
                </a:tc>
                <a:tc>
                  <a:txBody>
                    <a:bodyPr/>
                    <a:lstStyle/>
                    <a:p>
                      <a:pPr algn="r"/>
                      <a:r>
                        <a:rPr lang="en-US" sz="2400" dirty="0"/>
                        <a:t>2,260</a:t>
                      </a:r>
                    </a:p>
                  </a:txBody>
                  <a:tcPr marL="135281" marR="135281" marT="67640" marB="67640"/>
                </a:tc>
                <a:tc>
                  <a:txBody>
                    <a:bodyPr/>
                    <a:lstStyle/>
                    <a:p>
                      <a:pPr algn="r"/>
                      <a:r>
                        <a:rPr lang="en-US" sz="2400" dirty="0"/>
                        <a:t>411</a:t>
                      </a:r>
                    </a:p>
                  </a:txBody>
                  <a:tcPr marL="135281" marR="135281" marT="67640" marB="67640"/>
                </a:tc>
                <a:extLst>
                  <a:ext uri="{0D108BD9-81ED-4DB2-BD59-A6C34878D82A}">
                    <a16:rowId xmlns:a16="http://schemas.microsoft.com/office/drawing/2014/main" xmlns="" val="3230396648"/>
                  </a:ext>
                </a:extLst>
              </a:tr>
              <a:tr h="548640">
                <a:tc>
                  <a:txBody>
                    <a:bodyPr/>
                    <a:lstStyle/>
                    <a:p>
                      <a:r>
                        <a:rPr lang="en-US" sz="2400" dirty="0"/>
                        <a:t>MAUI</a:t>
                      </a:r>
                    </a:p>
                  </a:txBody>
                  <a:tcPr marL="135281" marR="135281" marT="67640" marB="67640"/>
                </a:tc>
                <a:tc>
                  <a:txBody>
                    <a:bodyPr/>
                    <a:lstStyle/>
                    <a:p>
                      <a:pPr algn="r"/>
                      <a:r>
                        <a:rPr lang="en-US" sz="2400" dirty="0"/>
                        <a:t>406</a:t>
                      </a:r>
                    </a:p>
                  </a:txBody>
                  <a:tcPr marL="135281" marR="135281" marT="67640" marB="67640"/>
                </a:tc>
                <a:tc>
                  <a:txBody>
                    <a:bodyPr/>
                    <a:lstStyle/>
                    <a:p>
                      <a:pPr algn="r"/>
                      <a:r>
                        <a:rPr lang="en-US" sz="2400" dirty="0"/>
                        <a:t>1,046</a:t>
                      </a:r>
                    </a:p>
                  </a:txBody>
                  <a:tcPr marL="135281" marR="135281" marT="67640" marB="67640"/>
                </a:tc>
                <a:tc>
                  <a:txBody>
                    <a:bodyPr/>
                    <a:lstStyle/>
                    <a:p>
                      <a:pPr algn="r"/>
                      <a:r>
                        <a:rPr lang="en-US" sz="2400" dirty="0"/>
                        <a:t>438</a:t>
                      </a:r>
                    </a:p>
                  </a:txBody>
                  <a:tcPr marL="135281" marR="135281" marT="67640" marB="67640"/>
                </a:tc>
                <a:extLst>
                  <a:ext uri="{0D108BD9-81ED-4DB2-BD59-A6C34878D82A}">
                    <a16:rowId xmlns:a16="http://schemas.microsoft.com/office/drawing/2014/main" xmlns="" val="393643503"/>
                  </a:ext>
                </a:extLst>
              </a:tr>
              <a:tr h="548640">
                <a:tc>
                  <a:txBody>
                    <a:bodyPr/>
                    <a:lstStyle/>
                    <a:p>
                      <a:r>
                        <a:rPr lang="en-US" sz="2400" dirty="0"/>
                        <a:t>OAHU</a:t>
                      </a:r>
                    </a:p>
                  </a:txBody>
                  <a:tcPr marL="135281" marR="135281" marT="67640" marB="67640"/>
                </a:tc>
                <a:tc>
                  <a:txBody>
                    <a:bodyPr/>
                    <a:lstStyle/>
                    <a:p>
                      <a:pPr algn="r"/>
                      <a:r>
                        <a:rPr lang="en-US" sz="2400" dirty="0"/>
                        <a:t>3,753</a:t>
                      </a:r>
                    </a:p>
                  </a:txBody>
                  <a:tcPr marL="135281" marR="135281" marT="67640" marB="67640"/>
                </a:tc>
                <a:tc>
                  <a:txBody>
                    <a:bodyPr/>
                    <a:lstStyle/>
                    <a:p>
                      <a:pPr algn="r"/>
                      <a:r>
                        <a:rPr lang="en-US" sz="2400" dirty="0"/>
                        <a:t>8,840</a:t>
                      </a:r>
                    </a:p>
                  </a:txBody>
                  <a:tcPr marL="135281" marR="135281" marT="67640" marB="67640"/>
                </a:tc>
                <a:tc>
                  <a:txBody>
                    <a:bodyPr/>
                    <a:lstStyle/>
                    <a:p>
                      <a:pPr algn="r"/>
                      <a:r>
                        <a:rPr lang="en-US" sz="2400" dirty="0"/>
                        <a:t>2,978</a:t>
                      </a:r>
                    </a:p>
                  </a:txBody>
                  <a:tcPr marL="135281" marR="135281" marT="67640" marB="67640"/>
                </a:tc>
                <a:extLst>
                  <a:ext uri="{0D108BD9-81ED-4DB2-BD59-A6C34878D82A}">
                    <a16:rowId xmlns:a16="http://schemas.microsoft.com/office/drawing/2014/main" xmlns="" val="230614835"/>
                  </a:ext>
                </a:extLst>
              </a:tr>
              <a:tr h="548640">
                <a:tc>
                  <a:txBody>
                    <a:bodyPr/>
                    <a:lstStyle/>
                    <a:p>
                      <a:r>
                        <a:rPr lang="en-US" sz="2400" dirty="0"/>
                        <a:t>COMPANY</a:t>
                      </a:r>
                    </a:p>
                  </a:txBody>
                  <a:tcPr marL="135281" marR="135281" marT="67640" marB="67640"/>
                </a:tc>
                <a:tc>
                  <a:txBody>
                    <a:bodyPr/>
                    <a:lstStyle/>
                    <a:p>
                      <a:pPr algn="r"/>
                      <a:r>
                        <a:rPr lang="en-US" sz="2400" dirty="0"/>
                        <a:t>4,714</a:t>
                      </a:r>
                    </a:p>
                  </a:txBody>
                  <a:tcPr marL="135281" marR="135281" marT="67640" marB="67640"/>
                </a:tc>
                <a:tc>
                  <a:txBody>
                    <a:bodyPr/>
                    <a:lstStyle/>
                    <a:p>
                      <a:pPr algn="r"/>
                      <a:r>
                        <a:rPr lang="en-US" sz="2400" dirty="0"/>
                        <a:t>12,146</a:t>
                      </a:r>
                    </a:p>
                  </a:txBody>
                  <a:tcPr marL="135281" marR="135281" marT="67640" marB="67640"/>
                </a:tc>
                <a:tc>
                  <a:txBody>
                    <a:bodyPr/>
                    <a:lstStyle/>
                    <a:p>
                      <a:pPr algn="r"/>
                      <a:r>
                        <a:rPr lang="en-US" sz="2400" dirty="0"/>
                        <a:t>3,827</a:t>
                      </a:r>
                    </a:p>
                  </a:txBody>
                  <a:tcPr marL="135281" marR="135281" marT="67640" marB="67640"/>
                </a:tc>
                <a:extLst>
                  <a:ext uri="{0D108BD9-81ED-4DB2-BD59-A6C34878D82A}">
                    <a16:rowId xmlns:a16="http://schemas.microsoft.com/office/drawing/2014/main" xmlns="" val="740741890"/>
                  </a:ext>
                </a:extLst>
              </a:tr>
            </a:tbl>
          </a:graphicData>
        </a:graphic>
      </p:graphicFrame>
      <p:pic>
        <p:nvPicPr>
          <p:cNvPr id="5" name="Picture 4">
            <a:extLst>
              <a:ext uri="{FF2B5EF4-FFF2-40B4-BE49-F238E27FC236}">
                <a16:creationId xmlns:a16="http://schemas.microsoft.com/office/drawing/2014/main" xmlns="" id="{FE388910-78C7-4261-A8A5-5BCB9A42E3FB}"/>
              </a:ext>
            </a:extLst>
          </p:cNvPr>
          <p:cNvPicPr>
            <a:picLocks noChangeAspect="1"/>
          </p:cNvPicPr>
          <p:nvPr userDrawn="1"/>
        </p:nvPicPr>
        <p:blipFill rotWithShape="1">
          <a:blip r:embed="rId2"/>
          <a:srcRect l="35142"/>
          <a:stretch/>
        </p:blipFill>
        <p:spPr>
          <a:xfrm>
            <a:off x="9930107" y="2854043"/>
            <a:ext cx="1633820" cy="1946559"/>
          </a:xfrm>
          <a:prstGeom prst="rect">
            <a:avLst/>
          </a:prstGeom>
        </p:spPr>
      </p:pic>
      <p:sp>
        <p:nvSpPr>
          <p:cNvPr id="6" name="Title 2">
            <a:extLst>
              <a:ext uri="{FF2B5EF4-FFF2-40B4-BE49-F238E27FC236}">
                <a16:creationId xmlns:a16="http://schemas.microsoft.com/office/drawing/2014/main" xmlns="" id="{F455CA4F-563B-4383-B27B-3D276E7EA266}"/>
              </a:ext>
            </a:extLst>
          </p:cNvPr>
          <p:cNvSpPr txBox="1">
            <a:spLocks/>
          </p:cNvSpPr>
          <p:nvPr userDrawn="1"/>
        </p:nvSpPr>
        <p:spPr>
          <a:xfrm>
            <a:off x="4470401" y="5054600"/>
            <a:ext cx="5306859" cy="1143000"/>
          </a:xfrm>
          <a:prstGeom prst="rect">
            <a:avLst/>
          </a:prstGeom>
        </p:spPr>
        <p:txBody>
          <a:bodyPr>
            <a:noAutofit/>
          </a:bodyPr>
          <a:lstStyle>
            <a:lvl1pPr algn="l" defTabSz="457200" rtl="0" eaLnBrk="1" latinLnBrk="0" hangingPunct="1">
              <a:spcBef>
                <a:spcPct val="0"/>
              </a:spcBef>
              <a:buNone/>
              <a:defRPr sz="3600" b="0" kern="1200">
                <a:solidFill>
                  <a:srgbClr val="2C2F72"/>
                </a:solidFill>
                <a:latin typeface="+mj-lt"/>
                <a:ea typeface="+mj-ea"/>
                <a:cs typeface="Arial" pitchFamily="34" charset="0"/>
              </a:defRPr>
            </a:lvl1pPr>
          </a:lstStyle>
          <a:p>
            <a:pPr algn="r"/>
            <a:r>
              <a:rPr lang="en-US" sz="2667" dirty="0">
                <a:solidFill>
                  <a:schemeClr val="tx1"/>
                </a:solidFill>
              </a:rPr>
              <a:t>Thank you to all our employees for making Hawai‘i better.</a:t>
            </a:r>
          </a:p>
        </p:txBody>
      </p:sp>
    </p:spTree>
    <p:extLst>
      <p:ext uri="{BB962C8B-B14F-4D97-AF65-F5344CB8AC3E}">
        <p14:creationId xmlns:p14="http://schemas.microsoft.com/office/powerpoint/2010/main" val="2006977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DB2F269E-35FC-4C0A-91A5-F4C5DEA37A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5" y="2648"/>
            <a:ext cx="12190475" cy="6857141"/>
          </a:xfrm>
          <a:prstGeom prst="rect">
            <a:avLst/>
          </a:prstGeom>
        </p:spPr>
      </p:pic>
      <p:sp>
        <p:nvSpPr>
          <p:cNvPr id="9" name="Title 1">
            <a:extLst>
              <a:ext uri="{FF2B5EF4-FFF2-40B4-BE49-F238E27FC236}">
                <a16:creationId xmlns:a16="http://schemas.microsoft.com/office/drawing/2014/main" xmlns="" id="{C9046810-8027-43DA-B415-DE9DED68BCBA}"/>
              </a:ext>
            </a:extLst>
          </p:cNvPr>
          <p:cNvSpPr>
            <a:spLocks noGrp="1"/>
          </p:cNvSpPr>
          <p:nvPr>
            <p:ph type="ctrTitle" hasCustomPrompt="1"/>
          </p:nvPr>
        </p:nvSpPr>
        <p:spPr>
          <a:xfrm>
            <a:off x="926809" y="1498600"/>
            <a:ext cx="10363200" cy="1320800"/>
          </a:xfrm>
        </p:spPr>
        <p:txBody>
          <a:bodyPr/>
          <a:lstStyle>
            <a:lvl1pPr algn="ctr">
              <a:defRPr>
                <a:solidFill>
                  <a:schemeClr val="bg1"/>
                </a:solidFill>
              </a:defRPr>
            </a:lvl1pPr>
          </a:lstStyle>
          <a:p>
            <a:r>
              <a:rPr lang="en-US"/>
              <a:t>Click to edit back cover title</a:t>
            </a:r>
          </a:p>
        </p:txBody>
      </p:sp>
      <p:sp>
        <p:nvSpPr>
          <p:cNvPr id="12" name="Subtitle 2">
            <a:extLst>
              <a:ext uri="{FF2B5EF4-FFF2-40B4-BE49-F238E27FC236}">
                <a16:creationId xmlns:a16="http://schemas.microsoft.com/office/drawing/2014/main" xmlns="" id="{E52566A3-7537-4078-BD8F-1817D2DDD1DD}"/>
              </a:ext>
            </a:extLst>
          </p:cNvPr>
          <p:cNvSpPr>
            <a:spLocks noGrp="1"/>
          </p:cNvSpPr>
          <p:nvPr>
            <p:ph type="subTitle" idx="1" hasCustomPrompt="1"/>
          </p:nvPr>
        </p:nvSpPr>
        <p:spPr>
          <a:xfrm>
            <a:off x="946520" y="5765800"/>
            <a:ext cx="10318671" cy="1752600"/>
          </a:xfrm>
        </p:spPr>
        <p:txBody>
          <a:bodyPr/>
          <a:lstStyle>
            <a:lvl1pPr marL="0" indent="0" algn="ctr">
              <a:buNone/>
              <a:defRPr>
                <a:solidFill>
                  <a:schemeClr val="bg1"/>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back cover subtitle</a:t>
            </a:r>
          </a:p>
        </p:txBody>
      </p:sp>
      <p:pic>
        <p:nvPicPr>
          <p:cNvPr id="13" name="Picture 12">
            <a:extLst>
              <a:ext uri="{FF2B5EF4-FFF2-40B4-BE49-F238E27FC236}">
                <a16:creationId xmlns:a16="http://schemas.microsoft.com/office/drawing/2014/main" xmlns="" id="{9FB95C44-7D72-4823-9E23-3DA933034E1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67818" y="846669"/>
            <a:ext cx="1276073" cy="523839"/>
          </a:xfrm>
          <a:prstGeom prst="rect">
            <a:avLst/>
          </a:prstGeom>
        </p:spPr>
      </p:pic>
    </p:spTree>
    <p:extLst>
      <p:ext uri="{BB962C8B-B14F-4D97-AF65-F5344CB8AC3E}">
        <p14:creationId xmlns:p14="http://schemas.microsoft.com/office/powerpoint/2010/main" val="748862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701803"/>
            <a:ext cx="5384800" cy="4267199"/>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01803"/>
            <a:ext cx="5384800" cy="4267199"/>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86139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02200"/>
            <a:ext cx="7315200" cy="566739"/>
          </a:xfrm>
        </p:spPr>
        <p:txBody>
          <a:bodyPr anchor="b"/>
          <a:lstStyle>
            <a:lvl1pPr algn="l">
              <a:defRPr sz="2667" b="0"/>
            </a:lvl1pPr>
          </a:lstStyle>
          <a:p>
            <a:r>
              <a:rPr lang="en-US"/>
              <a:t>Click to edit Master title style</a:t>
            </a:r>
          </a:p>
        </p:txBody>
      </p:sp>
      <p:sp>
        <p:nvSpPr>
          <p:cNvPr id="3" name="Picture Placeholder 2"/>
          <p:cNvSpPr>
            <a:spLocks noGrp="1"/>
          </p:cNvSpPr>
          <p:nvPr>
            <p:ph type="pic" idx="1"/>
          </p:nvPr>
        </p:nvSpPr>
        <p:spPr>
          <a:xfrm>
            <a:off x="2389717" y="714373"/>
            <a:ext cx="7315200" cy="4114800"/>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Click icon to add picture</a:t>
            </a:r>
          </a:p>
        </p:txBody>
      </p:sp>
      <p:sp>
        <p:nvSpPr>
          <p:cNvPr id="4" name="Text Placeholder 3"/>
          <p:cNvSpPr>
            <a:spLocks noGrp="1"/>
          </p:cNvSpPr>
          <p:nvPr>
            <p:ph type="body" sz="half" idx="2"/>
          </p:nvPr>
        </p:nvSpPr>
        <p:spPr>
          <a:xfrm>
            <a:off x="2389717" y="5468939"/>
            <a:ext cx="7315200" cy="8048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Tree>
    <p:extLst>
      <p:ext uri="{BB962C8B-B14F-4D97-AF65-F5344CB8AC3E}">
        <p14:creationId xmlns:p14="http://schemas.microsoft.com/office/powerpoint/2010/main" val="679813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1C9FE5-A9DB-48DE-A00F-B18F7EE42F20}"/>
              </a:ext>
            </a:extLst>
          </p:cNvPr>
          <p:cNvSpPr>
            <a:spLocks noGrp="1"/>
          </p:cNvSpPr>
          <p:nvPr>
            <p:ph type="title" hasCustomPrompt="1"/>
          </p:nvPr>
        </p:nvSpPr>
        <p:spPr>
          <a:xfrm rot="16200000">
            <a:off x="-4809986" y="-1869227"/>
            <a:ext cx="11069747" cy="1143000"/>
          </a:xfrm>
        </p:spPr>
        <p:txBody>
          <a:bodyPr/>
          <a:lstStyle>
            <a:lvl1pPr>
              <a:defRPr/>
            </a:lvl1pPr>
          </a:lstStyle>
          <a:p>
            <a:r>
              <a:rPr lang="en-US"/>
              <a:t>Color Palette</a:t>
            </a:r>
          </a:p>
        </p:txBody>
      </p:sp>
      <p:sp>
        <p:nvSpPr>
          <p:cNvPr id="3" name="Date Placeholder 2">
            <a:extLst>
              <a:ext uri="{FF2B5EF4-FFF2-40B4-BE49-F238E27FC236}">
                <a16:creationId xmlns:a16="http://schemas.microsoft.com/office/drawing/2014/main" xmlns="" id="{47ED197A-6250-4683-9295-EDB1650A96D4}"/>
              </a:ext>
            </a:extLst>
          </p:cNvPr>
          <p:cNvSpPr>
            <a:spLocks noGrp="1"/>
          </p:cNvSpPr>
          <p:nvPr>
            <p:ph type="dt" sz="half" idx="10"/>
          </p:nvPr>
        </p:nvSpPr>
        <p:spPr>
          <a:xfrm>
            <a:off x="12797496" y="8498358"/>
            <a:ext cx="2409880" cy="486833"/>
          </a:xfrm>
          <a:prstGeom prst="rect">
            <a:avLst/>
          </a:prstGeom>
        </p:spPr>
        <p:txBody>
          <a:bodyPr vert="horz" lIns="91440" tIns="45720" rIns="91440" bIns="45720" rtlCol="0" anchor="ctr"/>
          <a:lstStyle>
            <a:defPPr>
              <a:defRPr lang="en-US"/>
            </a:defPPr>
            <a:lvl1pPr marL="0" algn="r" defTabSz="1219140" rtl="0" eaLnBrk="1" latinLnBrk="0" hangingPunct="1">
              <a:defRPr sz="1467" kern="1200">
                <a:solidFill>
                  <a:srgbClr val="9A8B7D"/>
                </a:solidFill>
                <a:latin typeface="Calibri" panose="020F0502020204030204" pitchFamily="34" charset="0"/>
                <a:ea typeface="+mn-ea"/>
                <a:cs typeface="Calibri" panose="020F0502020204030204" pitchFamily="34" charset="0"/>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a:lstStyle>
          <a:p>
            <a:fld id="{38ED52D4-7F99-4475-A6A4-CAB3B1BF1BC2}" type="datetime1">
              <a:rPr lang="en-US" smtClean="0"/>
              <a:pPr/>
              <a:t>4/4/2023</a:t>
            </a:fld>
            <a:endParaRPr lang="en-US" dirty="0"/>
          </a:p>
        </p:txBody>
      </p:sp>
      <p:sp>
        <p:nvSpPr>
          <p:cNvPr id="4" name="Footer Placeholder 3">
            <a:extLst>
              <a:ext uri="{FF2B5EF4-FFF2-40B4-BE49-F238E27FC236}">
                <a16:creationId xmlns:a16="http://schemas.microsoft.com/office/drawing/2014/main" xmlns="" id="{2FFF031F-1787-4AB7-BFA1-953E0041BF9D}"/>
              </a:ext>
            </a:extLst>
          </p:cNvPr>
          <p:cNvSpPr>
            <a:spLocks noGrp="1"/>
          </p:cNvSpPr>
          <p:nvPr>
            <p:ph type="ftr" sz="quarter" idx="11"/>
          </p:nvPr>
        </p:nvSpPr>
        <p:spPr>
          <a:xfrm>
            <a:off x="5305415" y="8493277"/>
            <a:ext cx="5486400" cy="486833"/>
          </a:xfrm>
          <a:prstGeom prst="rect">
            <a:avLst/>
          </a:prstGeom>
        </p:spPr>
        <p:txBody>
          <a:bodyPr vert="horz" lIns="91440" tIns="45720" rIns="91440" bIns="45720" rtlCol="0" anchor="ctr"/>
          <a:lstStyle>
            <a:defPPr>
              <a:defRPr lang="en-US"/>
            </a:defPPr>
            <a:lvl1pPr marL="0" algn="ctr" defTabSz="1219140" rtl="0" eaLnBrk="1" latinLnBrk="0" hangingPunct="1">
              <a:defRPr sz="1467" kern="1200">
                <a:solidFill>
                  <a:srgbClr val="9A8B7D"/>
                </a:solidFill>
                <a:latin typeface="Calibri" panose="020F0502020204030204" pitchFamily="34" charset="0"/>
                <a:ea typeface="+mn-ea"/>
                <a:cs typeface="Calibri" panose="020F0502020204030204" pitchFamily="34" charset="0"/>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a:lstStyle>
          <a:p>
            <a:r>
              <a:rPr lang="en-US" dirty="0"/>
              <a:t>Internal Use</a:t>
            </a:r>
          </a:p>
        </p:txBody>
      </p:sp>
      <p:sp>
        <p:nvSpPr>
          <p:cNvPr id="5" name="Slide Number Placeholder 4">
            <a:extLst>
              <a:ext uri="{FF2B5EF4-FFF2-40B4-BE49-F238E27FC236}">
                <a16:creationId xmlns:a16="http://schemas.microsoft.com/office/drawing/2014/main" xmlns="" id="{24DB34DF-E129-43EE-8A83-E580EB3AA824}"/>
              </a:ext>
            </a:extLst>
          </p:cNvPr>
          <p:cNvSpPr>
            <a:spLocks noGrp="1"/>
          </p:cNvSpPr>
          <p:nvPr>
            <p:ph type="sldNum" sz="quarter" idx="12"/>
          </p:nvPr>
        </p:nvSpPr>
        <p:spPr>
          <a:xfrm>
            <a:off x="15221391" y="8498358"/>
            <a:ext cx="786063" cy="486833"/>
          </a:xfrm>
          <a:prstGeom prst="rect">
            <a:avLst/>
          </a:prstGeom>
        </p:spPr>
        <p:txBody>
          <a:bodyPr vert="horz" lIns="91440" tIns="45720" rIns="91440" bIns="45720" rtlCol="0" anchor="ctr"/>
          <a:lstStyle>
            <a:defPPr>
              <a:defRPr lang="en-US"/>
            </a:defPPr>
            <a:lvl1pPr marL="0" algn="r" defTabSz="1219140" rtl="0" eaLnBrk="1" latinLnBrk="0" hangingPunct="1">
              <a:defRPr sz="1467" kern="1200">
                <a:solidFill>
                  <a:schemeClr val="tx1">
                    <a:tint val="75000"/>
                  </a:schemeClr>
                </a:solidFill>
                <a:latin typeface="Calibri" panose="020F0502020204030204" pitchFamily="34" charset="0"/>
                <a:ea typeface="+mn-ea"/>
                <a:cs typeface="Calibri" panose="020F0502020204030204" pitchFamily="34" charset="0"/>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a:lstStyle>
          <a:p>
            <a:fld id="{557AD587-5197-4D84-B428-4D30561CE00A}" type="slidenum">
              <a:rPr lang="en-US" smtClean="0"/>
              <a:pPr/>
              <a:t>‹#›</a:t>
            </a:fld>
            <a:endParaRPr lang="en-US" dirty="0"/>
          </a:p>
        </p:txBody>
      </p:sp>
      <p:sp>
        <p:nvSpPr>
          <p:cNvPr id="6" name="Rectangle 5">
            <a:extLst>
              <a:ext uri="{FF2B5EF4-FFF2-40B4-BE49-F238E27FC236}">
                <a16:creationId xmlns:a16="http://schemas.microsoft.com/office/drawing/2014/main" xmlns="" id="{688A6347-E40B-41FA-91E0-433F8D8D3F88}"/>
              </a:ext>
            </a:extLst>
          </p:cNvPr>
          <p:cNvSpPr/>
          <p:nvPr userDrawn="1"/>
        </p:nvSpPr>
        <p:spPr>
          <a:xfrm>
            <a:off x="1320801" y="584200"/>
            <a:ext cx="2468880" cy="1188720"/>
          </a:xfrm>
          <a:prstGeom prst="rect">
            <a:avLst/>
          </a:prstGeom>
          <a:solidFill>
            <a:srgbClr val="9A8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Rectangle 6">
            <a:extLst>
              <a:ext uri="{FF2B5EF4-FFF2-40B4-BE49-F238E27FC236}">
                <a16:creationId xmlns:a16="http://schemas.microsoft.com/office/drawing/2014/main" xmlns="" id="{CEA5D1FD-5192-4D5E-86C6-B1087AB58CC5}"/>
              </a:ext>
            </a:extLst>
          </p:cNvPr>
          <p:cNvSpPr/>
          <p:nvPr userDrawn="1"/>
        </p:nvSpPr>
        <p:spPr>
          <a:xfrm>
            <a:off x="3982416" y="584200"/>
            <a:ext cx="2468880" cy="1188720"/>
          </a:xfrm>
          <a:prstGeom prst="rect">
            <a:avLst/>
          </a:prstGeom>
          <a:solidFill>
            <a:srgbClr val="372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xmlns="" id="{64B38D90-FBDA-410B-97E7-8F6F9D3F52A2}"/>
              </a:ext>
            </a:extLst>
          </p:cNvPr>
          <p:cNvSpPr/>
          <p:nvPr userDrawn="1"/>
        </p:nvSpPr>
        <p:spPr>
          <a:xfrm>
            <a:off x="6644032" y="584200"/>
            <a:ext cx="2468880" cy="1188720"/>
          </a:xfrm>
          <a:prstGeom prst="rect">
            <a:avLst/>
          </a:prstGeom>
          <a:solidFill>
            <a:srgbClr val="81A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a:extLst>
              <a:ext uri="{FF2B5EF4-FFF2-40B4-BE49-F238E27FC236}">
                <a16:creationId xmlns:a16="http://schemas.microsoft.com/office/drawing/2014/main" xmlns="" id="{B2BE0CFA-2540-44AE-A644-4D8B24B7494C}"/>
              </a:ext>
            </a:extLst>
          </p:cNvPr>
          <p:cNvSpPr/>
          <p:nvPr userDrawn="1"/>
        </p:nvSpPr>
        <p:spPr>
          <a:xfrm>
            <a:off x="9305645" y="584200"/>
            <a:ext cx="2468880" cy="1188720"/>
          </a:xfrm>
          <a:prstGeom prst="rect">
            <a:avLst/>
          </a:prstGeom>
          <a:solidFill>
            <a:srgbClr val="684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TextBox 9">
            <a:extLst>
              <a:ext uri="{FF2B5EF4-FFF2-40B4-BE49-F238E27FC236}">
                <a16:creationId xmlns:a16="http://schemas.microsoft.com/office/drawing/2014/main" xmlns="" id="{B4E00343-7E1F-4ABB-B207-A9B63CCF0C3E}"/>
              </a:ext>
            </a:extLst>
          </p:cNvPr>
          <p:cNvSpPr txBox="1"/>
          <p:nvPr userDrawn="1"/>
        </p:nvSpPr>
        <p:spPr>
          <a:xfrm>
            <a:off x="1452004" y="1196095"/>
            <a:ext cx="1313160" cy="553998"/>
          </a:xfrm>
          <a:prstGeom prst="rect">
            <a:avLst/>
          </a:prstGeom>
          <a:noFill/>
        </p:spPr>
        <p:txBody>
          <a:bodyPr wrap="square" rtlCol="0">
            <a:spAutoFit/>
          </a:bodyPr>
          <a:lstStyle/>
          <a:p>
            <a:r>
              <a:rPr lang="en-US" sz="1000" dirty="0">
                <a:solidFill>
                  <a:schemeClr val="bg1"/>
                </a:solidFill>
              </a:rPr>
              <a:t>R=154	</a:t>
            </a:r>
          </a:p>
          <a:p>
            <a:r>
              <a:rPr lang="en-US" sz="1000" dirty="0">
                <a:solidFill>
                  <a:schemeClr val="bg1"/>
                </a:solidFill>
              </a:rPr>
              <a:t>G=139</a:t>
            </a:r>
            <a:br>
              <a:rPr lang="en-US" sz="1000" dirty="0">
                <a:solidFill>
                  <a:schemeClr val="bg1"/>
                </a:solidFill>
              </a:rPr>
            </a:br>
            <a:r>
              <a:rPr lang="en-US" sz="1000" dirty="0">
                <a:solidFill>
                  <a:schemeClr val="bg1"/>
                </a:solidFill>
              </a:rPr>
              <a:t>B=125</a:t>
            </a:r>
          </a:p>
        </p:txBody>
      </p:sp>
      <p:sp>
        <p:nvSpPr>
          <p:cNvPr id="11" name="TextBox 10">
            <a:extLst>
              <a:ext uri="{FF2B5EF4-FFF2-40B4-BE49-F238E27FC236}">
                <a16:creationId xmlns:a16="http://schemas.microsoft.com/office/drawing/2014/main" xmlns="" id="{B705E10A-53C6-421C-93AA-65D16E04CBDC}"/>
              </a:ext>
            </a:extLst>
          </p:cNvPr>
          <p:cNvSpPr txBox="1"/>
          <p:nvPr userDrawn="1"/>
        </p:nvSpPr>
        <p:spPr>
          <a:xfrm>
            <a:off x="4100097" y="1196095"/>
            <a:ext cx="1313160" cy="553998"/>
          </a:xfrm>
          <a:prstGeom prst="rect">
            <a:avLst/>
          </a:prstGeom>
          <a:noFill/>
        </p:spPr>
        <p:txBody>
          <a:bodyPr wrap="square" rtlCol="0">
            <a:spAutoFit/>
          </a:bodyPr>
          <a:lstStyle/>
          <a:p>
            <a:r>
              <a:rPr lang="en-US" sz="1000" dirty="0">
                <a:solidFill>
                  <a:schemeClr val="bg1"/>
                </a:solidFill>
              </a:rPr>
              <a:t>R=55	</a:t>
            </a:r>
          </a:p>
          <a:p>
            <a:r>
              <a:rPr lang="en-US" sz="1000" dirty="0">
                <a:solidFill>
                  <a:schemeClr val="bg1"/>
                </a:solidFill>
              </a:rPr>
              <a:t>G=36</a:t>
            </a:r>
            <a:br>
              <a:rPr lang="en-US" sz="1000" dirty="0">
                <a:solidFill>
                  <a:schemeClr val="bg1"/>
                </a:solidFill>
              </a:rPr>
            </a:br>
            <a:r>
              <a:rPr lang="en-US" sz="1000" dirty="0">
                <a:solidFill>
                  <a:schemeClr val="bg1"/>
                </a:solidFill>
              </a:rPr>
              <a:t>B=107</a:t>
            </a:r>
          </a:p>
        </p:txBody>
      </p:sp>
      <p:sp>
        <p:nvSpPr>
          <p:cNvPr id="12" name="TextBox 11">
            <a:extLst>
              <a:ext uri="{FF2B5EF4-FFF2-40B4-BE49-F238E27FC236}">
                <a16:creationId xmlns:a16="http://schemas.microsoft.com/office/drawing/2014/main" xmlns="" id="{1E503D95-F652-4451-B7E8-193734A3B7F7}"/>
              </a:ext>
            </a:extLst>
          </p:cNvPr>
          <p:cNvSpPr txBox="1"/>
          <p:nvPr userDrawn="1"/>
        </p:nvSpPr>
        <p:spPr>
          <a:xfrm>
            <a:off x="6775692" y="1196095"/>
            <a:ext cx="1313160" cy="553998"/>
          </a:xfrm>
          <a:prstGeom prst="rect">
            <a:avLst/>
          </a:prstGeom>
          <a:noFill/>
        </p:spPr>
        <p:txBody>
          <a:bodyPr wrap="square" rtlCol="0">
            <a:spAutoFit/>
          </a:bodyPr>
          <a:lstStyle/>
          <a:p>
            <a:r>
              <a:rPr lang="en-US" sz="1000" dirty="0">
                <a:solidFill>
                  <a:schemeClr val="bg1"/>
                </a:solidFill>
              </a:rPr>
              <a:t>R=129	</a:t>
            </a:r>
          </a:p>
          <a:p>
            <a:r>
              <a:rPr lang="en-US" sz="1000" dirty="0">
                <a:solidFill>
                  <a:schemeClr val="bg1"/>
                </a:solidFill>
              </a:rPr>
              <a:t>G=165</a:t>
            </a:r>
            <a:br>
              <a:rPr lang="en-US" sz="1000" dirty="0">
                <a:solidFill>
                  <a:schemeClr val="bg1"/>
                </a:solidFill>
              </a:rPr>
            </a:br>
            <a:r>
              <a:rPr lang="en-US" sz="1000" dirty="0">
                <a:solidFill>
                  <a:schemeClr val="bg1"/>
                </a:solidFill>
              </a:rPr>
              <a:t>B=65</a:t>
            </a:r>
          </a:p>
        </p:txBody>
      </p:sp>
      <p:sp>
        <p:nvSpPr>
          <p:cNvPr id="13" name="TextBox 12">
            <a:extLst>
              <a:ext uri="{FF2B5EF4-FFF2-40B4-BE49-F238E27FC236}">
                <a16:creationId xmlns:a16="http://schemas.microsoft.com/office/drawing/2014/main" xmlns="" id="{5562359B-13A0-4EE6-B804-A3065280C7E1}"/>
              </a:ext>
            </a:extLst>
          </p:cNvPr>
          <p:cNvSpPr txBox="1"/>
          <p:nvPr userDrawn="1"/>
        </p:nvSpPr>
        <p:spPr>
          <a:xfrm>
            <a:off x="9451571" y="1196095"/>
            <a:ext cx="1313160" cy="553998"/>
          </a:xfrm>
          <a:prstGeom prst="rect">
            <a:avLst/>
          </a:prstGeom>
          <a:noFill/>
        </p:spPr>
        <p:txBody>
          <a:bodyPr wrap="square" rtlCol="0">
            <a:spAutoFit/>
          </a:bodyPr>
          <a:lstStyle/>
          <a:p>
            <a:r>
              <a:rPr lang="en-US" sz="1000" dirty="0">
                <a:solidFill>
                  <a:schemeClr val="bg1"/>
                </a:solidFill>
              </a:rPr>
              <a:t>R=104	</a:t>
            </a:r>
          </a:p>
          <a:p>
            <a:r>
              <a:rPr lang="en-US" sz="1000" dirty="0">
                <a:solidFill>
                  <a:schemeClr val="bg1"/>
                </a:solidFill>
              </a:rPr>
              <a:t>G=69</a:t>
            </a:r>
            <a:br>
              <a:rPr lang="en-US" sz="1000" dirty="0">
                <a:solidFill>
                  <a:schemeClr val="bg1"/>
                </a:solidFill>
              </a:rPr>
            </a:br>
            <a:r>
              <a:rPr lang="en-US" sz="1000" dirty="0">
                <a:solidFill>
                  <a:schemeClr val="bg1"/>
                </a:solidFill>
              </a:rPr>
              <a:t>B=113</a:t>
            </a:r>
          </a:p>
        </p:txBody>
      </p:sp>
      <p:sp>
        <p:nvSpPr>
          <p:cNvPr id="14" name="Rectangle 13">
            <a:extLst>
              <a:ext uri="{FF2B5EF4-FFF2-40B4-BE49-F238E27FC236}">
                <a16:creationId xmlns:a16="http://schemas.microsoft.com/office/drawing/2014/main" xmlns="" id="{3B9B5771-4136-48A3-9A38-308AC6983F2B}"/>
              </a:ext>
            </a:extLst>
          </p:cNvPr>
          <p:cNvSpPr/>
          <p:nvPr userDrawn="1"/>
        </p:nvSpPr>
        <p:spPr>
          <a:xfrm>
            <a:off x="1320801" y="1897723"/>
            <a:ext cx="2468880" cy="1188720"/>
          </a:xfrm>
          <a:prstGeom prst="rect">
            <a:avLst/>
          </a:prstGeom>
          <a:solidFill>
            <a:srgbClr val="CDC6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Rectangle 14">
            <a:extLst>
              <a:ext uri="{FF2B5EF4-FFF2-40B4-BE49-F238E27FC236}">
                <a16:creationId xmlns:a16="http://schemas.microsoft.com/office/drawing/2014/main" xmlns="" id="{44B0F6E0-2670-4C42-8CC5-6FBA7EFFA064}"/>
              </a:ext>
            </a:extLst>
          </p:cNvPr>
          <p:cNvSpPr/>
          <p:nvPr userDrawn="1"/>
        </p:nvSpPr>
        <p:spPr>
          <a:xfrm>
            <a:off x="3982416" y="1897723"/>
            <a:ext cx="2468880" cy="1188720"/>
          </a:xfrm>
          <a:prstGeom prst="rect">
            <a:avLst/>
          </a:prstGeom>
          <a:solidFill>
            <a:srgbClr val="6A6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Rectangle 15">
            <a:extLst>
              <a:ext uri="{FF2B5EF4-FFF2-40B4-BE49-F238E27FC236}">
                <a16:creationId xmlns:a16="http://schemas.microsoft.com/office/drawing/2014/main" xmlns="" id="{88E0F8DE-7AF1-4162-8CDD-A792CBA8461A}"/>
              </a:ext>
            </a:extLst>
          </p:cNvPr>
          <p:cNvSpPr/>
          <p:nvPr userDrawn="1"/>
        </p:nvSpPr>
        <p:spPr>
          <a:xfrm>
            <a:off x="6644032" y="1897723"/>
            <a:ext cx="2468880" cy="1188720"/>
          </a:xfrm>
          <a:prstGeom prst="rect">
            <a:avLst/>
          </a:prstGeom>
          <a:solidFill>
            <a:srgbClr val="1CA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7" name="Rectangle 16">
            <a:extLst>
              <a:ext uri="{FF2B5EF4-FFF2-40B4-BE49-F238E27FC236}">
                <a16:creationId xmlns:a16="http://schemas.microsoft.com/office/drawing/2014/main" xmlns="" id="{0C689F0B-98C5-47D6-861B-951DF0BFB120}"/>
              </a:ext>
            </a:extLst>
          </p:cNvPr>
          <p:cNvSpPr/>
          <p:nvPr userDrawn="1"/>
        </p:nvSpPr>
        <p:spPr>
          <a:xfrm>
            <a:off x="9305645" y="1897723"/>
            <a:ext cx="2468880" cy="1188720"/>
          </a:xfrm>
          <a:prstGeom prst="rect">
            <a:avLst/>
          </a:prstGeom>
          <a:solidFill>
            <a:srgbClr val="216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extBox 17">
            <a:extLst>
              <a:ext uri="{FF2B5EF4-FFF2-40B4-BE49-F238E27FC236}">
                <a16:creationId xmlns:a16="http://schemas.microsoft.com/office/drawing/2014/main" xmlns="" id="{74C77C0E-E8F5-4739-8067-698FC0730DC2}"/>
              </a:ext>
            </a:extLst>
          </p:cNvPr>
          <p:cNvSpPr txBox="1"/>
          <p:nvPr userDrawn="1"/>
        </p:nvSpPr>
        <p:spPr>
          <a:xfrm>
            <a:off x="1452004" y="2509617"/>
            <a:ext cx="1313160" cy="553998"/>
          </a:xfrm>
          <a:prstGeom prst="rect">
            <a:avLst/>
          </a:prstGeom>
          <a:noFill/>
        </p:spPr>
        <p:txBody>
          <a:bodyPr wrap="square" rtlCol="0">
            <a:spAutoFit/>
          </a:bodyPr>
          <a:lstStyle/>
          <a:p>
            <a:r>
              <a:rPr lang="en-US" sz="1000" dirty="0">
                <a:solidFill>
                  <a:schemeClr val="bg1"/>
                </a:solidFill>
              </a:rPr>
              <a:t>R=205	</a:t>
            </a:r>
          </a:p>
          <a:p>
            <a:r>
              <a:rPr lang="en-US" sz="1000" dirty="0">
                <a:solidFill>
                  <a:schemeClr val="bg1"/>
                </a:solidFill>
              </a:rPr>
              <a:t>G=198</a:t>
            </a:r>
            <a:br>
              <a:rPr lang="en-US" sz="1000" dirty="0">
                <a:solidFill>
                  <a:schemeClr val="bg1"/>
                </a:solidFill>
              </a:rPr>
            </a:br>
            <a:r>
              <a:rPr lang="en-US" sz="1000" dirty="0">
                <a:solidFill>
                  <a:schemeClr val="bg1"/>
                </a:solidFill>
              </a:rPr>
              <a:t>B=186</a:t>
            </a:r>
          </a:p>
        </p:txBody>
      </p:sp>
      <p:sp>
        <p:nvSpPr>
          <p:cNvPr id="19" name="TextBox 18">
            <a:extLst>
              <a:ext uri="{FF2B5EF4-FFF2-40B4-BE49-F238E27FC236}">
                <a16:creationId xmlns:a16="http://schemas.microsoft.com/office/drawing/2014/main" xmlns="" id="{FDC5ED90-99E9-4A3C-80CB-7EF7A534687E}"/>
              </a:ext>
            </a:extLst>
          </p:cNvPr>
          <p:cNvSpPr txBox="1"/>
          <p:nvPr userDrawn="1"/>
        </p:nvSpPr>
        <p:spPr>
          <a:xfrm>
            <a:off x="4100097" y="2509617"/>
            <a:ext cx="1313160" cy="553998"/>
          </a:xfrm>
          <a:prstGeom prst="rect">
            <a:avLst/>
          </a:prstGeom>
          <a:noFill/>
        </p:spPr>
        <p:txBody>
          <a:bodyPr wrap="square" rtlCol="0">
            <a:spAutoFit/>
          </a:bodyPr>
          <a:lstStyle/>
          <a:p>
            <a:r>
              <a:rPr lang="en-US" sz="1000" dirty="0">
                <a:solidFill>
                  <a:schemeClr val="bg1"/>
                </a:solidFill>
              </a:rPr>
              <a:t>R=106	</a:t>
            </a:r>
          </a:p>
          <a:p>
            <a:r>
              <a:rPr lang="en-US" sz="1000" dirty="0">
                <a:solidFill>
                  <a:schemeClr val="bg1"/>
                </a:solidFill>
              </a:rPr>
              <a:t>G=108</a:t>
            </a:r>
            <a:br>
              <a:rPr lang="en-US" sz="1000" dirty="0">
                <a:solidFill>
                  <a:schemeClr val="bg1"/>
                </a:solidFill>
              </a:rPr>
            </a:br>
            <a:r>
              <a:rPr lang="en-US" sz="1000" dirty="0">
                <a:solidFill>
                  <a:schemeClr val="bg1"/>
                </a:solidFill>
              </a:rPr>
              <a:t>B=161</a:t>
            </a:r>
          </a:p>
        </p:txBody>
      </p:sp>
      <p:sp>
        <p:nvSpPr>
          <p:cNvPr id="20" name="TextBox 19">
            <a:extLst>
              <a:ext uri="{FF2B5EF4-FFF2-40B4-BE49-F238E27FC236}">
                <a16:creationId xmlns:a16="http://schemas.microsoft.com/office/drawing/2014/main" xmlns="" id="{7E514D71-6E3B-4ADD-AA32-E64CB5D3A393}"/>
              </a:ext>
            </a:extLst>
          </p:cNvPr>
          <p:cNvSpPr txBox="1"/>
          <p:nvPr userDrawn="1"/>
        </p:nvSpPr>
        <p:spPr>
          <a:xfrm>
            <a:off x="6775692" y="2509617"/>
            <a:ext cx="1313160" cy="553998"/>
          </a:xfrm>
          <a:prstGeom prst="rect">
            <a:avLst/>
          </a:prstGeom>
          <a:noFill/>
        </p:spPr>
        <p:txBody>
          <a:bodyPr wrap="square" rtlCol="0">
            <a:spAutoFit/>
          </a:bodyPr>
          <a:lstStyle/>
          <a:p>
            <a:r>
              <a:rPr lang="en-US" sz="1000" dirty="0">
                <a:solidFill>
                  <a:schemeClr val="bg1"/>
                </a:solidFill>
              </a:rPr>
              <a:t>R=28	</a:t>
            </a:r>
          </a:p>
          <a:p>
            <a:r>
              <a:rPr lang="en-US" sz="1000" dirty="0">
                <a:solidFill>
                  <a:schemeClr val="bg1"/>
                </a:solidFill>
              </a:rPr>
              <a:t>G=170</a:t>
            </a:r>
            <a:br>
              <a:rPr lang="en-US" sz="1000" dirty="0">
                <a:solidFill>
                  <a:schemeClr val="bg1"/>
                </a:solidFill>
              </a:rPr>
            </a:br>
            <a:r>
              <a:rPr lang="en-US" sz="1000" dirty="0">
                <a:solidFill>
                  <a:schemeClr val="bg1"/>
                </a:solidFill>
              </a:rPr>
              <a:t>B=184</a:t>
            </a:r>
          </a:p>
        </p:txBody>
      </p:sp>
      <p:sp>
        <p:nvSpPr>
          <p:cNvPr id="21" name="TextBox 20">
            <a:extLst>
              <a:ext uri="{FF2B5EF4-FFF2-40B4-BE49-F238E27FC236}">
                <a16:creationId xmlns:a16="http://schemas.microsoft.com/office/drawing/2014/main" xmlns="" id="{FEF671B6-5662-4F3C-80DB-DB3ACD5E92DE}"/>
              </a:ext>
            </a:extLst>
          </p:cNvPr>
          <p:cNvSpPr txBox="1"/>
          <p:nvPr userDrawn="1"/>
        </p:nvSpPr>
        <p:spPr>
          <a:xfrm>
            <a:off x="9451571" y="2509617"/>
            <a:ext cx="1313160" cy="553998"/>
          </a:xfrm>
          <a:prstGeom prst="rect">
            <a:avLst/>
          </a:prstGeom>
          <a:noFill/>
        </p:spPr>
        <p:txBody>
          <a:bodyPr wrap="square" rtlCol="0">
            <a:spAutoFit/>
          </a:bodyPr>
          <a:lstStyle/>
          <a:p>
            <a:r>
              <a:rPr lang="en-US" sz="1000" dirty="0">
                <a:solidFill>
                  <a:schemeClr val="bg1"/>
                </a:solidFill>
              </a:rPr>
              <a:t>R=33	</a:t>
            </a:r>
          </a:p>
          <a:p>
            <a:r>
              <a:rPr lang="en-US" sz="1000" dirty="0">
                <a:solidFill>
                  <a:schemeClr val="bg1"/>
                </a:solidFill>
              </a:rPr>
              <a:t>G=109</a:t>
            </a:r>
            <a:br>
              <a:rPr lang="en-US" sz="1000" dirty="0">
                <a:solidFill>
                  <a:schemeClr val="bg1"/>
                </a:solidFill>
              </a:rPr>
            </a:br>
            <a:r>
              <a:rPr lang="en-US" sz="1000" dirty="0">
                <a:solidFill>
                  <a:schemeClr val="bg1"/>
                </a:solidFill>
              </a:rPr>
              <a:t>B=114</a:t>
            </a:r>
          </a:p>
        </p:txBody>
      </p:sp>
      <p:sp>
        <p:nvSpPr>
          <p:cNvPr id="22" name="Rectangle 21">
            <a:extLst>
              <a:ext uri="{FF2B5EF4-FFF2-40B4-BE49-F238E27FC236}">
                <a16:creationId xmlns:a16="http://schemas.microsoft.com/office/drawing/2014/main" xmlns="" id="{1F2E0F88-8958-42EC-BF74-F28AE36E2918}"/>
              </a:ext>
            </a:extLst>
          </p:cNvPr>
          <p:cNvSpPr/>
          <p:nvPr userDrawn="1"/>
        </p:nvSpPr>
        <p:spPr>
          <a:xfrm>
            <a:off x="1320801" y="3211245"/>
            <a:ext cx="2468880" cy="1188720"/>
          </a:xfrm>
          <a:prstGeom prst="rect">
            <a:avLst/>
          </a:prstGeom>
          <a:solidFill>
            <a:srgbClr val="3B34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3" name="Rectangle 22">
            <a:extLst>
              <a:ext uri="{FF2B5EF4-FFF2-40B4-BE49-F238E27FC236}">
                <a16:creationId xmlns:a16="http://schemas.microsoft.com/office/drawing/2014/main" xmlns="" id="{200C7872-F905-48B4-AA39-86F37BC8D2C3}"/>
              </a:ext>
            </a:extLst>
          </p:cNvPr>
          <p:cNvSpPr/>
          <p:nvPr userDrawn="1"/>
        </p:nvSpPr>
        <p:spPr>
          <a:xfrm>
            <a:off x="3982416" y="3211245"/>
            <a:ext cx="2468880" cy="1188720"/>
          </a:xfrm>
          <a:prstGeom prst="rect">
            <a:avLst/>
          </a:prstGeom>
          <a:solidFill>
            <a:srgbClr val="4C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4" name="Rectangle 23">
            <a:extLst>
              <a:ext uri="{FF2B5EF4-FFF2-40B4-BE49-F238E27FC236}">
                <a16:creationId xmlns:a16="http://schemas.microsoft.com/office/drawing/2014/main" xmlns="" id="{B2911FFD-ECB3-49AA-AF9F-9554F4685FED}"/>
              </a:ext>
            </a:extLst>
          </p:cNvPr>
          <p:cNvSpPr/>
          <p:nvPr userDrawn="1"/>
        </p:nvSpPr>
        <p:spPr>
          <a:xfrm>
            <a:off x="6644031" y="3211245"/>
            <a:ext cx="2468880" cy="1188720"/>
          </a:xfrm>
          <a:prstGeom prst="rect">
            <a:avLst/>
          </a:prstGeom>
          <a:solidFill>
            <a:srgbClr val="FBA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a:extLst>
              <a:ext uri="{FF2B5EF4-FFF2-40B4-BE49-F238E27FC236}">
                <a16:creationId xmlns:a16="http://schemas.microsoft.com/office/drawing/2014/main" xmlns="" id="{FF19CF4B-3C5B-43C0-A718-51B3B472E16B}"/>
              </a:ext>
            </a:extLst>
          </p:cNvPr>
          <p:cNvSpPr txBox="1"/>
          <p:nvPr userDrawn="1"/>
        </p:nvSpPr>
        <p:spPr>
          <a:xfrm>
            <a:off x="1452004" y="3823140"/>
            <a:ext cx="1313160" cy="553998"/>
          </a:xfrm>
          <a:prstGeom prst="rect">
            <a:avLst/>
          </a:prstGeom>
          <a:noFill/>
        </p:spPr>
        <p:txBody>
          <a:bodyPr wrap="square" rtlCol="0">
            <a:spAutoFit/>
          </a:bodyPr>
          <a:lstStyle/>
          <a:p>
            <a:r>
              <a:rPr lang="en-US" sz="1000" dirty="0">
                <a:solidFill>
                  <a:schemeClr val="bg1"/>
                </a:solidFill>
              </a:rPr>
              <a:t>R=59	</a:t>
            </a:r>
          </a:p>
          <a:p>
            <a:r>
              <a:rPr lang="en-US" sz="1000" dirty="0">
                <a:solidFill>
                  <a:schemeClr val="bg1"/>
                </a:solidFill>
              </a:rPr>
              <a:t>G=52</a:t>
            </a:r>
            <a:br>
              <a:rPr lang="en-US" sz="1000" dirty="0">
                <a:solidFill>
                  <a:schemeClr val="bg1"/>
                </a:solidFill>
              </a:rPr>
            </a:br>
            <a:r>
              <a:rPr lang="en-US" sz="1000" dirty="0">
                <a:solidFill>
                  <a:schemeClr val="bg1"/>
                </a:solidFill>
              </a:rPr>
              <a:t>B=45</a:t>
            </a:r>
          </a:p>
        </p:txBody>
      </p:sp>
      <p:sp>
        <p:nvSpPr>
          <p:cNvPr id="26" name="TextBox 25">
            <a:extLst>
              <a:ext uri="{FF2B5EF4-FFF2-40B4-BE49-F238E27FC236}">
                <a16:creationId xmlns:a16="http://schemas.microsoft.com/office/drawing/2014/main" xmlns="" id="{BCFF7914-F853-4D65-83AD-3CF6A4C91707}"/>
              </a:ext>
            </a:extLst>
          </p:cNvPr>
          <p:cNvSpPr txBox="1"/>
          <p:nvPr userDrawn="1"/>
        </p:nvSpPr>
        <p:spPr>
          <a:xfrm>
            <a:off x="4100097" y="3823140"/>
            <a:ext cx="1313160" cy="553998"/>
          </a:xfrm>
          <a:prstGeom prst="rect">
            <a:avLst/>
          </a:prstGeom>
          <a:noFill/>
        </p:spPr>
        <p:txBody>
          <a:bodyPr wrap="square" rtlCol="0">
            <a:spAutoFit/>
          </a:bodyPr>
          <a:lstStyle/>
          <a:p>
            <a:r>
              <a:rPr lang="en-US" sz="1000" dirty="0">
                <a:solidFill>
                  <a:schemeClr val="bg1"/>
                </a:solidFill>
              </a:rPr>
              <a:t>R=76	</a:t>
            </a:r>
          </a:p>
          <a:p>
            <a:r>
              <a:rPr lang="en-US" sz="1000" dirty="0">
                <a:solidFill>
                  <a:schemeClr val="bg1"/>
                </a:solidFill>
              </a:rPr>
              <a:t>G=98</a:t>
            </a:r>
            <a:br>
              <a:rPr lang="en-US" sz="1000" dirty="0">
                <a:solidFill>
                  <a:schemeClr val="bg1"/>
                </a:solidFill>
              </a:rPr>
            </a:br>
            <a:r>
              <a:rPr lang="en-US" sz="1000" dirty="0">
                <a:solidFill>
                  <a:schemeClr val="bg1"/>
                </a:solidFill>
              </a:rPr>
              <a:t>B=144</a:t>
            </a:r>
          </a:p>
        </p:txBody>
      </p:sp>
      <p:sp>
        <p:nvSpPr>
          <p:cNvPr id="27" name="TextBox 26">
            <a:extLst>
              <a:ext uri="{FF2B5EF4-FFF2-40B4-BE49-F238E27FC236}">
                <a16:creationId xmlns:a16="http://schemas.microsoft.com/office/drawing/2014/main" xmlns="" id="{3A3E873C-CBAB-4867-8F50-6B59183709D1}"/>
              </a:ext>
            </a:extLst>
          </p:cNvPr>
          <p:cNvSpPr txBox="1"/>
          <p:nvPr userDrawn="1"/>
        </p:nvSpPr>
        <p:spPr>
          <a:xfrm>
            <a:off x="6775692" y="3823140"/>
            <a:ext cx="1313160" cy="553998"/>
          </a:xfrm>
          <a:prstGeom prst="rect">
            <a:avLst/>
          </a:prstGeom>
          <a:noFill/>
        </p:spPr>
        <p:txBody>
          <a:bodyPr wrap="square" rtlCol="0">
            <a:spAutoFit/>
          </a:bodyPr>
          <a:lstStyle/>
          <a:p>
            <a:r>
              <a:rPr lang="en-US" sz="1000" dirty="0">
                <a:solidFill>
                  <a:schemeClr val="bg1"/>
                </a:solidFill>
              </a:rPr>
              <a:t>R=251	</a:t>
            </a:r>
          </a:p>
          <a:p>
            <a:r>
              <a:rPr lang="en-US" sz="1000" dirty="0">
                <a:solidFill>
                  <a:schemeClr val="bg1"/>
                </a:solidFill>
              </a:rPr>
              <a:t>G=170</a:t>
            </a:r>
            <a:br>
              <a:rPr lang="en-US" sz="1000" dirty="0">
                <a:solidFill>
                  <a:schemeClr val="bg1"/>
                </a:solidFill>
              </a:rPr>
            </a:br>
            <a:r>
              <a:rPr lang="en-US" sz="1000" dirty="0">
                <a:solidFill>
                  <a:schemeClr val="bg1"/>
                </a:solidFill>
              </a:rPr>
              <a:t>B=27</a:t>
            </a:r>
          </a:p>
        </p:txBody>
      </p:sp>
      <p:sp>
        <p:nvSpPr>
          <p:cNvPr id="28" name="Rectangle 27">
            <a:extLst>
              <a:ext uri="{FF2B5EF4-FFF2-40B4-BE49-F238E27FC236}">
                <a16:creationId xmlns:a16="http://schemas.microsoft.com/office/drawing/2014/main" xmlns="" id="{8E076B0B-F467-474B-81B1-933D3F6D4F27}"/>
              </a:ext>
            </a:extLst>
          </p:cNvPr>
          <p:cNvSpPr/>
          <p:nvPr userDrawn="1"/>
        </p:nvSpPr>
        <p:spPr>
          <a:xfrm>
            <a:off x="1320800" y="4541668"/>
            <a:ext cx="2468880" cy="1188720"/>
          </a:xfrm>
          <a:prstGeom prst="rect">
            <a:avLst/>
          </a:prstGeom>
          <a:solidFill>
            <a:srgbClr val="1F4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9" name="Rectangle 28">
            <a:extLst>
              <a:ext uri="{FF2B5EF4-FFF2-40B4-BE49-F238E27FC236}">
                <a16:creationId xmlns:a16="http://schemas.microsoft.com/office/drawing/2014/main" xmlns="" id="{2E35B9BF-D804-4C74-BFAE-2BBB19F8E3C8}"/>
              </a:ext>
            </a:extLst>
          </p:cNvPr>
          <p:cNvSpPr/>
          <p:nvPr userDrawn="1"/>
        </p:nvSpPr>
        <p:spPr>
          <a:xfrm>
            <a:off x="3982416" y="4541668"/>
            <a:ext cx="2468880" cy="1188720"/>
          </a:xfrm>
          <a:prstGeom prst="rect">
            <a:avLst/>
          </a:prstGeom>
          <a:solidFill>
            <a:srgbClr val="3C6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0" name="Rectangle 29">
            <a:extLst>
              <a:ext uri="{FF2B5EF4-FFF2-40B4-BE49-F238E27FC236}">
                <a16:creationId xmlns:a16="http://schemas.microsoft.com/office/drawing/2014/main" xmlns="" id="{201955B9-461B-44E9-95EC-776F9601FC5C}"/>
              </a:ext>
            </a:extLst>
          </p:cNvPr>
          <p:cNvSpPr/>
          <p:nvPr userDrawn="1"/>
        </p:nvSpPr>
        <p:spPr>
          <a:xfrm>
            <a:off x="6644031" y="4541668"/>
            <a:ext cx="2468880" cy="1188720"/>
          </a:xfrm>
          <a:prstGeom prst="rect">
            <a:avLst/>
          </a:prstGeom>
          <a:solidFill>
            <a:srgbClr val="A6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1" name="TextBox 30">
            <a:extLst>
              <a:ext uri="{FF2B5EF4-FFF2-40B4-BE49-F238E27FC236}">
                <a16:creationId xmlns:a16="http://schemas.microsoft.com/office/drawing/2014/main" xmlns="" id="{D0BB5404-B786-4EE3-94A7-AD6BFB729885}"/>
              </a:ext>
            </a:extLst>
          </p:cNvPr>
          <p:cNvSpPr txBox="1"/>
          <p:nvPr userDrawn="1"/>
        </p:nvSpPr>
        <p:spPr>
          <a:xfrm>
            <a:off x="1452004" y="5153563"/>
            <a:ext cx="1313160" cy="553998"/>
          </a:xfrm>
          <a:prstGeom prst="rect">
            <a:avLst/>
          </a:prstGeom>
          <a:noFill/>
        </p:spPr>
        <p:txBody>
          <a:bodyPr wrap="square" rtlCol="0">
            <a:spAutoFit/>
          </a:bodyPr>
          <a:lstStyle/>
          <a:p>
            <a:r>
              <a:rPr lang="en-US" sz="1000" dirty="0">
                <a:solidFill>
                  <a:schemeClr val="bg1"/>
                </a:solidFill>
              </a:rPr>
              <a:t>R=31	</a:t>
            </a:r>
          </a:p>
          <a:p>
            <a:r>
              <a:rPr lang="en-US" sz="1000" dirty="0">
                <a:solidFill>
                  <a:schemeClr val="bg1"/>
                </a:solidFill>
              </a:rPr>
              <a:t>G=67</a:t>
            </a:r>
            <a:br>
              <a:rPr lang="en-US" sz="1000" dirty="0">
                <a:solidFill>
                  <a:schemeClr val="bg1"/>
                </a:solidFill>
              </a:rPr>
            </a:br>
            <a:r>
              <a:rPr lang="en-US" sz="1000" dirty="0">
                <a:solidFill>
                  <a:schemeClr val="bg1"/>
                </a:solidFill>
              </a:rPr>
              <a:t>B=137</a:t>
            </a:r>
          </a:p>
        </p:txBody>
      </p:sp>
      <p:sp>
        <p:nvSpPr>
          <p:cNvPr id="32" name="TextBox 31">
            <a:extLst>
              <a:ext uri="{FF2B5EF4-FFF2-40B4-BE49-F238E27FC236}">
                <a16:creationId xmlns:a16="http://schemas.microsoft.com/office/drawing/2014/main" xmlns="" id="{DA421818-4277-4293-A748-4C21D681B773}"/>
              </a:ext>
            </a:extLst>
          </p:cNvPr>
          <p:cNvSpPr txBox="1"/>
          <p:nvPr userDrawn="1"/>
        </p:nvSpPr>
        <p:spPr>
          <a:xfrm>
            <a:off x="4100097" y="5153563"/>
            <a:ext cx="1313160" cy="553998"/>
          </a:xfrm>
          <a:prstGeom prst="rect">
            <a:avLst/>
          </a:prstGeom>
          <a:noFill/>
        </p:spPr>
        <p:txBody>
          <a:bodyPr wrap="square" rtlCol="0">
            <a:spAutoFit/>
          </a:bodyPr>
          <a:lstStyle/>
          <a:p>
            <a:r>
              <a:rPr lang="en-US" sz="1000" dirty="0">
                <a:solidFill>
                  <a:schemeClr val="bg1"/>
                </a:solidFill>
              </a:rPr>
              <a:t>R=60	</a:t>
            </a:r>
          </a:p>
          <a:p>
            <a:r>
              <a:rPr lang="en-US" sz="1000" dirty="0">
                <a:solidFill>
                  <a:schemeClr val="bg1"/>
                </a:solidFill>
              </a:rPr>
              <a:t>G=107</a:t>
            </a:r>
            <a:br>
              <a:rPr lang="en-US" sz="1000" dirty="0">
                <a:solidFill>
                  <a:schemeClr val="bg1"/>
                </a:solidFill>
              </a:rPr>
            </a:br>
            <a:r>
              <a:rPr lang="en-US" sz="1000" dirty="0">
                <a:solidFill>
                  <a:schemeClr val="bg1"/>
                </a:solidFill>
              </a:rPr>
              <a:t>B=180</a:t>
            </a:r>
          </a:p>
        </p:txBody>
      </p:sp>
      <p:sp>
        <p:nvSpPr>
          <p:cNvPr id="33" name="TextBox 32">
            <a:extLst>
              <a:ext uri="{FF2B5EF4-FFF2-40B4-BE49-F238E27FC236}">
                <a16:creationId xmlns:a16="http://schemas.microsoft.com/office/drawing/2014/main" xmlns="" id="{014D562F-AD7B-4138-A5CD-AAA70A22F26F}"/>
              </a:ext>
            </a:extLst>
          </p:cNvPr>
          <p:cNvSpPr txBox="1"/>
          <p:nvPr userDrawn="1"/>
        </p:nvSpPr>
        <p:spPr>
          <a:xfrm>
            <a:off x="6775692" y="5153563"/>
            <a:ext cx="1313160" cy="553998"/>
          </a:xfrm>
          <a:prstGeom prst="rect">
            <a:avLst/>
          </a:prstGeom>
          <a:noFill/>
        </p:spPr>
        <p:txBody>
          <a:bodyPr wrap="square" rtlCol="0">
            <a:spAutoFit/>
          </a:bodyPr>
          <a:lstStyle/>
          <a:p>
            <a:r>
              <a:rPr lang="en-US" sz="1000" dirty="0">
                <a:solidFill>
                  <a:schemeClr val="bg1"/>
                </a:solidFill>
              </a:rPr>
              <a:t>R=166	</a:t>
            </a:r>
          </a:p>
          <a:p>
            <a:r>
              <a:rPr lang="en-US" sz="1000" dirty="0">
                <a:solidFill>
                  <a:schemeClr val="bg1"/>
                </a:solidFill>
              </a:rPr>
              <a:t>G=206</a:t>
            </a:r>
            <a:br>
              <a:rPr lang="en-US" sz="1000" dirty="0">
                <a:solidFill>
                  <a:schemeClr val="bg1"/>
                </a:solidFill>
              </a:rPr>
            </a:br>
            <a:r>
              <a:rPr lang="en-US" sz="1000" dirty="0">
                <a:solidFill>
                  <a:schemeClr val="bg1"/>
                </a:solidFill>
              </a:rPr>
              <a:t>B=57</a:t>
            </a:r>
          </a:p>
        </p:txBody>
      </p:sp>
      <p:sp>
        <p:nvSpPr>
          <p:cNvPr id="34" name="Rectangle 33">
            <a:extLst>
              <a:ext uri="{FF2B5EF4-FFF2-40B4-BE49-F238E27FC236}">
                <a16:creationId xmlns:a16="http://schemas.microsoft.com/office/drawing/2014/main" xmlns="" id="{8BFA9C7A-1AEF-4EF3-8F51-BEFDA414D850}"/>
              </a:ext>
            </a:extLst>
          </p:cNvPr>
          <p:cNvSpPr/>
          <p:nvPr userDrawn="1"/>
        </p:nvSpPr>
        <p:spPr>
          <a:xfrm>
            <a:off x="9305645" y="3211245"/>
            <a:ext cx="2468880" cy="1188720"/>
          </a:xfrm>
          <a:prstGeom prst="rect">
            <a:avLst/>
          </a:prstGeom>
          <a:solidFill>
            <a:srgbClr val="A90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5" name="TextBox 34">
            <a:extLst>
              <a:ext uri="{FF2B5EF4-FFF2-40B4-BE49-F238E27FC236}">
                <a16:creationId xmlns:a16="http://schemas.microsoft.com/office/drawing/2014/main" xmlns="" id="{B450F94C-C159-4D6B-A85A-6167AD4B330B}"/>
              </a:ext>
            </a:extLst>
          </p:cNvPr>
          <p:cNvSpPr txBox="1"/>
          <p:nvPr userDrawn="1"/>
        </p:nvSpPr>
        <p:spPr>
          <a:xfrm>
            <a:off x="9424144" y="3823140"/>
            <a:ext cx="1313160" cy="553998"/>
          </a:xfrm>
          <a:prstGeom prst="rect">
            <a:avLst/>
          </a:prstGeom>
          <a:noFill/>
        </p:spPr>
        <p:txBody>
          <a:bodyPr wrap="square" rtlCol="0">
            <a:spAutoFit/>
          </a:bodyPr>
          <a:lstStyle/>
          <a:p>
            <a:r>
              <a:rPr lang="en-US" sz="1000" dirty="0">
                <a:solidFill>
                  <a:schemeClr val="bg1"/>
                </a:solidFill>
              </a:rPr>
              <a:t>R=169	</a:t>
            </a:r>
          </a:p>
          <a:p>
            <a:r>
              <a:rPr lang="en-US" sz="1000" dirty="0">
                <a:solidFill>
                  <a:schemeClr val="bg1"/>
                </a:solidFill>
              </a:rPr>
              <a:t>G=0</a:t>
            </a:r>
            <a:br>
              <a:rPr lang="en-US" sz="1000" dirty="0">
                <a:solidFill>
                  <a:schemeClr val="bg1"/>
                </a:solidFill>
              </a:rPr>
            </a:br>
            <a:r>
              <a:rPr lang="en-US" sz="1000" dirty="0">
                <a:solidFill>
                  <a:schemeClr val="bg1"/>
                </a:solidFill>
              </a:rPr>
              <a:t>B=76</a:t>
            </a:r>
          </a:p>
        </p:txBody>
      </p:sp>
    </p:spTree>
    <p:extLst>
      <p:ext uri="{BB962C8B-B14F-4D97-AF65-F5344CB8AC3E}">
        <p14:creationId xmlns:p14="http://schemas.microsoft.com/office/powerpoint/2010/main" val="40769061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asic 1 Column">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406399" y="720421"/>
            <a:ext cx="10104808" cy="348065"/>
          </a:xfrm>
          <a:prstGeom prst="rect">
            <a:avLst/>
          </a:prstGeom>
        </p:spPr>
        <p:txBody>
          <a:bodyPr/>
          <a:lstStyle>
            <a:lvl1pPr marL="0" indent="0">
              <a:buNone/>
              <a:defRPr lang="en-US" sz="1867" b="1" kern="1200" dirty="0" smtClean="0">
                <a:solidFill>
                  <a:srgbClr val="1B6CB5"/>
                </a:solidFill>
                <a:latin typeface="+mn-lt"/>
                <a:ea typeface="+mn-ea"/>
                <a:cs typeface="+mn-cs"/>
              </a:defRPr>
            </a:lvl1pPr>
          </a:lstStyle>
          <a:p>
            <a:pPr lvl="0"/>
            <a:r>
              <a:rPr lang="en-US"/>
              <a:t>Edit Master text styles</a:t>
            </a:r>
          </a:p>
        </p:txBody>
      </p:sp>
      <p:sp>
        <p:nvSpPr>
          <p:cNvPr id="2" name="Title 1"/>
          <p:cNvSpPr>
            <a:spLocks noGrp="1"/>
          </p:cNvSpPr>
          <p:nvPr userDrawn="1">
            <p:ph type="ctrTitle"/>
          </p:nvPr>
        </p:nvSpPr>
        <p:spPr>
          <a:xfrm>
            <a:off x="406401" y="256034"/>
            <a:ext cx="9999447" cy="543983"/>
          </a:xfrm>
          <a:prstGeom prst="rect">
            <a:avLst/>
          </a:prstGeom>
        </p:spPr>
        <p:txBody>
          <a:bodyPr anchor="ctr"/>
          <a:lstStyle>
            <a:lvl1pPr algn="l">
              <a:defRPr sz="2667" b="1">
                <a:solidFill>
                  <a:srgbClr val="555555"/>
                </a:solidFill>
              </a:defRPr>
            </a:lvl1pPr>
          </a:lstStyle>
          <a:p>
            <a:r>
              <a:rPr lang="en-US"/>
              <a:t>Click to edit Master title style</a:t>
            </a:r>
          </a:p>
        </p:txBody>
      </p:sp>
      <p:sp>
        <p:nvSpPr>
          <p:cNvPr id="8" name="Content Placeholder 7"/>
          <p:cNvSpPr>
            <a:spLocks noGrp="1"/>
          </p:cNvSpPr>
          <p:nvPr>
            <p:ph sz="quarter" idx="13"/>
          </p:nvPr>
        </p:nvSpPr>
        <p:spPr>
          <a:xfrm>
            <a:off x="406400" y="1377697"/>
            <a:ext cx="11310112" cy="1865715"/>
          </a:xfrm>
          <a:prstGeom prst="rect">
            <a:avLst/>
          </a:prstGeom>
        </p:spPr>
        <p:txBody>
          <a:bodyPr vert="horz"/>
          <a:lstStyle>
            <a:lvl1pPr marL="228589" marR="0" indent="-228589" algn="l" defTabSz="609570" rtl="0" eaLnBrk="1" fontAlgn="auto" latinLnBrk="0" hangingPunct="1">
              <a:lnSpc>
                <a:spcPct val="100000"/>
              </a:lnSpc>
              <a:spcBef>
                <a:spcPct val="20000"/>
              </a:spcBef>
              <a:spcAft>
                <a:spcPts val="0"/>
              </a:spcAft>
              <a:buClr>
                <a:srgbClr val="1B6CB5"/>
              </a:buClr>
              <a:buSzTx/>
              <a:buFont typeface="Arial" panose="020B0604020202020204" pitchFamily="34" charset="0"/>
              <a:buChar char="•"/>
              <a:tabLst/>
              <a:defRPr sz="2133">
                <a:solidFill>
                  <a:srgbClr val="555555"/>
                </a:solidFill>
              </a:defRPr>
            </a:lvl1pPr>
            <a:lvl2pPr>
              <a:defRPr sz="1867">
                <a:solidFill>
                  <a:srgbClr val="555555"/>
                </a:solidFill>
              </a:defRPr>
            </a:lvl2pPr>
            <a:lvl3pPr>
              <a:defRPr sz="1867">
                <a:solidFill>
                  <a:srgbClr val="555555"/>
                </a:solidFill>
              </a:defRPr>
            </a:lvl3pPr>
            <a:lvl4pPr>
              <a:defRPr sz="1867">
                <a:solidFill>
                  <a:srgbClr val="555555"/>
                </a:solidFill>
              </a:defRPr>
            </a:lvl4pPr>
            <a:lvl5pPr>
              <a:defRPr sz="1867"/>
            </a:lvl5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335320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and Content--lean--with lin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18907" y="962534"/>
            <a:ext cx="10972800" cy="5006471"/>
          </a:xfrm>
        </p:spPr>
        <p:txBody>
          <a:bodyPr/>
          <a:lstStyle>
            <a:lvl1pPr>
              <a:defRPr/>
            </a:lvl1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a:xfrm>
            <a:off x="512653" y="177802"/>
            <a:ext cx="11069747" cy="711193"/>
          </a:xfrm>
        </p:spPr>
        <p:txBody>
          <a:bodyPr>
            <a:noAutofit/>
          </a:bodyPr>
          <a:lstStyle>
            <a:lvl1pPr>
              <a:defRPr sz="3200">
                <a:solidFill>
                  <a:srgbClr val="37246B"/>
                </a:solidFill>
              </a:defRPr>
            </a:lvl1pPr>
          </a:lstStyle>
          <a:p>
            <a:r>
              <a:rPr lang="en-US"/>
              <a:t>Click to edit title </a:t>
            </a:r>
          </a:p>
        </p:txBody>
      </p:sp>
      <p:cxnSp>
        <p:nvCxnSpPr>
          <p:cNvPr id="5" name="Straight Connector 4">
            <a:extLst>
              <a:ext uri="{FF2B5EF4-FFF2-40B4-BE49-F238E27FC236}">
                <a16:creationId xmlns:a16="http://schemas.microsoft.com/office/drawing/2014/main" xmlns="" id="{D48C30E1-CD43-4590-80A6-2972D16FEF92}"/>
              </a:ext>
            </a:extLst>
          </p:cNvPr>
          <p:cNvCxnSpPr>
            <a:cxnSpLocks/>
          </p:cNvCxnSpPr>
          <p:nvPr/>
        </p:nvCxnSpPr>
        <p:spPr>
          <a:xfrm>
            <a:off x="637525" y="897025"/>
            <a:ext cx="10843279"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2" name="Date Placeholder 1">
            <a:extLst>
              <a:ext uri="{FF2B5EF4-FFF2-40B4-BE49-F238E27FC236}">
                <a16:creationId xmlns:a16="http://schemas.microsoft.com/office/drawing/2014/main" xmlns="" id="{64BC4283-45AD-401B-A358-01085B386608}"/>
              </a:ext>
            </a:extLst>
          </p:cNvPr>
          <p:cNvSpPr>
            <a:spLocks noGrp="1"/>
          </p:cNvSpPr>
          <p:nvPr>
            <p:ph type="dt" sz="half" idx="10"/>
          </p:nvPr>
        </p:nvSpPr>
        <p:spPr/>
        <p:txBody>
          <a:bodyPr/>
          <a:lstStyle/>
          <a:p>
            <a:fld id="{E004C4CF-7611-4598-856E-A9BC16C83470}" type="datetime1">
              <a:rPr lang="en-US" smtClean="0">
                <a:solidFill>
                  <a:prstClr val="black"/>
                </a:solidFill>
              </a:rPr>
              <a:pPr/>
              <a:t>4/4/2023</a:t>
            </a:fld>
            <a:endParaRPr lang="en-US" dirty="0">
              <a:solidFill>
                <a:prstClr val="black"/>
              </a:solidFill>
            </a:endParaRPr>
          </a:p>
        </p:txBody>
      </p:sp>
      <p:sp>
        <p:nvSpPr>
          <p:cNvPr id="6" name="Footer Placeholder 5">
            <a:extLst>
              <a:ext uri="{FF2B5EF4-FFF2-40B4-BE49-F238E27FC236}">
                <a16:creationId xmlns:a16="http://schemas.microsoft.com/office/drawing/2014/main" xmlns="" id="{137933C9-50A2-4B05-81BC-A6AB8C4DDE38}"/>
              </a:ext>
            </a:extLst>
          </p:cNvPr>
          <p:cNvSpPr>
            <a:spLocks noGrp="1"/>
          </p:cNvSpPr>
          <p:nvPr>
            <p:ph type="ftr" sz="quarter" idx="11"/>
          </p:nvPr>
        </p:nvSpPr>
        <p:spPr/>
        <p:txBody>
          <a:bodyPr/>
          <a:lstStyle>
            <a:lvl1pPr>
              <a:defRPr/>
            </a:lvl1pPr>
          </a:lstStyle>
          <a:p>
            <a:r>
              <a:rPr lang="en-US" dirty="0">
                <a:solidFill>
                  <a:prstClr val="black"/>
                </a:solidFill>
              </a:rPr>
              <a:t>internal use</a:t>
            </a:r>
          </a:p>
        </p:txBody>
      </p:sp>
      <p:sp>
        <p:nvSpPr>
          <p:cNvPr id="7" name="Slide Number Placeholder 6">
            <a:extLst>
              <a:ext uri="{FF2B5EF4-FFF2-40B4-BE49-F238E27FC236}">
                <a16:creationId xmlns:a16="http://schemas.microsoft.com/office/drawing/2014/main" xmlns="" id="{942D145C-450F-474E-94F6-4C5DAD18F718}"/>
              </a:ext>
            </a:extLst>
          </p:cNvPr>
          <p:cNvSpPr>
            <a:spLocks noGrp="1"/>
          </p:cNvSpPr>
          <p:nvPr>
            <p:ph type="sldNum" sz="quarter" idx="12"/>
          </p:nvPr>
        </p:nvSpPr>
        <p:spPr/>
        <p:txBody>
          <a:bodyPr/>
          <a:lstStyle/>
          <a:p>
            <a:fld id="{B1D735F4-FA18-49F6-B684-F73FB07C101D}"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598998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BD60C736-B6A8-4649-ADA1-1409038EB3D0}"/>
              </a:ext>
            </a:extLst>
          </p:cNvPr>
          <p:cNvSpPr>
            <a:spLocks noGrp="1"/>
          </p:cNvSpPr>
          <p:nvPr>
            <p:ph type="body" sz="quarter" idx="19" hasCustomPrompt="1"/>
          </p:nvPr>
        </p:nvSpPr>
        <p:spPr bwMode="auto">
          <a:xfrm>
            <a:off x="381001" y="419910"/>
            <a:ext cx="8572500" cy="444289"/>
          </a:xfrm>
        </p:spPr>
        <p:txBody>
          <a:bodyPr wrap="square">
            <a:spAutoFit/>
          </a:bodyPr>
          <a:lstStyle>
            <a:lvl1pPr>
              <a:lnSpc>
                <a:spcPct val="70000"/>
              </a:lnSpc>
              <a:spcBef>
                <a:spcPts val="0"/>
              </a:spcBef>
              <a:spcAft>
                <a:spcPts val="0"/>
              </a:spcAft>
              <a:defRPr sz="3200" cap="all" baseline="0"/>
            </a:lvl1pPr>
          </a:lstStyle>
          <a:p>
            <a:pPr lvl="0"/>
            <a:r>
              <a:rPr lang="en-US"/>
              <a:t>CLICK TO EDIT MASTER TEXT STYLES</a:t>
            </a:r>
          </a:p>
        </p:txBody>
      </p:sp>
    </p:spTree>
    <p:extLst>
      <p:ext uri="{BB962C8B-B14F-4D97-AF65-F5344CB8AC3E}">
        <p14:creationId xmlns:p14="http://schemas.microsoft.com/office/powerpoint/2010/main" val="168637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C48D77-3046-4EBC-975F-0FD3286F7B7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304C41B-DB42-4616-913F-5668BBE79A36}"/>
              </a:ext>
            </a:extLst>
          </p:cNvPr>
          <p:cNvSpPr>
            <a:spLocks noGrp="1"/>
          </p:cNvSpPr>
          <p:nvPr>
            <p:ph type="dt" sz="half" idx="10"/>
          </p:nvPr>
        </p:nvSpPr>
        <p:spPr/>
        <p:txBody>
          <a:bodyPr/>
          <a:lstStyle/>
          <a:p>
            <a:fld id="{0CAB1061-E0C0-4B37-894D-960DE1896D02}" type="datetimeFigureOut">
              <a:rPr lang="en-US" smtClean="0">
                <a:solidFill>
                  <a:prstClr val="black"/>
                </a:solidFill>
              </a:rPr>
              <a:pPr/>
              <a:t>4/4/2023</a:t>
            </a:fld>
            <a:endParaRPr lang="en-US" dirty="0">
              <a:solidFill>
                <a:prstClr val="black"/>
              </a:solidFill>
            </a:endParaRPr>
          </a:p>
        </p:txBody>
      </p:sp>
      <p:sp>
        <p:nvSpPr>
          <p:cNvPr id="4" name="Footer Placeholder 3">
            <a:extLst>
              <a:ext uri="{FF2B5EF4-FFF2-40B4-BE49-F238E27FC236}">
                <a16:creationId xmlns:a16="http://schemas.microsoft.com/office/drawing/2014/main" xmlns="" id="{39E8466F-1668-4A1A-965F-6204F5A5FB69}"/>
              </a:ext>
            </a:extLst>
          </p:cNvPr>
          <p:cNvSpPr>
            <a:spLocks noGrp="1"/>
          </p:cNvSpPr>
          <p:nvPr>
            <p:ph type="ftr" sz="quarter" idx="11"/>
          </p:nvPr>
        </p:nvSpPr>
        <p:spPr/>
        <p:txBody>
          <a:bodyPr/>
          <a:lstStyle/>
          <a:p>
            <a:endParaRPr lang="en-US" dirty="0">
              <a:solidFill>
                <a:prstClr val="black"/>
              </a:solidFill>
            </a:endParaRPr>
          </a:p>
        </p:txBody>
      </p:sp>
      <p:sp>
        <p:nvSpPr>
          <p:cNvPr id="5" name="Slide Number Placeholder 4">
            <a:extLst>
              <a:ext uri="{FF2B5EF4-FFF2-40B4-BE49-F238E27FC236}">
                <a16:creationId xmlns:a16="http://schemas.microsoft.com/office/drawing/2014/main" xmlns="" id="{B1C0FBCF-A2E8-4335-825D-A0C3B71C09E4}"/>
              </a:ext>
            </a:extLst>
          </p:cNvPr>
          <p:cNvSpPr>
            <a:spLocks noGrp="1"/>
          </p:cNvSpPr>
          <p:nvPr>
            <p:ph type="sldNum" sz="quarter" idx="12"/>
          </p:nvPr>
        </p:nvSpPr>
        <p:spPr/>
        <p:txBody>
          <a:bodyPr/>
          <a:lstStyle/>
          <a:p>
            <a:fld id="{9F5E7843-D634-4770-A8A4-22A37A534A83}"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96304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E841FF-A4AA-7C66-DCA8-07633E9667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4B3B841-5DCC-8A71-6E70-9813A5F008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D0E7D990-9FF1-54F7-46C7-B6043E8CB4CC}"/>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81A9A19A-3A73-97CD-B842-31F2D81252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74E3078-7B3A-BF0C-FB8B-CAA124854705}"/>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16584747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Long Headline-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9EC595-3BDB-489C-AB5C-4C48BF9B07CB}"/>
              </a:ext>
            </a:extLst>
          </p:cNvPr>
          <p:cNvSpPr>
            <a:spLocks noGrp="1"/>
          </p:cNvSpPr>
          <p:nvPr>
            <p:ph type="title" hasCustomPrompt="1"/>
          </p:nvPr>
        </p:nvSpPr>
        <p:spPr>
          <a:xfrm>
            <a:off x="381000" y="381000"/>
            <a:ext cx="11430000" cy="800100"/>
          </a:xfrm>
        </p:spPr>
        <p:txBody>
          <a:bodyPr/>
          <a:lstStyle>
            <a:lvl1pPr>
              <a:defRPr sz="3600"/>
            </a:lvl1pPr>
          </a:lstStyle>
          <a:p>
            <a:r>
              <a:rPr lang="en-GB"/>
              <a:t>Place headline here (36pt, min 30pt)</a:t>
            </a:r>
            <a:endParaRPr lang="en-US"/>
          </a:p>
        </p:txBody>
      </p:sp>
      <p:sp>
        <p:nvSpPr>
          <p:cNvPr id="4" name="Text Placeholder 3">
            <a:extLst>
              <a:ext uri="{FF2B5EF4-FFF2-40B4-BE49-F238E27FC236}">
                <a16:creationId xmlns:a16="http://schemas.microsoft.com/office/drawing/2014/main" xmlns="" id="{BB385C65-6BFC-4F61-A214-71B69537BB4B}"/>
              </a:ext>
            </a:extLst>
          </p:cNvPr>
          <p:cNvSpPr>
            <a:spLocks noGrp="1"/>
          </p:cNvSpPr>
          <p:nvPr>
            <p:ph type="body" sz="quarter" idx="11" hasCustomPrompt="1"/>
          </p:nvPr>
        </p:nvSpPr>
        <p:spPr>
          <a:xfrm>
            <a:off x="381000" y="1234440"/>
            <a:ext cx="11430000" cy="384048"/>
          </a:xfrm>
        </p:spPr>
        <p:txBody>
          <a:bodyPr anchor="t"/>
          <a:lstStyle>
            <a:lvl1pPr marL="0" indent="0">
              <a:spcAft>
                <a:spcPts val="0"/>
              </a:spcAft>
              <a:buNone/>
              <a:defRPr>
                <a:solidFill>
                  <a:schemeClr val="accent1"/>
                </a:solidFill>
                <a:latin typeface="GT Sectra Fine Rg" panose="00000500000000000000" pitchFamily="50" charset="0"/>
              </a:defRPr>
            </a:lvl1pPr>
          </a:lstStyle>
          <a:p>
            <a:pPr lvl="0"/>
            <a:r>
              <a:rPr lang="en-US"/>
              <a:t>Place subtitle here 20pt</a:t>
            </a:r>
          </a:p>
        </p:txBody>
      </p:sp>
      <p:sp>
        <p:nvSpPr>
          <p:cNvPr id="7" name="Footer Placeholder 3">
            <a:extLst>
              <a:ext uri="{FF2B5EF4-FFF2-40B4-BE49-F238E27FC236}">
                <a16:creationId xmlns:a16="http://schemas.microsoft.com/office/drawing/2014/main" xmlns="" id="{D81D62B4-50F4-4143-BFCC-F5508365C8BA}"/>
              </a:ext>
            </a:extLst>
          </p:cNvPr>
          <p:cNvSpPr>
            <a:spLocks noGrp="1"/>
          </p:cNvSpPr>
          <p:nvPr>
            <p:ph type="ftr" sz="quarter" idx="3"/>
          </p:nvPr>
        </p:nvSpPr>
        <p:spPr>
          <a:xfrm>
            <a:off x="7315200" y="6488234"/>
            <a:ext cx="4114800" cy="198318"/>
          </a:xfrm>
          <a:prstGeom prst="rect">
            <a:avLst/>
          </a:prstGeom>
          <a:noFill/>
        </p:spPr>
        <p:txBody>
          <a:bodyPr wrap="square" lIns="0" tIns="0" rIns="0" bIns="0" rtlCol="0" anchor="ctr">
            <a:noAutofit/>
          </a:bodyPr>
          <a:lstStyle>
            <a:lvl1pPr algn="r">
              <a:defRPr lang="en-US" sz="800" kern="1200" dirty="0">
                <a:solidFill>
                  <a:schemeClr val="tx1">
                    <a:alpha val="75000"/>
                  </a:schemeClr>
                </a:solidFill>
                <a:latin typeface="+mn-lt"/>
                <a:ea typeface="+mn-ea"/>
                <a:cs typeface="+mn-cs"/>
              </a:defRPr>
            </a:lvl1pPr>
          </a:lstStyle>
          <a:p>
            <a:endParaRPr lang="en-US"/>
          </a:p>
        </p:txBody>
      </p:sp>
      <p:sp>
        <p:nvSpPr>
          <p:cNvPr id="3" name="Slide Number Placeholder 2">
            <a:extLst>
              <a:ext uri="{FF2B5EF4-FFF2-40B4-BE49-F238E27FC236}">
                <a16:creationId xmlns:a16="http://schemas.microsoft.com/office/drawing/2014/main" xmlns="" id="{9F7CFBA7-F1B1-4FF3-932C-7525FBDA5B5C}"/>
              </a:ext>
            </a:extLst>
          </p:cNvPr>
          <p:cNvSpPr>
            <a:spLocks noGrp="1"/>
          </p:cNvSpPr>
          <p:nvPr>
            <p:ph type="sldNum" sz="quarter" idx="12"/>
          </p:nvPr>
        </p:nvSpPr>
        <p:spPr/>
        <p:txBody>
          <a:bodyPr/>
          <a:lstStyle/>
          <a:p>
            <a:fld id="{D77A3AD0-974A-40ED-B7DC-DD4CF2848FFF}" type="slidenum">
              <a:rPr lang="en-US" smtClean="0"/>
              <a:t>‹#›</a:t>
            </a:fld>
            <a:endParaRPr lang="en-US"/>
          </a:p>
        </p:txBody>
      </p:sp>
    </p:spTree>
    <p:extLst>
      <p:ext uri="{BB962C8B-B14F-4D97-AF65-F5344CB8AC3E}">
        <p14:creationId xmlns:p14="http://schemas.microsoft.com/office/powerpoint/2010/main" val="2980679141"/>
      </p:ext>
    </p:extLst>
  </p:cSld>
  <p:clrMapOvr>
    <a:masterClrMapping/>
  </p:clrMapOvr>
  <p:extLst>
    <p:ext uri="{DCECCB84-F9BA-43D5-87BE-67443E8EF086}">
      <p15:sldGuideLst xmlns:p15="http://schemas.microsoft.com/office/powerpoint/2012/main">
        <p15:guide id="1" orient="horz" pos="932">
          <p15:clr>
            <a:srgbClr val="547EBF"/>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0F5672-78DF-F9CF-9BE5-F25554C710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EBF1346-1DA4-3B1A-FBBC-60497852BA9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1EB0970A-1877-063B-5AA2-006257903B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5AD0775-C5C2-311A-166C-A583DE72974A}"/>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6" name="Footer Placeholder 5">
            <a:extLst>
              <a:ext uri="{FF2B5EF4-FFF2-40B4-BE49-F238E27FC236}">
                <a16:creationId xmlns:a16="http://schemas.microsoft.com/office/drawing/2014/main" xmlns="" id="{A3ABB9E0-EA44-5C80-C102-08D7DFEFBA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DE45E3B-AFFE-0AC8-2C31-4D6E48B46BA6}"/>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4114451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471948-AA6C-A894-ABB1-9551A30D37D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4501A93-678F-05AA-3F34-0CA7AE2171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7B257762-41F9-ADE1-7A75-35700B4D20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7EC26539-9A3B-3A89-A93E-D13EFDB8C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E112F58D-8EC0-85F2-C594-C90171C0AB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562A14DD-0161-C376-70B3-78EB30CA7620}"/>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8" name="Footer Placeholder 7">
            <a:extLst>
              <a:ext uri="{FF2B5EF4-FFF2-40B4-BE49-F238E27FC236}">
                <a16:creationId xmlns:a16="http://schemas.microsoft.com/office/drawing/2014/main" xmlns="" id="{F70004B3-2889-8F74-0642-54F9D6CFDFC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0C3AF977-6EEA-413D-57D3-C5906805CEE1}"/>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4120743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8CB48C-3B9A-103C-C73E-1FC19C07A7E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5B9C67FB-F4B0-B065-4E0F-5A41A4B46B50}"/>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4" name="Footer Placeholder 3">
            <a:extLst>
              <a:ext uri="{FF2B5EF4-FFF2-40B4-BE49-F238E27FC236}">
                <a16:creationId xmlns:a16="http://schemas.microsoft.com/office/drawing/2014/main" xmlns="" id="{B38884A0-1E6D-4FD5-6180-BD05217A191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47EF1B37-5A5A-7D8B-5B16-25374A62938B}"/>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2970715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1D75D510-0FD7-1F37-A17C-9EBD950E6982}"/>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3" name="Footer Placeholder 2">
            <a:extLst>
              <a:ext uri="{FF2B5EF4-FFF2-40B4-BE49-F238E27FC236}">
                <a16:creationId xmlns:a16="http://schemas.microsoft.com/office/drawing/2014/main" xmlns="" id="{0C049115-37F5-76D2-BA25-88C4E499FB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654F65C1-76F6-070D-5C30-AD2CCD0568B1}"/>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1378114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667B31-5FE6-8F12-A9A5-B5CBD66DD0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0FECC619-84A1-7B25-33BA-7BDC4606BF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CA012DA5-1A2E-5829-1217-52CB50069D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633C683-FC78-1B4A-5163-5BF5F727A443}"/>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6" name="Footer Placeholder 5">
            <a:extLst>
              <a:ext uri="{FF2B5EF4-FFF2-40B4-BE49-F238E27FC236}">
                <a16:creationId xmlns:a16="http://schemas.microsoft.com/office/drawing/2014/main" xmlns="" id="{68CCB803-DF16-0DCE-B4DD-68E9F23BF0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72AA1C8-AD10-E29E-0A24-0969F088465D}"/>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1619013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CAC3AF-266B-BD39-A593-437E3C2D49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98DB49BB-4345-187C-53AF-F72256FAEC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40C46E8B-D290-2A0A-583A-FB46B8F962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DEAFE29-5C8F-F2BA-7B8B-870A37EA50FB}"/>
              </a:ext>
            </a:extLst>
          </p:cNvPr>
          <p:cNvSpPr>
            <a:spLocks noGrp="1"/>
          </p:cNvSpPr>
          <p:nvPr>
            <p:ph type="dt" sz="half" idx="10"/>
          </p:nvPr>
        </p:nvSpPr>
        <p:spPr/>
        <p:txBody>
          <a:bodyPr/>
          <a:lstStyle/>
          <a:p>
            <a:fld id="{63A81F67-C556-4393-ABF0-01922834B4C8}" type="datetimeFigureOut">
              <a:rPr lang="en-US" smtClean="0"/>
              <a:t>4/4/2023</a:t>
            </a:fld>
            <a:endParaRPr lang="en-US"/>
          </a:p>
        </p:txBody>
      </p:sp>
      <p:sp>
        <p:nvSpPr>
          <p:cNvPr id="6" name="Footer Placeholder 5">
            <a:extLst>
              <a:ext uri="{FF2B5EF4-FFF2-40B4-BE49-F238E27FC236}">
                <a16:creationId xmlns:a16="http://schemas.microsoft.com/office/drawing/2014/main" xmlns="" id="{682B0BB9-E327-11AB-7735-50150B9488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57852D6-932D-FBBB-97F8-BC0082B94EB5}"/>
              </a:ext>
            </a:extLst>
          </p:cNvPr>
          <p:cNvSpPr>
            <a:spLocks noGrp="1"/>
          </p:cNvSpPr>
          <p:nvPr>
            <p:ph type="sldNum" sz="quarter" idx="12"/>
          </p:nvPr>
        </p:nvSpPr>
        <p:spPr/>
        <p:txBody>
          <a:bodyPr/>
          <a:lstStyle/>
          <a:p>
            <a:fld id="{C6EF132A-9959-43B8-A4E2-BDA71F391373}" type="slidenum">
              <a:rPr lang="en-US" smtClean="0"/>
              <a:t>‹#›</a:t>
            </a:fld>
            <a:endParaRPr lang="en-US"/>
          </a:p>
        </p:txBody>
      </p:sp>
    </p:spTree>
    <p:extLst>
      <p:ext uri="{BB962C8B-B14F-4D97-AF65-F5344CB8AC3E}">
        <p14:creationId xmlns:p14="http://schemas.microsoft.com/office/powerpoint/2010/main" val="975032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image" Target="../media/image1.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6ECFB93E-1980-0D61-085D-FE19328278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31FA6FD5-2EA7-3636-BFEC-5A925AF643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EE4DD03-AA06-9D71-686F-DCEA65B2A0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81F67-C556-4393-ABF0-01922834B4C8}" type="datetimeFigureOut">
              <a:rPr lang="en-US" smtClean="0"/>
              <a:t>4/4/2023</a:t>
            </a:fld>
            <a:endParaRPr lang="en-US"/>
          </a:p>
        </p:txBody>
      </p:sp>
      <p:sp>
        <p:nvSpPr>
          <p:cNvPr id="5" name="Footer Placeholder 4">
            <a:extLst>
              <a:ext uri="{FF2B5EF4-FFF2-40B4-BE49-F238E27FC236}">
                <a16:creationId xmlns:a16="http://schemas.microsoft.com/office/drawing/2014/main" xmlns="" id="{BD79FB5B-8D2E-72BE-8887-70536A9037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9384DE31-84B2-BDF5-8D6B-251DE70622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EF132A-9959-43B8-A4E2-BDA71F391373}" type="slidenum">
              <a:rPr lang="en-US" smtClean="0"/>
              <a:t>‹#›</a:t>
            </a:fld>
            <a:endParaRPr lang="en-US"/>
          </a:p>
        </p:txBody>
      </p:sp>
    </p:spTree>
    <p:extLst>
      <p:ext uri="{BB962C8B-B14F-4D97-AF65-F5344CB8AC3E}">
        <p14:creationId xmlns:p14="http://schemas.microsoft.com/office/powerpoint/2010/main" val="4100687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2653" y="361024"/>
            <a:ext cx="11069747" cy="1143000"/>
          </a:xfrm>
          <a:prstGeom prst="rect">
            <a:avLst/>
          </a:prstGeom>
        </p:spPr>
        <p:txBody>
          <a:bodyPr vert="horz" lIns="91440" tIns="45720" rIns="91440" bIns="45720" rtlCol="0" anchor="ctr">
            <a:normAutofit/>
          </a:bodyPr>
          <a:lstStyle/>
          <a:p>
            <a:r>
              <a:rPr lang="en-US"/>
              <a:t>Click to edit title</a:t>
            </a:r>
          </a:p>
        </p:txBody>
      </p:sp>
      <p:sp>
        <p:nvSpPr>
          <p:cNvPr id="3" name="Text Placeholder 2"/>
          <p:cNvSpPr>
            <a:spLocks noGrp="1"/>
          </p:cNvSpPr>
          <p:nvPr>
            <p:ph type="body" idx="1"/>
          </p:nvPr>
        </p:nvSpPr>
        <p:spPr>
          <a:xfrm>
            <a:off x="618907" y="1694574"/>
            <a:ext cx="10972800" cy="4310879"/>
          </a:xfrm>
          <a:prstGeom prst="rect">
            <a:avLst/>
          </a:prstGeom>
        </p:spPr>
        <p:txBody>
          <a:bodyPr vert="horz" lIns="91440" tIns="45720" rIns="91440" bIns="45720" rtlCol="0">
            <a:normAutofit/>
          </a:bodyPr>
          <a:lstStyle/>
          <a:p>
            <a:pPr lvl="0"/>
            <a:r>
              <a:rPr lang="en-US"/>
              <a:t>Click to edit text </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xmlns="" id="{361C9C79-984D-452D-B34C-190246F66536}"/>
              </a:ext>
            </a:extLst>
          </p:cNvPr>
          <p:cNvSpPr txBox="1"/>
          <p:nvPr userDrawn="1"/>
        </p:nvSpPr>
        <p:spPr>
          <a:xfrm>
            <a:off x="11582400" y="6392943"/>
            <a:ext cx="508000" cy="256545"/>
          </a:xfrm>
          <a:prstGeom prst="rect">
            <a:avLst/>
          </a:prstGeom>
          <a:noFill/>
        </p:spPr>
        <p:txBody>
          <a:bodyPr wrap="square" rtlCol="0">
            <a:spAutoFit/>
          </a:bodyPr>
          <a:lstStyle/>
          <a:p>
            <a:pPr algn="ctr"/>
            <a:fld id="{CF995CA5-6DE0-4786-94D1-E2B5629E7866}" type="slidenum">
              <a:rPr lang="en-US" sz="1067" smtClean="0">
                <a:solidFill>
                  <a:srgbClr val="2C2F72"/>
                </a:solidFill>
              </a:rPr>
              <a:pPr algn="ctr"/>
              <a:t>‹#›</a:t>
            </a:fld>
            <a:endParaRPr lang="en-US" sz="1067" dirty="0">
              <a:solidFill>
                <a:srgbClr val="2C2F72"/>
              </a:solidFill>
            </a:endParaRPr>
          </a:p>
        </p:txBody>
      </p:sp>
      <p:pic>
        <p:nvPicPr>
          <p:cNvPr id="5" name="Picture 4">
            <a:extLst>
              <a:ext uri="{FF2B5EF4-FFF2-40B4-BE49-F238E27FC236}">
                <a16:creationId xmlns:a16="http://schemas.microsoft.com/office/drawing/2014/main" xmlns="" id="{9FB95C44-7D72-4823-9E23-3DA933034E1C}"/>
              </a:ext>
            </a:extLst>
          </p:cNvPr>
          <p:cNvPicPr>
            <a:picLocks noChangeAspect="1"/>
          </p:cNvPicPr>
          <p:nvPr userDrawn="1"/>
        </p:nvPicPr>
        <p:blipFill>
          <a:blip r:embed="rId21"/>
          <a:stretch>
            <a:fillRect/>
          </a:stretch>
        </p:blipFill>
        <p:spPr>
          <a:xfrm>
            <a:off x="203200" y="6304787"/>
            <a:ext cx="914400" cy="375415"/>
          </a:xfrm>
          <a:prstGeom prst="rect">
            <a:avLst/>
          </a:prstGeom>
        </p:spPr>
      </p:pic>
    </p:spTree>
    <p:extLst>
      <p:ext uri="{BB962C8B-B14F-4D97-AF65-F5344CB8AC3E}">
        <p14:creationId xmlns:p14="http://schemas.microsoft.com/office/powerpoint/2010/main" val="219890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hf hdr="0" ftr="0" dt="0"/>
  <p:txStyles>
    <p:titleStyle>
      <a:lvl1pPr algn="l" defTabSz="609570" rtl="0" eaLnBrk="1" latinLnBrk="0" hangingPunct="1">
        <a:spcBef>
          <a:spcPct val="0"/>
        </a:spcBef>
        <a:buNone/>
        <a:defRPr sz="4800" b="0" kern="1200">
          <a:solidFill>
            <a:srgbClr val="2C2F72"/>
          </a:solidFill>
          <a:latin typeface="+mj-lt"/>
          <a:ea typeface="+mj-ea"/>
          <a:cs typeface="Arial" pitchFamily="34" charset="0"/>
        </a:defRPr>
      </a:lvl1pPr>
    </p:titleStyle>
    <p:bodyStyle>
      <a:lvl1pPr marL="457178" indent="-457178" algn="l" defTabSz="609570" rtl="0" eaLnBrk="1" latinLnBrk="0" hangingPunct="1">
        <a:spcBef>
          <a:spcPct val="20000"/>
        </a:spcBef>
        <a:buSzPct val="70000"/>
        <a:buFontTx/>
        <a:buBlip>
          <a:blip r:embed="rId22"/>
        </a:buBlip>
        <a:defRPr sz="3733" b="0" kern="1200">
          <a:solidFill>
            <a:schemeClr val="tx1">
              <a:lumMod val="95000"/>
              <a:lumOff val="5000"/>
            </a:schemeClr>
          </a:solidFill>
          <a:latin typeface="+mn-lt"/>
          <a:ea typeface="+mn-ea"/>
          <a:cs typeface="Arial" pitchFamily="34" charset="0"/>
        </a:defRPr>
      </a:lvl1pPr>
      <a:lvl2pPr marL="990550" indent="-380981" algn="l" defTabSz="609570" rtl="0" eaLnBrk="1" latinLnBrk="0" hangingPunct="1">
        <a:spcBef>
          <a:spcPct val="20000"/>
        </a:spcBef>
        <a:buFont typeface="Wingdings" panose="05000000000000000000" pitchFamily="2" charset="2"/>
        <a:buChar char="§"/>
        <a:defRPr sz="3200" b="0" kern="1200" baseline="0">
          <a:solidFill>
            <a:schemeClr val="tx1">
              <a:lumMod val="95000"/>
              <a:lumOff val="5000"/>
            </a:schemeClr>
          </a:solidFill>
          <a:latin typeface="+mn-lt"/>
          <a:ea typeface="+mn-ea"/>
          <a:cs typeface="Arial" pitchFamily="34" charset="0"/>
        </a:defRPr>
      </a:lvl2pPr>
      <a:lvl3pPr marL="1523925" indent="-304784" algn="l" defTabSz="609570" rtl="0" eaLnBrk="1" latinLnBrk="0" hangingPunct="1">
        <a:spcBef>
          <a:spcPct val="20000"/>
        </a:spcBef>
        <a:buFont typeface="Arial" panose="020B0604020202020204" pitchFamily="34" charset="0"/>
        <a:buChar char="‒"/>
        <a:defRPr sz="3200" b="0" kern="1200">
          <a:solidFill>
            <a:schemeClr val="tx1">
              <a:lumMod val="95000"/>
              <a:lumOff val="5000"/>
            </a:schemeClr>
          </a:solidFill>
          <a:latin typeface="+mn-lt"/>
          <a:ea typeface="+mn-ea"/>
          <a:cs typeface="Arial" pitchFamily="34" charset="0"/>
        </a:defRPr>
      </a:lvl3pPr>
      <a:lvl4pPr marL="2133493" indent="-304784" algn="l" defTabSz="609570" rtl="0" eaLnBrk="1" latinLnBrk="0" hangingPunct="1">
        <a:spcBef>
          <a:spcPct val="20000"/>
        </a:spcBef>
        <a:buFont typeface="Arial"/>
        <a:buChar char="–"/>
        <a:defRPr sz="2667" b="0" kern="1200">
          <a:solidFill>
            <a:schemeClr val="tx1">
              <a:lumMod val="95000"/>
              <a:lumOff val="5000"/>
            </a:schemeClr>
          </a:solidFill>
          <a:latin typeface="+mn-lt"/>
          <a:ea typeface="+mn-ea"/>
          <a:cs typeface="Arial" pitchFamily="34" charset="0"/>
        </a:defRPr>
      </a:lvl4pPr>
      <a:lvl5pPr marL="2743062" indent="-304784" algn="l" defTabSz="609570" rtl="0" eaLnBrk="1" latinLnBrk="0" hangingPunct="1">
        <a:spcBef>
          <a:spcPct val="20000"/>
        </a:spcBef>
        <a:buFont typeface="Arial" pitchFamily="34" charset="0"/>
        <a:buChar char="−"/>
        <a:defRPr sz="2667" b="0" kern="1200">
          <a:solidFill>
            <a:schemeClr val="tx1">
              <a:lumMod val="95000"/>
              <a:lumOff val="5000"/>
            </a:schemeClr>
          </a:solidFill>
          <a:latin typeface="+mn-lt"/>
          <a:ea typeface="+mn-ea"/>
          <a:cs typeface="Arial" pitchFamily="34" charset="0"/>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4.svg"/><Relationship Id="rId9" Type="http://schemas.microsoft.com/office/2018/10/relationships/comments" Target="../comments/modernComment_7FFFEA1B_A5983E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 id="{77D7D063-382A-48DE-AB90-8E5347BF3CED}"/>
              </a:ext>
            </a:extLst>
          </p:cNvPr>
          <p:cNvSpPr txBox="1">
            <a:spLocks/>
          </p:cNvSpPr>
          <p:nvPr/>
        </p:nvSpPr>
        <p:spPr>
          <a:xfrm>
            <a:off x="381000" y="399728"/>
            <a:ext cx="11811000"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j-ea"/>
                <a:cs typeface="+mj-cs"/>
              </a:rPr>
              <a:t>Project Title: </a:t>
            </a:r>
            <a:r>
              <a:rPr kumimoji="0" lang="en-US" sz="1800" i="0" u="none" strike="noStrike" kern="1200" cap="none" spc="0" normalizeH="0" baseline="0" noProof="0" dirty="0">
                <a:ln>
                  <a:noFill/>
                </a:ln>
                <a:solidFill>
                  <a:schemeClr val="tx1"/>
                </a:solidFill>
                <a:effectLst/>
                <a:uLnTx/>
                <a:uFillTx/>
                <a:latin typeface="+mn-lt"/>
                <a:ea typeface="+mj-ea"/>
                <a:cs typeface="+mj-cs"/>
              </a:rPr>
              <a:t>Climate Adaptation Resilience Program</a:t>
            </a:r>
            <a:endParaRPr kumimoji="0" lang="en-US" sz="1800" b="1" i="0" u="none" strike="noStrike" kern="1200" cap="none" spc="0" normalizeH="0" baseline="0" noProof="0" dirty="0">
              <a:ln>
                <a:noFill/>
              </a:ln>
              <a:solidFill>
                <a:schemeClr val="tx1"/>
              </a:solidFill>
              <a:effectLst/>
              <a:uLnTx/>
              <a:uFillTx/>
              <a:latin typeface="+mn-lt"/>
              <a:ea typeface="+mj-ea"/>
              <a:cs typeface="Arial"/>
            </a:endParaRPr>
          </a:p>
        </p:txBody>
      </p:sp>
      <p:sp>
        <p:nvSpPr>
          <p:cNvPr id="2" name="Title 2">
            <a:extLst>
              <a:ext uri="{FF2B5EF4-FFF2-40B4-BE49-F238E27FC236}">
                <a16:creationId xmlns:a16="http://schemas.microsoft.com/office/drawing/2014/main" xmlns="" id="{4E42C13B-D9E6-1472-6454-B1497B18A291}"/>
              </a:ext>
            </a:extLst>
          </p:cNvPr>
          <p:cNvSpPr txBox="1">
            <a:spLocks/>
          </p:cNvSpPr>
          <p:nvPr/>
        </p:nvSpPr>
        <p:spPr>
          <a:xfrm>
            <a:off x="381000" y="830292"/>
            <a:ext cx="11811000"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j-ea"/>
                <a:cs typeface="+mj-cs"/>
              </a:rPr>
              <a:t>Prime Recipient: </a:t>
            </a:r>
            <a:r>
              <a:rPr kumimoji="0" lang="en-US" sz="1800" i="0" u="none" strike="noStrike" kern="1200" cap="none" spc="0" normalizeH="0" baseline="0" noProof="0" dirty="0">
                <a:ln>
                  <a:noFill/>
                </a:ln>
                <a:solidFill>
                  <a:schemeClr val="tx1"/>
                </a:solidFill>
                <a:effectLst/>
                <a:uLnTx/>
                <a:uFillTx/>
                <a:latin typeface="+mn-lt"/>
                <a:ea typeface="+mj-ea"/>
                <a:cs typeface="+mj-cs"/>
              </a:rPr>
              <a:t>Hawaiian Electric</a:t>
            </a:r>
            <a:endParaRPr kumimoji="0" lang="en-US" sz="1800" b="1" i="0" u="none" strike="noStrike" kern="1200" cap="none" spc="0" normalizeH="0" baseline="0" noProof="0" dirty="0">
              <a:ln>
                <a:noFill/>
              </a:ln>
              <a:solidFill>
                <a:schemeClr val="tx1"/>
              </a:solidFill>
              <a:effectLst/>
              <a:uLnTx/>
              <a:uFillTx/>
              <a:latin typeface="+mn-lt"/>
              <a:ea typeface="+mj-ea"/>
              <a:cs typeface="Arial"/>
            </a:endParaRPr>
          </a:p>
        </p:txBody>
      </p:sp>
      <p:sp>
        <p:nvSpPr>
          <p:cNvPr id="3" name="Title 2">
            <a:extLst>
              <a:ext uri="{FF2B5EF4-FFF2-40B4-BE49-F238E27FC236}">
                <a16:creationId xmlns:a16="http://schemas.microsoft.com/office/drawing/2014/main" xmlns="" id="{938FE8D4-3DFD-8F52-DE14-7008313D2D50}"/>
              </a:ext>
            </a:extLst>
          </p:cNvPr>
          <p:cNvSpPr txBox="1">
            <a:spLocks/>
          </p:cNvSpPr>
          <p:nvPr/>
        </p:nvSpPr>
        <p:spPr>
          <a:xfrm>
            <a:off x="395454" y="1279771"/>
            <a:ext cx="40671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lang="en-US" sz="1800" b="1" cap="none" dirty="0">
                <a:solidFill>
                  <a:schemeClr val="tx1"/>
                </a:solidFill>
                <a:latin typeface="+mn-lt"/>
              </a:rPr>
              <a:t>Total Project Cost: </a:t>
            </a:r>
            <a:r>
              <a:rPr lang="en-US" sz="1800" cap="none" dirty="0">
                <a:solidFill>
                  <a:schemeClr val="tx1"/>
                </a:solidFill>
                <a:latin typeface="+mn-lt"/>
              </a:rPr>
              <a:t>$</a:t>
            </a:r>
            <a:r>
              <a:rPr lang="en-US" sz="1800" cap="none" dirty="0" smtClean="0">
                <a:solidFill>
                  <a:schemeClr val="tx1"/>
                </a:solidFill>
                <a:latin typeface="+mn-lt"/>
              </a:rPr>
              <a:t>190,627,434</a:t>
            </a:r>
            <a:endParaRPr kumimoji="0" lang="en-US" sz="1800" b="1" i="0" u="none" strike="noStrike" kern="1200" cap="none" spc="0" normalizeH="0" baseline="0" noProof="0" dirty="0">
              <a:ln>
                <a:noFill/>
              </a:ln>
              <a:solidFill>
                <a:schemeClr val="tx1"/>
              </a:solidFill>
              <a:effectLst/>
              <a:uLnTx/>
              <a:uFillTx/>
              <a:latin typeface="+mn-lt"/>
              <a:ea typeface="+mj-ea"/>
              <a:cs typeface="Arial"/>
            </a:endParaRPr>
          </a:p>
        </p:txBody>
      </p:sp>
      <p:sp>
        <p:nvSpPr>
          <p:cNvPr id="4" name="Title 2">
            <a:extLst>
              <a:ext uri="{FF2B5EF4-FFF2-40B4-BE49-F238E27FC236}">
                <a16:creationId xmlns:a16="http://schemas.microsoft.com/office/drawing/2014/main" xmlns="" id="{C2F7B402-1FFD-A006-4080-0908718DE72E}"/>
              </a:ext>
            </a:extLst>
          </p:cNvPr>
          <p:cNvSpPr txBox="1">
            <a:spLocks/>
          </p:cNvSpPr>
          <p:nvPr/>
        </p:nvSpPr>
        <p:spPr>
          <a:xfrm>
            <a:off x="395453" y="1710336"/>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lang="en-US" sz="1600" b="1" cap="none" dirty="0">
                <a:solidFill>
                  <a:schemeClr val="tx1"/>
                </a:solidFill>
                <a:latin typeface="+mn-lt"/>
              </a:rPr>
              <a:t>Requested DOE Funds: </a:t>
            </a:r>
            <a:r>
              <a:rPr lang="en-US" sz="1600" cap="none" dirty="0">
                <a:solidFill>
                  <a:schemeClr val="tx1"/>
                </a:solidFill>
                <a:latin typeface="+mn-lt"/>
              </a:rPr>
              <a:t>$</a:t>
            </a:r>
            <a:r>
              <a:rPr lang="en-US" sz="1600" cap="none" dirty="0" smtClean="0">
                <a:solidFill>
                  <a:schemeClr val="tx1"/>
                </a:solidFill>
                <a:latin typeface="+mn-lt"/>
              </a:rPr>
              <a:t>95,313,716 </a:t>
            </a:r>
            <a:r>
              <a:rPr lang="en-US" sz="1600" cap="none" dirty="0">
                <a:solidFill>
                  <a:schemeClr val="tx1"/>
                </a:solidFill>
                <a:latin typeface="+mn-lt"/>
              </a:rPr>
              <a:t>(50% of Project Cost)</a:t>
            </a:r>
            <a:endParaRPr kumimoji="0" lang="en-US" sz="1600" b="1" i="0" u="none" strike="noStrike" kern="1200" cap="none" spc="0" normalizeH="0" baseline="0" noProof="0" dirty="0">
              <a:ln>
                <a:noFill/>
              </a:ln>
              <a:solidFill>
                <a:schemeClr val="tx1"/>
              </a:solidFill>
              <a:effectLst/>
              <a:uLnTx/>
              <a:uFillTx/>
              <a:latin typeface="+mn-lt"/>
              <a:cs typeface="Arial"/>
            </a:endParaRPr>
          </a:p>
        </p:txBody>
      </p:sp>
      <p:sp>
        <p:nvSpPr>
          <p:cNvPr id="6" name="Title 2">
            <a:extLst>
              <a:ext uri="{FF2B5EF4-FFF2-40B4-BE49-F238E27FC236}">
                <a16:creationId xmlns:a16="http://schemas.microsoft.com/office/drawing/2014/main" xmlns="" id="{93933689-696B-C2B8-4D7F-4A5AD4524B52}"/>
              </a:ext>
            </a:extLst>
          </p:cNvPr>
          <p:cNvSpPr txBox="1">
            <a:spLocks/>
          </p:cNvSpPr>
          <p:nvPr/>
        </p:nvSpPr>
        <p:spPr>
          <a:xfrm>
            <a:off x="6200774" y="1710336"/>
            <a:ext cx="69246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lvl="0">
              <a:defRPr/>
            </a:pPr>
            <a:r>
              <a:rPr lang="en-US" sz="1600" b="1" cap="none" dirty="0">
                <a:solidFill>
                  <a:schemeClr val="tx1"/>
                </a:solidFill>
                <a:latin typeface="+mn-lt"/>
              </a:rPr>
              <a:t>Applicant Cost Share: </a:t>
            </a:r>
            <a:r>
              <a:rPr lang="en-US" sz="1600" cap="none" dirty="0">
                <a:solidFill>
                  <a:schemeClr val="tx1"/>
                </a:solidFill>
                <a:latin typeface="+mn-lt"/>
              </a:rPr>
              <a:t>$</a:t>
            </a:r>
            <a:r>
              <a:rPr lang="en-US" sz="1600" cap="none" dirty="0" smtClean="0">
                <a:solidFill>
                  <a:schemeClr val="tx1"/>
                </a:solidFill>
                <a:latin typeface="+mn-lt"/>
              </a:rPr>
              <a:t>95,313,718 </a:t>
            </a:r>
            <a:r>
              <a:rPr lang="en-US" sz="1600" cap="none" dirty="0">
                <a:solidFill>
                  <a:schemeClr val="tx1"/>
                </a:solidFill>
                <a:latin typeface="+mn-lt"/>
              </a:rPr>
              <a:t>(50% of Project Cost)</a:t>
            </a:r>
          </a:p>
        </p:txBody>
      </p:sp>
      <p:sp>
        <p:nvSpPr>
          <p:cNvPr id="7" name="Title 2">
            <a:extLst>
              <a:ext uri="{FF2B5EF4-FFF2-40B4-BE49-F238E27FC236}">
                <a16:creationId xmlns:a16="http://schemas.microsoft.com/office/drawing/2014/main" xmlns="" id="{EE59B5B4-A770-B6D3-1045-EDC06D585397}"/>
              </a:ext>
            </a:extLst>
          </p:cNvPr>
          <p:cNvSpPr txBox="1">
            <a:spLocks/>
          </p:cNvSpPr>
          <p:nvPr/>
        </p:nvSpPr>
        <p:spPr>
          <a:xfrm>
            <a:off x="380998" y="2114656"/>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lang="en-US" sz="1400" b="1" u="sng" cap="none" dirty="0">
                <a:solidFill>
                  <a:schemeClr val="tx1"/>
                </a:solidFill>
                <a:latin typeface="+mn-lt"/>
              </a:rPr>
              <a:t>Project Manager</a:t>
            </a:r>
          </a:p>
          <a:p>
            <a:pPr marL="0" marR="0" lvl="0" indent="0" algn="l" defTabSz="913828" rtl="0" eaLnBrk="1" fontAlgn="auto" latinLnBrk="0" hangingPunct="1">
              <a:lnSpc>
                <a:spcPct val="70000"/>
              </a:lnSpc>
              <a:spcBef>
                <a:spcPct val="0"/>
              </a:spcBef>
              <a:spcAft>
                <a:spcPts val="0"/>
              </a:spcAft>
              <a:buClrTx/>
              <a:buSzTx/>
              <a:buFontTx/>
              <a:buNone/>
              <a:tabLst/>
              <a:defRPr/>
            </a:pPr>
            <a:endParaRPr kumimoji="0" lang="en-US" sz="1400" b="1" i="0" u="none" strike="noStrike" kern="1200" cap="none" spc="0" normalizeH="0" baseline="0" noProof="0" dirty="0">
              <a:ln>
                <a:noFill/>
              </a:ln>
              <a:solidFill>
                <a:schemeClr val="tx1"/>
              </a:solidFill>
              <a:effectLst/>
              <a:uLnTx/>
              <a:uFillTx/>
              <a:latin typeface="+mn-lt"/>
              <a:ea typeface="+mj-ea"/>
              <a:cs typeface="+mj-cs"/>
            </a:endParaRPr>
          </a:p>
        </p:txBody>
      </p:sp>
      <p:sp>
        <p:nvSpPr>
          <p:cNvPr id="32" name="Title 2">
            <a:extLst>
              <a:ext uri="{FF2B5EF4-FFF2-40B4-BE49-F238E27FC236}">
                <a16:creationId xmlns:a16="http://schemas.microsoft.com/office/drawing/2014/main" xmlns="" id="{AE31C22B-6676-A232-9D36-1549DB1F1AA2}"/>
              </a:ext>
            </a:extLst>
          </p:cNvPr>
          <p:cNvSpPr txBox="1">
            <a:spLocks/>
          </p:cNvSpPr>
          <p:nvPr/>
        </p:nvSpPr>
        <p:spPr>
          <a:xfrm>
            <a:off x="380997" y="2339841"/>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Rick Pinkerton</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Director, Asset Planning </a:t>
            </a:r>
            <a:r>
              <a:rPr lang="en-US" sz="1200" cap="none">
                <a:solidFill>
                  <a:schemeClr val="tx1"/>
                </a:solidFill>
                <a:latin typeface="+mn-lt"/>
              </a:rPr>
              <a:t>&amp; Strategy</a:t>
            </a:r>
            <a:endParaRPr lang="en-US" sz="1200" cap="none" dirty="0">
              <a:solidFill>
                <a:schemeClr val="tx1"/>
              </a:solidFill>
              <a:latin typeface="+mn-lt"/>
            </a:endParaRP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sp>
        <p:nvSpPr>
          <p:cNvPr id="33" name="Title 2">
            <a:extLst>
              <a:ext uri="{FF2B5EF4-FFF2-40B4-BE49-F238E27FC236}">
                <a16:creationId xmlns:a16="http://schemas.microsoft.com/office/drawing/2014/main" xmlns="" id="{C36D3F98-4355-3C66-6501-366EBAF7628B}"/>
              </a:ext>
            </a:extLst>
          </p:cNvPr>
          <p:cNvSpPr txBox="1">
            <a:spLocks/>
          </p:cNvSpPr>
          <p:nvPr/>
        </p:nvSpPr>
        <p:spPr>
          <a:xfrm>
            <a:off x="3041505" y="2114656"/>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lang="en-US" sz="1400" b="1" u="sng" cap="none" dirty="0">
                <a:solidFill>
                  <a:schemeClr val="tx1"/>
                </a:solidFill>
                <a:latin typeface="+mn-lt"/>
              </a:rPr>
              <a:t>Key Personnel</a:t>
            </a:r>
          </a:p>
          <a:p>
            <a:pPr marL="0" marR="0" lvl="0" indent="0" algn="l" defTabSz="913828" rtl="0" eaLnBrk="1" fontAlgn="auto" latinLnBrk="0" hangingPunct="1">
              <a:lnSpc>
                <a:spcPct val="70000"/>
              </a:lnSpc>
              <a:spcBef>
                <a:spcPct val="0"/>
              </a:spcBef>
              <a:spcAft>
                <a:spcPts val="0"/>
              </a:spcAft>
              <a:buClrTx/>
              <a:buSzTx/>
              <a:buFontTx/>
              <a:buNone/>
              <a:tabLst/>
              <a:defRPr/>
            </a:pPr>
            <a:endParaRPr kumimoji="0" lang="en-US" sz="1400" b="1" i="0" u="none" strike="noStrike" kern="1200" cap="none" spc="0" normalizeH="0" baseline="0" noProof="0" dirty="0">
              <a:ln>
                <a:noFill/>
              </a:ln>
              <a:solidFill>
                <a:schemeClr val="tx1"/>
              </a:solidFill>
              <a:effectLst/>
              <a:uLnTx/>
              <a:uFillTx/>
              <a:latin typeface="+mn-lt"/>
              <a:ea typeface="+mj-ea"/>
              <a:cs typeface="+mj-cs"/>
            </a:endParaRPr>
          </a:p>
        </p:txBody>
      </p:sp>
      <p:sp>
        <p:nvSpPr>
          <p:cNvPr id="34" name="Title 2">
            <a:extLst>
              <a:ext uri="{FF2B5EF4-FFF2-40B4-BE49-F238E27FC236}">
                <a16:creationId xmlns:a16="http://schemas.microsoft.com/office/drawing/2014/main" xmlns="" id="{A7C4EFCE-B2C6-78C2-5960-94FAEBC19DC3}"/>
              </a:ext>
            </a:extLst>
          </p:cNvPr>
          <p:cNvSpPr txBox="1">
            <a:spLocks/>
          </p:cNvSpPr>
          <p:nvPr/>
        </p:nvSpPr>
        <p:spPr>
          <a:xfrm>
            <a:off x="3041504" y="2361887"/>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Kahikina Burgess</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Supervising Resilience Strategist</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sp>
        <p:nvSpPr>
          <p:cNvPr id="35" name="Title 2">
            <a:extLst>
              <a:ext uri="{FF2B5EF4-FFF2-40B4-BE49-F238E27FC236}">
                <a16:creationId xmlns:a16="http://schemas.microsoft.com/office/drawing/2014/main" xmlns="" id="{050DE129-5CE8-1B25-39E5-5C7AF23C43B5}"/>
              </a:ext>
            </a:extLst>
          </p:cNvPr>
          <p:cNvSpPr txBox="1">
            <a:spLocks/>
          </p:cNvSpPr>
          <p:nvPr/>
        </p:nvSpPr>
        <p:spPr>
          <a:xfrm>
            <a:off x="6215228" y="2361887"/>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Henry Lee</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Director, Regional System Operations</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sp>
        <p:nvSpPr>
          <p:cNvPr id="37" name="Title 2">
            <a:extLst>
              <a:ext uri="{FF2B5EF4-FFF2-40B4-BE49-F238E27FC236}">
                <a16:creationId xmlns:a16="http://schemas.microsoft.com/office/drawing/2014/main" xmlns="" id="{504D88F6-4DD7-5E8A-A913-2416AADD3F02}"/>
              </a:ext>
            </a:extLst>
          </p:cNvPr>
          <p:cNvSpPr txBox="1">
            <a:spLocks/>
          </p:cNvSpPr>
          <p:nvPr/>
        </p:nvSpPr>
        <p:spPr>
          <a:xfrm>
            <a:off x="9222971" y="2339517"/>
            <a:ext cx="3343279" cy="42339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Gina Yi</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Resilience Strategist</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sp>
        <p:nvSpPr>
          <p:cNvPr id="38" name="Title 2">
            <a:extLst>
              <a:ext uri="{FF2B5EF4-FFF2-40B4-BE49-F238E27FC236}">
                <a16:creationId xmlns:a16="http://schemas.microsoft.com/office/drawing/2014/main" xmlns="" id="{C638DE7A-5B94-C766-B1C7-79EF68EBA415}"/>
              </a:ext>
            </a:extLst>
          </p:cNvPr>
          <p:cNvSpPr txBox="1">
            <a:spLocks/>
          </p:cNvSpPr>
          <p:nvPr/>
        </p:nvSpPr>
        <p:spPr>
          <a:xfrm>
            <a:off x="6215228" y="3035261"/>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Marsha Tam</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Project Manager</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cxnSp>
        <p:nvCxnSpPr>
          <p:cNvPr id="42" name="Straight Connector 41">
            <a:extLst>
              <a:ext uri="{FF2B5EF4-FFF2-40B4-BE49-F238E27FC236}">
                <a16:creationId xmlns:a16="http://schemas.microsoft.com/office/drawing/2014/main" xmlns="" id="{1FEFFFD3-B52D-60B2-05BD-5833249632AE}"/>
              </a:ext>
            </a:extLst>
          </p:cNvPr>
          <p:cNvCxnSpPr/>
          <p:nvPr/>
        </p:nvCxnSpPr>
        <p:spPr>
          <a:xfrm>
            <a:off x="0" y="3778250"/>
            <a:ext cx="12192000" cy="0"/>
          </a:xfrm>
          <a:prstGeom prst="line">
            <a:avLst/>
          </a:prstGeom>
          <a:ln w="28575"/>
          <a:effectLst/>
        </p:spPr>
        <p:style>
          <a:lnRef idx="2">
            <a:schemeClr val="accent1"/>
          </a:lnRef>
          <a:fillRef idx="0">
            <a:schemeClr val="accent1"/>
          </a:fillRef>
          <a:effectRef idx="1">
            <a:schemeClr val="accent1"/>
          </a:effectRef>
          <a:fontRef idx="minor">
            <a:schemeClr val="tx1"/>
          </a:fontRef>
        </p:style>
      </p:cxnSp>
      <p:sp>
        <p:nvSpPr>
          <p:cNvPr id="43" name="Title 2">
            <a:extLst>
              <a:ext uri="{FF2B5EF4-FFF2-40B4-BE49-F238E27FC236}">
                <a16:creationId xmlns:a16="http://schemas.microsoft.com/office/drawing/2014/main" xmlns="" id="{C93E51AB-C136-8676-3C26-2C72D84C8313}"/>
              </a:ext>
            </a:extLst>
          </p:cNvPr>
          <p:cNvSpPr txBox="1">
            <a:spLocks/>
          </p:cNvSpPr>
          <p:nvPr/>
        </p:nvSpPr>
        <p:spPr>
          <a:xfrm>
            <a:off x="380997" y="3860876"/>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70000"/>
              </a:lnSpc>
              <a:spcBef>
                <a:spcPct val="0"/>
              </a:spcBef>
              <a:spcAft>
                <a:spcPts val="0"/>
              </a:spcAft>
              <a:buClrTx/>
              <a:buSzTx/>
              <a:buFontTx/>
              <a:buNone/>
              <a:tabLst/>
              <a:defRPr/>
            </a:pPr>
            <a:r>
              <a:rPr lang="en-US" sz="1600" b="1" u="sng" cap="none" dirty="0">
                <a:solidFill>
                  <a:schemeClr val="tx1"/>
                </a:solidFill>
                <a:latin typeface="+mn-lt"/>
              </a:rPr>
              <a:t>Key Takeaways</a:t>
            </a:r>
          </a:p>
          <a:p>
            <a:pPr marL="0" marR="0" lvl="0" indent="0" algn="l" defTabSz="913828" rtl="0" eaLnBrk="1" fontAlgn="auto" latinLnBrk="0" hangingPunct="1">
              <a:lnSpc>
                <a:spcPct val="7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chemeClr val="tx1"/>
              </a:solidFill>
              <a:effectLst/>
              <a:uLnTx/>
              <a:uFillTx/>
              <a:latin typeface="+mn-lt"/>
              <a:ea typeface="+mj-ea"/>
              <a:cs typeface="+mj-cs"/>
            </a:endParaRPr>
          </a:p>
        </p:txBody>
      </p:sp>
      <p:sp>
        <p:nvSpPr>
          <p:cNvPr id="44" name="TextBox 43">
            <a:extLst>
              <a:ext uri="{FF2B5EF4-FFF2-40B4-BE49-F238E27FC236}">
                <a16:creationId xmlns:a16="http://schemas.microsoft.com/office/drawing/2014/main" xmlns="" id="{1CCE9861-FBB4-6D1A-C4F3-FD0194C434D5}"/>
              </a:ext>
            </a:extLst>
          </p:cNvPr>
          <p:cNvSpPr txBox="1"/>
          <p:nvPr/>
        </p:nvSpPr>
        <p:spPr>
          <a:xfrm>
            <a:off x="380997" y="4183068"/>
            <a:ext cx="11560525" cy="1908215"/>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US" sz="1400" dirty="0"/>
              <a:t>The central objective is to transform Hawaiian Electric’s grid resilience strategy through significant investments that drive system-wide benefits while ensuring commensurate benefits are realized in the state’s disadvantaged communities. </a:t>
            </a:r>
          </a:p>
          <a:p>
            <a:pPr marL="285750" indent="-285750">
              <a:spcAft>
                <a:spcPts val="1200"/>
              </a:spcAft>
              <a:buFont typeface="Arial" panose="020B0604020202020204" pitchFamily="34" charset="0"/>
              <a:buChar char="•"/>
            </a:pPr>
            <a:r>
              <a:rPr lang="haw-US" sz="1400" dirty="0"/>
              <a:t>Hawaiʻi</a:t>
            </a:r>
            <a:r>
              <a:rPr lang="en-US" sz="1400" dirty="0"/>
              <a:t> faces a unique &amp; diverse set of threats to its energy system including hurricanes, tsunamis, wildfire, and lava flows, the effects of which are amplified by the significant geographic remoteness and isolation of the islands.</a:t>
            </a:r>
          </a:p>
          <a:p>
            <a:pPr marL="285750" indent="-285750">
              <a:spcAft>
                <a:spcPts val="1200"/>
              </a:spcAft>
              <a:buFont typeface="Arial" panose="020B0604020202020204" pitchFamily="34" charset="0"/>
              <a:buChar char="•"/>
            </a:pPr>
            <a:r>
              <a:rPr lang="en-US" sz="1400" dirty="0"/>
              <a:t>The proposed project is focused on a comprehensive and transformative hardening of the transmission and distribution system against climate risks, to increase resilience for Hawaii residents, critical community lifelines, and connected energy resources across the entirety of Hawaiian Electric’s service territory.</a:t>
            </a:r>
          </a:p>
        </p:txBody>
      </p:sp>
      <p:sp>
        <p:nvSpPr>
          <p:cNvPr id="19" name="Title 2">
            <a:extLst>
              <a:ext uri="{FF2B5EF4-FFF2-40B4-BE49-F238E27FC236}">
                <a16:creationId xmlns:a16="http://schemas.microsoft.com/office/drawing/2014/main" xmlns="" id="{050DE129-5CE8-1B25-39E5-5C7AF23C43B5}"/>
              </a:ext>
            </a:extLst>
          </p:cNvPr>
          <p:cNvSpPr txBox="1">
            <a:spLocks/>
          </p:cNvSpPr>
          <p:nvPr/>
        </p:nvSpPr>
        <p:spPr>
          <a:xfrm>
            <a:off x="3020810" y="3035261"/>
            <a:ext cx="5819775" cy="378653"/>
          </a:xfrm>
          <a:prstGeom prst="rect">
            <a:avLst/>
          </a:prstGeom>
        </p:spPr>
        <p:txBody>
          <a:bodyPr vert="horz" lIns="0" tIns="45720" rIns="0" bIns="0" rtlCol="0" anchor="t" anchorCtr="0">
            <a:noAutofit/>
          </a:bodyPr>
          <a:lstStyle>
            <a:lvl1pPr marL="0" indent="0" algn="l" defTabSz="913828" rtl="0" eaLnBrk="1" latinLnBrk="0" hangingPunct="1">
              <a:lnSpc>
                <a:spcPct val="70000"/>
              </a:lnSpc>
              <a:spcBef>
                <a:spcPct val="0"/>
              </a:spcBef>
              <a:buNone/>
              <a:defRPr sz="3198" b="0" kern="1200" cap="all" baseline="0">
                <a:solidFill>
                  <a:schemeClr val="accent1"/>
                </a:solidFill>
                <a:latin typeface="Arial Black" panose="020B0A04020102020204" pitchFamily="34" charset="0"/>
                <a:ea typeface="+mj-ea"/>
                <a:cs typeface="+mj-cs"/>
              </a:defRPr>
            </a:lvl1pPr>
          </a:lstStyle>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Riley Ceria</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Manager, Reliability &amp; Resilience Strategy</a:t>
            </a:r>
          </a:p>
          <a:p>
            <a:pPr marL="0" marR="0" lvl="0" indent="0" algn="l" defTabSz="913828" rtl="0" eaLnBrk="1" fontAlgn="auto" latinLnBrk="0" hangingPunct="1">
              <a:lnSpc>
                <a:spcPct val="100000"/>
              </a:lnSpc>
              <a:spcBef>
                <a:spcPct val="0"/>
              </a:spcBef>
              <a:buClrTx/>
              <a:buSzTx/>
              <a:buFontTx/>
              <a:buNone/>
              <a:tabLst/>
              <a:defRPr/>
            </a:pPr>
            <a:r>
              <a:rPr lang="en-US" sz="1200" cap="none" dirty="0">
                <a:solidFill>
                  <a:schemeClr val="tx1"/>
                </a:solidFill>
                <a:latin typeface="+mn-lt"/>
              </a:rPr>
              <a:t>Hawaiian Electric</a:t>
            </a:r>
          </a:p>
          <a:p>
            <a:pPr marL="0" marR="0" lvl="0" indent="0" algn="l" defTabSz="913828" rtl="0" eaLnBrk="1" fontAlgn="auto" latinLnBrk="0" hangingPunct="1">
              <a:lnSpc>
                <a:spcPct val="100000"/>
              </a:lnSpc>
              <a:spcBef>
                <a:spcPct val="0"/>
              </a:spcBef>
              <a:buClrTx/>
              <a:buSzTx/>
              <a:buFontTx/>
              <a:buNone/>
              <a:tabLst/>
              <a:defRPr/>
            </a:pPr>
            <a:endParaRPr kumimoji="0" lang="en-US" sz="1200" b="1" i="0" u="none" strike="noStrike" kern="1200" cap="none" spc="0" normalizeH="0" baseline="0" noProof="0" dirty="0">
              <a:ln>
                <a:noFill/>
              </a:ln>
              <a:solidFill>
                <a:schemeClr val="tx1"/>
              </a:solidFill>
              <a:effectLst/>
              <a:uLnTx/>
              <a:uFillTx/>
              <a:latin typeface="+mn-lt"/>
              <a:ea typeface="+mj-ea"/>
              <a:cs typeface="+mj-cs"/>
            </a:endParaRPr>
          </a:p>
        </p:txBody>
      </p:sp>
    </p:spTree>
    <p:extLst>
      <p:ext uri="{BB962C8B-B14F-4D97-AF65-F5344CB8AC3E}">
        <p14:creationId xmlns:p14="http://schemas.microsoft.com/office/powerpoint/2010/main" val="3318681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877513561"/>
              </p:ext>
            </p:extLst>
          </p:nvPr>
        </p:nvGraphicFramePr>
        <p:xfrm>
          <a:off x="4038600" y="211666"/>
          <a:ext cx="7829549" cy="6211233"/>
        </p:xfrm>
        <a:graphic>
          <a:graphicData uri="http://schemas.openxmlformats.org/drawingml/2006/table">
            <a:tbl>
              <a:tblPr firstRow="1" bandRow="1">
                <a:tableStyleId>{85BE263C-DBD7-4A20-BB59-AAB30ACAA65A}</a:tableStyleId>
              </a:tblPr>
              <a:tblGrid>
                <a:gridCol w="1308100">
                  <a:extLst>
                    <a:ext uri="{9D8B030D-6E8A-4147-A177-3AD203B41FA5}">
                      <a16:colId xmlns:a16="http://schemas.microsoft.com/office/drawing/2014/main" xmlns="" val="20000"/>
                    </a:ext>
                  </a:extLst>
                </a:gridCol>
                <a:gridCol w="2844800">
                  <a:extLst>
                    <a:ext uri="{9D8B030D-6E8A-4147-A177-3AD203B41FA5}">
                      <a16:colId xmlns:a16="http://schemas.microsoft.com/office/drawing/2014/main" xmlns="" val="20001"/>
                    </a:ext>
                  </a:extLst>
                </a:gridCol>
                <a:gridCol w="3676649">
                  <a:extLst>
                    <a:ext uri="{9D8B030D-6E8A-4147-A177-3AD203B41FA5}">
                      <a16:colId xmlns:a16="http://schemas.microsoft.com/office/drawing/2014/main" xmlns="" val="20002"/>
                    </a:ext>
                  </a:extLst>
                </a:gridCol>
              </a:tblGrid>
              <a:tr h="310208">
                <a:tc>
                  <a:txBody>
                    <a:bodyPr/>
                    <a:lstStyle/>
                    <a:p>
                      <a:r>
                        <a:rPr lang="en-US" sz="1200" dirty="0"/>
                        <a:t>Initiative Name</a:t>
                      </a:r>
                    </a:p>
                  </a:txBody>
                  <a:tcPr>
                    <a:solidFill>
                      <a:srgbClr val="35236A"/>
                    </a:solidFill>
                  </a:tcPr>
                </a:tc>
                <a:tc>
                  <a:txBody>
                    <a:bodyPr/>
                    <a:lstStyle/>
                    <a:p>
                      <a:r>
                        <a:rPr lang="en-US" sz="1200" dirty="0"/>
                        <a:t>Description</a:t>
                      </a:r>
                    </a:p>
                  </a:txBody>
                  <a:tcPr>
                    <a:solidFill>
                      <a:srgbClr val="35236A"/>
                    </a:solidFill>
                  </a:tcPr>
                </a:tc>
                <a:tc>
                  <a:txBody>
                    <a:bodyPr/>
                    <a:lstStyle/>
                    <a:p>
                      <a:r>
                        <a:rPr lang="en-US" sz="1200" dirty="0"/>
                        <a:t>Impact &amp; Benefits</a:t>
                      </a:r>
                    </a:p>
                  </a:txBody>
                  <a:tcPr>
                    <a:solidFill>
                      <a:srgbClr val="35236A"/>
                    </a:solidFill>
                  </a:tcPr>
                </a:tc>
                <a:extLst>
                  <a:ext uri="{0D108BD9-81ED-4DB2-BD59-A6C34878D82A}">
                    <a16:rowId xmlns:a16="http://schemas.microsoft.com/office/drawing/2014/main" xmlns="" val="10000"/>
                  </a:ext>
                </a:extLst>
              </a:tr>
              <a:tr h="835864">
                <a:tc>
                  <a:txBody>
                    <a:bodyPr/>
                    <a:lstStyle/>
                    <a:p>
                      <a:r>
                        <a:rPr lang="en-US" sz="1100" dirty="0"/>
                        <a:t>Critical Transmission Hardening</a:t>
                      </a:r>
                      <a:endParaRPr lang="en-US" sz="1100" b="1" dirty="0"/>
                    </a:p>
                  </a:txBody>
                  <a:tcPr anchor="ctr"/>
                </a:tc>
                <a:tc>
                  <a:txBody>
                    <a:bodyPr/>
                    <a:lstStyle/>
                    <a:p>
                      <a:r>
                        <a:rPr lang="en-US" sz="1100" dirty="0"/>
                        <a:t>Hardening existing transmission lines that are critical for system operation</a:t>
                      </a:r>
                      <a:r>
                        <a:rPr lang="en-US" sz="1100" baseline="0" dirty="0"/>
                        <a:t> and/or restoration</a:t>
                      </a:r>
                      <a:endParaRPr lang="en-US" sz="1100" dirty="0"/>
                    </a:p>
                  </a:txBody>
                  <a:tcPr/>
                </a:tc>
                <a:tc>
                  <a:txBody>
                    <a:bodyPr/>
                    <a:lstStyle/>
                    <a:p>
                      <a:pPr marL="171450" indent="-171450">
                        <a:spcAft>
                          <a:spcPts val="300"/>
                        </a:spcAft>
                        <a:buFont typeface="Arial" panose="020B0604020202020204" pitchFamily="34" charset="0"/>
                        <a:buChar char="•"/>
                      </a:pPr>
                      <a:r>
                        <a:rPr lang="en-US" sz="1100" dirty="0"/>
                        <a:t>Increased</a:t>
                      </a:r>
                      <a:r>
                        <a:rPr lang="en-US" sz="1100" baseline="0" dirty="0"/>
                        <a:t> resilience between critical load centers and generating resources</a:t>
                      </a:r>
                      <a:endParaRPr lang="en-US" sz="1100" dirty="0"/>
                    </a:p>
                    <a:p>
                      <a:pPr marL="171450" indent="-171450">
                        <a:spcAft>
                          <a:spcPts val="300"/>
                        </a:spcAft>
                        <a:buFont typeface="Arial" panose="020B0604020202020204" pitchFamily="34" charset="0"/>
                        <a:buChar char="•"/>
                      </a:pPr>
                      <a:r>
                        <a:rPr lang="en-US" sz="1100" dirty="0"/>
                        <a:t>Supporting future</a:t>
                      </a:r>
                      <a:r>
                        <a:rPr lang="en-US" sz="1100" baseline="0" dirty="0"/>
                        <a:t> development of renewable energy zones</a:t>
                      </a:r>
                      <a:endParaRPr lang="en-US" sz="1100" dirty="0"/>
                    </a:p>
                  </a:txBody>
                  <a:tcPr/>
                </a:tc>
                <a:extLst>
                  <a:ext uri="{0D108BD9-81ED-4DB2-BD59-A6C34878D82A}">
                    <a16:rowId xmlns:a16="http://schemas.microsoft.com/office/drawing/2014/main" xmlns="" val="10001"/>
                  </a:ext>
                </a:extLst>
              </a:tr>
              <a:tr h="855611">
                <a:tc>
                  <a:txBody>
                    <a:bodyPr/>
                    <a:lstStyle/>
                    <a:p>
                      <a:r>
                        <a:rPr lang="en-US" sz="1100" dirty="0"/>
                        <a:t>Critical Customer Circuit Hardening</a:t>
                      </a:r>
                      <a:endParaRPr lang="en-US" sz="1100" b="1" dirty="0"/>
                    </a:p>
                  </a:txBody>
                  <a:tcPr anchor="ctr"/>
                </a:tc>
                <a:tc>
                  <a:txBody>
                    <a:bodyPr/>
                    <a:lstStyle/>
                    <a:p>
                      <a:r>
                        <a:rPr lang="en-US" sz="1100" dirty="0"/>
                        <a:t>Hardening distribution and</a:t>
                      </a:r>
                      <a:r>
                        <a:rPr lang="en-US" sz="1100" baseline="0" dirty="0"/>
                        <a:t> sub-transmission critical circuits to benefit communities by strengthening service to critical customers</a:t>
                      </a:r>
                      <a:endParaRPr lang="en-US" sz="1100" dirty="0"/>
                    </a:p>
                  </a:txBody>
                  <a:tcPr/>
                </a:tc>
                <a:tc>
                  <a:txBody>
                    <a:bodyPr/>
                    <a:lstStyle/>
                    <a:p>
                      <a:pPr marL="171450" indent="-171450">
                        <a:spcAft>
                          <a:spcPts val="300"/>
                        </a:spcAft>
                        <a:buFont typeface="Arial" panose="020B0604020202020204" pitchFamily="34" charset="0"/>
                        <a:buChar char="•"/>
                      </a:pPr>
                      <a:r>
                        <a:rPr lang="en-US" sz="1100" dirty="0"/>
                        <a:t>Strengthened resilience to critical lifelines that are needed during severe</a:t>
                      </a:r>
                      <a:r>
                        <a:rPr lang="en-US" sz="1100" baseline="0" dirty="0"/>
                        <a:t> events</a:t>
                      </a:r>
                      <a:endParaRPr lang="en-US" sz="1100" dirty="0"/>
                    </a:p>
                    <a:p>
                      <a:pPr marL="171450" indent="-171450">
                        <a:spcAft>
                          <a:spcPts val="300"/>
                        </a:spcAft>
                        <a:buFont typeface="Arial" panose="020B0604020202020204" pitchFamily="34" charset="0"/>
                        <a:buChar char="•"/>
                      </a:pPr>
                      <a:r>
                        <a:rPr lang="en-US" sz="1100" dirty="0"/>
                        <a:t>Provides backbone for future mini-grid and customer microgrid solutions</a:t>
                      </a:r>
                    </a:p>
                  </a:txBody>
                  <a:tcPr/>
                </a:tc>
                <a:extLst>
                  <a:ext uri="{0D108BD9-81ED-4DB2-BD59-A6C34878D82A}">
                    <a16:rowId xmlns:a16="http://schemas.microsoft.com/office/drawing/2014/main" xmlns="" val="10002"/>
                  </a:ext>
                </a:extLst>
              </a:tr>
              <a:tr h="841001">
                <a:tc>
                  <a:txBody>
                    <a:bodyPr/>
                    <a:lstStyle/>
                    <a:p>
                      <a:r>
                        <a:rPr lang="en-US" sz="1100" dirty="0"/>
                        <a:t>Critical Pole Hardening</a:t>
                      </a:r>
                      <a:endParaRPr lang="en-US" sz="1100" b="1" dirty="0"/>
                    </a:p>
                  </a:txBody>
                  <a:tcPr anchor="ctr"/>
                </a:tc>
                <a:tc>
                  <a:txBody>
                    <a:bodyPr/>
                    <a:lstStyle/>
                    <a:p>
                      <a:r>
                        <a:rPr lang="en-US" sz="1100" dirty="0"/>
                        <a:t>Targeting poles for strengthening or mitigation that are most difficult to restore and/or cause</a:t>
                      </a:r>
                      <a:r>
                        <a:rPr lang="en-US" sz="1100" baseline="0" dirty="0"/>
                        <a:t> the most impact if they fail (e.g., highway crossings)</a:t>
                      </a:r>
                      <a:endParaRPr lang="en-US" sz="1100" dirty="0"/>
                    </a:p>
                  </a:txBody>
                  <a:tcPr/>
                </a:tc>
                <a:tc>
                  <a:txBody>
                    <a:bodyPr/>
                    <a:lstStyle/>
                    <a:p>
                      <a:pPr marL="171450" indent="-171450">
                        <a:spcAft>
                          <a:spcPts val="300"/>
                        </a:spcAft>
                        <a:buFont typeface="Arial" panose="020B0604020202020204" pitchFamily="34" charset="0"/>
                        <a:buChar char="•"/>
                      </a:pPr>
                      <a:r>
                        <a:rPr lang="en-US" sz="1100" dirty="0"/>
                        <a:t>Decreased</a:t>
                      </a:r>
                      <a:r>
                        <a:rPr lang="en-US" sz="1100" baseline="0" dirty="0"/>
                        <a:t> </a:t>
                      </a:r>
                      <a:r>
                        <a:rPr lang="en-US" sz="1100" dirty="0"/>
                        <a:t>risk of poles </a:t>
                      </a:r>
                      <a:r>
                        <a:rPr lang="en-US" sz="1100" baseline="0" dirty="0"/>
                        <a:t>falling into highway crossings, impeding traffic, potentially including emergency vehicles</a:t>
                      </a:r>
                      <a:endParaRPr lang="en-US" sz="1100" dirty="0"/>
                    </a:p>
                  </a:txBody>
                  <a:tcPr/>
                </a:tc>
                <a:extLst>
                  <a:ext uri="{0D108BD9-81ED-4DB2-BD59-A6C34878D82A}">
                    <a16:rowId xmlns:a16="http://schemas.microsoft.com/office/drawing/2014/main" xmlns="" val="10003"/>
                  </a:ext>
                </a:extLst>
              </a:tr>
              <a:tr h="834899">
                <a:tc>
                  <a:txBody>
                    <a:bodyPr/>
                    <a:lstStyle/>
                    <a:p>
                      <a:r>
                        <a:rPr lang="en-US" sz="1100" dirty="0"/>
                        <a:t>Wildfire Prevention &amp; Mitigation</a:t>
                      </a:r>
                      <a:endParaRPr lang="en-US" sz="1100" b="1" dirty="0"/>
                    </a:p>
                  </a:txBody>
                  <a:tcPr anchor="ctr"/>
                </a:tc>
                <a:tc>
                  <a:txBody>
                    <a:bodyPr/>
                    <a:lstStyle/>
                    <a:p>
                      <a:r>
                        <a:rPr lang="en-US" sz="1100" dirty="0"/>
                        <a:t>System hardening and situational awareness measures (e.g., weather stations) targeted at addressing wildfire risk </a:t>
                      </a:r>
                    </a:p>
                  </a:txBody>
                  <a:tcPr/>
                </a:tc>
                <a:tc>
                  <a:txBody>
                    <a:bodyPr/>
                    <a:lstStyle/>
                    <a:p>
                      <a:pPr marL="171450" indent="-171450">
                        <a:spcAft>
                          <a:spcPts val="300"/>
                        </a:spcAft>
                        <a:buFont typeface="Arial" panose="020B0604020202020204" pitchFamily="34" charset="0"/>
                        <a:buChar char="•"/>
                      </a:pPr>
                      <a:r>
                        <a:rPr lang="en-US" sz="1100" dirty="0"/>
                        <a:t>Reduced likelihood of wildfires caused by power lines</a:t>
                      </a:r>
                    </a:p>
                    <a:p>
                      <a:pPr marL="171450" indent="-171450">
                        <a:spcAft>
                          <a:spcPts val="300"/>
                        </a:spcAft>
                        <a:buFont typeface="Arial" panose="020B0604020202020204" pitchFamily="34" charset="0"/>
                        <a:buChar char="•"/>
                      </a:pPr>
                      <a:r>
                        <a:rPr lang="en-US" sz="1100" dirty="0"/>
                        <a:t>Supporting state agencies wildfire response during</a:t>
                      </a:r>
                      <a:r>
                        <a:rPr lang="en-US" sz="1100" baseline="0" dirty="0"/>
                        <a:t> potential wildfire events using established sensors and weather stations</a:t>
                      </a:r>
                      <a:endParaRPr lang="en-US" sz="1100" dirty="0"/>
                    </a:p>
                  </a:txBody>
                  <a:tcPr/>
                </a:tc>
                <a:extLst>
                  <a:ext uri="{0D108BD9-81ED-4DB2-BD59-A6C34878D82A}">
                    <a16:rowId xmlns:a16="http://schemas.microsoft.com/office/drawing/2014/main" xmlns="" val="10004"/>
                  </a:ext>
                </a:extLst>
              </a:tr>
              <a:tr h="901700">
                <a:tc>
                  <a:txBody>
                    <a:bodyPr/>
                    <a:lstStyle/>
                    <a:p>
                      <a:r>
                        <a:rPr lang="en-US" sz="1100" dirty="0"/>
                        <a:t>Hazard Tree Removal</a:t>
                      </a:r>
                      <a:endParaRPr lang="en-US" sz="1100" b="1" dirty="0"/>
                    </a:p>
                  </a:txBody>
                  <a:tcPr anchor="ctr"/>
                </a:tc>
                <a:tc>
                  <a:txBody>
                    <a:bodyPr/>
                    <a:lstStyle/>
                    <a:p>
                      <a:r>
                        <a:rPr lang="en-US" sz="1100" dirty="0"/>
                        <a:t>Removal of trees along transmission &amp; sub-transmission that are not in the right-of-way that are structurally compromised and pose a risk to fall into power lines</a:t>
                      </a:r>
                    </a:p>
                  </a:txBody>
                  <a:tcPr/>
                </a:tc>
                <a:tc>
                  <a:txBody>
                    <a:bodyPr/>
                    <a:lstStyle/>
                    <a:p>
                      <a:pPr marL="171450" indent="-171450">
                        <a:spcAft>
                          <a:spcPts val="300"/>
                        </a:spcAft>
                        <a:buFont typeface="Arial" panose="020B0604020202020204" pitchFamily="34" charset="0"/>
                        <a:buChar char="•"/>
                      </a:pPr>
                      <a:r>
                        <a:rPr lang="en-US" sz="1100" dirty="0"/>
                        <a:t>Decreased risk of vegetation</a:t>
                      </a:r>
                      <a:r>
                        <a:rPr lang="en-US" sz="1100" baseline="0" dirty="0"/>
                        <a:t> falling into high-priority lines and causing significant outages</a:t>
                      </a:r>
                    </a:p>
                    <a:p>
                      <a:pPr marL="171450" indent="-171450">
                        <a:spcAft>
                          <a:spcPts val="300"/>
                        </a:spcAft>
                        <a:buFont typeface="Arial" panose="020B0604020202020204" pitchFamily="34" charset="0"/>
                        <a:buChar char="•"/>
                      </a:pPr>
                      <a:r>
                        <a:rPr lang="en-US" sz="1100" baseline="0" dirty="0"/>
                        <a:t>Removal of dead &amp; diseased vegetation reduces risk of injury to line-crews and general public</a:t>
                      </a:r>
                      <a:endParaRPr lang="en-US" sz="1100" dirty="0"/>
                    </a:p>
                  </a:txBody>
                  <a:tcPr/>
                </a:tc>
                <a:extLst>
                  <a:ext uri="{0D108BD9-81ED-4DB2-BD59-A6C34878D82A}">
                    <a16:rowId xmlns:a16="http://schemas.microsoft.com/office/drawing/2014/main" xmlns="" val="10005"/>
                  </a:ext>
                </a:extLst>
              </a:tr>
              <a:tr h="691185">
                <a:tc>
                  <a:txBody>
                    <a:bodyPr/>
                    <a:lstStyle/>
                    <a:p>
                      <a:r>
                        <a:rPr lang="en-US" sz="1100" dirty="0"/>
                        <a:t>Lateral Undergrounding</a:t>
                      </a:r>
                      <a:endParaRPr lang="en-US" sz="1100" b="1" dirty="0"/>
                    </a:p>
                  </a:txBody>
                  <a:tcPr anchor="ctr"/>
                </a:tc>
                <a:tc>
                  <a:txBody>
                    <a:bodyPr/>
                    <a:lstStyle/>
                    <a:p>
                      <a:r>
                        <a:rPr lang="en-US" sz="1100" dirty="0"/>
                        <a:t>Undergrounding 2 miles of overhead single-phase laterals</a:t>
                      </a:r>
                    </a:p>
                  </a:txBody>
                  <a:tcPr/>
                </a:tc>
                <a:tc>
                  <a:txBody>
                    <a:bodyPr/>
                    <a:lstStyle/>
                    <a:p>
                      <a:pPr marL="171450" indent="-171450">
                        <a:spcAft>
                          <a:spcPts val="300"/>
                        </a:spcAft>
                        <a:buFont typeface="Arial" panose="020B0604020202020204" pitchFamily="34" charset="0"/>
                        <a:buChar char="•"/>
                      </a:pPr>
                      <a:r>
                        <a:rPr lang="en-US" sz="1100" dirty="0"/>
                        <a:t>Reduced</a:t>
                      </a:r>
                      <a:r>
                        <a:rPr lang="en-US" sz="1100" baseline="0" dirty="0"/>
                        <a:t> damage during storm events</a:t>
                      </a:r>
                    </a:p>
                    <a:p>
                      <a:pPr marL="171450" indent="-171450">
                        <a:spcAft>
                          <a:spcPts val="300"/>
                        </a:spcAft>
                        <a:buFont typeface="Arial" panose="020B0604020202020204" pitchFamily="34" charset="0"/>
                        <a:buChar char="•"/>
                      </a:pPr>
                      <a:r>
                        <a:rPr lang="en-US" sz="1100" baseline="0" dirty="0"/>
                        <a:t>Reduction of risk due to vegetation-related failures</a:t>
                      </a:r>
                      <a:endParaRPr lang="en-US" sz="1100" dirty="0"/>
                    </a:p>
                  </a:txBody>
                  <a:tcPr/>
                </a:tc>
                <a:extLst>
                  <a:ext uri="{0D108BD9-81ED-4DB2-BD59-A6C34878D82A}">
                    <a16:rowId xmlns:a16="http://schemas.microsoft.com/office/drawing/2014/main" xmlns="" val="10006"/>
                  </a:ext>
                </a:extLst>
              </a:tr>
              <a:tr h="940765">
                <a:tc>
                  <a:txBody>
                    <a:bodyPr/>
                    <a:lstStyle/>
                    <a:p>
                      <a:r>
                        <a:rPr lang="en-US" sz="1100" dirty="0"/>
                        <a:t>Control Center Facilities Resilience</a:t>
                      </a:r>
                      <a:endParaRPr lang="en-US" sz="1100" b="1" dirty="0"/>
                    </a:p>
                  </a:txBody>
                  <a:tcPr anchor="ctr"/>
                </a:tc>
                <a:tc>
                  <a:txBody>
                    <a:bodyPr/>
                    <a:lstStyle/>
                    <a:p>
                      <a:r>
                        <a:rPr lang="en-US" sz="1100" dirty="0"/>
                        <a:t>Develop a backup control center at the Waiau Power Plant on </a:t>
                      </a:r>
                      <a:r>
                        <a:rPr lang="haw-US" sz="1100"/>
                        <a:t>Oʻahu and relocate the control center on Maui</a:t>
                      </a:r>
                      <a:endParaRPr lang="en-US" sz="1100" dirty="0"/>
                    </a:p>
                  </a:txBody>
                  <a:tcPr/>
                </a:tc>
                <a:tc>
                  <a:txBody>
                    <a:bodyPr/>
                    <a:lstStyle/>
                    <a:p>
                      <a:pPr marL="171450" indent="-171450">
                        <a:spcAft>
                          <a:spcPts val="300"/>
                        </a:spcAft>
                        <a:buFont typeface="Arial" panose="020B0604020202020204" pitchFamily="34" charset="0"/>
                        <a:buChar char="•"/>
                      </a:pPr>
                      <a:r>
                        <a:rPr lang="en-US" sz="1100" dirty="0"/>
                        <a:t>Increased grid</a:t>
                      </a:r>
                      <a:r>
                        <a:rPr lang="en-US" sz="1100" baseline="0" dirty="0"/>
                        <a:t> operations resilience during severe weather events</a:t>
                      </a:r>
                    </a:p>
                  </a:txBody>
                  <a:tcPr/>
                </a:tc>
                <a:extLst>
                  <a:ext uri="{0D108BD9-81ED-4DB2-BD59-A6C34878D82A}">
                    <a16:rowId xmlns:a16="http://schemas.microsoft.com/office/drawing/2014/main" xmlns="" val="10007"/>
                  </a:ext>
                </a:extLst>
              </a:tr>
            </a:tbl>
          </a:graphicData>
        </a:graphic>
      </p:graphicFrame>
      <p:sp>
        <p:nvSpPr>
          <p:cNvPr id="3" name="TextBox 2">
            <a:extLst>
              <a:ext uri="{FF2B5EF4-FFF2-40B4-BE49-F238E27FC236}">
                <a16:creationId xmlns:a16="http://schemas.microsoft.com/office/drawing/2014/main" xmlns="" id="{6100D95B-54C2-41BE-4B69-8BE67D798253}"/>
              </a:ext>
            </a:extLst>
          </p:cNvPr>
          <p:cNvSpPr txBox="1"/>
          <p:nvPr/>
        </p:nvSpPr>
        <p:spPr>
          <a:xfrm>
            <a:off x="263524" y="278895"/>
            <a:ext cx="2781299" cy="307777"/>
          </a:xfrm>
          <a:prstGeom prst="rect">
            <a:avLst/>
          </a:prstGeom>
          <a:noFill/>
        </p:spPr>
        <p:txBody>
          <a:bodyPr wrap="square" rtlCol="0">
            <a:spAutoFit/>
          </a:bodyPr>
          <a:lstStyle/>
          <a:p>
            <a:r>
              <a:rPr lang="en-US" sz="1400" b="1" u="sng" dirty="0"/>
              <a:t>Solution Overview</a:t>
            </a:r>
          </a:p>
        </p:txBody>
      </p:sp>
      <p:sp>
        <p:nvSpPr>
          <p:cNvPr id="4" name="TextBox 3">
            <a:extLst>
              <a:ext uri="{FF2B5EF4-FFF2-40B4-BE49-F238E27FC236}">
                <a16:creationId xmlns:a16="http://schemas.microsoft.com/office/drawing/2014/main" xmlns="" id="{BD3DC8F3-2832-7F6A-17F6-9020DD04684E}"/>
              </a:ext>
            </a:extLst>
          </p:cNvPr>
          <p:cNvSpPr txBox="1"/>
          <p:nvPr/>
        </p:nvSpPr>
        <p:spPr>
          <a:xfrm>
            <a:off x="263524" y="2420948"/>
            <a:ext cx="2781299" cy="307777"/>
          </a:xfrm>
          <a:prstGeom prst="rect">
            <a:avLst/>
          </a:prstGeom>
          <a:noFill/>
        </p:spPr>
        <p:txBody>
          <a:bodyPr wrap="square" rtlCol="0">
            <a:spAutoFit/>
          </a:bodyPr>
          <a:lstStyle/>
          <a:p>
            <a:r>
              <a:rPr lang="en-US" sz="1400" b="1" u="sng" dirty="0"/>
              <a:t>Project End Goals</a:t>
            </a:r>
          </a:p>
        </p:txBody>
      </p:sp>
      <p:sp>
        <p:nvSpPr>
          <p:cNvPr id="5" name="TextBox 4">
            <a:extLst>
              <a:ext uri="{FF2B5EF4-FFF2-40B4-BE49-F238E27FC236}">
                <a16:creationId xmlns:a16="http://schemas.microsoft.com/office/drawing/2014/main" xmlns="" id="{1CCE9861-FBB4-6D1A-C4F3-FD0194C434D5}"/>
              </a:ext>
            </a:extLst>
          </p:cNvPr>
          <p:cNvSpPr txBox="1"/>
          <p:nvPr/>
        </p:nvSpPr>
        <p:spPr>
          <a:xfrm>
            <a:off x="263524" y="586672"/>
            <a:ext cx="3441271" cy="1384995"/>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US" sz="1400" dirty="0"/>
              <a:t>Deployment of a suite of seven complementary initiatives addressed at increasing utility infrastructure resilience against climate risks across the entirety of the Hawaiian Electric service territory</a:t>
            </a:r>
            <a:endParaRPr lang="en-US" sz="1400" dirty="0">
              <a:cs typeface="Arial"/>
            </a:endParaRPr>
          </a:p>
        </p:txBody>
      </p:sp>
      <p:sp>
        <p:nvSpPr>
          <p:cNvPr id="7" name="TextBox 6">
            <a:extLst>
              <a:ext uri="{FF2B5EF4-FFF2-40B4-BE49-F238E27FC236}">
                <a16:creationId xmlns:a16="http://schemas.microsoft.com/office/drawing/2014/main" xmlns="" id="{1CCE9861-FBB4-6D1A-C4F3-FD0194C434D5}"/>
              </a:ext>
            </a:extLst>
          </p:cNvPr>
          <p:cNvSpPr txBox="1"/>
          <p:nvPr/>
        </p:nvSpPr>
        <p:spPr>
          <a:xfrm>
            <a:off x="263523" y="2728725"/>
            <a:ext cx="3222625" cy="2769989"/>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US" sz="1400" dirty="0"/>
              <a:t>Decreased likelihood of overhead powerlines failing during severe events (e.g., hurricanes, high-winds) and causing widespread electric outages or potential wildfires</a:t>
            </a:r>
          </a:p>
          <a:p>
            <a:pPr marL="285750" indent="-285750">
              <a:spcAft>
                <a:spcPts val="1200"/>
              </a:spcAft>
              <a:buFont typeface="Arial" panose="020B0604020202020204" pitchFamily="34" charset="0"/>
              <a:buChar char="•"/>
            </a:pPr>
            <a:r>
              <a:rPr lang="en-US" sz="1400" dirty="0">
                <a:cs typeface="Arial"/>
              </a:rPr>
              <a:t>Faster restoration to critical customer facilities and community lifelines following an outage</a:t>
            </a:r>
          </a:p>
          <a:p>
            <a:pPr marL="285750" indent="-285750">
              <a:spcAft>
                <a:spcPts val="1200"/>
              </a:spcAft>
              <a:buFont typeface="Arial" panose="020B0604020202020204" pitchFamily="34" charset="0"/>
              <a:buChar char="•"/>
            </a:pPr>
            <a:r>
              <a:rPr lang="en-US" sz="1400" dirty="0">
                <a:cs typeface="Arial"/>
              </a:rPr>
              <a:t>Increased grid operations resiliency during severe events</a:t>
            </a:r>
          </a:p>
        </p:txBody>
      </p:sp>
    </p:spTree>
    <p:extLst>
      <p:ext uri="{BB962C8B-B14F-4D97-AF65-F5344CB8AC3E}">
        <p14:creationId xmlns:p14="http://schemas.microsoft.com/office/powerpoint/2010/main" val="1755990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0" name="Straight Connector 499">
            <a:extLst>
              <a:ext uri="{FF2B5EF4-FFF2-40B4-BE49-F238E27FC236}">
                <a16:creationId xmlns:a16="http://schemas.microsoft.com/office/drawing/2014/main" xmlns="" id="{404B32F4-A5E5-5787-0824-2D2313BC6FAF}"/>
              </a:ext>
            </a:extLst>
          </p:cNvPr>
          <p:cNvCxnSpPr>
            <a:cxnSpLocks/>
          </p:cNvCxnSpPr>
          <p:nvPr/>
        </p:nvCxnSpPr>
        <p:spPr>
          <a:xfrm>
            <a:off x="2353762" y="2354287"/>
            <a:ext cx="0" cy="987085"/>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664" name="TextBox 663">
            <a:extLst>
              <a:ext uri="{FF2B5EF4-FFF2-40B4-BE49-F238E27FC236}">
                <a16:creationId xmlns:a16="http://schemas.microsoft.com/office/drawing/2014/main" xmlns="" id="{FDBCFF27-69A6-418E-A177-CE84D5F4E26E}"/>
              </a:ext>
            </a:extLst>
          </p:cNvPr>
          <p:cNvSpPr txBox="1"/>
          <p:nvPr/>
        </p:nvSpPr>
        <p:spPr>
          <a:xfrm>
            <a:off x="2352894" y="2658666"/>
            <a:ext cx="2511777" cy="1077218"/>
          </a:xfrm>
          <a:prstGeom prst="rect">
            <a:avLst/>
          </a:prstGeom>
          <a:noFill/>
        </p:spPr>
        <p:txBody>
          <a:bodyPr wrap="square" rtlCol="0">
            <a:spAutoFit/>
          </a:bodyPr>
          <a:lstStyle/>
          <a:p>
            <a:r>
              <a:rPr lang="en-US" sz="1400" b="1" dirty="0">
                <a:solidFill>
                  <a:prstClr val="black"/>
                </a:solidFill>
              </a:rPr>
              <a:t>2. Hazard Tree Removal</a:t>
            </a:r>
            <a:r>
              <a:rPr lang="en-US" sz="1000" b="1" dirty="0">
                <a:solidFill>
                  <a:prstClr val="black"/>
                </a:solidFill>
              </a:rPr>
              <a:t/>
            </a:r>
            <a:br>
              <a:rPr lang="en-US" sz="1000" b="1" dirty="0">
                <a:solidFill>
                  <a:prstClr val="black"/>
                </a:solidFill>
              </a:rPr>
            </a:br>
            <a:r>
              <a:rPr lang="en-US" sz="1000" dirty="0">
                <a:solidFill>
                  <a:srgbClr val="000000"/>
                </a:solidFill>
                <a:latin typeface="Calibri Light" panose="020F0302020204030204"/>
              </a:rPr>
              <a:t>Removal of trees along transmission &amp; sub-transmission that are not in the right-of-way that are structurally compromised and pose a risk to fall into power lines</a:t>
            </a:r>
          </a:p>
          <a:p>
            <a:endParaRPr lang="en-US" sz="1000" dirty="0">
              <a:solidFill>
                <a:prstClr val="black"/>
              </a:solidFill>
            </a:endParaRPr>
          </a:p>
        </p:txBody>
      </p:sp>
      <p:cxnSp>
        <p:nvCxnSpPr>
          <p:cNvPr id="185" name="Straight Connector 184">
            <a:extLst>
              <a:ext uri="{FF2B5EF4-FFF2-40B4-BE49-F238E27FC236}">
                <a16:creationId xmlns:a16="http://schemas.microsoft.com/office/drawing/2014/main" xmlns="" id="{67F98074-5D58-8A6F-EAAE-C25E931645EB}"/>
              </a:ext>
            </a:extLst>
          </p:cNvPr>
          <p:cNvCxnSpPr>
            <a:cxnSpLocks/>
          </p:cNvCxnSpPr>
          <p:nvPr/>
        </p:nvCxnSpPr>
        <p:spPr>
          <a:xfrm flipV="1">
            <a:off x="3808812" y="4029074"/>
            <a:ext cx="0" cy="447866"/>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xmlns="" id="{0E604A8A-2AFE-8A0A-853B-D3BDAE572DF7}"/>
              </a:ext>
            </a:extLst>
          </p:cNvPr>
          <p:cNvCxnSpPr>
            <a:cxnSpLocks/>
          </p:cNvCxnSpPr>
          <p:nvPr/>
        </p:nvCxnSpPr>
        <p:spPr>
          <a:xfrm>
            <a:off x="6528052" y="2534456"/>
            <a:ext cx="0" cy="105185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667" name="TextBox 666">
            <a:extLst>
              <a:ext uri="{FF2B5EF4-FFF2-40B4-BE49-F238E27FC236}">
                <a16:creationId xmlns:a16="http://schemas.microsoft.com/office/drawing/2014/main" xmlns="" id="{2EAA86A6-5525-44BF-A4DF-B1B72747AEF3}"/>
              </a:ext>
            </a:extLst>
          </p:cNvPr>
          <p:cNvSpPr txBox="1"/>
          <p:nvPr/>
        </p:nvSpPr>
        <p:spPr>
          <a:xfrm>
            <a:off x="7013789" y="2717078"/>
            <a:ext cx="1791111" cy="830997"/>
          </a:xfrm>
          <a:prstGeom prst="rect">
            <a:avLst/>
          </a:prstGeom>
          <a:noFill/>
        </p:spPr>
        <p:txBody>
          <a:bodyPr wrap="square" rtlCol="0" anchor="b">
            <a:spAutoFit/>
          </a:bodyPr>
          <a:lstStyle>
            <a:defPPr>
              <a:defRPr lang="en-US"/>
            </a:defPPr>
            <a:lvl1pPr>
              <a:defRPr sz="800" b="1"/>
            </a:lvl1pPr>
          </a:lstStyle>
          <a:p>
            <a:r>
              <a:rPr lang="en-US" sz="1400" dirty="0">
                <a:solidFill>
                  <a:prstClr val="black"/>
                </a:solidFill>
              </a:rPr>
              <a:t>5. Lateral Undergrounding</a:t>
            </a:r>
            <a:r>
              <a:rPr lang="en-US" sz="1000" dirty="0">
                <a:solidFill>
                  <a:prstClr val="black"/>
                </a:solidFill>
              </a:rPr>
              <a:t/>
            </a:r>
            <a:br>
              <a:rPr lang="en-US" sz="1000" dirty="0">
                <a:solidFill>
                  <a:prstClr val="black"/>
                </a:solidFill>
              </a:rPr>
            </a:br>
            <a:r>
              <a:rPr lang="en-US" sz="1000" b="0" dirty="0">
                <a:solidFill>
                  <a:srgbClr val="000000"/>
                </a:solidFill>
                <a:latin typeface="Calibri Light" panose="020F0302020204030204"/>
              </a:rPr>
              <a:t>Undergrounding 2 miles of overhead single-phase laterals</a:t>
            </a:r>
          </a:p>
        </p:txBody>
      </p:sp>
      <p:cxnSp>
        <p:nvCxnSpPr>
          <p:cNvPr id="115" name="Straight Connector 114">
            <a:extLst>
              <a:ext uri="{FF2B5EF4-FFF2-40B4-BE49-F238E27FC236}">
                <a16:creationId xmlns:a16="http://schemas.microsoft.com/office/drawing/2014/main" xmlns="" id="{84CEF935-00B0-0A58-47DD-AA167572A9E0}"/>
              </a:ext>
            </a:extLst>
          </p:cNvPr>
          <p:cNvCxnSpPr>
            <a:cxnSpLocks/>
          </p:cNvCxnSpPr>
          <p:nvPr/>
        </p:nvCxnSpPr>
        <p:spPr>
          <a:xfrm>
            <a:off x="7013226" y="2988971"/>
            <a:ext cx="0" cy="606585"/>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xmlns="" id="{B1F19ECF-97DB-2B14-86A8-864AFBC7DFD7}"/>
              </a:ext>
            </a:extLst>
          </p:cNvPr>
          <p:cNvCxnSpPr>
            <a:cxnSpLocks/>
            <a:stCxn id="138" idx="12"/>
          </p:cNvCxnSpPr>
          <p:nvPr/>
        </p:nvCxnSpPr>
        <p:spPr>
          <a:xfrm flipH="1">
            <a:off x="6528052" y="3577059"/>
            <a:ext cx="2839541" cy="9248"/>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xmlns="" id="{1546B54B-1B18-94A3-3B63-099C7D6CA1AC}"/>
              </a:ext>
            </a:extLst>
          </p:cNvPr>
          <p:cNvCxnSpPr>
            <a:cxnSpLocks/>
          </p:cNvCxnSpPr>
          <p:nvPr/>
        </p:nvCxnSpPr>
        <p:spPr>
          <a:xfrm flipH="1" flipV="1">
            <a:off x="5192628" y="4214406"/>
            <a:ext cx="5746" cy="26185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xmlns="" id="{6ACEB986-9B68-9C38-1725-4C99FB0D0432}"/>
              </a:ext>
            </a:extLst>
          </p:cNvPr>
          <p:cNvCxnSpPr>
            <a:cxnSpLocks/>
          </p:cNvCxnSpPr>
          <p:nvPr/>
        </p:nvCxnSpPr>
        <p:spPr>
          <a:xfrm flipH="1" flipV="1">
            <a:off x="2328807" y="4214406"/>
            <a:ext cx="5746" cy="26185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80" name="Group 79">
            <a:extLst>
              <a:ext uri="{FF2B5EF4-FFF2-40B4-BE49-F238E27FC236}">
                <a16:creationId xmlns:a16="http://schemas.microsoft.com/office/drawing/2014/main" xmlns="" id="{F4820F4B-9D93-3696-704D-C709D793A104}"/>
              </a:ext>
            </a:extLst>
          </p:cNvPr>
          <p:cNvGrpSpPr/>
          <p:nvPr/>
        </p:nvGrpSpPr>
        <p:grpSpPr>
          <a:xfrm>
            <a:off x="1253134" y="4409764"/>
            <a:ext cx="4075683" cy="193708"/>
            <a:chOff x="1253134" y="4432934"/>
            <a:chExt cx="526833" cy="170538"/>
          </a:xfrm>
        </p:grpSpPr>
        <p:cxnSp>
          <p:nvCxnSpPr>
            <p:cNvPr id="1041" name="Straight Connector 1040">
              <a:extLst>
                <a:ext uri="{FF2B5EF4-FFF2-40B4-BE49-F238E27FC236}">
                  <a16:creationId xmlns:a16="http://schemas.microsoft.com/office/drawing/2014/main" xmlns="" id="{F914181D-10E0-0DE0-B3A4-7F91E0C24665}"/>
                </a:ext>
              </a:extLst>
            </p:cNvPr>
            <p:cNvCxnSpPr>
              <a:cxnSpLocks/>
            </p:cNvCxnSpPr>
            <p:nvPr/>
          </p:nvCxnSpPr>
          <p:spPr>
            <a:xfrm>
              <a:off x="1253134" y="4603472"/>
              <a:ext cx="52683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xmlns="" id="{8582BEAA-94DF-5A3A-8A47-093F241C1758}"/>
                </a:ext>
              </a:extLst>
            </p:cNvPr>
            <p:cNvCxnSpPr>
              <a:cxnSpLocks/>
            </p:cNvCxnSpPr>
            <p:nvPr/>
          </p:nvCxnSpPr>
          <p:spPr>
            <a:xfrm>
              <a:off x="1253134" y="4432934"/>
              <a:ext cx="52683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77" name="Rectangle 76">
            <a:extLst>
              <a:ext uri="{FF2B5EF4-FFF2-40B4-BE49-F238E27FC236}">
                <a16:creationId xmlns:a16="http://schemas.microsoft.com/office/drawing/2014/main" xmlns="" id="{3E48ED74-EAA9-6CB8-7B46-FAFBE061F394}"/>
              </a:ext>
            </a:extLst>
          </p:cNvPr>
          <p:cNvSpPr/>
          <p:nvPr/>
        </p:nvSpPr>
        <p:spPr>
          <a:xfrm>
            <a:off x="6070590" y="3849064"/>
            <a:ext cx="5839228" cy="565553"/>
          </a:xfrm>
          <a:prstGeom prst="rect">
            <a:avLst/>
          </a:prstGeom>
          <a:pattFill prst="ltUpDiag">
            <a:fgClr>
              <a:schemeClr val="accent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8" name="TextBox 77">
            <a:extLst>
              <a:ext uri="{FF2B5EF4-FFF2-40B4-BE49-F238E27FC236}">
                <a16:creationId xmlns:a16="http://schemas.microsoft.com/office/drawing/2014/main" xmlns="" id="{ABBC3E3E-3548-9FFA-8A1B-B43E79D91D6C}"/>
              </a:ext>
            </a:extLst>
          </p:cNvPr>
          <p:cNvSpPr txBox="1"/>
          <p:nvPr/>
        </p:nvSpPr>
        <p:spPr>
          <a:xfrm>
            <a:off x="6063730" y="3959981"/>
            <a:ext cx="5846088" cy="369332"/>
          </a:xfrm>
          <a:prstGeom prst="rect">
            <a:avLst/>
          </a:prstGeom>
          <a:noFill/>
        </p:spPr>
        <p:txBody>
          <a:bodyPr wrap="square" rtlCol="0">
            <a:spAutoFit/>
          </a:bodyPr>
          <a:lstStyle/>
          <a:p>
            <a:pPr algn="ctr"/>
            <a:r>
              <a:rPr lang="en-US" b="1" dirty="0">
                <a:solidFill>
                  <a:prstClr val="black"/>
                </a:solidFill>
              </a:rPr>
              <a:t>Community Zones</a:t>
            </a:r>
          </a:p>
        </p:txBody>
      </p:sp>
      <p:sp>
        <p:nvSpPr>
          <p:cNvPr id="671" name="TextBox 670">
            <a:extLst>
              <a:ext uri="{FF2B5EF4-FFF2-40B4-BE49-F238E27FC236}">
                <a16:creationId xmlns:a16="http://schemas.microsoft.com/office/drawing/2014/main" xmlns="" id="{8FF06CF6-1D8D-4773-A6B3-C54623F68D75}"/>
              </a:ext>
            </a:extLst>
          </p:cNvPr>
          <p:cNvSpPr txBox="1"/>
          <p:nvPr/>
        </p:nvSpPr>
        <p:spPr>
          <a:xfrm>
            <a:off x="4040005" y="3723283"/>
            <a:ext cx="865548" cy="261610"/>
          </a:xfrm>
          <a:prstGeom prst="rect">
            <a:avLst/>
          </a:prstGeom>
          <a:noFill/>
        </p:spPr>
        <p:txBody>
          <a:bodyPr wrap="square" rtlCol="0">
            <a:spAutoFit/>
          </a:bodyPr>
          <a:lstStyle/>
          <a:p>
            <a:r>
              <a:rPr lang="en-US" sz="1100" dirty="0">
                <a:solidFill>
                  <a:srgbClr val="000000"/>
                </a:solidFill>
                <a:latin typeface="Calibri Light" panose="020F0302020204030204"/>
              </a:rPr>
              <a:t>Smart Fuses</a:t>
            </a:r>
          </a:p>
        </p:txBody>
      </p:sp>
      <p:cxnSp>
        <p:nvCxnSpPr>
          <p:cNvPr id="39" name="Straight Connector 38">
            <a:extLst>
              <a:ext uri="{FF2B5EF4-FFF2-40B4-BE49-F238E27FC236}">
                <a16:creationId xmlns:a16="http://schemas.microsoft.com/office/drawing/2014/main" xmlns="" id="{FDECB999-039C-C195-F7EC-A18BCA2CE5B8}"/>
              </a:ext>
            </a:extLst>
          </p:cNvPr>
          <p:cNvCxnSpPr>
            <a:cxnSpLocks/>
          </p:cNvCxnSpPr>
          <p:nvPr/>
        </p:nvCxnSpPr>
        <p:spPr>
          <a:xfrm>
            <a:off x="439217" y="1872586"/>
            <a:ext cx="227884"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0E5FB2B8-59C2-068E-CFD4-20B22B1A3B3B}"/>
              </a:ext>
            </a:extLst>
          </p:cNvPr>
          <p:cNvCxnSpPr>
            <a:cxnSpLocks/>
            <a:endCxn id="205" idx="4"/>
          </p:cNvCxnSpPr>
          <p:nvPr/>
        </p:nvCxnSpPr>
        <p:spPr>
          <a:xfrm>
            <a:off x="5028144" y="2089457"/>
            <a:ext cx="5978198" cy="12873"/>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E7D88CF4-FB75-C48E-50B0-542964BFD2BC}"/>
              </a:ext>
            </a:extLst>
          </p:cNvPr>
          <p:cNvCxnSpPr>
            <a:cxnSpLocks/>
          </p:cNvCxnSpPr>
          <p:nvPr/>
        </p:nvCxnSpPr>
        <p:spPr>
          <a:xfrm>
            <a:off x="5028144" y="1890999"/>
            <a:ext cx="5973113"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5377CA08-B9B7-4A69-9654-60327A8C163B}"/>
              </a:ext>
            </a:extLst>
          </p:cNvPr>
          <p:cNvCxnSpPr>
            <a:cxnSpLocks/>
          </p:cNvCxnSpPr>
          <p:nvPr/>
        </p:nvCxnSpPr>
        <p:spPr>
          <a:xfrm>
            <a:off x="1253134" y="1872586"/>
            <a:ext cx="318624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7" name="Straight Connector 606">
            <a:extLst>
              <a:ext uri="{FF2B5EF4-FFF2-40B4-BE49-F238E27FC236}">
                <a16:creationId xmlns:a16="http://schemas.microsoft.com/office/drawing/2014/main" xmlns="" id="{7E660FAC-F16C-5D46-7A4D-9B1A06ED5AA5}"/>
              </a:ext>
            </a:extLst>
          </p:cNvPr>
          <p:cNvCxnSpPr>
            <a:cxnSpLocks/>
          </p:cNvCxnSpPr>
          <p:nvPr/>
        </p:nvCxnSpPr>
        <p:spPr>
          <a:xfrm flipV="1">
            <a:off x="445835" y="1854842"/>
            <a:ext cx="0" cy="2566952"/>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61" name="Group 126">
            <a:extLst>
              <a:ext uri="{FF2B5EF4-FFF2-40B4-BE49-F238E27FC236}">
                <a16:creationId xmlns:a16="http://schemas.microsoft.com/office/drawing/2014/main" xmlns="" id="{7FA4AA9E-AB20-4AF7-B06E-E9CF43249AE9}"/>
              </a:ext>
            </a:extLst>
          </p:cNvPr>
          <p:cNvGrpSpPr>
            <a:grpSpLocks noChangeAspect="1"/>
          </p:cNvGrpSpPr>
          <p:nvPr/>
        </p:nvGrpSpPr>
        <p:grpSpPr bwMode="auto">
          <a:xfrm>
            <a:off x="3276960" y="5301156"/>
            <a:ext cx="468818" cy="272926"/>
            <a:chOff x="6537" y="1808"/>
            <a:chExt cx="426" cy="248"/>
          </a:xfrm>
          <a:solidFill>
            <a:schemeClr val="tx1"/>
          </a:solidFill>
        </p:grpSpPr>
        <p:sp>
          <p:nvSpPr>
            <p:cNvPr id="562" name="Freeform 127">
              <a:extLst>
                <a:ext uri="{FF2B5EF4-FFF2-40B4-BE49-F238E27FC236}">
                  <a16:creationId xmlns:a16="http://schemas.microsoft.com/office/drawing/2014/main" xmlns="" id="{7E8DDAD2-DC5C-4DC9-B769-87D6226B50E4}"/>
                </a:ext>
              </a:extLst>
            </p:cNvPr>
            <p:cNvSpPr>
              <a:spLocks noEditPoints="1"/>
            </p:cNvSpPr>
            <p:nvPr/>
          </p:nvSpPr>
          <p:spPr bwMode="auto">
            <a:xfrm>
              <a:off x="6537" y="1808"/>
              <a:ext cx="284" cy="248"/>
            </a:xfrm>
            <a:custGeom>
              <a:avLst/>
              <a:gdLst>
                <a:gd name="T0" fmla="*/ 174 w 192"/>
                <a:gd name="T1" fmla="*/ 168 h 168"/>
                <a:gd name="T2" fmla="*/ 18 w 192"/>
                <a:gd name="T3" fmla="*/ 168 h 168"/>
                <a:gd name="T4" fmla="*/ 0 w 192"/>
                <a:gd name="T5" fmla="*/ 150 h 168"/>
                <a:gd name="T6" fmla="*/ 0 w 192"/>
                <a:gd name="T7" fmla="*/ 18 h 168"/>
                <a:gd name="T8" fmla="*/ 18 w 192"/>
                <a:gd name="T9" fmla="*/ 0 h 168"/>
                <a:gd name="T10" fmla="*/ 174 w 192"/>
                <a:gd name="T11" fmla="*/ 0 h 168"/>
                <a:gd name="T12" fmla="*/ 192 w 192"/>
                <a:gd name="T13" fmla="*/ 18 h 168"/>
                <a:gd name="T14" fmla="*/ 192 w 192"/>
                <a:gd name="T15" fmla="*/ 150 h 168"/>
                <a:gd name="T16" fmla="*/ 174 w 192"/>
                <a:gd name="T17" fmla="*/ 168 h 168"/>
                <a:gd name="T18" fmla="*/ 18 w 192"/>
                <a:gd name="T19" fmla="*/ 12 h 168"/>
                <a:gd name="T20" fmla="*/ 12 w 192"/>
                <a:gd name="T21" fmla="*/ 18 h 168"/>
                <a:gd name="T22" fmla="*/ 12 w 192"/>
                <a:gd name="T23" fmla="*/ 150 h 168"/>
                <a:gd name="T24" fmla="*/ 18 w 192"/>
                <a:gd name="T25" fmla="*/ 156 h 168"/>
                <a:gd name="T26" fmla="*/ 174 w 192"/>
                <a:gd name="T27" fmla="*/ 156 h 168"/>
                <a:gd name="T28" fmla="*/ 180 w 192"/>
                <a:gd name="T29" fmla="*/ 150 h 168"/>
                <a:gd name="T30" fmla="*/ 180 w 192"/>
                <a:gd name="T31" fmla="*/ 18 h 168"/>
                <a:gd name="T32" fmla="*/ 174 w 192"/>
                <a:gd name="T33" fmla="*/ 12 h 168"/>
                <a:gd name="T34" fmla="*/ 18 w 192"/>
                <a:gd name="T35"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68">
                  <a:moveTo>
                    <a:pt x="174" y="168"/>
                  </a:moveTo>
                  <a:cubicBezTo>
                    <a:pt x="18" y="168"/>
                    <a:pt x="18" y="168"/>
                    <a:pt x="18" y="168"/>
                  </a:cubicBezTo>
                  <a:cubicBezTo>
                    <a:pt x="9" y="168"/>
                    <a:pt x="0" y="160"/>
                    <a:pt x="0" y="150"/>
                  </a:cubicBezTo>
                  <a:cubicBezTo>
                    <a:pt x="0" y="18"/>
                    <a:pt x="0" y="18"/>
                    <a:pt x="0" y="18"/>
                  </a:cubicBezTo>
                  <a:cubicBezTo>
                    <a:pt x="0" y="8"/>
                    <a:pt x="9" y="0"/>
                    <a:pt x="18" y="0"/>
                  </a:cubicBezTo>
                  <a:cubicBezTo>
                    <a:pt x="174" y="0"/>
                    <a:pt x="174" y="0"/>
                    <a:pt x="174" y="0"/>
                  </a:cubicBezTo>
                  <a:cubicBezTo>
                    <a:pt x="184" y="0"/>
                    <a:pt x="192" y="8"/>
                    <a:pt x="192" y="18"/>
                  </a:cubicBezTo>
                  <a:cubicBezTo>
                    <a:pt x="192" y="150"/>
                    <a:pt x="192" y="150"/>
                    <a:pt x="192" y="150"/>
                  </a:cubicBezTo>
                  <a:cubicBezTo>
                    <a:pt x="192" y="160"/>
                    <a:pt x="184" y="168"/>
                    <a:pt x="174" y="168"/>
                  </a:cubicBezTo>
                  <a:close/>
                  <a:moveTo>
                    <a:pt x="18" y="12"/>
                  </a:moveTo>
                  <a:cubicBezTo>
                    <a:pt x="15" y="12"/>
                    <a:pt x="12" y="14"/>
                    <a:pt x="12" y="18"/>
                  </a:cubicBezTo>
                  <a:cubicBezTo>
                    <a:pt x="12" y="150"/>
                    <a:pt x="12" y="150"/>
                    <a:pt x="12" y="150"/>
                  </a:cubicBezTo>
                  <a:cubicBezTo>
                    <a:pt x="12" y="153"/>
                    <a:pt x="15" y="156"/>
                    <a:pt x="18" y="156"/>
                  </a:cubicBezTo>
                  <a:cubicBezTo>
                    <a:pt x="174" y="156"/>
                    <a:pt x="174" y="156"/>
                    <a:pt x="174" y="156"/>
                  </a:cubicBezTo>
                  <a:cubicBezTo>
                    <a:pt x="178" y="156"/>
                    <a:pt x="180" y="153"/>
                    <a:pt x="180" y="150"/>
                  </a:cubicBezTo>
                  <a:cubicBezTo>
                    <a:pt x="180" y="18"/>
                    <a:pt x="180" y="18"/>
                    <a:pt x="180" y="18"/>
                  </a:cubicBezTo>
                  <a:cubicBezTo>
                    <a:pt x="180" y="14"/>
                    <a:pt x="178" y="12"/>
                    <a:pt x="174"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63" name="Freeform 128">
              <a:extLst>
                <a:ext uri="{FF2B5EF4-FFF2-40B4-BE49-F238E27FC236}">
                  <a16:creationId xmlns:a16="http://schemas.microsoft.com/office/drawing/2014/main" xmlns="" id="{DBCF47EF-932E-40F5-8A45-C7BD8F9312A8}"/>
                </a:ext>
              </a:extLst>
            </p:cNvPr>
            <p:cNvSpPr>
              <a:spLocks noEditPoints="1"/>
            </p:cNvSpPr>
            <p:nvPr/>
          </p:nvSpPr>
          <p:spPr bwMode="auto">
            <a:xfrm>
              <a:off x="6839" y="1824"/>
              <a:ext cx="124" cy="215"/>
            </a:xfrm>
            <a:custGeom>
              <a:avLst/>
              <a:gdLst>
                <a:gd name="T0" fmla="*/ 78 w 84"/>
                <a:gd name="T1" fmla="*/ 145 h 145"/>
                <a:gd name="T2" fmla="*/ 76 w 84"/>
                <a:gd name="T3" fmla="*/ 144 h 145"/>
                <a:gd name="T4" fmla="*/ 4 w 84"/>
                <a:gd name="T5" fmla="*/ 108 h 145"/>
                <a:gd name="T6" fmla="*/ 0 w 84"/>
                <a:gd name="T7" fmla="*/ 103 h 145"/>
                <a:gd name="T8" fmla="*/ 0 w 84"/>
                <a:gd name="T9" fmla="*/ 43 h 145"/>
                <a:gd name="T10" fmla="*/ 4 w 84"/>
                <a:gd name="T11" fmla="*/ 37 h 145"/>
                <a:gd name="T12" fmla="*/ 76 w 84"/>
                <a:gd name="T13" fmla="*/ 1 h 145"/>
                <a:gd name="T14" fmla="*/ 82 w 84"/>
                <a:gd name="T15" fmla="*/ 2 h 145"/>
                <a:gd name="T16" fmla="*/ 84 w 84"/>
                <a:gd name="T17" fmla="*/ 7 h 145"/>
                <a:gd name="T18" fmla="*/ 84 w 84"/>
                <a:gd name="T19" fmla="*/ 139 h 145"/>
                <a:gd name="T20" fmla="*/ 82 w 84"/>
                <a:gd name="T21" fmla="*/ 144 h 145"/>
                <a:gd name="T22" fmla="*/ 78 w 84"/>
                <a:gd name="T23" fmla="*/ 145 h 145"/>
                <a:gd name="T24" fmla="*/ 12 w 84"/>
                <a:gd name="T25" fmla="*/ 99 h 145"/>
                <a:gd name="T26" fmla="*/ 72 w 84"/>
                <a:gd name="T27" fmla="*/ 129 h 145"/>
                <a:gd name="T28" fmla="*/ 72 w 84"/>
                <a:gd name="T29" fmla="*/ 16 h 145"/>
                <a:gd name="T30" fmla="*/ 12 w 84"/>
                <a:gd name="T31" fmla="*/ 46 h 145"/>
                <a:gd name="T32" fmla="*/ 12 w 84"/>
                <a:gd name="T33" fmla="*/ 9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45">
                  <a:moveTo>
                    <a:pt x="78" y="145"/>
                  </a:moveTo>
                  <a:cubicBezTo>
                    <a:pt x="78" y="145"/>
                    <a:pt x="77" y="144"/>
                    <a:pt x="76" y="144"/>
                  </a:cubicBezTo>
                  <a:cubicBezTo>
                    <a:pt x="4" y="108"/>
                    <a:pt x="4" y="108"/>
                    <a:pt x="4" y="108"/>
                  </a:cubicBezTo>
                  <a:cubicBezTo>
                    <a:pt x="2" y="107"/>
                    <a:pt x="0" y="105"/>
                    <a:pt x="0" y="103"/>
                  </a:cubicBezTo>
                  <a:cubicBezTo>
                    <a:pt x="0" y="43"/>
                    <a:pt x="0" y="43"/>
                    <a:pt x="0" y="43"/>
                  </a:cubicBezTo>
                  <a:cubicBezTo>
                    <a:pt x="0" y="40"/>
                    <a:pt x="2" y="38"/>
                    <a:pt x="4" y="37"/>
                  </a:cubicBezTo>
                  <a:cubicBezTo>
                    <a:pt x="76" y="1"/>
                    <a:pt x="76" y="1"/>
                    <a:pt x="76" y="1"/>
                  </a:cubicBezTo>
                  <a:cubicBezTo>
                    <a:pt x="78" y="0"/>
                    <a:pt x="80" y="0"/>
                    <a:pt x="82" y="2"/>
                  </a:cubicBezTo>
                  <a:cubicBezTo>
                    <a:pt x="83" y="3"/>
                    <a:pt x="84" y="5"/>
                    <a:pt x="84" y="7"/>
                  </a:cubicBezTo>
                  <a:cubicBezTo>
                    <a:pt x="84" y="139"/>
                    <a:pt x="84" y="139"/>
                    <a:pt x="84" y="139"/>
                  </a:cubicBezTo>
                  <a:cubicBezTo>
                    <a:pt x="84" y="141"/>
                    <a:pt x="83" y="143"/>
                    <a:pt x="82" y="144"/>
                  </a:cubicBezTo>
                  <a:cubicBezTo>
                    <a:pt x="81" y="144"/>
                    <a:pt x="80" y="145"/>
                    <a:pt x="78" y="145"/>
                  </a:cubicBezTo>
                  <a:close/>
                  <a:moveTo>
                    <a:pt x="12" y="99"/>
                  </a:moveTo>
                  <a:cubicBezTo>
                    <a:pt x="72" y="129"/>
                    <a:pt x="72" y="129"/>
                    <a:pt x="72" y="129"/>
                  </a:cubicBezTo>
                  <a:cubicBezTo>
                    <a:pt x="72" y="16"/>
                    <a:pt x="72" y="16"/>
                    <a:pt x="72" y="16"/>
                  </a:cubicBezTo>
                  <a:cubicBezTo>
                    <a:pt x="12" y="46"/>
                    <a:pt x="12" y="46"/>
                    <a:pt x="12" y="46"/>
                  </a:cubicBezTo>
                  <a:lnTo>
                    <a:pt x="1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576" name="Group 68">
            <a:extLst>
              <a:ext uri="{FF2B5EF4-FFF2-40B4-BE49-F238E27FC236}">
                <a16:creationId xmlns:a16="http://schemas.microsoft.com/office/drawing/2014/main" xmlns="" id="{1AFD2CBD-4ABA-4919-99BF-8D2BC665CB79}"/>
              </a:ext>
            </a:extLst>
          </p:cNvPr>
          <p:cNvGrpSpPr>
            <a:grpSpLocks noChangeAspect="1"/>
          </p:cNvGrpSpPr>
          <p:nvPr/>
        </p:nvGrpSpPr>
        <p:grpSpPr bwMode="auto">
          <a:xfrm>
            <a:off x="4491798" y="5158821"/>
            <a:ext cx="396660" cy="453022"/>
            <a:chOff x="6566" y="438"/>
            <a:chExt cx="373" cy="426"/>
          </a:xfrm>
          <a:solidFill>
            <a:schemeClr val="tx1"/>
          </a:solidFill>
        </p:grpSpPr>
        <p:sp>
          <p:nvSpPr>
            <p:cNvPr id="577" name="Freeform 69">
              <a:extLst>
                <a:ext uri="{FF2B5EF4-FFF2-40B4-BE49-F238E27FC236}">
                  <a16:creationId xmlns:a16="http://schemas.microsoft.com/office/drawing/2014/main" xmlns="" id="{4F2B0028-3E79-43C7-8D32-770C4CA69437}"/>
                </a:ext>
              </a:extLst>
            </p:cNvPr>
            <p:cNvSpPr>
              <a:spLocks noEditPoints="1"/>
            </p:cNvSpPr>
            <p:nvPr/>
          </p:nvSpPr>
          <p:spPr bwMode="auto">
            <a:xfrm>
              <a:off x="6592" y="490"/>
              <a:ext cx="347" cy="268"/>
            </a:xfrm>
            <a:custGeom>
              <a:avLst/>
              <a:gdLst>
                <a:gd name="T0" fmla="*/ 102 w 234"/>
                <a:gd name="T1" fmla="*/ 181 h 181"/>
                <a:gd name="T2" fmla="*/ 0 w 234"/>
                <a:gd name="T3" fmla="*/ 79 h 181"/>
                <a:gd name="T4" fmla="*/ 0 w 234"/>
                <a:gd name="T5" fmla="*/ 7 h 181"/>
                <a:gd name="T6" fmla="*/ 4 w 234"/>
                <a:gd name="T7" fmla="*/ 1 h 181"/>
                <a:gd name="T8" fmla="*/ 11 w 234"/>
                <a:gd name="T9" fmla="*/ 4 h 181"/>
                <a:gd name="T10" fmla="*/ 96 w 234"/>
                <a:gd name="T11" fmla="*/ 73 h 181"/>
                <a:gd name="T12" fmla="*/ 132 w 234"/>
                <a:gd name="T13" fmla="*/ 42 h 181"/>
                <a:gd name="T14" fmla="*/ 173 w 234"/>
                <a:gd name="T15" fmla="*/ 1 h 181"/>
                <a:gd name="T16" fmla="*/ 211 w 234"/>
                <a:gd name="T17" fmla="*/ 26 h 181"/>
                <a:gd name="T18" fmla="*/ 233 w 234"/>
                <a:gd name="T19" fmla="*/ 77 h 181"/>
                <a:gd name="T20" fmla="*/ 233 w 234"/>
                <a:gd name="T21" fmla="*/ 82 h 181"/>
                <a:gd name="T22" fmla="*/ 228 w 234"/>
                <a:gd name="T23" fmla="*/ 85 h 181"/>
                <a:gd name="T24" fmla="*/ 203 w 234"/>
                <a:gd name="T25" fmla="*/ 85 h 181"/>
                <a:gd name="T26" fmla="*/ 102 w 234"/>
                <a:gd name="T27" fmla="*/ 181 h 181"/>
                <a:gd name="T28" fmla="*/ 12 w 234"/>
                <a:gd name="T29" fmla="*/ 26 h 181"/>
                <a:gd name="T30" fmla="*/ 12 w 234"/>
                <a:gd name="T31" fmla="*/ 79 h 181"/>
                <a:gd name="T32" fmla="*/ 102 w 234"/>
                <a:gd name="T33" fmla="*/ 169 h 181"/>
                <a:gd name="T34" fmla="*/ 192 w 234"/>
                <a:gd name="T35" fmla="*/ 79 h 181"/>
                <a:gd name="T36" fmla="*/ 198 w 234"/>
                <a:gd name="T37" fmla="*/ 73 h 181"/>
                <a:gd name="T38" fmla="*/ 219 w 234"/>
                <a:gd name="T39" fmla="*/ 73 h 181"/>
                <a:gd name="T40" fmla="*/ 200 w 234"/>
                <a:gd name="T41" fmla="*/ 31 h 181"/>
                <a:gd name="T42" fmla="*/ 173 w 234"/>
                <a:gd name="T43" fmla="*/ 13 h 181"/>
                <a:gd name="T44" fmla="*/ 144 w 234"/>
                <a:gd name="T45" fmla="*/ 42 h 181"/>
                <a:gd name="T46" fmla="*/ 96 w 234"/>
                <a:gd name="T47" fmla="*/ 85 h 181"/>
                <a:gd name="T48" fmla="*/ 12 w 234"/>
                <a:gd name="T49"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181">
                  <a:moveTo>
                    <a:pt x="102" y="181"/>
                  </a:moveTo>
                  <a:cubicBezTo>
                    <a:pt x="45" y="181"/>
                    <a:pt x="0" y="135"/>
                    <a:pt x="0" y="79"/>
                  </a:cubicBezTo>
                  <a:cubicBezTo>
                    <a:pt x="0" y="7"/>
                    <a:pt x="0" y="7"/>
                    <a:pt x="0" y="7"/>
                  </a:cubicBezTo>
                  <a:cubicBezTo>
                    <a:pt x="0" y="4"/>
                    <a:pt x="1" y="2"/>
                    <a:pt x="4" y="1"/>
                  </a:cubicBezTo>
                  <a:cubicBezTo>
                    <a:pt x="7" y="0"/>
                    <a:pt x="9" y="1"/>
                    <a:pt x="11" y="4"/>
                  </a:cubicBezTo>
                  <a:cubicBezTo>
                    <a:pt x="11" y="4"/>
                    <a:pt x="55" y="73"/>
                    <a:pt x="96" y="73"/>
                  </a:cubicBezTo>
                  <a:cubicBezTo>
                    <a:pt x="112" y="73"/>
                    <a:pt x="132" y="59"/>
                    <a:pt x="132" y="42"/>
                  </a:cubicBezTo>
                  <a:cubicBezTo>
                    <a:pt x="132" y="20"/>
                    <a:pt x="150" y="1"/>
                    <a:pt x="173" y="1"/>
                  </a:cubicBezTo>
                  <a:cubicBezTo>
                    <a:pt x="190" y="1"/>
                    <a:pt x="205" y="11"/>
                    <a:pt x="211" y="26"/>
                  </a:cubicBezTo>
                  <a:cubicBezTo>
                    <a:pt x="233" y="77"/>
                    <a:pt x="233" y="77"/>
                    <a:pt x="233" y="77"/>
                  </a:cubicBezTo>
                  <a:cubicBezTo>
                    <a:pt x="234" y="78"/>
                    <a:pt x="234" y="81"/>
                    <a:pt x="233" y="82"/>
                  </a:cubicBezTo>
                  <a:cubicBezTo>
                    <a:pt x="232" y="84"/>
                    <a:pt x="230" y="85"/>
                    <a:pt x="228" y="85"/>
                  </a:cubicBezTo>
                  <a:cubicBezTo>
                    <a:pt x="203" y="85"/>
                    <a:pt x="203" y="85"/>
                    <a:pt x="203" y="85"/>
                  </a:cubicBezTo>
                  <a:cubicBezTo>
                    <a:pt x="200" y="137"/>
                    <a:pt x="154" y="181"/>
                    <a:pt x="102" y="181"/>
                  </a:cubicBezTo>
                  <a:close/>
                  <a:moveTo>
                    <a:pt x="12" y="26"/>
                  </a:moveTo>
                  <a:cubicBezTo>
                    <a:pt x="12" y="79"/>
                    <a:pt x="12" y="79"/>
                    <a:pt x="12" y="79"/>
                  </a:cubicBezTo>
                  <a:cubicBezTo>
                    <a:pt x="12" y="128"/>
                    <a:pt x="52" y="169"/>
                    <a:pt x="102" y="169"/>
                  </a:cubicBezTo>
                  <a:cubicBezTo>
                    <a:pt x="153" y="169"/>
                    <a:pt x="192" y="121"/>
                    <a:pt x="192" y="79"/>
                  </a:cubicBezTo>
                  <a:cubicBezTo>
                    <a:pt x="192" y="76"/>
                    <a:pt x="194" y="73"/>
                    <a:pt x="198" y="73"/>
                  </a:cubicBezTo>
                  <a:cubicBezTo>
                    <a:pt x="219" y="73"/>
                    <a:pt x="219" y="73"/>
                    <a:pt x="219" y="73"/>
                  </a:cubicBezTo>
                  <a:cubicBezTo>
                    <a:pt x="200" y="31"/>
                    <a:pt x="200" y="31"/>
                    <a:pt x="200" y="31"/>
                  </a:cubicBezTo>
                  <a:cubicBezTo>
                    <a:pt x="196" y="20"/>
                    <a:pt x="185" y="13"/>
                    <a:pt x="173" y="13"/>
                  </a:cubicBezTo>
                  <a:cubicBezTo>
                    <a:pt x="157" y="13"/>
                    <a:pt x="144" y="26"/>
                    <a:pt x="144" y="42"/>
                  </a:cubicBezTo>
                  <a:cubicBezTo>
                    <a:pt x="144" y="67"/>
                    <a:pt x="118" y="85"/>
                    <a:pt x="96" y="85"/>
                  </a:cubicBezTo>
                  <a:cubicBezTo>
                    <a:pt x="61" y="85"/>
                    <a:pt x="28" y="48"/>
                    <a:pt x="1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78" name="Freeform 70">
              <a:extLst>
                <a:ext uri="{FF2B5EF4-FFF2-40B4-BE49-F238E27FC236}">
                  <a16:creationId xmlns:a16="http://schemas.microsoft.com/office/drawing/2014/main" xmlns="" id="{25517F8A-8A44-462F-8628-D402BFAE959D}"/>
                </a:ext>
              </a:extLst>
            </p:cNvPr>
            <p:cNvSpPr>
              <a:spLocks/>
            </p:cNvSpPr>
            <p:nvPr/>
          </p:nvSpPr>
          <p:spPr bwMode="auto">
            <a:xfrm>
              <a:off x="6734" y="740"/>
              <a:ext cx="18" cy="124"/>
            </a:xfrm>
            <a:custGeom>
              <a:avLst/>
              <a:gdLst>
                <a:gd name="T0" fmla="*/ 6 w 12"/>
                <a:gd name="T1" fmla="*/ 84 h 84"/>
                <a:gd name="T2" fmla="*/ 0 w 12"/>
                <a:gd name="T3" fmla="*/ 78 h 84"/>
                <a:gd name="T4" fmla="*/ 0 w 12"/>
                <a:gd name="T5" fmla="*/ 6 h 84"/>
                <a:gd name="T6" fmla="*/ 6 w 12"/>
                <a:gd name="T7" fmla="*/ 0 h 84"/>
                <a:gd name="T8" fmla="*/ 12 w 12"/>
                <a:gd name="T9" fmla="*/ 6 h 84"/>
                <a:gd name="T10" fmla="*/ 12 w 12"/>
                <a:gd name="T11" fmla="*/ 78 h 84"/>
                <a:gd name="T12" fmla="*/ 6 w 12"/>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12" h="84">
                  <a:moveTo>
                    <a:pt x="6" y="84"/>
                  </a:moveTo>
                  <a:cubicBezTo>
                    <a:pt x="2" y="84"/>
                    <a:pt x="0" y="81"/>
                    <a:pt x="0" y="78"/>
                  </a:cubicBezTo>
                  <a:cubicBezTo>
                    <a:pt x="0" y="6"/>
                    <a:pt x="0" y="6"/>
                    <a:pt x="0" y="6"/>
                  </a:cubicBezTo>
                  <a:cubicBezTo>
                    <a:pt x="0" y="3"/>
                    <a:pt x="2" y="0"/>
                    <a:pt x="6" y="0"/>
                  </a:cubicBezTo>
                  <a:cubicBezTo>
                    <a:pt x="9" y="0"/>
                    <a:pt x="12" y="3"/>
                    <a:pt x="12" y="6"/>
                  </a:cubicBezTo>
                  <a:cubicBezTo>
                    <a:pt x="12" y="78"/>
                    <a:pt x="12" y="78"/>
                    <a:pt x="12" y="78"/>
                  </a:cubicBezTo>
                  <a:cubicBezTo>
                    <a:pt x="12" y="81"/>
                    <a:pt x="9" y="84"/>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79" name="Freeform 71">
              <a:extLst>
                <a:ext uri="{FF2B5EF4-FFF2-40B4-BE49-F238E27FC236}">
                  <a16:creationId xmlns:a16="http://schemas.microsoft.com/office/drawing/2014/main" xmlns="" id="{DB0F05D0-0077-4473-BECC-CA5B9C35069A}"/>
                </a:ext>
              </a:extLst>
            </p:cNvPr>
            <p:cNvSpPr>
              <a:spLocks/>
            </p:cNvSpPr>
            <p:nvPr/>
          </p:nvSpPr>
          <p:spPr bwMode="auto">
            <a:xfrm>
              <a:off x="6566" y="793"/>
              <a:ext cx="328" cy="18"/>
            </a:xfrm>
            <a:custGeom>
              <a:avLst/>
              <a:gdLst>
                <a:gd name="T0" fmla="*/ 216 w 222"/>
                <a:gd name="T1" fmla="*/ 12 h 12"/>
                <a:gd name="T2" fmla="*/ 216 w 222"/>
                <a:gd name="T3" fmla="*/ 12 h 12"/>
                <a:gd name="T4" fmla="*/ 6 w 222"/>
                <a:gd name="T5" fmla="*/ 12 h 12"/>
                <a:gd name="T6" fmla="*/ 0 w 222"/>
                <a:gd name="T7" fmla="*/ 6 h 12"/>
                <a:gd name="T8" fmla="*/ 6 w 222"/>
                <a:gd name="T9" fmla="*/ 0 h 12"/>
                <a:gd name="T10" fmla="*/ 6 w 222"/>
                <a:gd name="T11" fmla="*/ 0 h 12"/>
                <a:gd name="T12" fmla="*/ 216 w 222"/>
                <a:gd name="T13" fmla="*/ 0 h 12"/>
                <a:gd name="T14" fmla="*/ 222 w 222"/>
                <a:gd name="T15" fmla="*/ 6 h 12"/>
                <a:gd name="T16" fmla="*/ 216 w 22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12">
                  <a:moveTo>
                    <a:pt x="216" y="12"/>
                  </a:moveTo>
                  <a:cubicBezTo>
                    <a:pt x="216" y="12"/>
                    <a:pt x="216" y="12"/>
                    <a:pt x="216" y="12"/>
                  </a:cubicBezTo>
                  <a:cubicBezTo>
                    <a:pt x="6" y="12"/>
                    <a:pt x="6" y="12"/>
                    <a:pt x="6" y="12"/>
                  </a:cubicBezTo>
                  <a:cubicBezTo>
                    <a:pt x="2" y="12"/>
                    <a:pt x="0" y="9"/>
                    <a:pt x="0" y="6"/>
                  </a:cubicBezTo>
                  <a:cubicBezTo>
                    <a:pt x="0" y="3"/>
                    <a:pt x="2" y="0"/>
                    <a:pt x="6" y="0"/>
                  </a:cubicBezTo>
                  <a:cubicBezTo>
                    <a:pt x="6" y="0"/>
                    <a:pt x="6" y="0"/>
                    <a:pt x="6" y="0"/>
                  </a:cubicBezTo>
                  <a:cubicBezTo>
                    <a:pt x="216" y="0"/>
                    <a:pt x="216" y="0"/>
                    <a:pt x="216" y="0"/>
                  </a:cubicBezTo>
                  <a:cubicBezTo>
                    <a:pt x="219" y="0"/>
                    <a:pt x="222" y="3"/>
                    <a:pt x="222" y="6"/>
                  </a:cubicBezTo>
                  <a:cubicBezTo>
                    <a:pt x="222" y="10"/>
                    <a:pt x="219" y="12"/>
                    <a:pt x="2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0" name="Freeform 72">
              <a:extLst>
                <a:ext uri="{FF2B5EF4-FFF2-40B4-BE49-F238E27FC236}">
                  <a16:creationId xmlns:a16="http://schemas.microsoft.com/office/drawing/2014/main" xmlns="" id="{7C9AE8DE-B476-42B8-A04F-6856E945B398}"/>
                </a:ext>
              </a:extLst>
            </p:cNvPr>
            <p:cNvSpPr>
              <a:spLocks/>
            </p:cNvSpPr>
            <p:nvPr/>
          </p:nvSpPr>
          <p:spPr bwMode="auto">
            <a:xfrm>
              <a:off x="6830" y="756"/>
              <a:ext cx="64" cy="90"/>
            </a:xfrm>
            <a:custGeom>
              <a:avLst/>
              <a:gdLst>
                <a:gd name="T0" fmla="*/ 7 w 43"/>
                <a:gd name="T1" fmla="*/ 61 h 61"/>
                <a:gd name="T2" fmla="*/ 2 w 43"/>
                <a:gd name="T3" fmla="*/ 58 h 61"/>
                <a:gd name="T4" fmla="*/ 3 w 43"/>
                <a:gd name="T5" fmla="*/ 50 h 61"/>
                <a:gd name="T6" fmla="*/ 27 w 43"/>
                <a:gd name="T7" fmla="*/ 31 h 61"/>
                <a:gd name="T8" fmla="*/ 3 w 43"/>
                <a:gd name="T9" fmla="*/ 12 h 61"/>
                <a:gd name="T10" fmla="*/ 2 w 43"/>
                <a:gd name="T11" fmla="*/ 3 h 61"/>
                <a:gd name="T12" fmla="*/ 10 w 43"/>
                <a:gd name="T13" fmla="*/ 2 h 61"/>
                <a:gd name="T14" fmla="*/ 40 w 43"/>
                <a:gd name="T15" fmla="*/ 27 h 61"/>
                <a:gd name="T16" fmla="*/ 43 w 43"/>
                <a:gd name="T17" fmla="*/ 31 h 61"/>
                <a:gd name="T18" fmla="*/ 40 w 43"/>
                <a:gd name="T19" fmla="*/ 36 h 61"/>
                <a:gd name="T20" fmla="*/ 11 w 43"/>
                <a:gd name="T21" fmla="*/ 59 h 61"/>
                <a:gd name="T22" fmla="*/ 7 w 43"/>
                <a:gd name="T2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61">
                  <a:moveTo>
                    <a:pt x="7" y="61"/>
                  </a:moveTo>
                  <a:cubicBezTo>
                    <a:pt x="5" y="61"/>
                    <a:pt x="3" y="60"/>
                    <a:pt x="2" y="58"/>
                  </a:cubicBezTo>
                  <a:cubicBezTo>
                    <a:pt x="0" y="56"/>
                    <a:pt x="1" y="52"/>
                    <a:pt x="3" y="50"/>
                  </a:cubicBezTo>
                  <a:cubicBezTo>
                    <a:pt x="27" y="31"/>
                    <a:pt x="27" y="31"/>
                    <a:pt x="27" y="31"/>
                  </a:cubicBezTo>
                  <a:cubicBezTo>
                    <a:pt x="3" y="12"/>
                    <a:pt x="3" y="12"/>
                    <a:pt x="3" y="12"/>
                  </a:cubicBezTo>
                  <a:cubicBezTo>
                    <a:pt x="0" y="9"/>
                    <a:pt x="0" y="6"/>
                    <a:pt x="2" y="3"/>
                  </a:cubicBezTo>
                  <a:cubicBezTo>
                    <a:pt x="4" y="1"/>
                    <a:pt x="8" y="0"/>
                    <a:pt x="10" y="2"/>
                  </a:cubicBezTo>
                  <a:cubicBezTo>
                    <a:pt x="40" y="27"/>
                    <a:pt x="40" y="27"/>
                    <a:pt x="40" y="27"/>
                  </a:cubicBezTo>
                  <a:cubicBezTo>
                    <a:pt x="42" y="28"/>
                    <a:pt x="43" y="30"/>
                    <a:pt x="43" y="31"/>
                  </a:cubicBezTo>
                  <a:cubicBezTo>
                    <a:pt x="43" y="33"/>
                    <a:pt x="42" y="35"/>
                    <a:pt x="40" y="36"/>
                  </a:cubicBezTo>
                  <a:cubicBezTo>
                    <a:pt x="11" y="59"/>
                    <a:pt x="11" y="59"/>
                    <a:pt x="11" y="59"/>
                  </a:cubicBezTo>
                  <a:cubicBezTo>
                    <a:pt x="10" y="60"/>
                    <a:pt x="8"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1" name="Freeform 73">
              <a:extLst>
                <a:ext uri="{FF2B5EF4-FFF2-40B4-BE49-F238E27FC236}">
                  <a16:creationId xmlns:a16="http://schemas.microsoft.com/office/drawing/2014/main" xmlns="" id="{BC543FEA-48F1-4A96-8F54-923CF8AC0F7C}"/>
                </a:ext>
              </a:extLst>
            </p:cNvPr>
            <p:cNvSpPr>
              <a:spLocks noEditPoints="1"/>
            </p:cNvSpPr>
            <p:nvPr/>
          </p:nvSpPr>
          <p:spPr bwMode="auto">
            <a:xfrm>
              <a:off x="6573" y="758"/>
              <a:ext cx="112" cy="53"/>
            </a:xfrm>
            <a:custGeom>
              <a:avLst/>
              <a:gdLst>
                <a:gd name="T0" fmla="*/ 70 w 76"/>
                <a:gd name="T1" fmla="*/ 36 h 36"/>
                <a:gd name="T2" fmla="*/ 19 w 76"/>
                <a:gd name="T3" fmla="*/ 36 h 36"/>
                <a:gd name="T4" fmla="*/ 13 w 76"/>
                <a:gd name="T5" fmla="*/ 33 h 36"/>
                <a:gd name="T6" fmla="*/ 1 w 76"/>
                <a:gd name="T7" fmla="*/ 9 h 36"/>
                <a:gd name="T8" fmla="*/ 2 w 76"/>
                <a:gd name="T9" fmla="*/ 3 h 36"/>
                <a:gd name="T10" fmla="*/ 7 w 76"/>
                <a:gd name="T11" fmla="*/ 0 h 36"/>
                <a:gd name="T12" fmla="*/ 55 w 76"/>
                <a:gd name="T13" fmla="*/ 0 h 36"/>
                <a:gd name="T14" fmla="*/ 60 w 76"/>
                <a:gd name="T15" fmla="*/ 3 h 36"/>
                <a:gd name="T16" fmla="*/ 75 w 76"/>
                <a:gd name="T17" fmla="*/ 27 h 36"/>
                <a:gd name="T18" fmla="*/ 75 w 76"/>
                <a:gd name="T19" fmla="*/ 33 h 36"/>
                <a:gd name="T20" fmla="*/ 70 w 76"/>
                <a:gd name="T21" fmla="*/ 36 h 36"/>
                <a:gd name="T22" fmla="*/ 22 w 76"/>
                <a:gd name="T23" fmla="*/ 24 h 36"/>
                <a:gd name="T24" fmla="*/ 59 w 76"/>
                <a:gd name="T25" fmla="*/ 24 h 36"/>
                <a:gd name="T26" fmla="*/ 51 w 76"/>
                <a:gd name="T27" fmla="*/ 12 h 36"/>
                <a:gd name="T28" fmla="*/ 16 w 76"/>
                <a:gd name="T29" fmla="*/ 12 h 36"/>
                <a:gd name="T30" fmla="*/ 22 w 76"/>
                <a:gd name="T3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36">
                  <a:moveTo>
                    <a:pt x="70" y="36"/>
                  </a:moveTo>
                  <a:cubicBezTo>
                    <a:pt x="19" y="36"/>
                    <a:pt x="19" y="36"/>
                    <a:pt x="19" y="36"/>
                  </a:cubicBezTo>
                  <a:cubicBezTo>
                    <a:pt x="16" y="36"/>
                    <a:pt x="14" y="35"/>
                    <a:pt x="13" y="33"/>
                  </a:cubicBezTo>
                  <a:cubicBezTo>
                    <a:pt x="1" y="9"/>
                    <a:pt x="1" y="9"/>
                    <a:pt x="1" y="9"/>
                  </a:cubicBezTo>
                  <a:cubicBezTo>
                    <a:pt x="0" y="7"/>
                    <a:pt x="0" y="5"/>
                    <a:pt x="2" y="3"/>
                  </a:cubicBezTo>
                  <a:cubicBezTo>
                    <a:pt x="3" y="1"/>
                    <a:pt x="5" y="0"/>
                    <a:pt x="7" y="0"/>
                  </a:cubicBezTo>
                  <a:cubicBezTo>
                    <a:pt x="55" y="0"/>
                    <a:pt x="55" y="0"/>
                    <a:pt x="55" y="0"/>
                  </a:cubicBezTo>
                  <a:cubicBezTo>
                    <a:pt x="57" y="0"/>
                    <a:pt x="59" y="1"/>
                    <a:pt x="60" y="3"/>
                  </a:cubicBezTo>
                  <a:cubicBezTo>
                    <a:pt x="75" y="27"/>
                    <a:pt x="75" y="27"/>
                    <a:pt x="75" y="27"/>
                  </a:cubicBezTo>
                  <a:cubicBezTo>
                    <a:pt x="76" y="29"/>
                    <a:pt x="76" y="31"/>
                    <a:pt x="75" y="33"/>
                  </a:cubicBezTo>
                  <a:cubicBezTo>
                    <a:pt x="74" y="35"/>
                    <a:pt x="72" y="36"/>
                    <a:pt x="70" y="36"/>
                  </a:cubicBezTo>
                  <a:close/>
                  <a:moveTo>
                    <a:pt x="22" y="24"/>
                  </a:moveTo>
                  <a:cubicBezTo>
                    <a:pt x="59" y="24"/>
                    <a:pt x="59" y="24"/>
                    <a:pt x="59" y="24"/>
                  </a:cubicBezTo>
                  <a:cubicBezTo>
                    <a:pt x="51" y="12"/>
                    <a:pt x="51" y="12"/>
                    <a:pt x="51" y="12"/>
                  </a:cubicBezTo>
                  <a:cubicBezTo>
                    <a:pt x="16" y="12"/>
                    <a:pt x="16" y="12"/>
                    <a:pt x="16" y="12"/>
                  </a:cubicBezTo>
                  <a:lnTo>
                    <a:pt x="2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2" name="Freeform 74">
              <a:extLst>
                <a:ext uri="{FF2B5EF4-FFF2-40B4-BE49-F238E27FC236}">
                  <a16:creationId xmlns:a16="http://schemas.microsoft.com/office/drawing/2014/main" xmlns="" id="{28096165-13B5-4289-9847-ECAA7160C4CF}"/>
                </a:ext>
              </a:extLst>
            </p:cNvPr>
            <p:cNvSpPr>
              <a:spLocks noEditPoints="1"/>
            </p:cNvSpPr>
            <p:nvPr/>
          </p:nvSpPr>
          <p:spPr bwMode="auto">
            <a:xfrm>
              <a:off x="6573" y="793"/>
              <a:ext cx="112" cy="53"/>
            </a:xfrm>
            <a:custGeom>
              <a:avLst/>
              <a:gdLst>
                <a:gd name="T0" fmla="*/ 55 w 76"/>
                <a:gd name="T1" fmla="*/ 36 h 36"/>
                <a:gd name="T2" fmla="*/ 7 w 76"/>
                <a:gd name="T3" fmla="*/ 36 h 36"/>
                <a:gd name="T4" fmla="*/ 2 w 76"/>
                <a:gd name="T5" fmla="*/ 33 h 36"/>
                <a:gd name="T6" fmla="*/ 1 w 76"/>
                <a:gd name="T7" fmla="*/ 27 h 36"/>
                <a:gd name="T8" fmla="*/ 13 w 76"/>
                <a:gd name="T9" fmla="*/ 3 h 36"/>
                <a:gd name="T10" fmla="*/ 19 w 76"/>
                <a:gd name="T11" fmla="*/ 0 h 36"/>
                <a:gd name="T12" fmla="*/ 70 w 76"/>
                <a:gd name="T13" fmla="*/ 0 h 36"/>
                <a:gd name="T14" fmla="*/ 75 w 76"/>
                <a:gd name="T15" fmla="*/ 3 h 36"/>
                <a:gd name="T16" fmla="*/ 75 w 76"/>
                <a:gd name="T17" fmla="*/ 9 h 36"/>
                <a:gd name="T18" fmla="*/ 60 w 76"/>
                <a:gd name="T19" fmla="*/ 33 h 36"/>
                <a:gd name="T20" fmla="*/ 55 w 76"/>
                <a:gd name="T21" fmla="*/ 36 h 36"/>
                <a:gd name="T22" fmla="*/ 16 w 76"/>
                <a:gd name="T23" fmla="*/ 24 h 36"/>
                <a:gd name="T24" fmla="*/ 51 w 76"/>
                <a:gd name="T25" fmla="*/ 24 h 36"/>
                <a:gd name="T26" fmla="*/ 59 w 76"/>
                <a:gd name="T27" fmla="*/ 12 h 36"/>
                <a:gd name="T28" fmla="*/ 22 w 76"/>
                <a:gd name="T29" fmla="*/ 12 h 36"/>
                <a:gd name="T30" fmla="*/ 16 w 76"/>
                <a:gd name="T3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36">
                  <a:moveTo>
                    <a:pt x="55" y="36"/>
                  </a:moveTo>
                  <a:cubicBezTo>
                    <a:pt x="7" y="36"/>
                    <a:pt x="7" y="36"/>
                    <a:pt x="7" y="36"/>
                  </a:cubicBezTo>
                  <a:cubicBezTo>
                    <a:pt x="5" y="36"/>
                    <a:pt x="3" y="35"/>
                    <a:pt x="2" y="33"/>
                  </a:cubicBezTo>
                  <a:cubicBezTo>
                    <a:pt x="0" y="31"/>
                    <a:pt x="0" y="29"/>
                    <a:pt x="1" y="27"/>
                  </a:cubicBezTo>
                  <a:cubicBezTo>
                    <a:pt x="13" y="3"/>
                    <a:pt x="13" y="3"/>
                    <a:pt x="13" y="3"/>
                  </a:cubicBezTo>
                  <a:cubicBezTo>
                    <a:pt x="14" y="1"/>
                    <a:pt x="16" y="0"/>
                    <a:pt x="19" y="0"/>
                  </a:cubicBezTo>
                  <a:cubicBezTo>
                    <a:pt x="70" y="0"/>
                    <a:pt x="70" y="0"/>
                    <a:pt x="70" y="0"/>
                  </a:cubicBezTo>
                  <a:cubicBezTo>
                    <a:pt x="72" y="0"/>
                    <a:pt x="74" y="1"/>
                    <a:pt x="75" y="3"/>
                  </a:cubicBezTo>
                  <a:cubicBezTo>
                    <a:pt x="76" y="5"/>
                    <a:pt x="76" y="7"/>
                    <a:pt x="75" y="9"/>
                  </a:cubicBezTo>
                  <a:cubicBezTo>
                    <a:pt x="60" y="33"/>
                    <a:pt x="60" y="33"/>
                    <a:pt x="60" y="33"/>
                  </a:cubicBezTo>
                  <a:cubicBezTo>
                    <a:pt x="59" y="35"/>
                    <a:pt x="57" y="36"/>
                    <a:pt x="55" y="36"/>
                  </a:cubicBezTo>
                  <a:close/>
                  <a:moveTo>
                    <a:pt x="16" y="24"/>
                  </a:moveTo>
                  <a:cubicBezTo>
                    <a:pt x="51" y="24"/>
                    <a:pt x="51" y="24"/>
                    <a:pt x="51" y="24"/>
                  </a:cubicBezTo>
                  <a:cubicBezTo>
                    <a:pt x="59" y="12"/>
                    <a:pt x="59" y="12"/>
                    <a:pt x="59" y="12"/>
                  </a:cubicBezTo>
                  <a:cubicBezTo>
                    <a:pt x="22" y="12"/>
                    <a:pt x="22" y="12"/>
                    <a:pt x="22" y="12"/>
                  </a:cubicBezTo>
                  <a:lnTo>
                    <a:pt x="1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3" name="Freeform 75">
              <a:extLst>
                <a:ext uri="{FF2B5EF4-FFF2-40B4-BE49-F238E27FC236}">
                  <a16:creationId xmlns:a16="http://schemas.microsoft.com/office/drawing/2014/main" xmlns="" id="{54DE5A7C-312B-4F3B-9836-F69E61D5526F}"/>
                </a:ext>
              </a:extLst>
            </p:cNvPr>
            <p:cNvSpPr>
              <a:spLocks/>
            </p:cNvSpPr>
            <p:nvPr/>
          </p:nvSpPr>
          <p:spPr bwMode="auto">
            <a:xfrm>
              <a:off x="6768" y="438"/>
              <a:ext cx="162" cy="84"/>
            </a:xfrm>
            <a:custGeom>
              <a:avLst/>
              <a:gdLst>
                <a:gd name="T0" fmla="*/ 21 w 109"/>
                <a:gd name="T1" fmla="*/ 57 h 57"/>
                <a:gd name="T2" fmla="*/ 1 w 109"/>
                <a:gd name="T3" fmla="*/ 22 h 57"/>
                <a:gd name="T4" fmla="*/ 2 w 109"/>
                <a:gd name="T5" fmla="*/ 15 h 57"/>
                <a:gd name="T6" fmla="*/ 8 w 109"/>
                <a:gd name="T7" fmla="*/ 13 h 57"/>
                <a:gd name="T8" fmla="*/ 29 w 109"/>
                <a:gd name="T9" fmla="*/ 17 h 57"/>
                <a:gd name="T10" fmla="*/ 51 w 109"/>
                <a:gd name="T11" fmla="*/ 1 h 57"/>
                <a:gd name="T12" fmla="*/ 58 w 109"/>
                <a:gd name="T13" fmla="*/ 1 h 57"/>
                <a:gd name="T14" fmla="*/ 80 w 109"/>
                <a:gd name="T15" fmla="*/ 17 h 57"/>
                <a:gd name="T16" fmla="*/ 102 w 109"/>
                <a:gd name="T17" fmla="*/ 12 h 57"/>
                <a:gd name="T18" fmla="*/ 108 w 109"/>
                <a:gd name="T19" fmla="*/ 15 h 57"/>
                <a:gd name="T20" fmla="*/ 108 w 109"/>
                <a:gd name="T21" fmla="*/ 22 h 57"/>
                <a:gd name="T22" fmla="*/ 85 w 109"/>
                <a:gd name="T23" fmla="*/ 56 h 57"/>
                <a:gd name="T24" fmla="*/ 75 w 109"/>
                <a:gd name="T25" fmla="*/ 49 h 57"/>
                <a:gd name="T26" fmla="*/ 90 w 109"/>
                <a:gd name="T27" fmla="*/ 27 h 57"/>
                <a:gd name="T28" fmla="*/ 79 w 109"/>
                <a:gd name="T29" fmla="*/ 29 h 57"/>
                <a:gd name="T30" fmla="*/ 75 w 109"/>
                <a:gd name="T31" fmla="*/ 28 h 57"/>
                <a:gd name="T32" fmla="*/ 55 w 109"/>
                <a:gd name="T33" fmla="*/ 14 h 57"/>
                <a:gd name="T34" fmla="*/ 34 w 109"/>
                <a:gd name="T35" fmla="*/ 28 h 57"/>
                <a:gd name="T36" fmla="*/ 30 w 109"/>
                <a:gd name="T37" fmla="*/ 29 h 57"/>
                <a:gd name="T38" fmla="*/ 18 w 109"/>
                <a:gd name="T39" fmla="*/ 27 h 57"/>
                <a:gd name="T40" fmla="*/ 32 w 109"/>
                <a:gd name="T41" fmla="*/ 51 h 57"/>
                <a:gd name="T42" fmla="*/ 21 w 109"/>
                <a:gd name="T43"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57">
                  <a:moveTo>
                    <a:pt x="21" y="57"/>
                  </a:moveTo>
                  <a:cubicBezTo>
                    <a:pt x="1" y="22"/>
                    <a:pt x="1" y="22"/>
                    <a:pt x="1" y="22"/>
                  </a:cubicBezTo>
                  <a:cubicBezTo>
                    <a:pt x="0" y="20"/>
                    <a:pt x="0" y="17"/>
                    <a:pt x="2" y="15"/>
                  </a:cubicBezTo>
                  <a:cubicBezTo>
                    <a:pt x="3" y="13"/>
                    <a:pt x="5" y="12"/>
                    <a:pt x="8" y="13"/>
                  </a:cubicBezTo>
                  <a:cubicBezTo>
                    <a:pt x="29" y="17"/>
                    <a:pt x="29" y="17"/>
                    <a:pt x="29" y="17"/>
                  </a:cubicBezTo>
                  <a:cubicBezTo>
                    <a:pt x="51" y="1"/>
                    <a:pt x="51" y="1"/>
                    <a:pt x="51" y="1"/>
                  </a:cubicBezTo>
                  <a:cubicBezTo>
                    <a:pt x="53" y="0"/>
                    <a:pt x="56" y="0"/>
                    <a:pt x="58" y="1"/>
                  </a:cubicBezTo>
                  <a:cubicBezTo>
                    <a:pt x="80" y="17"/>
                    <a:pt x="80" y="17"/>
                    <a:pt x="80" y="17"/>
                  </a:cubicBezTo>
                  <a:cubicBezTo>
                    <a:pt x="102" y="12"/>
                    <a:pt x="102" y="12"/>
                    <a:pt x="102" y="12"/>
                  </a:cubicBezTo>
                  <a:cubicBezTo>
                    <a:pt x="104" y="12"/>
                    <a:pt x="107" y="13"/>
                    <a:pt x="108" y="15"/>
                  </a:cubicBezTo>
                  <a:cubicBezTo>
                    <a:pt x="109" y="17"/>
                    <a:pt x="109" y="20"/>
                    <a:pt x="108" y="22"/>
                  </a:cubicBezTo>
                  <a:cubicBezTo>
                    <a:pt x="85" y="56"/>
                    <a:pt x="85" y="56"/>
                    <a:pt x="85" y="56"/>
                  </a:cubicBezTo>
                  <a:cubicBezTo>
                    <a:pt x="75" y="49"/>
                    <a:pt x="75" y="49"/>
                    <a:pt x="75" y="49"/>
                  </a:cubicBezTo>
                  <a:cubicBezTo>
                    <a:pt x="90" y="27"/>
                    <a:pt x="90" y="27"/>
                    <a:pt x="90" y="27"/>
                  </a:cubicBezTo>
                  <a:cubicBezTo>
                    <a:pt x="79" y="29"/>
                    <a:pt x="79" y="29"/>
                    <a:pt x="79" y="29"/>
                  </a:cubicBezTo>
                  <a:cubicBezTo>
                    <a:pt x="78" y="29"/>
                    <a:pt x="76" y="29"/>
                    <a:pt x="75" y="28"/>
                  </a:cubicBezTo>
                  <a:cubicBezTo>
                    <a:pt x="55" y="14"/>
                    <a:pt x="55" y="14"/>
                    <a:pt x="55" y="14"/>
                  </a:cubicBezTo>
                  <a:cubicBezTo>
                    <a:pt x="34" y="28"/>
                    <a:pt x="34" y="28"/>
                    <a:pt x="34" y="28"/>
                  </a:cubicBezTo>
                  <a:cubicBezTo>
                    <a:pt x="33" y="29"/>
                    <a:pt x="31" y="29"/>
                    <a:pt x="30" y="29"/>
                  </a:cubicBezTo>
                  <a:cubicBezTo>
                    <a:pt x="18" y="27"/>
                    <a:pt x="18" y="27"/>
                    <a:pt x="18" y="27"/>
                  </a:cubicBezTo>
                  <a:cubicBezTo>
                    <a:pt x="32" y="51"/>
                    <a:pt x="32" y="51"/>
                    <a:pt x="32" y="51"/>
                  </a:cubicBezTo>
                  <a:lnTo>
                    <a:pt x="2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4" name="Freeform 76">
              <a:extLst>
                <a:ext uri="{FF2B5EF4-FFF2-40B4-BE49-F238E27FC236}">
                  <a16:creationId xmlns:a16="http://schemas.microsoft.com/office/drawing/2014/main" xmlns="" id="{4600595D-9FE0-4200-B3B3-2AD913228D7A}"/>
                </a:ext>
              </a:extLst>
            </p:cNvPr>
            <p:cNvSpPr>
              <a:spLocks/>
            </p:cNvSpPr>
            <p:nvPr/>
          </p:nvSpPr>
          <p:spPr bwMode="auto">
            <a:xfrm>
              <a:off x="6592" y="580"/>
              <a:ext cx="53"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2" y="12"/>
                    <a:pt x="0" y="9"/>
                    <a:pt x="0" y="6"/>
                  </a:cubicBezTo>
                  <a:cubicBezTo>
                    <a:pt x="0" y="3"/>
                    <a:pt x="2" y="0"/>
                    <a:pt x="6" y="0"/>
                  </a:cubicBezTo>
                  <a:cubicBezTo>
                    <a:pt x="30" y="0"/>
                    <a:pt x="30" y="0"/>
                    <a:pt x="30" y="0"/>
                  </a:cubicBezTo>
                  <a:cubicBezTo>
                    <a:pt x="33" y="0"/>
                    <a:pt x="36" y="3"/>
                    <a:pt x="36" y="6"/>
                  </a:cubicBezTo>
                  <a:cubicBezTo>
                    <a:pt x="36" y="9"/>
                    <a:pt x="33"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5" name="Freeform 77">
              <a:extLst>
                <a:ext uri="{FF2B5EF4-FFF2-40B4-BE49-F238E27FC236}">
                  <a16:creationId xmlns:a16="http://schemas.microsoft.com/office/drawing/2014/main" xmlns="" id="{6215FE17-01E0-4702-B986-2B11D6C9818E}"/>
                </a:ext>
              </a:extLst>
            </p:cNvPr>
            <p:cNvSpPr>
              <a:spLocks/>
            </p:cNvSpPr>
            <p:nvPr/>
          </p:nvSpPr>
          <p:spPr bwMode="auto">
            <a:xfrm>
              <a:off x="6592" y="615"/>
              <a:ext cx="71" cy="18"/>
            </a:xfrm>
            <a:custGeom>
              <a:avLst/>
              <a:gdLst>
                <a:gd name="T0" fmla="*/ 42 w 48"/>
                <a:gd name="T1" fmla="*/ 12 h 12"/>
                <a:gd name="T2" fmla="*/ 42 w 48"/>
                <a:gd name="T3" fmla="*/ 12 h 12"/>
                <a:gd name="T4" fmla="*/ 6 w 48"/>
                <a:gd name="T5" fmla="*/ 12 h 12"/>
                <a:gd name="T6" fmla="*/ 0 w 48"/>
                <a:gd name="T7" fmla="*/ 6 h 12"/>
                <a:gd name="T8" fmla="*/ 6 w 48"/>
                <a:gd name="T9" fmla="*/ 0 h 12"/>
                <a:gd name="T10" fmla="*/ 6 w 48"/>
                <a:gd name="T11" fmla="*/ 0 h 12"/>
                <a:gd name="T12" fmla="*/ 42 w 48"/>
                <a:gd name="T13" fmla="*/ 0 h 12"/>
                <a:gd name="T14" fmla="*/ 48 w 48"/>
                <a:gd name="T15" fmla="*/ 6 h 12"/>
                <a:gd name="T16" fmla="*/ 42 w 48"/>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2">
                  <a:moveTo>
                    <a:pt x="42" y="12"/>
                  </a:moveTo>
                  <a:cubicBezTo>
                    <a:pt x="42" y="12"/>
                    <a:pt x="42" y="12"/>
                    <a:pt x="42" y="12"/>
                  </a:cubicBezTo>
                  <a:cubicBezTo>
                    <a:pt x="6" y="12"/>
                    <a:pt x="6" y="12"/>
                    <a:pt x="6" y="12"/>
                  </a:cubicBezTo>
                  <a:cubicBezTo>
                    <a:pt x="3" y="12"/>
                    <a:pt x="0" y="9"/>
                    <a:pt x="0" y="6"/>
                  </a:cubicBezTo>
                  <a:cubicBezTo>
                    <a:pt x="0" y="3"/>
                    <a:pt x="3" y="0"/>
                    <a:pt x="6" y="0"/>
                  </a:cubicBezTo>
                  <a:cubicBezTo>
                    <a:pt x="6" y="0"/>
                    <a:pt x="6" y="0"/>
                    <a:pt x="6" y="0"/>
                  </a:cubicBezTo>
                  <a:cubicBezTo>
                    <a:pt x="42" y="0"/>
                    <a:pt x="42" y="0"/>
                    <a:pt x="42" y="0"/>
                  </a:cubicBezTo>
                  <a:cubicBezTo>
                    <a:pt x="45" y="0"/>
                    <a:pt x="48" y="3"/>
                    <a:pt x="48" y="6"/>
                  </a:cubicBezTo>
                  <a:cubicBezTo>
                    <a:pt x="48" y="9"/>
                    <a:pt x="45"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6" name="Freeform 78">
              <a:extLst>
                <a:ext uri="{FF2B5EF4-FFF2-40B4-BE49-F238E27FC236}">
                  <a16:creationId xmlns:a16="http://schemas.microsoft.com/office/drawing/2014/main" xmlns="" id="{582D76AE-E496-4D48-84D7-78637F7F48AC}"/>
                </a:ext>
              </a:extLst>
            </p:cNvPr>
            <p:cNvSpPr>
              <a:spLocks/>
            </p:cNvSpPr>
            <p:nvPr/>
          </p:nvSpPr>
          <p:spPr bwMode="auto">
            <a:xfrm>
              <a:off x="6603" y="651"/>
              <a:ext cx="78" cy="18"/>
            </a:xfrm>
            <a:custGeom>
              <a:avLst/>
              <a:gdLst>
                <a:gd name="T0" fmla="*/ 47 w 53"/>
                <a:gd name="T1" fmla="*/ 12 h 12"/>
                <a:gd name="T2" fmla="*/ 6 w 53"/>
                <a:gd name="T3" fmla="*/ 12 h 12"/>
                <a:gd name="T4" fmla="*/ 0 w 53"/>
                <a:gd name="T5" fmla="*/ 6 h 12"/>
                <a:gd name="T6" fmla="*/ 6 w 53"/>
                <a:gd name="T7" fmla="*/ 0 h 12"/>
                <a:gd name="T8" fmla="*/ 47 w 53"/>
                <a:gd name="T9" fmla="*/ 0 h 12"/>
                <a:gd name="T10" fmla="*/ 53 w 53"/>
                <a:gd name="T11" fmla="*/ 6 h 12"/>
                <a:gd name="T12" fmla="*/ 47 w 5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53" h="12">
                  <a:moveTo>
                    <a:pt x="47" y="12"/>
                  </a:moveTo>
                  <a:cubicBezTo>
                    <a:pt x="6" y="12"/>
                    <a:pt x="6" y="12"/>
                    <a:pt x="6" y="12"/>
                  </a:cubicBezTo>
                  <a:cubicBezTo>
                    <a:pt x="2" y="12"/>
                    <a:pt x="0" y="9"/>
                    <a:pt x="0" y="6"/>
                  </a:cubicBezTo>
                  <a:cubicBezTo>
                    <a:pt x="0" y="3"/>
                    <a:pt x="2" y="0"/>
                    <a:pt x="6" y="0"/>
                  </a:cubicBezTo>
                  <a:cubicBezTo>
                    <a:pt x="47" y="0"/>
                    <a:pt x="47" y="0"/>
                    <a:pt x="47" y="0"/>
                  </a:cubicBezTo>
                  <a:cubicBezTo>
                    <a:pt x="50" y="0"/>
                    <a:pt x="53" y="3"/>
                    <a:pt x="53" y="6"/>
                  </a:cubicBezTo>
                  <a:cubicBezTo>
                    <a:pt x="53" y="9"/>
                    <a:pt x="50" y="12"/>
                    <a:pt x="4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87" name="Freeform 79">
              <a:extLst>
                <a:ext uri="{FF2B5EF4-FFF2-40B4-BE49-F238E27FC236}">
                  <a16:creationId xmlns:a16="http://schemas.microsoft.com/office/drawing/2014/main" xmlns="" id="{29310E81-0655-4A50-81C3-9DD21D461F41}"/>
                </a:ext>
              </a:extLst>
            </p:cNvPr>
            <p:cNvSpPr>
              <a:spLocks noEditPoints="1"/>
            </p:cNvSpPr>
            <p:nvPr/>
          </p:nvSpPr>
          <p:spPr bwMode="auto">
            <a:xfrm>
              <a:off x="6823" y="531"/>
              <a:ext cx="53" cy="53"/>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12 h 36"/>
                <a:gd name="T12" fmla="*/ 12 w 36"/>
                <a:gd name="T13" fmla="*/ 18 h 36"/>
                <a:gd name="T14" fmla="*/ 18 w 36"/>
                <a:gd name="T15" fmla="*/ 24 h 36"/>
                <a:gd name="T16" fmla="*/ 24 w 36"/>
                <a:gd name="T17" fmla="*/ 18 h 36"/>
                <a:gd name="T18" fmla="*/ 18 w 36"/>
                <a:gd name="T1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sp>
        <p:nvSpPr>
          <p:cNvPr id="624" name="Rectangle 623">
            <a:extLst>
              <a:ext uri="{FF2B5EF4-FFF2-40B4-BE49-F238E27FC236}">
                <a16:creationId xmlns:a16="http://schemas.microsoft.com/office/drawing/2014/main" xmlns="" id="{BDFDFB5C-06EE-4D58-BE83-E24EC3486D95}"/>
              </a:ext>
            </a:extLst>
          </p:cNvPr>
          <p:cNvSpPr/>
          <p:nvPr/>
        </p:nvSpPr>
        <p:spPr>
          <a:xfrm>
            <a:off x="6070590" y="5999412"/>
            <a:ext cx="5839228" cy="565553"/>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63" name="TextBox 662">
            <a:extLst>
              <a:ext uri="{FF2B5EF4-FFF2-40B4-BE49-F238E27FC236}">
                <a16:creationId xmlns:a16="http://schemas.microsoft.com/office/drawing/2014/main" xmlns="" id="{37CF9C37-8646-41A7-A4DD-D0B8F68493E3}"/>
              </a:ext>
            </a:extLst>
          </p:cNvPr>
          <p:cNvSpPr txBox="1"/>
          <p:nvPr/>
        </p:nvSpPr>
        <p:spPr>
          <a:xfrm>
            <a:off x="1338368" y="757516"/>
            <a:ext cx="2160724" cy="984885"/>
          </a:xfrm>
          <a:prstGeom prst="rect">
            <a:avLst/>
          </a:prstGeom>
          <a:noFill/>
        </p:spPr>
        <p:txBody>
          <a:bodyPr wrap="square" rtlCol="0" anchor="b">
            <a:spAutoFit/>
          </a:bodyPr>
          <a:lstStyle/>
          <a:p>
            <a:r>
              <a:rPr lang="en-US" sz="1400" b="1" dirty="0">
                <a:solidFill>
                  <a:prstClr val="black"/>
                </a:solidFill>
              </a:rPr>
              <a:t>1. Critical Transmission Hardening</a:t>
            </a:r>
            <a:r>
              <a:rPr lang="en-US" sz="1000" b="1" dirty="0">
                <a:solidFill>
                  <a:prstClr val="black"/>
                </a:solidFill>
              </a:rPr>
              <a:t/>
            </a:r>
            <a:br>
              <a:rPr lang="en-US" sz="1000" b="1" dirty="0">
                <a:solidFill>
                  <a:prstClr val="black"/>
                </a:solidFill>
              </a:rPr>
            </a:br>
            <a:r>
              <a:rPr lang="en-US" sz="1000" dirty="0">
                <a:solidFill>
                  <a:srgbClr val="000000"/>
                </a:solidFill>
                <a:latin typeface="Calibri Light" panose="020F0302020204030204"/>
              </a:rPr>
              <a:t>Hardening existing transmission lines that are critical for system operation and/or restoration</a:t>
            </a:r>
          </a:p>
        </p:txBody>
      </p:sp>
      <p:sp>
        <p:nvSpPr>
          <p:cNvPr id="669" name="TextBox 668">
            <a:extLst>
              <a:ext uri="{FF2B5EF4-FFF2-40B4-BE49-F238E27FC236}">
                <a16:creationId xmlns:a16="http://schemas.microsoft.com/office/drawing/2014/main" xmlns="" id="{3EB8E62A-A165-4F46-BB44-35AD6BA0457E}"/>
              </a:ext>
            </a:extLst>
          </p:cNvPr>
          <p:cNvSpPr txBox="1"/>
          <p:nvPr/>
        </p:nvSpPr>
        <p:spPr>
          <a:xfrm>
            <a:off x="967092" y="5009335"/>
            <a:ext cx="2074543" cy="923330"/>
          </a:xfrm>
          <a:prstGeom prst="rect">
            <a:avLst/>
          </a:prstGeom>
          <a:noFill/>
        </p:spPr>
        <p:txBody>
          <a:bodyPr wrap="square" rtlCol="0" anchor="b">
            <a:spAutoFit/>
          </a:bodyPr>
          <a:lstStyle/>
          <a:p>
            <a:r>
              <a:rPr lang="en-US" sz="1400" b="1" dirty="0">
                <a:solidFill>
                  <a:prstClr val="black"/>
                </a:solidFill>
              </a:rPr>
              <a:t>7. Wildfire Mitigation</a:t>
            </a:r>
            <a:br>
              <a:rPr lang="en-US" sz="1400" b="1" dirty="0">
                <a:solidFill>
                  <a:prstClr val="black"/>
                </a:solidFill>
              </a:rPr>
            </a:br>
            <a:r>
              <a:rPr lang="en-US" sz="1000" dirty="0">
                <a:solidFill>
                  <a:srgbClr val="000000"/>
                </a:solidFill>
                <a:latin typeface="Calibri Light" panose="020F0302020204030204"/>
              </a:rPr>
              <a:t>System hardening and situational awareness measures (e.g., weather stations, </a:t>
            </a:r>
            <a:r>
              <a:rPr lang="en-US" sz="1000">
                <a:solidFill>
                  <a:srgbClr val="000000"/>
                </a:solidFill>
                <a:latin typeface="Calibri Light" panose="020F0302020204030204"/>
              </a:rPr>
              <a:t>smart fuses) </a:t>
            </a:r>
            <a:r>
              <a:rPr lang="en-US" sz="1000" dirty="0">
                <a:solidFill>
                  <a:srgbClr val="000000"/>
                </a:solidFill>
                <a:latin typeface="Calibri Light" panose="020F0302020204030204"/>
              </a:rPr>
              <a:t>targeted at addressing wildfire risk </a:t>
            </a:r>
          </a:p>
        </p:txBody>
      </p:sp>
      <p:sp>
        <p:nvSpPr>
          <p:cNvPr id="670" name="TextBox 669">
            <a:extLst>
              <a:ext uri="{FF2B5EF4-FFF2-40B4-BE49-F238E27FC236}">
                <a16:creationId xmlns:a16="http://schemas.microsoft.com/office/drawing/2014/main" xmlns="" id="{EE261D9E-F77A-4B61-8986-597FB3195CBC}"/>
              </a:ext>
            </a:extLst>
          </p:cNvPr>
          <p:cNvSpPr txBox="1"/>
          <p:nvPr/>
        </p:nvSpPr>
        <p:spPr>
          <a:xfrm>
            <a:off x="4093609" y="5633483"/>
            <a:ext cx="1168910" cy="261610"/>
          </a:xfrm>
          <a:prstGeom prst="rect">
            <a:avLst/>
          </a:prstGeom>
          <a:noFill/>
        </p:spPr>
        <p:txBody>
          <a:bodyPr wrap="none" rtlCol="0">
            <a:spAutoFit/>
          </a:bodyPr>
          <a:lstStyle>
            <a:defPPr>
              <a:defRPr lang="en-US"/>
            </a:defPPr>
            <a:lvl1pPr>
              <a:defRPr sz="1100">
                <a:solidFill>
                  <a:srgbClr val="000000"/>
                </a:solidFill>
                <a:latin typeface="+mj-lt"/>
              </a:defRPr>
            </a:lvl1pPr>
          </a:lstStyle>
          <a:p>
            <a:r>
              <a:rPr lang="en-US" dirty="0"/>
              <a:t>Weather Stations</a:t>
            </a:r>
          </a:p>
        </p:txBody>
      </p:sp>
      <p:sp>
        <p:nvSpPr>
          <p:cNvPr id="672" name="TextBox 671">
            <a:extLst>
              <a:ext uri="{FF2B5EF4-FFF2-40B4-BE49-F238E27FC236}">
                <a16:creationId xmlns:a16="http://schemas.microsoft.com/office/drawing/2014/main" xmlns="" id="{B69201F4-6D51-47D3-A7BF-F63D2F1B4E40}"/>
              </a:ext>
            </a:extLst>
          </p:cNvPr>
          <p:cNvSpPr txBox="1"/>
          <p:nvPr/>
        </p:nvSpPr>
        <p:spPr>
          <a:xfrm>
            <a:off x="2928596" y="5633483"/>
            <a:ext cx="1039302" cy="261610"/>
          </a:xfrm>
          <a:prstGeom prst="rect">
            <a:avLst/>
          </a:prstGeom>
          <a:noFill/>
        </p:spPr>
        <p:txBody>
          <a:bodyPr wrap="none" rtlCol="0">
            <a:spAutoFit/>
          </a:bodyPr>
          <a:lstStyle>
            <a:defPPr>
              <a:defRPr lang="en-US"/>
            </a:defPPr>
            <a:lvl1pPr>
              <a:defRPr sz="1100">
                <a:solidFill>
                  <a:srgbClr val="000000"/>
                </a:solidFill>
                <a:latin typeface="+mj-lt"/>
              </a:defRPr>
            </a:lvl1pPr>
          </a:lstStyle>
          <a:p>
            <a:r>
              <a:rPr lang="en-US" dirty="0"/>
              <a:t>Video Cameras</a:t>
            </a:r>
          </a:p>
        </p:txBody>
      </p:sp>
      <p:sp>
        <p:nvSpPr>
          <p:cNvPr id="676" name="TextBox 675">
            <a:extLst>
              <a:ext uri="{FF2B5EF4-FFF2-40B4-BE49-F238E27FC236}">
                <a16:creationId xmlns:a16="http://schemas.microsoft.com/office/drawing/2014/main" xmlns="" id="{1E8062F2-63AE-43FB-B2D8-E2A43FD4DE43}"/>
              </a:ext>
            </a:extLst>
          </p:cNvPr>
          <p:cNvSpPr txBox="1"/>
          <p:nvPr/>
        </p:nvSpPr>
        <p:spPr>
          <a:xfrm>
            <a:off x="6199721" y="4855508"/>
            <a:ext cx="2049723" cy="984885"/>
          </a:xfrm>
          <a:prstGeom prst="rect">
            <a:avLst/>
          </a:prstGeom>
          <a:noFill/>
        </p:spPr>
        <p:txBody>
          <a:bodyPr wrap="square" rtlCol="0" anchor="b">
            <a:spAutoFit/>
          </a:bodyPr>
          <a:lstStyle/>
          <a:p>
            <a:r>
              <a:rPr lang="en-US" sz="1400" b="1" dirty="0">
                <a:solidFill>
                  <a:prstClr val="black"/>
                </a:solidFill>
              </a:rPr>
              <a:t>6. Control Center Hardening</a:t>
            </a:r>
            <a:r>
              <a:rPr lang="en-US" sz="1050" b="1" dirty="0">
                <a:solidFill>
                  <a:prstClr val="black"/>
                </a:solidFill>
              </a:rPr>
              <a:t/>
            </a:r>
            <a:br>
              <a:rPr lang="en-US" sz="1050" b="1" dirty="0">
                <a:solidFill>
                  <a:prstClr val="black"/>
                </a:solidFill>
              </a:rPr>
            </a:br>
            <a:r>
              <a:rPr lang="en-US" sz="1000" dirty="0">
                <a:solidFill>
                  <a:srgbClr val="000000"/>
                </a:solidFill>
                <a:latin typeface="Calibri Light" panose="020F0302020204030204"/>
              </a:rPr>
              <a:t>Develop a backup control center at Waiau Power Plant on Oahu and relocate the control center on Maui</a:t>
            </a:r>
          </a:p>
        </p:txBody>
      </p:sp>
      <p:sp>
        <p:nvSpPr>
          <p:cNvPr id="24" name="Rectangle 23">
            <a:extLst>
              <a:ext uri="{FF2B5EF4-FFF2-40B4-BE49-F238E27FC236}">
                <a16:creationId xmlns:a16="http://schemas.microsoft.com/office/drawing/2014/main" xmlns="" id="{D65C408D-9ED6-6767-19CE-7DCDCD107E1E}"/>
              </a:ext>
            </a:extLst>
          </p:cNvPr>
          <p:cNvSpPr/>
          <p:nvPr/>
        </p:nvSpPr>
        <p:spPr>
          <a:xfrm>
            <a:off x="279213" y="5996501"/>
            <a:ext cx="5532771" cy="570175"/>
          </a:xfrm>
          <a:prstGeom prst="rect">
            <a:avLst/>
          </a:prstGeom>
          <a:pattFill prst="ltUpDiag">
            <a:fgClr>
              <a:srgbClr val="B58E7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5" name="Straight Connector 14">
            <a:extLst>
              <a:ext uri="{FF2B5EF4-FFF2-40B4-BE49-F238E27FC236}">
                <a16:creationId xmlns:a16="http://schemas.microsoft.com/office/drawing/2014/main" xmlns="" id="{13C64F4E-89F5-28F7-FCFD-C218B3BC5708}"/>
              </a:ext>
            </a:extLst>
          </p:cNvPr>
          <p:cNvCxnSpPr>
            <a:cxnSpLocks/>
          </p:cNvCxnSpPr>
          <p:nvPr/>
        </p:nvCxnSpPr>
        <p:spPr>
          <a:xfrm>
            <a:off x="435146" y="4411746"/>
            <a:ext cx="231955"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Graphic 8" descr="Electric Tower with solid fill">
            <a:extLst>
              <a:ext uri="{FF2B5EF4-FFF2-40B4-BE49-F238E27FC236}">
                <a16:creationId xmlns:a16="http://schemas.microsoft.com/office/drawing/2014/main" xmlns="" id="{E22C2509-F169-4F4A-A72F-2123487B743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87465" y="1585645"/>
            <a:ext cx="909078" cy="909078"/>
          </a:xfrm>
          <a:prstGeom prst="rect">
            <a:avLst/>
          </a:prstGeom>
        </p:spPr>
      </p:pic>
      <p:pic>
        <p:nvPicPr>
          <p:cNvPr id="12" name="Graphic 11" descr="Electric Tower with solid fill">
            <a:extLst>
              <a:ext uri="{FF2B5EF4-FFF2-40B4-BE49-F238E27FC236}">
                <a16:creationId xmlns:a16="http://schemas.microsoft.com/office/drawing/2014/main" xmlns="" id="{8F50A464-43B3-43DE-B709-60AB4307046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274845" y="1585644"/>
            <a:ext cx="909078" cy="909078"/>
          </a:xfrm>
          <a:prstGeom prst="rect">
            <a:avLst/>
          </a:prstGeom>
        </p:spPr>
      </p:pic>
      <p:pic>
        <p:nvPicPr>
          <p:cNvPr id="16" name="Picture 8" descr="2,280 Telephone Pole Icon Images, Stock Photos &amp; Vectors | Shutterstock">
            <a:extLst>
              <a:ext uri="{FF2B5EF4-FFF2-40B4-BE49-F238E27FC236}">
                <a16:creationId xmlns:a16="http://schemas.microsoft.com/office/drawing/2014/main" xmlns="" id="{469C72AC-CDC2-5561-C8FD-B24833FD4650}"/>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6360928" y="2004137"/>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2,280 Telephone Pole Icon Images, Stock Photos &amp; Vectors | Shutterstock">
            <a:extLst>
              <a:ext uri="{FF2B5EF4-FFF2-40B4-BE49-F238E27FC236}">
                <a16:creationId xmlns:a16="http://schemas.microsoft.com/office/drawing/2014/main" xmlns="" id="{315B6148-32E6-6659-F972-CEA1A260A936}"/>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6360928" y="1796110"/>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2,280 Telephone Pole Icon Images, Stock Photos &amp; Vectors | Shutterstock">
            <a:extLst>
              <a:ext uri="{FF2B5EF4-FFF2-40B4-BE49-F238E27FC236}">
                <a16:creationId xmlns:a16="http://schemas.microsoft.com/office/drawing/2014/main" xmlns="" id="{FA0085C6-E082-E9B4-E93C-43FF2802673A}"/>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8793928" y="2004137"/>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2,280 Telephone Pole Icon Images, Stock Photos &amp; Vectors | Shutterstock">
            <a:extLst>
              <a:ext uri="{FF2B5EF4-FFF2-40B4-BE49-F238E27FC236}">
                <a16:creationId xmlns:a16="http://schemas.microsoft.com/office/drawing/2014/main" xmlns="" id="{4150677D-1C11-066A-B840-16E11C5E6DDA}"/>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8793928" y="1796110"/>
            <a:ext cx="348825" cy="530319"/>
          </a:xfrm>
          <a:prstGeom prst="rect">
            <a:avLst/>
          </a:prstGeom>
          <a:noFill/>
          <a:extLst>
            <a:ext uri="{909E8E84-426E-40DD-AFC4-6F175D3DCCD1}">
              <a14:hiddenFill xmlns:a14="http://schemas.microsoft.com/office/drawing/2010/main">
                <a:solidFill>
                  <a:srgbClr val="FFFFFF"/>
                </a:solidFill>
              </a14:hiddenFill>
            </a:ext>
          </a:extLst>
        </p:spPr>
      </p:pic>
      <p:grpSp>
        <p:nvGrpSpPr>
          <p:cNvPr id="484" name="Group 483">
            <a:extLst>
              <a:ext uri="{FF2B5EF4-FFF2-40B4-BE49-F238E27FC236}">
                <a16:creationId xmlns:a16="http://schemas.microsoft.com/office/drawing/2014/main" xmlns="" id="{D0C29FD5-0AEC-A3C9-8682-ED0895B96263}"/>
              </a:ext>
            </a:extLst>
          </p:cNvPr>
          <p:cNvGrpSpPr/>
          <p:nvPr/>
        </p:nvGrpSpPr>
        <p:grpSpPr>
          <a:xfrm>
            <a:off x="2094324" y="1744757"/>
            <a:ext cx="507435" cy="759378"/>
            <a:chOff x="2880257" y="1486898"/>
            <a:chExt cx="455214" cy="681229"/>
          </a:xfrm>
        </p:grpSpPr>
        <p:sp>
          <p:nvSpPr>
            <p:cNvPr id="482" name="Freeform 65">
              <a:extLst>
                <a:ext uri="{FF2B5EF4-FFF2-40B4-BE49-F238E27FC236}">
                  <a16:creationId xmlns:a16="http://schemas.microsoft.com/office/drawing/2014/main" xmlns="" id="{87F8158C-0FC5-69F0-B682-8DC4E2FE27EE}"/>
                </a:ext>
              </a:extLst>
            </p:cNvPr>
            <p:cNvSpPr>
              <a:spLocks noEditPoints="1"/>
            </p:cNvSpPr>
            <p:nvPr/>
          </p:nvSpPr>
          <p:spPr bwMode="auto">
            <a:xfrm>
              <a:off x="2880257" y="1486898"/>
              <a:ext cx="455214" cy="539572"/>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solidFill>
                  <a:prstClr val="black"/>
                </a:solidFill>
              </a:endParaRPr>
            </a:p>
          </p:txBody>
        </p:sp>
        <p:sp>
          <p:nvSpPr>
            <p:cNvPr id="483" name="Freeform 66">
              <a:extLst>
                <a:ext uri="{FF2B5EF4-FFF2-40B4-BE49-F238E27FC236}">
                  <a16:creationId xmlns:a16="http://schemas.microsoft.com/office/drawing/2014/main" xmlns="" id="{DF93E266-5D57-A332-98C2-4F32C5159B5A}"/>
                </a:ext>
              </a:extLst>
            </p:cNvPr>
            <p:cNvSpPr>
              <a:spLocks/>
            </p:cNvSpPr>
            <p:nvPr/>
          </p:nvSpPr>
          <p:spPr bwMode="auto">
            <a:xfrm>
              <a:off x="3095131" y="1997820"/>
              <a:ext cx="28650" cy="1703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486" name="Group 64">
            <a:extLst>
              <a:ext uri="{FF2B5EF4-FFF2-40B4-BE49-F238E27FC236}">
                <a16:creationId xmlns:a16="http://schemas.microsoft.com/office/drawing/2014/main" xmlns="" id="{B79D5C9C-2E95-B202-ACF3-A65823CBEB0E}"/>
              </a:ext>
            </a:extLst>
          </p:cNvPr>
          <p:cNvGrpSpPr>
            <a:grpSpLocks noChangeAspect="1"/>
          </p:cNvGrpSpPr>
          <p:nvPr/>
        </p:nvGrpSpPr>
        <p:grpSpPr bwMode="auto">
          <a:xfrm>
            <a:off x="1525459" y="2382655"/>
            <a:ext cx="348825" cy="522018"/>
            <a:chOff x="6791" y="600"/>
            <a:chExt cx="286" cy="428"/>
          </a:xfrm>
          <a:solidFill>
            <a:schemeClr val="bg2">
              <a:lumMod val="75000"/>
            </a:schemeClr>
          </a:solidFill>
        </p:grpSpPr>
        <p:sp>
          <p:nvSpPr>
            <p:cNvPr id="487" name="Freeform 65">
              <a:extLst>
                <a:ext uri="{FF2B5EF4-FFF2-40B4-BE49-F238E27FC236}">
                  <a16:creationId xmlns:a16="http://schemas.microsoft.com/office/drawing/2014/main" xmlns="" id="{DE7E4831-DA70-61C6-B470-30E4FE83D9C9}"/>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488" name="Freeform 66">
              <a:extLst>
                <a:ext uri="{FF2B5EF4-FFF2-40B4-BE49-F238E27FC236}">
                  <a16:creationId xmlns:a16="http://schemas.microsoft.com/office/drawing/2014/main" xmlns="" id="{2DDCAAF2-0E50-4AA3-8A28-0FFAA49C3A6F}"/>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490" name="Group 64">
            <a:extLst>
              <a:ext uri="{FF2B5EF4-FFF2-40B4-BE49-F238E27FC236}">
                <a16:creationId xmlns:a16="http://schemas.microsoft.com/office/drawing/2014/main" xmlns="" id="{8AF52B55-58B0-90E3-952F-892E24119009}"/>
              </a:ext>
            </a:extLst>
          </p:cNvPr>
          <p:cNvGrpSpPr>
            <a:grpSpLocks noChangeAspect="1"/>
          </p:cNvGrpSpPr>
          <p:nvPr/>
        </p:nvGrpSpPr>
        <p:grpSpPr bwMode="auto">
          <a:xfrm>
            <a:off x="2953822" y="1973580"/>
            <a:ext cx="348825" cy="522018"/>
            <a:chOff x="6791" y="600"/>
            <a:chExt cx="286" cy="428"/>
          </a:xfrm>
          <a:solidFill>
            <a:schemeClr val="bg2">
              <a:lumMod val="75000"/>
            </a:schemeClr>
          </a:solidFill>
        </p:grpSpPr>
        <p:sp>
          <p:nvSpPr>
            <p:cNvPr id="491" name="Freeform 65">
              <a:extLst>
                <a:ext uri="{FF2B5EF4-FFF2-40B4-BE49-F238E27FC236}">
                  <a16:creationId xmlns:a16="http://schemas.microsoft.com/office/drawing/2014/main" xmlns="" id="{69DABE1A-3782-AE45-0F0D-16689A2A41F0}"/>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492" name="Freeform 66">
              <a:extLst>
                <a:ext uri="{FF2B5EF4-FFF2-40B4-BE49-F238E27FC236}">
                  <a16:creationId xmlns:a16="http://schemas.microsoft.com/office/drawing/2014/main" xmlns="" id="{6CEC96E0-E9CD-75F8-4F11-E014BE2AB402}"/>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sp>
        <p:nvSpPr>
          <p:cNvPr id="504" name="TextBox 503">
            <a:extLst>
              <a:ext uri="{FF2B5EF4-FFF2-40B4-BE49-F238E27FC236}">
                <a16:creationId xmlns:a16="http://schemas.microsoft.com/office/drawing/2014/main" xmlns="" id="{DB0987C8-57DB-3833-5A99-BBF7529687F8}"/>
              </a:ext>
            </a:extLst>
          </p:cNvPr>
          <p:cNvSpPr txBox="1"/>
          <p:nvPr/>
        </p:nvSpPr>
        <p:spPr>
          <a:xfrm>
            <a:off x="6518724" y="869447"/>
            <a:ext cx="2160722" cy="923330"/>
          </a:xfrm>
          <a:prstGeom prst="rect">
            <a:avLst/>
          </a:prstGeom>
          <a:noFill/>
        </p:spPr>
        <p:txBody>
          <a:bodyPr wrap="square" rtlCol="0" anchor="b">
            <a:spAutoFit/>
          </a:bodyPr>
          <a:lstStyle/>
          <a:p>
            <a:r>
              <a:rPr lang="en-US" sz="1400" b="1" dirty="0">
                <a:solidFill>
                  <a:prstClr val="black"/>
                </a:solidFill>
              </a:rPr>
              <a:t>3. Critical Pole Hardening</a:t>
            </a:r>
            <a:r>
              <a:rPr lang="en-US" sz="1000" dirty="0">
                <a:solidFill>
                  <a:prstClr val="black"/>
                </a:solidFill>
              </a:rPr>
              <a:t/>
            </a:r>
            <a:br>
              <a:rPr lang="en-US" sz="1000" dirty="0">
                <a:solidFill>
                  <a:prstClr val="black"/>
                </a:solidFill>
              </a:rPr>
            </a:br>
            <a:r>
              <a:rPr lang="en-US" sz="1000" dirty="0">
                <a:solidFill>
                  <a:srgbClr val="000000"/>
                </a:solidFill>
                <a:latin typeface="Calibri Light" panose="020F0302020204030204"/>
              </a:rPr>
              <a:t>Targeting poles for strengthening or mitigation that are the most difficult to restore and/or cause the most impact if they fail</a:t>
            </a:r>
          </a:p>
        </p:txBody>
      </p:sp>
      <p:grpSp>
        <p:nvGrpSpPr>
          <p:cNvPr id="69" name="Group 68">
            <a:extLst>
              <a:ext uri="{FF2B5EF4-FFF2-40B4-BE49-F238E27FC236}">
                <a16:creationId xmlns:a16="http://schemas.microsoft.com/office/drawing/2014/main" xmlns="" id="{33B04753-DB55-4AB1-ED9B-E33CEAF1CC75}"/>
              </a:ext>
            </a:extLst>
          </p:cNvPr>
          <p:cNvGrpSpPr/>
          <p:nvPr/>
        </p:nvGrpSpPr>
        <p:grpSpPr>
          <a:xfrm>
            <a:off x="6522632" y="896443"/>
            <a:ext cx="4695531" cy="976142"/>
            <a:chOff x="6522632" y="896443"/>
            <a:chExt cx="4695531" cy="976142"/>
          </a:xfrm>
        </p:grpSpPr>
        <p:sp>
          <p:nvSpPr>
            <p:cNvPr id="666" name="TextBox 665">
              <a:extLst>
                <a:ext uri="{FF2B5EF4-FFF2-40B4-BE49-F238E27FC236}">
                  <a16:creationId xmlns:a16="http://schemas.microsoft.com/office/drawing/2014/main" xmlns="" id="{0B5922AF-AE0F-4CD5-8E58-1C9BFE99BD66}"/>
                </a:ext>
              </a:extLst>
            </p:cNvPr>
            <p:cNvSpPr txBox="1"/>
            <p:nvPr/>
          </p:nvSpPr>
          <p:spPr>
            <a:xfrm>
              <a:off x="8975055" y="896443"/>
              <a:ext cx="2243108" cy="923330"/>
            </a:xfrm>
            <a:prstGeom prst="rect">
              <a:avLst/>
            </a:prstGeom>
            <a:noFill/>
          </p:spPr>
          <p:txBody>
            <a:bodyPr wrap="square" rtlCol="0" anchor="b">
              <a:spAutoFit/>
            </a:bodyPr>
            <a:lstStyle>
              <a:defPPr>
                <a:defRPr lang="en-US"/>
              </a:defPPr>
              <a:lvl1pPr>
                <a:defRPr sz="800" b="1"/>
              </a:lvl1pPr>
            </a:lstStyle>
            <a:p>
              <a:r>
                <a:rPr lang="en-US" sz="1400" dirty="0">
                  <a:solidFill>
                    <a:prstClr val="black"/>
                  </a:solidFill>
                </a:rPr>
                <a:t>4. Critical Circuit Hardening</a:t>
              </a:r>
              <a:br>
                <a:rPr lang="en-US" sz="1400" dirty="0">
                  <a:solidFill>
                    <a:prstClr val="black"/>
                  </a:solidFill>
                </a:rPr>
              </a:br>
              <a:r>
                <a:rPr lang="en-US" sz="1000" b="0" dirty="0">
                  <a:solidFill>
                    <a:srgbClr val="000000"/>
                  </a:solidFill>
                  <a:latin typeface="Calibri Light" panose="020F0302020204030204"/>
                </a:rPr>
                <a:t>Hardening distribution and sub-transmission critical circuits to benefit communities by strengthening service to critical customers  </a:t>
              </a:r>
            </a:p>
          </p:txBody>
        </p:sp>
        <p:grpSp>
          <p:nvGrpSpPr>
            <p:cNvPr id="68" name="Group 67">
              <a:extLst>
                <a:ext uri="{FF2B5EF4-FFF2-40B4-BE49-F238E27FC236}">
                  <a16:creationId xmlns:a16="http://schemas.microsoft.com/office/drawing/2014/main" xmlns="" id="{43B36013-00FC-24AD-905E-703C1D84D453}"/>
                </a:ext>
              </a:extLst>
            </p:cNvPr>
            <p:cNvGrpSpPr/>
            <p:nvPr/>
          </p:nvGrpSpPr>
          <p:grpSpPr>
            <a:xfrm>
              <a:off x="6522632" y="1091493"/>
              <a:ext cx="2433458" cy="781092"/>
              <a:chOff x="6522632" y="1002046"/>
              <a:chExt cx="2433458" cy="870540"/>
            </a:xfrm>
          </p:grpSpPr>
          <p:cxnSp>
            <p:nvCxnSpPr>
              <p:cNvPr id="506" name="Straight Connector 505">
                <a:extLst>
                  <a:ext uri="{FF2B5EF4-FFF2-40B4-BE49-F238E27FC236}">
                    <a16:creationId xmlns:a16="http://schemas.microsoft.com/office/drawing/2014/main" xmlns="" id="{3BBF3F41-CCF6-6319-4B2F-3E5B17D62608}"/>
                  </a:ext>
                </a:extLst>
              </p:cNvPr>
              <p:cNvCxnSpPr>
                <a:cxnSpLocks/>
              </p:cNvCxnSpPr>
              <p:nvPr/>
            </p:nvCxnSpPr>
            <p:spPr>
              <a:xfrm>
                <a:off x="8956090" y="1002046"/>
                <a:ext cx="0" cy="87054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05" name="Straight Connector 504">
                <a:extLst>
                  <a:ext uri="{FF2B5EF4-FFF2-40B4-BE49-F238E27FC236}">
                    <a16:creationId xmlns:a16="http://schemas.microsoft.com/office/drawing/2014/main" xmlns="" id="{39541E4C-ADA8-AB32-4064-1C1DD12AAB8F}"/>
                  </a:ext>
                </a:extLst>
              </p:cNvPr>
              <p:cNvCxnSpPr>
                <a:cxnSpLocks/>
              </p:cNvCxnSpPr>
              <p:nvPr/>
            </p:nvCxnSpPr>
            <p:spPr>
              <a:xfrm>
                <a:off x="6522632" y="1002046"/>
                <a:ext cx="0" cy="87054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grpSp>
      </p:grpSp>
      <p:sp>
        <p:nvSpPr>
          <p:cNvPr id="507" name="TextBox 506">
            <a:extLst>
              <a:ext uri="{FF2B5EF4-FFF2-40B4-BE49-F238E27FC236}">
                <a16:creationId xmlns:a16="http://schemas.microsoft.com/office/drawing/2014/main" xmlns="" id="{6D75A10C-EFFD-4820-5669-CF8FC9EC393C}"/>
              </a:ext>
            </a:extLst>
          </p:cNvPr>
          <p:cNvSpPr txBox="1"/>
          <p:nvPr/>
        </p:nvSpPr>
        <p:spPr>
          <a:xfrm>
            <a:off x="8288049" y="5527993"/>
            <a:ext cx="1895071" cy="261610"/>
          </a:xfrm>
          <a:prstGeom prst="rect">
            <a:avLst/>
          </a:prstGeom>
          <a:noFill/>
        </p:spPr>
        <p:txBody>
          <a:bodyPr wrap="none" rtlCol="0">
            <a:spAutoFit/>
          </a:bodyPr>
          <a:lstStyle/>
          <a:p>
            <a:r>
              <a:rPr lang="haw-US" sz="1100">
                <a:solidFill>
                  <a:srgbClr val="000000"/>
                </a:solidFill>
                <a:latin typeface="Calibri Light" panose="020F0302020204030204"/>
              </a:rPr>
              <a:t>Oʻahu</a:t>
            </a:r>
            <a:r>
              <a:rPr lang="en-US" sz="1100">
                <a:solidFill>
                  <a:srgbClr val="000000"/>
                </a:solidFill>
                <a:latin typeface="Calibri Light" panose="020F0302020204030204"/>
              </a:rPr>
              <a:t> </a:t>
            </a:r>
            <a:r>
              <a:rPr lang="en-US" sz="1100" dirty="0">
                <a:solidFill>
                  <a:srgbClr val="000000"/>
                </a:solidFill>
                <a:latin typeface="Calibri Light" panose="020F0302020204030204"/>
              </a:rPr>
              <a:t>Back-Up Control Center</a:t>
            </a:r>
            <a:endParaRPr lang="en-US" sz="1100" dirty="0">
              <a:solidFill>
                <a:prstClr val="black"/>
              </a:solidFill>
            </a:endParaRPr>
          </a:p>
        </p:txBody>
      </p:sp>
      <p:pic>
        <p:nvPicPr>
          <p:cNvPr id="1037" name="Graphic 1036" descr="Electric Tower with solid fill">
            <a:extLst>
              <a:ext uri="{FF2B5EF4-FFF2-40B4-BE49-F238E27FC236}">
                <a16:creationId xmlns:a16="http://schemas.microsoft.com/office/drawing/2014/main" xmlns="" id="{0C724D41-21F3-A1FB-1642-681A59D8CFD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92855" y="4092679"/>
            <a:ext cx="909078" cy="909078"/>
          </a:xfrm>
          <a:prstGeom prst="rect">
            <a:avLst/>
          </a:prstGeom>
        </p:spPr>
      </p:pic>
      <p:grpSp>
        <p:nvGrpSpPr>
          <p:cNvPr id="81" name="Group 80">
            <a:extLst>
              <a:ext uri="{FF2B5EF4-FFF2-40B4-BE49-F238E27FC236}">
                <a16:creationId xmlns:a16="http://schemas.microsoft.com/office/drawing/2014/main" xmlns="" id="{9C0514D5-0C1E-F2F6-6AC6-B6FD8DE20F2E}"/>
              </a:ext>
            </a:extLst>
          </p:cNvPr>
          <p:cNvGrpSpPr/>
          <p:nvPr/>
        </p:nvGrpSpPr>
        <p:grpSpPr>
          <a:xfrm>
            <a:off x="2168685" y="4309275"/>
            <a:ext cx="348825" cy="732216"/>
            <a:chOff x="2178210" y="4309275"/>
            <a:chExt cx="348825" cy="732216"/>
          </a:xfrm>
        </p:grpSpPr>
        <p:pic>
          <p:nvPicPr>
            <p:cNvPr id="1039" name="Picture 8" descr="2,280 Telephone Pole Icon Images, Stock Photos &amp; Vectors | Shutterstock">
              <a:extLst>
                <a:ext uri="{FF2B5EF4-FFF2-40B4-BE49-F238E27FC236}">
                  <a16:creationId xmlns:a16="http://schemas.microsoft.com/office/drawing/2014/main" xmlns="" id="{F3BB4E67-E8E5-16E9-3309-7FB7D7688938}"/>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511172"/>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8" descr="2,280 Telephone Pole Icon Images, Stock Photos &amp; Vectors | Shutterstock">
              <a:extLst>
                <a:ext uri="{FF2B5EF4-FFF2-40B4-BE49-F238E27FC236}">
                  <a16:creationId xmlns:a16="http://schemas.microsoft.com/office/drawing/2014/main" xmlns="" id="{2C51164D-A6F4-6E0F-32B2-3609464EBC5B}"/>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309275"/>
              <a:ext cx="348825" cy="530319"/>
            </a:xfrm>
            <a:prstGeom prst="rect">
              <a:avLst/>
            </a:prstGeom>
            <a:noFill/>
            <a:extLst>
              <a:ext uri="{909E8E84-426E-40DD-AFC4-6F175D3DCCD1}">
                <a14:hiddenFill xmlns:a14="http://schemas.microsoft.com/office/drawing/2010/main">
                  <a:solidFill>
                    <a:srgbClr val="FFFFFF"/>
                  </a:solidFill>
                </a14:hiddenFill>
              </a:ext>
            </a:extLst>
          </p:spPr>
        </p:pic>
      </p:grpSp>
      <p:sp>
        <p:nvSpPr>
          <p:cNvPr id="629" name="Rectangle 628">
            <a:extLst>
              <a:ext uri="{FF2B5EF4-FFF2-40B4-BE49-F238E27FC236}">
                <a16:creationId xmlns:a16="http://schemas.microsoft.com/office/drawing/2014/main" xmlns="" id="{AC026218-FF40-B7A4-9661-F97BDA47FFC6}"/>
              </a:ext>
            </a:extLst>
          </p:cNvPr>
          <p:cNvSpPr/>
          <p:nvPr/>
        </p:nvSpPr>
        <p:spPr>
          <a:xfrm>
            <a:off x="99754" y="107481"/>
            <a:ext cx="11994480" cy="66424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2" name="TextBox 631">
            <a:extLst>
              <a:ext uri="{FF2B5EF4-FFF2-40B4-BE49-F238E27FC236}">
                <a16:creationId xmlns:a16="http://schemas.microsoft.com/office/drawing/2014/main" xmlns="" id="{306373B6-8588-2E10-C7F1-E7025DDF08EF}"/>
              </a:ext>
            </a:extLst>
          </p:cNvPr>
          <p:cNvSpPr txBox="1"/>
          <p:nvPr/>
        </p:nvSpPr>
        <p:spPr>
          <a:xfrm>
            <a:off x="219964" y="246773"/>
            <a:ext cx="5795349" cy="461665"/>
          </a:xfrm>
          <a:prstGeom prst="rect">
            <a:avLst/>
          </a:prstGeom>
          <a:noFill/>
        </p:spPr>
        <p:txBody>
          <a:bodyPr wrap="square" rtlCol="0" anchor="b">
            <a:spAutoFit/>
          </a:bodyPr>
          <a:lstStyle/>
          <a:p>
            <a:r>
              <a:rPr lang="en-US" sz="2400" b="1" dirty="0">
                <a:solidFill>
                  <a:prstClr val="black"/>
                </a:solidFill>
              </a:rPr>
              <a:t>Project Scope Visualization</a:t>
            </a:r>
            <a:endParaRPr lang="en-US" sz="2400" dirty="0">
              <a:solidFill>
                <a:srgbClr val="000000"/>
              </a:solidFill>
              <a:latin typeface="Calibri Light" panose="020F0302020204030204"/>
            </a:endParaRPr>
          </a:p>
        </p:txBody>
      </p:sp>
      <p:grpSp>
        <p:nvGrpSpPr>
          <p:cNvPr id="135" name="Group 134">
            <a:extLst>
              <a:ext uri="{FF2B5EF4-FFF2-40B4-BE49-F238E27FC236}">
                <a16:creationId xmlns:a16="http://schemas.microsoft.com/office/drawing/2014/main" xmlns="" id="{200FF424-B6D3-3887-A093-F63DEB3E0B02}"/>
              </a:ext>
            </a:extLst>
          </p:cNvPr>
          <p:cNvGrpSpPr/>
          <p:nvPr/>
        </p:nvGrpSpPr>
        <p:grpSpPr>
          <a:xfrm>
            <a:off x="9094373" y="2922991"/>
            <a:ext cx="654682" cy="672565"/>
            <a:chOff x="4971102" y="720498"/>
            <a:chExt cx="681199" cy="723793"/>
          </a:xfrm>
        </p:grpSpPr>
        <p:grpSp>
          <p:nvGrpSpPr>
            <p:cNvPr id="136" name="Group 31">
              <a:extLst>
                <a:ext uri="{FF2B5EF4-FFF2-40B4-BE49-F238E27FC236}">
                  <a16:creationId xmlns:a16="http://schemas.microsoft.com/office/drawing/2014/main" xmlns="" id="{BC0C7259-8D8B-3354-9D06-69ADB3BA2448}"/>
                </a:ext>
              </a:extLst>
            </p:cNvPr>
            <p:cNvGrpSpPr>
              <a:grpSpLocks noChangeAspect="1"/>
            </p:cNvGrpSpPr>
            <p:nvPr/>
          </p:nvGrpSpPr>
          <p:grpSpPr bwMode="auto">
            <a:xfrm>
              <a:off x="4971102" y="720498"/>
              <a:ext cx="427038" cy="427038"/>
              <a:chOff x="3622" y="601"/>
              <a:chExt cx="427" cy="427"/>
            </a:xfrm>
            <a:solidFill>
              <a:schemeClr val="tx1"/>
            </a:solidFill>
          </p:grpSpPr>
          <p:sp>
            <p:nvSpPr>
              <p:cNvPr id="142" name="Freeform 32">
                <a:extLst>
                  <a:ext uri="{FF2B5EF4-FFF2-40B4-BE49-F238E27FC236}">
                    <a16:creationId xmlns:a16="http://schemas.microsoft.com/office/drawing/2014/main" xmlns="" id="{AEFA20C5-0B23-F139-6413-906C38F98128}"/>
                  </a:ext>
                </a:extLst>
              </p:cNvPr>
              <p:cNvSpPr>
                <a:spLocks/>
              </p:cNvSpPr>
              <p:nvPr/>
            </p:nvSpPr>
            <p:spPr bwMode="auto">
              <a:xfrm>
                <a:off x="3782" y="601"/>
                <a:ext cx="18" cy="36"/>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5" name="Freeform 33">
                <a:extLst>
                  <a:ext uri="{FF2B5EF4-FFF2-40B4-BE49-F238E27FC236}">
                    <a16:creationId xmlns:a16="http://schemas.microsoft.com/office/drawing/2014/main" xmlns="" id="{9ABD2F3F-9609-AA2D-8997-BAE59C3746EB}"/>
                  </a:ext>
                </a:extLst>
              </p:cNvPr>
              <p:cNvSpPr>
                <a:spLocks/>
              </p:cNvSpPr>
              <p:nvPr/>
            </p:nvSpPr>
            <p:spPr bwMode="auto">
              <a:xfrm>
                <a:off x="3656" y="635"/>
                <a:ext cx="39" cy="37"/>
              </a:xfrm>
              <a:custGeom>
                <a:avLst/>
                <a:gdLst>
                  <a:gd name="T0" fmla="*/ 19 w 26"/>
                  <a:gd name="T1" fmla="*/ 25 h 25"/>
                  <a:gd name="T2" fmla="*/ 15 w 26"/>
                  <a:gd name="T3" fmla="*/ 23 h 25"/>
                  <a:gd name="T4" fmla="*/ 3 w 26"/>
                  <a:gd name="T5" fmla="*/ 11 h 25"/>
                  <a:gd name="T6" fmla="*/ 3 w 26"/>
                  <a:gd name="T7" fmla="*/ 2 h 25"/>
                  <a:gd name="T8" fmla="*/ 11 w 26"/>
                  <a:gd name="T9" fmla="*/ 2 h 25"/>
                  <a:gd name="T10" fmla="*/ 23 w 26"/>
                  <a:gd name="T11" fmla="*/ 14 h 25"/>
                  <a:gd name="T12" fmla="*/ 23 w 26"/>
                  <a:gd name="T13" fmla="*/ 23 h 25"/>
                  <a:gd name="T14" fmla="*/ 19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19" y="25"/>
                    </a:moveTo>
                    <a:cubicBezTo>
                      <a:pt x="18" y="25"/>
                      <a:pt x="16" y="24"/>
                      <a:pt x="15" y="23"/>
                    </a:cubicBezTo>
                    <a:cubicBezTo>
                      <a:pt x="3" y="11"/>
                      <a:pt x="3" y="11"/>
                      <a:pt x="3" y="11"/>
                    </a:cubicBezTo>
                    <a:cubicBezTo>
                      <a:pt x="0" y="8"/>
                      <a:pt x="0" y="5"/>
                      <a:pt x="3" y="2"/>
                    </a:cubicBezTo>
                    <a:cubicBezTo>
                      <a:pt x="5" y="0"/>
                      <a:pt x="9" y="0"/>
                      <a:pt x="11" y="2"/>
                    </a:cubicBezTo>
                    <a:cubicBezTo>
                      <a:pt x="23" y="14"/>
                      <a:pt x="23" y="14"/>
                      <a:pt x="23" y="14"/>
                    </a:cubicBezTo>
                    <a:cubicBezTo>
                      <a:pt x="26" y="17"/>
                      <a:pt x="26" y="20"/>
                      <a:pt x="23" y="23"/>
                    </a:cubicBezTo>
                    <a:cubicBezTo>
                      <a:pt x="22" y="24"/>
                      <a:pt x="21" y="25"/>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6" name="Freeform 34">
                <a:extLst>
                  <a:ext uri="{FF2B5EF4-FFF2-40B4-BE49-F238E27FC236}">
                    <a16:creationId xmlns:a16="http://schemas.microsoft.com/office/drawing/2014/main" xmlns="" id="{7C474FCB-7B34-C7A7-AFFA-0A5AE81DCB8E}"/>
                  </a:ext>
                </a:extLst>
              </p:cNvPr>
              <p:cNvSpPr>
                <a:spLocks/>
              </p:cNvSpPr>
              <p:nvPr/>
            </p:nvSpPr>
            <p:spPr bwMode="auto">
              <a:xfrm>
                <a:off x="3887" y="635"/>
                <a:ext cx="39" cy="37"/>
              </a:xfrm>
              <a:custGeom>
                <a:avLst/>
                <a:gdLst>
                  <a:gd name="T0" fmla="*/ 7 w 26"/>
                  <a:gd name="T1" fmla="*/ 25 h 25"/>
                  <a:gd name="T2" fmla="*/ 3 w 26"/>
                  <a:gd name="T3" fmla="*/ 23 h 25"/>
                  <a:gd name="T4" fmla="*/ 3 w 26"/>
                  <a:gd name="T5" fmla="*/ 14 h 25"/>
                  <a:gd name="T6" fmla="*/ 15 w 26"/>
                  <a:gd name="T7" fmla="*/ 2 h 25"/>
                  <a:gd name="T8" fmla="*/ 23 w 26"/>
                  <a:gd name="T9" fmla="*/ 2 h 25"/>
                  <a:gd name="T10" fmla="*/ 23 w 26"/>
                  <a:gd name="T11" fmla="*/ 11 h 25"/>
                  <a:gd name="T12" fmla="*/ 11 w 26"/>
                  <a:gd name="T13" fmla="*/ 23 h 25"/>
                  <a:gd name="T14" fmla="*/ 7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7" y="25"/>
                    </a:moveTo>
                    <a:cubicBezTo>
                      <a:pt x="6" y="25"/>
                      <a:pt x="4" y="24"/>
                      <a:pt x="3" y="23"/>
                    </a:cubicBezTo>
                    <a:cubicBezTo>
                      <a:pt x="0" y="20"/>
                      <a:pt x="0" y="17"/>
                      <a:pt x="3" y="14"/>
                    </a:cubicBezTo>
                    <a:cubicBezTo>
                      <a:pt x="15" y="2"/>
                      <a:pt x="15" y="2"/>
                      <a:pt x="15" y="2"/>
                    </a:cubicBezTo>
                    <a:cubicBezTo>
                      <a:pt x="17" y="0"/>
                      <a:pt x="21" y="0"/>
                      <a:pt x="23" y="2"/>
                    </a:cubicBezTo>
                    <a:cubicBezTo>
                      <a:pt x="26" y="5"/>
                      <a:pt x="26" y="8"/>
                      <a:pt x="23" y="11"/>
                    </a:cubicBezTo>
                    <a:cubicBezTo>
                      <a:pt x="11" y="23"/>
                      <a:pt x="11" y="23"/>
                      <a:pt x="11" y="23"/>
                    </a:cubicBezTo>
                    <a:cubicBezTo>
                      <a:pt x="10" y="24"/>
                      <a:pt x="9" y="25"/>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7" name="Freeform 35">
                <a:extLst>
                  <a:ext uri="{FF2B5EF4-FFF2-40B4-BE49-F238E27FC236}">
                    <a16:creationId xmlns:a16="http://schemas.microsoft.com/office/drawing/2014/main" xmlns="" id="{F270E0C7-6F1D-37FF-14AB-5E67D54FDDAF}"/>
                  </a:ext>
                </a:extLst>
              </p:cNvPr>
              <p:cNvSpPr>
                <a:spLocks/>
              </p:cNvSpPr>
              <p:nvPr/>
            </p:nvSpPr>
            <p:spPr bwMode="auto">
              <a:xfrm>
                <a:off x="3622" y="76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8" name="Freeform 36">
                <a:extLst>
                  <a:ext uri="{FF2B5EF4-FFF2-40B4-BE49-F238E27FC236}">
                    <a16:creationId xmlns:a16="http://schemas.microsoft.com/office/drawing/2014/main" xmlns="" id="{1921B3CD-C734-9721-69B9-D1E5BAB710F6}"/>
                  </a:ext>
                </a:extLst>
              </p:cNvPr>
              <p:cNvSpPr>
                <a:spLocks/>
              </p:cNvSpPr>
              <p:nvPr/>
            </p:nvSpPr>
            <p:spPr bwMode="auto">
              <a:xfrm>
                <a:off x="3676" y="653"/>
                <a:ext cx="205" cy="160"/>
              </a:xfrm>
              <a:custGeom>
                <a:avLst/>
                <a:gdLst>
                  <a:gd name="T0" fmla="*/ 10 w 139"/>
                  <a:gd name="T1" fmla="*/ 108 h 108"/>
                  <a:gd name="T2" fmla="*/ 4 w 139"/>
                  <a:gd name="T3" fmla="*/ 104 h 108"/>
                  <a:gd name="T4" fmla="*/ 0 w 139"/>
                  <a:gd name="T5" fmla="*/ 78 h 108"/>
                  <a:gd name="T6" fmla="*/ 78 w 139"/>
                  <a:gd name="T7" fmla="*/ 0 h 108"/>
                  <a:gd name="T8" fmla="*/ 136 w 139"/>
                  <a:gd name="T9" fmla="*/ 27 h 108"/>
                  <a:gd name="T10" fmla="*/ 136 w 139"/>
                  <a:gd name="T11" fmla="*/ 35 h 108"/>
                  <a:gd name="T12" fmla="*/ 127 w 139"/>
                  <a:gd name="T13" fmla="*/ 35 h 108"/>
                  <a:gd name="T14" fmla="*/ 78 w 139"/>
                  <a:gd name="T15" fmla="*/ 12 h 108"/>
                  <a:gd name="T16" fmla="*/ 12 w 139"/>
                  <a:gd name="T17" fmla="*/ 78 h 108"/>
                  <a:gd name="T18" fmla="*/ 16 w 139"/>
                  <a:gd name="T19" fmla="*/ 100 h 108"/>
                  <a:gd name="T20" fmla="*/ 12 w 139"/>
                  <a:gd name="T21" fmla="*/ 108 h 108"/>
                  <a:gd name="T22" fmla="*/ 10 w 139"/>
                  <a:gd name="T2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08">
                    <a:moveTo>
                      <a:pt x="10" y="108"/>
                    </a:moveTo>
                    <a:cubicBezTo>
                      <a:pt x="8" y="108"/>
                      <a:pt x="5" y="106"/>
                      <a:pt x="4" y="104"/>
                    </a:cubicBezTo>
                    <a:cubicBezTo>
                      <a:pt x="2" y="96"/>
                      <a:pt x="0" y="87"/>
                      <a:pt x="0" y="78"/>
                    </a:cubicBezTo>
                    <a:cubicBezTo>
                      <a:pt x="0" y="35"/>
                      <a:pt x="35" y="0"/>
                      <a:pt x="78" y="0"/>
                    </a:cubicBezTo>
                    <a:cubicBezTo>
                      <a:pt x="100" y="0"/>
                      <a:pt x="122" y="10"/>
                      <a:pt x="136" y="27"/>
                    </a:cubicBezTo>
                    <a:cubicBezTo>
                      <a:pt x="139" y="29"/>
                      <a:pt x="138" y="33"/>
                      <a:pt x="136" y="35"/>
                    </a:cubicBezTo>
                    <a:cubicBezTo>
                      <a:pt x="133" y="37"/>
                      <a:pt x="130" y="37"/>
                      <a:pt x="127" y="35"/>
                    </a:cubicBezTo>
                    <a:cubicBezTo>
                      <a:pt x="115" y="21"/>
                      <a:pt x="97" y="12"/>
                      <a:pt x="78" y="12"/>
                    </a:cubicBezTo>
                    <a:cubicBezTo>
                      <a:pt x="42" y="12"/>
                      <a:pt x="12" y="42"/>
                      <a:pt x="12" y="78"/>
                    </a:cubicBezTo>
                    <a:cubicBezTo>
                      <a:pt x="12" y="86"/>
                      <a:pt x="13" y="93"/>
                      <a:pt x="16" y="100"/>
                    </a:cubicBezTo>
                    <a:cubicBezTo>
                      <a:pt x="17" y="103"/>
                      <a:pt x="15" y="107"/>
                      <a:pt x="12" y="108"/>
                    </a:cubicBezTo>
                    <a:cubicBezTo>
                      <a:pt x="11" y="108"/>
                      <a:pt x="11"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9" name="Freeform 37">
                <a:extLst>
                  <a:ext uri="{FF2B5EF4-FFF2-40B4-BE49-F238E27FC236}">
                    <a16:creationId xmlns:a16="http://schemas.microsoft.com/office/drawing/2014/main" xmlns="" id="{F34AF6E4-1BF3-E24D-60EB-06C37F84A73B}"/>
                  </a:ext>
                </a:extLst>
              </p:cNvPr>
              <p:cNvSpPr>
                <a:spLocks noEditPoints="1"/>
              </p:cNvSpPr>
              <p:nvPr/>
            </p:nvSpPr>
            <p:spPr bwMode="auto">
              <a:xfrm>
                <a:off x="3658" y="761"/>
                <a:ext cx="391" cy="178"/>
              </a:xfrm>
              <a:custGeom>
                <a:avLst/>
                <a:gdLst>
                  <a:gd name="T0" fmla="*/ 258 w 264"/>
                  <a:gd name="T1" fmla="*/ 120 h 120"/>
                  <a:gd name="T2" fmla="*/ 6 w 264"/>
                  <a:gd name="T3" fmla="*/ 120 h 120"/>
                  <a:gd name="T4" fmla="*/ 1 w 264"/>
                  <a:gd name="T5" fmla="*/ 117 h 120"/>
                  <a:gd name="T6" fmla="*/ 1 w 264"/>
                  <a:gd name="T7" fmla="*/ 111 h 120"/>
                  <a:gd name="T8" fmla="*/ 61 w 264"/>
                  <a:gd name="T9" fmla="*/ 3 h 120"/>
                  <a:gd name="T10" fmla="*/ 66 w 264"/>
                  <a:gd name="T11" fmla="*/ 0 h 120"/>
                  <a:gd name="T12" fmla="*/ 198 w 264"/>
                  <a:gd name="T13" fmla="*/ 0 h 120"/>
                  <a:gd name="T14" fmla="*/ 203 w 264"/>
                  <a:gd name="T15" fmla="*/ 3 h 120"/>
                  <a:gd name="T16" fmla="*/ 263 w 264"/>
                  <a:gd name="T17" fmla="*/ 111 h 120"/>
                  <a:gd name="T18" fmla="*/ 263 w 264"/>
                  <a:gd name="T19" fmla="*/ 117 h 120"/>
                  <a:gd name="T20" fmla="*/ 258 w 264"/>
                  <a:gd name="T21" fmla="*/ 120 h 120"/>
                  <a:gd name="T22" fmla="*/ 16 w 264"/>
                  <a:gd name="T23" fmla="*/ 108 h 120"/>
                  <a:gd name="T24" fmla="*/ 248 w 264"/>
                  <a:gd name="T25" fmla="*/ 108 h 120"/>
                  <a:gd name="T26" fmla="*/ 195 w 264"/>
                  <a:gd name="T27" fmla="*/ 12 h 120"/>
                  <a:gd name="T28" fmla="*/ 70 w 264"/>
                  <a:gd name="T29" fmla="*/ 12 h 120"/>
                  <a:gd name="T30" fmla="*/ 16 w 264"/>
                  <a:gd name="T31" fmla="*/ 10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120">
                    <a:moveTo>
                      <a:pt x="258" y="120"/>
                    </a:moveTo>
                    <a:cubicBezTo>
                      <a:pt x="6" y="120"/>
                      <a:pt x="6" y="120"/>
                      <a:pt x="6" y="120"/>
                    </a:cubicBezTo>
                    <a:cubicBezTo>
                      <a:pt x="4" y="120"/>
                      <a:pt x="2" y="119"/>
                      <a:pt x="1" y="117"/>
                    </a:cubicBezTo>
                    <a:cubicBezTo>
                      <a:pt x="0" y="115"/>
                      <a:pt x="0" y="113"/>
                      <a:pt x="1" y="111"/>
                    </a:cubicBezTo>
                    <a:cubicBezTo>
                      <a:pt x="61" y="3"/>
                      <a:pt x="61" y="3"/>
                      <a:pt x="61" y="3"/>
                    </a:cubicBezTo>
                    <a:cubicBezTo>
                      <a:pt x="62" y="1"/>
                      <a:pt x="64" y="0"/>
                      <a:pt x="66" y="0"/>
                    </a:cubicBezTo>
                    <a:cubicBezTo>
                      <a:pt x="198" y="0"/>
                      <a:pt x="198" y="0"/>
                      <a:pt x="198" y="0"/>
                    </a:cubicBezTo>
                    <a:cubicBezTo>
                      <a:pt x="200" y="0"/>
                      <a:pt x="202" y="1"/>
                      <a:pt x="203" y="3"/>
                    </a:cubicBezTo>
                    <a:cubicBezTo>
                      <a:pt x="263" y="111"/>
                      <a:pt x="263" y="111"/>
                      <a:pt x="263" y="111"/>
                    </a:cubicBezTo>
                    <a:cubicBezTo>
                      <a:pt x="264" y="113"/>
                      <a:pt x="264" y="115"/>
                      <a:pt x="263" y="117"/>
                    </a:cubicBezTo>
                    <a:cubicBezTo>
                      <a:pt x="262" y="119"/>
                      <a:pt x="260" y="120"/>
                      <a:pt x="258" y="120"/>
                    </a:cubicBezTo>
                    <a:close/>
                    <a:moveTo>
                      <a:pt x="16" y="108"/>
                    </a:moveTo>
                    <a:cubicBezTo>
                      <a:pt x="248" y="108"/>
                      <a:pt x="248" y="108"/>
                      <a:pt x="248" y="108"/>
                    </a:cubicBezTo>
                    <a:cubicBezTo>
                      <a:pt x="195" y="12"/>
                      <a:pt x="195" y="12"/>
                      <a:pt x="195" y="12"/>
                    </a:cubicBezTo>
                    <a:cubicBezTo>
                      <a:pt x="70" y="12"/>
                      <a:pt x="70" y="12"/>
                      <a:pt x="70" y="12"/>
                    </a:cubicBezTo>
                    <a:lnTo>
                      <a:pt x="1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0" name="Freeform 38">
                <a:extLst>
                  <a:ext uri="{FF2B5EF4-FFF2-40B4-BE49-F238E27FC236}">
                    <a16:creationId xmlns:a16="http://schemas.microsoft.com/office/drawing/2014/main" xmlns="" id="{02AAE408-29EC-DBA1-785F-862312467F3D}"/>
                  </a:ext>
                </a:extLst>
              </p:cNvPr>
              <p:cNvSpPr>
                <a:spLocks noEditPoints="1"/>
              </p:cNvSpPr>
              <p:nvPr/>
            </p:nvSpPr>
            <p:spPr bwMode="auto">
              <a:xfrm>
                <a:off x="3818" y="921"/>
                <a:ext cx="71" cy="107"/>
              </a:xfrm>
              <a:custGeom>
                <a:avLst/>
                <a:gdLst>
                  <a:gd name="T0" fmla="*/ 42 w 48"/>
                  <a:gd name="T1" fmla="*/ 72 h 72"/>
                  <a:gd name="T2" fmla="*/ 6 w 48"/>
                  <a:gd name="T3" fmla="*/ 72 h 72"/>
                  <a:gd name="T4" fmla="*/ 0 w 48"/>
                  <a:gd name="T5" fmla="*/ 66 h 72"/>
                  <a:gd name="T6" fmla="*/ 0 w 48"/>
                  <a:gd name="T7" fmla="*/ 6 h 72"/>
                  <a:gd name="T8" fmla="*/ 6 w 48"/>
                  <a:gd name="T9" fmla="*/ 0 h 72"/>
                  <a:gd name="T10" fmla="*/ 42 w 48"/>
                  <a:gd name="T11" fmla="*/ 0 h 72"/>
                  <a:gd name="T12" fmla="*/ 48 w 48"/>
                  <a:gd name="T13" fmla="*/ 6 h 72"/>
                  <a:gd name="T14" fmla="*/ 48 w 48"/>
                  <a:gd name="T15" fmla="*/ 66 h 72"/>
                  <a:gd name="T16" fmla="*/ 42 w 48"/>
                  <a:gd name="T17" fmla="*/ 72 h 72"/>
                  <a:gd name="T18" fmla="*/ 12 w 48"/>
                  <a:gd name="T19" fmla="*/ 60 h 72"/>
                  <a:gd name="T20" fmla="*/ 36 w 48"/>
                  <a:gd name="T21" fmla="*/ 60 h 72"/>
                  <a:gd name="T22" fmla="*/ 36 w 48"/>
                  <a:gd name="T23" fmla="*/ 12 h 72"/>
                  <a:gd name="T24" fmla="*/ 12 w 48"/>
                  <a:gd name="T25" fmla="*/ 12 h 72"/>
                  <a:gd name="T26" fmla="*/ 12 w 48"/>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2">
                    <a:moveTo>
                      <a:pt x="42" y="72"/>
                    </a:moveTo>
                    <a:cubicBezTo>
                      <a:pt x="6" y="72"/>
                      <a:pt x="6" y="72"/>
                      <a:pt x="6" y="72"/>
                    </a:cubicBezTo>
                    <a:cubicBezTo>
                      <a:pt x="3" y="72"/>
                      <a:pt x="0" y="69"/>
                      <a:pt x="0" y="66"/>
                    </a:cubicBezTo>
                    <a:cubicBezTo>
                      <a:pt x="0" y="6"/>
                      <a:pt x="0" y="6"/>
                      <a:pt x="0" y="6"/>
                    </a:cubicBezTo>
                    <a:cubicBezTo>
                      <a:pt x="0" y="3"/>
                      <a:pt x="3" y="0"/>
                      <a:pt x="6" y="0"/>
                    </a:cubicBezTo>
                    <a:cubicBezTo>
                      <a:pt x="42" y="0"/>
                      <a:pt x="42" y="0"/>
                      <a:pt x="42" y="0"/>
                    </a:cubicBezTo>
                    <a:cubicBezTo>
                      <a:pt x="45" y="0"/>
                      <a:pt x="48" y="3"/>
                      <a:pt x="48" y="6"/>
                    </a:cubicBezTo>
                    <a:cubicBezTo>
                      <a:pt x="48" y="66"/>
                      <a:pt x="48" y="66"/>
                      <a:pt x="48" y="66"/>
                    </a:cubicBezTo>
                    <a:cubicBezTo>
                      <a:pt x="48" y="69"/>
                      <a:pt x="45" y="72"/>
                      <a:pt x="42" y="72"/>
                    </a:cubicBezTo>
                    <a:close/>
                    <a:moveTo>
                      <a:pt x="12" y="60"/>
                    </a:moveTo>
                    <a:cubicBezTo>
                      <a:pt x="36" y="60"/>
                      <a:pt x="36" y="60"/>
                      <a:pt x="36" y="60"/>
                    </a:cubicBezTo>
                    <a:cubicBezTo>
                      <a:pt x="36" y="12"/>
                      <a:pt x="36" y="12"/>
                      <a:pt x="36"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1" name="Freeform 39">
                <a:extLst>
                  <a:ext uri="{FF2B5EF4-FFF2-40B4-BE49-F238E27FC236}">
                    <a16:creationId xmlns:a16="http://schemas.microsoft.com/office/drawing/2014/main" xmlns="" id="{B0E1E84E-5835-12E8-75AE-FB32F0C88FD4}"/>
                  </a:ext>
                </a:extLst>
              </p:cNvPr>
              <p:cNvSpPr>
                <a:spLocks/>
              </p:cNvSpPr>
              <p:nvPr/>
            </p:nvSpPr>
            <p:spPr bwMode="auto">
              <a:xfrm>
                <a:off x="3772" y="760"/>
                <a:ext cx="56" cy="179"/>
              </a:xfrm>
              <a:custGeom>
                <a:avLst/>
                <a:gdLst>
                  <a:gd name="T0" fmla="*/ 7 w 38"/>
                  <a:gd name="T1" fmla="*/ 121 h 121"/>
                  <a:gd name="T2" fmla="*/ 6 w 38"/>
                  <a:gd name="T3" fmla="*/ 121 h 121"/>
                  <a:gd name="T4" fmla="*/ 1 w 38"/>
                  <a:gd name="T5" fmla="*/ 114 h 121"/>
                  <a:gd name="T6" fmla="*/ 25 w 38"/>
                  <a:gd name="T7" fmla="*/ 6 h 121"/>
                  <a:gd name="T8" fmla="*/ 32 w 38"/>
                  <a:gd name="T9" fmla="*/ 1 h 121"/>
                  <a:gd name="T10" fmla="*/ 37 w 38"/>
                  <a:gd name="T11" fmla="*/ 8 h 121"/>
                  <a:gd name="T12" fmla="*/ 13 w 38"/>
                  <a:gd name="T13" fmla="*/ 116 h 121"/>
                  <a:gd name="T14" fmla="*/ 7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7" y="121"/>
                    </a:moveTo>
                    <a:cubicBezTo>
                      <a:pt x="7" y="121"/>
                      <a:pt x="6" y="121"/>
                      <a:pt x="6" y="121"/>
                    </a:cubicBezTo>
                    <a:cubicBezTo>
                      <a:pt x="3" y="120"/>
                      <a:pt x="0" y="117"/>
                      <a:pt x="1" y="114"/>
                    </a:cubicBezTo>
                    <a:cubicBezTo>
                      <a:pt x="25" y="6"/>
                      <a:pt x="25" y="6"/>
                      <a:pt x="25" y="6"/>
                    </a:cubicBezTo>
                    <a:cubicBezTo>
                      <a:pt x="26" y="2"/>
                      <a:pt x="29" y="0"/>
                      <a:pt x="32" y="1"/>
                    </a:cubicBezTo>
                    <a:cubicBezTo>
                      <a:pt x="36" y="2"/>
                      <a:pt x="38" y="5"/>
                      <a:pt x="37" y="8"/>
                    </a:cubicBezTo>
                    <a:cubicBezTo>
                      <a:pt x="13" y="116"/>
                      <a:pt x="13" y="116"/>
                      <a:pt x="13" y="116"/>
                    </a:cubicBezTo>
                    <a:cubicBezTo>
                      <a:pt x="12" y="119"/>
                      <a:pt x="10" y="121"/>
                      <a:pt x="7"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2" name="Freeform 40">
                <a:extLst>
                  <a:ext uri="{FF2B5EF4-FFF2-40B4-BE49-F238E27FC236}">
                    <a16:creationId xmlns:a16="http://schemas.microsoft.com/office/drawing/2014/main" xmlns="" id="{F03A9F04-947F-F77A-ADEC-310070CDBA82}"/>
                  </a:ext>
                </a:extLst>
              </p:cNvPr>
              <p:cNvSpPr>
                <a:spLocks/>
              </p:cNvSpPr>
              <p:nvPr/>
            </p:nvSpPr>
            <p:spPr bwMode="auto">
              <a:xfrm>
                <a:off x="3878" y="760"/>
                <a:ext cx="57" cy="179"/>
              </a:xfrm>
              <a:custGeom>
                <a:avLst/>
                <a:gdLst>
                  <a:gd name="T0" fmla="*/ 31 w 38"/>
                  <a:gd name="T1" fmla="*/ 121 h 121"/>
                  <a:gd name="T2" fmla="*/ 25 w 38"/>
                  <a:gd name="T3" fmla="*/ 116 h 121"/>
                  <a:gd name="T4" fmla="*/ 1 w 38"/>
                  <a:gd name="T5" fmla="*/ 8 h 121"/>
                  <a:gd name="T6" fmla="*/ 6 w 38"/>
                  <a:gd name="T7" fmla="*/ 1 h 121"/>
                  <a:gd name="T8" fmla="*/ 13 w 38"/>
                  <a:gd name="T9" fmla="*/ 6 h 121"/>
                  <a:gd name="T10" fmla="*/ 37 w 38"/>
                  <a:gd name="T11" fmla="*/ 114 h 121"/>
                  <a:gd name="T12" fmla="*/ 32 w 38"/>
                  <a:gd name="T13" fmla="*/ 121 h 121"/>
                  <a:gd name="T14" fmla="*/ 31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31" y="121"/>
                    </a:moveTo>
                    <a:cubicBezTo>
                      <a:pt x="28" y="121"/>
                      <a:pt x="26" y="119"/>
                      <a:pt x="25" y="116"/>
                    </a:cubicBezTo>
                    <a:cubicBezTo>
                      <a:pt x="1" y="8"/>
                      <a:pt x="1" y="8"/>
                      <a:pt x="1" y="8"/>
                    </a:cubicBezTo>
                    <a:cubicBezTo>
                      <a:pt x="0" y="5"/>
                      <a:pt x="3" y="2"/>
                      <a:pt x="6" y="1"/>
                    </a:cubicBezTo>
                    <a:cubicBezTo>
                      <a:pt x="9" y="0"/>
                      <a:pt x="12" y="2"/>
                      <a:pt x="13" y="6"/>
                    </a:cubicBezTo>
                    <a:cubicBezTo>
                      <a:pt x="37" y="114"/>
                      <a:pt x="37" y="114"/>
                      <a:pt x="37" y="114"/>
                    </a:cubicBezTo>
                    <a:cubicBezTo>
                      <a:pt x="38" y="117"/>
                      <a:pt x="36" y="120"/>
                      <a:pt x="32" y="121"/>
                    </a:cubicBezTo>
                    <a:cubicBezTo>
                      <a:pt x="32" y="121"/>
                      <a:pt x="31" y="121"/>
                      <a:pt x="31"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3" name="Rectangle 41">
                <a:extLst>
                  <a:ext uri="{FF2B5EF4-FFF2-40B4-BE49-F238E27FC236}">
                    <a16:creationId xmlns:a16="http://schemas.microsoft.com/office/drawing/2014/main" xmlns="" id="{949B8978-4C5F-96EC-7731-FE482BB4B536}"/>
                  </a:ext>
                </a:extLst>
              </p:cNvPr>
              <p:cNvSpPr>
                <a:spLocks noChangeArrowheads="1"/>
              </p:cNvSpPr>
              <p:nvPr/>
            </p:nvSpPr>
            <p:spPr bwMode="auto">
              <a:xfrm>
                <a:off x="3726" y="814"/>
                <a:ext cx="25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4" name="Rectangle 42">
                <a:extLst>
                  <a:ext uri="{FF2B5EF4-FFF2-40B4-BE49-F238E27FC236}">
                    <a16:creationId xmlns:a16="http://schemas.microsoft.com/office/drawing/2014/main" xmlns="" id="{80031ED6-AAE3-42AF-2DBF-04C5093E50B1}"/>
                  </a:ext>
                </a:extLst>
              </p:cNvPr>
              <p:cNvSpPr>
                <a:spLocks noChangeArrowheads="1"/>
              </p:cNvSpPr>
              <p:nvPr/>
            </p:nvSpPr>
            <p:spPr bwMode="auto">
              <a:xfrm>
                <a:off x="3696" y="868"/>
                <a:ext cx="31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137" name="Group 284">
              <a:extLst>
                <a:ext uri="{FF2B5EF4-FFF2-40B4-BE49-F238E27FC236}">
                  <a16:creationId xmlns:a16="http://schemas.microsoft.com/office/drawing/2014/main" xmlns="" id="{0B1F878D-6E6A-4AC5-7C01-769682CF89A1}"/>
                </a:ext>
              </a:extLst>
            </p:cNvPr>
            <p:cNvGrpSpPr>
              <a:grpSpLocks noChangeAspect="1"/>
            </p:cNvGrpSpPr>
            <p:nvPr/>
          </p:nvGrpSpPr>
          <p:grpSpPr bwMode="auto">
            <a:xfrm>
              <a:off x="5174144" y="986243"/>
              <a:ext cx="478157" cy="458048"/>
              <a:chOff x="6537" y="3006"/>
              <a:chExt cx="428" cy="410"/>
            </a:xfrm>
            <a:solidFill>
              <a:schemeClr val="tx1"/>
            </a:solidFill>
          </p:grpSpPr>
          <p:sp>
            <p:nvSpPr>
              <p:cNvPr id="138" name="Freeform 285">
                <a:extLst>
                  <a:ext uri="{FF2B5EF4-FFF2-40B4-BE49-F238E27FC236}">
                    <a16:creationId xmlns:a16="http://schemas.microsoft.com/office/drawing/2014/main" xmlns="" id="{7DCA407A-202F-8356-CFC7-DB9154A2E5F6}"/>
                  </a:ext>
                </a:extLst>
              </p:cNvPr>
              <p:cNvSpPr>
                <a:spLocks/>
              </p:cNvSpPr>
              <p:nvPr/>
            </p:nvSpPr>
            <p:spPr bwMode="auto">
              <a:xfrm>
                <a:off x="6592" y="3220"/>
                <a:ext cx="319" cy="196"/>
              </a:xfrm>
              <a:custGeom>
                <a:avLst/>
                <a:gdLst>
                  <a:gd name="T0" fmla="*/ 210 w 216"/>
                  <a:gd name="T1" fmla="*/ 132 h 132"/>
                  <a:gd name="T2" fmla="*/ 138 w 216"/>
                  <a:gd name="T3" fmla="*/ 132 h 132"/>
                  <a:gd name="T4" fmla="*/ 132 w 216"/>
                  <a:gd name="T5" fmla="*/ 126 h 132"/>
                  <a:gd name="T6" fmla="*/ 132 w 216"/>
                  <a:gd name="T7" fmla="*/ 48 h 132"/>
                  <a:gd name="T8" fmla="*/ 84 w 216"/>
                  <a:gd name="T9" fmla="*/ 48 h 132"/>
                  <a:gd name="T10" fmla="*/ 84 w 216"/>
                  <a:gd name="T11" fmla="*/ 126 h 132"/>
                  <a:gd name="T12" fmla="*/ 78 w 216"/>
                  <a:gd name="T13" fmla="*/ 132 h 132"/>
                  <a:gd name="T14" fmla="*/ 6 w 216"/>
                  <a:gd name="T15" fmla="*/ 132 h 132"/>
                  <a:gd name="T16" fmla="*/ 0 w 216"/>
                  <a:gd name="T17" fmla="*/ 126 h 132"/>
                  <a:gd name="T18" fmla="*/ 0 w 216"/>
                  <a:gd name="T19" fmla="*/ 6 h 132"/>
                  <a:gd name="T20" fmla="*/ 6 w 216"/>
                  <a:gd name="T21" fmla="*/ 0 h 132"/>
                  <a:gd name="T22" fmla="*/ 12 w 216"/>
                  <a:gd name="T23" fmla="*/ 6 h 132"/>
                  <a:gd name="T24" fmla="*/ 12 w 216"/>
                  <a:gd name="T25" fmla="*/ 120 h 132"/>
                  <a:gd name="T26" fmla="*/ 72 w 216"/>
                  <a:gd name="T27" fmla="*/ 120 h 132"/>
                  <a:gd name="T28" fmla="*/ 72 w 216"/>
                  <a:gd name="T29" fmla="*/ 42 h 132"/>
                  <a:gd name="T30" fmla="*/ 78 w 216"/>
                  <a:gd name="T31" fmla="*/ 36 h 132"/>
                  <a:gd name="T32" fmla="*/ 138 w 216"/>
                  <a:gd name="T33" fmla="*/ 36 h 132"/>
                  <a:gd name="T34" fmla="*/ 144 w 216"/>
                  <a:gd name="T35" fmla="*/ 42 h 132"/>
                  <a:gd name="T36" fmla="*/ 144 w 216"/>
                  <a:gd name="T37" fmla="*/ 120 h 132"/>
                  <a:gd name="T38" fmla="*/ 204 w 216"/>
                  <a:gd name="T39" fmla="*/ 120 h 132"/>
                  <a:gd name="T40" fmla="*/ 204 w 216"/>
                  <a:gd name="T41" fmla="*/ 12 h 132"/>
                  <a:gd name="T42" fmla="*/ 210 w 216"/>
                  <a:gd name="T43" fmla="*/ 6 h 132"/>
                  <a:gd name="T44" fmla="*/ 216 w 216"/>
                  <a:gd name="T45" fmla="*/ 12 h 132"/>
                  <a:gd name="T46" fmla="*/ 216 w 216"/>
                  <a:gd name="T47" fmla="*/ 126 h 132"/>
                  <a:gd name="T48" fmla="*/ 210 w 216"/>
                  <a:gd name="T4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32">
                    <a:moveTo>
                      <a:pt x="210" y="132"/>
                    </a:moveTo>
                    <a:cubicBezTo>
                      <a:pt x="138" y="132"/>
                      <a:pt x="138" y="132"/>
                      <a:pt x="138" y="132"/>
                    </a:cubicBezTo>
                    <a:cubicBezTo>
                      <a:pt x="135" y="132"/>
                      <a:pt x="132" y="129"/>
                      <a:pt x="132" y="126"/>
                    </a:cubicBezTo>
                    <a:cubicBezTo>
                      <a:pt x="132" y="48"/>
                      <a:pt x="132" y="48"/>
                      <a:pt x="132" y="48"/>
                    </a:cubicBezTo>
                    <a:cubicBezTo>
                      <a:pt x="84" y="48"/>
                      <a:pt x="84" y="48"/>
                      <a:pt x="84" y="48"/>
                    </a:cubicBezTo>
                    <a:cubicBezTo>
                      <a:pt x="84" y="126"/>
                      <a:pt x="84" y="126"/>
                      <a:pt x="84" y="126"/>
                    </a:cubicBezTo>
                    <a:cubicBezTo>
                      <a:pt x="84" y="129"/>
                      <a:pt x="81" y="132"/>
                      <a:pt x="78" y="132"/>
                    </a:cubicBezTo>
                    <a:cubicBezTo>
                      <a:pt x="6" y="132"/>
                      <a:pt x="6" y="132"/>
                      <a:pt x="6" y="132"/>
                    </a:cubicBezTo>
                    <a:cubicBezTo>
                      <a:pt x="3" y="132"/>
                      <a:pt x="0" y="129"/>
                      <a:pt x="0" y="126"/>
                    </a:cubicBezTo>
                    <a:cubicBezTo>
                      <a:pt x="0" y="6"/>
                      <a:pt x="0" y="6"/>
                      <a:pt x="0" y="6"/>
                    </a:cubicBezTo>
                    <a:cubicBezTo>
                      <a:pt x="0" y="3"/>
                      <a:pt x="3" y="0"/>
                      <a:pt x="6" y="0"/>
                    </a:cubicBezTo>
                    <a:cubicBezTo>
                      <a:pt x="9" y="0"/>
                      <a:pt x="12" y="3"/>
                      <a:pt x="12" y="6"/>
                    </a:cubicBezTo>
                    <a:cubicBezTo>
                      <a:pt x="12" y="120"/>
                      <a:pt x="12" y="120"/>
                      <a:pt x="12" y="120"/>
                    </a:cubicBezTo>
                    <a:cubicBezTo>
                      <a:pt x="72" y="120"/>
                      <a:pt x="72" y="120"/>
                      <a:pt x="72" y="120"/>
                    </a:cubicBezTo>
                    <a:cubicBezTo>
                      <a:pt x="72" y="42"/>
                      <a:pt x="72" y="42"/>
                      <a:pt x="72" y="42"/>
                    </a:cubicBezTo>
                    <a:cubicBezTo>
                      <a:pt x="72" y="39"/>
                      <a:pt x="75" y="36"/>
                      <a:pt x="78" y="36"/>
                    </a:cubicBezTo>
                    <a:cubicBezTo>
                      <a:pt x="138" y="36"/>
                      <a:pt x="138" y="36"/>
                      <a:pt x="138" y="36"/>
                    </a:cubicBezTo>
                    <a:cubicBezTo>
                      <a:pt x="141" y="36"/>
                      <a:pt x="144" y="39"/>
                      <a:pt x="144" y="42"/>
                    </a:cubicBezTo>
                    <a:cubicBezTo>
                      <a:pt x="144" y="120"/>
                      <a:pt x="144" y="120"/>
                      <a:pt x="144" y="120"/>
                    </a:cubicBezTo>
                    <a:cubicBezTo>
                      <a:pt x="204" y="120"/>
                      <a:pt x="204" y="120"/>
                      <a:pt x="204" y="120"/>
                    </a:cubicBezTo>
                    <a:cubicBezTo>
                      <a:pt x="204" y="12"/>
                      <a:pt x="204" y="12"/>
                      <a:pt x="204" y="12"/>
                    </a:cubicBezTo>
                    <a:cubicBezTo>
                      <a:pt x="204" y="9"/>
                      <a:pt x="207" y="6"/>
                      <a:pt x="210" y="6"/>
                    </a:cubicBezTo>
                    <a:cubicBezTo>
                      <a:pt x="213" y="6"/>
                      <a:pt x="216" y="9"/>
                      <a:pt x="216" y="12"/>
                    </a:cubicBezTo>
                    <a:cubicBezTo>
                      <a:pt x="216" y="126"/>
                      <a:pt x="216" y="126"/>
                      <a:pt x="216" y="126"/>
                    </a:cubicBezTo>
                    <a:cubicBezTo>
                      <a:pt x="216" y="129"/>
                      <a:pt x="213" y="132"/>
                      <a:pt x="21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39" name="Freeform 286">
                <a:extLst>
                  <a:ext uri="{FF2B5EF4-FFF2-40B4-BE49-F238E27FC236}">
                    <a16:creationId xmlns:a16="http://schemas.microsoft.com/office/drawing/2014/main" xmlns="" id="{963733B4-E284-C265-CF67-58BE151E5BD1}"/>
                  </a:ext>
                </a:extLst>
              </p:cNvPr>
              <p:cNvSpPr>
                <a:spLocks/>
              </p:cNvSpPr>
              <p:nvPr/>
            </p:nvSpPr>
            <p:spPr bwMode="auto">
              <a:xfrm>
                <a:off x="6537" y="3006"/>
                <a:ext cx="428" cy="223"/>
              </a:xfrm>
              <a:custGeom>
                <a:avLst/>
                <a:gdLst>
                  <a:gd name="T0" fmla="*/ 283 w 289"/>
                  <a:gd name="T1" fmla="*/ 151 h 151"/>
                  <a:gd name="T2" fmla="*/ 279 w 289"/>
                  <a:gd name="T3" fmla="*/ 149 h 151"/>
                  <a:gd name="T4" fmla="*/ 145 w 289"/>
                  <a:gd name="T5" fmla="*/ 15 h 151"/>
                  <a:gd name="T6" fmla="*/ 11 w 289"/>
                  <a:gd name="T7" fmla="*/ 149 h 151"/>
                  <a:gd name="T8" fmla="*/ 3 w 289"/>
                  <a:gd name="T9" fmla="*/ 149 h 151"/>
                  <a:gd name="T10" fmla="*/ 3 w 289"/>
                  <a:gd name="T11" fmla="*/ 141 h 151"/>
                  <a:gd name="T12" fmla="*/ 141 w 289"/>
                  <a:gd name="T13" fmla="*/ 3 h 151"/>
                  <a:gd name="T14" fmla="*/ 149 w 289"/>
                  <a:gd name="T15" fmla="*/ 3 h 151"/>
                  <a:gd name="T16" fmla="*/ 287 w 289"/>
                  <a:gd name="T17" fmla="*/ 141 h 151"/>
                  <a:gd name="T18" fmla="*/ 287 w 289"/>
                  <a:gd name="T19" fmla="*/ 149 h 151"/>
                  <a:gd name="T20" fmla="*/ 283 w 289"/>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51">
                    <a:moveTo>
                      <a:pt x="283" y="151"/>
                    </a:moveTo>
                    <a:cubicBezTo>
                      <a:pt x="281" y="151"/>
                      <a:pt x="280" y="150"/>
                      <a:pt x="279" y="149"/>
                    </a:cubicBezTo>
                    <a:cubicBezTo>
                      <a:pt x="145" y="15"/>
                      <a:pt x="145" y="15"/>
                      <a:pt x="145" y="15"/>
                    </a:cubicBezTo>
                    <a:cubicBezTo>
                      <a:pt x="11" y="149"/>
                      <a:pt x="11" y="149"/>
                      <a:pt x="11" y="149"/>
                    </a:cubicBezTo>
                    <a:cubicBezTo>
                      <a:pt x="9" y="151"/>
                      <a:pt x="5" y="151"/>
                      <a:pt x="3" y="149"/>
                    </a:cubicBezTo>
                    <a:cubicBezTo>
                      <a:pt x="0" y="147"/>
                      <a:pt x="0" y="143"/>
                      <a:pt x="3" y="141"/>
                    </a:cubicBezTo>
                    <a:cubicBezTo>
                      <a:pt x="141" y="3"/>
                      <a:pt x="141" y="3"/>
                      <a:pt x="141" y="3"/>
                    </a:cubicBezTo>
                    <a:cubicBezTo>
                      <a:pt x="143" y="0"/>
                      <a:pt x="147" y="0"/>
                      <a:pt x="149" y="3"/>
                    </a:cubicBezTo>
                    <a:cubicBezTo>
                      <a:pt x="287" y="141"/>
                      <a:pt x="287" y="141"/>
                      <a:pt x="287" y="141"/>
                    </a:cubicBezTo>
                    <a:cubicBezTo>
                      <a:pt x="289" y="143"/>
                      <a:pt x="289" y="147"/>
                      <a:pt x="287" y="149"/>
                    </a:cubicBezTo>
                    <a:cubicBezTo>
                      <a:pt x="286" y="150"/>
                      <a:pt x="284" y="151"/>
                      <a:pt x="283"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0" name="Freeform 287">
                <a:extLst>
                  <a:ext uri="{FF2B5EF4-FFF2-40B4-BE49-F238E27FC236}">
                    <a16:creationId xmlns:a16="http://schemas.microsoft.com/office/drawing/2014/main" xmlns="" id="{F51455B5-AACA-EADD-3791-D9C9F0674322}"/>
                  </a:ext>
                </a:extLst>
              </p:cNvPr>
              <p:cNvSpPr>
                <a:spLocks/>
              </p:cNvSpPr>
              <p:nvPr/>
            </p:nvSpPr>
            <p:spPr bwMode="auto">
              <a:xfrm>
                <a:off x="6814" y="3025"/>
                <a:ext cx="80" cy="80"/>
              </a:xfrm>
              <a:custGeom>
                <a:avLst/>
                <a:gdLst>
                  <a:gd name="T0" fmla="*/ 48 w 54"/>
                  <a:gd name="T1" fmla="*/ 54 h 54"/>
                  <a:gd name="T2" fmla="*/ 42 w 54"/>
                  <a:gd name="T3" fmla="*/ 48 h 54"/>
                  <a:gd name="T4" fmla="*/ 42 w 54"/>
                  <a:gd name="T5" fmla="*/ 12 h 54"/>
                  <a:gd name="T6" fmla="*/ 6 w 54"/>
                  <a:gd name="T7" fmla="*/ 12 h 54"/>
                  <a:gd name="T8" fmla="*/ 0 w 54"/>
                  <a:gd name="T9" fmla="*/ 6 h 54"/>
                  <a:gd name="T10" fmla="*/ 6 w 54"/>
                  <a:gd name="T11" fmla="*/ 0 h 54"/>
                  <a:gd name="T12" fmla="*/ 48 w 54"/>
                  <a:gd name="T13" fmla="*/ 0 h 54"/>
                  <a:gd name="T14" fmla="*/ 54 w 54"/>
                  <a:gd name="T15" fmla="*/ 6 h 54"/>
                  <a:gd name="T16" fmla="*/ 54 w 54"/>
                  <a:gd name="T17" fmla="*/ 48 h 54"/>
                  <a:gd name="T18" fmla="*/ 48 w 54"/>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48" y="54"/>
                    </a:moveTo>
                    <a:cubicBezTo>
                      <a:pt x="45" y="54"/>
                      <a:pt x="42" y="51"/>
                      <a:pt x="42" y="48"/>
                    </a:cubicBezTo>
                    <a:cubicBezTo>
                      <a:pt x="42" y="12"/>
                      <a:pt x="42" y="12"/>
                      <a:pt x="42" y="12"/>
                    </a:cubicBezTo>
                    <a:cubicBezTo>
                      <a:pt x="6" y="12"/>
                      <a:pt x="6" y="12"/>
                      <a:pt x="6" y="12"/>
                    </a:cubicBezTo>
                    <a:cubicBezTo>
                      <a:pt x="3" y="12"/>
                      <a:pt x="0" y="9"/>
                      <a:pt x="0" y="6"/>
                    </a:cubicBezTo>
                    <a:cubicBezTo>
                      <a:pt x="0" y="3"/>
                      <a:pt x="3" y="0"/>
                      <a:pt x="6" y="0"/>
                    </a:cubicBezTo>
                    <a:cubicBezTo>
                      <a:pt x="48" y="0"/>
                      <a:pt x="48" y="0"/>
                      <a:pt x="48" y="0"/>
                    </a:cubicBezTo>
                    <a:cubicBezTo>
                      <a:pt x="51" y="0"/>
                      <a:pt x="54" y="3"/>
                      <a:pt x="54" y="6"/>
                    </a:cubicBezTo>
                    <a:cubicBezTo>
                      <a:pt x="54" y="48"/>
                      <a:pt x="54" y="48"/>
                      <a:pt x="54" y="48"/>
                    </a:cubicBezTo>
                    <a:cubicBezTo>
                      <a:pt x="54" y="51"/>
                      <a:pt x="51" y="54"/>
                      <a:pt x="4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pic>
        <p:nvPicPr>
          <p:cNvPr id="1262" name="Picture 2" descr="See the source image">
            <a:extLst>
              <a:ext uri="{FF2B5EF4-FFF2-40B4-BE49-F238E27FC236}">
                <a16:creationId xmlns:a16="http://schemas.microsoft.com/office/drawing/2014/main" xmlns="" id="{4B242B22-DA1A-8CA4-DE4E-34DF2AE21B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4363" y="-8305"/>
            <a:ext cx="1516616" cy="8475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xmlns="" id="{90F1A585-9831-4C68-8AB2-AC81A5BD0C68}"/>
              </a:ext>
            </a:extLst>
          </p:cNvPr>
          <p:cNvSpPr/>
          <p:nvPr/>
        </p:nvSpPr>
        <p:spPr>
          <a:xfrm>
            <a:off x="279213" y="802839"/>
            <a:ext cx="5532771" cy="5761506"/>
          </a:xfrm>
          <a:prstGeom prst="rect">
            <a:avLst/>
          </a:prstGeom>
          <a:noFill/>
          <a:ln w="15875">
            <a:solidFill>
              <a:srgbClr val="B58E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a:extLst>
              <a:ext uri="{FF2B5EF4-FFF2-40B4-BE49-F238E27FC236}">
                <a16:creationId xmlns:a16="http://schemas.microsoft.com/office/drawing/2014/main" xmlns="" id="{D8FD712C-D17C-C1B5-9ABA-08506D1BACF1}"/>
              </a:ext>
            </a:extLst>
          </p:cNvPr>
          <p:cNvSpPr/>
          <p:nvPr/>
        </p:nvSpPr>
        <p:spPr>
          <a:xfrm>
            <a:off x="6066699" y="4603471"/>
            <a:ext cx="5846088" cy="1961493"/>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Rectangle 22">
            <a:extLst>
              <a:ext uri="{FF2B5EF4-FFF2-40B4-BE49-F238E27FC236}">
                <a16:creationId xmlns:a16="http://schemas.microsoft.com/office/drawing/2014/main" xmlns="" id="{5C835493-4486-1C3B-1F1E-17E60966A2B8}"/>
              </a:ext>
            </a:extLst>
          </p:cNvPr>
          <p:cNvSpPr/>
          <p:nvPr/>
        </p:nvSpPr>
        <p:spPr>
          <a:xfrm>
            <a:off x="6066700" y="2424740"/>
            <a:ext cx="5843118" cy="2130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33" name="Straight Connector 32">
            <a:extLst>
              <a:ext uri="{FF2B5EF4-FFF2-40B4-BE49-F238E27FC236}">
                <a16:creationId xmlns:a16="http://schemas.microsoft.com/office/drawing/2014/main" xmlns="" id="{83DCC065-7B50-7B2A-9091-5C16A8F37B9E}"/>
              </a:ext>
            </a:extLst>
          </p:cNvPr>
          <p:cNvCxnSpPr>
            <a:cxnSpLocks/>
          </p:cNvCxnSpPr>
          <p:nvPr/>
        </p:nvCxnSpPr>
        <p:spPr>
          <a:xfrm>
            <a:off x="6125843" y="2512666"/>
            <a:ext cx="5751542"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74" name="TextBox 673">
            <a:extLst>
              <a:ext uri="{FF2B5EF4-FFF2-40B4-BE49-F238E27FC236}">
                <a16:creationId xmlns:a16="http://schemas.microsoft.com/office/drawing/2014/main" xmlns="" id="{90F3D9F9-CCDD-4C0D-B87E-C697EA9B4606}"/>
              </a:ext>
            </a:extLst>
          </p:cNvPr>
          <p:cNvSpPr txBox="1"/>
          <p:nvPr/>
        </p:nvSpPr>
        <p:spPr>
          <a:xfrm>
            <a:off x="6063730" y="6110329"/>
            <a:ext cx="5846088" cy="369332"/>
          </a:xfrm>
          <a:prstGeom prst="rect">
            <a:avLst/>
          </a:prstGeom>
          <a:noFill/>
        </p:spPr>
        <p:txBody>
          <a:bodyPr wrap="square" rtlCol="0">
            <a:spAutoFit/>
          </a:bodyPr>
          <a:lstStyle/>
          <a:p>
            <a:pPr algn="ctr"/>
            <a:r>
              <a:rPr lang="en-US" b="1" dirty="0">
                <a:solidFill>
                  <a:prstClr val="black"/>
                </a:solidFill>
              </a:rPr>
              <a:t>Tsunami Risk Zones</a:t>
            </a:r>
          </a:p>
        </p:txBody>
      </p:sp>
      <p:sp>
        <p:nvSpPr>
          <p:cNvPr id="25" name="TextBox 24">
            <a:extLst>
              <a:ext uri="{FF2B5EF4-FFF2-40B4-BE49-F238E27FC236}">
                <a16:creationId xmlns:a16="http://schemas.microsoft.com/office/drawing/2014/main" xmlns="" id="{F0A3137F-BF1E-5A68-7FCA-0AA9BE272BAB}"/>
              </a:ext>
            </a:extLst>
          </p:cNvPr>
          <p:cNvSpPr txBox="1"/>
          <p:nvPr/>
        </p:nvSpPr>
        <p:spPr>
          <a:xfrm>
            <a:off x="279212" y="6104059"/>
            <a:ext cx="5532771" cy="369332"/>
          </a:xfrm>
          <a:prstGeom prst="rect">
            <a:avLst/>
          </a:prstGeom>
          <a:noFill/>
        </p:spPr>
        <p:txBody>
          <a:bodyPr wrap="square" rtlCol="0">
            <a:spAutoFit/>
          </a:bodyPr>
          <a:lstStyle/>
          <a:p>
            <a:pPr algn="ctr"/>
            <a:r>
              <a:rPr lang="en-US" b="1" dirty="0">
                <a:solidFill>
                  <a:prstClr val="black"/>
                </a:solidFill>
              </a:rPr>
              <a:t>Wildfire Risk Zones</a:t>
            </a:r>
          </a:p>
        </p:txBody>
      </p:sp>
      <p:sp>
        <p:nvSpPr>
          <p:cNvPr id="61" name="Rectangle 60">
            <a:extLst>
              <a:ext uri="{FF2B5EF4-FFF2-40B4-BE49-F238E27FC236}">
                <a16:creationId xmlns:a16="http://schemas.microsoft.com/office/drawing/2014/main" xmlns="" id="{8CD5282C-972A-67F7-14F3-FE545054AD24}"/>
              </a:ext>
            </a:extLst>
          </p:cNvPr>
          <p:cNvSpPr/>
          <p:nvPr/>
        </p:nvSpPr>
        <p:spPr>
          <a:xfrm>
            <a:off x="6066699" y="802838"/>
            <a:ext cx="5846088" cy="3596651"/>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203" name="Group 99">
            <a:extLst>
              <a:ext uri="{FF2B5EF4-FFF2-40B4-BE49-F238E27FC236}">
                <a16:creationId xmlns:a16="http://schemas.microsoft.com/office/drawing/2014/main" xmlns="" id="{06E1B6D8-5A9B-4A37-9525-877FD1E0ACC3}"/>
              </a:ext>
            </a:extLst>
          </p:cNvPr>
          <p:cNvGrpSpPr>
            <a:grpSpLocks noChangeAspect="1"/>
          </p:cNvGrpSpPr>
          <p:nvPr/>
        </p:nvGrpSpPr>
        <p:grpSpPr bwMode="auto">
          <a:xfrm>
            <a:off x="10797793" y="1796110"/>
            <a:ext cx="716888" cy="702225"/>
            <a:chOff x="2593" y="1945"/>
            <a:chExt cx="440" cy="431"/>
          </a:xfrm>
          <a:solidFill>
            <a:schemeClr val="tx1"/>
          </a:solidFill>
        </p:grpSpPr>
        <p:sp>
          <p:nvSpPr>
            <p:cNvPr id="204" name="Freeform 100">
              <a:extLst>
                <a:ext uri="{FF2B5EF4-FFF2-40B4-BE49-F238E27FC236}">
                  <a16:creationId xmlns:a16="http://schemas.microsoft.com/office/drawing/2014/main" xmlns="" id="{C0AAAA4C-D92B-4C95-BD53-E1A0A7C8AC88}"/>
                </a:ext>
              </a:extLst>
            </p:cNvPr>
            <p:cNvSpPr>
              <a:spLocks/>
            </p:cNvSpPr>
            <p:nvPr/>
          </p:nvSpPr>
          <p:spPr bwMode="auto">
            <a:xfrm>
              <a:off x="2905" y="2124"/>
              <a:ext cx="18" cy="252"/>
            </a:xfrm>
            <a:custGeom>
              <a:avLst/>
              <a:gdLst>
                <a:gd name="T0" fmla="*/ 6 w 12"/>
                <a:gd name="T1" fmla="*/ 169 h 169"/>
                <a:gd name="T2" fmla="*/ 0 w 12"/>
                <a:gd name="T3" fmla="*/ 163 h 169"/>
                <a:gd name="T4" fmla="*/ 0 w 12"/>
                <a:gd name="T5" fmla="*/ 6 h 169"/>
                <a:gd name="T6" fmla="*/ 6 w 12"/>
                <a:gd name="T7" fmla="*/ 0 h 169"/>
                <a:gd name="T8" fmla="*/ 12 w 12"/>
                <a:gd name="T9" fmla="*/ 6 h 169"/>
                <a:gd name="T10" fmla="*/ 12 w 12"/>
                <a:gd name="T11" fmla="*/ 163 h 169"/>
                <a:gd name="T12" fmla="*/ 6 w 12"/>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12" h="169">
                  <a:moveTo>
                    <a:pt x="6" y="169"/>
                  </a:moveTo>
                  <a:cubicBezTo>
                    <a:pt x="3" y="169"/>
                    <a:pt x="0" y="166"/>
                    <a:pt x="0" y="163"/>
                  </a:cubicBezTo>
                  <a:cubicBezTo>
                    <a:pt x="0" y="6"/>
                    <a:pt x="0" y="6"/>
                    <a:pt x="0" y="6"/>
                  </a:cubicBezTo>
                  <a:cubicBezTo>
                    <a:pt x="0" y="3"/>
                    <a:pt x="3" y="0"/>
                    <a:pt x="6" y="0"/>
                  </a:cubicBezTo>
                  <a:cubicBezTo>
                    <a:pt x="10" y="0"/>
                    <a:pt x="12" y="3"/>
                    <a:pt x="12" y="6"/>
                  </a:cubicBezTo>
                  <a:cubicBezTo>
                    <a:pt x="12" y="163"/>
                    <a:pt x="12" y="163"/>
                    <a:pt x="12" y="163"/>
                  </a:cubicBezTo>
                  <a:cubicBezTo>
                    <a:pt x="12" y="166"/>
                    <a:pt x="10" y="169"/>
                    <a:pt x="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5" name="Freeform 101">
              <a:extLst>
                <a:ext uri="{FF2B5EF4-FFF2-40B4-BE49-F238E27FC236}">
                  <a16:creationId xmlns:a16="http://schemas.microsoft.com/office/drawing/2014/main" xmlns="" id="{11A92FD4-F05C-4218-B7AB-42682FE1A647}"/>
                </a:ext>
              </a:extLst>
            </p:cNvPr>
            <p:cNvSpPr>
              <a:spLocks/>
            </p:cNvSpPr>
            <p:nvPr/>
          </p:nvSpPr>
          <p:spPr bwMode="auto">
            <a:xfrm>
              <a:off x="2703" y="2124"/>
              <a:ext cx="18" cy="252"/>
            </a:xfrm>
            <a:custGeom>
              <a:avLst/>
              <a:gdLst>
                <a:gd name="T0" fmla="*/ 6 w 12"/>
                <a:gd name="T1" fmla="*/ 169 h 169"/>
                <a:gd name="T2" fmla="*/ 0 w 12"/>
                <a:gd name="T3" fmla="*/ 163 h 169"/>
                <a:gd name="T4" fmla="*/ 0 w 12"/>
                <a:gd name="T5" fmla="*/ 6 h 169"/>
                <a:gd name="T6" fmla="*/ 6 w 12"/>
                <a:gd name="T7" fmla="*/ 0 h 169"/>
                <a:gd name="T8" fmla="*/ 12 w 12"/>
                <a:gd name="T9" fmla="*/ 6 h 169"/>
                <a:gd name="T10" fmla="*/ 12 w 12"/>
                <a:gd name="T11" fmla="*/ 163 h 169"/>
                <a:gd name="T12" fmla="*/ 6 w 12"/>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12" h="169">
                  <a:moveTo>
                    <a:pt x="6" y="169"/>
                  </a:moveTo>
                  <a:cubicBezTo>
                    <a:pt x="3" y="169"/>
                    <a:pt x="0" y="166"/>
                    <a:pt x="0" y="163"/>
                  </a:cubicBezTo>
                  <a:cubicBezTo>
                    <a:pt x="0" y="6"/>
                    <a:pt x="0" y="6"/>
                    <a:pt x="0" y="6"/>
                  </a:cubicBezTo>
                  <a:cubicBezTo>
                    <a:pt x="0" y="3"/>
                    <a:pt x="3" y="0"/>
                    <a:pt x="6" y="0"/>
                  </a:cubicBezTo>
                  <a:cubicBezTo>
                    <a:pt x="10" y="0"/>
                    <a:pt x="12" y="3"/>
                    <a:pt x="12" y="6"/>
                  </a:cubicBezTo>
                  <a:cubicBezTo>
                    <a:pt x="12" y="163"/>
                    <a:pt x="12" y="163"/>
                    <a:pt x="12" y="163"/>
                  </a:cubicBezTo>
                  <a:cubicBezTo>
                    <a:pt x="12" y="166"/>
                    <a:pt x="10" y="169"/>
                    <a:pt x="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6" name="Freeform 102">
              <a:extLst>
                <a:ext uri="{FF2B5EF4-FFF2-40B4-BE49-F238E27FC236}">
                  <a16:creationId xmlns:a16="http://schemas.microsoft.com/office/drawing/2014/main" xmlns="" id="{72E13B4E-DC97-4694-95EB-2B2674438B51}"/>
                </a:ext>
              </a:extLst>
            </p:cNvPr>
            <p:cNvSpPr>
              <a:spLocks/>
            </p:cNvSpPr>
            <p:nvPr/>
          </p:nvSpPr>
          <p:spPr bwMode="auto">
            <a:xfrm>
              <a:off x="2905" y="2161"/>
              <a:ext cx="128" cy="215"/>
            </a:xfrm>
            <a:custGeom>
              <a:avLst/>
              <a:gdLst>
                <a:gd name="T0" fmla="*/ 78 w 84"/>
                <a:gd name="T1" fmla="*/ 144 h 144"/>
                <a:gd name="T2" fmla="*/ 72 w 84"/>
                <a:gd name="T3" fmla="*/ 138 h 144"/>
                <a:gd name="T4" fmla="*/ 72 w 84"/>
                <a:gd name="T5" fmla="*/ 12 h 144"/>
                <a:gd name="T6" fmla="*/ 12 w 84"/>
                <a:gd name="T7" fmla="*/ 12 h 144"/>
                <a:gd name="T8" fmla="*/ 12 w 84"/>
                <a:gd name="T9" fmla="*/ 138 h 144"/>
                <a:gd name="T10" fmla="*/ 6 w 84"/>
                <a:gd name="T11" fmla="*/ 144 h 144"/>
                <a:gd name="T12" fmla="*/ 0 w 84"/>
                <a:gd name="T13" fmla="*/ 138 h 144"/>
                <a:gd name="T14" fmla="*/ 0 w 84"/>
                <a:gd name="T15" fmla="*/ 6 h 144"/>
                <a:gd name="T16" fmla="*/ 6 w 84"/>
                <a:gd name="T17" fmla="*/ 0 h 144"/>
                <a:gd name="T18" fmla="*/ 78 w 84"/>
                <a:gd name="T19" fmla="*/ 0 h 144"/>
                <a:gd name="T20" fmla="*/ 84 w 84"/>
                <a:gd name="T21" fmla="*/ 6 h 144"/>
                <a:gd name="T22" fmla="*/ 84 w 84"/>
                <a:gd name="T23" fmla="*/ 138 h 144"/>
                <a:gd name="T24" fmla="*/ 78 w 84"/>
                <a:gd name="T2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44">
                  <a:moveTo>
                    <a:pt x="78" y="144"/>
                  </a:moveTo>
                  <a:cubicBezTo>
                    <a:pt x="75" y="144"/>
                    <a:pt x="72" y="141"/>
                    <a:pt x="72" y="138"/>
                  </a:cubicBezTo>
                  <a:cubicBezTo>
                    <a:pt x="72" y="12"/>
                    <a:pt x="72" y="12"/>
                    <a:pt x="72" y="12"/>
                  </a:cubicBezTo>
                  <a:cubicBezTo>
                    <a:pt x="12" y="12"/>
                    <a:pt x="12" y="12"/>
                    <a:pt x="12" y="12"/>
                  </a:cubicBezTo>
                  <a:cubicBezTo>
                    <a:pt x="12" y="138"/>
                    <a:pt x="12" y="138"/>
                    <a:pt x="12" y="138"/>
                  </a:cubicBezTo>
                  <a:cubicBezTo>
                    <a:pt x="12" y="141"/>
                    <a:pt x="10" y="144"/>
                    <a:pt x="6" y="144"/>
                  </a:cubicBezTo>
                  <a:cubicBezTo>
                    <a:pt x="3" y="144"/>
                    <a:pt x="0" y="141"/>
                    <a:pt x="0" y="138"/>
                  </a:cubicBezTo>
                  <a:cubicBezTo>
                    <a:pt x="0" y="6"/>
                    <a:pt x="0" y="6"/>
                    <a:pt x="0" y="6"/>
                  </a:cubicBezTo>
                  <a:cubicBezTo>
                    <a:pt x="0" y="3"/>
                    <a:pt x="3" y="0"/>
                    <a:pt x="6" y="0"/>
                  </a:cubicBezTo>
                  <a:cubicBezTo>
                    <a:pt x="78" y="0"/>
                    <a:pt x="78" y="0"/>
                    <a:pt x="78" y="0"/>
                  </a:cubicBezTo>
                  <a:cubicBezTo>
                    <a:pt x="82" y="0"/>
                    <a:pt x="84" y="3"/>
                    <a:pt x="84" y="6"/>
                  </a:cubicBezTo>
                  <a:cubicBezTo>
                    <a:pt x="84" y="138"/>
                    <a:pt x="84" y="138"/>
                    <a:pt x="84" y="138"/>
                  </a:cubicBezTo>
                  <a:cubicBezTo>
                    <a:pt x="84" y="141"/>
                    <a:pt x="82" y="144"/>
                    <a:pt x="7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103">
              <a:extLst>
                <a:ext uri="{FF2B5EF4-FFF2-40B4-BE49-F238E27FC236}">
                  <a16:creationId xmlns:a16="http://schemas.microsoft.com/office/drawing/2014/main" xmlns="" id="{732A83AA-C0E7-44A4-87EF-8E36645CBE90}"/>
                </a:ext>
              </a:extLst>
            </p:cNvPr>
            <p:cNvSpPr>
              <a:spLocks/>
            </p:cNvSpPr>
            <p:nvPr/>
          </p:nvSpPr>
          <p:spPr bwMode="auto">
            <a:xfrm>
              <a:off x="2593" y="2161"/>
              <a:ext cx="128" cy="215"/>
            </a:xfrm>
            <a:custGeom>
              <a:avLst/>
              <a:gdLst>
                <a:gd name="T0" fmla="*/ 78 w 84"/>
                <a:gd name="T1" fmla="*/ 144 h 144"/>
                <a:gd name="T2" fmla="*/ 72 w 84"/>
                <a:gd name="T3" fmla="*/ 138 h 144"/>
                <a:gd name="T4" fmla="*/ 72 w 84"/>
                <a:gd name="T5" fmla="*/ 12 h 144"/>
                <a:gd name="T6" fmla="*/ 12 w 84"/>
                <a:gd name="T7" fmla="*/ 12 h 144"/>
                <a:gd name="T8" fmla="*/ 12 w 84"/>
                <a:gd name="T9" fmla="*/ 138 h 144"/>
                <a:gd name="T10" fmla="*/ 6 w 84"/>
                <a:gd name="T11" fmla="*/ 144 h 144"/>
                <a:gd name="T12" fmla="*/ 0 w 84"/>
                <a:gd name="T13" fmla="*/ 138 h 144"/>
                <a:gd name="T14" fmla="*/ 0 w 84"/>
                <a:gd name="T15" fmla="*/ 6 h 144"/>
                <a:gd name="T16" fmla="*/ 6 w 84"/>
                <a:gd name="T17" fmla="*/ 0 h 144"/>
                <a:gd name="T18" fmla="*/ 78 w 84"/>
                <a:gd name="T19" fmla="*/ 0 h 144"/>
                <a:gd name="T20" fmla="*/ 84 w 84"/>
                <a:gd name="T21" fmla="*/ 6 h 144"/>
                <a:gd name="T22" fmla="*/ 84 w 84"/>
                <a:gd name="T23" fmla="*/ 138 h 144"/>
                <a:gd name="T24" fmla="*/ 78 w 84"/>
                <a:gd name="T2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44">
                  <a:moveTo>
                    <a:pt x="78" y="144"/>
                  </a:moveTo>
                  <a:cubicBezTo>
                    <a:pt x="75" y="144"/>
                    <a:pt x="72" y="141"/>
                    <a:pt x="72" y="138"/>
                  </a:cubicBezTo>
                  <a:cubicBezTo>
                    <a:pt x="72" y="12"/>
                    <a:pt x="72" y="12"/>
                    <a:pt x="72" y="12"/>
                  </a:cubicBezTo>
                  <a:cubicBezTo>
                    <a:pt x="12" y="12"/>
                    <a:pt x="12" y="12"/>
                    <a:pt x="12" y="12"/>
                  </a:cubicBezTo>
                  <a:cubicBezTo>
                    <a:pt x="12" y="138"/>
                    <a:pt x="12" y="138"/>
                    <a:pt x="12" y="138"/>
                  </a:cubicBezTo>
                  <a:cubicBezTo>
                    <a:pt x="12" y="141"/>
                    <a:pt x="10" y="144"/>
                    <a:pt x="6" y="144"/>
                  </a:cubicBezTo>
                  <a:cubicBezTo>
                    <a:pt x="3" y="144"/>
                    <a:pt x="0" y="141"/>
                    <a:pt x="0" y="138"/>
                  </a:cubicBezTo>
                  <a:cubicBezTo>
                    <a:pt x="0" y="6"/>
                    <a:pt x="0" y="6"/>
                    <a:pt x="0" y="6"/>
                  </a:cubicBezTo>
                  <a:cubicBezTo>
                    <a:pt x="0" y="3"/>
                    <a:pt x="3" y="0"/>
                    <a:pt x="6" y="0"/>
                  </a:cubicBezTo>
                  <a:cubicBezTo>
                    <a:pt x="78" y="0"/>
                    <a:pt x="78" y="0"/>
                    <a:pt x="78" y="0"/>
                  </a:cubicBezTo>
                  <a:cubicBezTo>
                    <a:pt x="82" y="0"/>
                    <a:pt x="84" y="3"/>
                    <a:pt x="84" y="6"/>
                  </a:cubicBezTo>
                  <a:cubicBezTo>
                    <a:pt x="84" y="138"/>
                    <a:pt x="84" y="138"/>
                    <a:pt x="84" y="138"/>
                  </a:cubicBezTo>
                  <a:cubicBezTo>
                    <a:pt x="84" y="141"/>
                    <a:pt x="82" y="144"/>
                    <a:pt x="7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8" name="Freeform 104">
              <a:extLst>
                <a:ext uri="{FF2B5EF4-FFF2-40B4-BE49-F238E27FC236}">
                  <a16:creationId xmlns:a16="http://schemas.microsoft.com/office/drawing/2014/main" xmlns="" id="{E346AE04-C62F-4D13-8317-3C21EF980673}"/>
                </a:ext>
              </a:extLst>
            </p:cNvPr>
            <p:cNvSpPr>
              <a:spLocks/>
            </p:cNvSpPr>
            <p:nvPr/>
          </p:nvSpPr>
          <p:spPr bwMode="auto">
            <a:xfrm>
              <a:off x="2593" y="2359"/>
              <a:ext cx="440" cy="17"/>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6" y="0"/>
                    <a:pt x="288" y="3"/>
                    <a:pt x="288" y="6"/>
                  </a:cubicBezTo>
                  <a:cubicBezTo>
                    <a:pt x="288" y="9"/>
                    <a:pt x="286"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9" name="Freeform 105">
              <a:extLst>
                <a:ext uri="{FF2B5EF4-FFF2-40B4-BE49-F238E27FC236}">
                  <a16:creationId xmlns:a16="http://schemas.microsoft.com/office/drawing/2014/main" xmlns="" id="{00CEADEA-1DFE-441D-9E71-771C71662C94}"/>
                </a:ext>
              </a:extLst>
            </p:cNvPr>
            <p:cNvSpPr>
              <a:spLocks noEditPoints="1"/>
            </p:cNvSpPr>
            <p:nvPr/>
          </p:nvSpPr>
          <p:spPr bwMode="auto">
            <a:xfrm>
              <a:off x="2685" y="1945"/>
              <a:ext cx="257" cy="252"/>
            </a:xfrm>
            <a:custGeom>
              <a:avLst/>
              <a:gdLst>
                <a:gd name="T0" fmla="*/ 84 w 168"/>
                <a:gd name="T1" fmla="*/ 168 h 168"/>
                <a:gd name="T2" fmla="*/ 0 w 168"/>
                <a:gd name="T3" fmla="*/ 84 h 168"/>
                <a:gd name="T4" fmla="*/ 84 w 168"/>
                <a:gd name="T5" fmla="*/ 0 h 168"/>
                <a:gd name="T6" fmla="*/ 168 w 168"/>
                <a:gd name="T7" fmla="*/ 84 h 168"/>
                <a:gd name="T8" fmla="*/ 84 w 168"/>
                <a:gd name="T9" fmla="*/ 168 h 168"/>
                <a:gd name="T10" fmla="*/ 84 w 168"/>
                <a:gd name="T11" fmla="*/ 12 h 168"/>
                <a:gd name="T12" fmla="*/ 12 w 168"/>
                <a:gd name="T13" fmla="*/ 84 h 168"/>
                <a:gd name="T14" fmla="*/ 84 w 168"/>
                <a:gd name="T15" fmla="*/ 156 h 168"/>
                <a:gd name="T16" fmla="*/ 156 w 168"/>
                <a:gd name="T17" fmla="*/ 84 h 168"/>
                <a:gd name="T18" fmla="*/ 84 w 168"/>
                <a:gd name="T19"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68"/>
                  </a:moveTo>
                  <a:cubicBezTo>
                    <a:pt x="38" y="168"/>
                    <a:pt x="0" y="130"/>
                    <a:pt x="0" y="84"/>
                  </a:cubicBezTo>
                  <a:cubicBezTo>
                    <a:pt x="0" y="38"/>
                    <a:pt x="38" y="0"/>
                    <a:pt x="84" y="0"/>
                  </a:cubicBezTo>
                  <a:cubicBezTo>
                    <a:pt x="131" y="0"/>
                    <a:pt x="168" y="38"/>
                    <a:pt x="168" y="84"/>
                  </a:cubicBezTo>
                  <a:cubicBezTo>
                    <a:pt x="168" y="130"/>
                    <a:pt x="131" y="168"/>
                    <a:pt x="84" y="168"/>
                  </a:cubicBezTo>
                  <a:close/>
                  <a:moveTo>
                    <a:pt x="84" y="12"/>
                  </a:moveTo>
                  <a:cubicBezTo>
                    <a:pt x="45" y="12"/>
                    <a:pt x="12" y="44"/>
                    <a:pt x="12" y="84"/>
                  </a:cubicBezTo>
                  <a:cubicBezTo>
                    <a:pt x="12" y="124"/>
                    <a:pt x="45" y="156"/>
                    <a:pt x="84" y="156"/>
                  </a:cubicBezTo>
                  <a:cubicBezTo>
                    <a:pt x="124" y="156"/>
                    <a:pt x="156" y="124"/>
                    <a:pt x="156" y="84"/>
                  </a:cubicBezTo>
                  <a:cubicBezTo>
                    <a:pt x="156" y="44"/>
                    <a:pt x="124" y="12"/>
                    <a:pt x="8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0" name="Freeform 106">
              <a:extLst>
                <a:ext uri="{FF2B5EF4-FFF2-40B4-BE49-F238E27FC236}">
                  <a16:creationId xmlns:a16="http://schemas.microsoft.com/office/drawing/2014/main" xmlns="" id="{507A1760-A3CD-4814-B120-BB8191CCC2AB}"/>
                </a:ext>
              </a:extLst>
            </p:cNvPr>
            <p:cNvSpPr>
              <a:spLocks noEditPoints="1"/>
            </p:cNvSpPr>
            <p:nvPr/>
          </p:nvSpPr>
          <p:spPr bwMode="auto">
            <a:xfrm>
              <a:off x="2740" y="1999"/>
              <a:ext cx="147" cy="144"/>
            </a:xfrm>
            <a:custGeom>
              <a:avLst/>
              <a:gdLst>
                <a:gd name="T0" fmla="*/ 66 w 96"/>
                <a:gd name="T1" fmla="*/ 96 h 96"/>
                <a:gd name="T2" fmla="*/ 30 w 96"/>
                <a:gd name="T3" fmla="*/ 96 h 96"/>
                <a:gd name="T4" fmla="*/ 24 w 96"/>
                <a:gd name="T5" fmla="*/ 90 h 96"/>
                <a:gd name="T6" fmla="*/ 24 w 96"/>
                <a:gd name="T7" fmla="*/ 72 h 96"/>
                <a:gd name="T8" fmla="*/ 6 w 96"/>
                <a:gd name="T9" fmla="*/ 72 h 96"/>
                <a:gd name="T10" fmla="*/ 0 w 96"/>
                <a:gd name="T11" fmla="*/ 66 h 96"/>
                <a:gd name="T12" fmla="*/ 0 w 96"/>
                <a:gd name="T13" fmla="*/ 30 h 96"/>
                <a:gd name="T14" fmla="*/ 6 w 96"/>
                <a:gd name="T15" fmla="*/ 24 h 96"/>
                <a:gd name="T16" fmla="*/ 24 w 96"/>
                <a:gd name="T17" fmla="*/ 24 h 96"/>
                <a:gd name="T18" fmla="*/ 24 w 96"/>
                <a:gd name="T19" fmla="*/ 6 h 96"/>
                <a:gd name="T20" fmla="*/ 30 w 96"/>
                <a:gd name="T21" fmla="*/ 0 h 96"/>
                <a:gd name="T22" fmla="*/ 66 w 96"/>
                <a:gd name="T23" fmla="*/ 0 h 96"/>
                <a:gd name="T24" fmla="*/ 71 w 96"/>
                <a:gd name="T25" fmla="*/ 2 h 96"/>
                <a:gd name="T26" fmla="*/ 72 w 96"/>
                <a:gd name="T27" fmla="*/ 6 h 96"/>
                <a:gd name="T28" fmla="*/ 72 w 96"/>
                <a:gd name="T29" fmla="*/ 24 h 96"/>
                <a:gd name="T30" fmla="*/ 90 w 96"/>
                <a:gd name="T31" fmla="*/ 24 h 96"/>
                <a:gd name="T32" fmla="*/ 96 w 96"/>
                <a:gd name="T33" fmla="*/ 30 h 96"/>
                <a:gd name="T34" fmla="*/ 96 w 96"/>
                <a:gd name="T35" fmla="*/ 66 h 96"/>
                <a:gd name="T36" fmla="*/ 90 w 96"/>
                <a:gd name="T37" fmla="*/ 72 h 96"/>
                <a:gd name="T38" fmla="*/ 72 w 96"/>
                <a:gd name="T39" fmla="*/ 72 h 96"/>
                <a:gd name="T40" fmla="*/ 72 w 96"/>
                <a:gd name="T41" fmla="*/ 90 h 96"/>
                <a:gd name="T42" fmla="*/ 66 w 96"/>
                <a:gd name="T43" fmla="*/ 96 h 96"/>
                <a:gd name="T44" fmla="*/ 36 w 96"/>
                <a:gd name="T45" fmla="*/ 84 h 96"/>
                <a:gd name="T46" fmla="*/ 60 w 96"/>
                <a:gd name="T47" fmla="*/ 84 h 96"/>
                <a:gd name="T48" fmla="*/ 60 w 96"/>
                <a:gd name="T49" fmla="*/ 66 h 96"/>
                <a:gd name="T50" fmla="*/ 66 w 96"/>
                <a:gd name="T51" fmla="*/ 60 h 96"/>
                <a:gd name="T52" fmla="*/ 84 w 96"/>
                <a:gd name="T53" fmla="*/ 60 h 96"/>
                <a:gd name="T54" fmla="*/ 84 w 96"/>
                <a:gd name="T55" fmla="*/ 36 h 96"/>
                <a:gd name="T56" fmla="*/ 66 w 96"/>
                <a:gd name="T57" fmla="*/ 36 h 96"/>
                <a:gd name="T58" fmla="*/ 62 w 96"/>
                <a:gd name="T59" fmla="*/ 34 h 96"/>
                <a:gd name="T60" fmla="*/ 60 w 96"/>
                <a:gd name="T61" fmla="*/ 30 h 96"/>
                <a:gd name="T62" fmla="*/ 60 w 96"/>
                <a:gd name="T63" fmla="*/ 12 h 96"/>
                <a:gd name="T64" fmla="*/ 36 w 96"/>
                <a:gd name="T65" fmla="*/ 12 h 96"/>
                <a:gd name="T66" fmla="*/ 36 w 96"/>
                <a:gd name="T67" fmla="*/ 30 h 96"/>
                <a:gd name="T68" fmla="*/ 30 w 96"/>
                <a:gd name="T69" fmla="*/ 36 h 96"/>
                <a:gd name="T70" fmla="*/ 12 w 96"/>
                <a:gd name="T71" fmla="*/ 36 h 96"/>
                <a:gd name="T72" fmla="*/ 12 w 96"/>
                <a:gd name="T73" fmla="*/ 60 h 96"/>
                <a:gd name="T74" fmla="*/ 30 w 96"/>
                <a:gd name="T75" fmla="*/ 60 h 96"/>
                <a:gd name="T76" fmla="*/ 36 w 96"/>
                <a:gd name="T77" fmla="*/ 66 h 96"/>
                <a:gd name="T78" fmla="*/ 36 w 96"/>
                <a:gd name="T7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6">
                  <a:moveTo>
                    <a:pt x="66" y="96"/>
                  </a:moveTo>
                  <a:cubicBezTo>
                    <a:pt x="30" y="96"/>
                    <a:pt x="30" y="96"/>
                    <a:pt x="30" y="96"/>
                  </a:cubicBezTo>
                  <a:cubicBezTo>
                    <a:pt x="27" y="96"/>
                    <a:pt x="24" y="93"/>
                    <a:pt x="24" y="90"/>
                  </a:cubicBezTo>
                  <a:cubicBezTo>
                    <a:pt x="24" y="72"/>
                    <a:pt x="24" y="72"/>
                    <a:pt x="24" y="72"/>
                  </a:cubicBezTo>
                  <a:cubicBezTo>
                    <a:pt x="6" y="72"/>
                    <a:pt x="6" y="72"/>
                    <a:pt x="6" y="72"/>
                  </a:cubicBezTo>
                  <a:cubicBezTo>
                    <a:pt x="3" y="72"/>
                    <a:pt x="0" y="69"/>
                    <a:pt x="0" y="66"/>
                  </a:cubicBezTo>
                  <a:cubicBezTo>
                    <a:pt x="0" y="30"/>
                    <a:pt x="0" y="30"/>
                    <a:pt x="0" y="30"/>
                  </a:cubicBezTo>
                  <a:cubicBezTo>
                    <a:pt x="0" y="27"/>
                    <a:pt x="3" y="24"/>
                    <a:pt x="6" y="24"/>
                  </a:cubicBezTo>
                  <a:cubicBezTo>
                    <a:pt x="24" y="24"/>
                    <a:pt x="24" y="24"/>
                    <a:pt x="24" y="24"/>
                  </a:cubicBezTo>
                  <a:cubicBezTo>
                    <a:pt x="24" y="6"/>
                    <a:pt x="24" y="6"/>
                    <a:pt x="24" y="6"/>
                  </a:cubicBezTo>
                  <a:cubicBezTo>
                    <a:pt x="24" y="3"/>
                    <a:pt x="27" y="0"/>
                    <a:pt x="30" y="0"/>
                  </a:cubicBezTo>
                  <a:cubicBezTo>
                    <a:pt x="66" y="0"/>
                    <a:pt x="66" y="0"/>
                    <a:pt x="66" y="0"/>
                  </a:cubicBezTo>
                  <a:cubicBezTo>
                    <a:pt x="68" y="0"/>
                    <a:pt x="69" y="1"/>
                    <a:pt x="71" y="2"/>
                  </a:cubicBezTo>
                  <a:cubicBezTo>
                    <a:pt x="72" y="3"/>
                    <a:pt x="72" y="4"/>
                    <a:pt x="72" y="6"/>
                  </a:cubicBezTo>
                  <a:cubicBezTo>
                    <a:pt x="72" y="24"/>
                    <a:pt x="72" y="24"/>
                    <a:pt x="72" y="24"/>
                  </a:cubicBezTo>
                  <a:cubicBezTo>
                    <a:pt x="90" y="24"/>
                    <a:pt x="90" y="24"/>
                    <a:pt x="90" y="24"/>
                  </a:cubicBezTo>
                  <a:cubicBezTo>
                    <a:pt x="94" y="24"/>
                    <a:pt x="96" y="27"/>
                    <a:pt x="96" y="30"/>
                  </a:cubicBezTo>
                  <a:cubicBezTo>
                    <a:pt x="96" y="66"/>
                    <a:pt x="96" y="66"/>
                    <a:pt x="96" y="66"/>
                  </a:cubicBezTo>
                  <a:cubicBezTo>
                    <a:pt x="96" y="69"/>
                    <a:pt x="94" y="72"/>
                    <a:pt x="90" y="72"/>
                  </a:cubicBezTo>
                  <a:cubicBezTo>
                    <a:pt x="72" y="72"/>
                    <a:pt x="72" y="72"/>
                    <a:pt x="72" y="72"/>
                  </a:cubicBezTo>
                  <a:cubicBezTo>
                    <a:pt x="72" y="90"/>
                    <a:pt x="72" y="90"/>
                    <a:pt x="72" y="90"/>
                  </a:cubicBezTo>
                  <a:cubicBezTo>
                    <a:pt x="72" y="93"/>
                    <a:pt x="70" y="96"/>
                    <a:pt x="66" y="96"/>
                  </a:cubicBezTo>
                  <a:close/>
                  <a:moveTo>
                    <a:pt x="36" y="84"/>
                  </a:moveTo>
                  <a:cubicBezTo>
                    <a:pt x="60" y="84"/>
                    <a:pt x="60" y="84"/>
                    <a:pt x="60" y="84"/>
                  </a:cubicBezTo>
                  <a:cubicBezTo>
                    <a:pt x="60" y="66"/>
                    <a:pt x="60" y="66"/>
                    <a:pt x="60" y="66"/>
                  </a:cubicBezTo>
                  <a:cubicBezTo>
                    <a:pt x="60" y="63"/>
                    <a:pt x="63" y="60"/>
                    <a:pt x="66" y="60"/>
                  </a:cubicBezTo>
                  <a:cubicBezTo>
                    <a:pt x="84" y="60"/>
                    <a:pt x="84" y="60"/>
                    <a:pt x="84" y="60"/>
                  </a:cubicBezTo>
                  <a:cubicBezTo>
                    <a:pt x="84" y="36"/>
                    <a:pt x="84" y="36"/>
                    <a:pt x="84" y="36"/>
                  </a:cubicBezTo>
                  <a:cubicBezTo>
                    <a:pt x="66" y="36"/>
                    <a:pt x="66" y="36"/>
                    <a:pt x="66" y="36"/>
                  </a:cubicBezTo>
                  <a:cubicBezTo>
                    <a:pt x="65" y="36"/>
                    <a:pt x="63" y="35"/>
                    <a:pt x="62" y="34"/>
                  </a:cubicBezTo>
                  <a:cubicBezTo>
                    <a:pt x="61" y="33"/>
                    <a:pt x="60" y="32"/>
                    <a:pt x="60" y="30"/>
                  </a:cubicBezTo>
                  <a:cubicBezTo>
                    <a:pt x="60" y="12"/>
                    <a:pt x="60" y="12"/>
                    <a:pt x="60" y="12"/>
                  </a:cubicBezTo>
                  <a:cubicBezTo>
                    <a:pt x="36" y="12"/>
                    <a:pt x="36" y="12"/>
                    <a:pt x="36" y="12"/>
                  </a:cubicBezTo>
                  <a:cubicBezTo>
                    <a:pt x="36" y="30"/>
                    <a:pt x="36" y="30"/>
                    <a:pt x="36" y="30"/>
                  </a:cubicBezTo>
                  <a:cubicBezTo>
                    <a:pt x="36" y="33"/>
                    <a:pt x="34" y="36"/>
                    <a:pt x="30" y="36"/>
                  </a:cubicBezTo>
                  <a:cubicBezTo>
                    <a:pt x="12" y="36"/>
                    <a:pt x="12" y="36"/>
                    <a:pt x="12" y="36"/>
                  </a:cubicBezTo>
                  <a:cubicBezTo>
                    <a:pt x="12" y="60"/>
                    <a:pt x="12" y="60"/>
                    <a:pt x="12" y="60"/>
                  </a:cubicBezTo>
                  <a:cubicBezTo>
                    <a:pt x="30" y="60"/>
                    <a:pt x="30" y="60"/>
                    <a:pt x="30" y="60"/>
                  </a:cubicBezTo>
                  <a:cubicBezTo>
                    <a:pt x="34" y="60"/>
                    <a:pt x="36" y="63"/>
                    <a:pt x="36" y="66"/>
                  </a:cubicBezTo>
                  <a:lnTo>
                    <a:pt x="3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1" name="Freeform 107">
              <a:extLst>
                <a:ext uri="{FF2B5EF4-FFF2-40B4-BE49-F238E27FC236}">
                  <a16:creationId xmlns:a16="http://schemas.microsoft.com/office/drawing/2014/main" xmlns="" id="{D2642698-10FB-4A1F-AD1E-2563137F87FF}"/>
                </a:ext>
              </a:extLst>
            </p:cNvPr>
            <p:cNvSpPr>
              <a:spLocks/>
            </p:cNvSpPr>
            <p:nvPr/>
          </p:nvSpPr>
          <p:spPr bwMode="auto">
            <a:xfrm>
              <a:off x="2629" y="2197"/>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2" name="Freeform 108">
              <a:extLst>
                <a:ext uri="{FF2B5EF4-FFF2-40B4-BE49-F238E27FC236}">
                  <a16:creationId xmlns:a16="http://schemas.microsoft.com/office/drawing/2014/main" xmlns="" id="{93BD867F-C7D9-4496-ACCC-5AE47DB98142}"/>
                </a:ext>
              </a:extLst>
            </p:cNvPr>
            <p:cNvSpPr>
              <a:spLocks/>
            </p:cNvSpPr>
            <p:nvPr/>
          </p:nvSpPr>
          <p:spPr bwMode="auto">
            <a:xfrm>
              <a:off x="2629" y="2233"/>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3" name="Freeform 109">
              <a:extLst>
                <a:ext uri="{FF2B5EF4-FFF2-40B4-BE49-F238E27FC236}">
                  <a16:creationId xmlns:a16="http://schemas.microsoft.com/office/drawing/2014/main" xmlns="" id="{AA170A15-DBB3-4361-B2CA-BFF4A32A3297}"/>
                </a:ext>
              </a:extLst>
            </p:cNvPr>
            <p:cNvSpPr>
              <a:spLocks/>
            </p:cNvSpPr>
            <p:nvPr/>
          </p:nvSpPr>
          <p:spPr bwMode="auto">
            <a:xfrm>
              <a:off x="2629" y="2269"/>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4" name="Freeform 110">
              <a:extLst>
                <a:ext uri="{FF2B5EF4-FFF2-40B4-BE49-F238E27FC236}">
                  <a16:creationId xmlns:a16="http://schemas.microsoft.com/office/drawing/2014/main" xmlns="" id="{5B725AB6-4A36-45FC-B4C0-6F24542EA577}"/>
                </a:ext>
              </a:extLst>
            </p:cNvPr>
            <p:cNvSpPr>
              <a:spLocks/>
            </p:cNvSpPr>
            <p:nvPr/>
          </p:nvSpPr>
          <p:spPr bwMode="auto">
            <a:xfrm>
              <a:off x="2629" y="2305"/>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5" name="Freeform 111">
              <a:extLst>
                <a:ext uri="{FF2B5EF4-FFF2-40B4-BE49-F238E27FC236}">
                  <a16:creationId xmlns:a16="http://schemas.microsoft.com/office/drawing/2014/main" xmlns="" id="{4C7BEDD6-8131-44E9-8E93-E4B338CED0AB}"/>
                </a:ext>
              </a:extLst>
            </p:cNvPr>
            <p:cNvSpPr>
              <a:spLocks/>
            </p:cNvSpPr>
            <p:nvPr/>
          </p:nvSpPr>
          <p:spPr bwMode="auto">
            <a:xfrm>
              <a:off x="2942" y="2197"/>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6" name="Freeform 112">
              <a:extLst>
                <a:ext uri="{FF2B5EF4-FFF2-40B4-BE49-F238E27FC236}">
                  <a16:creationId xmlns:a16="http://schemas.microsoft.com/office/drawing/2014/main" xmlns="" id="{3E58C5B8-C06D-46BD-A63B-5DA43D60B887}"/>
                </a:ext>
              </a:extLst>
            </p:cNvPr>
            <p:cNvSpPr>
              <a:spLocks/>
            </p:cNvSpPr>
            <p:nvPr/>
          </p:nvSpPr>
          <p:spPr bwMode="auto">
            <a:xfrm>
              <a:off x="2942" y="2233"/>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7" name="Freeform 113">
              <a:extLst>
                <a:ext uri="{FF2B5EF4-FFF2-40B4-BE49-F238E27FC236}">
                  <a16:creationId xmlns:a16="http://schemas.microsoft.com/office/drawing/2014/main" xmlns="" id="{42F1C9B4-E9CA-456D-B6A2-3744AA565FEE}"/>
                </a:ext>
              </a:extLst>
            </p:cNvPr>
            <p:cNvSpPr>
              <a:spLocks/>
            </p:cNvSpPr>
            <p:nvPr/>
          </p:nvSpPr>
          <p:spPr bwMode="auto">
            <a:xfrm>
              <a:off x="2942" y="2269"/>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8" name="Freeform 114">
              <a:extLst>
                <a:ext uri="{FF2B5EF4-FFF2-40B4-BE49-F238E27FC236}">
                  <a16:creationId xmlns:a16="http://schemas.microsoft.com/office/drawing/2014/main" xmlns="" id="{907D23F5-EDD1-4104-AA58-52C40DDA9AA7}"/>
                </a:ext>
              </a:extLst>
            </p:cNvPr>
            <p:cNvSpPr>
              <a:spLocks/>
            </p:cNvSpPr>
            <p:nvPr/>
          </p:nvSpPr>
          <p:spPr bwMode="auto">
            <a:xfrm>
              <a:off x="2942" y="2305"/>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9" name="Freeform 115">
              <a:extLst>
                <a:ext uri="{FF2B5EF4-FFF2-40B4-BE49-F238E27FC236}">
                  <a16:creationId xmlns:a16="http://schemas.microsoft.com/office/drawing/2014/main" xmlns="" id="{E7BEC949-F755-4844-AAF6-9287D979A810}"/>
                </a:ext>
              </a:extLst>
            </p:cNvPr>
            <p:cNvSpPr>
              <a:spLocks/>
            </p:cNvSpPr>
            <p:nvPr/>
          </p:nvSpPr>
          <p:spPr bwMode="auto">
            <a:xfrm>
              <a:off x="2740" y="2215"/>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0" name="Freeform 116">
              <a:extLst>
                <a:ext uri="{FF2B5EF4-FFF2-40B4-BE49-F238E27FC236}">
                  <a16:creationId xmlns:a16="http://schemas.microsoft.com/office/drawing/2014/main" xmlns="" id="{6FA72CFD-F7E1-430A-960D-3B07ADA1E053}"/>
                </a:ext>
              </a:extLst>
            </p:cNvPr>
            <p:cNvSpPr>
              <a:spLocks/>
            </p:cNvSpPr>
            <p:nvPr/>
          </p:nvSpPr>
          <p:spPr bwMode="auto">
            <a:xfrm>
              <a:off x="2740" y="225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1" name="Freeform 117">
              <a:extLst>
                <a:ext uri="{FF2B5EF4-FFF2-40B4-BE49-F238E27FC236}">
                  <a16:creationId xmlns:a16="http://schemas.microsoft.com/office/drawing/2014/main" xmlns="" id="{A4A460DC-2F9D-498E-B016-0FFB5457957D}"/>
                </a:ext>
              </a:extLst>
            </p:cNvPr>
            <p:cNvSpPr>
              <a:spLocks/>
            </p:cNvSpPr>
            <p:nvPr/>
          </p:nvSpPr>
          <p:spPr bwMode="auto">
            <a:xfrm>
              <a:off x="2740" y="2287"/>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2" name="Freeform 118">
              <a:extLst>
                <a:ext uri="{FF2B5EF4-FFF2-40B4-BE49-F238E27FC236}">
                  <a16:creationId xmlns:a16="http://schemas.microsoft.com/office/drawing/2014/main" xmlns="" id="{7DB7491F-8442-49E6-822B-1F37EEFB4D93}"/>
                </a:ext>
              </a:extLst>
            </p:cNvPr>
            <p:cNvSpPr>
              <a:spLocks/>
            </p:cNvSpPr>
            <p:nvPr/>
          </p:nvSpPr>
          <p:spPr bwMode="auto">
            <a:xfrm>
              <a:off x="2795" y="2215"/>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3" name="Freeform 119">
              <a:extLst>
                <a:ext uri="{FF2B5EF4-FFF2-40B4-BE49-F238E27FC236}">
                  <a16:creationId xmlns:a16="http://schemas.microsoft.com/office/drawing/2014/main" xmlns="" id="{F9F3BD49-B60A-4898-875F-0E3A53B148A5}"/>
                </a:ext>
              </a:extLst>
            </p:cNvPr>
            <p:cNvSpPr>
              <a:spLocks/>
            </p:cNvSpPr>
            <p:nvPr/>
          </p:nvSpPr>
          <p:spPr bwMode="auto">
            <a:xfrm>
              <a:off x="2795" y="225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4" name="Freeform 120">
              <a:extLst>
                <a:ext uri="{FF2B5EF4-FFF2-40B4-BE49-F238E27FC236}">
                  <a16:creationId xmlns:a16="http://schemas.microsoft.com/office/drawing/2014/main" xmlns="" id="{D8D28482-2652-4F82-8EC9-4086388C1C07}"/>
                </a:ext>
              </a:extLst>
            </p:cNvPr>
            <p:cNvSpPr>
              <a:spLocks/>
            </p:cNvSpPr>
            <p:nvPr/>
          </p:nvSpPr>
          <p:spPr bwMode="auto">
            <a:xfrm>
              <a:off x="2795" y="2287"/>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5" name="Freeform 121">
              <a:extLst>
                <a:ext uri="{FF2B5EF4-FFF2-40B4-BE49-F238E27FC236}">
                  <a16:creationId xmlns:a16="http://schemas.microsoft.com/office/drawing/2014/main" xmlns="" id="{5FF7CC0D-2E4C-4301-9509-53F75BEE8093}"/>
                </a:ext>
              </a:extLst>
            </p:cNvPr>
            <p:cNvSpPr>
              <a:spLocks/>
            </p:cNvSpPr>
            <p:nvPr/>
          </p:nvSpPr>
          <p:spPr bwMode="auto">
            <a:xfrm>
              <a:off x="2850" y="2215"/>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6" name="Freeform 122">
              <a:extLst>
                <a:ext uri="{FF2B5EF4-FFF2-40B4-BE49-F238E27FC236}">
                  <a16:creationId xmlns:a16="http://schemas.microsoft.com/office/drawing/2014/main" xmlns="" id="{F744D9AF-CEFB-4F44-B0C5-DE9683275859}"/>
                </a:ext>
              </a:extLst>
            </p:cNvPr>
            <p:cNvSpPr>
              <a:spLocks/>
            </p:cNvSpPr>
            <p:nvPr/>
          </p:nvSpPr>
          <p:spPr bwMode="auto">
            <a:xfrm>
              <a:off x="2850" y="2251"/>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7" name="Freeform 123">
              <a:extLst>
                <a:ext uri="{FF2B5EF4-FFF2-40B4-BE49-F238E27FC236}">
                  <a16:creationId xmlns:a16="http://schemas.microsoft.com/office/drawing/2014/main" xmlns="" id="{AAFB7A45-04F9-467C-8D76-27A4BFC4A61A}"/>
                </a:ext>
              </a:extLst>
            </p:cNvPr>
            <p:cNvSpPr>
              <a:spLocks/>
            </p:cNvSpPr>
            <p:nvPr/>
          </p:nvSpPr>
          <p:spPr bwMode="auto">
            <a:xfrm>
              <a:off x="2850" y="2287"/>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8" name="Freeform 124">
              <a:extLst>
                <a:ext uri="{FF2B5EF4-FFF2-40B4-BE49-F238E27FC236}">
                  <a16:creationId xmlns:a16="http://schemas.microsoft.com/office/drawing/2014/main" xmlns="" id="{F97B3F93-D860-4BB2-A764-72000C914AB0}"/>
                </a:ext>
              </a:extLst>
            </p:cNvPr>
            <p:cNvSpPr>
              <a:spLocks noEditPoints="1"/>
            </p:cNvSpPr>
            <p:nvPr/>
          </p:nvSpPr>
          <p:spPr bwMode="auto">
            <a:xfrm>
              <a:off x="2776" y="2323"/>
              <a:ext cx="74" cy="53"/>
            </a:xfrm>
            <a:custGeom>
              <a:avLst/>
              <a:gdLst>
                <a:gd name="T0" fmla="*/ 42 w 48"/>
                <a:gd name="T1" fmla="*/ 36 h 36"/>
                <a:gd name="T2" fmla="*/ 6 w 48"/>
                <a:gd name="T3" fmla="*/ 36 h 36"/>
                <a:gd name="T4" fmla="*/ 0 w 48"/>
                <a:gd name="T5" fmla="*/ 30 h 36"/>
                <a:gd name="T6" fmla="*/ 0 w 48"/>
                <a:gd name="T7" fmla="*/ 6 h 36"/>
                <a:gd name="T8" fmla="*/ 6 w 48"/>
                <a:gd name="T9" fmla="*/ 0 h 36"/>
                <a:gd name="T10" fmla="*/ 42 w 48"/>
                <a:gd name="T11" fmla="*/ 0 h 36"/>
                <a:gd name="T12" fmla="*/ 48 w 48"/>
                <a:gd name="T13" fmla="*/ 6 h 36"/>
                <a:gd name="T14" fmla="*/ 48 w 48"/>
                <a:gd name="T15" fmla="*/ 30 h 36"/>
                <a:gd name="T16" fmla="*/ 42 w 48"/>
                <a:gd name="T17" fmla="*/ 36 h 36"/>
                <a:gd name="T18" fmla="*/ 12 w 48"/>
                <a:gd name="T19" fmla="*/ 24 h 36"/>
                <a:gd name="T20" fmla="*/ 36 w 48"/>
                <a:gd name="T21" fmla="*/ 24 h 36"/>
                <a:gd name="T22" fmla="*/ 36 w 48"/>
                <a:gd name="T23" fmla="*/ 12 h 36"/>
                <a:gd name="T24" fmla="*/ 12 w 48"/>
                <a:gd name="T25" fmla="*/ 12 h 36"/>
                <a:gd name="T26" fmla="*/ 12 w 48"/>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36">
                  <a:moveTo>
                    <a:pt x="42" y="36"/>
                  </a:moveTo>
                  <a:cubicBezTo>
                    <a:pt x="6" y="36"/>
                    <a:pt x="6" y="36"/>
                    <a:pt x="6" y="36"/>
                  </a:cubicBezTo>
                  <a:cubicBezTo>
                    <a:pt x="3" y="36"/>
                    <a:pt x="0" y="33"/>
                    <a:pt x="0" y="30"/>
                  </a:cubicBezTo>
                  <a:cubicBezTo>
                    <a:pt x="0" y="6"/>
                    <a:pt x="0" y="6"/>
                    <a:pt x="0" y="6"/>
                  </a:cubicBezTo>
                  <a:cubicBezTo>
                    <a:pt x="0" y="3"/>
                    <a:pt x="3" y="0"/>
                    <a:pt x="6" y="0"/>
                  </a:cubicBezTo>
                  <a:cubicBezTo>
                    <a:pt x="42" y="0"/>
                    <a:pt x="42" y="0"/>
                    <a:pt x="42" y="0"/>
                  </a:cubicBezTo>
                  <a:cubicBezTo>
                    <a:pt x="46" y="0"/>
                    <a:pt x="48" y="3"/>
                    <a:pt x="48" y="6"/>
                  </a:cubicBezTo>
                  <a:cubicBezTo>
                    <a:pt x="48" y="30"/>
                    <a:pt x="48" y="30"/>
                    <a:pt x="48" y="30"/>
                  </a:cubicBezTo>
                  <a:cubicBezTo>
                    <a:pt x="48" y="33"/>
                    <a:pt x="46" y="36"/>
                    <a:pt x="42" y="36"/>
                  </a:cubicBezTo>
                  <a:close/>
                  <a:moveTo>
                    <a:pt x="12" y="24"/>
                  </a:moveTo>
                  <a:cubicBezTo>
                    <a:pt x="36" y="24"/>
                    <a:pt x="36" y="24"/>
                    <a:pt x="36" y="24"/>
                  </a:cubicBezTo>
                  <a:cubicBezTo>
                    <a:pt x="36" y="12"/>
                    <a:pt x="36" y="12"/>
                    <a:pt x="36"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1" name="Group 64">
            <a:extLst>
              <a:ext uri="{FF2B5EF4-FFF2-40B4-BE49-F238E27FC236}">
                <a16:creationId xmlns:a16="http://schemas.microsoft.com/office/drawing/2014/main" xmlns="" id="{30BA1444-E921-B8D2-ED8B-1FA91AE00AA1}"/>
              </a:ext>
            </a:extLst>
          </p:cNvPr>
          <p:cNvGrpSpPr>
            <a:grpSpLocks noChangeAspect="1"/>
          </p:cNvGrpSpPr>
          <p:nvPr/>
        </p:nvGrpSpPr>
        <p:grpSpPr bwMode="auto">
          <a:xfrm>
            <a:off x="3679297" y="1973580"/>
            <a:ext cx="348825" cy="522018"/>
            <a:chOff x="6791" y="600"/>
            <a:chExt cx="286" cy="428"/>
          </a:xfrm>
          <a:solidFill>
            <a:schemeClr val="bg2">
              <a:lumMod val="75000"/>
            </a:schemeClr>
          </a:solidFill>
        </p:grpSpPr>
        <p:sp>
          <p:nvSpPr>
            <p:cNvPr id="72" name="Freeform 65">
              <a:extLst>
                <a:ext uri="{FF2B5EF4-FFF2-40B4-BE49-F238E27FC236}">
                  <a16:creationId xmlns:a16="http://schemas.microsoft.com/office/drawing/2014/main" xmlns="" id="{45B1D07A-919A-5922-A914-CE14702A79C2}"/>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73" name="Freeform 66">
              <a:extLst>
                <a:ext uri="{FF2B5EF4-FFF2-40B4-BE49-F238E27FC236}">
                  <a16:creationId xmlns:a16="http://schemas.microsoft.com/office/drawing/2014/main" xmlns="" id="{FE423370-3CCA-573B-3E2B-145CE6A1FDCE}"/>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82" name="Group 81">
            <a:extLst>
              <a:ext uri="{FF2B5EF4-FFF2-40B4-BE49-F238E27FC236}">
                <a16:creationId xmlns:a16="http://schemas.microsoft.com/office/drawing/2014/main" xmlns="" id="{BDF46153-20CD-8611-F7D0-E3741D68F221}"/>
              </a:ext>
            </a:extLst>
          </p:cNvPr>
          <p:cNvGrpSpPr/>
          <p:nvPr/>
        </p:nvGrpSpPr>
        <p:grpSpPr>
          <a:xfrm>
            <a:off x="5023960" y="4309275"/>
            <a:ext cx="348825" cy="732216"/>
            <a:chOff x="2178210" y="4309275"/>
            <a:chExt cx="348825" cy="732216"/>
          </a:xfrm>
        </p:grpSpPr>
        <p:pic>
          <p:nvPicPr>
            <p:cNvPr id="83" name="Picture 8" descr="2,280 Telephone Pole Icon Images, Stock Photos &amp; Vectors | Shutterstock">
              <a:extLst>
                <a:ext uri="{FF2B5EF4-FFF2-40B4-BE49-F238E27FC236}">
                  <a16:creationId xmlns:a16="http://schemas.microsoft.com/office/drawing/2014/main" xmlns="" id="{0845AA5C-A33F-39D3-A892-E20BE97F422C}"/>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511172"/>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 descr="2,280 Telephone Pole Icon Images, Stock Photos &amp; Vectors | Shutterstock">
              <a:extLst>
                <a:ext uri="{FF2B5EF4-FFF2-40B4-BE49-F238E27FC236}">
                  <a16:creationId xmlns:a16="http://schemas.microsoft.com/office/drawing/2014/main" xmlns="" id="{5FA68FE6-307D-E918-11A2-9FC7DDA39211}"/>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309275"/>
              <a:ext cx="348825" cy="5303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5" name="Group 84">
            <a:extLst>
              <a:ext uri="{FF2B5EF4-FFF2-40B4-BE49-F238E27FC236}">
                <a16:creationId xmlns:a16="http://schemas.microsoft.com/office/drawing/2014/main" xmlns="" id="{E740AF64-0062-B8F5-421E-8A1A99E418B4}"/>
              </a:ext>
            </a:extLst>
          </p:cNvPr>
          <p:cNvGrpSpPr/>
          <p:nvPr/>
        </p:nvGrpSpPr>
        <p:grpSpPr>
          <a:xfrm>
            <a:off x="3639542" y="4309275"/>
            <a:ext cx="348825" cy="732216"/>
            <a:chOff x="2178210" y="4309275"/>
            <a:chExt cx="348825" cy="732216"/>
          </a:xfrm>
        </p:grpSpPr>
        <p:pic>
          <p:nvPicPr>
            <p:cNvPr id="87" name="Picture 8" descr="2,280 Telephone Pole Icon Images, Stock Photos &amp; Vectors | Shutterstock">
              <a:extLst>
                <a:ext uri="{FF2B5EF4-FFF2-40B4-BE49-F238E27FC236}">
                  <a16:creationId xmlns:a16="http://schemas.microsoft.com/office/drawing/2014/main" xmlns="" id="{FDDD1BCB-7372-78A6-D1E0-75ACB0D17877}"/>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511172"/>
              <a:ext cx="348825" cy="530319"/>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 descr="2,280 Telephone Pole Icon Images, Stock Photos &amp; Vectors | Shutterstock">
              <a:extLst>
                <a:ext uri="{FF2B5EF4-FFF2-40B4-BE49-F238E27FC236}">
                  <a16:creationId xmlns:a16="http://schemas.microsoft.com/office/drawing/2014/main" xmlns="" id="{31709475-FEFB-607F-7565-5D8F09F2856D}"/>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7266" b="65631" l="37227" r="64403">
                          <a14:foregroundMark x1="46923" y1="30357" x2="46923" y2="30357"/>
                          <a14:foregroundMark x1="41538" y1="30714" x2="61154" y2="30714"/>
                          <a14:foregroundMark x1="61154" y1="30714" x2="61154" y2="30714"/>
                          <a14:foregroundMark x1="61154" y1="30714" x2="37308" y2="30714"/>
                          <a14:foregroundMark x1="51154" y1="39643" x2="50000" y2="63571"/>
                        </a14:backgroundRemoval>
                      </a14:imgEffect>
                    </a14:imgLayer>
                  </a14:imgProps>
                </a:ext>
                <a:ext uri="{28A0092B-C50C-407E-A947-70E740481C1C}">
                  <a14:useLocalDpi xmlns:a14="http://schemas.microsoft.com/office/drawing/2010/main" val="0"/>
                </a:ext>
              </a:extLst>
            </a:blip>
            <a:srcRect l="33830" t="22471" r="32200" b="29573"/>
            <a:stretch/>
          </p:blipFill>
          <p:spPr bwMode="auto">
            <a:xfrm>
              <a:off x="2178210" y="4309275"/>
              <a:ext cx="348825" cy="530319"/>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8" name="Straight Connector 97">
            <a:extLst>
              <a:ext uri="{FF2B5EF4-FFF2-40B4-BE49-F238E27FC236}">
                <a16:creationId xmlns:a16="http://schemas.microsoft.com/office/drawing/2014/main" xmlns="" id="{5C961029-86EB-D22B-2DE8-2468BC48ACC6}"/>
              </a:ext>
            </a:extLst>
          </p:cNvPr>
          <p:cNvCxnSpPr>
            <a:cxnSpLocks/>
          </p:cNvCxnSpPr>
          <p:nvPr/>
        </p:nvCxnSpPr>
        <p:spPr>
          <a:xfrm>
            <a:off x="2388106" y="4209796"/>
            <a:ext cx="1396494" cy="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xmlns="" id="{D2174D9E-4ACF-70BE-C8F2-B90282BC6EA6}"/>
              </a:ext>
            </a:extLst>
          </p:cNvPr>
          <p:cNvCxnSpPr>
            <a:cxnSpLocks/>
          </p:cNvCxnSpPr>
          <p:nvPr/>
        </p:nvCxnSpPr>
        <p:spPr>
          <a:xfrm flipH="1">
            <a:off x="9668613" y="3586307"/>
            <a:ext cx="52377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05" name="Group 104">
            <a:extLst>
              <a:ext uri="{FF2B5EF4-FFF2-40B4-BE49-F238E27FC236}">
                <a16:creationId xmlns:a16="http://schemas.microsoft.com/office/drawing/2014/main" xmlns="" id="{6A0F0342-CE98-01D9-90CE-C1D2D2D5FBE9}"/>
              </a:ext>
            </a:extLst>
          </p:cNvPr>
          <p:cNvGrpSpPr/>
          <p:nvPr/>
        </p:nvGrpSpPr>
        <p:grpSpPr>
          <a:xfrm>
            <a:off x="9906224" y="2922991"/>
            <a:ext cx="654682" cy="672565"/>
            <a:chOff x="4971102" y="720498"/>
            <a:chExt cx="681199" cy="723793"/>
          </a:xfrm>
        </p:grpSpPr>
        <p:grpSp>
          <p:nvGrpSpPr>
            <p:cNvPr id="106" name="Group 31">
              <a:extLst>
                <a:ext uri="{FF2B5EF4-FFF2-40B4-BE49-F238E27FC236}">
                  <a16:creationId xmlns:a16="http://schemas.microsoft.com/office/drawing/2014/main" xmlns="" id="{FC1B8EE7-71F7-FD59-B3E1-FF93CFB1151B}"/>
                </a:ext>
              </a:extLst>
            </p:cNvPr>
            <p:cNvGrpSpPr>
              <a:grpSpLocks noChangeAspect="1"/>
            </p:cNvGrpSpPr>
            <p:nvPr/>
          </p:nvGrpSpPr>
          <p:grpSpPr bwMode="auto">
            <a:xfrm>
              <a:off x="4971102" y="720498"/>
              <a:ext cx="427038" cy="427038"/>
              <a:chOff x="3622" y="601"/>
              <a:chExt cx="427" cy="427"/>
            </a:xfrm>
            <a:solidFill>
              <a:schemeClr val="tx1"/>
            </a:solidFill>
          </p:grpSpPr>
          <p:sp>
            <p:nvSpPr>
              <p:cNvPr id="114" name="Freeform 32">
                <a:extLst>
                  <a:ext uri="{FF2B5EF4-FFF2-40B4-BE49-F238E27FC236}">
                    <a16:creationId xmlns:a16="http://schemas.microsoft.com/office/drawing/2014/main" xmlns="" id="{1F3D6984-B94E-A7BA-DA0F-F8021A4B153F}"/>
                  </a:ext>
                </a:extLst>
              </p:cNvPr>
              <p:cNvSpPr>
                <a:spLocks/>
              </p:cNvSpPr>
              <p:nvPr/>
            </p:nvSpPr>
            <p:spPr bwMode="auto">
              <a:xfrm>
                <a:off x="3782" y="601"/>
                <a:ext cx="18" cy="36"/>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16" name="Freeform 33">
                <a:extLst>
                  <a:ext uri="{FF2B5EF4-FFF2-40B4-BE49-F238E27FC236}">
                    <a16:creationId xmlns:a16="http://schemas.microsoft.com/office/drawing/2014/main" xmlns="" id="{6C657FBB-A69C-CADC-1A68-EB638CF3BB87}"/>
                  </a:ext>
                </a:extLst>
              </p:cNvPr>
              <p:cNvSpPr>
                <a:spLocks/>
              </p:cNvSpPr>
              <p:nvPr/>
            </p:nvSpPr>
            <p:spPr bwMode="auto">
              <a:xfrm>
                <a:off x="3656" y="635"/>
                <a:ext cx="39" cy="37"/>
              </a:xfrm>
              <a:custGeom>
                <a:avLst/>
                <a:gdLst>
                  <a:gd name="T0" fmla="*/ 19 w 26"/>
                  <a:gd name="T1" fmla="*/ 25 h 25"/>
                  <a:gd name="T2" fmla="*/ 15 w 26"/>
                  <a:gd name="T3" fmla="*/ 23 h 25"/>
                  <a:gd name="T4" fmla="*/ 3 w 26"/>
                  <a:gd name="T5" fmla="*/ 11 h 25"/>
                  <a:gd name="T6" fmla="*/ 3 w 26"/>
                  <a:gd name="T7" fmla="*/ 2 h 25"/>
                  <a:gd name="T8" fmla="*/ 11 w 26"/>
                  <a:gd name="T9" fmla="*/ 2 h 25"/>
                  <a:gd name="T10" fmla="*/ 23 w 26"/>
                  <a:gd name="T11" fmla="*/ 14 h 25"/>
                  <a:gd name="T12" fmla="*/ 23 w 26"/>
                  <a:gd name="T13" fmla="*/ 23 h 25"/>
                  <a:gd name="T14" fmla="*/ 19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19" y="25"/>
                    </a:moveTo>
                    <a:cubicBezTo>
                      <a:pt x="18" y="25"/>
                      <a:pt x="16" y="24"/>
                      <a:pt x="15" y="23"/>
                    </a:cubicBezTo>
                    <a:cubicBezTo>
                      <a:pt x="3" y="11"/>
                      <a:pt x="3" y="11"/>
                      <a:pt x="3" y="11"/>
                    </a:cubicBezTo>
                    <a:cubicBezTo>
                      <a:pt x="0" y="8"/>
                      <a:pt x="0" y="5"/>
                      <a:pt x="3" y="2"/>
                    </a:cubicBezTo>
                    <a:cubicBezTo>
                      <a:pt x="5" y="0"/>
                      <a:pt x="9" y="0"/>
                      <a:pt x="11" y="2"/>
                    </a:cubicBezTo>
                    <a:cubicBezTo>
                      <a:pt x="23" y="14"/>
                      <a:pt x="23" y="14"/>
                      <a:pt x="23" y="14"/>
                    </a:cubicBezTo>
                    <a:cubicBezTo>
                      <a:pt x="26" y="17"/>
                      <a:pt x="26" y="20"/>
                      <a:pt x="23" y="23"/>
                    </a:cubicBezTo>
                    <a:cubicBezTo>
                      <a:pt x="22" y="24"/>
                      <a:pt x="21" y="25"/>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31" name="Freeform 34">
                <a:extLst>
                  <a:ext uri="{FF2B5EF4-FFF2-40B4-BE49-F238E27FC236}">
                    <a16:creationId xmlns:a16="http://schemas.microsoft.com/office/drawing/2014/main" xmlns="" id="{B72CF608-631C-C8DF-37E9-974DF0AE68C8}"/>
                  </a:ext>
                </a:extLst>
              </p:cNvPr>
              <p:cNvSpPr>
                <a:spLocks/>
              </p:cNvSpPr>
              <p:nvPr/>
            </p:nvSpPr>
            <p:spPr bwMode="auto">
              <a:xfrm>
                <a:off x="3887" y="635"/>
                <a:ext cx="39" cy="37"/>
              </a:xfrm>
              <a:custGeom>
                <a:avLst/>
                <a:gdLst>
                  <a:gd name="T0" fmla="*/ 7 w 26"/>
                  <a:gd name="T1" fmla="*/ 25 h 25"/>
                  <a:gd name="T2" fmla="*/ 3 w 26"/>
                  <a:gd name="T3" fmla="*/ 23 h 25"/>
                  <a:gd name="T4" fmla="*/ 3 w 26"/>
                  <a:gd name="T5" fmla="*/ 14 h 25"/>
                  <a:gd name="T6" fmla="*/ 15 w 26"/>
                  <a:gd name="T7" fmla="*/ 2 h 25"/>
                  <a:gd name="T8" fmla="*/ 23 w 26"/>
                  <a:gd name="T9" fmla="*/ 2 h 25"/>
                  <a:gd name="T10" fmla="*/ 23 w 26"/>
                  <a:gd name="T11" fmla="*/ 11 h 25"/>
                  <a:gd name="T12" fmla="*/ 11 w 26"/>
                  <a:gd name="T13" fmla="*/ 23 h 25"/>
                  <a:gd name="T14" fmla="*/ 7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7" y="25"/>
                    </a:moveTo>
                    <a:cubicBezTo>
                      <a:pt x="6" y="25"/>
                      <a:pt x="4" y="24"/>
                      <a:pt x="3" y="23"/>
                    </a:cubicBezTo>
                    <a:cubicBezTo>
                      <a:pt x="0" y="20"/>
                      <a:pt x="0" y="17"/>
                      <a:pt x="3" y="14"/>
                    </a:cubicBezTo>
                    <a:cubicBezTo>
                      <a:pt x="15" y="2"/>
                      <a:pt x="15" y="2"/>
                      <a:pt x="15" y="2"/>
                    </a:cubicBezTo>
                    <a:cubicBezTo>
                      <a:pt x="17" y="0"/>
                      <a:pt x="21" y="0"/>
                      <a:pt x="23" y="2"/>
                    </a:cubicBezTo>
                    <a:cubicBezTo>
                      <a:pt x="26" y="5"/>
                      <a:pt x="26" y="8"/>
                      <a:pt x="23" y="11"/>
                    </a:cubicBezTo>
                    <a:cubicBezTo>
                      <a:pt x="11" y="23"/>
                      <a:pt x="11" y="23"/>
                      <a:pt x="11" y="23"/>
                    </a:cubicBezTo>
                    <a:cubicBezTo>
                      <a:pt x="10" y="24"/>
                      <a:pt x="9" y="25"/>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33" name="Freeform 35">
                <a:extLst>
                  <a:ext uri="{FF2B5EF4-FFF2-40B4-BE49-F238E27FC236}">
                    <a16:creationId xmlns:a16="http://schemas.microsoft.com/office/drawing/2014/main" xmlns="" id="{98F3E772-DCE2-0FA8-0E32-7D6A2D5FB94C}"/>
                  </a:ext>
                </a:extLst>
              </p:cNvPr>
              <p:cNvSpPr>
                <a:spLocks/>
              </p:cNvSpPr>
              <p:nvPr/>
            </p:nvSpPr>
            <p:spPr bwMode="auto">
              <a:xfrm>
                <a:off x="3622" y="76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34" name="Freeform 36">
                <a:extLst>
                  <a:ext uri="{FF2B5EF4-FFF2-40B4-BE49-F238E27FC236}">
                    <a16:creationId xmlns:a16="http://schemas.microsoft.com/office/drawing/2014/main" xmlns="" id="{25E0C2BD-AB47-1534-42A1-899AB773CD37}"/>
                  </a:ext>
                </a:extLst>
              </p:cNvPr>
              <p:cNvSpPr>
                <a:spLocks/>
              </p:cNvSpPr>
              <p:nvPr/>
            </p:nvSpPr>
            <p:spPr bwMode="auto">
              <a:xfrm>
                <a:off x="3676" y="653"/>
                <a:ext cx="205" cy="160"/>
              </a:xfrm>
              <a:custGeom>
                <a:avLst/>
                <a:gdLst>
                  <a:gd name="T0" fmla="*/ 10 w 139"/>
                  <a:gd name="T1" fmla="*/ 108 h 108"/>
                  <a:gd name="T2" fmla="*/ 4 w 139"/>
                  <a:gd name="T3" fmla="*/ 104 h 108"/>
                  <a:gd name="T4" fmla="*/ 0 w 139"/>
                  <a:gd name="T5" fmla="*/ 78 h 108"/>
                  <a:gd name="T6" fmla="*/ 78 w 139"/>
                  <a:gd name="T7" fmla="*/ 0 h 108"/>
                  <a:gd name="T8" fmla="*/ 136 w 139"/>
                  <a:gd name="T9" fmla="*/ 27 h 108"/>
                  <a:gd name="T10" fmla="*/ 136 w 139"/>
                  <a:gd name="T11" fmla="*/ 35 h 108"/>
                  <a:gd name="T12" fmla="*/ 127 w 139"/>
                  <a:gd name="T13" fmla="*/ 35 h 108"/>
                  <a:gd name="T14" fmla="*/ 78 w 139"/>
                  <a:gd name="T15" fmla="*/ 12 h 108"/>
                  <a:gd name="T16" fmla="*/ 12 w 139"/>
                  <a:gd name="T17" fmla="*/ 78 h 108"/>
                  <a:gd name="T18" fmla="*/ 16 w 139"/>
                  <a:gd name="T19" fmla="*/ 100 h 108"/>
                  <a:gd name="T20" fmla="*/ 12 w 139"/>
                  <a:gd name="T21" fmla="*/ 108 h 108"/>
                  <a:gd name="T22" fmla="*/ 10 w 139"/>
                  <a:gd name="T2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08">
                    <a:moveTo>
                      <a:pt x="10" y="108"/>
                    </a:moveTo>
                    <a:cubicBezTo>
                      <a:pt x="8" y="108"/>
                      <a:pt x="5" y="106"/>
                      <a:pt x="4" y="104"/>
                    </a:cubicBezTo>
                    <a:cubicBezTo>
                      <a:pt x="2" y="96"/>
                      <a:pt x="0" y="87"/>
                      <a:pt x="0" y="78"/>
                    </a:cubicBezTo>
                    <a:cubicBezTo>
                      <a:pt x="0" y="35"/>
                      <a:pt x="35" y="0"/>
                      <a:pt x="78" y="0"/>
                    </a:cubicBezTo>
                    <a:cubicBezTo>
                      <a:pt x="100" y="0"/>
                      <a:pt x="122" y="10"/>
                      <a:pt x="136" y="27"/>
                    </a:cubicBezTo>
                    <a:cubicBezTo>
                      <a:pt x="139" y="29"/>
                      <a:pt x="138" y="33"/>
                      <a:pt x="136" y="35"/>
                    </a:cubicBezTo>
                    <a:cubicBezTo>
                      <a:pt x="133" y="37"/>
                      <a:pt x="130" y="37"/>
                      <a:pt x="127" y="35"/>
                    </a:cubicBezTo>
                    <a:cubicBezTo>
                      <a:pt x="115" y="21"/>
                      <a:pt x="97" y="12"/>
                      <a:pt x="78" y="12"/>
                    </a:cubicBezTo>
                    <a:cubicBezTo>
                      <a:pt x="42" y="12"/>
                      <a:pt x="12" y="42"/>
                      <a:pt x="12" y="78"/>
                    </a:cubicBezTo>
                    <a:cubicBezTo>
                      <a:pt x="12" y="86"/>
                      <a:pt x="13" y="93"/>
                      <a:pt x="16" y="100"/>
                    </a:cubicBezTo>
                    <a:cubicBezTo>
                      <a:pt x="17" y="103"/>
                      <a:pt x="15" y="107"/>
                      <a:pt x="12" y="108"/>
                    </a:cubicBezTo>
                    <a:cubicBezTo>
                      <a:pt x="11" y="108"/>
                      <a:pt x="11"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1" name="Freeform 37">
                <a:extLst>
                  <a:ext uri="{FF2B5EF4-FFF2-40B4-BE49-F238E27FC236}">
                    <a16:creationId xmlns:a16="http://schemas.microsoft.com/office/drawing/2014/main" xmlns="" id="{B12FCF6C-9242-F99E-AA62-1496CC382464}"/>
                  </a:ext>
                </a:extLst>
              </p:cNvPr>
              <p:cNvSpPr>
                <a:spLocks noEditPoints="1"/>
              </p:cNvSpPr>
              <p:nvPr/>
            </p:nvSpPr>
            <p:spPr bwMode="auto">
              <a:xfrm>
                <a:off x="3658" y="761"/>
                <a:ext cx="391" cy="178"/>
              </a:xfrm>
              <a:custGeom>
                <a:avLst/>
                <a:gdLst>
                  <a:gd name="T0" fmla="*/ 258 w 264"/>
                  <a:gd name="T1" fmla="*/ 120 h 120"/>
                  <a:gd name="T2" fmla="*/ 6 w 264"/>
                  <a:gd name="T3" fmla="*/ 120 h 120"/>
                  <a:gd name="T4" fmla="*/ 1 w 264"/>
                  <a:gd name="T5" fmla="*/ 117 h 120"/>
                  <a:gd name="T6" fmla="*/ 1 w 264"/>
                  <a:gd name="T7" fmla="*/ 111 h 120"/>
                  <a:gd name="T8" fmla="*/ 61 w 264"/>
                  <a:gd name="T9" fmla="*/ 3 h 120"/>
                  <a:gd name="T10" fmla="*/ 66 w 264"/>
                  <a:gd name="T11" fmla="*/ 0 h 120"/>
                  <a:gd name="T12" fmla="*/ 198 w 264"/>
                  <a:gd name="T13" fmla="*/ 0 h 120"/>
                  <a:gd name="T14" fmla="*/ 203 w 264"/>
                  <a:gd name="T15" fmla="*/ 3 h 120"/>
                  <a:gd name="T16" fmla="*/ 263 w 264"/>
                  <a:gd name="T17" fmla="*/ 111 h 120"/>
                  <a:gd name="T18" fmla="*/ 263 w 264"/>
                  <a:gd name="T19" fmla="*/ 117 h 120"/>
                  <a:gd name="T20" fmla="*/ 258 w 264"/>
                  <a:gd name="T21" fmla="*/ 120 h 120"/>
                  <a:gd name="T22" fmla="*/ 16 w 264"/>
                  <a:gd name="T23" fmla="*/ 108 h 120"/>
                  <a:gd name="T24" fmla="*/ 248 w 264"/>
                  <a:gd name="T25" fmla="*/ 108 h 120"/>
                  <a:gd name="T26" fmla="*/ 195 w 264"/>
                  <a:gd name="T27" fmla="*/ 12 h 120"/>
                  <a:gd name="T28" fmla="*/ 70 w 264"/>
                  <a:gd name="T29" fmla="*/ 12 h 120"/>
                  <a:gd name="T30" fmla="*/ 16 w 264"/>
                  <a:gd name="T31" fmla="*/ 10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120">
                    <a:moveTo>
                      <a:pt x="258" y="120"/>
                    </a:moveTo>
                    <a:cubicBezTo>
                      <a:pt x="6" y="120"/>
                      <a:pt x="6" y="120"/>
                      <a:pt x="6" y="120"/>
                    </a:cubicBezTo>
                    <a:cubicBezTo>
                      <a:pt x="4" y="120"/>
                      <a:pt x="2" y="119"/>
                      <a:pt x="1" y="117"/>
                    </a:cubicBezTo>
                    <a:cubicBezTo>
                      <a:pt x="0" y="115"/>
                      <a:pt x="0" y="113"/>
                      <a:pt x="1" y="111"/>
                    </a:cubicBezTo>
                    <a:cubicBezTo>
                      <a:pt x="61" y="3"/>
                      <a:pt x="61" y="3"/>
                      <a:pt x="61" y="3"/>
                    </a:cubicBezTo>
                    <a:cubicBezTo>
                      <a:pt x="62" y="1"/>
                      <a:pt x="64" y="0"/>
                      <a:pt x="66" y="0"/>
                    </a:cubicBezTo>
                    <a:cubicBezTo>
                      <a:pt x="198" y="0"/>
                      <a:pt x="198" y="0"/>
                      <a:pt x="198" y="0"/>
                    </a:cubicBezTo>
                    <a:cubicBezTo>
                      <a:pt x="200" y="0"/>
                      <a:pt x="202" y="1"/>
                      <a:pt x="203" y="3"/>
                    </a:cubicBezTo>
                    <a:cubicBezTo>
                      <a:pt x="263" y="111"/>
                      <a:pt x="263" y="111"/>
                      <a:pt x="263" y="111"/>
                    </a:cubicBezTo>
                    <a:cubicBezTo>
                      <a:pt x="264" y="113"/>
                      <a:pt x="264" y="115"/>
                      <a:pt x="263" y="117"/>
                    </a:cubicBezTo>
                    <a:cubicBezTo>
                      <a:pt x="262" y="119"/>
                      <a:pt x="260" y="120"/>
                      <a:pt x="258" y="120"/>
                    </a:cubicBezTo>
                    <a:close/>
                    <a:moveTo>
                      <a:pt x="16" y="108"/>
                    </a:moveTo>
                    <a:cubicBezTo>
                      <a:pt x="248" y="108"/>
                      <a:pt x="248" y="108"/>
                      <a:pt x="248" y="108"/>
                    </a:cubicBezTo>
                    <a:cubicBezTo>
                      <a:pt x="195" y="12"/>
                      <a:pt x="195" y="12"/>
                      <a:pt x="195" y="12"/>
                    </a:cubicBezTo>
                    <a:cubicBezTo>
                      <a:pt x="70" y="12"/>
                      <a:pt x="70" y="12"/>
                      <a:pt x="70" y="12"/>
                    </a:cubicBezTo>
                    <a:lnTo>
                      <a:pt x="1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3" name="Freeform 38">
                <a:extLst>
                  <a:ext uri="{FF2B5EF4-FFF2-40B4-BE49-F238E27FC236}">
                    <a16:creationId xmlns:a16="http://schemas.microsoft.com/office/drawing/2014/main" xmlns="" id="{F974AC2B-A4F7-EE6D-6580-72F8D9C0A165}"/>
                  </a:ext>
                </a:extLst>
              </p:cNvPr>
              <p:cNvSpPr>
                <a:spLocks noEditPoints="1"/>
              </p:cNvSpPr>
              <p:nvPr/>
            </p:nvSpPr>
            <p:spPr bwMode="auto">
              <a:xfrm>
                <a:off x="3818" y="921"/>
                <a:ext cx="71" cy="107"/>
              </a:xfrm>
              <a:custGeom>
                <a:avLst/>
                <a:gdLst>
                  <a:gd name="T0" fmla="*/ 42 w 48"/>
                  <a:gd name="T1" fmla="*/ 72 h 72"/>
                  <a:gd name="T2" fmla="*/ 6 w 48"/>
                  <a:gd name="T3" fmla="*/ 72 h 72"/>
                  <a:gd name="T4" fmla="*/ 0 w 48"/>
                  <a:gd name="T5" fmla="*/ 66 h 72"/>
                  <a:gd name="T6" fmla="*/ 0 w 48"/>
                  <a:gd name="T7" fmla="*/ 6 h 72"/>
                  <a:gd name="T8" fmla="*/ 6 w 48"/>
                  <a:gd name="T9" fmla="*/ 0 h 72"/>
                  <a:gd name="T10" fmla="*/ 42 w 48"/>
                  <a:gd name="T11" fmla="*/ 0 h 72"/>
                  <a:gd name="T12" fmla="*/ 48 w 48"/>
                  <a:gd name="T13" fmla="*/ 6 h 72"/>
                  <a:gd name="T14" fmla="*/ 48 w 48"/>
                  <a:gd name="T15" fmla="*/ 66 h 72"/>
                  <a:gd name="T16" fmla="*/ 42 w 48"/>
                  <a:gd name="T17" fmla="*/ 72 h 72"/>
                  <a:gd name="T18" fmla="*/ 12 w 48"/>
                  <a:gd name="T19" fmla="*/ 60 h 72"/>
                  <a:gd name="T20" fmla="*/ 36 w 48"/>
                  <a:gd name="T21" fmla="*/ 60 h 72"/>
                  <a:gd name="T22" fmla="*/ 36 w 48"/>
                  <a:gd name="T23" fmla="*/ 12 h 72"/>
                  <a:gd name="T24" fmla="*/ 12 w 48"/>
                  <a:gd name="T25" fmla="*/ 12 h 72"/>
                  <a:gd name="T26" fmla="*/ 12 w 48"/>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2">
                    <a:moveTo>
                      <a:pt x="42" y="72"/>
                    </a:moveTo>
                    <a:cubicBezTo>
                      <a:pt x="6" y="72"/>
                      <a:pt x="6" y="72"/>
                      <a:pt x="6" y="72"/>
                    </a:cubicBezTo>
                    <a:cubicBezTo>
                      <a:pt x="3" y="72"/>
                      <a:pt x="0" y="69"/>
                      <a:pt x="0" y="66"/>
                    </a:cubicBezTo>
                    <a:cubicBezTo>
                      <a:pt x="0" y="6"/>
                      <a:pt x="0" y="6"/>
                      <a:pt x="0" y="6"/>
                    </a:cubicBezTo>
                    <a:cubicBezTo>
                      <a:pt x="0" y="3"/>
                      <a:pt x="3" y="0"/>
                      <a:pt x="6" y="0"/>
                    </a:cubicBezTo>
                    <a:cubicBezTo>
                      <a:pt x="42" y="0"/>
                      <a:pt x="42" y="0"/>
                      <a:pt x="42" y="0"/>
                    </a:cubicBezTo>
                    <a:cubicBezTo>
                      <a:pt x="45" y="0"/>
                      <a:pt x="48" y="3"/>
                      <a:pt x="48" y="6"/>
                    </a:cubicBezTo>
                    <a:cubicBezTo>
                      <a:pt x="48" y="66"/>
                      <a:pt x="48" y="66"/>
                      <a:pt x="48" y="66"/>
                    </a:cubicBezTo>
                    <a:cubicBezTo>
                      <a:pt x="48" y="69"/>
                      <a:pt x="45" y="72"/>
                      <a:pt x="42" y="72"/>
                    </a:cubicBezTo>
                    <a:close/>
                    <a:moveTo>
                      <a:pt x="12" y="60"/>
                    </a:moveTo>
                    <a:cubicBezTo>
                      <a:pt x="36" y="60"/>
                      <a:pt x="36" y="60"/>
                      <a:pt x="36" y="60"/>
                    </a:cubicBezTo>
                    <a:cubicBezTo>
                      <a:pt x="36" y="12"/>
                      <a:pt x="36" y="12"/>
                      <a:pt x="36"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4" name="Freeform 39">
                <a:extLst>
                  <a:ext uri="{FF2B5EF4-FFF2-40B4-BE49-F238E27FC236}">
                    <a16:creationId xmlns:a16="http://schemas.microsoft.com/office/drawing/2014/main" xmlns="" id="{5989E4E3-7928-7A2B-7004-1F57B716CC2D}"/>
                  </a:ext>
                </a:extLst>
              </p:cNvPr>
              <p:cNvSpPr>
                <a:spLocks/>
              </p:cNvSpPr>
              <p:nvPr/>
            </p:nvSpPr>
            <p:spPr bwMode="auto">
              <a:xfrm>
                <a:off x="3772" y="760"/>
                <a:ext cx="56" cy="179"/>
              </a:xfrm>
              <a:custGeom>
                <a:avLst/>
                <a:gdLst>
                  <a:gd name="T0" fmla="*/ 7 w 38"/>
                  <a:gd name="T1" fmla="*/ 121 h 121"/>
                  <a:gd name="T2" fmla="*/ 6 w 38"/>
                  <a:gd name="T3" fmla="*/ 121 h 121"/>
                  <a:gd name="T4" fmla="*/ 1 w 38"/>
                  <a:gd name="T5" fmla="*/ 114 h 121"/>
                  <a:gd name="T6" fmla="*/ 25 w 38"/>
                  <a:gd name="T7" fmla="*/ 6 h 121"/>
                  <a:gd name="T8" fmla="*/ 32 w 38"/>
                  <a:gd name="T9" fmla="*/ 1 h 121"/>
                  <a:gd name="T10" fmla="*/ 37 w 38"/>
                  <a:gd name="T11" fmla="*/ 8 h 121"/>
                  <a:gd name="T12" fmla="*/ 13 w 38"/>
                  <a:gd name="T13" fmla="*/ 116 h 121"/>
                  <a:gd name="T14" fmla="*/ 7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7" y="121"/>
                    </a:moveTo>
                    <a:cubicBezTo>
                      <a:pt x="7" y="121"/>
                      <a:pt x="6" y="121"/>
                      <a:pt x="6" y="121"/>
                    </a:cubicBezTo>
                    <a:cubicBezTo>
                      <a:pt x="3" y="120"/>
                      <a:pt x="0" y="117"/>
                      <a:pt x="1" y="114"/>
                    </a:cubicBezTo>
                    <a:cubicBezTo>
                      <a:pt x="25" y="6"/>
                      <a:pt x="25" y="6"/>
                      <a:pt x="25" y="6"/>
                    </a:cubicBezTo>
                    <a:cubicBezTo>
                      <a:pt x="26" y="2"/>
                      <a:pt x="29" y="0"/>
                      <a:pt x="32" y="1"/>
                    </a:cubicBezTo>
                    <a:cubicBezTo>
                      <a:pt x="36" y="2"/>
                      <a:pt x="38" y="5"/>
                      <a:pt x="37" y="8"/>
                    </a:cubicBezTo>
                    <a:cubicBezTo>
                      <a:pt x="13" y="116"/>
                      <a:pt x="13" y="116"/>
                      <a:pt x="13" y="116"/>
                    </a:cubicBezTo>
                    <a:cubicBezTo>
                      <a:pt x="12" y="119"/>
                      <a:pt x="10" y="121"/>
                      <a:pt x="7"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5" name="Freeform 40">
                <a:extLst>
                  <a:ext uri="{FF2B5EF4-FFF2-40B4-BE49-F238E27FC236}">
                    <a16:creationId xmlns:a16="http://schemas.microsoft.com/office/drawing/2014/main" xmlns="" id="{7E70F816-9AB8-08E0-6955-8CEBDFC2F0C1}"/>
                  </a:ext>
                </a:extLst>
              </p:cNvPr>
              <p:cNvSpPr>
                <a:spLocks/>
              </p:cNvSpPr>
              <p:nvPr/>
            </p:nvSpPr>
            <p:spPr bwMode="auto">
              <a:xfrm>
                <a:off x="3878" y="760"/>
                <a:ext cx="57" cy="179"/>
              </a:xfrm>
              <a:custGeom>
                <a:avLst/>
                <a:gdLst>
                  <a:gd name="T0" fmla="*/ 31 w 38"/>
                  <a:gd name="T1" fmla="*/ 121 h 121"/>
                  <a:gd name="T2" fmla="*/ 25 w 38"/>
                  <a:gd name="T3" fmla="*/ 116 h 121"/>
                  <a:gd name="T4" fmla="*/ 1 w 38"/>
                  <a:gd name="T5" fmla="*/ 8 h 121"/>
                  <a:gd name="T6" fmla="*/ 6 w 38"/>
                  <a:gd name="T7" fmla="*/ 1 h 121"/>
                  <a:gd name="T8" fmla="*/ 13 w 38"/>
                  <a:gd name="T9" fmla="*/ 6 h 121"/>
                  <a:gd name="T10" fmla="*/ 37 w 38"/>
                  <a:gd name="T11" fmla="*/ 114 h 121"/>
                  <a:gd name="T12" fmla="*/ 32 w 38"/>
                  <a:gd name="T13" fmla="*/ 121 h 121"/>
                  <a:gd name="T14" fmla="*/ 31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31" y="121"/>
                    </a:moveTo>
                    <a:cubicBezTo>
                      <a:pt x="28" y="121"/>
                      <a:pt x="26" y="119"/>
                      <a:pt x="25" y="116"/>
                    </a:cubicBezTo>
                    <a:cubicBezTo>
                      <a:pt x="1" y="8"/>
                      <a:pt x="1" y="8"/>
                      <a:pt x="1" y="8"/>
                    </a:cubicBezTo>
                    <a:cubicBezTo>
                      <a:pt x="0" y="5"/>
                      <a:pt x="3" y="2"/>
                      <a:pt x="6" y="1"/>
                    </a:cubicBezTo>
                    <a:cubicBezTo>
                      <a:pt x="9" y="0"/>
                      <a:pt x="12" y="2"/>
                      <a:pt x="13" y="6"/>
                    </a:cubicBezTo>
                    <a:cubicBezTo>
                      <a:pt x="37" y="114"/>
                      <a:pt x="37" y="114"/>
                      <a:pt x="37" y="114"/>
                    </a:cubicBezTo>
                    <a:cubicBezTo>
                      <a:pt x="38" y="117"/>
                      <a:pt x="36" y="120"/>
                      <a:pt x="32" y="121"/>
                    </a:cubicBezTo>
                    <a:cubicBezTo>
                      <a:pt x="32" y="121"/>
                      <a:pt x="31" y="121"/>
                      <a:pt x="31"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6" name="Rectangle 41">
                <a:extLst>
                  <a:ext uri="{FF2B5EF4-FFF2-40B4-BE49-F238E27FC236}">
                    <a16:creationId xmlns:a16="http://schemas.microsoft.com/office/drawing/2014/main" xmlns="" id="{9C779006-CB50-7F2E-9700-F127F9EC096A}"/>
                  </a:ext>
                </a:extLst>
              </p:cNvPr>
              <p:cNvSpPr>
                <a:spLocks noChangeArrowheads="1"/>
              </p:cNvSpPr>
              <p:nvPr/>
            </p:nvSpPr>
            <p:spPr bwMode="auto">
              <a:xfrm>
                <a:off x="3726" y="814"/>
                <a:ext cx="25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7" name="Rectangle 42">
                <a:extLst>
                  <a:ext uri="{FF2B5EF4-FFF2-40B4-BE49-F238E27FC236}">
                    <a16:creationId xmlns:a16="http://schemas.microsoft.com/office/drawing/2014/main" xmlns="" id="{726ACF91-0AC8-D3E6-2F14-BD74E827A0B0}"/>
                  </a:ext>
                </a:extLst>
              </p:cNvPr>
              <p:cNvSpPr>
                <a:spLocks noChangeArrowheads="1"/>
              </p:cNvSpPr>
              <p:nvPr/>
            </p:nvSpPr>
            <p:spPr bwMode="auto">
              <a:xfrm>
                <a:off x="3696" y="868"/>
                <a:ext cx="31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107" name="Group 284">
              <a:extLst>
                <a:ext uri="{FF2B5EF4-FFF2-40B4-BE49-F238E27FC236}">
                  <a16:creationId xmlns:a16="http://schemas.microsoft.com/office/drawing/2014/main" xmlns="" id="{B7357B29-3FDF-C06A-12A1-06547AF1BC4C}"/>
                </a:ext>
              </a:extLst>
            </p:cNvPr>
            <p:cNvGrpSpPr>
              <a:grpSpLocks noChangeAspect="1"/>
            </p:cNvGrpSpPr>
            <p:nvPr/>
          </p:nvGrpSpPr>
          <p:grpSpPr bwMode="auto">
            <a:xfrm>
              <a:off x="5174144" y="986243"/>
              <a:ext cx="478157" cy="458048"/>
              <a:chOff x="6537" y="3006"/>
              <a:chExt cx="428" cy="410"/>
            </a:xfrm>
            <a:solidFill>
              <a:schemeClr val="tx1"/>
            </a:solidFill>
          </p:grpSpPr>
          <p:sp>
            <p:nvSpPr>
              <p:cNvPr id="108" name="Freeform 285">
                <a:extLst>
                  <a:ext uri="{FF2B5EF4-FFF2-40B4-BE49-F238E27FC236}">
                    <a16:creationId xmlns:a16="http://schemas.microsoft.com/office/drawing/2014/main" xmlns="" id="{4F2EA620-8A86-8F22-A320-5FDE2D4CC328}"/>
                  </a:ext>
                </a:extLst>
              </p:cNvPr>
              <p:cNvSpPr>
                <a:spLocks/>
              </p:cNvSpPr>
              <p:nvPr/>
            </p:nvSpPr>
            <p:spPr bwMode="auto">
              <a:xfrm>
                <a:off x="6592" y="3220"/>
                <a:ext cx="319" cy="196"/>
              </a:xfrm>
              <a:custGeom>
                <a:avLst/>
                <a:gdLst>
                  <a:gd name="T0" fmla="*/ 210 w 216"/>
                  <a:gd name="T1" fmla="*/ 132 h 132"/>
                  <a:gd name="T2" fmla="*/ 138 w 216"/>
                  <a:gd name="T3" fmla="*/ 132 h 132"/>
                  <a:gd name="T4" fmla="*/ 132 w 216"/>
                  <a:gd name="T5" fmla="*/ 126 h 132"/>
                  <a:gd name="T6" fmla="*/ 132 w 216"/>
                  <a:gd name="T7" fmla="*/ 48 h 132"/>
                  <a:gd name="T8" fmla="*/ 84 w 216"/>
                  <a:gd name="T9" fmla="*/ 48 h 132"/>
                  <a:gd name="T10" fmla="*/ 84 w 216"/>
                  <a:gd name="T11" fmla="*/ 126 h 132"/>
                  <a:gd name="T12" fmla="*/ 78 w 216"/>
                  <a:gd name="T13" fmla="*/ 132 h 132"/>
                  <a:gd name="T14" fmla="*/ 6 w 216"/>
                  <a:gd name="T15" fmla="*/ 132 h 132"/>
                  <a:gd name="T16" fmla="*/ 0 w 216"/>
                  <a:gd name="T17" fmla="*/ 126 h 132"/>
                  <a:gd name="T18" fmla="*/ 0 w 216"/>
                  <a:gd name="T19" fmla="*/ 6 h 132"/>
                  <a:gd name="T20" fmla="*/ 6 w 216"/>
                  <a:gd name="T21" fmla="*/ 0 h 132"/>
                  <a:gd name="T22" fmla="*/ 12 w 216"/>
                  <a:gd name="T23" fmla="*/ 6 h 132"/>
                  <a:gd name="T24" fmla="*/ 12 w 216"/>
                  <a:gd name="T25" fmla="*/ 120 h 132"/>
                  <a:gd name="T26" fmla="*/ 72 w 216"/>
                  <a:gd name="T27" fmla="*/ 120 h 132"/>
                  <a:gd name="T28" fmla="*/ 72 w 216"/>
                  <a:gd name="T29" fmla="*/ 42 h 132"/>
                  <a:gd name="T30" fmla="*/ 78 w 216"/>
                  <a:gd name="T31" fmla="*/ 36 h 132"/>
                  <a:gd name="T32" fmla="*/ 138 w 216"/>
                  <a:gd name="T33" fmla="*/ 36 h 132"/>
                  <a:gd name="T34" fmla="*/ 144 w 216"/>
                  <a:gd name="T35" fmla="*/ 42 h 132"/>
                  <a:gd name="T36" fmla="*/ 144 w 216"/>
                  <a:gd name="T37" fmla="*/ 120 h 132"/>
                  <a:gd name="T38" fmla="*/ 204 w 216"/>
                  <a:gd name="T39" fmla="*/ 120 h 132"/>
                  <a:gd name="T40" fmla="*/ 204 w 216"/>
                  <a:gd name="T41" fmla="*/ 12 h 132"/>
                  <a:gd name="T42" fmla="*/ 210 w 216"/>
                  <a:gd name="T43" fmla="*/ 6 h 132"/>
                  <a:gd name="T44" fmla="*/ 216 w 216"/>
                  <a:gd name="T45" fmla="*/ 12 h 132"/>
                  <a:gd name="T46" fmla="*/ 216 w 216"/>
                  <a:gd name="T47" fmla="*/ 126 h 132"/>
                  <a:gd name="T48" fmla="*/ 210 w 216"/>
                  <a:gd name="T4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32">
                    <a:moveTo>
                      <a:pt x="210" y="132"/>
                    </a:moveTo>
                    <a:cubicBezTo>
                      <a:pt x="138" y="132"/>
                      <a:pt x="138" y="132"/>
                      <a:pt x="138" y="132"/>
                    </a:cubicBezTo>
                    <a:cubicBezTo>
                      <a:pt x="135" y="132"/>
                      <a:pt x="132" y="129"/>
                      <a:pt x="132" y="126"/>
                    </a:cubicBezTo>
                    <a:cubicBezTo>
                      <a:pt x="132" y="48"/>
                      <a:pt x="132" y="48"/>
                      <a:pt x="132" y="48"/>
                    </a:cubicBezTo>
                    <a:cubicBezTo>
                      <a:pt x="84" y="48"/>
                      <a:pt x="84" y="48"/>
                      <a:pt x="84" y="48"/>
                    </a:cubicBezTo>
                    <a:cubicBezTo>
                      <a:pt x="84" y="126"/>
                      <a:pt x="84" y="126"/>
                      <a:pt x="84" y="126"/>
                    </a:cubicBezTo>
                    <a:cubicBezTo>
                      <a:pt x="84" y="129"/>
                      <a:pt x="81" y="132"/>
                      <a:pt x="78" y="132"/>
                    </a:cubicBezTo>
                    <a:cubicBezTo>
                      <a:pt x="6" y="132"/>
                      <a:pt x="6" y="132"/>
                      <a:pt x="6" y="132"/>
                    </a:cubicBezTo>
                    <a:cubicBezTo>
                      <a:pt x="3" y="132"/>
                      <a:pt x="0" y="129"/>
                      <a:pt x="0" y="126"/>
                    </a:cubicBezTo>
                    <a:cubicBezTo>
                      <a:pt x="0" y="6"/>
                      <a:pt x="0" y="6"/>
                      <a:pt x="0" y="6"/>
                    </a:cubicBezTo>
                    <a:cubicBezTo>
                      <a:pt x="0" y="3"/>
                      <a:pt x="3" y="0"/>
                      <a:pt x="6" y="0"/>
                    </a:cubicBezTo>
                    <a:cubicBezTo>
                      <a:pt x="9" y="0"/>
                      <a:pt x="12" y="3"/>
                      <a:pt x="12" y="6"/>
                    </a:cubicBezTo>
                    <a:cubicBezTo>
                      <a:pt x="12" y="120"/>
                      <a:pt x="12" y="120"/>
                      <a:pt x="12" y="120"/>
                    </a:cubicBezTo>
                    <a:cubicBezTo>
                      <a:pt x="72" y="120"/>
                      <a:pt x="72" y="120"/>
                      <a:pt x="72" y="120"/>
                    </a:cubicBezTo>
                    <a:cubicBezTo>
                      <a:pt x="72" y="42"/>
                      <a:pt x="72" y="42"/>
                      <a:pt x="72" y="42"/>
                    </a:cubicBezTo>
                    <a:cubicBezTo>
                      <a:pt x="72" y="39"/>
                      <a:pt x="75" y="36"/>
                      <a:pt x="78" y="36"/>
                    </a:cubicBezTo>
                    <a:cubicBezTo>
                      <a:pt x="138" y="36"/>
                      <a:pt x="138" y="36"/>
                      <a:pt x="138" y="36"/>
                    </a:cubicBezTo>
                    <a:cubicBezTo>
                      <a:pt x="141" y="36"/>
                      <a:pt x="144" y="39"/>
                      <a:pt x="144" y="42"/>
                    </a:cubicBezTo>
                    <a:cubicBezTo>
                      <a:pt x="144" y="120"/>
                      <a:pt x="144" y="120"/>
                      <a:pt x="144" y="120"/>
                    </a:cubicBezTo>
                    <a:cubicBezTo>
                      <a:pt x="204" y="120"/>
                      <a:pt x="204" y="120"/>
                      <a:pt x="204" y="120"/>
                    </a:cubicBezTo>
                    <a:cubicBezTo>
                      <a:pt x="204" y="12"/>
                      <a:pt x="204" y="12"/>
                      <a:pt x="204" y="12"/>
                    </a:cubicBezTo>
                    <a:cubicBezTo>
                      <a:pt x="204" y="9"/>
                      <a:pt x="207" y="6"/>
                      <a:pt x="210" y="6"/>
                    </a:cubicBezTo>
                    <a:cubicBezTo>
                      <a:pt x="213" y="6"/>
                      <a:pt x="216" y="9"/>
                      <a:pt x="216" y="12"/>
                    </a:cubicBezTo>
                    <a:cubicBezTo>
                      <a:pt x="216" y="126"/>
                      <a:pt x="216" y="126"/>
                      <a:pt x="216" y="126"/>
                    </a:cubicBezTo>
                    <a:cubicBezTo>
                      <a:pt x="216" y="129"/>
                      <a:pt x="213" y="132"/>
                      <a:pt x="21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11" name="Freeform 286">
                <a:extLst>
                  <a:ext uri="{FF2B5EF4-FFF2-40B4-BE49-F238E27FC236}">
                    <a16:creationId xmlns:a16="http://schemas.microsoft.com/office/drawing/2014/main" xmlns="" id="{24F496FA-C99A-68A0-156A-0CC1DD11D809}"/>
                  </a:ext>
                </a:extLst>
              </p:cNvPr>
              <p:cNvSpPr>
                <a:spLocks/>
              </p:cNvSpPr>
              <p:nvPr/>
            </p:nvSpPr>
            <p:spPr bwMode="auto">
              <a:xfrm>
                <a:off x="6537" y="3006"/>
                <a:ext cx="428" cy="223"/>
              </a:xfrm>
              <a:custGeom>
                <a:avLst/>
                <a:gdLst>
                  <a:gd name="T0" fmla="*/ 283 w 289"/>
                  <a:gd name="T1" fmla="*/ 151 h 151"/>
                  <a:gd name="T2" fmla="*/ 279 w 289"/>
                  <a:gd name="T3" fmla="*/ 149 h 151"/>
                  <a:gd name="T4" fmla="*/ 145 w 289"/>
                  <a:gd name="T5" fmla="*/ 15 h 151"/>
                  <a:gd name="T6" fmla="*/ 11 w 289"/>
                  <a:gd name="T7" fmla="*/ 149 h 151"/>
                  <a:gd name="T8" fmla="*/ 3 w 289"/>
                  <a:gd name="T9" fmla="*/ 149 h 151"/>
                  <a:gd name="T10" fmla="*/ 3 w 289"/>
                  <a:gd name="T11" fmla="*/ 141 h 151"/>
                  <a:gd name="T12" fmla="*/ 141 w 289"/>
                  <a:gd name="T13" fmla="*/ 3 h 151"/>
                  <a:gd name="T14" fmla="*/ 149 w 289"/>
                  <a:gd name="T15" fmla="*/ 3 h 151"/>
                  <a:gd name="T16" fmla="*/ 287 w 289"/>
                  <a:gd name="T17" fmla="*/ 141 h 151"/>
                  <a:gd name="T18" fmla="*/ 287 w 289"/>
                  <a:gd name="T19" fmla="*/ 149 h 151"/>
                  <a:gd name="T20" fmla="*/ 283 w 289"/>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51">
                    <a:moveTo>
                      <a:pt x="283" y="151"/>
                    </a:moveTo>
                    <a:cubicBezTo>
                      <a:pt x="281" y="151"/>
                      <a:pt x="280" y="150"/>
                      <a:pt x="279" y="149"/>
                    </a:cubicBezTo>
                    <a:cubicBezTo>
                      <a:pt x="145" y="15"/>
                      <a:pt x="145" y="15"/>
                      <a:pt x="145" y="15"/>
                    </a:cubicBezTo>
                    <a:cubicBezTo>
                      <a:pt x="11" y="149"/>
                      <a:pt x="11" y="149"/>
                      <a:pt x="11" y="149"/>
                    </a:cubicBezTo>
                    <a:cubicBezTo>
                      <a:pt x="9" y="151"/>
                      <a:pt x="5" y="151"/>
                      <a:pt x="3" y="149"/>
                    </a:cubicBezTo>
                    <a:cubicBezTo>
                      <a:pt x="0" y="147"/>
                      <a:pt x="0" y="143"/>
                      <a:pt x="3" y="141"/>
                    </a:cubicBezTo>
                    <a:cubicBezTo>
                      <a:pt x="141" y="3"/>
                      <a:pt x="141" y="3"/>
                      <a:pt x="141" y="3"/>
                    </a:cubicBezTo>
                    <a:cubicBezTo>
                      <a:pt x="143" y="0"/>
                      <a:pt x="147" y="0"/>
                      <a:pt x="149" y="3"/>
                    </a:cubicBezTo>
                    <a:cubicBezTo>
                      <a:pt x="287" y="141"/>
                      <a:pt x="287" y="141"/>
                      <a:pt x="287" y="141"/>
                    </a:cubicBezTo>
                    <a:cubicBezTo>
                      <a:pt x="289" y="143"/>
                      <a:pt x="289" y="147"/>
                      <a:pt x="287" y="149"/>
                    </a:cubicBezTo>
                    <a:cubicBezTo>
                      <a:pt x="286" y="150"/>
                      <a:pt x="284" y="151"/>
                      <a:pt x="283"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13" name="Freeform 287">
                <a:extLst>
                  <a:ext uri="{FF2B5EF4-FFF2-40B4-BE49-F238E27FC236}">
                    <a16:creationId xmlns:a16="http://schemas.microsoft.com/office/drawing/2014/main" xmlns="" id="{823246B4-14A6-6DB7-2CE2-5646BF493681}"/>
                  </a:ext>
                </a:extLst>
              </p:cNvPr>
              <p:cNvSpPr>
                <a:spLocks/>
              </p:cNvSpPr>
              <p:nvPr/>
            </p:nvSpPr>
            <p:spPr bwMode="auto">
              <a:xfrm>
                <a:off x="6814" y="3025"/>
                <a:ext cx="80" cy="80"/>
              </a:xfrm>
              <a:custGeom>
                <a:avLst/>
                <a:gdLst>
                  <a:gd name="T0" fmla="*/ 48 w 54"/>
                  <a:gd name="T1" fmla="*/ 54 h 54"/>
                  <a:gd name="T2" fmla="*/ 42 w 54"/>
                  <a:gd name="T3" fmla="*/ 48 h 54"/>
                  <a:gd name="T4" fmla="*/ 42 w 54"/>
                  <a:gd name="T5" fmla="*/ 12 h 54"/>
                  <a:gd name="T6" fmla="*/ 6 w 54"/>
                  <a:gd name="T7" fmla="*/ 12 h 54"/>
                  <a:gd name="T8" fmla="*/ 0 w 54"/>
                  <a:gd name="T9" fmla="*/ 6 h 54"/>
                  <a:gd name="T10" fmla="*/ 6 w 54"/>
                  <a:gd name="T11" fmla="*/ 0 h 54"/>
                  <a:gd name="T12" fmla="*/ 48 w 54"/>
                  <a:gd name="T13" fmla="*/ 0 h 54"/>
                  <a:gd name="T14" fmla="*/ 54 w 54"/>
                  <a:gd name="T15" fmla="*/ 6 h 54"/>
                  <a:gd name="T16" fmla="*/ 54 w 54"/>
                  <a:gd name="T17" fmla="*/ 48 h 54"/>
                  <a:gd name="T18" fmla="*/ 48 w 54"/>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48" y="54"/>
                    </a:moveTo>
                    <a:cubicBezTo>
                      <a:pt x="45" y="54"/>
                      <a:pt x="42" y="51"/>
                      <a:pt x="42" y="48"/>
                    </a:cubicBezTo>
                    <a:cubicBezTo>
                      <a:pt x="42" y="12"/>
                      <a:pt x="42" y="12"/>
                      <a:pt x="42" y="12"/>
                    </a:cubicBezTo>
                    <a:cubicBezTo>
                      <a:pt x="6" y="12"/>
                      <a:pt x="6" y="12"/>
                      <a:pt x="6" y="12"/>
                    </a:cubicBezTo>
                    <a:cubicBezTo>
                      <a:pt x="3" y="12"/>
                      <a:pt x="0" y="9"/>
                      <a:pt x="0" y="6"/>
                    </a:cubicBezTo>
                    <a:cubicBezTo>
                      <a:pt x="0" y="3"/>
                      <a:pt x="3" y="0"/>
                      <a:pt x="6" y="0"/>
                    </a:cubicBezTo>
                    <a:cubicBezTo>
                      <a:pt x="48" y="0"/>
                      <a:pt x="48" y="0"/>
                      <a:pt x="48" y="0"/>
                    </a:cubicBezTo>
                    <a:cubicBezTo>
                      <a:pt x="51" y="0"/>
                      <a:pt x="54" y="3"/>
                      <a:pt x="54" y="6"/>
                    </a:cubicBezTo>
                    <a:cubicBezTo>
                      <a:pt x="54" y="48"/>
                      <a:pt x="54" y="48"/>
                      <a:pt x="54" y="48"/>
                    </a:cubicBezTo>
                    <a:cubicBezTo>
                      <a:pt x="54" y="51"/>
                      <a:pt x="51" y="54"/>
                      <a:pt x="4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cxnSp>
        <p:nvCxnSpPr>
          <p:cNvPr id="148" name="Straight Connector 147">
            <a:extLst>
              <a:ext uri="{FF2B5EF4-FFF2-40B4-BE49-F238E27FC236}">
                <a16:creationId xmlns:a16="http://schemas.microsoft.com/office/drawing/2014/main" xmlns="" id="{B339F1D9-BF57-B072-D252-B85AD75C37A8}"/>
              </a:ext>
            </a:extLst>
          </p:cNvPr>
          <p:cNvCxnSpPr>
            <a:cxnSpLocks/>
          </p:cNvCxnSpPr>
          <p:nvPr/>
        </p:nvCxnSpPr>
        <p:spPr>
          <a:xfrm flipH="1">
            <a:off x="10506101" y="3586307"/>
            <a:ext cx="52377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49" name="Group 148">
            <a:extLst>
              <a:ext uri="{FF2B5EF4-FFF2-40B4-BE49-F238E27FC236}">
                <a16:creationId xmlns:a16="http://schemas.microsoft.com/office/drawing/2014/main" xmlns="" id="{E9FE0D51-D998-B7C4-1952-D69D3A5398C5}"/>
              </a:ext>
            </a:extLst>
          </p:cNvPr>
          <p:cNvGrpSpPr/>
          <p:nvPr/>
        </p:nvGrpSpPr>
        <p:grpSpPr>
          <a:xfrm>
            <a:off x="10743712" y="2922991"/>
            <a:ext cx="654682" cy="672565"/>
            <a:chOff x="4971102" y="720498"/>
            <a:chExt cx="681199" cy="723793"/>
          </a:xfrm>
        </p:grpSpPr>
        <p:grpSp>
          <p:nvGrpSpPr>
            <p:cNvPr id="150" name="Group 31">
              <a:extLst>
                <a:ext uri="{FF2B5EF4-FFF2-40B4-BE49-F238E27FC236}">
                  <a16:creationId xmlns:a16="http://schemas.microsoft.com/office/drawing/2014/main" xmlns="" id="{A03867A4-5B8F-AB6C-9806-4972E3BD26B8}"/>
                </a:ext>
              </a:extLst>
            </p:cNvPr>
            <p:cNvGrpSpPr>
              <a:grpSpLocks noChangeAspect="1"/>
            </p:cNvGrpSpPr>
            <p:nvPr/>
          </p:nvGrpSpPr>
          <p:grpSpPr bwMode="auto">
            <a:xfrm>
              <a:off x="4971102" y="720498"/>
              <a:ext cx="427038" cy="427038"/>
              <a:chOff x="3622" y="601"/>
              <a:chExt cx="427" cy="427"/>
            </a:xfrm>
            <a:solidFill>
              <a:schemeClr val="tx1"/>
            </a:solidFill>
          </p:grpSpPr>
          <p:sp>
            <p:nvSpPr>
              <p:cNvPr id="155" name="Freeform 32">
                <a:extLst>
                  <a:ext uri="{FF2B5EF4-FFF2-40B4-BE49-F238E27FC236}">
                    <a16:creationId xmlns:a16="http://schemas.microsoft.com/office/drawing/2014/main" xmlns="" id="{10D8BDB6-2A99-F82F-7772-A30EC2FFD116}"/>
                  </a:ext>
                </a:extLst>
              </p:cNvPr>
              <p:cNvSpPr>
                <a:spLocks/>
              </p:cNvSpPr>
              <p:nvPr/>
            </p:nvSpPr>
            <p:spPr bwMode="auto">
              <a:xfrm>
                <a:off x="3782" y="601"/>
                <a:ext cx="18" cy="36"/>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6" name="Freeform 33">
                <a:extLst>
                  <a:ext uri="{FF2B5EF4-FFF2-40B4-BE49-F238E27FC236}">
                    <a16:creationId xmlns:a16="http://schemas.microsoft.com/office/drawing/2014/main" xmlns="" id="{23B11579-BD54-14D6-415C-E92F48F15D0D}"/>
                  </a:ext>
                </a:extLst>
              </p:cNvPr>
              <p:cNvSpPr>
                <a:spLocks/>
              </p:cNvSpPr>
              <p:nvPr/>
            </p:nvSpPr>
            <p:spPr bwMode="auto">
              <a:xfrm>
                <a:off x="3656" y="635"/>
                <a:ext cx="39" cy="37"/>
              </a:xfrm>
              <a:custGeom>
                <a:avLst/>
                <a:gdLst>
                  <a:gd name="T0" fmla="*/ 19 w 26"/>
                  <a:gd name="T1" fmla="*/ 25 h 25"/>
                  <a:gd name="T2" fmla="*/ 15 w 26"/>
                  <a:gd name="T3" fmla="*/ 23 h 25"/>
                  <a:gd name="T4" fmla="*/ 3 w 26"/>
                  <a:gd name="T5" fmla="*/ 11 h 25"/>
                  <a:gd name="T6" fmla="*/ 3 w 26"/>
                  <a:gd name="T7" fmla="*/ 2 h 25"/>
                  <a:gd name="T8" fmla="*/ 11 w 26"/>
                  <a:gd name="T9" fmla="*/ 2 h 25"/>
                  <a:gd name="T10" fmla="*/ 23 w 26"/>
                  <a:gd name="T11" fmla="*/ 14 h 25"/>
                  <a:gd name="T12" fmla="*/ 23 w 26"/>
                  <a:gd name="T13" fmla="*/ 23 h 25"/>
                  <a:gd name="T14" fmla="*/ 19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19" y="25"/>
                    </a:moveTo>
                    <a:cubicBezTo>
                      <a:pt x="18" y="25"/>
                      <a:pt x="16" y="24"/>
                      <a:pt x="15" y="23"/>
                    </a:cubicBezTo>
                    <a:cubicBezTo>
                      <a:pt x="3" y="11"/>
                      <a:pt x="3" y="11"/>
                      <a:pt x="3" y="11"/>
                    </a:cubicBezTo>
                    <a:cubicBezTo>
                      <a:pt x="0" y="8"/>
                      <a:pt x="0" y="5"/>
                      <a:pt x="3" y="2"/>
                    </a:cubicBezTo>
                    <a:cubicBezTo>
                      <a:pt x="5" y="0"/>
                      <a:pt x="9" y="0"/>
                      <a:pt x="11" y="2"/>
                    </a:cubicBezTo>
                    <a:cubicBezTo>
                      <a:pt x="23" y="14"/>
                      <a:pt x="23" y="14"/>
                      <a:pt x="23" y="14"/>
                    </a:cubicBezTo>
                    <a:cubicBezTo>
                      <a:pt x="26" y="17"/>
                      <a:pt x="26" y="20"/>
                      <a:pt x="23" y="23"/>
                    </a:cubicBezTo>
                    <a:cubicBezTo>
                      <a:pt x="22" y="24"/>
                      <a:pt x="21" y="25"/>
                      <a:pt x="1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7" name="Freeform 34">
                <a:extLst>
                  <a:ext uri="{FF2B5EF4-FFF2-40B4-BE49-F238E27FC236}">
                    <a16:creationId xmlns:a16="http://schemas.microsoft.com/office/drawing/2014/main" xmlns="" id="{FADBE9D4-2924-803D-C3AF-81856AD440F1}"/>
                  </a:ext>
                </a:extLst>
              </p:cNvPr>
              <p:cNvSpPr>
                <a:spLocks/>
              </p:cNvSpPr>
              <p:nvPr/>
            </p:nvSpPr>
            <p:spPr bwMode="auto">
              <a:xfrm>
                <a:off x="3887" y="635"/>
                <a:ext cx="39" cy="37"/>
              </a:xfrm>
              <a:custGeom>
                <a:avLst/>
                <a:gdLst>
                  <a:gd name="T0" fmla="*/ 7 w 26"/>
                  <a:gd name="T1" fmla="*/ 25 h 25"/>
                  <a:gd name="T2" fmla="*/ 3 w 26"/>
                  <a:gd name="T3" fmla="*/ 23 h 25"/>
                  <a:gd name="T4" fmla="*/ 3 w 26"/>
                  <a:gd name="T5" fmla="*/ 14 h 25"/>
                  <a:gd name="T6" fmla="*/ 15 w 26"/>
                  <a:gd name="T7" fmla="*/ 2 h 25"/>
                  <a:gd name="T8" fmla="*/ 23 w 26"/>
                  <a:gd name="T9" fmla="*/ 2 h 25"/>
                  <a:gd name="T10" fmla="*/ 23 w 26"/>
                  <a:gd name="T11" fmla="*/ 11 h 25"/>
                  <a:gd name="T12" fmla="*/ 11 w 26"/>
                  <a:gd name="T13" fmla="*/ 23 h 25"/>
                  <a:gd name="T14" fmla="*/ 7 w 2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7" y="25"/>
                    </a:moveTo>
                    <a:cubicBezTo>
                      <a:pt x="6" y="25"/>
                      <a:pt x="4" y="24"/>
                      <a:pt x="3" y="23"/>
                    </a:cubicBezTo>
                    <a:cubicBezTo>
                      <a:pt x="0" y="20"/>
                      <a:pt x="0" y="17"/>
                      <a:pt x="3" y="14"/>
                    </a:cubicBezTo>
                    <a:cubicBezTo>
                      <a:pt x="15" y="2"/>
                      <a:pt x="15" y="2"/>
                      <a:pt x="15" y="2"/>
                    </a:cubicBezTo>
                    <a:cubicBezTo>
                      <a:pt x="17" y="0"/>
                      <a:pt x="21" y="0"/>
                      <a:pt x="23" y="2"/>
                    </a:cubicBezTo>
                    <a:cubicBezTo>
                      <a:pt x="26" y="5"/>
                      <a:pt x="26" y="8"/>
                      <a:pt x="23" y="11"/>
                    </a:cubicBezTo>
                    <a:cubicBezTo>
                      <a:pt x="11" y="23"/>
                      <a:pt x="11" y="23"/>
                      <a:pt x="11" y="23"/>
                    </a:cubicBezTo>
                    <a:cubicBezTo>
                      <a:pt x="10" y="24"/>
                      <a:pt x="9" y="25"/>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8" name="Freeform 35">
                <a:extLst>
                  <a:ext uri="{FF2B5EF4-FFF2-40B4-BE49-F238E27FC236}">
                    <a16:creationId xmlns:a16="http://schemas.microsoft.com/office/drawing/2014/main" xmlns="" id="{CA5FC1B1-DC23-114E-3C32-F0898322927A}"/>
                  </a:ext>
                </a:extLst>
              </p:cNvPr>
              <p:cNvSpPr>
                <a:spLocks/>
              </p:cNvSpPr>
              <p:nvPr/>
            </p:nvSpPr>
            <p:spPr bwMode="auto">
              <a:xfrm>
                <a:off x="3622" y="76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9" name="Freeform 36">
                <a:extLst>
                  <a:ext uri="{FF2B5EF4-FFF2-40B4-BE49-F238E27FC236}">
                    <a16:creationId xmlns:a16="http://schemas.microsoft.com/office/drawing/2014/main" xmlns="" id="{326D9F99-17CB-4D16-40AB-D227BB206220}"/>
                  </a:ext>
                </a:extLst>
              </p:cNvPr>
              <p:cNvSpPr>
                <a:spLocks/>
              </p:cNvSpPr>
              <p:nvPr/>
            </p:nvSpPr>
            <p:spPr bwMode="auto">
              <a:xfrm>
                <a:off x="3676" y="653"/>
                <a:ext cx="205" cy="160"/>
              </a:xfrm>
              <a:custGeom>
                <a:avLst/>
                <a:gdLst>
                  <a:gd name="T0" fmla="*/ 10 w 139"/>
                  <a:gd name="T1" fmla="*/ 108 h 108"/>
                  <a:gd name="T2" fmla="*/ 4 w 139"/>
                  <a:gd name="T3" fmla="*/ 104 h 108"/>
                  <a:gd name="T4" fmla="*/ 0 w 139"/>
                  <a:gd name="T5" fmla="*/ 78 h 108"/>
                  <a:gd name="T6" fmla="*/ 78 w 139"/>
                  <a:gd name="T7" fmla="*/ 0 h 108"/>
                  <a:gd name="T8" fmla="*/ 136 w 139"/>
                  <a:gd name="T9" fmla="*/ 27 h 108"/>
                  <a:gd name="T10" fmla="*/ 136 w 139"/>
                  <a:gd name="T11" fmla="*/ 35 h 108"/>
                  <a:gd name="T12" fmla="*/ 127 w 139"/>
                  <a:gd name="T13" fmla="*/ 35 h 108"/>
                  <a:gd name="T14" fmla="*/ 78 w 139"/>
                  <a:gd name="T15" fmla="*/ 12 h 108"/>
                  <a:gd name="T16" fmla="*/ 12 w 139"/>
                  <a:gd name="T17" fmla="*/ 78 h 108"/>
                  <a:gd name="T18" fmla="*/ 16 w 139"/>
                  <a:gd name="T19" fmla="*/ 100 h 108"/>
                  <a:gd name="T20" fmla="*/ 12 w 139"/>
                  <a:gd name="T21" fmla="*/ 108 h 108"/>
                  <a:gd name="T22" fmla="*/ 10 w 139"/>
                  <a:gd name="T2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08">
                    <a:moveTo>
                      <a:pt x="10" y="108"/>
                    </a:moveTo>
                    <a:cubicBezTo>
                      <a:pt x="8" y="108"/>
                      <a:pt x="5" y="106"/>
                      <a:pt x="4" y="104"/>
                    </a:cubicBezTo>
                    <a:cubicBezTo>
                      <a:pt x="2" y="96"/>
                      <a:pt x="0" y="87"/>
                      <a:pt x="0" y="78"/>
                    </a:cubicBezTo>
                    <a:cubicBezTo>
                      <a:pt x="0" y="35"/>
                      <a:pt x="35" y="0"/>
                      <a:pt x="78" y="0"/>
                    </a:cubicBezTo>
                    <a:cubicBezTo>
                      <a:pt x="100" y="0"/>
                      <a:pt x="122" y="10"/>
                      <a:pt x="136" y="27"/>
                    </a:cubicBezTo>
                    <a:cubicBezTo>
                      <a:pt x="139" y="29"/>
                      <a:pt x="138" y="33"/>
                      <a:pt x="136" y="35"/>
                    </a:cubicBezTo>
                    <a:cubicBezTo>
                      <a:pt x="133" y="37"/>
                      <a:pt x="130" y="37"/>
                      <a:pt x="127" y="35"/>
                    </a:cubicBezTo>
                    <a:cubicBezTo>
                      <a:pt x="115" y="21"/>
                      <a:pt x="97" y="12"/>
                      <a:pt x="78" y="12"/>
                    </a:cubicBezTo>
                    <a:cubicBezTo>
                      <a:pt x="42" y="12"/>
                      <a:pt x="12" y="42"/>
                      <a:pt x="12" y="78"/>
                    </a:cubicBezTo>
                    <a:cubicBezTo>
                      <a:pt x="12" y="86"/>
                      <a:pt x="13" y="93"/>
                      <a:pt x="16" y="100"/>
                    </a:cubicBezTo>
                    <a:cubicBezTo>
                      <a:pt x="17" y="103"/>
                      <a:pt x="15" y="107"/>
                      <a:pt x="12" y="108"/>
                    </a:cubicBezTo>
                    <a:cubicBezTo>
                      <a:pt x="11" y="108"/>
                      <a:pt x="11"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0" name="Freeform 37">
                <a:extLst>
                  <a:ext uri="{FF2B5EF4-FFF2-40B4-BE49-F238E27FC236}">
                    <a16:creationId xmlns:a16="http://schemas.microsoft.com/office/drawing/2014/main" xmlns="" id="{B6DD5A78-85D7-BCEF-B69B-A2CA8FA18C93}"/>
                  </a:ext>
                </a:extLst>
              </p:cNvPr>
              <p:cNvSpPr>
                <a:spLocks noEditPoints="1"/>
              </p:cNvSpPr>
              <p:nvPr/>
            </p:nvSpPr>
            <p:spPr bwMode="auto">
              <a:xfrm>
                <a:off x="3658" y="761"/>
                <a:ext cx="391" cy="178"/>
              </a:xfrm>
              <a:custGeom>
                <a:avLst/>
                <a:gdLst>
                  <a:gd name="T0" fmla="*/ 258 w 264"/>
                  <a:gd name="T1" fmla="*/ 120 h 120"/>
                  <a:gd name="T2" fmla="*/ 6 w 264"/>
                  <a:gd name="T3" fmla="*/ 120 h 120"/>
                  <a:gd name="T4" fmla="*/ 1 w 264"/>
                  <a:gd name="T5" fmla="*/ 117 h 120"/>
                  <a:gd name="T6" fmla="*/ 1 w 264"/>
                  <a:gd name="T7" fmla="*/ 111 h 120"/>
                  <a:gd name="T8" fmla="*/ 61 w 264"/>
                  <a:gd name="T9" fmla="*/ 3 h 120"/>
                  <a:gd name="T10" fmla="*/ 66 w 264"/>
                  <a:gd name="T11" fmla="*/ 0 h 120"/>
                  <a:gd name="T12" fmla="*/ 198 w 264"/>
                  <a:gd name="T13" fmla="*/ 0 h 120"/>
                  <a:gd name="T14" fmla="*/ 203 w 264"/>
                  <a:gd name="T15" fmla="*/ 3 h 120"/>
                  <a:gd name="T16" fmla="*/ 263 w 264"/>
                  <a:gd name="T17" fmla="*/ 111 h 120"/>
                  <a:gd name="T18" fmla="*/ 263 w 264"/>
                  <a:gd name="T19" fmla="*/ 117 h 120"/>
                  <a:gd name="T20" fmla="*/ 258 w 264"/>
                  <a:gd name="T21" fmla="*/ 120 h 120"/>
                  <a:gd name="T22" fmla="*/ 16 w 264"/>
                  <a:gd name="T23" fmla="*/ 108 h 120"/>
                  <a:gd name="T24" fmla="*/ 248 w 264"/>
                  <a:gd name="T25" fmla="*/ 108 h 120"/>
                  <a:gd name="T26" fmla="*/ 195 w 264"/>
                  <a:gd name="T27" fmla="*/ 12 h 120"/>
                  <a:gd name="T28" fmla="*/ 70 w 264"/>
                  <a:gd name="T29" fmla="*/ 12 h 120"/>
                  <a:gd name="T30" fmla="*/ 16 w 264"/>
                  <a:gd name="T31" fmla="*/ 10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120">
                    <a:moveTo>
                      <a:pt x="258" y="120"/>
                    </a:moveTo>
                    <a:cubicBezTo>
                      <a:pt x="6" y="120"/>
                      <a:pt x="6" y="120"/>
                      <a:pt x="6" y="120"/>
                    </a:cubicBezTo>
                    <a:cubicBezTo>
                      <a:pt x="4" y="120"/>
                      <a:pt x="2" y="119"/>
                      <a:pt x="1" y="117"/>
                    </a:cubicBezTo>
                    <a:cubicBezTo>
                      <a:pt x="0" y="115"/>
                      <a:pt x="0" y="113"/>
                      <a:pt x="1" y="111"/>
                    </a:cubicBezTo>
                    <a:cubicBezTo>
                      <a:pt x="61" y="3"/>
                      <a:pt x="61" y="3"/>
                      <a:pt x="61" y="3"/>
                    </a:cubicBezTo>
                    <a:cubicBezTo>
                      <a:pt x="62" y="1"/>
                      <a:pt x="64" y="0"/>
                      <a:pt x="66" y="0"/>
                    </a:cubicBezTo>
                    <a:cubicBezTo>
                      <a:pt x="198" y="0"/>
                      <a:pt x="198" y="0"/>
                      <a:pt x="198" y="0"/>
                    </a:cubicBezTo>
                    <a:cubicBezTo>
                      <a:pt x="200" y="0"/>
                      <a:pt x="202" y="1"/>
                      <a:pt x="203" y="3"/>
                    </a:cubicBezTo>
                    <a:cubicBezTo>
                      <a:pt x="263" y="111"/>
                      <a:pt x="263" y="111"/>
                      <a:pt x="263" y="111"/>
                    </a:cubicBezTo>
                    <a:cubicBezTo>
                      <a:pt x="264" y="113"/>
                      <a:pt x="264" y="115"/>
                      <a:pt x="263" y="117"/>
                    </a:cubicBezTo>
                    <a:cubicBezTo>
                      <a:pt x="262" y="119"/>
                      <a:pt x="260" y="120"/>
                      <a:pt x="258" y="120"/>
                    </a:cubicBezTo>
                    <a:close/>
                    <a:moveTo>
                      <a:pt x="16" y="108"/>
                    </a:moveTo>
                    <a:cubicBezTo>
                      <a:pt x="248" y="108"/>
                      <a:pt x="248" y="108"/>
                      <a:pt x="248" y="108"/>
                    </a:cubicBezTo>
                    <a:cubicBezTo>
                      <a:pt x="195" y="12"/>
                      <a:pt x="195" y="12"/>
                      <a:pt x="195" y="12"/>
                    </a:cubicBezTo>
                    <a:cubicBezTo>
                      <a:pt x="70" y="12"/>
                      <a:pt x="70" y="12"/>
                      <a:pt x="70" y="12"/>
                    </a:cubicBezTo>
                    <a:lnTo>
                      <a:pt x="1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1" name="Freeform 38">
                <a:extLst>
                  <a:ext uri="{FF2B5EF4-FFF2-40B4-BE49-F238E27FC236}">
                    <a16:creationId xmlns:a16="http://schemas.microsoft.com/office/drawing/2014/main" xmlns="" id="{370029FB-C146-9939-B64A-A916C9E3A6FA}"/>
                  </a:ext>
                </a:extLst>
              </p:cNvPr>
              <p:cNvSpPr>
                <a:spLocks noEditPoints="1"/>
              </p:cNvSpPr>
              <p:nvPr/>
            </p:nvSpPr>
            <p:spPr bwMode="auto">
              <a:xfrm>
                <a:off x="3818" y="921"/>
                <a:ext cx="71" cy="107"/>
              </a:xfrm>
              <a:custGeom>
                <a:avLst/>
                <a:gdLst>
                  <a:gd name="T0" fmla="*/ 42 w 48"/>
                  <a:gd name="T1" fmla="*/ 72 h 72"/>
                  <a:gd name="T2" fmla="*/ 6 w 48"/>
                  <a:gd name="T3" fmla="*/ 72 h 72"/>
                  <a:gd name="T4" fmla="*/ 0 w 48"/>
                  <a:gd name="T5" fmla="*/ 66 h 72"/>
                  <a:gd name="T6" fmla="*/ 0 w 48"/>
                  <a:gd name="T7" fmla="*/ 6 h 72"/>
                  <a:gd name="T8" fmla="*/ 6 w 48"/>
                  <a:gd name="T9" fmla="*/ 0 h 72"/>
                  <a:gd name="T10" fmla="*/ 42 w 48"/>
                  <a:gd name="T11" fmla="*/ 0 h 72"/>
                  <a:gd name="T12" fmla="*/ 48 w 48"/>
                  <a:gd name="T13" fmla="*/ 6 h 72"/>
                  <a:gd name="T14" fmla="*/ 48 w 48"/>
                  <a:gd name="T15" fmla="*/ 66 h 72"/>
                  <a:gd name="T16" fmla="*/ 42 w 48"/>
                  <a:gd name="T17" fmla="*/ 72 h 72"/>
                  <a:gd name="T18" fmla="*/ 12 w 48"/>
                  <a:gd name="T19" fmla="*/ 60 h 72"/>
                  <a:gd name="T20" fmla="*/ 36 w 48"/>
                  <a:gd name="T21" fmla="*/ 60 h 72"/>
                  <a:gd name="T22" fmla="*/ 36 w 48"/>
                  <a:gd name="T23" fmla="*/ 12 h 72"/>
                  <a:gd name="T24" fmla="*/ 12 w 48"/>
                  <a:gd name="T25" fmla="*/ 12 h 72"/>
                  <a:gd name="T26" fmla="*/ 12 w 48"/>
                  <a:gd name="T27"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2">
                    <a:moveTo>
                      <a:pt x="42" y="72"/>
                    </a:moveTo>
                    <a:cubicBezTo>
                      <a:pt x="6" y="72"/>
                      <a:pt x="6" y="72"/>
                      <a:pt x="6" y="72"/>
                    </a:cubicBezTo>
                    <a:cubicBezTo>
                      <a:pt x="3" y="72"/>
                      <a:pt x="0" y="69"/>
                      <a:pt x="0" y="66"/>
                    </a:cubicBezTo>
                    <a:cubicBezTo>
                      <a:pt x="0" y="6"/>
                      <a:pt x="0" y="6"/>
                      <a:pt x="0" y="6"/>
                    </a:cubicBezTo>
                    <a:cubicBezTo>
                      <a:pt x="0" y="3"/>
                      <a:pt x="3" y="0"/>
                      <a:pt x="6" y="0"/>
                    </a:cubicBezTo>
                    <a:cubicBezTo>
                      <a:pt x="42" y="0"/>
                      <a:pt x="42" y="0"/>
                      <a:pt x="42" y="0"/>
                    </a:cubicBezTo>
                    <a:cubicBezTo>
                      <a:pt x="45" y="0"/>
                      <a:pt x="48" y="3"/>
                      <a:pt x="48" y="6"/>
                    </a:cubicBezTo>
                    <a:cubicBezTo>
                      <a:pt x="48" y="66"/>
                      <a:pt x="48" y="66"/>
                      <a:pt x="48" y="66"/>
                    </a:cubicBezTo>
                    <a:cubicBezTo>
                      <a:pt x="48" y="69"/>
                      <a:pt x="45" y="72"/>
                      <a:pt x="42" y="72"/>
                    </a:cubicBezTo>
                    <a:close/>
                    <a:moveTo>
                      <a:pt x="12" y="60"/>
                    </a:moveTo>
                    <a:cubicBezTo>
                      <a:pt x="36" y="60"/>
                      <a:pt x="36" y="60"/>
                      <a:pt x="36" y="60"/>
                    </a:cubicBezTo>
                    <a:cubicBezTo>
                      <a:pt x="36" y="12"/>
                      <a:pt x="36" y="12"/>
                      <a:pt x="36" y="12"/>
                    </a:cubicBezTo>
                    <a:cubicBezTo>
                      <a:pt x="12" y="12"/>
                      <a:pt x="12" y="12"/>
                      <a:pt x="12" y="12"/>
                    </a:cubicBez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2" name="Freeform 39">
                <a:extLst>
                  <a:ext uri="{FF2B5EF4-FFF2-40B4-BE49-F238E27FC236}">
                    <a16:creationId xmlns:a16="http://schemas.microsoft.com/office/drawing/2014/main" xmlns="" id="{52F099B5-998B-9D59-F402-15E35E0112B8}"/>
                  </a:ext>
                </a:extLst>
              </p:cNvPr>
              <p:cNvSpPr>
                <a:spLocks/>
              </p:cNvSpPr>
              <p:nvPr/>
            </p:nvSpPr>
            <p:spPr bwMode="auto">
              <a:xfrm>
                <a:off x="3772" y="760"/>
                <a:ext cx="56" cy="179"/>
              </a:xfrm>
              <a:custGeom>
                <a:avLst/>
                <a:gdLst>
                  <a:gd name="T0" fmla="*/ 7 w 38"/>
                  <a:gd name="T1" fmla="*/ 121 h 121"/>
                  <a:gd name="T2" fmla="*/ 6 w 38"/>
                  <a:gd name="T3" fmla="*/ 121 h 121"/>
                  <a:gd name="T4" fmla="*/ 1 w 38"/>
                  <a:gd name="T5" fmla="*/ 114 h 121"/>
                  <a:gd name="T6" fmla="*/ 25 w 38"/>
                  <a:gd name="T7" fmla="*/ 6 h 121"/>
                  <a:gd name="T8" fmla="*/ 32 w 38"/>
                  <a:gd name="T9" fmla="*/ 1 h 121"/>
                  <a:gd name="T10" fmla="*/ 37 w 38"/>
                  <a:gd name="T11" fmla="*/ 8 h 121"/>
                  <a:gd name="T12" fmla="*/ 13 w 38"/>
                  <a:gd name="T13" fmla="*/ 116 h 121"/>
                  <a:gd name="T14" fmla="*/ 7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7" y="121"/>
                    </a:moveTo>
                    <a:cubicBezTo>
                      <a:pt x="7" y="121"/>
                      <a:pt x="6" y="121"/>
                      <a:pt x="6" y="121"/>
                    </a:cubicBezTo>
                    <a:cubicBezTo>
                      <a:pt x="3" y="120"/>
                      <a:pt x="0" y="117"/>
                      <a:pt x="1" y="114"/>
                    </a:cubicBezTo>
                    <a:cubicBezTo>
                      <a:pt x="25" y="6"/>
                      <a:pt x="25" y="6"/>
                      <a:pt x="25" y="6"/>
                    </a:cubicBezTo>
                    <a:cubicBezTo>
                      <a:pt x="26" y="2"/>
                      <a:pt x="29" y="0"/>
                      <a:pt x="32" y="1"/>
                    </a:cubicBezTo>
                    <a:cubicBezTo>
                      <a:pt x="36" y="2"/>
                      <a:pt x="38" y="5"/>
                      <a:pt x="37" y="8"/>
                    </a:cubicBezTo>
                    <a:cubicBezTo>
                      <a:pt x="13" y="116"/>
                      <a:pt x="13" y="116"/>
                      <a:pt x="13" y="116"/>
                    </a:cubicBezTo>
                    <a:cubicBezTo>
                      <a:pt x="12" y="119"/>
                      <a:pt x="10" y="121"/>
                      <a:pt x="7"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3" name="Freeform 40">
                <a:extLst>
                  <a:ext uri="{FF2B5EF4-FFF2-40B4-BE49-F238E27FC236}">
                    <a16:creationId xmlns:a16="http://schemas.microsoft.com/office/drawing/2014/main" xmlns="" id="{6B501FC1-B0B6-978C-116C-B0D9EB436A77}"/>
                  </a:ext>
                </a:extLst>
              </p:cNvPr>
              <p:cNvSpPr>
                <a:spLocks/>
              </p:cNvSpPr>
              <p:nvPr/>
            </p:nvSpPr>
            <p:spPr bwMode="auto">
              <a:xfrm>
                <a:off x="3878" y="760"/>
                <a:ext cx="57" cy="179"/>
              </a:xfrm>
              <a:custGeom>
                <a:avLst/>
                <a:gdLst>
                  <a:gd name="T0" fmla="*/ 31 w 38"/>
                  <a:gd name="T1" fmla="*/ 121 h 121"/>
                  <a:gd name="T2" fmla="*/ 25 w 38"/>
                  <a:gd name="T3" fmla="*/ 116 h 121"/>
                  <a:gd name="T4" fmla="*/ 1 w 38"/>
                  <a:gd name="T5" fmla="*/ 8 h 121"/>
                  <a:gd name="T6" fmla="*/ 6 w 38"/>
                  <a:gd name="T7" fmla="*/ 1 h 121"/>
                  <a:gd name="T8" fmla="*/ 13 w 38"/>
                  <a:gd name="T9" fmla="*/ 6 h 121"/>
                  <a:gd name="T10" fmla="*/ 37 w 38"/>
                  <a:gd name="T11" fmla="*/ 114 h 121"/>
                  <a:gd name="T12" fmla="*/ 32 w 38"/>
                  <a:gd name="T13" fmla="*/ 121 h 121"/>
                  <a:gd name="T14" fmla="*/ 31 w 38"/>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21">
                    <a:moveTo>
                      <a:pt x="31" y="121"/>
                    </a:moveTo>
                    <a:cubicBezTo>
                      <a:pt x="28" y="121"/>
                      <a:pt x="26" y="119"/>
                      <a:pt x="25" y="116"/>
                    </a:cubicBezTo>
                    <a:cubicBezTo>
                      <a:pt x="1" y="8"/>
                      <a:pt x="1" y="8"/>
                      <a:pt x="1" y="8"/>
                    </a:cubicBezTo>
                    <a:cubicBezTo>
                      <a:pt x="0" y="5"/>
                      <a:pt x="3" y="2"/>
                      <a:pt x="6" y="1"/>
                    </a:cubicBezTo>
                    <a:cubicBezTo>
                      <a:pt x="9" y="0"/>
                      <a:pt x="12" y="2"/>
                      <a:pt x="13" y="6"/>
                    </a:cubicBezTo>
                    <a:cubicBezTo>
                      <a:pt x="37" y="114"/>
                      <a:pt x="37" y="114"/>
                      <a:pt x="37" y="114"/>
                    </a:cubicBezTo>
                    <a:cubicBezTo>
                      <a:pt x="38" y="117"/>
                      <a:pt x="36" y="120"/>
                      <a:pt x="32" y="121"/>
                    </a:cubicBezTo>
                    <a:cubicBezTo>
                      <a:pt x="32" y="121"/>
                      <a:pt x="31" y="121"/>
                      <a:pt x="31"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64" name="Rectangle 41">
                <a:extLst>
                  <a:ext uri="{FF2B5EF4-FFF2-40B4-BE49-F238E27FC236}">
                    <a16:creationId xmlns:a16="http://schemas.microsoft.com/office/drawing/2014/main" xmlns="" id="{9848C046-BD0C-D8C3-9397-936AD872D093}"/>
                  </a:ext>
                </a:extLst>
              </p:cNvPr>
              <p:cNvSpPr>
                <a:spLocks noChangeArrowheads="1"/>
              </p:cNvSpPr>
              <p:nvPr/>
            </p:nvSpPr>
            <p:spPr bwMode="auto">
              <a:xfrm>
                <a:off x="3726" y="814"/>
                <a:ext cx="25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5" name="Rectangle 42">
                <a:extLst>
                  <a:ext uri="{FF2B5EF4-FFF2-40B4-BE49-F238E27FC236}">
                    <a16:creationId xmlns:a16="http://schemas.microsoft.com/office/drawing/2014/main" xmlns="" id="{F8F286BA-AD69-E024-3D60-4E977A01209C}"/>
                  </a:ext>
                </a:extLst>
              </p:cNvPr>
              <p:cNvSpPr>
                <a:spLocks noChangeArrowheads="1"/>
              </p:cNvSpPr>
              <p:nvPr/>
            </p:nvSpPr>
            <p:spPr bwMode="auto">
              <a:xfrm>
                <a:off x="3696" y="868"/>
                <a:ext cx="31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151" name="Group 284">
              <a:extLst>
                <a:ext uri="{FF2B5EF4-FFF2-40B4-BE49-F238E27FC236}">
                  <a16:creationId xmlns:a16="http://schemas.microsoft.com/office/drawing/2014/main" xmlns="" id="{D9582DCA-45B8-325F-4D1A-9E468AF075D6}"/>
                </a:ext>
              </a:extLst>
            </p:cNvPr>
            <p:cNvGrpSpPr>
              <a:grpSpLocks noChangeAspect="1"/>
            </p:cNvGrpSpPr>
            <p:nvPr/>
          </p:nvGrpSpPr>
          <p:grpSpPr bwMode="auto">
            <a:xfrm>
              <a:off x="5174144" y="986243"/>
              <a:ext cx="478157" cy="458048"/>
              <a:chOff x="6537" y="3006"/>
              <a:chExt cx="428" cy="410"/>
            </a:xfrm>
            <a:solidFill>
              <a:schemeClr val="tx1"/>
            </a:solidFill>
          </p:grpSpPr>
          <p:sp>
            <p:nvSpPr>
              <p:cNvPr id="152" name="Freeform 285">
                <a:extLst>
                  <a:ext uri="{FF2B5EF4-FFF2-40B4-BE49-F238E27FC236}">
                    <a16:creationId xmlns:a16="http://schemas.microsoft.com/office/drawing/2014/main" xmlns="" id="{E46C8807-8F42-C73A-FD43-37A40F88AC1B}"/>
                  </a:ext>
                </a:extLst>
              </p:cNvPr>
              <p:cNvSpPr>
                <a:spLocks/>
              </p:cNvSpPr>
              <p:nvPr/>
            </p:nvSpPr>
            <p:spPr bwMode="auto">
              <a:xfrm>
                <a:off x="6592" y="3220"/>
                <a:ext cx="319" cy="196"/>
              </a:xfrm>
              <a:custGeom>
                <a:avLst/>
                <a:gdLst>
                  <a:gd name="T0" fmla="*/ 210 w 216"/>
                  <a:gd name="T1" fmla="*/ 132 h 132"/>
                  <a:gd name="T2" fmla="*/ 138 w 216"/>
                  <a:gd name="T3" fmla="*/ 132 h 132"/>
                  <a:gd name="T4" fmla="*/ 132 w 216"/>
                  <a:gd name="T5" fmla="*/ 126 h 132"/>
                  <a:gd name="T6" fmla="*/ 132 w 216"/>
                  <a:gd name="T7" fmla="*/ 48 h 132"/>
                  <a:gd name="T8" fmla="*/ 84 w 216"/>
                  <a:gd name="T9" fmla="*/ 48 h 132"/>
                  <a:gd name="T10" fmla="*/ 84 w 216"/>
                  <a:gd name="T11" fmla="*/ 126 h 132"/>
                  <a:gd name="T12" fmla="*/ 78 w 216"/>
                  <a:gd name="T13" fmla="*/ 132 h 132"/>
                  <a:gd name="T14" fmla="*/ 6 w 216"/>
                  <a:gd name="T15" fmla="*/ 132 h 132"/>
                  <a:gd name="T16" fmla="*/ 0 w 216"/>
                  <a:gd name="T17" fmla="*/ 126 h 132"/>
                  <a:gd name="T18" fmla="*/ 0 w 216"/>
                  <a:gd name="T19" fmla="*/ 6 h 132"/>
                  <a:gd name="T20" fmla="*/ 6 w 216"/>
                  <a:gd name="T21" fmla="*/ 0 h 132"/>
                  <a:gd name="T22" fmla="*/ 12 w 216"/>
                  <a:gd name="T23" fmla="*/ 6 h 132"/>
                  <a:gd name="T24" fmla="*/ 12 w 216"/>
                  <a:gd name="T25" fmla="*/ 120 h 132"/>
                  <a:gd name="T26" fmla="*/ 72 w 216"/>
                  <a:gd name="T27" fmla="*/ 120 h 132"/>
                  <a:gd name="T28" fmla="*/ 72 w 216"/>
                  <a:gd name="T29" fmla="*/ 42 h 132"/>
                  <a:gd name="T30" fmla="*/ 78 w 216"/>
                  <a:gd name="T31" fmla="*/ 36 h 132"/>
                  <a:gd name="T32" fmla="*/ 138 w 216"/>
                  <a:gd name="T33" fmla="*/ 36 h 132"/>
                  <a:gd name="T34" fmla="*/ 144 w 216"/>
                  <a:gd name="T35" fmla="*/ 42 h 132"/>
                  <a:gd name="T36" fmla="*/ 144 w 216"/>
                  <a:gd name="T37" fmla="*/ 120 h 132"/>
                  <a:gd name="T38" fmla="*/ 204 w 216"/>
                  <a:gd name="T39" fmla="*/ 120 h 132"/>
                  <a:gd name="T40" fmla="*/ 204 w 216"/>
                  <a:gd name="T41" fmla="*/ 12 h 132"/>
                  <a:gd name="T42" fmla="*/ 210 w 216"/>
                  <a:gd name="T43" fmla="*/ 6 h 132"/>
                  <a:gd name="T44" fmla="*/ 216 w 216"/>
                  <a:gd name="T45" fmla="*/ 12 h 132"/>
                  <a:gd name="T46" fmla="*/ 216 w 216"/>
                  <a:gd name="T47" fmla="*/ 126 h 132"/>
                  <a:gd name="T48" fmla="*/ 210 w 216"/>
                  <a:gd name="T4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32">
                    <a:moveTo>
                      <a:pt x="210" y="132"/>
                    </a:moveTo>
                    <a:cubicBezTo>
                      <a:pt x="138" y="132"/>
                      <a:pt x="138" y="132"/>
                      <a:pt x="138" y="132"/>
                    </a:cubicBezTo>
                    <a:cubicBezTo>
                      <a:pt x="135" y="132"/>
                      <a:pt x="132" y="129"/>
                      <a:pt x="132" y="126"/>
                    </a:cubicBezTo>
                    <a:cubicBezTo>
                      <a:pt x="132" y="48"/>
                      <a:pt x="132" y="48"/>
                      <a:pt x="132" y="48"/>
                    </a:cubicBezTo>
                    <a:cubicBezTo>
                      <a:pt x="84" y="48"/>
                      <a:pt x="84" y="48"/>
                      <a:pt x="84" y="48"/>
                    </a:cubicBezTo>
                    <a:cubicBezTo>
                      <a:pt x="84" y="126"/>
                      <a:pt x="84" y="126"/>
                      <a:pt x="84" y="126"/>
                    </a:cubicBezTo>
                    <a:cubicBezTo>
                      <a:pt x="84" y="129"/>
                      <a:pt x="81" y="132"/>
                      <a:pt x="78" y="132"/>
                    </a:cubicBezTo>
                    <a:cubicBezTo>
                      <a:pt x="6" y="132"/>
                      <a:pt x="6" y="132"/>
                      <a:pt x="6" y="132"/>
                    </a:cubicBezTo>
                    <a:cubicBezTo>
                      <a:pt x="3" y="132"/>
                      <a:pt x="0" y="129"/>
                      <a:pt x="0" y="126"/>
                    </a:cubicBezTo>
                    <a:cubicBezTo>
                      <a:pt x="0" y="6"/>
                      <a:pt x="0" y="6"/>
                      <a:pt x="0" y="6"/>
                    </a:cubicBezTo>
                    <a:cubicBezTo>
                      <a:pt x="0" y="3"/>
                      <a:pt x="3" y="0"/>
                      <a:pt x="6" y="0"/>
                    </a:cubicBezTo>
                    <a:cubicBezTo>
                      <a:pt x="9" y="0"/>
                      <a:pt x="12" y="3"/>
                      <a:pt x="12" y="6"/>
                    </a:cubicBezTo>
                    <a:cubicBezTo>
                      <a:pt x="12" y="120"/>
                      <a:pt x="12" y="120"/>
                      <a:pt x="12" y="120"/>
                    </a:cubicBezTo>
                    <a:cubicBezTo>
                      <a:pt x="72" y="120"/>
                      <a:pt x="72" y="120"/>
                      <a:pt x="72" y="120"/>
                    </a:cubicBezTo>
                    <a:cubicBezTo>
                      <a:pt x="72" y="42"/>
                      <a:pt x="72" y="42"/>
                      <a:pt x="72" y="42"/>
                    </a:cubicBezTo>
                    <a:cubicBezTo>
                      <a:pt x="72" y="39"/>
                      <a:pt x="75" y="36"/>
                      <a:pt x="78" y="36"/>
                    </a:cubicBezTo>
                    <a:cubicBezTo>
                      <a:pt x="138" y="36"/>
                      <a:pt x="138" y="36"/>
                      <a:pt x="138" y="36"/>
                    </a:cubicBezTo>
                    <a:cubicBezTo>
                      <a:pt x="141" y="36"/>
                      <a:pt x="144" y="39"/>
                      <a:pt x="144" y="42"/>
                    </a:cubicBezTo>
                    <a:cubicBezTo>
                      <a:pt x="144" y="120"/>
                      <a:pt x="144" y="120"/>
                      <a:pt x="144" y="120"/>
                    </a:cubicBezTo>
                    <a:cubicBezTo>
                      <a:pt x="204" y="120"/>
                      <a:pt x="204" y="120"/>
                      <a:pt x="204" y="120"/>
                    </a:cubicBezTo>
                    <a:cubicBezTo>
                      <a:pt x="204" y="12"/>
                      <a:pt x="204" y="12"/>
                      <a:pt x="204" y="12"/>
                    </a:cubicBezTo>
                    <a:cubicBezTo>
                      <a:pt x="204" y="9"/>
                      <a:pt x="207" y="6"/>
                      <a:pt x="210" y="6"/>
                    </a:cubicBezTo>
                    <a:cubicBezTo>
                      <a:pt x="213" y="6"/>
                      <a:pt x="216" y="9"/>
                      <a:pt x="216" y="12"/>
                    </a:cubicBezTo>
                    <a:cubicBezTo>
                      <a:pt x="216" y="126"/>
                      <a:pt x="216" y="126"/>
                      <a:pt x="216" y="126"/>
                    </a:cubicBezTo>
                    <a:cubicBezTo>
                      <a:pt x="216" y="129"/>
                      <a:pt x="213" y="132"/>
                      <a:pt x="21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3" name="Freeform 286">
                <a:extLst>
                  <a:ext uri="{FF2B5EF4-FFF2-40B4-BE49-F238E27FC236}">
                    <a16:creationId xmlns:a16="http://schemas.microsoft.com/office/drawing/2014/main" xmlns="" id="{FA53FBDD-56C1-2BF8-6D6A-852E88C50C39}"/>
                  </a:ext>
                </a:extLst>
              </p:cNvPr>
              <p:cNvSpPr>
                <a:spLocks/>
              </p:cNvSpPr>
              <p:nvPr/>
            </p:nvSpPr>
            <p:spPr bwMode="auto">
              <a:xfrm>
                <a:off x="6537" y="3006"/>
                <a:ext cx="428" cy="223"/>
              </a:xfrm>
              <a:custGeom>
                <a:avLst/>
                <a:gdLst>
                  <a:gd name="T0" fmla="*/ 283 w 289"/>
                  <a:gd name="T1" fmla="*/ 151 h 151"/>
                  <a:gd name="T2" fmla="*/ 279 w 289"/>
                  <a:gd name="T3" fmla="*/ 149 h 151"/>
                  <a:gd name="T4" fmla="*/ 145 w 289"/>
                  <a:gd name="T5" fmla="*/ 15 h 151"/>
                  <a:gd name="T6" fmla="*/ 11 w 289"/>
                  <a:gd name="T7" fmla="*/ 149 h 151"/>
                  <a:gd name="T8" fmla="*/ 3 w 289"/>
                  <a:gd name="T9" fmla="*/ 149 h 151"/>
                  <a:gd name="T10" fmla="*/ 3 w 289"/>
                  <a:gd name="T11" fmla="*/ 141 h 151"/>
                  <a:gd name="T12" fmla="*/ 141 w 289"/>
                  <a:gd name="T13" fmla="*/ 3 h 151"/>
                  <a:gd name="T14" fmla="*/ 149 w 289"/>
                  <a:gd name="T15" fmla="*/ 3 h 151"/>
                  <a:gd name="T16" fmla="*/ 287 w 289"/>
                  <a:gd name="T17" fmla="*/ 141 h 151"/>
                  <a:gd name="T18" fmla="*/ 287 w 289"/>
                  <a:gd name="T19" fmla="*/ 149 h 151"/>
                  <a:gd name="T20" fmla="*/ 283 w 289"/>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51">
                    <a:moveTo>
                      <a:pt x="283" y="151"/>
                    </a:moveTo>
                    <a:cubicBezTo>
                      <a:pt x="281" y="151"/>
                      <a:pt x="280" y="150"/>
                      <a:pt x="279" y="149"/>
                    </a:cubicBezTo>
                    <a:cubicBezTo>
                      <a:pt x="145" y="15"/>
                      <a:pt x="145" y="15"/>
                      <a:pt x="145" y="15"/>
                    </a:cubicBezTo>
                    <a:cubicBezTo>
                      <a:pt x="11" y="149"/>
                      <a:pt x="11" y="149"/>
                      <a:pt x="11" y="149"/>
                    </a:cubicBezTo>
                    <a:cubicBezTo>
                      <a:pt x="9" y="151"/>
                      <a:pt x="5" y="151"/>
                      <a:pt x="3" y="149"/>
                    </a:cubicBezTo>
                    <a:cubicBezTo>
                      <a:pt x="0" y="147"/>
                      <a:pt x="0" y="143"/>
                      <a:pt x="3" y="141"/>
                    </a:cubicBezTo>
                    <a:cubicBezTo>
                      <a:pt x="141" y="3"/>
                      <a:pt x="141" y="3"/>
                      <a:pt x="141" y="3"/>
                    </a:cubicBezTo>
                    <a:cubicBezTo>
                      <a:pt x="143" y="0"/>
                      <a:pt x="147" y="0"/>
                      <a:pt x="149" y="3"/>
                    </a:cubicBezTo>
                    <a:cubicBezTo>
                      <a:pt x="287" y="141"/>
                      <a:pt x="287" y="141"/>
                      <a:pt x="287" y="141"/>
                    </a:cubicBezTo>
                    <a:cubicBezTo>
                      <a:pt x="289" y="143"/>
                      <a:pt x="289" y="147"/>
                      <a:pt x="287" y="149"/>
                    </a:cubicBezTo>
                    <a:cubicBezTo>
                      <a:pt x="286" y="150"/>
                      <a:pt x="284" y="151"/>
                      <a:pt x="283"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54" name="Freeform 287">
                <a:extLst>
                  <a:ext uri="{FF2B5EF4-FFF2-40B4-BE49-F238E27FC236}">
                    <a16:creationId xmlns:a16="http://schemas.microsoft.com/office/drawing/2014/main" xmlns="" id="{A5BDA2E2-9423-84EB-E046-94CA3438A520}"/>
                  </a:ext>
                </a:extLst>
              </p:cNvPr>
              <p:cNvSpPr>
                <a:spLocks/>
              </p:cNvSpPr>
              <p:nvPr/>
            </p:nvSpPr>
            <p:spPr bwMode="auto">
              <a:xfrm>
                <a:off x="6814" y="3025"/>
                <a:ext cx="80" cy="80"/>
              </a:xfrm>
              <a:custGeom>
                <a:avLst/>
                <a:gdLst>
                  <a:gd name="T0" fmla="*/ 48 w 54"/>
                  <a:gd name="T1" fmla="*/ 54 h 54"/>
                  <a:gd name="T2" fmla="*/ 42 w 54"/>
                  <a:gd name="T3" fmla="*/ 48 h 54"/>
                  <a:gd name="T4" fmla="*/ 42 w 54"/>
                  <a:gd name="T5" fmla="*/ 12 h 54"/>
                  <a:gd name="T6" fmla="*/ 6 w 54"/>
                  <a:gd name="T7" fmla="*/ 12 h 54"/>
                  <a:gd name="T8" fmla="*/ 0 w 54"/>
                  <a:gd name="T9" fmla="*/ 6 h 54"/>
                  <a:gd name="T10" fmla="*/ 6 w 54"/>
                  <a:gd name="T11" fmla="*/ 0 h 54"/>
                  <a:gd name="T12" fmla="*/ 48 w 54"/>
                  <a:gd name="T13" fmla="*/ 0 h 54"/>
                  <a:gd name="T14" fmla="*/ 54 w 54"/>
                  <a:gd name="T15" fmla="*/ 6 h 54"/>
                  <a:gd name="T16" fmla="*/ 54 w 54"/>
                  <a:gd name="T17" fmla="*/ 48 h 54"/>
                  <a:gd name="T18" fmla="*/ 48 w 54"/>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48" y="54"/>
                    </a:moveTo>
                    <a:cubicBezTo>
                      <a:pt x="45" y="54"/>
                      <a:pt x="42" y="51"/>
                      <a:pt x="42" y="48"/>
                    </a:cubicBezTo>
                    <a:cubicBezTo>
                      <a:pt x="42" y="12"/>
                      <a:pt x="42" y="12"/>
                      <a:pt x="42" y="12"/>
                    </a:cubicBezTo>
                    <a:cubicBezTo>
                      <a:pt x="6" y="12"/>
                      <a:pt x="6" y="12"/>
                      <a:pt x="6" y="12"/>
                    </a:cubicBezTo>
                    <a:cubicBezTo>
                      <a:pt x="3" y="12"/>
                      <a:pt x="0" y="9"/>
                      <a:pt x="0" y="6"/>
                    </a:cubicBezTo>
                    <a:cubicBezTo>
                      <a:pt x="0" y="3"/>
                      <a:pt x="3" y="0"/>
                      <a:pt x="6" y="0"/>
                    </a:cubicBezTo>
                    <a:cubicBezTo>
                      <a:pt x="48" y="0"/>
                      <a:pt x="48" y="0"/>
                      <a:pt x="48" y="0"/>
                    </a:cubicBezTo>
                    <a:cubicBezTo>
                      <a:pt x="51" y="0"/>
                      <a:pt x="54" y="3"/>
                      <a:pt x="54" y="6"/>
                    </a:cubicBezTo>
                    <a:cubicBezTo>
                      <a:pt x="54" y="48"/>
                      <a:pt x="54" y="48"/>
                      <a:pt x="54" y="48"/>
                    </a:cubicBezTo>
                    <a:cubicBezTo>
                      <a:pt x="54" y="51"/>
                      <a:pt x="51" y="54"/>
                      <a:pt x="4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cxnSp>
        <p:nvCxnSpPr>
          <p:cNvPr id="200" name="Straight Connector 199">
            <a:extLst>
              <a:ext uri="{FF2B5EF4-FFF2-40B4-BE49-F238E27FC236}">
                <a16:creationId xmlns:a16="http://schemas.microsoft.com/office/drawing/2014/main" xmlns="" id="{D49A946F-E32B-3D51-118B-45E75E24DD3D}"/>
              </a:ext>
            </a:extLst>
          </p:cNvPr>
          <p:cNvCxnSpPr>
            <a:cxnSpLocks/>
          </p:cNvCxnSpPr>
          <p:nvPr/>
        </p:nvCxnSpPr>
        <p:spPr>
          <a:xfrm>
            <a:off x="3858131" y="4209796"/>
            <a:ext cx="1301244" cy="0"/>
          </a:xfrm>
          <a:prstGeom prst="line">
            <a:avLst/>
          </a:prstGeom>
          <a:ln w="254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grpSp>
        <p:nvGrpSpPr>
          <p:cNvPr id="230" name="Group 64">
            <a:extLst>
              <a:ext uri="{FF2B5EF4-FFF2-40B4-BE49-F238E27FC236}">
                <a16:creationId xmlns:a16="http://schemas.microsoft.com/office/drawing/2014/main" xmlns="" id="{3A48FD77-AA85-4663-65B3-5098EE304D6D}"/>
              </a:ext>
            </a:extLst>
          </p:cNvPr>
          <p:cNvGrpSpPr>
            <a:grpSpLocks noChangeAspect="1"/>
          </p:cNvGrpSpPr>
          <p:nvPr/>
        </p:nvGrpSpPr>
        <p:grpSpPr bwMode="auto">
          <a:xfrm>
            <a:off x="791392" y="2856924"/>
            <a:ext cx="348825" cy="522018"/>
            <a:chOff x="6791" y="600"/>
            <a:chExt cx="286" cy="428"/>
          </a:xfrm>
          <a:solidFill>
            <a:schemeClr val="bg2">
              <a:lumMod val="75000"/>
            </a:schemeClr>
          </a:solidFill>
        </p:grpSpPr>
        <p:sp>
          <p:nvSpPr>
            <p:cNvPr id="231" name="Freeform 65">
              <a:extLst>
                <a:ext uri="{FF2B5EF4-FFF2-40B4-BE49-F238E27FC236}">
                  <a16:creationId xmlns:a16="http://schemas.microsoft.com/office/drawing/2014/main" xmlns="" id="{5C182BE9-2EC7-4687-824E-76CD148A3DAA}"/>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33" name="Freeform 66">
              <a:extLst>
                <a:ext uri="{FF2B5EF4-FFF2-40B4-BE49-F238E27FC236}">
                  <a16:creationId xmlns:a16="http://schemas.microsoft.com/office/drawing/2014/main" xmlns="" id="{DFC5FB95-46F6-4278-2D9F-FEEE027456E4}"/>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239" name="Group 64">
            <a:extLst>
              <a:ext uri="{FF2B5EF4-FFF2-40B4-BE49-F238E27FC236}">
                <a16:creationId xmlns:a16="http://schemas.microsoft.com/office/drawing/2014/main" xmlns="" id="{76571206-0770-137E-71B2-13C83CD25806}"/>
              </a:ext>
            </a:extLst>
          </p:cNvPr>
          <p:cNvGrpSpPr>
            <a:grpSpLocks noChangeAspect="1"/>
          </p:cNvGrpSpPr>
          <p:nvPr/>
        </p:nvGrpSpPr>
        <p:grpSpPr bwMode="auto">
          <a:xfrm>
            <a:off x="1486129" y="3536761"/>
            <a:ext cx="348825" cy="522018"/>
            <a:chOff x="6791" y="600"/>
            <a:chExt cx="286" cy="428"/>
          </a:xfrm>
          <a:solidFill>
            <a:schemeClr val="bg2">
              <a:lumMod val="75000"/>
            </a:schemeClr>
          </a:solidFill>
        </p:grpSpPr>
        <p:sp>
          <p:nvSpPr>
            <p:cNvPr id="320" name="Freeform 65">
              <a:extLst>
                <a:ext uri="{FF2B5EF4-FFF2-40B4-BE49-F238E27FC236}">
                  <a16:creationId xmlns:a16="http://schemas.microsoft.com/office/drawing/2014/main" xmlns="" id="{50DD153F-A4AD-D734-C081-D98C342CA9EE}"/>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21" name="Freeform 66">
              <a:extLst>
                <a:ext uri="{FF2B5EF4-FFF2-40B4-BE49-F238E27FC236}">
                  <a16:creationId xmlns:a16="http://schemas.microsoft.com/office/drawing/2014/main" xmlns="" id="{D53257E8-281C-D94E-B795-C66F7E5FAC9A}"/>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322" name="Group 64">
            <a:extLst>
              <a:ext uri="{FF2B5EF4-FFF2-40B4-BE49-F238E27FC236}">
                <a16:creationId xmlns:a16="http://schemas.microsoft.com/office/drawing/2014/main" xmlns="" id="{C53BB2A2-DCA6-5291-556F-7E0A50BE6F89}"/>
              </a:ext>
            </a:extLst>
          </p:cNvPr>
          <p:cNvGrpSpPr>
            <a:grpSpLocks noChangeAspect="1"/>
          </p:cNvGrpSpPr>
          <p:nvPr/>
        </p:nvGrpSpPr>
        <p:grpSpPr bwMode="auto">
          <a:xfrm>
            <a:off x="5026709" y="2856924"/>
            <a:ext cx="348825" cy="522018"/>
            <a:chOff x="6791" y="600"/>
            <a:chExt cx="286" cy="428"/>
          </a:xfrm>
          <a:solidFill>
            <a:schemeClr val="bg2">
              <a:lumMod val="75000"/>
            </a:schemeClr>
          </a:solidFill>
        </p:grpSpPr>
        <p:sp>
          <p:nvSpPr>
            <p:cNvPr id="323" name="Freeform 65">
              <a:extLst>
                <a:ext uri="{FF2B5EF4-FFF2-40B4-BE49-F238E27FC236}">
                  <a16:creationId xmlns:a16="http://schemas.microsoft.com/office/drawing/2014/main" xmlns="" id="{B9867C45-FB27-7A52-F887-409653AA7CD7}"/>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24" name="Freeform 66">
              <a:extLst>
                <a:ext uri="{FF2B5EF4-FFF2-40B4-BE49-F238E27FC236}">
                  <a16:creationId xmlns:a16="http://schemas.microsoft.com/office/drawing/2014/main" xmlns="" id="{85D8A586-3194-9E12-6482-B0CB8E656334}"/>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334" name="Group 64">
            <a:extLst>
              <a:ext uri="{FF2B5EF4-FFF2-40B4-BE49-F238E27FC236}">
                <a16:creationId xmlns:a16="http://schemas.microsoft.com/office/drawing/2014/main" xmlns="" id="{1F387318-0348-4785-57E1-F3077FD229C5}"/>
              </a:ext>
            </a:extLst>
          </p:cNvPr>
          <p:cNvGrpSpPr>
            <a:grpSpLocks noChangeAspect="1"/>
          </p:cNvGrpSpPr>
          <p:nvPr/>
        </p:nvGrpSpPr>
        <p:grpSpPr bwMode="auto">
          <a:xfrm>
            <a:off x="2508684" y="3556558"/>
            <a:ext cx="348825" cy="522018"/>
            <a:chOff x="6791" y="600"/>
            <a:chExt cx="286" cy="428"/>
          </a:xfrm>
          <a:solidFill>
            <a:schemeClr val="bg2">
              <a:lumMod val="75000"/>
            </a:schemeClr>
          </a:solidFill>
        </p:grpSpPr>
        <p:sp>
          <p:nvSpPr>
            <p:cNvPr id="335" name="Freeform 65">
              <a:extLst>
                <a:ext uri="{FF2B5EF4-FFF2-40B4-BE49-F238E27FC236}">
                  <a16:creationId xmlns:a16="http://schemas.microsoft.com/office/drawing/2014/main" xmlns="" id="{7515E8E3-EB05-0C63-804C-8BF8BDD9C35A}"/>
                </a:ext>
              </a:extLst>
            </p:cNvPr>
            <p:cNvSpPr>
              <a:spLocks noEditPoints="1"/>
            </p:cNvSpPr>
            <p:nvPr/>
          </p:nvSpPr>
          <p:spPr bwMode="auto">
            <a:xfrm>
              <a:off x="6791" y="600"/>
              <a:ext cx="286" cy="339"/>
            </a:xfrm>
            <a:custGeom>
              <a:avLst/>
              <a:gdLst>
                <a:gd name="T0" fmla="*/ 187 w 193"/>
                <a:gd name="T1" fmla="*/ 229 h 229"/>
                <a:gd name="T2" fmla="*/ 7 w 193"/>
                <a:gd name="T3" fmla="*/ 229 h 229"/>
                <a:gd name="T4" fmla="*/ 1 w 193"/>
                <a:gd name="T5" fmla="*/ 225 h 229"/>
                <a:gd name="T6" fmla="*/ 2 w 193"/>
                <a:gd name="T7" fmla="*/ 219 h 229"/>
                <a:gd name="T8" fmla="*/ 49 w 193"/>
                <a:gd name="T9" fmla="*/ 157 h 229"/>
                <a:gd name="T10" fmla="*/ 25 w 193"/>
                <a:gd name="T11" fmla="*/ 157 h 229"/>
                <a:gd name="T12" fmla="*/ 19 w 193"/>
                <a:gd name="T13" fmla="*/ 154 h 229"/>
                <a:gd name="T14" fmla="*/ 20 w 193"/>
                <a:gd name="T15" fmla="*/ 147 h 229"/>
                <a:gd name="T16" fmla="*/ 61 w 193"/>
                <a:gd name="T17" fmla="*/ 85 h 229"/>
                <a:gd name="T18" fmla="*/ 49 w 193"/>
                <a:gd name="T19" fmla="*/ 85 h 229"/>
                <a:gd name="T20" fmla="*/ 43 w 193"/>
                <a:gd name="T21" fmla="*/ 82 h 229"/>
                <a:gd name="T22" fmla="*/ 44 w 193"/>
                <a:gd name="T23" fmla="*/ 75 h 229"/>
                <a:gd name="T24" fmla="*/ 92 w 193"/>
                <a:gd name="T25" fmla="*/ 3 h 229"/>
                <a:gd name="T26" fmla="*/ 102 w 193"/>
                <a:gd name="T27" fmla="*/ 3 h 229"/>
                <a:gd name="T28" fmla="*/ 150 w 193"/>
                <a:gd name="T29" fmla="*/ 75 h 229"/>
                <a:gd name="T30" fmla="*/ 150 w 193"/>
                <a:gd name="T31" fmla="*/ 82 h 229"/>
                <a:gd name="T32" fmla="*/ 145 w 193"/>
                <a:gd name="T33" fmla="*/ 85 h 229"/>
                <a:gd name="T34" fmla="*/ 132 w 193"/>
                <a:gd name="T35" fmla="*/ 85 h 229"/>
                <a:gd name="T36" fmla="*/ 174 w 193"/>
                <a:gd name="T37" fmla="*/ 147 h 229"/>
                <a:gd name="T38" fmla="*/ 174 w 193"/>
                <a:gd name="T39" fmla="*/ 154 h 229"/>
                <a:gd name="T40" fmla="*/ 169 w 193"/>
                <a:gd name="T41" fmla="*/ 157 h 229"/>
                <a:gd name="T42" fmla="*/ 145 w 193"/>
                <a:gd name="T43" fmla="*/ 157 h 229"/>
                <a:gd name="T44" fmla="*/ 191 w 193"/>
                <a:gd name="T45" fmla="*/ 219 h 229"/>
                <a:gd name="T46" fmla="*/ 192 w 193"/>
                <a:gd name="T47" fmla="*/ 225 h 229"/>
                <a:gd name="T48" fmla="*/ 187 w 193"/>
                <a:gd name="T49" fmla="*/ 229 h 229"/>
                <a:gd name="T50" fmla="*/ 19 w 193"/>
                <a:gd name="T51" fmla="*/ 217 h 229"/>
                <a:gd name="T52" fmla="*/ 175 w 193"/>
                <a:gd name="T53" fmla="*/ 217 h 229"/>
                <a:gd name="T54" fmla="*/ 128 w 193"/>
                <a:gd name="T55" fmla="*/ 154 h 229"/>
                <a:gd name="T56" fmla="*/ 127 w 193"/>
                <a:gd name="T57" fmla="*/ 148 h 229"/>
                <a:gd name="T58" fmla="*/ 133 w 193"/>
                <a:gd name="T59" fmla="*/ 145 h 229"/>
                <a:gd name="T60" fmla="*/ 157 w 193"/>
                <a:gd name="T61" fmla="*/ 145 h 229"/>
                <a:gd name="T62" fmla="*/ 116 w 193"/>
                <a:gd name="T63" fmla="*/ 82 h 229"/>
                <a:gd name="T64" fmla="*/ 115 w 193"/>
                <a:gd name="T65" fmla="*/ 76 h 229"/>
                <a:gd name="T66" fmla="*/ 121 w 193"/>
                <a:gd name="T67" fmla="*/ 73 h 229"/>
                <a:gd name="T68" fmla="*/ 133 w 193"/>
                <a:gd name="T69" fmla="*/ 73 h 229"/>
                <a:gd name="T70" fmla="*/ 97 w 193"/>
                <a:gd name="T71" fmla="*/ 18 h 229"/>
                <a:gd name="T72" fmla="*/ 60 w 193"/>
                <a:gd name="T73" fmla="*/ 73 h 229"/>
                <a:gd name="T74" fmla="*/ 73 w 193"/>
                <a:gd name="T75" fmla="*/ 73 h 229"/>
                <a:gd name="T76" fmla="*/ 78 w 193"/>
                <a:gd name="T77" fmla="*/ 76 h 229"/>
                <a:gd name="T78" fmla="*/ 78 w 193"/>
                <a:gd name="T79" fmla="*/ 82 h 229"/>
                <a:gd name="T80" fmla="*/ 36 w 193"/>
                <a:gd name="T81" fmla="*/ 145 h 229"/>
                <a:gd name="T82" fmla="*/ 61 w 193"/>
                <a:gd name="T83" fmla="*/ 145 h 229"/>
                <a:gd name="T84" fmla="*/ 66 w 193"/>
                <a:gd name="T85" fmla="*/ 148 h 229"/>
                <a:gd name="T86" fmla="*/ 65 w 193"/>
                <a:gd name="T87" fmla="*/ 154 h 229"/>
                <a:gd name="T88" fmla="*/ 19 w 193"/>
                <a:gd name="T89" fmla="*/ 21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229">
                  <a:moveTo>
                    <a:pt x="187" y="229"/>
                  </a:moveTo>
                  <a:cubicBezTo>
                    <a:pt x="7" y="229"/>
                    <a:pt x="7" y="229"/>
                    <a:pt x="7" y="229"/>
                  </a:cubicBezTo>
                  <a:cubicBezTo>
                    <a:pt x="4" y="229"/>
                    <a:pt x="2" y="227"/>
                    <a:pt x="1" y="225"/>
                  </a:cubicBezTo>
                  <a:cubicBezTo>
                    <a:pt x="0" y="223"/>
                    <a:pt x="0" y="221"/>
                    <a:pt x="2" y="219"/>
                  </a:cubicBezTo>
                  <a:cubicBezTo>
                    <a:pt x="49" y="157"/>
                    <a:pt x="49" y="157"/>
                    <a:pt x="49" y="157"/>
                  </a:cubicBezTo>
                  <a:cubicBezTo>
                    <a:pt x="25" y="157"/>
                    <a:pt x="25" y="157"/>
                    <a:pt x="25" y="157"/>
                  </a:cubicBezTo>
                  <a:cubicBezTo>
                    <a:pt x="22" y="157"/>
                    <a:pt x="20" y="156"/>
                    <a:pt x="19" y="154"/>
                  </a:cubicBezTo>
                  <a:cubicBezTo>
                    <a:pt x="18" y="152"/>
                    <a:pt x="18" y="149"/>
                    <a:pt x="20" y="147"/>
                  </a:cubicBezTo>
                  <a:cubicBezTo>
                    <a:pt x="61" y="85"/>
                    <a:pt x="61" y="85"/>
                    <a:pt x="61" y="85"/>
                  </a:cubicBezTo>
                  <a:cubicBezTo>
                    <a:pt x="49" y="85"/>
                    <a:pt x="49" y="85"/>
                    <a:pt x="49" y="85"/>
                  </a:cubicBezTo>
                  <a:cubicBezTo>
                    <a:pt x="46" y="85"/>
                    <a:pt x="44" y="84"/>
                    <a:pt x="43" y="82"/>
                  </a:cubicBezTo>
                  <a:cubicBezTo>
                    <a:pt x="42" y="80"/>
                    <a:pt x="42" y="77"/>
                    <a:pt x="44" y="75"/>
                  </a:cubicBezTo>
                  <a:cubicBezTo>
                    <a:pt x="92" y="3"/>
                    <a:pt x="92" y="3"/>
                    <a:pt x="92" y="3"/>
                  </a:cubicBezTo>
                  <a:cubicBezTo>
                    <a:pt x="94" y="0"/>
                    <a:pt x="99" y="0"/>
                    <a:pt x="102" y="3"/>
                  </a:cubicBezTo>
                  <a:cubicBezTo>
                    <a:pt x="150" y="75"/>
                    <a:pt x="150" y="75"/>
                    <a:pt x="150" y="75"/>
                  </a:cubicBezTo>
                  <a:cubicBezTo>
                    <a:pt x="151" y="77"/>
                    <a:pt x="151" y="80"/>
                    <a:pt x="150" y="82"/>
                  </a:cubicBezTo>
                  <a:cubicBezTo>
                    <a:pt x="149" y="84"/>
                    <a:pt x="147" y="85"/>
                    <a:pt x="145" y="85"/>
                  </a:cubicBezTo>
                  <a:cubicBezTo>
                    <a:pt x="132" y="85"/>
                    <a:pt x="132" y="85"/>
                    <a:pt x="132" y="85"/>
                  </a:cubicBezTo>
                  <a:cubicBezTo>
                    <a:pt x="174" y="147"/>
                    <a:pt x="174" y="147"/>
                    <a:pt x="174" y="147"/>
                  </a:cubicBezTo>
                  <a:cubicBezTo>
                    <a:pt x="175" y="149"/>
                    <a:pt x="175" y="152"/>
                    <a:pt x="174" y="154"/>
                  </a:cubicBezTo>
                  <a:cubicBezTo>
                    <a:pt x="173" y="156"/>
                    <a:pt x="171" y="157"/>
                    <a:pt x="169" y="157"/>
                  </a:cubicBezTo>
                  <a:cubicBezTo>
                    <a:pt x="145" y="157"/>
                    <a:pt x="145" y="157"/>
                    <a:pt x="145" y="157"/>
                  </a:cubicBezTo>
                  <a:cubicBezTo>
                    <a:pt x="191" y="219"/>
                    <a:pt x="191" y="219"/>
                    <a:pt x="191" y="219"/>
                  </a:cubicBezTo>
                  <a:cubicBezTo>
                    <a:pt x="193" y="221"/>
                    <a:pt x="193" y="223"/>
                    <a:pt x="192" y="225"/>
                  </a:cubicBezTo>
                  <a:cubicBezTo>
                    <a:pt x="191" y="227"/>
                    <a:pt x="189" y="229"/>
                    <a:pt x="187" y="229"/>
                  </a:cubicBezTo>
                  <a:close/>
                  <a:moveTo>
                    <a:pt x="19" y="217"/>
                  </a:moveTo>
                  <a:cubicBezTo>
                    <a:pt x="175" y="217"/>
                    <a:pt x="175" y="217"/>
                    <a:pt x="175" y="217"/>
                  </a:cubicBezTo>
                  <a:cubicBezTo>
                    <a:pt x="128" y="154"/>
                    <a:pt x="128" y="154"/>
                    <a:pt x="128" y="154"/>
                  </a:cubicBezTo>
                  <a:cubicBezTo>
                    <a:pt x="126" y="153"/>
                    <a:pt x="126" y="150"/>
                    <a:pt x="127" y="148"/>
                  </a:cubicBezTo>
                  <a:cubicBezTo>
                    <a:pt x="128" y="146"/>
                    <a:pt x="130" y="145"/>
                    <a:pt x="133" y="145"/>
                  </a:cubicBezTo>
                  <a:cubicBezTo>
                    <a:pt x="157" y="145"/>
                    <a:pt x="157" y="145"/>
                    <a:pt x="157" y="145"/>
                  </a:cubicBezTo>
                  <a:cubicBezTo>
                    <a:pt x="116" y="82"/>
                    <a:pt x="116" y="82"/>
                    <a:pt x="116" y="82"/>
                  </a:cubicBezTo>
                  <a:cubicBezTo>
                    <a:pt x="114" y="80"/>
                    <a:pt x="114" y="78"/>
                    <a:pt x="115" y="76"/>
                  </a:cubicBezTo>
                  <a:cubicBezTo>
                    <a:pt x="116" y="74"/>
                    <a:pt x="118" y="73"/>
                    <a:pt x="121" y="73"/>
                  </a:cubicBezTo>
                  <a:cubicBezTo>
                    <a:pt x="133" y="73"/>
                    <a:pt x="133" y="73"/>
                    <a:pt x="133" y="73"/>
                  </a:cubicBezTo>
                  <a:cubicBezTo>
                    <a:pt x="97" y="18"/>
                    <a:pt x="97" y="18"/>
                    <a:pt x="97" y="18"/>
                  </a:cubicBezTo>
                  <a:cubicBezTo>
                    <a:pt x="60" y="73"/>
                    <a:pt x="60" y="73"/>
                    <a:pt x="60" y="73"/>
                  </a:cubicBezTo>
                  <a:cubicBezTo>
                    <a:pt x="73" y="73"/>
                    <a:pt x="73" y="73"/>
                    <a:pt x="73" y="73"/>
                  </a:cubicBezTo>
                  <a:cubicBezTo>
                    <a:pt x="75" y="73"/>
                    <a:pt x="77" y="74"/>
                    <a:pt x="78" y="76"/>
                  </a:cubicBezTo>
                  <a:cubicBezTo>
                    <a:pt x="79" y="78"/>
                    <a:pt x="79" y="80"/>
                    <a:pt x="78" y="82"/>
                  </a:cubicBezTo>
                  <a:cubicBezTo>
                    <a:pt x="36" y="145"/>
                    <a:pt x="36" y="145"/>
                    <a:pt x="36" y="145"/>
                  </a:cubicBezTo>
                  <a:cubicBezTo>
                    <a:pt x="61" y="145"/>
                    <a:pt x="61" y="145"/>
                    <a:pt x="61" y="145"/>
                  </a:cubicBezTo>
                  <a:cubicBezTo>
                    <a:pt x="63" y="145"/>
                    <a:pt x="65" y="146"/>
                    <a:pt x="66" y="148"/>
                  </a:cubicBezTo>
                  <a:cubicBezTo>
                    <a:pt x="67" y="150"/>
                    <a:pt x="67" y="153"/>
                    <a:pt x="65" y="154"/>
                  </a:cubicBezTo>
                  <a:lnTo>
                    <a:pt x="1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36" name="Freeform 66">
              <a:extLst>
                <a:ext uri="{FF2B5EF4-FFF2-40B4-BE49-F238E27FC236}">
                  <a16:creationId xmlns:a16="http://schemas.microsoft.com/office/drawing/2014/main" xmlns="" id="{085E60E1-A19E-746C-AEF4-18B758421BDC}"/>
                </a:ext>
              </a:extLst>
            </p:cNvPr>
            <p:cNvSpPr>
              <a:spLocks/>
            </p:cNvSpPr>
            <p:nvPr/>
          </p:nvSpPr>
          <p:spPr bwMode="auto">
            <a:xfrm>
              <a:off x="6926" y="921"/>
              <a:ext cx="18" cy="107"/>
            </a:xfrm>
            <a:custGeom>
              <a:avLst/>
              <a:gdLst>
                <a:gd name="T0" fmla="*/ 6 w 12"/>
                <a:gd name="T1" fmla="*/ 72 h 72"/>
                <a:gd name="T2" fmla="*/ 0 w 12"/>
                <a:gd name="T3" fmla="*/ 66 h 72"/>
                <a:gd name="T4" fmla="*/ 0 w 12"/>
                <a:gd name="T5" fmla="*/ 6 h 72"/>
                <a:gd name="T6" fmla="*/ 6 w 12"/>
                <a:gd name="T7" fmla="*/ 0 h 72"/>
                <a:gd name="T8" fmla="*/ 12 w 12"/>
                <a:gd name="T9" fmla="*/ 6 h 72"/>
                <a:gd name="T10" fmla="*/ 12 w 12"/>
                <a:gd name="T11" fmla="*/ 66 h 72"/>
                <a:gd name="T12" fmla="*/ 6 w 12"/>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12" h="72">
                  <a:moveTo>
                    <a:pt x="6" y="72"/>
                  </a:moveTo>
                  <a:cubicBezTo>
                    <a:pt x="2" y="72"/>
                    <a:pt x="0" y="69"/>
                    <a:pt x="0" y="66"/>
                  </a:cubicBezTo>
                  <a:cubicBezTo>
                    <a:pt x="0" y="6"/>
                    <a:pt x="0" y="6"/>
                    <a:pt x="0" y="6"/>
                  </a:cubicBezTo>
                  <a:cubicBezTo>
                    <a:pt x="0" y="2"/>
                    <a:pt x="2" y="0"/>
                    <a:pt x="6" y="0"/>
                  </a:cubicBezTo>
                  <a:cubicBezTo>
                    <a:pt x="9" y="0"/>
                    <a:pt x="12" y="2"/>
                    <a:pt x="12" y="6"/>
                  </a:cubicBezTo>
                  <a:cubicBezTo>
                    <a:pt x="12" y="66"/>
                    <a:pt x="12" y="66"/>
                    <a:pt x="12" y="66"/>
                  </a:cubicBezTo>
                  <a:cubicBezTo>
                    <a:pt x="12" y="69"/>
                    <a:pt x="9" y="72"/>
                    <a:pt x="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2" name="Group 40">
            <a:extLst>
              <a:ext uri="{FF2B5EF4-FFF2-40B4-BE49-F238E27FC236}">
                <a16:creationId xmlns:a16="http://schemas.microsoft.com/office/drawing/2014/main" xmlns="" id="{34A7A050-A734-7ABD-C95F-DF145255CD28}"/>
              </a:ext>
            </a:extLst>
          </p:cNvPr>
          <p:cNvGrpSpPr>
            <a:grpSpLocks noChangeAspect="1"/>
          </p:cNvGrpSpPr>
          <p:nvPr/>
        </p:nvGrpSpPr>
        <p:grpSpPr bwMode="auto">
          <a:xfrm>
            <a:off x="9237793" y="5094790"/>
            <a:ext cx="456354" cy="318165"/>
            <a:chOff x="3438" y="454"/>
            <a:chExt cx="427" cy="395"/>
          </a:xfrm>
          <a:solidFill>
            <a:schemeClr val="tx1"/>
          </a:solidFill>
        </p:grpSpPr>
        <p:sp>
          <p:nvSpPr>
            <p:cNvPr id="4" name="Freeform 41">
              <a:extLst>
                <a:ext uri="{FF2B5EF4-FFF2-40B4-BE49-F238E27FC236}">
                  <a16:creationId xmlns:a16="http://schemas.microsoft.com/office/drawing/2014/main" xmlns="" id="{4BCDB7FB-147F-B30C-253B-7C47D1FD805D}"/>
                </a:ext>
              </a:extLst>
            </p:cNvPr>
            <p:cNvSpPr>
              <a:spLocks noEditPoints="1"/>
            </p:cNvSpPr>
            <p:nvPr/>
          </p:nvSpPr>
          <p:spPr bwMode="auto">
            <a:xfrm>
              <a:off x="3438" y="653"/>
              <a:ext cx="196" cy="196"/>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29" y="132"/>
                    <a:pt x="0" y="102"/>
                    <a:pt x="0" y="66"/>
                  </a:cubicBezTo>
                  <a:cubicBezTo>
                    <a:pt x="0" y="29"/>
                    <a:pt x="29" y="0"/>
                    <a:pt x="66" y="0"/>
                  </a:cubicBezTo>
                  <a:cubicBezTo>
                    <a:pt x="102" y="0"/>
                    <a:pt x="132" y="29"/>
                    <a:pt x="132" y="66"/>
                  </a:cubicBezTo>
                  <a:cubicBezTo>
                    <a:pt x="132" y="102"/>
                    <a:pt x="102" y="132"/>
                    <a:pt x="66" y="132"/>
                  </a:cubicBezTo>
                  <a:close/>
                  <a:moveTo>
                    <a:pt x="66" y="12"/>
                  </a:moveTo>
                  <a:cubicBezTo>
                    <a:pt x="36" y="12"/>
                    <a:pt x="12" y="36"/>
                    <a:pt x="12" y="66"/>
                  </a:cubicBezTo>
                  <a:cubicBezTo>
                    <a:pt x="12" y="95"/>
                    <a:pt x="36" y="120"/>
                    <a:pt x="66" y="120"/>
                  </a:cubicBezTo>
                  <a:cubicBezTo>
                    <a:pt x="96" y="120"/>
                    <a:pt x="120" y="95"/>
                    <a:pt x="120" y="66"/>
                  </a:cubicBezTo>
                  <a:cubicBezTo>
                    <a:pt x="120"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5" name="Freeform 42">
              <a:extLst>
                <a:ext uri="{FF2B5EF4-FFF2-40B4-BE49-F238E27FC236}">
                  <a16:creationId xmlns:a16="http://schemas.microsoft.com/office/drawing/2014/main" xmlns="" id="{247A9F0A-D787-D73A-5005-DEA6EA04CFFF}"/>
                </a:ext>
              </a:extLst>
            </p:cNvPr>
            <p:cNvSpPr>
              <a:spLocks/>
            </p:cNvSpPr>
            <p:nvPr/>
          </p:nvSpPr>
          <p:spPr bwMode="auto">
            <a:xfrm>
              <a:off x="3455" y="457"/>
              <a:ext cx="179" cy="250"/>
            </a:xfrm>
            <a:custGeom>
              <a:avLst/>
              <a:gdLst>
                <a:gd name="T0" fmla="*/ 7 w 121"/>
                <a:gd name="T1" fmla="*/ 169 h 169"/>
                <a:gd name="T2" fmla="*/ 4 w 121"/>
                <a:gd name="T3" fmla="*/ 168 h 169"/>
                <a:gd name="T4" fmla="*/ 1 w 121"/>
                <a:gd name="T5" fmla="*/ 160 h 169"/>
                <a:gd name="T6" fmla="*/ 37 w 121"/>
                <a:gd name="T7" fmla="*/ 76 h 169"/>
                <a:gd name="T8" fmla="*/ 39 w 121"/>
                <a:gd name="T9" fmla="*/ 74 h 169"/>
                <a:gd name="T10" fmla="*/ 56 w 121"/>
                <a:gd name="T11" fmla="*/ 57 h 169"/>
                <a:gd name="T12" fmla="*/ 73 w 121"/>
                <a:gd name="T13" fmla="*/ 11 h 169"/>
                <a:gd name="T14" fmla="*/ 75 w 121"/>
                <a:gd name="T15" fmla="*/ 8 h 169"/>
                <a:gd name="T16" fmla="*/ 97 w 121"/>
                <a:gd name="T17" fmla="*/ 0 h 169"/>
                <a:gd name="T18" fmla="*/ 119 w 121"/>
                <a:gd name="T19" fmla="*/ 8 h 169"/>
                <a:gd name="T20" fmla="*/ 121 w 121"/>
                <a:gd name="T21" fmla="*/ 13 h 169"/>
                <a:gd name="T22" fmla="*/ 121 w 121"/>
                <a:gd name="T23" fmla="*/ 61 h 169"/>
                <a:gd name="T24" fmla="*/ 115 w 121"/>
                <a:gd name="T25" fmla="*/ 67 h 169"/>
                <a:gd name="T26" fmla="*/ 109 w 121"/>
                <a:gd name="T27" fmla="*/ 61 h 169"/>
                <a:gd name="T28" fmla="*/ 109 w 121"/>
                <a:gd name="T29" fmla="*/ 15 h 169"/>
                <a:gd name="T30" fmla="*/ 84 w 121"/>
                <a:gd name="T31" fmla="*/ 16 h 169"/>
                <a:gd name="T32" fmla="*/ 66 w 121"/>
                <a:gd name="T33" fmla="*/ 63 h 169"/>
                <a:gd name="T34" fmla="*/ 65 w 121"/>
                <a:gd name="T35" fmla="*/ 65 h 169"/>
                <a:gd name="T36" fmla="*/ 48 w 121"/>
                <a:gd name="T37" fmla="*/ 82 h 169"/>
                <a:gd name="T38" fmla="*/ 12 w 121"/>
                <a:gd name="T39" fmla="*/ 165 h 169"/>
                <a:gd name="T40" fmla="*/ 7 w 121"/>
                <a:gd name="T4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69">
                  <a:moveTo>
                    <a:pt x="7" y="169"/>
                  </a:moveTo>
                  <a:cubicBezTo>
                    <a:pt x="6" y="169"/>
                    <a:pt x="5" y="168"/>
                    <a:pt x="4" y="168"/>
                  </a:cubicBezTo>
                  <a:cubicBezTo>
                    <a:pt x="1" y="167"/>
                    <a:pt x="0" y="163"/>
                    <a:pt x="1" y="160"/>
                  </a:cubicBezTo>
                  <a:cubicBezTo>
                    <a:pt x="37" y="76"/>
                    <a:pt x="37" y="76"/>
                    <a:pt x="37" y="76"/>
                  </a:cubicBezTo>
                  <a:cubicBezTo>
                    <a:pt x="38" y="76"/>
                    <a:pt x="38" y="75"/>
                    <a:pt x="39" y="74"/>
                  </a:cubicBezTo>
                  <a:cubicBezTo>
                    <a:pt x="56" y="57"/>
                    <a:pt x="56" y="57"/>
                    <a:pt x="56" y="57"/>
                  </a:cubicBezTo>
                  <a:cubicBezTo>
                    <a:pt x="73" y="11"/>
                    <a:pt x="73" y="11"/>
                    <a:pt x="73" y="11"/>
                  </a:cubicBezTo>
                  <a:cubicBezTo>
                    <a:pt x="74" y="10"/>
                    <a:pt x="74" y="9"/>
                    <a:pt x="75" y="8"/>
                  </a:cubicBezTo>
                  <a:cubicBezTo>
                    <a:pt x="80" y="3"/>
                    <a:pt x="88" y="0"/>
                    <a:pt x="97" y="0"/>
                  </a:cubicBezTo>
                  <a:cubicBezTo>
                    <a:pt x="106" y="0"/>
                    <a:pt x="114" y="3"/>
                    <a:pt x="119" y="8"/>
                  </a:cubicBezTo>
                  <a:cubicBezTo>
                    <a:pt x="120" y="10"/>
                    <a:pt x="121" y="11"/>
                    <a:pt x="121" y="13"/>
                  </a:cubicBezTo>
                  <a:cubicBezTo>
                    <a:pt x="121" y="61"/>
                    <a:pt x="121" y="61"/>
                    <a:pt x="121" y="61"/>
                  </a:cubicBezTo>
                  <a:cubicBezTo>
                    <a:pt x="121" y="64"/>
                    <a:pt x="118" y="67"/>
                    <a:pt x="115" y="67"/>
                  </a:cubicBezTo>
                  <a:cubicBezTo>
                    <a:pt x="112" y="67"/>
                    <a:pt x="109" y="64"/>
                    <a:pt x="109" y="61"/>
                  </a:cubicBezTo>
                  <a:cubicBezTo>
                    <a:pt x="109" y="15"/>
                    <a:pt x="109" y="15"/>
                    <a:pt x="109" y="15"/>
                  </a:cubicBezTo>
                  <a:cubicBezTo>
                    <a:pt x="102" y="10"/>
                    <a:pt x="90" y="11"/>
                    <a:pt x="84" y="16"/>
                  </a:cubicBezTo>
                  <a:cubicBezTo>
                    <a:pt x="66" y="63"/>
                    <a:pt x="66" y="63"/>
                    <a:pt x="66" y="63"/>
                  </a:cubicBezTo>
                  <a:cubicBezTo>
                    <a:pt x="66" y="64"/>
                    <a:pt x="66" y="64"/>
                    <a:pt x="65" y="65"/>
                  </a:cubicBezTo>
                  <a:cubicBezTo>
                    <a:pt x="48" y="82"/>
                    <a:pt x="48" y="82"/>
                    <a:pt x="48" y="82"/>
                  </a:cubicBezTo>
                  <a:cubicBezTo>
                    <a:pt x="12" y="165"/>
                    <a:pt x="12" y="165"/>
                    <a:pt x="12" y="165"/>
                  </a:cubicBezTo>
                  <a:cubicBezTo>
                    <a:pt x="11" y="167"/>
                    <a:pt x="9" y="169"/>
                    <a:pt x="7"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7" name="Freeform 43">
              <a:extLst>
                <a:ext uri="{FF2B5EF4-FFF2-40B4-BE49-F238E27FC236}">
                  <a16:creationId xmlns:a16="http://schemas.microsoft.com/office/drawing/2014/main" xmlns="" id="{9D83A23B-7663-23A4-930B-0B61F260BD6C}"/>
                </a:ext>
              </a:extLst>
            </p:cNvPr>
            <p:cNvSpPr>
              <a:spLocks noEditPoints="1"/>
            </p:cNvSpPr>
            <p:nvPr/>
          </p:nvSpPr>
          <p:spPr bwMode="auto">
            <a:xfrm>
              <a:off x="3669" y="653"/>
              <a:ext cx="196" cy="196"/>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29" y="132"/>
                    <a:pt x="0" y="102"/>
                    <a:pt x="0" y="66"/>
                  </a:cubicBezTo>
                  <a:cubicBezTo>
                    <a:pt x="0" y="29"/>
                    <a:pt x="29" y="0"/>
                    <a:pt x="66" y="0"/>
                  </a:cubicBezTo>
                  <a:cubicBezTo>
                    <a:pt x="102" y="0"/>
                    <a:pt x="132" y="29"/>
                    <a:pt x="132" y="66"/>
                  </a:cubicBezTo>
                  <a:cubicBezTo>
                    <a:pt x="132" y="102"/>
                    <a:pt x="102" y="132"/>
                    <a:pt x="66" y="132"/>
                  </a:cubicBezTo>
                  <a:close/>
                  <a:moveTo>
                    <a:pt x="66" y="12"/>
                  </a:moveTo>
                  <a:cubicBezTo>
                    <a:pt x="36" y="12"/>
                    <a:pt x="12" y="36"/>
                    <a:pt x="12" y="66"/>
                  </a:cubicBezTo>
                  <a:cubicBezTo>
                    <a:pt x="12" y="95"/>
                    <a:pt x="36" y="120"/>
                    <a:pt x="66" y="120"/>
                  </a:cubicBezTo>
                  <a:cubicBezTo>
                    <a:pt x="96" y="120"/>
                    <a:pt x="120" y="95"/>
                    <a:pt x="120" y="66"/>
                  </a:cubicBezTo>
                  <a:cubicBezTo>
                    <a:pt x="120"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0" name="Freeform 44">
              <a:extLst>
                <a:ext uri="{FF2B5EF4-FFF2-40B4-BE49-F238E27FC236}">
                  <a16:creationId xmlns:a16="http://schemas.microsoft.com/office/drawing/2014/main" xmlns="" id="{36328629-2C02-72FA-8D88-86C24751F88B}"/>
                </a:ext>
              </a:extLst>
            </p:cNvPr>
            <p:cNvSpPr>
              <a:spLocks/>
            </p:cNvSpPr>
            <p:nvPr/>
          </p:nvSpPr>
          <p:spPr bwMode="auto">
            <a:xfrm>
              <a:off x="3669" y="454"/>
              <a:ext cx="179" cy="253"/>
            </a:xfrm>
            <a:custGeom>
              <a:avLst/>
              <a:gdLst>
                <a:gd name="T0" fmla="*/ 114 w 121"/>
                <a:gd name="T1" fmla="*/ 171 h 171"/>
                <a:gd name="T2" fmla="*/ 108 w 121"/>
                <a:gd name="T3" fmla="*/ 167 h 171"/>
                <a:gd name="T4" fmla="*/ 73 w 121"/>
                <a:gd name="T5" fmla="*/ 84 h 171"/>
                <a:gd name="T6" fmla="*/ 56 w 121"/>
                <a:gd name="T7" fmla="*/ 67 h 171"/>
                <a:gd name="T8" fmla="*/ 54 w 121"/>
                <a:gd name="T9" fmla="*/ 65 h 171"/>
                <a:gd name="T10" fmla="*/ 37 w 121"/>
                <a:gd name="T11" fmla="*/ 19 h 171"/>
                <a:gd name="T12" fmla="*/ 12 w 121"/>
                <a:gd name="T13" fmla="*/ 18 h 171"/>
                <a:gd name="T14" fmla="*/ 12 w 121"/>
                <a:gd name="T15" fmla="*/ 63 h 171"/>
                <a:gd name="T16" fmla="*/ 6 w 121"/>
                <a:gd name="T17" fmla="*/ 69 h 171"/>
                <a:gd name="T18" fmla="*/ 0 w 121"/>
                <a:gd name="T19" fmla="*/ 63 h 171"/>
                <a:gd name="T20" fmla="*/ 0 w 121"/>
                <a:gd name="T21" fmla="*/ 15 h 171"/>
                <a:gd name="T22" fmla="*/ 2 w 121"/>
                <a:gd name="T23" fmla="*/ 11 h 171"/>
                <a:gd name="T24" fmla="*/ 46 w 121"/>
                <a:gd name="T25" fmla="*/ 11 h 171"/>
                <a:gd name="T26" fmla="*/ 47 w 121"/>
                <a:gd name="T27" fmla="*/ 13 h 171"/>
                <a:gd name="T28" fmla="*/ 65 w 121"/>
                <a:gd name="T29" fmla="*/ 59 h 171"/>
                <a:gd name="T30" fmla="*/ 82 w 121"/>
                <a:gd name="T31" fmla="*/ 76 h 171"/>
                <a:gd name="T32" fmla="*/ 83 w 121"/>
                <a:gd name="T33" fmla="*/ 78 h 171"/>
                <a:gd name="T34" fmla="*/ 119 w 121"/>
                <a:gd name="T35" fmla="*/ 162 h 171"/>
                <a:gd name="T36" fmla="*/ 116 w 121"/>
                <a:gd name="T37" fmla="*/ 170 h 171"/>
                <a:gd name="T38" fmla="*/ 114 w 121"/>
                <a:gd name="T39"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71">
                  <a:moveTo>
                    <a:pt x="114" y="171"/>
                  </a:moveTo>
                  <a:cubicBezTo>
                    <a:pt x="112" y="171"/>
                    <a:pt x="109" y="169"/>
                    <a:pt x="108" y="167"/>
                  </a:cubicBezTo>
                  <a:cubicBezTo>
                    <a:pt x="73" y="84"/>
                    <a:pt x="73" y="84"/>
                    <a:pt x="73" y="84"/>
                  </a:cubicBezTo>
                  <a:cubicBezTo>
                    <a:pt x="56" y="67"/>
                    <a:pt x="56" y="67"/>
                    <a:pt x="56" y="67"/>
                  </a:cubicBezTo>
                  <a:cubicBezTo>
                    <a:pt x="55" y="66"/>
                    <a:pt x="55" y="66"/>
                    <a:pt x="54" y="65"/>
                  </a:cubicBezTo>
                  <a:cubicBezTo>
                    <a:pt x="37" y="19"/>
                    <a:pt x="37" y="19"/>
                    <a:pt x="37" y="19"/>
                  </a:cubicBezTo>
                  <a:cubicBezTo>
                    <a:pt x="30" y="13"/>
                    <a:pt x="19" y="13"/>
                    <a:pt x="12" y="18"/>
                  </a:cubicBezTo>
                  <a:cubicBezTo>
                    <a:pt x="12" y="63"/>
                    <a:pt x="12" y="63"/>
                    <a:pt x="12" y="63"/>
                  </a:cubicBezTo>
                  <a:cubicBezTo>
                    <a:pt x="12" y="66"/>
                    <a:pt x="9" y="69"/>
                    <a:pt x="6" y="69"/>
                  </a:cubicBezTo>
                  <a:cubicBezTo>
                    <a:pt x="3" y="69"/>
                    <a:pt x="0" y="66"/>
                    <a:pt x="0" y="63"/>
                  </a:cubicBezTo>
                  <a:cubicBezTo>
                    <a:pt x="0" y="15"/>
                    <a:pt x="0" y="15"/>
                    <a:pt x="0" y="15"/>
                  </a:cubicBezTo>
                  <a:cubicBezTo>
                    <a:pt x="0" y="14"/>
                    <a:pt x="0" y="12"/>
                    <a:pt x="2" y="11"/>
                  </a:cubicBezTo>
                  <a:cubicBezTo>
                    <a:pt x="13" y="0"/>
                    <a:pt x="35" y="0"/>
                    <a:pt x="46" y="11"/>
                  </a:cubicBezTo>
                  <a:cubicBezTo>
                    <a:pt x="47" y="12"/>
                    <a:pt x="47" y="12"/>
                    <a:pt x="47" y="13"/>
                  </a:cubicBezTo>
                  <a:cubicBezTo>
                    <a:pt x="65" y="59"/>
                    <a:pt x="65" y="59"/>
                    <a:pt x="65" y="59"/>
                  </a:cubicBezTo>
                  <a:cubicBezTo>
                    <a:pt x="82" y="76"/>
                    <a:pt x="82" y="76"/>
                    <a:pt x="82" y="76"/>
                  </a:cubicBezTo>
                  <a:cubicBezTo>
                    <a:pt x="83" y="77"/>
                    <a:pt x="83" y="78"/>
                    <a:pt x="83" y="78"/>
                  </a:cubicBezTo>
                  <a:cubicBezTo>
                    <a:pt x="119" y="162"/>
                    <a:pt x="119" y="162"/>
                    <a:pt x="119" y="162"/>
                  </a:cubicBezTo>
                  <a:cubicBezTo>
                    <a:pt x="121" y="165"/>
                    <a:pt x="119" y="169"/>
                    <a:pt x="116" y="170"/>
                  </a:cubicBezTo>
                  <a:cubicBezTo>
                    <a:pt x="115" y="170"/>
                    <a:pt x="115" y="171"/>
                    <a:pt x="114"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4" name="Freeform 45">
              <a:extLst>
                <a:ext uri="{FF2B5EF4-FFF2-40B4-BE49-F238E27FC236}">
                  <a16:creationId xmlns:a16="http://schemas.microsoft.com/office/drawing/2014/main" xmlns="" id="{3DD4E487-C989-480F-08AC-43438F90F816}"/>
                </a:ext>
              </a:extLst>
            </p:cNvPr>
            <p:cNvSpPr>
              <a:spLocks/>
            </p:cNvSpPr>
            <p:nvPr/>
          </p:nvSpPr>
          <p:spPr bwMode="auto">
            <a:xfrm>
              <a:off x="3572" y="574"/>
              <a:ext cx="159" cy="53"/>
            </a:xfrm>
            <a:custGeom>
              <a:avLst/>
              <a:gdLst>
                <a:gd name="T0" fmla="*/ 102 w 108"/>
                <a:gd name="T1" fmla="*/ 36 h 36"/>
                <a:gd name="T2" fmla="*/ 96 w 108"/>
                <a:gd name="T3" fmla="*/ 30 h 36"/>
                <a:gd name="T4" fmla="*/ 54 w 108"/>
                <a:gd name="T5" fmla="*/ 12 h 36"/>
                <a:gd name="T6" fmla="*/ 12 w 108"/>
                <a:gd name="T7" fmla="*/ 30 h 36"/>
                <a:gd name="T8" fmla="*/ 6 w 108"/>
                <a:gd name="T9" fmla="*/ 36 h 36"/>
                <a:gd name="T10" fmla="*/ 0 w 108"/>
                <a:gd name="T11" fmla="*/ 30 h 36"/>
                <a:gd name="T12" fmla="*/ 54 w 108"/>
                <a:gd name="T13" fmla="*/ 0 h 36"/>
                <a:gd name="T14" fmla="*/ 108 w 108"/>
                <a:gd name="T15" fmla="*/ 30 h 36"/>
                <a:gd name="T16" fmla="*/ 102 w 108"/>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6">
                  <a:moveTo>
                    <a:pt x="102" y="36"/>
                  </a:moveTo>
                  <a:cubicBezTo>
                    <a:pt x="99" y="36"/>
                    <a:pt x="96" y="33"/>
                    <a:pt x="96" y="30"/>
                  </a:cubicBezTo>
                  <a:cubicBezTo>
                    <a:pt x="96" y="21"/>
                    <a:pt x="78" y="12"/>
                    <a:pt x="54" y="12"/>
                  </a:cubicBezTo>
                  <a:cubicBezTo>
                    <a:pt x="30" y="12"/>
                    <a:pt x="12" y="21"/>
                    <a:pt x="12" y="30"/>
                  </a:cubicBezTo>
                  <a:cubicBezTo>
                    <a:pt x="12" y="33"/>
                    <a:pt x="9" y="36"/>
                    <a:pt x="6" y="36"/>
                  </a:cubicBezTo>
                  <a:cubicBezTo>
                    <a:pt x="3" y="36"/>
                    <a:pt x="0" y="33"/>
                    <a:pt x="0" y="30"/>
                  </a:cubicBezTo>
                  <a:cubicBezTo>
                    <a:pt x="0" y="13"/>
                    <a:pt x="23" y="0"/>
                    <a:pt x="54" y="0"/>
                  </a:cubicBezTo>
                  <a:cubicBezTo>
                    <a:pt x="85" y="0"/>
                    <a:pt x="108" y="13"/>
                    <a:pt x="108" y="30"/>
                  </a:cubicBezTo>
                  <a:cubicBezTo>
                    <a:pt x="108" y="33"/>
                    <a:pt x="105" y="36"/>
                    <a:pt x="10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7" name="Freeform 46">
              <a:extLst>
                <a:ext uri="{FF2B5EF4-FFF2-40B4-BE49-F238E27FC236}">
                  <a16:creationId xmlns:a16="http://schemas.microsoft.com/office/drawing/2014/main" xmlns="" id="{A5CD027A-EDA3-C74B-BC43-9D90AF2F1EA7}"/>
                </a:ext>
              </a:extLst>
            </p:cNvPr>
            <p:cNvSpPr>
              <a:spLocks/>
            </p:cNvSpPr>
            <p:nvPr/>
          </p:nvSpPr>
          <p:spPr bwMode="auto">
            <a:xfrm>
              <a:off x="3616" y="575"/>
              <a:ext cx="18" cy="185"/>
            </a:xfrm>
            <a:custGeom>
              <a:avLst/>
              <a:gdLst>
                <a:gd name="T0" fmla="*/ 6 w 12"/>
                <a:gd name="T1" fmla="*/ 125 h 125"/>
                <a:gd name="T2" fmla="*/ 0 w 12"/>
                <a:gd name="T3" fmla="*/ 119 h 125"/>
                <a:gd name="T4" fmla="*/ 0 w 12"/>
                <a:gd name="T5" fmla="*/ 6 h 125"/>
                <a:gd name="T6" fmla="*/ 6 w 12"/>
                <a:gd name="T7" fmla="*/ 0 h 125"/>
                <a:gd name="T8" fmla="*/ 12 w 12"/>
                <a:gd name="T9" fmla="*/ 6 h 125"/>
                <a:gd name="T10" fmla="*/ 12 w 12"/>
                <a:gd name="T11" fmla="*/ 119 h 125"/>
                <a:gd name="T12" fmla="*/ 6 w 12"/>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12" h="125">
                  <a:moveTo>
                    <a:pt x="6" y="125"/>
                  </a:moveTo>
                  <a:cubicBezTo>
                    <a:pt x="3" y="125"/>
                    <a:pt x="0" y="122"/>
                    <a:pt x="0" y="119"/>
                  </a:cubicBezTo>
                  <a:cubicBezTo>
                    <a:pt x="0" y="6"/>
                    <a:pt x="0" y="6"/>
                    <a:pt x="0" y="6"/>
                  </a:cubicBezTo>
                  <a:cubicBezTo>
                    <a:pt x="0" y="3"/>
                    <a:pt x="3" y="0"/>
                    <a:pt x="6" y="0"/>
                  </a:cubicBezTo>
                  <a:cubicBezTo>
                    <a:pt x="9" y="0"/>
                    <a:pt x="12" y="3"/>
                    <a:pt x="12" y="6"/>
                  </a:cubicBezTo>
                  <a:cubicBezTo>
                    <a:pt x="12" y="119"/>
                    <a:pt x="12" y="119"/>
                    <a:pt x="12" y="119"/>
                  </a:cubicBezTo>
                  <a:cubicBezTo>
                    <a:pt x="12" y="122"/>
                    <a:pt x="9" y="125"/>
                    <a:pt x="6"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8" name="Freeform 47">
              <a:extLst>
                <a:ext uri="{FF2B5EF4-FFF2-40B4-BE49-F238E27FC236}">
                  <a16:creationId xmlns:a16="http://schemas.microsoft.com/office/drawing/2014/main" xmlns="" id="{2CE4CA19-EB3C-35AA-05E4-2B9E4E7D6927}"/>
                </a:ext>
              </a:extLst>
            </p:cNvPr>
            <p:cNvSpPr>
              <a:spLocks/>
            </p:cNvSpPr>
            <p:nvPr/>
          </p:nvSpPr>
          <p:spPr bwMode="auto">
            <a:xfrm>
              <a:off x="3669" y="575"/>
              <a:ext cx="18" cy="185"/>
            </a:xfrm>
            <a:custGeom>
              <a:avLst/>
              <a:gdLst>
                <a:gd name="T0" fmla="*/ 6 w 12"/>
                <a:gd name="T1" fmla="*/ 125 h 125"/>
                <a:gd name="T2" fmla="*/ 0 w 12"/>
                <a:gd name="T3" fmla="*/ 119 h 125"/>
                <a:gd name="T4" fmla="*/ 0 w 12"/>
                <a:gd name="T5" fmla="*/ 6 h 125"/>
                <a:gd name="T6" fmla="*/ 6 w 12"/>
                <a:gd name="T7" fmla="*/ 0 h 125"/>
                <a:gd name="T8" fmla="*/ 12 w 12"/>
                <a:gd name="T9" fmla="*/ 6 h 125"/>
                <a:gd name="T10" fmla="*/ 12 w 12"/>
                <a:gd name="T11" fmla="*/ 119 h 125"/>
                <a:gd name="T12" fmla="*/ 6 w 12"/>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12" h="125">
                  <a:moveTo>
                    <a:pt x="6" y="125"/>
                  </a:moveTo>
                  <a:cubicBezTo>
                    <a:pt x="3" y="125"/>
                    <a:pt x="0" y="122"/>
                    <a:pt x="0" y="119"/>
                  </a:cubicBezTo>
                  <a:cubicBezTo>
                    <a:pt x="0" y="6"/>
                    <a:pt x="0" y="6"/>
                    <a:pt x="0" y="6"/>
                  </a:cubicBezTo>
                  <a:cubicBezTo>
                    <a:pt x="0" y="3"/>
                    <a:pt x="3" y="0"/>
                    <a:pt x="6" y="0"/>
                  </a:cubicBezTo>
                  <a:cubicBezTo>
                    <a:pt x="9" y="0"/>
                    <a:pt x="12" y="3"/>
                    <a:pt x="12" y="6"/>
                  </a:cubicBezTo>
                  <a:cubicBezTo>
                    <a:pt x="12" y="119"/>
                    <a:pt x="12" y="119"/>
                    <a:pt x="12" y="119"/>
                  </a:cubicBezTo>
                  <a:cubicBezTo>
                    <a:pt x="12" y="122"/>
                    <a:pt x="9" y="125"/>
                    <a:pt x="6"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19" name="Freeform 48">
              <a:extLst>
                <a:ext uri="{FF2B5EF4-FFF2-40B4-BE49-F238E27FC236}">
                  <a16:creationId xmlns:a16="http://schemas.microsoft.com/office/drawing/2014/main" xmlns="" id="{EB054425-69FE-99F7-BB70-E086B71276E3}"/>
                </a:ext>
              </a:extLst>
            </p:cNvPr>
            <p:cNvSpPr>
              <a:spLocks/>
            </p:cNvSpPr>
            <p:nvPr/>
          </p:nvSpPr>
          <p:spPr bwMode="auto">
            <a:xfrm>
              <a:off x="3474" y="689"/>
              <a:ext cx="71" cy="71"/>
            </a:xfrm>
            <a:custGeom>
              <a:avLst/>
              <a:gdLst>
                <a:gd name="T0" fmla="*/ 6 w 48"/>
                <a:gd name="T1" fmla="*/ 48 h 48"/>
                <a:gd name="T2" fmla="*/ 0 w 48"/>
                <a:gd name="T3" fmla="*/ 42 h 48"/>
                <a:gd name="T4" fmla="*/ 42 w 48"/>
                <a:gd name="T5" fmla="*/ 0 h 48"/>
                <a:gd name="T6" fmla="*/ 48 w 48"/>
                <a:gd name="T7" fmla="*/ 6 h 48"/>
                <a:gd name="T8" fmla="*/ 42 w 48"/>
                <a:gd name="T9" fmla="*/ 12 h 48"/>
                <a:gd name="T10" fmla="*/ 12 w 48"/>
                <a:gd name="T11" fmla="*/ 42 h 48"/>
                <a:gd name="T12" fmla="*/ 6 w 4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48"/>
                  </a:moveTo>
                  <a:cubicBezTo>
                    <a:pt x="3" y="48"/>
                    <a:pt x="0" y="45"/>
                    <a:pt x="0" y="42"/>
                  </a:cubicBezTo>
                  <a:cubicBezTo>
                    <a:pt x="0" y="18"/>
                    <a:pt x="19" y="0"/>
                    <a:pt x="42" y="0"/>
                  </a:cubicBezTo>
                  <a:cubicBezTo>
                    <a:pt x="45" y="0"/>
                    <a:pt x="48" y="2"/>
                    <a:pt x="48" y="6"/>
                  </a:cubicBezTo>
                  <a:cubicBezTo>
                    <a:pt x="48" y="9"/>
                    <a:pt x="45" y="12"/>
                    <a:pt x="42" y="12"/>
                  </a:cubicBezTo>
                  <a:cubicBezTo>
                    <a:pt x="25" y="12"/>
                    <a:pt x="12" y="25"/>
                    <a:pt x="12" y="42"/>
                  </a:cubicBezTo>
                  <a:cubicBezTo>
                    <a:pt x="12" y="45"/>
                    <a:pt x="9"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0" name="Freeform 49">
              <a:extLst>
                <a:ext uri="{FF2B5EF4-FFF2-40B4-BE49-F238E27FC236}">
                  <a16:creationId xmlns:a16="http://schemas.microsoft.com/office/drawing/2014/main" xmlns="" id="{043B3C15-AE59-E572-B41B-1F51CF2B146C}"/>
                </a:ext>
              </a:extLst>
            </p:cNvPr>
            <p:cNvSpPr>
              <a:spLocks/>
            </p:cNvSpPr>
            <p:nvPr/>
          </p:nvSpPr>
          <p:spPr bwMode="auto">
            <a:xfrm>
              <a:off x="3705" y="689"/>
              <a:ext cx="71" cy="71"/>
            </a:xfrm>
            <a:custGeom>
              <a:avLst/>
              <a:gdLst>
                <a:gd name="T0" fmla="*/ 6 w 48"/>
                <a:gd name="T1" fmla="*/ 48 h 48"/>
                <a:gd name="T2" fmla="*/ 0 w 48"/>
                <a:gd name="T3" fmla="*/ 42 h 48"/>
                <a:gd name="T4" fmla="*/ 42 w 48"/>
                <a:gd name="T5" fmla="*/ 0 h 48"/>
                <a:gd name="T6" fmla="*/ 48 w 48"/>
                <a:gd name="T7" fmla="*/ 6 h 48"/>
                <a:gd name="T8" fmla="*/ 42 w 48"/>
                <a:gd name="T9" fmla="*/ 12 h 48"/>
                <a:gd name="T10" fmla="*/ 12 w 48"/>
                <a:gd name="T11" fmla="*/ 42 h 48"/>
                <a:gd name="T12" fmla="*/ 6 w 4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48"/>
                  </a:moveTo>
                  <a:cubicBezTo>
                    <a:pt x="3" y="48"/>
                    <a:pt x="0" y="45"/>
                    <a:pt x="0" y="42"/>
                  </a:cubicBezTo>
                  <a:cubicBezTo>
                    <a:pt x="0" y="18"/>
                    <a:pt x="19" y="0"/>
                    <a:pt x="42" y="0"/>
                  </a:cubicBezTo>
                  <a:cubicBezTo>
                    <a:pt x="45" y="0"/>
                    <a:pt x="48" y="2"/>
                    <a:pt x="48" y="6"/>
                  </a:cubicBezTo>
                  <a:cubicBezTo>
                    <a:pt x="48" y="9"/>
                    <a:pt x="45" y="12"/>
                    <a:pt x="42" y="12"/>
                  </a:cubicBezTo>
                  <a:cubicBezTo>
                    <a:pt x="25" y="12"/>
                    <a:pt x="12" y="25"/>
                    <a:pt x="12" y="42"/>
                  </a:cubicBezTo>
                  <a:cubicBezTo>
                    <a:pt x="12" y="45"/>
                    <a:pt x="9"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21" name="Group 250">
            <a:extLst>
              <a:ext uri="{FF2B5EF4-FFF2-40B4-BE49-F238E27FC236}">
                <a16:creationId xmlns:a16="http://schemas.microsoft.com/office/drawing/2014/main" xmlns="" id="{FF27B85A-171E-AD0A-F539-40AA3C785CDA}"/>
              </a:ext>
            </a:extLst>
          </p:cNvPr>
          <p:cNvGrpSpPr>
            <a:grpSpLocks noChangeAspect="1"/>
          </p:cNvGrpSpPr>
          <p:nvPr/>
        </p:nvGrpSpPr>
        <p:grpSpPr bwMode="auto">
          <a:xfrm>
            <a:off x="8589377" y="5035619"/>
            <a:ext cx="456354" cy="379405"/>
            <a:chOff x="2400" y="3034"/>
            <a:chExt cx="427" cy="355"/>
          </a:xfrm>
          <a:solidFill>
            <a:schemeClr val="tx1"/>
          </a:solidFill>
        </p:grpSpPr>
        <p:sp>
          <p:nvSpPr>
            <p:cNvPr id="22" name="Freeform 251">
              <a:extLst>
                <a:ext uri="{FF2B5EF4-FFF2-40B4-BE49-F238E27FC236}">
                  <a16:creationId xmlns:a16="http://schemas.microsoft.com/office/drawing/2014/main" xmlns="" id="{40DC3921-AAF3-9A2D-E237-AF5DF1B34028}"/>
                </a:ext>
              </a:extLst>
            </p:cNvPr>
            <p:cNvSpPr>
              <a:spLocks/>
            </p:cNvSpPr>
            <p:nvPr/>
          </p:nvSpPr>
          <p:spPr bwMode="auto">
            <a:xfrm>
              <a:off x="2400" y="3371"/>
              <a:ext cx="427" cy="18"/>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5" y="0"/>
                    <a:pt x="288" y="3"/>
                    <a:pt x="288" y="6"/>
                  </a:cubicBezTo>
                  <a:cubicBezTo>
                    <a:pt x="288" y="9"/>
                    <a:pt x="285"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6" name="Freeform 252">
              <a:extLst>
                <a:ext uri="{FF2B5EF4-FFF2-40B4-BE49-F238E27FC236}">
                  <a16:creationId xmlns:a16="http://schemas.microsoft.com/office/drawing/2014/main" xmlns="" id="{02F10EC6-6E54-E4D6-B22F-A191F9BF5B53}"/>
                </a:ext>
              </a:extLst>
            </p:cNvPr>
            <p:cNvSpPr>
              <a:spLocks noEditPoints="1"/>
            </p:cNvSpPr>
            <p:nvPr/>
          </p:nvSpPr>
          <p:spPr bwMode="auto">
            <a:xfrm>
              <a:off x="2436" y="3158"/>
              <a:ext cx="355" cy="231"/>
            </a:xfrm>
            <a:custGeom>
              <a:avLst/>
              <a:gdLst>
                <a:gd name="T0" fmla="*/ 234 w 240"/>
                <a:gd name="T1" fmla="*/ 156 h 156"/>
                <a:gd name="T2" fmla="*/ 6 w 240"/>
                <a:gd name="T3" fmla="*/ 156 h 156"/>
                <a:gd name="T4" fmla="*/ 0 w 240"/>
                <a:gd name="T5" fmla="*/ 150 h 156"/>
                <a:gd name="T6" fmla="*/ 0 w 240"/>
                <a:gd name="T7" fmla="*/ 6 h 156"/>
                <a:gd name="T8" fmla="*/ 6 w 240"/>
                <a:gd name="T9" fmla="*/ 0 h 156"/>
                <a:gd name="T10" fmla="*/ 234 w 240"/>
                <a:gd name="T11" fmla="*/ 0 h 156"/>
                <a:gd name="T12" fmla="*/ 240 w 240"/>
                <a:gd name="T13" fmla="*/ 6 h 156"/>
                <a:gd name="T14" fmla="*/ 240 w 240"/>
                <a:gd name="T15" fmla="*/ 150 h 156"/>
                <a:gd name="T16" fmla="*/ 234 w 240"/>
                <a:gd name="T17" fmla="*/ 156 h 156"/>
                <a:gd name="T18" fmla="*/ 12 w 240"/>
                <a:gd name="T19" fmla="*/ 144 h 156"/>
                <a:gd name="T20" fmla="*/ 228 w 240"/>
                <a:gd name="T21" fmla="*/ 144 h 156"/>
                <a:gd name="T22" fmla="*/ 228 w 240"/>
                <a:gd name="T23" fmla="*/ 12 h 156"/>
                <a:gd name="T24" fmla="*/ 12 w 240"/>
                <a:gd name="T25" fmla="*/ 12 h 156"/>
                <a:gd name="T26" fmla="*/ 12 w 240"/>
                <a:gd name="T2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156">
                  <a:moveTo>
                    <a:pt x="234" y="156"/>
                  </a:moveTo>
                  <a:cubicBezTo>
                    <a:pt x="6" y="156"/>
                    <a:pt x="6" y="156"/>
                    <a:pt x="6" y="156"/>
                  </a:cubicBezTo>
                  <a:cubicBezTo>
                    <a:pt x="3" y="156"/>
                    <a:pt x="0" y="153"/>
                    <a:pt x="0" y="150"/>
                  </a:cubicBezTo>
                  <a:cubicBezTo>
                    <a:pt x="0" y="6"/>
                    <a:pt x="0" y="6"/>
                    <a:pt x="0" y="6"/>
                  </a:cubicBezTo>
                  <a:cubicBezTo>
                    <a:pt x="0" y="3"/>
                    <a:pt x="3" y="0"/>
                    <a:pt x="6" y="0"/>
                  </a:cubicBezTo>
                  <a:cubicBezTo>
                    <a:pt x="234" y="0"/>
                    <a:pt x="234" y="0"/>
                    <a:pt x="234" y="0"/>
                  </a:cubicBezTo>
                  <a:cubicBezTo>
                    <a:pt x="237" y="0"/>
                    <a:pt x="240" y="3"/>
                    <a:pt x="240" y="6"/>
                  </a:cubicBezTo>
                  <a:cubicBezTo>
                    <a:pt x="240" y="150"/>
                    <a:pt x="240" y="150"/>
                    <a:pt x="240" y="150"/>
                  </a:cubicBezTo>
                  <a:cubicBezTo>
                    <a:pt x="240" y="153"/>
                    <a:pt x="237" y="156"/>
                    <a:pt x="234" y="156"/>
                  </a:cubicBezTo>
                  <a:close/>
                  <a:moveTo>
                    <a:pt x="12" y="144"/>
                  </a:moveTo>
                  <a:cubicBezTo>
                    <a:pt x="228" y="144"/>
                    <a:pt x="228" y="144"/>
                    <a:pt x="228" y="144"/>
                  </a:cubicBezTo>
                  <a:cubicBezTo>
                    <a:pt x="228" y="12"/>
                    <a:pt x="228" y="12"/>
                    <a:pt x="228" y="12"/>
                  </a:cubicBezTo>
                  <a:cubicBezTo>
                    <a:pt x="12" y="12"/>
                    <a:pt x="12" y="12"/>
                    <a:pt x="12" y="12"/>
                  </a:cubicBezTo>
                  <a:lnTo>
                    <a:pt x="1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7" name="Freeform 253">
              <a:extLst>
                <a:ext uri="{FF2B5EF4-FFF2-40B4-BE49-F238E27FC236}">
                  <a16:creationId xmlns:a16="http://schemas.microsoft.com/office/drawing/2014/main" xmlns="" id="{3D0C0E23-3598-F60D-D5CB-D7601B065731}"/>
                </a:ext>
              </a:extLst>
            </p:cNvPr>
            <p:cNvSpPr>
              <a:spLocks noEditPoints="1"/>
            </p:cNvSpPr>
            <p:nvPr/>
          </p:nvSpPr>
          <p:spPr bwMode="auto">
            <a:xfrm>
              <a:off x="2400" y="3034"/>
              <a:ext cx="427" cy="142"/>
            </a:xfrm>
            <a:custGeom>
              <a:avLst/>
              <a:gdLst>
                <a:gd name="T0" fmla="*/ 282 w 288"/>
                <a:gd name="T1" fmla="*/ 96 h 96"/>
                <a:gd name="T2" fmla="*/ 6 w 288"/>
                <a:gd name="T3" fmla="*/ 96 h 96"/>
                <a:gd name="T4" fmla="*/ 0 w 288"/>
                <a:gd name="T5" fmla="*/ 90 h 96"/>
                <a:gd name="T6" fmla="*/ 0 w 288"/>
                <a:gd name="T7" fmla="*/ 66 h 96"/>
                <a:gd name="T8" fmla="*/ 4 w 288"/>
                <a:gd name="T9" fmla="*/ 60 h 96"/>
                <a:gd name="T10" fmla="*/ 142 w 288"/>
                <a:gd name="T11" fmla="*/ 0 h 96"/>
                <a:gd name="T12" fmla="*/ 146 w 288"/>
                <a:gd name="T13" fmla="*/ 0 h 96"/>
                <a:gd name="T14" fmla="*/ 284 w 288"/>
                <a:gd name="T15" fmla="*/ 60 h 96"/>
                <a:gd name="T16" fmla="*/ 288 w 288"/>
                <a:gd name="T17" fmla="*/ 66 h 96"/>
                <a:gd name="T18" fmla="*/ 288 w 288"/>
                <a:gd name="T19" fmla="*/ 90 h 96"/>
                <a:gd name="T20" fmla="*/ 282 w 288"/>
                <a:gd name="T21" fmla="*/ 96 h 96"/>
                <a:gd name="T22" fmla="*/ 12 w 288"/>
                <a:gd name="T23" fmla="*/ 84 h 96"/>
                <a:gd name="T24" fmla="*/ 276 w 288"/>
                <a:gd name="T25" fmla="*/ 84 h 96"/>
                <a:gd name="T26" fmla="*/ 276 w 288"/>
                <a:gd name="T27" fmla="*/ 70 h 96"/>
                <a:gd name="T28" fmla="*/ 144 w 288"/>
                <a:gd name="T29" fmla="*/ 12 h 96"/>
                <a:gd name="T30" fmla="*/ 12 w 288"/>
                <a:gd name="T31" fmla="*/ 70 h 96"/>
                <a:gd name="T32" fmla="*/ 12 w 288"/>
                <a:gd name="T33"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96">
                  <a:moveTo>
                    <a:pt x="282" y="96"/>
                  </a:moveTo>
                  <a:cubicBezTo>
                    <a:pt x="6" y="96"/>
                    <a:pt x="6" y="96"/>
                    <a:pt x="6" y="96"/>
                  </a:cubicBezTo>
                  <a:cubicBezTo>
                    <a:pt x="3" y="96"/>
                    <a:pt x="0" y="93"/>
                    <a:pt x="0" y="90"/>
                  </a:cubicBezTo>
                  <a:cubicBezTo>
                    <a:pt x="0" y="66"/>
                    <a:pt x="0" y="66"/>
                    <a:pt x="0" y="66"/>
                  </a:cubicBezTo>
                  <a:cubicBezTo>
                    <a:pt x="0" y="63"/>
                    <a:pt x="1" y="61"/>
                    <a:pt x="4" y="60"/>
                  </a:cubicBezTo>
                  <a:cubicBezTo>
                    <a:pt x="142" y="0"/>
                    <a:pt x="142" y="0"/>
                    <a:pt x="142" y="0"/>
                  </a:cubicBezTo>
                  <a:cubicBezTo>
                    <a:pt x="143" y="0"/>
                    <a:pt x="145" y="0"/>
                    <a:pt x="146" y="0"/>
                  </a:cubicBezTo>
                  <a:cubicBezTo>
                    <a:pt x="284" y="60"/>
                    <a:pt x="284" y="60"/>
                    <a:pt x="284" y="60"/>
                  </a:cubicBezTo>
                  <a:cubicBezTo>
                    <a:pt x="287" y="61"/>
                    <a:pt x="288" y="63"/>
                    <a:pt x="288" y="66"/>
                  </a:cubicBezTo>
                  <a:cubicBezTo>
                    <a:pt x="288" y="90"/>
                    <a:pt x="288" y="90"/>
                    <a:pt x="288" y="90"/>
                  </a:cubicBezTo>
                  <a:cubicBezTo>
                    <a:pt x="288" y="93"/>
                    <a:pt x="285" y="96"/>
                    <a:pt x="282" y="96"/>
                  </a:cubicBezTo>
                  <a:close/>
                  <a:moveTo>
                    <a:pt x="12" y="84"/>
                  </a:moveTo>
                  <a:cubicBezTo>
                    <a:pt x="276" y="84"/>
                    <a:pt x="276" y="84"/>
                    <a:pt x="276" y="84"/>
                  </a:cubicBezTo>
                  <a:cubicBezTo>
                    <a:pt x="276" y="70"/>
                    <a:pt x="276" y="70"/>
                    <a:pt x="276" y="70"/>
                  </a:cubicBezTo>
                  <a:cubicBezTo>
                    <a:pt x="144" y="12"/>
                    <a:pt x="144" y="12"/>
                    <a:pt x="144" y="12"/>
                  </a:cubicBezTo>
                  <a:cubicBezTo>
                    <a:pt x="12" y="70"/>
                    <a:pt x="12" y="70"/>
                    <a:pt x="12" y="70"/>
                  </a:cubicBezTo>
                  <a:lnTo>
                    <a:pt x="1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9" name="Freeform 254">
              <a:extLst>
                <a:ext uri="{FF2B5EF4-FFF2-40B4-BE49-F238E27FC236}">
                  <a16:creationId xmlns:a16="http://schemas.microsoft.com/office/drawing/2014/main" xmlns="" id="{5C068691-21D6-32E0-466F-23234080C9F7}"/>
                </a:ext>
              </a:extLst>
            </p:cNvPr>
            <p:cNvSpPr>
              <a:spLocks noEditPoints="1"/>
            </p:cNvSpPr>
            <p:nvPr/>
          </p:nvSpPr>
          <p:spPr bwMode="auto">
            <a:xfrm>
              <a:off x="2471" y="3194"/>
              <a:ext cx="285" cy="195"/>
            </a:xfrm>
            <a:custGeom>
              <a:avLst/>
              <a:gdLst>
                <a:gd name="T0" fmla="*/ 186 w 192"/>
                <a:gd name="T1" fmla="*/ 132 h 132"/>
                <a:gd name="T2" fmla="*/ 6 w 192"/>
                <a:gd name="T3" fmla="*/ 132 h 132"/>
                <a:gd name="T4" fmla="*/ 0 w 192"/>
                <a:gd name="T5" fmla="*/ 126 h 132"/>
                <a:gd name="T6" fmla="*/ 0 w 192"/>
                <a:gd name="T7" fmla="*/ 6 h 132"/>
                <a:gd name="T8" fmla="*/ 6 w 192"/>
                <a:gd name="T9" fmla="*/ 0 h 132"/>
                <a:gd name="T10" fmla="*/ 186 w 192"/>
                <a:gd name="T11" fmla="*/ 0 h 132"/>
                <a:gd name="T12" fmla="*/ 192 w 192"/>
                <a:gd name="T13" fmla="*/ 6 h 132"/>
                <a:gd name="T14" fmla="*/ 192 w 192"/>
                <a:gd name="T15" fmla="*/ 126 h 132"/>
                <a:gd name="T16" fmla="*/ 186 w 192"/>
                <a:gd name="T17" fmla="*/ 132 h 132"/>
                <a:gd name="T18" fmla="*/ 12 w 192"/>
                <a:gd name="T19" fmla="*/ 120 h 132"/>
                <a:gd name="T20" fmla="*/ 180 w 192"/>
                <a:gd name="T21" fmla="*/ 120 h 132"/>
                <a:gd name="T22" fmla="*/ 180 w 192"/>
                <a:gd name="T23" fmla="*/ 12 h 132"/>
                <a:gd name="T24" fmla="*/ 12 w 192"/>
                <a:gd name="T25" fmla="*/ 12 h 132"/>
                <a:gd name="T26" fmla="*/ 12 w 192"/>
                <a:gd name="T27"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32">
                  <a:moveTo>
                    <a:pt x="186" y="132"/>
                  </a:moveTo>
                  <a:cubicBezTo>
                    <a:pt x="6" y="132"/>
                    <a:pt x="6" y="132"/>
                    <a:pt x="6" y="132"/>
                  </a:cubicBezTo>
                  <a:cubicBezTo>
                    <a:pt x="3" y="132"/>
                    <a:pt x="0" y="129"/>
                    <a:pt x="0" y="126"/>
                  </a:cubicBezTo>
                  <a:cubicBezTo>
                    <a:pt x="0" y="6"/>
                    <a:pt x="0" y="6"/>
                    <a:pt x="0" y="6"/>
                  </a:cubicBezTo>
                  <a:cubicBezTo>
                    <a:pt x="0" y="3"/>
                    <a:pt x="3" y="0"/>
                    <a:pt x="6" y="0"/>
                  </a:cubicBezTo>
                  <a:cubicBezTo>
                    <a:pt x="186" y="0"/>
                    <a:pt x="186" y="0"/>
                    <a:pt x="186" y="0"/>
                  </a:cubicBezTo>
                  <a:cubicBezTo>
                    <a:pt x="189" y="0"/>
                    <a:pt x="192" y="3"/>
                    <a:pt x="192" y="6"/>
                  </a:cubicBezTo>
                  <a:cubicBezTo>
                    <a:pt x="192" y="126"/>
                    <a:pt x="192" y="126"/>
                    <a:pt x="192" y="126"/>
                  </a:cubicBezTo>
                  <a:cubicBezTo>
                    <a:pt x="192" y="129"/>
                    <a:pt x="189" y="132"/>
                    <a:pt x="186" y="132"/>
                  </a:cubicBezTo>
                  <a:close/>
                  <a:moveTo>
                    <a:pt x="12" y="120"/>
                  </a:moveTo>
                  <a:cubicBezTo>
                    <a:pt x="180" y="120"/>
                    <a:pt x="180" y="120"/>
                    <a:pt x="180" y="120"/>
                  </a:cubicBezTo>
                  <a:cubicBezTo>
                    <a:pt x="180" y="12"/>
                    <a:pt x="180" y="12"/>
                    <a:pt x="180" y="12"/>
                  </a:cubicBezTo>
                  <a:cubicBezTo>
                    <a:pt x="12" y="12"/>
                    <a:pt x="12" y="12"/>
                    <a:pt x="12" y="12"/>
                  </a:cubicBezTo>
                  <a:lnTo>
                    <a:pt x="1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1" name="Freeform 255">
              <a:extLst>
                <a:ext uri="{FF2B5EF4-FFF2-40B4-BE49-F238E27FC236}">
                  <a16:creationId xmlns:a16="http://schemas.microsoft.com/office/drawing/2014/main" xmlns="" id="{5F67F7AD-095D-490B-0DC7-DCCB5EE6A991}"/>
                </a:ext>
              </a:extLst>
            </p:cNvPr>
            <p:cNvSpPr>
              <a:spLocks/>
            </p:cNvSpPr>
            <p:nvPr/>
          </p:nvSpPr>
          <p:spPr bwMode="auto">
            <a:xfrm>
              <a:off x="2507" y="3247"/>
              <a:ext cx="213" cy="18"/>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2" name="Freeform 256">
              <a:extLst>
                <a:ext uri="{FF2B5EF4-FFF2-40B4-BE49-F238E27FC236}">
                  <a16:creationId xmlns:a16="http://schemas.microsoft.com/office/drawing/2014/main" xmlns="" id="{BDCA912A-C966-6607-D6CE-D7DDE49BB7F5}"/>
                </a:ext>
              </a:extLst>
            </p:cNvPr>
            <p:cNvSpPr>
              <a:spLocks/>
            </p:cNvSpPr>
            <p:nvPr/>
          </p:nvSpPr>
          <p:spPr bwMode="auto">
            <a:xfrm>
              <a:off x="2507" y="3283"/>
              <a:ext cx="213" cy="17"/>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34" name="Freeform 257">
              <a:extLst>
                <a:ext uri="{FF2B5EF4-FFF2-40B4-BE49-F238E27FC236}">
                  <a16:creationId xmlns:a16="http://schemas.microsoft.com/office/drawing/2014/main" xmlns="" id="{1C6C9A65-2017-7BE6-AFA4-74C822FB1C5E}"/>
                </a:ext>
              </a:extLst>
            </p:cNvPr>
            <p:cNvSpPr>
              <a:spLocks/>
            </p:cNvSpPr>
            <p:nvPr/>
          </p:nvSpPr>
          <p:spPr bwMode="auto">
            <a:xfrm>
              <a:off x="2507" y="3318"/>
              <a:ext cx="213" cy="18"/>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sp>
        <p:nvSpPr>
          <p:cNvPr id="229" name="TextBox 228">
            <a:extLst>
              <a:ext uri="{FF2B5EF4-FFF2-40B4-BE49-F238E27FC236}">
                <a16:creationId xmlns:a16="http://schemas.microsoft.com/office/drawing/2014/main" xmlns="" id="{6D75A10C-EFFD-4820-5669-CF8FC9EC393C}"/>
              </a:ext>
            </a:extLst>
          </p:cNvPr>
          <p:cNvSpPr txBox="1"/>
          <p:nvPr/>
        </p:nvSpPr>
        <p:spPr>
          <a:xfrm>
            <a:off x="10299798" y="5527993"/>
            <a:ext cx="1340432" cy="261610"/>
          </a:xfrm>
          <a:prstGeom prst="rect">
            <a:avLst/>
          </a:prstGeom>
          <a:noFill/>
        </p:spPr>
        <p:txBody>
          <a:bodyPr wrap="none" rtlCol="0">
            <a:spAutoFit/>
          </a:bodyPr>
          <a:lstStyle/>
          <a:p>
            <a:r>
              <a:rPr lang="en-US" sz="1100" dirty="0">
                <a:solidFill>
                  <a:srgbClr val="000000"/>
                </a:solidFill>
                <a:latin typeface="Calibri Light" panose="020F0302020204030204"/>
              </a:rPr>
              <a:t>Maui Control Center</a:t>
            </a:r>
            <a:endParaRPr lang="en-US" sz="1100" dirty="0">
              <a:solidFill>
                <a:prstClr val="black"/>
              </a:solidFill>
            </a:endParaRPr>
          </a:p>
        </p:txBody>
      </p:sp>
      <p:grpSp>
        <p:nvGrpSpPr>
          <p:cNvPr id="232" name="Group 40">
            <a:extLst>
              <a:ext uri="{FF2B5EF4-FFF2-40B4-BE49-F238E27FC236}">
                <a16:creationId xmlns:a16="http://schemas.microsoft.com/office/drawing/2014/main" xmlns="" id="{34A7A050-A734-7ABD-C95F-DF145255CD28}"/>
              </a:ext>
            </a:extLst>
          </p:cNvPr>
          <p:cNvGrpSpPr>
            <a:grpSpLocks noChangeAspect="1"/>
          </p:cNvGrpSpPr>
          <p:nvPr/>
        </p:nvGrpSpPr>
        <p:grpSpPr bwMode="auto">
          <a:xfrm>
            <a:off x="11060508" y="5089066"/>
            <a:ext cx="456354" cy="318165"/>
            <a:chOff x="3438" y="454"/>
            <a:chExt cx="427" cy="395"/>
          </a:xfrm>
          <a:solidFill>
            <a:schemeClr val="tx1"/>
          </a:solidFill>
        </p:grpSpPr>
        <p:sp>
          <p:nvSpPr>
            <p:cNvPr id="234" name="Freeform 41">
              <a:extLst>
                <a:ext uri="{FF2B5EF4-FFF2-40B4-BE49-F238E27FC236}">
                  <a16:creationId xmlns:a16="http://schemas.microsoft.com/office/drawing/2014/main" xmlns="" id="{4BCDB7FB-147F-B30C-253B-7C47D1FD805D}"/>
                </a:ext>
              </a:extLst>
            </p:cNvPr>
            <p:cNvSpPr>
              <a:spLocks noEditPoints="1"/>
            </p:cNvSpPr>
            <p:nvPr/>
          </p:nvSpPr>
          <p:spPr bwMode="auto">
            <a:xfrm>
              <a:off x="3438" y="653"/>
              <a:ext cx="196" cy="196"/>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29" y="132"/>
                    <a:pt x="0" y="102"/>
                    <a:pt x="0" y="66"/>
                  </a:cubicBezTo>
                  <a:cubicBezTo>
                    <a:pt x="0" y="29"/>
                    <a:pt x="29" y="0"/>
                    <a:pt x="66" y="0"/>
                  </a:cubicBezTo>
                  <a:cubicBezTo>
                    <a:pt x="102" y="0"/>
                    <a:pt x="132" y="29"/>
                    <a:pt x="132" y="66"/>
                  </a:cubicBezTo>
                  <a:cubicBezTo>
                    <a:pt x="132" y="102"/>
                    <a:pt x="102" y="132"/>
                    <a:pt x="66" y="132"/>
                  </a:cubicBezTo>
                  <a:close/>
                  <a:moveTo>
                    <a:pt x="66" y="12"/>
                  </a:moveTo>
                  <a:cubicBezTo>
                    <a:pt x="36" y="12"/>
                    <a:pt x="12" y="36"/>
                    <a:pt x="12" y="66"/>
                  </a:cubicBezTo>
                  <a:cubicBezTo>
                    <a:pt x="12" y="95"/>
                    <a:pt x="36" y="120"/>
                    <a:pt x="66" y="120"/>
                  </a:cubicBezTo>
                  <a:cubicBezTo>
                    <a:pt x="96" y="120"/>
                    <a:pt x="120" y="95"/>
                    <a:pt x="120" y="66"/>
                  </a:cubicBezTo>
                  <a:cubicBezTo>
                    <a:pt x="120"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35" name="Freeform 42">
              <a:extLst>
                <a:ext uri="{FF2B5EF4-FFF2-40B4-BE49-F238E27FC236}">
                  <a16:creationId xmlns:a16="http://schemas.microsoft.com/office/drawing/2014/main" xmlns="" id="{247A9F0A-D787-D73A-5005-DEA6EA04CFFF}"/>
                </a:ext>
              </a:extLst>
            </p:cNvPr>
            <p:cNvSpPr>
              <a:spLocks/>
            </p:cNvSpPr>
            <p:nvPr/>
          </p:nvSpPr>
          <p:spPr bwMode="auto">
            <a:xfrm>
              <a:off x="3455" y="457"/>
              <a:ext cx="179" cy="250"/>
            </a:xfrm>
            <a:custGeom>
              <a:avLst/>
              <a:gdLst>
                <a:gd name="T0" fmla="*/ 7 w 121"/>
                <a:gd name="T1" fmla="*/ 169 h 169"/>
                <a:gd name="T2" fmla="*/ 4 w 121"/>
                <a:gd name="T3" fmla="*/ 168 h 169"/>
                <a:gd name="T4" fmla="*/ 1 w 121"/>
                <a:gd name="T5" fmla="*/ 160 h 169"/>
                <a:gd name="T6" fmla="*/ 37 w 121"/>
                <a:gd name="T7" fmla="*/ 76 h 169"/>
                <a:gd name="T8" fmla="*/ 39 w 121"/>
                <a:gd name="T9" fmla="*/ 74 h 169"/>
                <a:gd name="T10" fmla="*/ 56 w 121"/>
                <a:gd name="T11" fmla="*/ 57 h 169"/>
                <a:gd name="T12" fmla="*/ 73 w 121"/>
                <a:gd name="T13" fmla="*/ 11 h 169"/>
                <a:gd name="T14" fmla="*/ 75 w 121"/>
                <a:gd name="T15" fmla="*/ 8 h 169"/>
                <a:gd name="T16" fmla="*/ 97 w 121"/>
                <a:gd name="T17" fmla="*/ 0 h 169"/>
                <a:gd name="T18" fmla="*/ 119 w 121"/>
                <a:gd name="T19" fmla="*/ 8 h 169"/>
                <a:gd name="T20" fmla="*/ 121 w 121"/>
                <a:gd name="T21" fmla="*/ 13 h 169"/>
                <a:gd name="T22" fmla="*/ 121 w 121"/>
                <a:gd name="T23" fmla="*/ 61 h 169"/>
                <a:gd name="T24" fmla="*/ 115 w 121"/>
                <a:gd name="T25" fmla="*/ 67 h 169"/>
                <a:gd name="T26" fmla="*/ 109 w 121"/>
                <a:gd name="T27" fmla="*/ 61 h 169"/>
                <a:gd name="T28" fmla="*/ 109 w 121"/>
                <a:gd name="T29" fmla="*/ 15 h 169"/>
                <a:gd name="T30" fmla="*/ 84 w 121"/>
                <a:gd name="T31" fmla="*/ 16 h 169"/>
                <a:gd name="T32" fmla="*/ 66 w 121"/>
                <a:gd name="T33" fmla="*/ 63 h 169"/>
                <a:gd name="T34" fmla="*/ 65 w 121"/>
                <a:gd name="T35" fmla="*/ 65 h 169"/>
                <a:gd name="T36" fmla="*/ 48 w 121"/>
                <a:gd name="T37" fmla="*/ 82 h 169"/>
                <a:gd name="T38" fmla="*/ 12 w 121"/>
                <a:gd name="T39" fmla="*/ 165 h 169"/>
                <a:gd name="T40" fmla="*/ 7 w 121"/>
                <a:gd name="T4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69">
                  <a:moveTo>
                    <a:pt x="7" y="169"/>
                  </a:moveTo>
                  <a:cubicBezTo>
                    <a:pt x="6" y="169"/>
                    <a:pt x="5" y="168"/>
                    <a:pt x="4" y="168"/>
                  </a:cubicBezTo>
                  <a:cubicBezTo>
                    <a:pt x="1" y="167"/>
                    <a:pt x="0" y="163"/>
                    <a:pt x="1" y="160"/>
                  </a:cubicBezTo>
                  <a:cubicBezTo>
                    <a:pt x="37" y="76"/>
                    <a:pt x="37" y="76"/>
                    <a:pt x="37" y="76"/>
                  </a:cubicBezTo>
                  <a:cubicBezTo>
                    <a:pt x="38" y="76"/>
                    <a:pt x="38" y="75"/>
                    <a:pt x="39" y="74"/>
                  </a:cubicBezTo>
                  <a:cubicBezTo>
                    <a:pt x="56" y="57"/>
                    <a:pt x="56" y="57"/>
                    <a:pt x="56" y="57"/>
                  </a:cubicBezTo>
                  <a:cubicBezTo>
                    <a:pt x="73" y="11"/>
                    <a:pt x="73" y="11"/>
                    <a:pt x="73" y="11"/>
                  </a:cubicBezTo>
                  <a:cubicBezTo>
                    <a:pt x="74" y="10"/>
                    <a:pt x="74" y="9"/>
                    <a:pt x="75" y="8"/>
                  </a:cubicBezTo>
                  <a:cubicBezTo>
                    <a:pt x="80" y="3"/>
                    <a:pt x="88" y="0"/>
                    <a:pt x="97" y="0"/>
                  </a:cubicBezTo>
                  <a:cubicBezTo>
                    <a:pt x="106" y="0"/>
                    <a:pt x="114" y="3"/>
                    <a:pt x="119" y="8"/>
                  </a:cubicBezTo>
                  <a:cubicBezTo>
                    <a:pt x="120" y="10"/>
                    <a:pt x="121" y="11"/>
                    <a:pt x="121" y="13"/>
                  </a:cubicBezTo>
                  <a:cubicBezTo>
                    <a:pt x="121" y="61"/>
                    <a:pt x="121" y="61"/>
                    <a:pt x="121" y="61"/>
                  </a:cubicBezTo>
                  <a:cubicBezTo>
                    <a:pt x="121" y="64"/>
                    <a:pt x="118" y="67"/>
                    <a:pt x="115" y="67"/>
                  </a:cubicBezTo>
                  <a:cubicBezTo>
                    <a:pt x="112" y="67"/>
                    <a:pt x="109" y="64"/>
                    <a:pt x="109" y="61"/>
                  </a:cubicBezTo>
                  <a:cubicBezTo>
                    <a:pt x="109" y="15"/>
                    <a:pt x="109" y="15"/>
                    <a:pt x="109" y="15"/>
                  </a:cubicBezTo>
                  <a:cubicBezTo>
                    <a:pt x="102" y="10"/>
                    <a:pt x="90" y="11"/>
                    <a:pt x="84" y="16"/>
                  </a:cubicBezTo>
                  <a:cubicBezTo>
                    <a:pt x="66" y="63"/>
                    <a:pt x="66" y="63"/>
                    <a:pt x="66" y="63"/>
                  </a:cubicBezTo>
                  <a:cubicBezTo>
                    <a:pt x="66" y="64"/>
                    <a:pt x="66" y="64"/>
                    <a:pt x="65" y="65"/>
                  </a:cubicBezTo>
                  <a:cubicBezTo>
                    <a:pt x="48" y="82"/>
                    <a:pt x="48" y="82"/>
                    <a:pt x="48" y="82"/>
                  </a:cubicBezTo>
                  <a:cubicBezTo>
                    <a:pt x="12" y="165"/>
                    <a:pt x="12" y="165"/>
                    <a:pt x="12" y="165"/>
                  </a:cubicBezTo>
                  <a:cubicBezTo>
                    <a:pt x="11" y="167"/>
                    <a:pt x="9" y="169"/>
                    <a:pt x="7"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36" name="Freeform 43">
              <a:extLst>
                <a:ext uri="{FF2B5EF4-FFF2-40B4-BE49-F238E27FC236}">
                  <a16:creationId xmlns:a16="http://schemas.microsoft.com/office/drawing/2014/main" xmlns="" id="{9D83A23B-7663-23A4-930B-0B61F260BD6C}"/>
                </a:ext>
              </a:extLst>
            </p:cNvPr>
            <p:cNvSpPr>
              <a:spLocks noEditPoints="1"/>
            </p:cNvSpPr>
            <p:nvPr/>
          </p:nvSpPr>
          <p:spPr bwMode="auto">
            <a:xfrm>
              <a:off x="3669" y="653"/>
              <a:ext cx="196" cy="196"/>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29" y="132"/>
                    <a:pt x="0" y="102"/>
                    <a:pt x="0" y="66"/>
                  </a:cubicBezTo>
                  <a:cubicBezTo>
                    <a:pt x="0" y="29"/>
                    <a:pt x="29" y="0"/>
                    <a:pt x="66" y="0"/>
                  </a:cubicBezTo>
                  <a:cubicBezTo>
                    <a:pt x="102" y="0"/>
                    <a:pt x="132" y="29"/>
                    <a:pt x="132" y="66"/>
                  </a:cubicBezTo>
                  <a:cubicBezTo>
                    <a:pt x="132" y="102"/>
                    <a:pt x="102" y="132"/>
                    <a:pt x="66" y="132"/>
                  </a:cubicBezTo>
                  <a:close/>
                  <a:moveTo>
                    <a:pt x="66" y="12"/>
                  </a:moveTo>
                  <a:cubicBezTo>
                    <a:pt x="36" y="12"/>
                    <a:pt x="12" y="36"/>
                    <a:pt x="12" y="66"/>
                  </a:cubicBezTo>
                  <a:cubicBezTo>
                    <a:pt x="12" y="95"/>
                    <a:pt x="36" y="120"/>
                    <a:pt x="66" y="120"/>
                  </a:cubicBezTo>
                  <a:cubicBezTo>
                    <a:pt x="96" y="120"/>
                    <a:pt x="120" y="95"/>
                    <a:pt x="120" y="66"/>
                  </a:cubicBezTo>
                  <a:cubicBezTo>
                    <a:pt x="120"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37" name="Freeform 44">
              <a:extLst>
                <a:ext uri="{FF2B5EF4-FFF2-40B4-BE49-F238E27FC236}">
                  <a16:creationId xmlns:a16="http://schemas.microsoft.com/office/drawing/2014/main" xmlns="" id="{36328629-2C02-72FA-8D88-86C24751F88B}"/>
                </a:ext>
              </a:extLst>
            </p:cNvPr>
            <p:cNvSpPr>
              <a:spLocks/>
            </p:cNvSpPr>
            <p:nvPr/>
          </p:nvSpPr>
          <p:spPr bwMode="auto">
            <a:xfrm>
              <a:off x="3669" y="454"/>
              <a:ext cx="179" cy="253"/>
            </a:xfrm>
            <a:custGeom>
              <a:avLst/>
              <a:gdLst>
                <a:gd name="T0" fmla="*/ 114 w 121"/>
                <a:gd name="T1" fmla="*/ 171 h 171"/>
                <a:gd name="T2" fmla="*/ 108 w 121"/>
                <a:gd name="T3" fmla="*/ 167 h 171"/>
                <a:gd name="T4" fmla="*/ 73 w 121"/>
                <a:gd name="T5" fmla="*/ 84 h 171"/>
                <a:gd name="T6" fmla="*/ 56 w 121"/>
                <a:gd name="T7" fmla="*/ 67 h 171"/>
                <a:gd name="T8" fmla="*/ 54 w 121"/>
                <a:gd name="T9" fmla="*/ 65 h 171"/>
                <a:gd name="T10" fmla="*/ 37 w 121"/>
                <a:gd name="T11" fmla="*/ 19 h 171"/>
                <a:gd name="T12" fmla="*/ 12 w 121"/>
                <a:gd name="T13" fmla="*/ 18 h 171"/>
                <a:gd name="T14" fmla="*/ 12 w 121"/>
                <a:gd name="T15" fmla="*/ 63 h 171"/>
                <a:gd name="T16" fmla="*/ 6 w 121"/>
                <a:gd name="T17" fmla="*/ 69 h 171"/>
                <a:gd name="T18" fmla="*/ 0 w 121"/>
                <a:gd name="T19" fmla="*/ 63 h 171"/>
                <a:gd name="T20" fmla="*/ 0 w 121"/>
                <a:gd name="T21" fmla="*/ 15 h 171"/>
                <a:gd name="T22" fmla="*/ 2 w 121"/>
                <a:gd name="T23" fmla="*/ 11 h 171"/>
                <a:gd name="T24" fmla="*/ 46 w 121"/>
                <a:gd name="T25" fmla="*/ 11 h 171"/>
                <a:gd name="T26" fmla="*/ 47 w 121"/>
                <a:gd name="T27" fmla="*/ 13 h 171"/>
                <a:gd name="T28" fmla="*/ 65 w 121"/>
                <a:gd name="T29" fmla="*/ 59 h 171"/>
                <a:gd name="T30" fmla="*/ 82 w 121"/>
                <a:gd name="T31" fmla="*/ 76 h 171"/>
                <a:gd name="T32" fmla="*/ 83 w 121"/>
                <a:gd name="T33" fmla="*/ 78 h 171"/>
                <a:gd name="T34" fmla="*/ 119 w 121"/>
                <a:gd name="T35" fmla="*/ 162 h 171"/>
                <a:gd name="T36" fmla="*/ 116 w 121"/>
                <a:gd name="T37" fmla="*/ 170 h 171"/>
                <a:gd name="T38" fmla="*/ 114 w 121"/>
                <a:gd name="T39"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71">
                  <a:moveTo>
                    <a:pt x="114" y="171"/>
                  </a:moveTo>
                  <a:cubicBezTo>
                    <a:pt x="112" y="171"/>
                    <a:pt x="109" y="169"/>
                    <a:pt x="108" y="167"/>
                  </a:cubicBezTo>
                  <a:cubicBezTo>
                    <a:pt x="73" y="84"/>
                    <a:pt x="73" y="84"/>
                    <a:pt x="73" y="84"/>
                  </a:cubicBezTo>
                  <a:cubicBezTo>
                    <a:pt x="56" y="67"/>
                    <a:pt x="56" y="67"/>
                    <a:pt x="56" y="67"/>
                  </a:cubicBezTo>
                  <a:cubicBezTo>
                    <a:pt x="55" y="66"/>
                    <a:pt x="55" y="66"/>
                    <a:pt x="54" y="65"/>
                  </a:cubicBezTo>
                  <a:cubicBezTo>
                    <a:pt x="37" y="19"/>
                    <a:pt x="37" y="19"/>
                    <a:pt x="37" y="19"/>
                  </a:cubicBezTo>
                  <a:cubicBezTo>
                    <a:pt x="30" y="13"/>
                    <a:pt x="19" y="13"/>
                    <a:pt x="12" y="18"/>
                  </a:cubicBezTo>
                  <a:cubicBezTo>
                    <a:pt x="12" y="63"/>
                    <a:pt x="12" y="63"/>
                    <a:pt x="12" y="63"/>
                  </a:cubicBezTo>
                  <a:cubicBezTo>
                    <a:pt x="12" y="66"/>
                    <a:pt x="9" y="69"/>
                    <a:pt x="6" y="69"/>
                  </a:cubicBezTo>
                  <a:cubicBezTo>
                    <a:pt x="3" y="69"/>
                    <a:pt x="0" y="66"/>
                    <a:pt x="0" y="63"/>
                  </a:cubicBezTo>
                  <a:cubicBezTo>
                    <a:pt x="0" y="15"/>
                    <a:pt x="0" y="15"/>
                    <a:pt x="0" y="15"/>
                  </a:cubicBezTo>
                  <a:cubicBezTo>
                    <a:pt x="0" y="14"/>
                    <a:pt x="0" y="12"/>
                    <a:pt x="2" y="11"/>
                  </a:cubicBezTo>
                  <a:cubicBezTo>
                    <a:pt x="13" y="0"/>
                    <a:pt x="35" y="0"/>
                    <a:pt x="46" y="11"/>
                  </a:cubicBezTo>
                  <a:cubicBezTo>
                    <a:pt x="47" y="12"/>
                    <a:pt x="47" y="12"/>
                    <a:pt x="47" y="13"/>
                  </a:cubicBezTo>
                  <a:cubicBezTo>
                    <a:pt x="65" y="59"/>
                    <a:pt x="65" y="59"/>
                    <a:pt x="65" y="59"/>
                  </a:cubicBezTo>
                  <a:cubicBezTo>
                    <a:pt x="82" y="76"/>
                    <a:pt x="82" y="76"/>
                    <a:pt x="82" y="76"/>
                  </a:cubicBezTo>
                  <a:cubicBezTo>
                    <a:pt x="83" y="77"/>
                    <a:pt x="83" y="78"/>
                    <a:pt x="83" y="78"/>
                  </a:cubicBezTo>
                  <a:cubicBezTo>
                    <a:pt x="119" y="162"/>
                    <a:pt x="119" y="162"/>
                    <a:pt x="119" y="162"/>
                  </a:cubicBezTo>
                  <a:cubicBezTo>
                    <a:pt x="121" y="165"/>
                    <a:pt x="119" y="169"/>
                    <a:pt x="116" y="170"/>
                  </a:cubicBezTo>
                  <a:cubicBezTo>
                    <a:pt x="115" y="170"/>
                    <a:pt x="115" y="171"/>
                    <a:pt x="114"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38" name="Freeform 45">
              <a:extLst>
                <a:ext uri="{FF2B5EF4-FFF2-40B4-BE49-F238E27FC236}">
                  <a16:creationId xmlns:a16="http://schemas.microsoft.com/office/drawing/2014/main" xmlns="" id="{3DD4E487-C989-480F-08AC-43438F90F816}"/>
                </a:ext>
              </a:extLst>
            </p:cNvPr>
            <p:cNvSpPr>
              <a:spLocks/>
            </p:cNvSpPr>
            <p:nvPr/>
          </p:nvSpPr>
          <p:spPr bwMode="auto">
            <a:xfrm>
              <a:off x="3572" y="574"/>
              <a:ext cx="159" cy="53"/>
            </a:xfrm>
            <a:custGeom>
              <a:avLst/>
              <a:gdLst>
                <a:gd name="T0" fmla="*/ 102 w 108"/>
                <a:gd name="T1" fmla="*/ 36 h 36"/>
                <a:gd name="T2" fmla="*/ 96 w 108"/>
                <a:gd name="T3" fmla="*/ 30 h 36"/>
                <a:gd name="T4" fmla="*/ 54 w 108"/>
                <a:gd name="T5" fmla="*/ 12 h 36"/>
                <a:gd name="T6" fmla="*/ 12 w 108"/>
                <a:gd name="T7" fmla="*/ 30 h 36"/>
                <a:gd name="T8" fmla="*/ 6 w 108"/>
                <a:gd name="T9" fmla="*/ 36 h 36"/>
                <a:gd name="T10" fmla="*/ 0 w 108"/>
                <a:gd name="T11" fmla="*/ 30 h 36"/>
                <a:gd name="T12" fmla="*/ 54 w 108"/>
                <a:gd name="T13" fmla="*/ 0 h 36"/>
                <a:gd name="T14" fmla="*/ 108 w 108"/>
                <a:gd name="T15" fmla="*/ 30 h 36"/>
                <a:gd name="T16" fmla="*/ 102 w 108"/>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6">
                  <a:moveTo>
                    <a:pt x="102" y="36"/>
                  </a:moveTo>
                  <a:cubicBezTo>
                    <a:pt x="99" y="36"/>
                    <a:pt x="96" y="33"/>
                    <a:pt x="96" y="30"/>
                  </a:cubicBezTo>
                  <a:cubicBezTo>
                    <a:pt x="96" y="21"/>
                    <a:pt x="78" y="12"/>
                    <a:pt x="54" y="12"/>
                  </a:cubicBezTo>
                  <a:cubicBezTo>
                    <a:pt x="30" y="12"/>
                    <a:pt x="12" y="21"/>
                    <a:pt x="12" y="30"/>
                  </a:cubicBezTo>
                  <a:cubicBezTo>
                    <a:pt x="12" y="33"/>
                    <a:pt x="9" y="36"/>
                    <a:pt x="6" y="36"/>
                  </a:cubicBezTo>
                  <a:cubicBezTo>
                    <a:pt x="3" y="36"/>
                    <a:pt x="0" y="33"/>
                    <a:pt x="0" y="30"/>
                  </a:cubicBezTo>
                  <a:cubicBezTo>
                    <a:pt x="0" y="13"/>
                    <a:pt x="23" y="0"/>
                    <a:pt x="54" y="0"/>
                  </a:cubicBezTo>
                  <a:cubicBezTo>
                    <a:pt x="85" y="0"/>
                    <a:pt x="108" y="13"/>
                    <a:pt x="108" y="30"/>
                  </a:cubicBezTo>
                  <a:cubicBezTo>
                    <a:pt x="108" y="33"/>
                    <a:pt x="105" y="36"/>
                    <a:pt x="10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0" name="Freeform 46">
              <a:extLst>
                <a:ext uri="{FF2B5EF4-FFF2-40B4-BE49-F238E27FC236}">
                  <a16:creationId xmlns:a16="http://schemas.microsoft.com/office/drawing/2014/main" xmlns="" id="{A5CD027A-EDA3-C74B-BC43-9D90AF2F1EA7}"/>
                </a:ext>
              </a:extLst>
            </p:cNvPr>
            <p:cNvSpPr>
              <a:spLocks/>
            </p:cNvSpPr>
            <p:nvPr/>
          </p:nvSpPr>
          <p:spPr bwMode="auto">
            <a:xfrm>
              <a:off x="3616" y="575"/>
              <a:ext cx="18" cy="185"/>
            </a:xfrm>
            <a:custGeom>
              <a:avLst/>
              <a:gdLst>
                <a:gd name="T0" fmla="*/ 6 w 12"/>
                <a:gd name="T1" fmla="*/ 125 h 125"/>
                <a:gd name="T2" fmla="*/ 0 w 12"/>
                <a:gd name="T3" fmla="*/ 119 h 125"/>
                <a:gd name="T4" fmla="*/ 0 w 12"/>
                <a:gd name="T5" fmla="*/ 6 h 125"/>
                <a:gd name="T6" fmla="*/ 6 w 12"/>
                <a:gd name="T7" fmla="*/ 0 h 125"/>
                <a:gd name="T8" fmla="*/ 12 w 12"/>
                <a:gd name="T9" fmla="*/ 6 h 125"/>
                <a:gd name="T10" fmla="*/ 12 w 12"/>
                <a:gd name="T11" fmla="*/ 119 h 125"/>
                <a:gd name="T12" fmla="*/ 6 w 12"/>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12" h="125">
                  <a:moveTo>
                    <a:pt x="6" y="125"/>
                  </a:moveTo>
                  <a:cubicBezTo>
                    <a:pt x="3" y="125"/>
                    <a:pt x="0" y="122"/>
                    <a:pt x="0" y="119"/>
                  </a:cubicBezTo>
                  <a:cubicBezTo>
                    <a:pt x="0" y="6"/>
                    <a:pt x="0" y="6"/>
                    <a:pt x="0" y="6"/>
                  </a:cubicBezTo>
                  <a:cubicBezTo>
                    <a:pt x="0" y="3"/>
                    <a:pt x="3" y="0"/>
                    <a:pt x="6" y="0"/>
                  </a:cubicBezTo>
                  <a:cubicBezTo>
                    <a:pt x="9" y="0"/>
                    <a:pt x="12" y="3"/>
                    <a:pt x="12" y="6"/>
                  </a:cubicBezTo>
                  <a:cubicBezTo>
                    <a:pt x="12" y="119"/>
                    <a:pt x="12" y="119"/>
                    <a:pt x="12" y="119"/>
                  </a:cubicBezTo>
                  <a:cubicBezTo>
                    <a:pt x="12" y="122"/>
                    <a:pt x="9" y="125"/>
                    <a:pt x="6"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1" name="Freeform 47">
              <a:extLst>
                <a:ext uri="{FF2B5EF4-FFF2-40B4-BE49-F238E27FC236}">
                  <a16:creationId xmlns:a16="http://schemas.microsoft.com/office/drawing/2014/main" xmlns="" id="{2CE4CA19-EB3C-35AA-05E4-2B9E4E7D6927}"/>
                </a:ext>
              </a:extLst>
            </p:cNvPr>
            <p:cNvSpPr>
              <a:spLocks/>
            </p:cNvSpPr>
            <p:nvPr/>
          </p:nvSpPr>
          <p:spPr bwMode="auto">
            <a:xfrm>
              <a:off x="3669" y="575"/>
              <a:ext cx="18" cy="185"/>
            </a:xfrm>
            <a:custGeom>
              <a:avLst/>
              <a:gdLst>
                <a:gd name="T0" fmla="*/ 6 w 12"/>
                <a:gd name="T1" fmla="*/ 125 h 125"/>
                <a:gd name="T2" fmla="*/ 0 w 12"/>
                <a:gd name="T3" fmla="*/ 119 h 125"/>
                <a:gd name="T4" fmla="*/ 0 w 12"/>
                <a:gd name="T5" fmla="*/ 6 h 125"/>
                <a:gd name="T6" fmla="*/ 6 w 12"/>
                <a:gd name="T7" fmla="*/ 0 h 125"/>
                <a:gd name="T8" fmla="*/ 12 w 12"/>
                <a:gd name="T9" fmla="*/ 6 h 125"/>
                <a:gd name="T10" fmla="*/ 12 w 12"/>
                <a:gd name="T11" fmla="*/ 119 h 125"/>
                <a:gd name="T12" fmla="*/ 6 w 12"/>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12" h="125">
                  <a:moveTo>
                    <a:pt x="6" y="125"/>
                  </a:moveTo>
                  <a:cubicBezTo>
                    <a:pt x="3" y="125"/>
                    <a:pt x="0" y="122"/>
                    <a:pt x="0" y="119"/>
                  </a:cubicBezTo>
                  <a:cubicBezTo>
                    <a:pt x="0" y="6"/>
                    <a:pt x="0" y="6"/>
                    <a:pt x="0" y="6"/>
                  </a:cubicBezTo>
                  <a:cubicBezTo>
                    <a:pt x="0" y="3"/>
                    <a:pt x="3" y="0"/>
                    <a:pt x="6" y="0"/>
                  </a:cubicBezTo>
                  <a:cubicBezTo>
                    <a:pt x="9" y="0"/>
                    <a:pt x="12" y="3"/>
                    <a:pt x="12" y="6"/>
                  </a:cubicBezTo>
                  <a:cubicBezTo>
                    <a:pt x="12" y="119"/>
                    <a:pt x="12" y="119"/>
                    <a:pt x="12" y="119"/>
                  </a:cubicBezTo>
                  <a:cubicBezTo>
                    <a:pt x="12" y="122"/>
                    <a:pt x="9" y="125"/>
                    <a:pt x="6"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2" name="Freeform 48">
              <a:extLst>
                <a:ext uri="{FF2B5EF4-FFF2-40B4-BE49-F238E27FC236}">
                  <a16:creationId xmlns:a16="http://schemas.microsoft.com/office/drawing/2014/main" xmlns="" id="{EB054425-69FE-99F7-BB70-E086B71276E3}"/>
                </a:ext>
              </a:extLst>
            </p:cNvPr>
            <p:cNvSpPr>
              <a:spLocks/>
            </p:cNvSpPr>
            <p:nvPr/>
          </p:nvSpPr>
          <p:spPr bwMode="auto">
            <a:xfrm>
              <a:off x="3474" y="689"/>
              <a:ext cx="71" cy="71"/>
            </a:xfrm>
            <a:custGeom>
              <a:avLst/>
              <a:gdLst>
                <a:gd name="T0" fmla="*/ 6 w 48"/>
                <a:gd name="T1" fmla="*/ 48 h 48"/>
                <a:gd name="T2" fmla="*/ 0 w 48"/>
                <a:gd name="T3" fmla="*/ 42 h 48"/>
                <a:gd name="T4" fmla="*/ 42 w 48"/>
                <a:gd name="T5" fmla="*/ 0 h 48"/>
                <a:gd name="T6" fmla="*/ 48 w 48"/>
                <a:gd name="T7" fmla="*/ 6 h 48"/>
                <a:gd name="T8" fmla="*/ 42 w 48"/>
                <a:gd name="T9" fmla="*/ 12 h 48"/>
                <a:gd name="T10" fmla="*/ 12 w 48"/>
                <a:gd name="T11" fmla="*/ 42 h 48"/>
                <a:gd name="T12" fmla="*/ 6 w 4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48"/>
                  </a:moveTo>
                  <a:cubicBezTo>
                    <a:pt x="3" y="48"/>
                    <a:pt x="0" y="45"/>
                    <a:pt x="0" y="42"/>
                  </a:cubicBezTo>
                  <a:cubicBezTo>
                    <a:pt x="0" y="18"/>
                    <a:pt x="19" y="0"/>
                    <a:pt x="42" y="0"/>
                  </a:cubicBezTo>
                  <a:cubicBezTo>
                    <a:pt x="45" y="0"/>
                    <a:pt x="48" y="2"/>
                    <a:pt x="48" y="6"/>
                  </a:cubicBezTo>
                  <a:cubicBezTo>
                    <a:pt x="48" y="9"/>
                    <a:pt x="45" y="12"/>
                    <a:pt x="42" y="12"/>
                  </a:cubicBezTo>
                  <a:cubicBezTo>
                    <a:pt x="25" y="12"/>
                    <a:pt x="12" y="25"/>
                    <a:pt x="12" y="42"/>
                  </a:cubicBezTo>
                  <a:cubicBezTo>
                    <a:pt x="12" y="45"/>
                    <a:pt x="9"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3" name="Freeform 49">
              <a:extLst>
                <a:ext uri="{FF2B5EF4-FFF2-40B4-BE49-F238E27FC236}">
                  <a16:creationId xmlns:a16="http://schemas.microsoft.com/office/drawing/2014/main" xmlns="" id="{043B3C15-AE59-E572-B41B-1F51CF2B146C}"/>
                </a:ext>
              </a:extLst>
            </p:cNvPr>
            <p:cNvSpPr>
              <a:spLocks/>
            </p:cNvSpPr>
            <p:nvPr/>
          </p:nvSpPr>
          <p:spPr bwMode="auto">
            <a:xfrm>
              <a:off x="3705" y="689"/>
              <a:ext cx="71" cy="71"/>
            </a:xfrm>
            <a:custGeom>
              <a:avLst/>
              <a:gdLst>
                <a:gd name="T0" fmla="*/ 6 w 48"/>
                <a:gd name="T1" fmla="*/ 48 h 48"/>
                <a:gd name="T2" fmla="*/ 0 w 48"/>
                <a:gd name="T3" fmla="*/ 42 h 48"/>
                <a:gd name="T4" fmla="*/ 42 w 48"/>
                <a:gd name="T5" fmla="*/ 0 h 48"/>
                <a:gd name="T6" fmla="*/ 48 w 48"/>
                <a:gd name="T7" fmla="*/ 6 h 48"/>
                <a:gd name="T8" fmla="*/ 42 w 48"/>
                <a:gd name="T9" fmla="*/ 12 h 48"/>
                <a:gd name="T10" fmla="*/ 12 w 48"/>
                <a:gd name="T11" fmla="*/ 42 h 48"/>
                <a:gd name="T12" fmla="*/ 6 w 4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48"/>
                  </a:moveTo>
                  <a:cubicBezTo>
                    <a:pt x="3" y="48"/>
                    <a:pt x="0" y="45"/>
                    <a:pt x="0" y="42"/>
                  </a:cubicBezTo>
                  <a:cubicBezTo>
                    <a:pt x="0" y="18"/>
                    <a:pt x="19" y="0"/>
                    <a:pt x="42" y="0"/>
                  </a:cubicBezTo>
                  <a:cubicBezTo>
                    <a:pt x="45" y="0"/>
                    <a:pt x="48" y="2"/>
                    <a:pt x="48" y="6"/>
                  </a:cubicBezTo>
                  <a:cubicBezTo>
                    <a:pt x="48" y="9"/>
                    <a:pt x="45" y="12"/>
                    <a:pt x="42" y="12"/>
                  </a:cubicBezTo>
                  <a:cubicBezTo>
                    <a:pt x="25" y="12"/>
                    <a:pt x="12" y="25"/>
                    <a:pt x="12" y="42"/>
                  </a:cubicBezTo>
                  <a:cubicBezTo>
                    <a:pt x="12" y="45"/>
                    <a:pt x="9"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grpSp>
        <p:nvGrpSpPr>
          <p:cNvPr id="244" name="Group 250">
            <a:extLst>
              <a:ext uri="{FF2B5EF4-FFF2-40B4-BE49-F238E27FC236}">
                <a16:creationId xmlns:a16="http://schemas.microsoft.com/office/drawing/2014/main" xmlns="" id="{FF27B85A-171E-AD0A-F539-40AA3C785CDA}"/>
              </a:ext>
            </a:extLst>
          </p:cNvPr>
          <p:cNvGrpSpPr>
            <a:grpSpLocks noChangeAspect="1"/>
          </p:cNvGrpSpPr>
          <p:nvPr/>
        </p:nvGrpSpPr>
        <p:grpSpPr bwMode="auto">
          <a:xfrm>
            <a:off x="10412092" y="5029895"/>
            <a:ext cx="456354" cy="379405"/>
            <a:chOff x="2400" y="3034"/>
            <a:chExt cx="427" cy="355"/>
          </a:xfrm>
          <a:solidFill>
            <a:schemeClr val="tx1"/>
          </a:solidFill>
        </p:grpSpPr>
        <p:sp>
          <p:nvSpPr>
            <p:cNvPr id="245" name="Freeform 251">
              <a:extLst>
                <a:ext uri="{FF2B5EF4-FFF2-40B4-BE49-F238E27FC236}">
                  <a16:creationId xmlns:a16="http://schemas.microsoft.com/office/drawing/2014/main" xmlns="" id="{40DC3921-AAF3-9A2D-E237-AF5DF1B34028}"/>
                </a:ext>
              </a:extLst>
            </p:cNvPr>
            <p:cNvSpPr>
              <a:spLocks/>
            </p:cNvSpPr>
            <p:nvPr/>
          </p:nvSpPr>
          <p:spPr bwMode="auto">
            <a:xfrm>
              <a:off x="2400" y="3371"/>
              <a:ext cx="427" cy="18"/>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5" y="0"/>
                    <a:pt x="288" y="3"/>
                    <a:pt x="288" y="6"/>
                  </a:cubicBezTo>
                  <a:cubicBezTo>
                    <a:pt x="288" y="9"/>
                    <a:pt x="285"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6" name="Freeform 252">
              <a:extLst>
                <a:ext uri="{FF2B5EF4-FFF2-40B4-BE49-F238E27FC236}">
                  <a16:creationId xmlns:a16="http://schemas.microsoft.com/office/drawing/2014/main" xmlns="" id="{02F10EC6-6E54-E4D6-B22F-A191F9BF5B53}"/>
                </a:ext>
              </a:extLst>
            </p:cNvPr>
            <p:cNvSpPr>
              <a:spLocks noEditPoints="1"/>
            </p:cNvSpPr>
            <p:nvPr/>
          </p:nvSpPr>
          <p:spPr bwMode="auto">
            <a:xfrm>
              <a:off x="2436" y="3158"/>
              <a:ext cx="355" cy="231"/>
            </a:xfrm>
            <a:custGeom>
              <a:avLst/>
              <a:gdLst>
                <a:gd name="T0" fmla="*/ 234 w 240"/>
                <a:gd name="T1" fmla="*/ 156 h 156"/>
                <a:gd name="T2" fmla="*/ 6 w 240"/>
                <a:gd name="T3" fmla="*/ 156 h 156"/>
                <a:gd name="T4" fmla="*/ 0 w 240"/>
                <a:gd name="T5" fmla="*/ 150 h 156"/>
                <a:gd name="T6" fmla="*/ 0 w 240"/>
                <a:gd name="T7" fmla="*/ 6 h 156"/>
                <a:gd name="T8" fmla="*/ 6 w 240"/>
                <a:gd name="T9" fmla="*/ 0 h 156"/>
                <a:gd name="T10" fmla="*/ 234 w 240"/>
                <a:gd name="T11" fmla="*/ 0 h 156"/>
                <a:gd name="T12" fmla="*/ 240 w 240"/>
                <a:gd name="T13" fmla="*/ 6 h 156"/>
                <a:gd name="T14" fmla="*/ 240 w 240"/>
                <a:gd name="T15" fmla="*/ 150 h 156"/>
                <a:gd name="T16" fmla="*/ 234 w 240"/>
                <a:gd name="T17" fmla="*/ 156 h 156"/>
                <a:gd name="T18" fmla="*/ 12 w 240"/>
                <a:gd name="T19" fmla="*/ 144 h 156"/>
                <a:gd name="T20" fmla="*/ 228 w 240"/>
                <a:gd name="T21" fmla="*/ 144 h 156"/>
                <a:gd name="T22" fmla="*/ 228 w 240"/>
                <a:gd name="T23" fmla="*/ 12 h 156"/>
                <a:gd name="T24" fmla="*/ 12 w 240"/>
                <a:gd name="T25" fmla="*/ 12 h 156"/>
                <a:gd name="T26" fmla="*/ 12 w 240"/>
                <a:gd name="T2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156">
                  <a:moveTo>
                    <a:pt x="234" y="156"/>
                  </a:moveTo>
                  <a:cubicBezTo>
                    <a:pt x="6" y="156"/>
                    <a:pt x="6" y="156"/>
                    <a:pt x="6" y="156"/>
                  </a:cubicBezTo>
                  <a:cubicBezTo>
                    <a:pt x="3" y="156"/>
                    <a:pt x="0" y="153"/>
                    <a:pt x="0" y="150"/>
                  </a:cubicBezTo>
                  <a:cubicBezTo>
                    <a:pt x="0" y="6"/>
                    <a:pt x="0" y="6"/>
                    <a:pt x="0" y="6"/>
                  </a:cubicBezTo>
                  <a:cubicBezTo>
                    <a:pt x="0" y="3"/>
                    <a:pt x="3" y="0"/>
                    <a:pt x="6" y="0"/>
                  </a:cubicBezTo>
                  <a:cubicBezTo>
                    <a:pt x="234" y="0"/>
                    <a:pt x="234" y="0"/>
                    <a:pt x="234" y="0"/>
                  </a:cubicBezTo>
                  <a:cubicBezTo>
                    <a:pt x="237" y="0"/>
                    <a:pt x="240" y="3"/>
                    <a:pt x="240" y="6"/>
                  </a:cubicBezTo>
                  <a:cubicBezTo>
                    <a:pt x="240" y="150"/>
                    <a:pt x="240" y="150"/>
                    <a:pt x="240" y="150"/>
                  </a:cubicBezTo>
                  <a:cubicBezTo>
                    <a:pt x="240" y="153"/>
                    <a:pt x="237" y="156"/>
                    <a:pt x="234" y="156"/>
                  </a:cubicBezTo>
                  <a:close/>
                  <a:moveTo>
                    <a:pt x="12" y="144"/>
                  </a:moveTo>
                  <a:cubicBezTo>
                    <a:pt x="228" y="144"/>
                    <a:pt x="228" y="144"/>
                    <a:pt x="228" y="144"/>
                  </a:cubicBezTo>
                  <a:cubicBezTo>
                    <a:pt x="228" y="12"/>
                    <a:pt x="228" y="12"/>
                    <a:pt x="228" y="12"/>
                  </a:cubicBezTo>
                  <a:cubicBezTo>
                    <a:pt x="12" y="12"/>
                    <a:pt x="12" y="12"/>
                    <a:pt x="12" y="12"/>
                  </a:cubicBezTo>
                  <a:lnTo>
                    <a:pt x="1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7" name="Freeform 253">
              <a:extLst>
                <a:ext uri="{FF2B5EF4-FFF2-40B4-BE49-F238E27FC236}">
                  <a16:creationId xmlns:a16="http://schemas.microsoft.com/office/drawing/2014/main" xmlns="" id="{3D0C0E23-3598-F60D-D5CB-D7601B065731}"/>
                </a:ext>
              </a:extLst>
            </p:cNvPr>
            <p:cNvSpPr>
              <a:spLocks noEditPoints="1"/>
            </p:cNvSpPr>
            <p:nvPr/>
          </p:nvSpPr>
          <p:spPr bwMode="auto">
            <a:xfrm>
              <a:off x="2400" y="3034"/>
              <a:ext cx="427" cy="142"/>
            </a:xfrm>
            <a:custGeom>
              <a:avLst/>
              <a:gdLst>
                <a:gd name="T0" fmla="*/ 282 w 288"/>
                <a:gd name="T1" fmla="*/ 96 h 96"/>
                <a:gd name="T2" fmla="*/ 6 w 288"/>
                <a:gd name="T3" fmla="*/ 96 h 96"/>
                <a:gd name="T4" fmla="*/ 0 w 288"/>
                <a:gd name="T5" fmla="*/ 90 h 96"/>
                <a:gd name="T6" fmla="*/ 0 w 288"/>
                <a:gd name="T7" fmla="*/ 66 h 96"/>
                <a:gd name="T8" fmla="*/ 4 w 288"/>
                <a:gd name="T9" fmla="*/ 60 h 96"/>
                <a:gd name="T10" fmla="*/ 142 w 288"/>
                <a:gd name="T11" fmla="*/ 0 h 96"/>
                <a:gd name="T12" fmla="*/ 146 w 288"/>
                <a:gd name="T13" fmla="*/ 0 h 96"/>
                <a:gd name="T14" fmla="*/ 284 w 288"/>
                <a:gd name="T15" fmla="*/ 60 h 96"/>
                <a:gd name="T16" fmla="*/ 288 w 288"/>
                <a:gd name="T17" fmla="*/ 66 h 96"/>
                <a:gd name="T18" fmla="*/ 288 w 288"/>
                <a:gd name="T19" fmla="*/ 90 h 96"/>
                <a:gd name="T20" fmla="*/ 282 w 288"/>
                <a:gd name="T21" fmla="*/ 96 h 96"/>
                <a:gd name="T22" fmla="*/ 12 w 288"/>
                <a:gd name="T23" fmla="*/ 84 h 96"/>
                <a:gd name="T24" fmla="*/ 276 w 288"/>
                <a:gd name="T25" fmla="*/ 84 h 96"/>
                <a:gd name="T26" fmla="*/ 276 w 288"/>
                <a:gd name="T27" fmla="*/ 70 h 96"/>
                <a:gd name="T28" fmla="*/ 144 w 288"/>
                <a:gd name="T29" fmla="*/ 12 h 96"/>
                <a:gd name="T30" fmla="*/ 12 w 288"/>
                <a:gd name="T31" fmla="*/ 70 h 96"/>
                <a:gd name="T32" fmla="*/ 12 w 288"/>
                <a:gd name="T33"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96">
                  <a:moveTo>
                    <a:pt x="282" y="96"/>
                  </a:moveTo>
                  <a:cubicBezTo>
                    <a:pt x="6" y="96"/>
                    <a:pt x="6" y="96"/>
                    <a:pt x="6" y="96"/>
                  </a:cubicBezTo>
                  <a:cubicBezTo>
                    <a:pt x="3" y="96"/>
                    <a:pt x="0" y="93"/>
                    <a:pt x="0" y="90"/>
                  </a:cubicBezTo>
                  <a:cubicBezTo>
                    <a:pt x="0" y="66"/>
                    <a:pt x="0" y="66"/>
                    <a:pt x="0" y="66"/>
                  </a:cubicBezTo>
                  <a:cubicBezTo>
                    <a:pt x="0" y="63"/>
                    <a:pt x="1" y="61"/>
                    <a:pt x="4" y="60"/>
                  </a:cubicBezTo>
                  <a:cubicBezTo>
                    <a:pt x="142" y="0"/>
                    <a:pt x="142" y="0"/>
                    <a:pt x="142" y="0"/>
                  </a:cubicBezTo>
                  <a:cubicBezTo>
                    <a:pt x="143" y="0"/>
                    <a:pt x="145" y="0"/>
                    <a:pt x="146" y="0"/>
                  </a:cubicBezTo>
                  <a:cubicBezTo>
                    <a:pt x="284" y="60"/>
                    <a:pt x="284" y="60"/>
                    <a:pt x="284" y="60"/>
                  </a:cubicBezTo>
                  <a:cubicBezTo>
                    <a:pt x="287" y="61"/>
                    <a:pt x="288" y="63"/>
                    <a:pt x="288" y="66"/>
                  </a:cubicBezTo>
                  <a:cubicBezTo>
                    <a:pt x="288" y="90"/>
                    <a:pt x="288" y="90"/>
                    <a:pt x="288" y="90"/>
                  </a:cubicBezTo>
                  <a:cubicBezTo>
                    <a:pt x="288" y="93"/>
                    <a:pt x="285" y="96"/>
                    <a:pt x="282" y="96"/>
                  </a:cubicBezTo>
                  <a:close/>
                  <a:moveTo>
                    <a:pt x="12" y="84"/>
                  </a:moveTo>
                  <a:cubicBezTo>
                    <a:pt x="276" y="84"/>
                    <a:pt x="276" y="84"/>
                    <a:pt x="276" y="84"/>
                  </a:cubicBezTo>
                  <a:cubicBezTo>
                    <a:pt x="276" y="70"/>
                    <a:pt x="276" y="70"/>
                    <a:pt x="276" y="70"/>
                  </a:cubicBezTo>
                  <a:cubicBezTo>
                    <a:pt x="144" y="12"/>
                    <a:pt x="144" y="12"/>
                    <a:pt x="144" y="12"/>
                  </a:cubicBezTo>
                  <a:cubicBezTo>
                    <a:pt x="12" y="70"/>
                    <a:pt x="12" y="70"/>
                    <a:pt x="12" y="70"/>
                  </a:cubicBezTo>
                  <a:lnTo>
                    <a:pt x="1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8" name="Freeform 254">
              <a:extLst>
                <a:ext uri="{FF2B5EF4-FFF2-40B4-BE49-F238E27FC236}">
                  <a16:creationId xmlns:a16="http://schemas.microsoft.com/office/drawing/2014/main" xmlns="" id="{5C068691-21D6-32E0-466F-23234080C9F7}"/>
                </a:ext>
              </a:extLst>
            </p:cNvPr>
            <p:cNvSpPr>
              <a:spLocks noEditPoints="1"/>
            </p:cNvSpPr>
            <p:nvPr/>
          </p:nvSpPr>
          <p:spPr bwMode="auto">
            <a:xfrm>
              <a:off x="2471" y="3194"/>
              <a:ext cx="285" cy="195"/>
            </a:xfrm>
            <a:custGeom>
              <a:avLst/>
              <a:gdLst>
                <a:gd name="T0" fmla="*/ 186 w 192"/>
                <a:gd name="T1" fmla="*/ 132 h 132"/>
                <a:gd name="T2" fmla="*/ 6 w 192"/>
                <a:gd name="T3" fmla="*/ 132 h 132"/>
                <a:gd name="T4" fmla="*/ 0 w 192"/>
                <a:gd name="T5" fmla="*/ 126 h 132"/>
                <a:gd name="T6" fmla="*/ 0 w 192"/>
                <a:gd name="T7" fmla="*/ 6 h 132"/>
                <a:gd name="T8" fmla="*/ 6 w 192"/>
                <a:gd name="T9" fmla="*/ 0 h 132"/>
                <a:gd name="T10" fmla="*/ 186 w 192"/>
                <a:gd name="T11" fmla="*/ 0 h 132"/>
                <a:gd name="T12" fmla="*/ 192 w 192"/>
                <a:gd name="T13" fmla="*/ 6 h 132"/>
                <a:gd name="T14" fmla="*/ 192 w 192"/>
                <a:gd name="T15" fmla="*/ 126 h 132"/>
                <a:gd name="T16" fmla="*/ 186 w 192"/>
                <a:gd name="T17" fmla="*/ 132 h 132"/>
                <a:gd name="T18" fmla="*/ 12 w 192"/>
                <a:gd name="T19" fmla="*/ 120 h 132"/>
                <a:gd name="T20" fmla="*/ 180 w 192"/>
                <a:gd name="T21" fmla="*/ 120 h 132"/>
                <a:gd name="T22" fmla="*/ 180 w 192"/>
                <a:gd name="T23" fmla="*/ 12 h 132"/>
                <a:gd name="T24" fmla="*/ 12 w 192"/>
                <a:gd name="T25" fmla="*/ 12 h 132"/>
                <a:gd name="T26" fmla="*/ 12 w 192"/>
                <a:gd name="T27"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32">
                  <a:moveTo>
                    <a:pt x="186" y="132"/>
                  </a:moveTo>
                  <a:cubicBezTo>
                    <a:pt x="6" y="132"/>
                    <a:pt x="6" y="132"/>
                    <a:pt x="6" y="132"/>
                  </a:cubicBezTo>
                  <a:cubicBezTo>
                    <a:pt x="3" y="132"/>
                    <a:pt x="0" y="129"/>
                    <a:pt x="0" y="126"/>
                  </a:cubicBezTo>
                  <a:cubicBezTo>
                    <a:pt x="0" y="6"/>
                    <a:pt x="0" y="6"/>
                    <a:pt x="0" y="6"/>
                  </a:cubicBezTo>
                  <a:cubicBezTo>
                    <a:pt x="0" y="3"/>
                    <a:pt x="3" y="0"/>
                    <a:pt x="6" y="0"/>
                  </a:cubicBezTo>
                  <a:cubicBezTo>
                    <a:pt x="186" y="0"/>
                    <a:pt x="186" y="0"/>
                    <a:pt x="186" y="0"/>
                  </a:cubicBezTo>
                  <a:cubicBezTo>
                    <a:pt x="189" y="0"/>
                    <a:pt x="192" y="3"/>
                    <a:pt x="192" y="6"/>
                  </a:cubicBezTo>
                  <a:cubicBezTo>
                    <a:pt x="192" y="126"/>
                    <a:pt x="192" y="126"/>
                    <a:pt x="192" y="126"/>
                  </a:cubicBezTo>
                  <a:cubicBezTo>
                    <a:pt x="192" y="129"/>
                    <a:pt x="189" y="132"/>
                    <a:pt x="186" y="132"/>
                  </a:cubicBezTo>
                  <a:close/>
                  <a:moveTo>
                    <a:pt x="12" y="120"/>
                  </a:moveTo>
                  <a:cubicBezTo>
                    <a:pt x="180" y="120"/>
                    <a:pt x="180" y="120"/>
                    <a:pt x="180" y="120"/>
                  </a:cubicBezTo>
                  <a:cubicBezTo>
                    <a:pt x="180" y="12"/>
                    <a:pt x="180" y="12"/>
                    <a:pt x="180" y="12"/>
                  </a:cubicBezTo>
                  <a:cubicBezTo>
                    <a:pt x="12" y="12"/>
                    <a:pt x="12" y="12"/>
                    <a:pt x="12" y="12"/>
                  </a:cubicBezTo>
                  <a:lnTo>
                    <a:pt x="1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49" name="Freeform 255">
              <a:extLst>
                <a:ext uri="{FF2B5EF4-FFF2-40B4-BE49-F238E27FC236}">
                  <a16:creationId xmlns:a16="http://schemas.microsoft.com/office/drawing/2014/main" xmlns="" id="{5F67F7AD-095D-490B-0DC7-DCCB5EE6A991}"/>
                </a:ext>
              </a:extLst>
            </p:cNvPr>
            <p:cNvSpPr>
              <a:spLocks/>
            </p:cNvSpPr>
            <p:nvPr/>
          </p:nvSpPr>
          <p:spPr bwMode="auto">
            <a:xfrm>
              <a:off x="2507" y="3247"/>
              <a:ext cx="213" cy="18"/>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50" name="Freeform 256">
              <a:extLst>
                <a:ext uri="{FF2B5EF4-FFF2-40B4-BE49-F238E27FC236}">
                  <a16:creationId xmlns:a16="http://schemas.microsoft.com/office/drawing/2014/main" xmlns="" id="{BDCA912A-C966-6607-D6CE-D7DDE49BB7F5}"/>
                </a:ext>
              </a:extLst>
            </p:cNvPr>
            <p:cNvSpPr>
              <a:spLocks/>
            </p:cNvSpPr>
            <p:nvPr/>
          </p:nvSpPr>
          <p:spPr bwMode="auto">
            <a:xfrm>
              <a:off x="2507" y="3283"/>
              <a:ext cx="213" cy="17"/>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sp>
          <p:nvSpPr>
            <p:cNvPr id="251" name="Freeform 257">
              <a:extLst>
                <a:ext uri="{FF2B5EF4-FFF2-40B4-BE49-F238E27FC236}">
                  <a16:creationId xmlns:a16="http://schemas.microsoft.com/office/drawing/2014/main" xmlns="" id="{1C6C9A65-2017-7BE6-AFA4-74C822FB1C5E}"/>
                </a:ext>
              </a:extLst>
            </p:cNvPr>
            <p:cNvSpPr>
              <a:spLocks/>
            </p:cNvSpPr>
            <p:nvPr/>
          </p:nvSpPr>
          <p:spPr bwMode="auto">
            <a:xfrm>
              <a:off x="2507" y="3318"/>
              <a:ext cx="213" cy="18"/>
            </a:xfrm>
            <a:custGeom>
              <a:avLst/>
              <a:gdLst>
                <a:gd name="T0" fmla="*/ 138 w 144"/>
                <a:gd name="T1" fmla="*/ 12 h 12"/>
                <a:gd name="T2" fmla="*/ 6 w 144"/>
                <a:gd name="T3" fmla="*/ 12 h 12"/>
                <a:gd name="T4" fmla="*/ 0 w 144"/>
                <a:gd name="T5" fmla="*/ 6 h 12"/>
                <a:gd name="T6" fmla="*/ 6 w 144"/>
                <a:gd name="T7" fmla="*/ 0 h 12"/>
                <a:gd name="T8" fmla="*/ 138 w 144"/>
                <a:gd name="T9" fmla="*/ 0 h 12"/>
                <a:gd name="T10" fmla="*/ 144 w 144"/>
                <a:gd name="T11" fmla="*/ 6 h 12"/>
                <a:gd name="T12" fmla="*/ 138 w 14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4" h="12">
                  <a:moveTo>
                    <a:pt x="138" y="12"/>
                  </a:moveTo>
                  <a:cubicBezTo>
                    <a:pt x="6" y="12"/>
                    <a:pt x="6" y="12"/>
                    <a:pt x="6" y="12"/>
                  </a:cubicBezTo>
                  <a:cubicBezTo>
                    <a:pt x="3" y="12"/>
                    <a:pt x="0" y="9"/>
                    <a:pt x="0" y="6"/>
                  </a:cubicBezTo>
                  <a:cubicBezTo>
                    <a:pt x="0" y="3"/>
                    <a:pt x="3" y="0"/>
                    <a:pt x="6" y="0"/>
                  </a:cubicBezTo>
                  <a:cubicBezTo>
                    <a:pt x="138" y="0"/>
                    <a:pt x="138" y="0"/>
                    <a:pt x="138" y="0"/>
                  </a:cubicBezTo>
                  <a:cubicBezTo>
                    <a:pt x="141" y="0"/>
                    <a:pt x="144" y="3"/>
                    <a:pt x="144" y="6"/>
                  </a:cubicBezTo>
                  <a:cubicBezTo>
                    <a:pt x="144" y="9"/>
                    <a:pt x="141" y="12"/>
                    <a:pt x="1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solidFill>
                  <a:prstClr val="black"/>
                </a:solidFill>
              </a:endParaRPr>
            </a:p>
          </p:txBody>
        </p:sp>
      </p:gr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89505" y="3557677"/>
            <a:ext cx="431822" cy="571529"/>
          </a:xfrm>
          <a:prstGeom prst="rect">
            <a:avLst/>
          </a:prstGeom>
        </p:spPr>
      </p:pic>
    </p:spTree>
    <p:extLst>
      <p:ext uri="{BB962C8B-B14F-4D97-AF65-F5344CB8AC3E}">
        <p14:creationId xmlns:p14="http://schemas.microsoft.com/office/powerpoint/2010/main" val="2778218048"/>
      </p:ext>
    </p:extLst>
  </p:cSld>
  <p:clrMapOvr>
    <a:masterClrMapping/>
  </p:clrMapOvr>
  <p:extLst>
    <p:ext uri="{6950BFC3-D8DA-4A85-94F7-54DA5524770B}">
      <p188:commentRel xmlns:p188="http://schemas.microsoft.com/office/powerpoint/2018/8/main" xmlns="" r:id="rId9"/>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PT Template-white">
  <a:themeElements>
    <a:clrScheme name="Custom 2">
      <a:dk1>
        <a:sysClr val="windowText" lastClr="000000"/>
      </a:dk1>
      <a:lt1>
        <a:sysClr val="window" lastClr="FFFFFF"/>
      </a:lt1>
      <a:dk2>
        <a:srgbClr val="000000"/>
      </a:dk2>
      <a:lt2>
        <a:srgbClr val="F8F8F8"/>
      </a:lt2>
      <a:accent1>
        <a:srgbClr val="37246B"/>
      </a:accent1>
      <a:accent2>
        <a:srgbClr val="81A541"/>
      </a:accent2>
      <a:accent3>
        <a:srgbClr val="1CAAB8"/>
      </a:accent3>
      <a:accent4>
        <a:srgbClr val="FBAA1B"/>
      </a:accent4>
      <a:accent5>
        <a:srgbClr val="1F4389"/>
      </a:accent5>
      <a:accent6>
        <a:srgbClr val="6A6CA1"/>
      </a:accent6>
      <a:hlink>
        <a:srgbClr val="5F5F5F"/>
      </a:hlink>
      <a:folHlink>
        <a:srgbClr val="919191"/>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onfidential_x0020_Classification xmlns="e02e12b6-45d7-4c98-adbb-8a98105cc663" xsi:nil="true"/>
    <Data_x0020_Retention_x0020_Classification xmlns="e02e12b6-45d7-4c98-adbb-8a98105cc663" xsi:nil="true"/>
    <Category xmlns="f8001eb3-5e35-4ea4-8f3f-668a392879e7">IIJA Information</Category>
    <PublishingExpirationDate xmlns="http://schemas.microsoft.com/sharepoint/v3" xsi:nil="true"/>
    <Workspaces_ID xmlns="e02e12b6-45d7-4c98-adbb-8a98105cc66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F07088558D2146843D1D1C68BDF9EA" ma:contentTypeVersion="33" ma:contentTypeDescription="Create a new document." ma:contentTypeScope="" ma:versionID="8b0ed0259597bf81261a84475d2a18ac">
  <xsd:schema xmlns:xsd="http://www.w3.org/2001/XMLSchema" xmlns:xs="http://www.w3.org/2001/XMLSchema" xmlns:p="http://schemas.microsoft.com/office/2006/metadata/properties" xmlns:ns1="http://schemas.microsoft.com/sharepoint/v3" xmlns:ns2="e02e12b6-45d7-4c98-adbb-8a98105cc663" xmlns:ns3="f8001eb3-5e35-4ea4-8f3f-668a392879e7" targetNamespace="http://schemas.microsoft.com/office/2006/metadata/properties" ma:root="true" ma:fieldsID="4244034ff6441d6fc89526bd94d77320" ns1:_="" ns2:_="" ns3:_="">
    <xsd:import namespace="http://schemas.microsoft.com/sharepoint/v3"/>
    <xsd:import namespace="e02e12b6-45d7-4c98-adbb-8a98105cc663"/>
    <xsd:import namespace="f8001eb3-5e35-4ea4-8f3f-668a392879e7"/>
    <xsd:element name="properties">
      <xsd:complexType>
        <xsd:sequence>
          <xsd:element name="documentManagement">
            <xsd:complexType>
              <xsd:all>
                <xsd:element ref="ns2:Confidential_x0020_Classification" minOccurs="0"/>
                <xsd:element ref="ns2:Data_x0020_Retention_x0020_Classification" minOccurs="0"/>
                <xsd:element ref="ns2:Workspaces_ID" minOccurs="0"/>
                <xsd:element ref="ns1:PublishingStartDate" minOccurs="0"/>
                <xsd:element ref="ns1:PublishingExpirationDate" minOccurs="0"/>
                <xsd:element ref="ns3:Category"/>
                <xsd:element ref="ns3:MediaServiceMetadata" minOccurs="0"/>
                <xsd:element ref="ns3:MediaServiceFastMetadata" minOccurs="0"/>
                <xsd:element ref="ns3:MediaServiceDateTaken" minOccurs="0"/>
                <xsd:element ref="ns3:MediaLengthInSeconds" minOccurs="0"/>
                <xsd:element ref="ns2:SharedWithUsers" minOccurs="0"/>
                <xsd:element ref="ns2:SharedWithDetails"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5" nillable="true" ma:displayName="Scheduling Start Date" ma:description="Scheduling Start Date is a site column created by the Publishing feature. It is used to specify the date and time on which this page will first appear to site visitors." ma:internalName="PublishingStartDate" ma:readOnly="false">
      <xsd:simpleType>
        <xsd:restriction base="dms:Unknown"/>
      </xsd:simpleType>
    </xsd:element>
    <xsd:element name="PublishingExpirationDate" ma:index="6"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02e12b6-45d7-4c98-adbb-8a98105cc663" elementFormDefault="qualified">
    <xsd:import namespace="http://schemas.microsoft.com/office/2006/documentManagement/types"/>
    <xsd:import namespace="http://schemas.microsoft.com/office/infopath/2007/PartnerControls"/>
    <xsd:element name="Confidential_x0020_Classification" ma:index="2" nillable="true" ma:displayName="Information Classification" ma:description="Information Classification (per Information Resource Master Policy 01-04-00)" ma:format="Dropdown" ma:internalName="Confidential_x0020_Classification" ma:readOnly="false">
      <xsd:simpleType>
        <xsd:restriction base="dms:Choice">
          <xsd:enumeration value="Public"/>
          <xsd:enumeration value="Internal Use"/>
          <xsd:enumeration value="Confidential"/>
          <xsd:enumeration value="Confidential –Restricted Distribution"/>
        </xsd:restriction>
      </xsd:simpleType>
    </xsd:element>
    <xsd:element name="Data_x0020_Retention_x0020_Classification" ma:index="3" nillable="true" ma:displayName="Data Retention Classification" ma:description="Data Retention Classification (per Information Resource Master Policy 01-07-00)&#10;Non-Record Any Company Information that is not intended to provide &#10;evidence of the final actions or final policies of the Company, &#10;including.&#10;Official Record Any Company Information that is intended to provide evidence &#10;of the final actions, decisions, policies or procedures of the &#10;Company." ma:format="Dropdown" ma:internalName="Data_x0020_Retention_x0020_Classification" ma:readOnly="false">
      <xsd:simpleType>
        <xsd:restriction base="dms:Choice">
          <xsd:enumeration value="Official Record"/>
          <xsd:enumeration value="Non-Record"/>
        </xsd:restriction>
      </xsd:simpleType>
    </xsd:element>
    <xsd:element name="Workspaces_ID" ma:index="4" nillable="true" ma:displayName="Workspaces_ID" ma:internalName="Workspaces_ID" ma:readOnly="false">
      <xsd:simpleType>
        <xsd:restriction base="dms:Text">
          <xsd:maxLength value="255"/>
        </xsd:restriction>
      </xsd:simpleType>
    </xsd:element>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8001eb3-5e35-4ea4-8f3f-668a392879e7" elementFormDefault="qualified">
    <xsd:import namespace="http://schemas.microsoft.com/office/2006/documentManagement/types"/>
    <xsd:import namespace="http://schemas.microsoft.com/office/infopath/2007/PartnerControls"/>
    <xsd:element name="Category" ma:index="7" ma:displayName="Category" ma:default="IIJA Information" ma:description="Use to categorize the documents being shared.  Pick from the list or add new unique category" ma:format="Dropdown" ma:internalName="Category">
      <xsd:simpleType>
        <xsd:restriction base="dms:Choice">
          <xsd:enumeration value="Accenture Deliverable"/>
          <xsd:enumeration value="Capital Planning"/>
          <xsd:enumeration value="Corp Strategy"/>
          <xsd:enumeration value="Cyber Security"/>
          <xsd:enumeration value="Electrification of Transportation"/>
          <xsd:enumeration value="Exec Committee"/>
          <xsd:enumeration value="External Stakeholder Engagement"/>
          <xsd:enumeration value="Government Relations"/>
          <xsd:enumeration value="GRID Modernization"/>
          <xsd:enumeration value="IIJA Information"/>
          <xsd:enumeration value="Project Management"/>
          <xsd:enumeration value="Public Affairs"/>
          <xsd:enumeration value="Regulatory"/>
          <xsd:enumeration value="SysOps"/>
          <xsd:enumeration value="Telecommunications"/>
          <xsd:enumeration value="Transmission"/>
        </xsd:restriction>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hidden="true" ma:internalName="MediaServiceKeyPoint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866E9D-DC1D-4709-B076-DAB5BF0718B2}">
  <ds:schemaRefs>
    <ds:schemaRef ds:uri="http://schemas.microsoft.com/sharepoint/v3"/>
    <ds:schemaRef ds:uri="http://schemas.microsoft.com/office/infopath/2007/PartnerControls"/>
    <ds:schemaRef ds:uri="http://schemas.microsoft.com/office/2006/documentManagement/types"/>
    <ds:schemaRef ds:uri="http://purl.org/dc/dcmitype/"/>
    <ds:schemaRef ds:uri="http://purl.org/dc/elements/1.1/"/>
    <ds:schemaRef ds:uri="http://schemas.microsoft.com/office/2006/metadata/properties"/>
    <ds:schemaRef ds:uri="e02e12b6-45d7-4c98-adbb-8a98105cc663"/>
    <ds:schemaRef ds:uri="http://schemas.openxmlformats.org/package/2006/metadata/core-properties"/>
    <ds:schemaRef ds:uri="f8001eb3-5e35-4ea4-8f3f-668a392879e7"/>
    <ds:schemaRef ds:uri="http://www.w3.org/XML/1998/namespace"/>
    <ds:schemaRef ds:uri="http://purl.org/dc/terms/"/>
  </ds:schemaRefs>
</ds:datastoreItem>
</file>

<file path=customXml/itemProps2.xml><?xml version="1.0" encoding="utf-8"?>
<ds:datastoreItem xmlns:ds="http://schemas.openxmlformats.org/officeDocument/2006/customXml" ds:itemID="{E840D606-3D4F-4782-98A1-8C4AAD8D71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02e12b6-45d7-4c98-adbb-8a98105cc663"/>
    <ds:schemaRef ds:uri="f8001eb3-5e35-4ea4-8f3f-668a392879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8859DBB-03C8-4A9C-89BA-0C023F55E4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4654</TotalTime>
  <Words>620</Words>
  <Application>Microsoft Office PowerPoint</Application>
  <PresentationFormat>Widescreen</PresentationFormat>
  <Paragraphs>82</Paragraphs>
  <Slides>3</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vt:i4>
      </vt:variant>
    </vt:vector>
  </HeadingPairs>
  <TitlesOfParts>
    <vt:vector size="10" baseType="lpstr">
      <vt:lpstr>Arial</vt:lpstr>
      <vt:lpstr>Calibri</vt:lpstr>
      <vt:lpstr>Calibri Light</vt:lpstr>
      <vt:lpstr>GT Sectra Fine Rg</vt:lpstr>
      <vt:lpstr>Wingdings</vt:lpstr>
      <vt:lpstr>Office Theme</vt:lpstr>
      <vt:lpstr>2_PPT Template-white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Ankit Agarwal</dc:creator>
  <cp:lastModifiedBy>Agarwal, Ankit</cp:lastModifiedBy>
  <cp:revision>79</cp:revision>
  <dcterms:created xsi:type="dcterms:W3CDTF">2023-02-19T22:01:53Z</dcterms:created>
  <dcterms:modified xsi:type="dcterms:W3CDTF">2023-04-04T17:03:59Z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0x01010093F07088558D2146843D1D1C68BDF9EA</vt:lpwstr>
  </property>
</Properties>
</file>