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45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962304" y="347022"/>
            <a:ext cx="6267392" cy="3085747"/>
          </a:xfrm>
          <a:prstGeom prst="rect">
            <a:avLst/>
          </a:prstGeom>
        </p:spPr>
      </p:pic>
      <p:grpSp>
        <p:nvGrpSpPr>
          <p:cNvPr id="24" name="Group 23"/>
          <p:cNvGrpSpPr/>
          <p:nvPr/>
        </p:nvGrpSpPr>
        <p:grpSpPr>
          <a:xfrm>
            <a:off x="0" y="-3007"/>
            <a:ext cx="1403684" cy="6880635"/>
            <a:chOff x="0" y="-3007"/>
            <a:chExt cx="1403684" cy="6880635"/>
          </a:xfrm>
        </p:grpSpPr>
        <p:sp>
          <p:nvSpPr>
            <p:cNvPr id="9" name="Rectangle 8"/>
            <p:cNvSpPr/>
            <p:nvPr userDrawn="1"/>
          </p:nvSpPr>
          <p:spPr>
            <a:xfrm rot="5400000">
              <a:off x="14534" y="2739241"/>
              <a:ext cx="1374616" cy="1403683"/>
            </a:xfrm>
            <a:prstGeom prst="rect">
              <a:avLst/>
            </a:prstGeom>
            <a:solidFill>
              <a:srgbClr val="4C8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rot="5400000">
              <a:off x="14535" y="4114229"/>
              <a:ext cx="1374616" cy="1403683"/>
            </a:xfrm>
            <a:prstGeom prst="rect">
              <a:avLst/>
            </a:prstGeom>
            <a:solidFill>
              <a:srgbClr val="EE83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rot="5400000">
              <a:off x="14535" y="5488478"/>
              <a:ext cx="1374616" cy="1403683"/>
            </a:xfrm>
            <a:prstGeom prst="rect">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rot="5400000">
              <a:off x="14534" y="1360858"/>
              <a:ext cx="1374616" cy="1403683"/>
            </a:xfrm>
            <a:prstGeom prst="rect">
              <a:avLst/>
            </a:prstGeom>
            <a:solidFill>
              <a:srgbClr val="0062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rot="5400000">
              <a:off x="14534" y="-17541"/>
              <a:ext cx="1374616" cy="1403683"/>
            </a:xfrm>
            <a:prstGeom prst="rect">
              <a:avLst/>
            </a:prstGeom>
            <a:solidFill>
              <a:srgbClr val="488D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Oval 13"/>
          <p:cNvSpPr/>
          <p:nvPr/>
        </p:nvSpPr>
        <p:spPr>
          <a:xfrm>
            <a:off x="67659" y="4278474"/>
            <a:ext cx="1264355" cy="110710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67659" y="2891553"/>
            <a:ext cx="1264355" cy="1107105"/>
          </a:xfrm>
          <a:prstGeom prst="ellipse">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7659" y="1520674"/>
            <a:ext cx="1264355" cy="1107105"/>
          </a:xfrm>
          <a:prstGeom prst="ellipse">
            <a:avLst/>
          </a:prstGeom>
          <a:blipFill>
            <a:blip r:embed="rId5"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7659" y="5633310"/>
            <a:ext cx="1264355" cy="1107105"/>
          </a:xfrm>
          <a:prstGeom prst="ellipse">
            <a:avLst/>
          </a:prstGeom>
          <a:blipFill dpi="0" rotWithShape="1">
            <a:blip r:embed="rId6"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67659" y="157817"/>
            <a:ext cx="1264355" cy="1107105"/>
          </a:xfrm>
          <a:prstGeom prst="ellipse">
            <a:avLst/>
          </a:prstGeom>
          <a:blipFill dpi="0" rotWithShape="1">
            <a:blip r:embed="rId7"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p:cNvSpPr>
            <a:spLocks noGrp="1"/>
          </p:cNvSpPr>
          <p:nvPr>
            <p:ph type="ctrTitle" hasCustomPrompt="1"/>
          </p:nvPr>
        </p:nvSpPr>
        <p:spPr>
          <a:xfrm>
            <a:off x="2005263" y="3826041"/>
            <a:ext cx="9144000" cy="918953"/>
          </a:xfrm>
        </p:spPr>
        <p:txBody>
          <a:bodyPr anchor="b"/>
          <a:lstStyle>
            <a:lvl1pPr algn="ctr">
              <a:defRPr sz="6000" baseline="0"/>
            </a:lvl1pPr>
          </a:lstStyle>
          <a:p>
            <a:r>
              <a:rPr lang="en-US" dirty="0"/>
              <a:t>Power Point Template</a:t>
            </a:r>
          </a:p>
        </p:txBody>
      </p:sp>
      <p:sp>
        <p:nvSpPr>
          <p:cNvPr id="20" name="Subtitle 2"/>
          <p:cNvSpPr>
            <a:spLocks noGrp="1"/>
          </p:cNvSpPr>
          <p:nvPr>
            <p:ph type="subTitle" idx="1" hasCustomPrompt="1"/>
          </p:nvPr>
        </p:nvSpPr>
        <p:spPr>
          <a:xfrm>
            <a:off x="2005263" y="4852737"/>
            <a:ext cx="9144000" cy="486269"/>
          </a:xfrm>
        </p:spPr>
        <p:txBody>
          <a:bodyPr/>
          <a:lstStyle>
            <a:lvl1pPr marL="0" indent="0" algn="ctr">
              <a:buNone/>
              <a:defRPr sz="24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FORT PIERCE UTILITIES AUTHORITY</a:t>
            </a:r>
          </a:p>
        </p:txBody>
      </p:sp>
      <p:sp>
        <p:nvSpPr>
          <p:cNvPr id="21" name="Rectangle 20"/>
          <p:cNvSpPr/>
          <p:nvPr/>
        </p:nvSpPr>
        <p:spPr>
          <a:xfrm rot="10800000">
            <a:off x="2005263" y="3367073"/>
            <a:ext cx="9144000" cy="45720"/>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911844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9" name="Rectangle 8"/>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7045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1283367"/>
            <a:ext cx="10515600" cy="517358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1"/>
          <p:cNvSpPr txBox="1">
            <a:spLocks/>
          </p:cNvSpPr>
          <p:nvPr/>
        </p:nvSpPr>
        <p:spPr>
          <a:xfrm>
            <a:off x="2402305" y="71956"/>
            <a:ext cx="9551397" cy="10391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rgbClr val="737373"/>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9" name="Rectangle 8"/>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0701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4"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25" name="Text Placeholder 2"/>
          <p:cNvSpPr>
            <a:spLocks noGrp="1"/>
          </p:cNvSpPr>
          <p:nvPr>
            <p:ph idx="10"/>
          </p:nvPr>
        </p:nvSpPr>
        <p:spPr>
          <a:xfrm>
            <a:off x="249382" y="1396538"/>
            <a:ext cx="11704320" cy="528689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26" name="Picture 2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27" name="Rectangle 26"/>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37898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4" name="Rectangle 13"/>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4720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E65DD84-8C3B-4E0C-99B1-06D50EA569E6}" type="datetimeFigureOut">
              <a:rPr lang="en-US" smtClean="0"/>
              <a:pPr/>
              <a:t>4/5/2023</a:t>
            </a:fld>
            <a:endParaRPr lang="en-US"/>
          </a:p>
        </p:txBody>
      </p:sp>
      <p:sp>
        <p:nvSpPr>
          <p:cNvPr id="15" name="Slide Number Placeholder 5"/>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326D39B-D3F6-42A6-BE7C-3030DE06D9FB}" type="slidenum">
              <a:rPr lang="en-US" smtClean="0"/>
              <a:pPr/>
              <a:t>‹#›</a:t>
            </a:fld>
            <a:endParaRPr lang="en-US"/>
          </a:p>
        </p:txBody>
      </p:sp>
      <p:sp>
        <p:nvSpPr>
          <p:cNvPr id="16"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7" name="Pictur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8" name="Rectangle 17"/>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62221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347537"/>
            <a:ext cx="5181600" cy="50773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347537"/>
            <a:ext cx="5181600" cy="507732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2" name="Rectangle 11"/>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4408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352302"/>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345426"/>
            <a:ext cx="5157787" cy="41034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352302"/>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345426"/>
            <a:ext cx="5183188" cy="410349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2" name="Rectangle 11"/>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95892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itle Placeholder 1"/>
          <p:cNvSpPr txBox="1">
            <a:spLocks/>
          </p:cNvSpPr>
          <p:nvPr/>
        </p:nvSpPr>
        <p:spPr>
          <a:xfrm>
            <a:off x="2402305" y="71956"/>
            <a:ext cx="9551397" cy="10391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rgbClr val="737373"/>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8" name="Rectangle 7"/>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1154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183188" y="1444116"/>
            <a:ext cx="6172200" cy="507466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1443790"/>
            <a:ext cx="3932237" cy="50829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Title 1"/>
          <p:cNvSpPr>
            <a:spLocks noGrp="1"/>
          </p:cNvSpPr>
          <p:nvPr>
            <p:ph type="title"/>
          </p:nvPr>
        </p:nvSpPr>
        <p:spPr>
          <a:xfrm>
            <a:off x="2402305" y="71956"/>
            <a:ext cx="9551397" cy="1039118"/>
          </a:xfrm>
        </p:spPr>
        <p:txBody>
          <a:bodyPr/>
          <a:lstStyle/>
          <a:p>
            <a:r>
              <a:rPr lang="en-US"/>
              <a:t>Click to edit Master title style</a:t>
            </a:r>
          </a:p>
        </p:txBody>
      </p:sp>
      <p:sp>
        <p:nvSpPr>
          <p:cNvPr id="9" name="Title Placeholder 1"/>
          <p:cNvSpPr txBox="1">
            <a:spLocks/>
          </p:cNvSpPr>
          <p:nvPr/>
        </p:nvSpPr>
        <p:spPr>
          <a:xfrm>
            <a:off x="2402305" y="71956"/>
            <a:ext cx="9551397" cy="10391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rgbClr val="737373"/>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1" name="Rectangle 10"/>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8612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181600" y="1410710"/>
            <a:ext cx="6172200" cy="517007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8200" y="1410710"/>
            <a:ext cx="3932237" cy="516655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8"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909" y="71956"/>
            <a:ext cx="2110530" cy="1039118"/>
          </a:xfrm>
          <a:prstGeom prst="rect">
            <a:avLst/>
          </a:prstGeom>
        </p:spPr>
      </p:pic>
      <p:sp>
        <p:nvSpPr>
          <p:cNvPr id="10" name="Rectangle 9"/>
          <p:cNvSpPr/>
          <p:nvPr/>
        </p:nvSpPr>
        <p:spPr>
          <a:xfrm rot="10800000" flipV="1">
            <a:off x="0" y="1119081"/>
            <a:ext cx="12192000" cy="64008"/>
          </a:xfrm>
          <a:prstGeom prst="rect">
            <a:avLst/>
          </a:prstGeom>
          <a:gradFill flip="none" rotWithShape="1">
            <a:gsLst>
              <a:gs pos="81000">
                <a:srgbClr val="ED1C24"/>
              </a:gs>
              <a:gs pos="63000">
                <a:srgbClr val="EE8322"/>
              </a:gs>
              <a:gs pos="39000">
                <a:srgbClr val="4C8F42"/>
              </a:gs>
              <a:gs pos="0">
                <a:srgbClr val="488DC4"/>
              </a:gs>
              <a:gs pos="20000">
                <a:srgbClr val="0062B0"/>
              </a:gs>
              <a:gs pos="100000">
                <a:srgbClr val="B4161B"/>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0624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02305" y="71956"/>
            <a:ext cx="9551397" cy="103911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49382" y="1396538"/>
            <a:ext cx="11704320" cy="528689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60265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ct val="90000"/>
        </a:lnSpc>
        <a:spcBef>
          <a:spcPct val="0"/>
        </a:spcBef>
        <a:buNone/>
        <a:defRPr sz="4400" b="1" kern="1200">
          <a:solidFill>
            <a:schemeClr val="tx1">
              <a:lumMod val="65000"/>
              <a:lumOff val="35000"/>
            </a:schemeClr>
          </a:solidFill>
          <a:latin typeface="Calibri" panose="020F050202020403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Calibri" panose="020F050202020403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Calibri" panose="020F050202020403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Calibri" panose="020F050202020403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Calibri" panose="020F050202020403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Calibri" panose="020F050202020403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publicdomainpictures.net/view-image.php?image=55936" TargetMode="Externa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126776" y="3512232"/>
            <a:ext cx="9144000" cy="918953"/>
          </a:xfrm>
        </p:spPr>
        <p:txBody>
          <a:bodyPr>
            <a:noAutofit/>
          </a:bodyPr>
          <a:lstStyle/>
          <a:p>
            <a:r>
              <a:rPr lang="en-US" sz="3200" dirty="0">
                <a:solidFill>
                  <a:schemeClr val="tx1"/>
                </a:solidFill>
              </a:rPr>
              <a:t>Mitigating Impacts of Extreme Weather and Natural Disasters through Increased Grid Resiliency</a:t>
            </a:r>
          </a:p>
        </p:txBody>
      </p:sp>
      <p:sp>
        <p:nvSpPr>
          <p:cNvPr id="5" name="Subtitle 4"/>
          <p:cNvSpPr>
            <a:spLocks noGrp="1"/>
          </p:cNvSpPr>
          <p:nvPr>
            <p:ph type="subTitle" idx="1"/>
          </p:nvPr>
        </p:nvSpPr>
        <p:spPr>
          <a:xfrm>
            <a:off x="1464860" y="4496645"/>
            <a:ext cx="10467832" cy="526101"/>
          </a:xfrm>
        </p:spPr>
        <p:txBody>
          <a:bodyPr>
            <a:normAutofit/>
          </a:bodyPr>
          <a:lstStyle/>
          <a:p>
            <a:r>
              <a:rPr lang="en-US" sz="2000" dirty="0">
                <a:solidFill>
                  <a:schemeClr val="tx1"/>
                </a:solidFill>
              </a:rPr>
              <a:t>Prime Recipient:                                                                                                 Fort Pierce Utilities Authority</a:t>
            </a:r>
          </a:p>
        </p:txBody>
      </p:sp>
      <p:sp>
        <p:nvSpPr>
          <p:cNvPr id="6" name="Subtitle 4">
            <a:extLst>
              <a:ext uri="{FF2B5EF4-FFF2-40B4-BE49-F238E27FC236}">
                <a16:creationId xmlns:a16="http://schemas.microsoft.com/office/drawing/2014/main" id="{E441E6FC-21AF-4F2B-AC91-AE0B88FF9C40}"/>
              </a:ext>
            </a:extLst>
          </p:cNvPr>
          <p:cNvSpPr txBox="1">
            <a:spLocks/>
          </p:cNvSpPr>
          <p:nvPr/>
        </p:nvSpPr>
        <p:spPr>
          <a:xfrm>
            <a:off x="1464860" y="4902561"/>
            <a:ext cx="10467832" cy="207473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baseline="0">
                <a:solidFill>
                  <a:schemeClr val="tx1">
                    <a:lumMod val="65000"/>
                    <a:lumOff val="35000"/>
                  </a:schemeClr>
                </a:solidFill>
                <a:latin typeface="Calibri" panose="020F050202020403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lumMod val="65000"/>
                    <a:lumOff val="35000"/>
                  </a:schemeClr>
                </a:solidFill>
                <a:latin typeface="Calibri" panose="020F050202020403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lumMod val="65000"/>
                    <a:lumOff val="35000"/>
                  </a:schemeClr>
                </a:solidFill>
                <a:latin typeface="Calibri" panose="020F050202020403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65000"/>
                    <a:lumOff val="35000"/>
                  </a:schemeClr>
                </a:solidFill>
                <a:latin typeface="Calibri" panose="020F050202020403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lumMod val="65000"/>
                    <a:lumOff val="35000"/>
                  </a:schemeClr>
                </a:solidFill>
                <a:latin typeface="Calibri" panose="020F050202020403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000" dirty="0">
                <a:solidFill>
                  <a:schemeClr val="tx1"/>
                </a:solidFill>
              </a:rPr>
              <a:t>Project Manager:                                    Eric Meyer, Supervising Engineer of Electric &amp; Gas Engineering</a:t>
            </a:r>
          </a:p>
          <a:p>
            <a:r>
              <a:rPr lang="en-US" sz="2000" dirty="0">
                <a:solidFill>
                  <a:schemeClr val="tx1"/>
                </a:solidFill>
              </a:rPr>
              <a:t>Key Personnel:                                                               Craig Crawford, Director of Electric &amp; Gas Systems</a:t>
            </a:r>
          </a:p>
          <a:p>
            <a:r>
              <a:rPr lang="en-US" sz="2000" dirty="0">
                <a:solidFill>
                  <a:schemeClr val="tx1"/>
                </a:solidFill>
              </a:rPr>
              <a:t>                                                                                                                   Thierry Sydne, Mechanical Engineer </a:t>
            </a:r>
          </a:p>
          <a:p>
            <a:r>
              <a:rPr lang="en-US" sz="2000" dirty="0">
                <a:solidFill>
                  <a:schemeClr val="tx1"/>
                </a:solidFill>
              </a:rPr>
              <a:t>	                                                                Rachel Tennant, Public Affairs &amp; Sustainability Manager</a:t>
            </a:r>
          </a:p>
          <a:p>
            <a:r>
              <a:rPr lang="en-US" sz="2000" dirty="0">
                <a:solidFill>
                  <a:schemeClr val="tx1"/>
                </a:solidFill>
              </a:rPr>
              <a:t>						Ashley Levin, Sustainability Program Associate</a:t>
            </a:r>
          </a:p>
          <a:p>
            <a:endParaRPr lang="en-US" sz="2000" dirty="0">
              <a:solidFill>
                <a:schemeClr val="tx1"/>
              </a:solidFill>
            </a:endParaRPr>
          </a:p>
        </p:txBody>
      </p:sp>
    </p:spTree>
    <p:extLst>
      <p:ext uri="{BB962C8B-B14F-4D97-AF65-F5344CB8AC3E}">
        <p14:creationId xmlns:p14="http://schemas.microsoft.com/office/powerpoint/2010/main" val="3865134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14A7C77-517C-482D-9620-360C98727D8B}"/>
              </a:ext>
            </a:extLst>
          </p:cNvPr>
          <p:cNvSpPr>
            <a:spLocks noGrp="1"/>
          </p:cNvSpPr>
          <p:nvPr>
            <p:ph sz="half" idx="1"/>
          </p:nvPr>
        </p:nvSpPr>
        <p:spPr>
          <a:xfrm>
            <a:off x="838200" y="2868968"/>
            <a:ext cx="5181600" cy="3817154"/>
          </a:xfrm>
        </p:spPr>
        <p:txBody>
          <a:bodyPr>
            <a:normAutofit fontScale="70000" lnSpcReduction="20000"/>
          </a:bodyPr>
          <a:lstStyle/>
          <a:p>
            <a:pPr marL="0" indent="0">
              <a:buNone/>
            </a:pPr>
            <a:r>
              <a:rPr lang="en-US" dirty="0">
                <a:solidFill>
                  <a:schemeClr val="tx1"/>
                </a:solidFill>
              </a:rPr>
              <a:t>Project Goals:</a:t>
            </a:r>
          </a:p>
          <a:p>
            <a:pPr marL="514350" indent="-514350">
              <a:buFont typeface="+mj-lt"/>
              <a:buAutoNum type="arabicPeriod"/>
            </a:pPr>
            <a:r>
              <a:rPr lang="en-US" dirty="0">
                <a:solidFill>
                  <a:schemeClr val="tx1"/>
                </a:solidFill>
              </a:rPr>
              <a:t>Upgrade critical infrastructure to increase grid reliability in the face of sever storms and climate change and increase grid capacity to accommodate growing population.</a:t>
            </a:r>
          </a:p>
          <a:p>
            <a:pPr marL="514350" indent="-514350">
              <a:buFont typeface="+mj-lt"/>
              <a:buAutoNum type="arabicPeriod"/>
            </a:pPr>
            <a:r>
              <a:rPr lang="en-US" dirty="0">
                <a:solidFill>
                  <a:schemeClr val="tx1"/>
                </a:solidFill>
              </a:rPr>
              <a:t>Reconfigure a critical distribution substation with new technology that will reduce service disruption in an entire area by disabling only the damaged area of the substation.</a:t>
            </a:r>
          </a:p>
          <a:p>
            <a:pPr marL="514350" indent="-514350">
              <a:buFont typeface="+mj-lt"/>
              <a:buAutoNum type="arabicPeriod"/>
            </a:pPr>
            <a:r>
              <a:rPr lang="en-US" dirty="0">
                <a:solidFill>
                  <a:schemeClr val="tx1"/>
                </a:solidFill>
              </a:rPr>
              <a:t>Reduce customer wait times, utility maintenance costs, and restoration man-hours during faults caused by transient disruptors through new technology.</a:t>
            </a:r>
          </a:p>
        </p:txBody>
      </p:sp>
      <p:sp>
        <p:nvSpPr>
          <p:cNvPr id="4" name="Title 3">
            <a:extLst>
              <a:ext uri="{FF2B5EF4-FFF2-40B4-BE49-F238E27FC236}">
                <a16:creationId xmlns:a16="http://schemas.microsoft.com/office/drawing/2014/main" id="{55FDBF40-89D2-404C-9E95-4E459FC37A9D}"/>
              </a:ext>
            </a:extLst>
          </p:cNvPr>
          <p:cNvSpPr>
            <a:spLocks noGrp="1"/>
          </p:cNvSpPr>
          <p:nvPr>
            <p:ph type="title"/>
          </p:nvPr>
        </p:nvSpPr>
        <p:spPr/>
        <p:txBody>
          <a:bodyPr/>
          <a:lstStyle/>
          <a:p>
            <a:r>
              <a:rPr lang="en-US" dirty="0">
                <a:solidFill>
                  <a:schemeClr val="tx1"/>
                </a:solidFill>
              </a:rPr>
              <a:t>Key Ideas and Takeaways</a:t>
            </a:r>
          </a:p>
        </p:txBody>
      </p:sp>
      <p:sp>
        <p:nvSpPr>
          <p:cNvPr id="7" name="TextBox 6">
            <a:extLst>
              <a:ext uri="{FF2B5EF4-FFF2-40B4-BE49-F238E27FC236}">
                <a16:creationId xmlns:a16="http://schemas.microsoft.com/office/drawing/2014/main" id="{9DEFBC61-8FD8-481A-9C95-F5066B375E57}"/>
              </a:ext>
            </a:extLst>
          </p:cNvPr>
          <p:cNvSpPr txBox="1"/>
          <p:nvPr/>
        </p:nvSpPr>
        <p:spPr>
          <a:xfrm>
            <a:off x="172529" y="1251357"/>
            <a:ext cx="11181272" cy="1477328"/>
          </a:xfrm>
          <a:prstGeom prst="rect">
            <a:avLst/>
          </a:prstGeom>
          <a:noFill/>
        </p:spPr>
        <p:txBody>
          <a:bodyPr wrap="square" rtlCol="0">
            <a:spAutoFit/>
          </a:bodyPr>
          <a:lstStyle/>
          <a:p>
            <a:r>
              <a:rPr lang="en-US" dirty="0"/>
              <a:t>Fort Pierce Utilities Authority requests $5.8 million for its project to create a more resilient and reliable electric utility grid, through significant improvements that will mitigate the disruptions caused by hurricanes, severe storms, and other natural disasters and causes.  FPUA is prepared to match $2.9 million, a 33% cost share. Not only do the proposed upgrades provide greater resilience for the electric grid, but they also provide an example for other grid-hardening activities in our service area.</a:t>
            </a:r>
          </a:p>
        </p:txBody>
      </p:sp>
      <p:pic>
        <p:nvPicPr>
          <p:cNvPr id="20" name="Picture 19">
            <a:extLst>
              <a:ext uri="{FF2B5EF4-FFF2-40B4-BE49-F238E27FC236}">
                <a16:creationId xmlns:a16="http://schemas.microsoft.com/office/drawing/2014/main" id="{988B3690-88E4-4D82-B40D-D8B767FC1B8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353447" y="2868968"/>
            <a:ext cx="4815674" cy="3611756"/>
          </a:xfrm>
          <a:prstGeom prst="rect">
            <a:avLst/>
          </a:prstGeom>
        </p:spPr>
      </p:pic>
    </p:spTree>
    <p:extLst>
      <p:ext uri="{BB962C8B-B14F-4D97-AF65-F5344CB8AC3E}">
        <p14:creationId xmlns:p14="http://schemas.microsoft.com/office/powerpoint/2010/main" val="3274872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Technology &amp; Impacts</a:t>
            </a:r>
          </a:p>
        </p:txBody>
      </p:sp>
      <p:sp>
        <p:nvSpPr>
          <p:cNvPr id="3" name="Content Placeholder 2"/>
          <p:cNvSpPr>
            <a:spLocks noGrp="1"/>
          </p:cNvSpPr>
          <p:nvPr>
            <p:ph idx="10"/>
          </p:nvPr>
        </p:nvSpPr>
        <p:spPr/>
        <p:txBody>
          <a:bodyPr>
            <a:normAutofit fontScale="92500" lnSpcReduction="20000"/>
          </a:bodyPr>
          <a:lstStyle/>
          <a:p>
            <a:pPr marL="0" indent="0">
              <a:buNone/>
            </a:pPr>
            <a:r>
              <a:rPr lang="en-US" dirty="0">
                <a:solidFill>
                  <a:schemeClr val="tx1"/>
                </a:solidFill>
              </a:rPr>
              <a:t>Transmission Reliability Upgrades</a:t>
            </a:r>
          </a:p>
          <a:p>
            <a:pPr lvl="1"/>
            <a:r>
              <a:rPr lang="en-US" dirty="0">
                <a:solidFill>
                  <a:schemeClr val="tx1"/>
                </a:solidFill>
              </a:rPr>
              <a:t>Upgrading the two transformers at the Hartman substation, and replacing 4 obsolete distribution transformers will allow FPUA to continue service without the risk of overload from growing demand caused by population growth and innovative technologies, therefore, increasing the reliability and resilience of the electric grid.  Further, an additional benefit to the transformer upgrades comes from the need for offline maintenance on a transformer, without the risk of power loss within the Fort Pierce community.</a:t>
            </a:r>
          </a:p>
          <a:p>
            <a:pPr marL="0" indent="0">
              <a:buNone/>
            </a:pPr>
            <a:r>
              <a:rPr lang="en-US" dirty="0">
                <a:solidFill>
                  <a:schemeClr val="tx1"/>
                </a:solidFill>
              </a:rPr>
              <a:t>Ring Bus Configuration on Totten Substation</a:t>
            </a:r>
          </a:p>
          <a:p>
            <a:pPr lvl="1"/>
            <a:r>
              <a:rPr lang="en-US" dirty="0">
                <a:solidFill>
                  <a:schemeClr val="tx1"/>
                </a:solidFill>
              </a:rPr>
              <a:t>Replacing the current manual switches and utilizing circuit breakers allows for sectionalizing the exiting terminals to de-energize damaged portions of the substation bus automatically, meaning only the damaged area within the substation would be placed offline.  This technology reduces the duration and number of customers impacted by service interruptions.</a:t>
            </a:r>
          </a:p>
          <a:p>
            <a:pPr marL="0" indent="0">
              <a:buNone/>
            </a:pPr>
            <a:r>
              <a:rPr lang="en-US" dirty="0">
                <a:solidFill>
                  <a:schemeClr val="tx1"/>
                </a:solidFill>
              </a:rPr>
              <a:t>Deployment of </a:t>
            </a:r>
            <a:r>
              <a:rPr lang="en-US" dirty="0" err="1">
                <a:solidFill>
                  <a:schemeClr val="tx1"/>
                </a:solidFill>
              </a:rPr>
              <a:t>TripSaver</a:t>
            </a:r>
            <a:r>
              <a:rPr lang="en-US" dirty="0">
                <a:solidFill>
                  <a:schemeClr val="tx1"/>
                </a:solidFill>
              </a:rPr>
              <a:t> Mounted Reclosers to 10% of Electric Grid</a:t>
            </a:r>
          </a:p>
          <a:p>
            <a:pPr lvl="1"/>
            <a:r>
              <a:rPr lang="en-US" dirty="0">
                <a:solidFill>
                  <a:schemeClr val="tx1"/>
                </a:solidFill>
              </a:rPr>
              <a:t>TripSavers are electronic mounted reclosers that simulate standard expulsion fuses on the electric distribution network.  A line that has a TripSaver installed will operate once physical contact is detected, however, instead of keeping the line without power, the device will close back in itself, reducing the length of time of the outage, the outage impact on the customer, and the need for FPUA staff to visit the site.</a:t>
            </a:r>
          </a:p>
        </p:txBody>
      </p:sp>
    </p:spTree>
    <p:extLst>
      <p:ext uri="{BB962C8B-B14F-4D97-AF65-F5344CB8AC3E}">
        <p14:creationId xmlns:p14="http://schemas.microsoft.com/office/powerpoint/2010/main" val="2021092113"/>
      </p:ext>
    </p:extLst>
  </p:cSld>
  <p:clrMapOvr>
    <a:masterClrMapping/>
  </p:clrMapOvr>
</p:sld>
</file>

<file path=ppt/theme/theme1.xml><?xml version="1.0" encoding="utf-8"?>
<a:theme xmlns:a="http://schemas.openxmlformats.org/drawingml/2006/main" name="Presentation_FPUAFINAL">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FPUA_Final_Blue.potx" id="{17457079-C0A2-4319-BF96-864562F65DB0}" vid="{5B79A244-0925-4962-B29A-3AABA380FB36}"/>
    </a:ext>
  </a:extLst>
</a:theme>
</file>

<file path=docProps/app.xml><?xml version="1.0" encoding="utf-8"?>
<Properties xmlns="http://schemas.openxmlformats.org/officeDocument/2006/extended-properties" xmlns:vt="http://schemas.openxmlformats.org/officeDocument/2006/docPropsVTypes">
  <Template>PresentationFPUA_Final_Blue</Template>
  <TotalTime>130</TotalTime>
  <Words>473</Words>
  <Application>Microsoft Office PowerPoint</Application>
  <PresentationFormat>Widescreen</PresentationFormat>
  <Paragraphs>20</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Calibri</vt:lpstr>
      <vt:lpstr>Presentation_FPUAFINAL</vt:lpstr>
      <vt:lpstr>Mitigating Impacts of Extreme Weather and Natural Disasters through Increased Grid Resiliency</vt:lpstr>
      <vt:lpstr>Key Ideas and Takeaways</vt:lpstr>
      <vt:lpstr>Technology &amp; Impacts</vt:lpstr>
    </vt:vector>
  </TitlesOfParts>
  <Company>FPUA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Levin</dc:creator>
  <cp:lastModifiedBy>Rachel Tennant</cp:lastModifiedBy>
  <cp:revision>20</cp:revision>
  <dcterms:created xsi:type="dcterms:W3CDTF">2023-03-14T11:30:09Z</dcterms:created>
  <dcterms:modified xsi:type="dcterms:W3CDTF">2023-04-05T21:13:06Z</dcterms:modified>
</cp:coreProperties>
</file>