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85" r:id="rId2"/>
    <p:sldId id="288" r:id="rId3"/>
    <p:sldId id="287"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5" autoAdjust="0"/>
    <p:restoredTop sz="87557" autoAdjust="0"/>
  </p:normalViewPr>
  <p:slideViewPr>
    <p:cSldViewPr snapToGrid="0">
      <p:cViewPr varScale="1">
        <p:scale>
          <a:sx n="96" d="100"/>
          <a:sy n="96" d="100"/>
        </p:scale>
        <p:origin x="954"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9" d="100"/>
          <a:sy n="89" d="100"/>
        </p:scale>
        <p:origin x="379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10"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san Strachan" userId="6fec1bf98712a169" providerId="LiveId" clId="{08AE498B-43DC-4428-89C2-A07EF2385D7E}"/>
    <pc:docChg chg="modSld">
      <pc:chgData name="Susan Strachan" userId="6fec1bf98712a169" providerId="LiveId" clId="{08AE498B-43DC-4428-89C2-A07EF2385D7E}" dt="2023-03-15T23:01:23.735" v="10" actId="20577"/>
      <pc:docMkLst>
        <pc:docMk/>
      </pc:docMkLst>
      <pc:sldChg chg="modSp mod">
        <pc:chgData name="Susan Strachan" userId="6fec1bf98712a169" providerId="LiveId" clId="{08AE498B-43DC-4428-89C2-A07EF2385D7E}" dt="2023-03-15T23:01:23.735" v="10" actId="20577"/>
        <pc:sldMkLst>
          <pc:docMk/>
          <pc:sldMk cId="2724049669" sldId="287"/>
        </pc:sldMkLst>
        <pc:spChg chg="mod">
          <ac:chgData name="Susan Strachan" userId="6fec1bf98712a169" providerId="LiveId" clId="{08AE498B-43DC-4428-89C2-A07EF2385D7E}" dt="2023-03-15T23:01:23.735" v="10" actId="20577"/>
          <ac:spMkLst>
            <pc:docMk/>
            <pc:sldMk cId="2724049669" sldId="287"/>
            <ac:spMk id="7" creationId="{0B63CB38-7AC2-4600-AEF6-8E16E948DBA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0D4721A-2DF8-46B6-9C49-1F46CA046503}" type="datetimeFigureOut">
              <a:rPr lang="en-US" smtClean="0"/>
              <a:t>3/15/2023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098390-5ED3-4E2C-8CDF-69A2B542D861}" type="slidenum">
              <a:rPr lang="en-US" smtClean="0"/>
              <a:t>‹#›</a:t>
            </a:fld>
            <a:endParaRPr lang="en-US"/>
          </a:p>
        </p:txBody>
      </p:sp>
    </p:spTree>
    <p:extLst>
      <p:ext uri="{BB962C8B-B14F-4D97-AF65-F5344CB8AC3E}">
        <p14:creationId xmlns:p14="http://schemas.microsoft.com/office/powerpoint/2010/main" val="1929334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098390-5ED3-4E2C-8CDF-69A2B542D861}" type="slidenum">
              <a:rPr lang="en-US" smtClean="0"/>
              <a:t>1</a:t>
            </a:fld>
            <a:endParaRPr lang="en-US"/>
          </a:p>
        </p:txBody>
      </p:sp>
    </p:spTree>
    <p:extLst>
      <p:ext uri="{BB962C8B-B14F-4D97-AF65-F5344CB8AC3E}">
        <p14:creationId xmlns:p14="http://schemas.microsoft.com/office/powerpoint/2010/main" val="2443637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098390-5ED3-4E2C-8CDF-69A2B542D861}" type="slidenum">
              <a:rPr lang="en-US" smtClean="0"/>
              <a:t>2</a:t>
            </a:fld>
            <a:endParaRPr lang="en-US"/>
          </a:p>
        </p:txBody>
      </p:sp>
    </p:spTree>
    <p:extLst>
      <p:ext uri="{BB962C8B-B14F-4D97-AF65-F5344CB8AC3E}">
        <p14:creationId xmlns:p14="http://schemas.microsoft.com/office/powerpoint/2010/main" val="2826245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8098390-5ED3-4E2C-8CDF-69A2B542D861}" type="slidenum">
              <a:rPr lang="en-US" smtClean="0"/>
              <a:t>3</a:t>
            </a:fld>
            <a:endParaRPr lang="en-US"/>
          </a:p>
        </p:txBody>
      </p:sp>
    </p:spTree>
    <p:extLst>
      <p:ext uri="{BB962C8B-B14F-4D97-AF65-F5344CB8AC3E}">
        <p14:creationId xmlns:p14="http://schemas.microsoft.com/office/powerpoint/2010/main" val="2833585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766BAE7-87D1-41A0-8DCC-0BBC9EB68E1E}"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39320664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66BAE7-87D1-41A0-8DCC-0BBC9EB68E1E}"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9486571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66BAE7-87D1-41A0-8DCC-0BBC9EB68E1E}"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4007126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766BAE7-87D1-41A0-8DCC-0BBC9EB68E1E}"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1160591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9766BAE7-87D1-41A0-8DCC-0BBC9EB68E1E}" type="datetimeFigureOut">
              <a:rPr lang="en-US" smtClean="0"/>
              <a:t>3/15/2023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246492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766BAE7-87D1-41A0-8DCC-0BBC9EB68E1E}"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2835393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766BAE7-87D1-41A0-8DCC-0BBC9EB68E1E}" type="datetimeFigureOut">
              <a:rPr lang="en-US" smtClean="0"/>
              <a:t>3/15/2023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154326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766BAE7-87D1-41A0-8DCC-0BBC9EB68E1E}" type="datetimeFigureOut">
              <a:rPr lang="en-US" smtClean="0"/>
              <a:t>3/15/2023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2641502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66BAE7-87D1-41A0-8DCC-0BBC9EB68E1E}" type="datetimeFigureOut">
              <a:rPr lang="en-US" smtClean="0"/>
              <a:t>3/15/2023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14229293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766BAE7-87D1-41A0-8DCC-0BBC9EB68E1E}"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4231211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766BAE7-87D1-41A0-8DCC-0BBC9EB68E1E}" type="datetimeFigureOut">
              <a:rPr lang="en-US" smtClean="0"/>
              <a:t>3/15/2023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E874E9A-4E42-45D1-A35F-1552B31A472B}" type="slidenum">
              <a:rPr lang="en-US" smtClean="0"/>
              <a:t>‹#›</a:t>
            </a:fld>
            <a:endParaRPr lang="en-US"/>
          </a:p>
        </p:txBody>
      </p:sp>
    </p:spTree>
    <p:extLst>
      <p:ext uri="{BB962C8B-B14F-4D97-AF65-F5344CB8AC3E}">
        <p14:creationId xmlns:p14="http://schemas.microsoft.com/office/powerpoint/2010/main" val="1268665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66BAE7-87D1-41A0-8DCC-0BBC9EB68E1E}" type="datetimeFigureOut">
              <a:rPr lang="en-US" smtClean="0"/>
              <a:t>3/15/2023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874E9A-4E42-45D1-A35F-1552B31A472B}" type="slidenum">
              <a:rPr lang="en-US" smtClean="0"/>
              <a:t>‹#›</a:t>
            </a:fld>
            <a:endParaRPr lang="en-US"/>
          </a:p>
        </p:txBody>
      </p:sp>
    </p:spTree>
    <p:extLst>
      <p:ext uri="{BB962C8B-B14F-4D97-AF65-F5344CB8AC3E}">
        <p14:creationId xmlns:p14="http://schemas.microsoft.com/office/powerpoint/2010/main" val="19783731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B880F27-E1BC-4D5E-A99C-191A5D8B6136}"/>
              </a:ext>
            </a:extLst>
          </p:cNvPr>
          <p:cNvSpPr>
            <a:spLocks noGrp="1"/>
          </p:cNvSpPr>
          <p:nvPr>
            <p:ph type="title"/>
          </p:nvPr>
        </p:nvSpPr>
        <p:spPr/>
        <p:txBody>
          <a:bodyPr/>
          <a:lstStyle/>
          <a:p>
            <a:r>
              <a:rPr lang="en-US" dirty="0"/>
              <a:t>SHRIP Logo</a:t>
            </a:r>
          </a:p>
        </p:txBody>
      </p:sp>
      <p:sp>
        <p:nvSpPr>
          <p:cNvPr id="7" name="TextBox 6">
            <a:extLst>
              <a:ext uri="{FF2B5EF4-FFF2-40B4-BE49-F238E27FC236}">
                <a16:creationId xmlns:a16="http://schemas.microsoft.com/office/drawing/2014/main" id="{697E11A9-42D8-4A9C-A295-6AC2FB1E4EFC}"/>
              </a:ext>
            </a:extLst>
          </p:cNvPr>
          <p:cNvSpPr txBox="1"/>
          <p:nvPr/>
        </p:nvSpPr>
        <p:spPr>
          <a:xfrm>
            <a:off x="215405" y="138370"/>
            <a:ext cx="7695890" cy="646331"/>
          </a:xfrm>
          <a:prstGeom prst="rect">
            <a:avLst/>
          </a:prstGeom>
          <a:noFill/>
        </p:spPr>
        <p:txBody>
          <a:bodyPr wrap="square" rtlCol="0">
            <a:spAutoFit/>
          </a:bodyPr>
          <a:lstStyle/>
          <a:p>
            <a:r>
              <a:rPr lang="en-US" b="1" dirty="0"/>
              <a:t>Funding Opportunity Announcement (FOA) Number: DE-FOA-0002740</a:t>
            </a:r>
          </a:p>
          <a:p>
            <a:r>
              <a:rPr lang="en-US" dirty="0"/>
              <a:t>Topic Area 2: Grid Resilience Grants (BIL section 40101(c))</a:t>
            </a:r>
            <a:endParaRPr lang="en-US" sz="1600" dirty="0"/>
          </a:p>
        </p:txBody>
      </p:sp>
      <p:sp>
        <p:nvSpPr>
          <p:cNvPr id="11" name="TextBox 10">
            <a:extLst>
              <a:ext uri="{FF2B5EF4-FFF2-40B4-BE49-F238E27FC236}">
                <a16:creationId xmlns:a16="http://schemas.microsoft.com/office/drawing/2014/main" id="{28112B3B-81B7-4D89-A95D-B5A6A9AC574D}"/>
              </a:ext>
            </a:extLst>
          </p:cNvPr>
          <p:cNvSpPr txBox="1"/>
          <p:nvPr/>
        </p:nvSpPr>
        <p:spPr>
          <a:xfrm>
            <a:off x="215405" y="784701"/>
            <a:ext cx="11858315" cy="2231380"/>
          </a:xfrm>
          <a:prstGeom prst="rect">
            <a:avLst/>
          </a:prstGeom>
          <a:noFill/>
        </p:spPr>
        <p:txBody>
          <a:bodyPr wrap="square" rtlCol="0">
            <a:spAutoFit/>
          </a:bodyPr>
          <a:lstStyle/>
          <a:p>
            <a:r>
              <a:rPr lang="en-US" b="1" dirty="0"/>
              <a:t>Technology Summary</a:t>
            </a:r>
          </a:p>
          <a:p>
            <a:endParaRPr lang="en-US" sz="900" b="1" dirty="0"/>
          </a:p>
          <a:p>
            <a:r>
              <a:rPr lang="en-US" sz="1600" dirty="0"/>
              <a:t>Rebuild our power system for today and tomorrow‘s reliability and resiliency demands by:</a:t>
            </a:r>
          </a:p>
          <a:p>
            <a:endParaRPr lang="en-US" sz="1600" dirty="0"/>
          </a:p>
          <a:p>
            <a:pPr marL="285750" lvl="0" indent="-285750">
              <a:buFont typeface="Arial" panose="020B0604020202020204" pitchFamily="34" charset="0"/>
              <a:buChar char="•"/>
            </a:pPr>
            <a:r>
              <a:rPr lang="en-US" sz="1600" dirty="0"/>
              <a:t>Installing 60+ reclosers and other sectionalizing devices to autonomously rebalance the electrical system.</a:t>
            </a:r>
          </a:p>
          <a:p>
            <a:pPr marL="285750" indent="-285750">
              <a:buFont typeface="Arial" panose="020B0604020202020204" pitchFamily="34" charset="0"/>
              <a:buChar char="•"/>
            </a:pPr>
            <a:r>
              <a:rPr lang="en-US" sz="1600" dirty="0"/>
              <a:t>Integrating Lake Worth Beach’s existing renewable energy infrastructure  to accommodate Battery Energy Storage for community solar </a:t>
            </a:r>
          </a:p>
          <a:p>
            <a:pPr marL="285750" indent="-285750">
              <a:buFont typeface="Arial" panose="020B0604020202020204" pitchFamily="34" charset="0"/>
              <a:buChar char="•"/>
            </a:pPr>
            <a:r>
              <a:rPr lang="en-US" sz="1600" dirty="0"/>
              <a:t>Improving security with new fiber optics connections</a:t>
            </a:r>
          </a:p>
          <a:p>
            <a:pPr marL="285750" lvl="0" indent="-285750">
              <a:buFont typeface="Arial" panose="020B0604020202020204" pitchFamily="34" charset="0"/>
              <a:buChar char="•"/>
            </a:pPr>
            <a:r>
              <a:rPr lang="en-US" sz="1600" dirty="0"/>
              <a:t>Installing of Advanced Metering Infrastructure (AMI) </a:t>
            </a:r>
          </a:p>
          <a:p>
            <a:pPr marL="285750" lvl="0" indent="-285750">
              <a:buFont typeface="Arial" panose="020B0604020202020204" pitchFamily="34" charset="0"/>
              <a:buChar char="•"/>
            </a:pPr>
            <a:r>
              <a:rPr lang="en-US" sz="1600" dirty="0"/>
              <a:t>Centralizing date with a Meter Data Management (MDM) system.</a:t>
            </a:r>
          </a:p>
        </p:txBody>
      </p:sp>
      <p:sp>
        <p:nvSpPr>
          <p:cNvPr id="8" name="TextBox 7">
            <a:extLst>
              <a:ext uri="{FF2B5EF4-FFF2-40B4-BE49-F238E27FC236}">
                <a16:creationId xmlns:a16="http://schemas.microsoft.com/office/drawing/2014/main" id="{697E11A9-42D8-4A9C-A295-6AC2FB1E4EFC}"/>
              </a:ext>
            </a:extLst>
          </p:cNvPr>
          <p:cNvSpPr txBox="1"/>
          <p:nvPr/>
        </p:nvSpPr>
        <p:spPr>
          <a:xfrm>
            <a:off x="2648261" y="3865118"/>
            <a:ext cx="5933764" cy="3016210"/>
          </a:xfrm>
          <a:prstGeom prst="rect">
            <a:avLst/>
          </a:prstGeom>
          <a:noFill/>
        </p:spPr>
        <p:txBody>
          <a:bodyPr wrap="square" rtlCol="0">
            <a:spAutoFit/>
          </a:bodyPr>
          <a:lstStyle/>
          <a:p>
            <a:r>
              <a:rPr lang="en-US" sz="1600" dirty="0"/>
              <a:t>Disadvantaged local communities (see Figure 1) will achieve the highest impact from technological improvements in the following ways:</a:t>
            </a:r>
          </a:p>
          <a:p>
            <a:pPr marL="285750" indent="-285750">
              <a:buFont typeface="Arial" panose="020B0604020202020204" pitchFamily="34" charset="0"/>
              <a:buChar char="•"/>
            </a:pPr>
            <a:r>
              <a:rPr lang="en-US" sz="1600" dirty="0"/>
              <a:t>Impacting communities by providing resilient power for lights at night for safety, electric pumps to clean and filter water, and other living essentials </a:t>
            </a:r>
          </a:p>
          <a:p>
            <a:pPr marL="285750" indent="-285750">
              <a:buFont typeface="Arial" panose="020B0604020202020204" pitchFamily="34" charset="0"/>
              <a:buChar char="•"/>
            </a:pPr>
            <a:r>
              <a:rPr lang="en-US" sz="1600" dirty="0"/>
              <a:t>Providing reliable electricity for health care, nursing homes, education institutions, and local businesses which are essential for public health and services </a:t>
            </a:r>
          </a:p>
          <a:p>
            <a:pPr marL="285750" indent="-285750">
              <a:buFont typeface="Arial" panose="020B0604020202020204" pitchFamily="34" charset="0"/>
              <a:buChar char="•"/>
            </a:pPr>
            <a:r>
              <a:rPr lang="en-US" sz="1600" dirty="0"/>
              <a:t>Creating 100 – 125 high-paying, skilled, professional and STEM jobs and career opportunities</a:t>
            </a:r>
          </a:p>
          <a:p>
            <a:endParaRPr lang="en-US" sz="1400" dirty="0"/>
          </a:p>
        </p:txBody>
      </p:sp>
      <p:sp>
        <p:nvSpPr>
          <p:cNvPr id="4" name="TextBox 3"/>
          <p:cNvSpPr txBox="1"/>
          <p:nvPr/>
        </p:nvSpPr>
        <p:spPr>
          <a:xfrm>
            <a:off x="215405" y="3552494"/>
            <a:ext cx="3368230" cy="646331"/>
          </a:xfrm>
          <a:prstGeom prst="rect">
            <a:avLst/>
          </a:prstGeom>
          <a:noFill/>
        </p:spPr>
        <p:txBody>
          <a:bodyPr wrap="none" rtlCol="0">
            <a:spAutoFit/>
          </a:bodyPr>
          <a:lstStyle/>
          <a:p>
            <a:r>
              <a:rPr lang="en-US" b="1" dirty="0"/>
              <a:t>Description of Technology Impact</a:t>
            </a:r>
          </a:p>
          <a:p>
            <a:endParaRPr lang="es-ES" dirty="0"/>
          </a:p>
        </p:txBody>
      </p:sp>
      <p:pic>
        <p:nvPicPr>
          <p:cNvPr id="3" name="Picture 2">
            <a:extLst>
              <a:ext uri="{FF2B5EF4-FFF2-40B4-BE49-F238E27FC236}">
                <a16:creationId xmlns:a16="http://schemas.microsoft.com/office/drawing/2014/main" id="{D4BCFDEE-1061-EA3A-899D-CF0363409220}"/>
              </a:ext>
            </a:extLst>
          </p:cNvPr>
          <p:cNvPicPr>
            <a:picLocks noChangeAspect="1"/>
          </p:cNvPicPr>
          <p:nvPr/>
        </p:nvPicPr>
        <p:blipFill>
          <a:blip r:embed="rId4"/>
          <a:stretch>
            <a:fillRect/>
          </a:stretch>
        </p:blipFill>
        <p:spPr>
          <a:xfrm>
            <a:off x="215405" y="3946658"/>
            <a:ext cx="2289256" cy="2624925"/>
          </a:xfrm>
          <a:prstGeom prst="rect">
            <a:avLst/>
          </a:prstGeom>
        </p:spPr>
      </p:pic>
    </p:spTree>
    <p:extLst>
      <p:ext uri="{BB962C8B-B14F-4D97-AF65-F5344CB8AC3E}">
        <p14:creationId xmlns:p14="http://schemas.microsoft.com/office/powerpoint/2010/main" val="1237056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9B880F27-E1BC-4D5E-A99C-191A5D8B6136}"/>
              </a:ext>
            </a:extLst>
          </p:cNvPr>
          <p:cNvSpPr>
            <a:spLocks noGrp="1"/>
          </p:cNvSpPr>
          <p:nvPr>
            <p:ph type="title"/>
          </p:nvPr>
        </p:nvSpPr>
        <p:spPr/>
        <p:txBody>
          <a:bodyPr/>
          <a:lstStyle/>
          <a:p>
            <a:r>
              <a:rPr lang="en-US" dirty="0"/>
              <a:t>SHRIP Logo</a:t>
            </a:r>
          </a:p>
        </p:txBody>
      </p:sp>
      <p:pic>
        <p:nvPicPr>
          <p:cNvPr id="8" name="Picture 7">
            <a:extLst>
              <a:ext uri="{FF2B5EF4-FFF2-40B4-BE49-F238E27FC236}">
                <a16:creationId xmlns:a16="http://schemas.microsoft.com/office/drawing/2014/main" id="{8E3304B1-37CD-43EB-8CAB-313321B373A5}"/>
              </a:ext>
            </a:extLst>
          </p:cNvPr>
          <p:cNvPicPr>
            <a:picLocks noChangeAspect="1"/>
          </p:cNvPicPr>
          <p:nvPr/>
        </p:nvPicPr>
        <p:blipFill>
          <a:blip r:embed="rId4"/>
          <a:stretch>
            <a:fillRect/>
          </a:stretch>
        </p:blipFill>
        <p:spPr>
          <a:xfrm>
            <a:off x="9086540" y="159702"/>
            <a:ext cx="2693697" cy="1892980"/>
          </a:xfrm>
          <a:prstGeom prst="rect">
            <a:avLst/>
          </a:prstGeom>
        </p:spPr>
      </p:pic>
      <p:pic>
        <p:nvPicPr>
          <p:cNvPr id="9" name="Picture 8">
            <a:extLst>
              <a:ext uri="{FF2B5EF4-FFF2-40B4-BE49-F238E27FC236}">
                <a16:creationId xmlns:a16="http://schemas.microsoft.com/office/drawing/2014/main" id="{432FB02D-C708-428F-A030-CD331FE7E7EF}"/>
              </a:ext>
            </a:extLst>
          </p:cNvPr>
          <p:cNvPicPr>
            <a:picLocks noChangeAspect="1"/>
          </p:cNvPicPr>
          <p:nvPr/>
        </p:nvPicPr>
        <p:blipFill>
          <a:blip r:embed="rId5"/>
          <a:stretch>
            <a:fillRect/>
          </a:stretch>
        </p:blipFill>
        <p:spPr>
          <a:xfrm>
            <a:off x="9086540" y="2052681"/>
            <a:ext cx="2693697" cy="2633349"/>
          </a:xfrm>
          <a:prstGeom prst="rect">
            <a:avLst/>
          </a:prstGeom>
        </p:spPr>
      </p:pic>
      <p:sp>
        <p:nvSpPr>
          <p:cNvPr id="6" name="TextBox 5">
            <a:extLst>
              <a:ext uri="{FF2B5EF4-FFF2-40B4-BE49-F238E27FC236}">
                <a16:creationId xmlns:a16="http://schemas.microsoft.com/office/drawing/2014/main" id="{99688B09-1E59-436A-B2BB-C841D03540BF}"/>
              </a:ext>
            </a:extLst>
          </p:cNvPr>
          <p:cNvSpPr txBox="1"/>
          <p:nvPr/>
        </p:nvSpPr>
        <p:spPr>
          <a:xfrm>
            <a:off x="718027" y="281774"/>
            <a:ext cx="7599829" cy="2377574"/>
          </a:xfrm>
          <a:prstGeom prst="rect">
            <a:avLst/>
          </a:prstGeom>
          <a:noFill/>
        </p:spPr>
        <p:txBody>
          <a:bodyPr wrap="square" rtlCol="0">
            <a:spAutoFit/>
          </a:bodyPr>
          <a:lstStyle/>
          <a:p>
            <a:r>
              <a:rPr lang="en-US" sz="1650" b="1" dirty="0"/>
              <a:t>Proposed Project Goals</a:t>
            </a:r>
          </a:p>
          <a:p>
            <a:endParaRPr lang="en-US" sz="1650" b="1" dirty="0"/>
          </a:p>
          <a:p>
            <a:pPr marL="342900" marR="0" lvl="0" indent="-342900" rtl="0">
              <a:spcBef>
                <a:spcPts val="0"/>
              </a:spcBef>
              <a:spcAft>
                <a:spcPts val="0"/>
              </a:spcAft>
              <a:buFont typeface="Symbol" panose="05050102010706020507" pitchFamily="18" charset="2"/>
              <a:buChar char=""/>
            </a:pPr>
            <a:r>
              <a:rPr lang="en-US" sz="1650" dirty="0">
                <a:solidFill>
                  <a:srgbClr val="000000"/>
                </a:solidFill>
                <a:effectLst/>
                <a:latin typeface="Calibri" panose="020F0502020204030204" pitchFamily="34" charset="0"/>
                <a:ea typeface="Times New Roman" panose="02020603050405020304" pitchFamily="18" charset="0"/>
              </a:rPr>
              <a:t>Improve transmission reliability and limit the effects of outages.</a:t>
            </a:r>
            <a:endParaRPr lang="en-US" sz="16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50" dirty="0">
                <a:solidFill>
                  <a:srgbClr val="000000"/>
                </a:solidFill>
                <a:effectLst/>
                <a:latin typeface="Calibri" panose="020F0502020204030204" pitchFamily="34" charset="0"/>
                <a:ea typeface="Times New Roman" panose="02020603050405020304" pitchFamily="18" charset="0"/>
              </a:rPr>
              <a:t>Enhance secure communication and data flow between distribution components;</a:t>
            </a:r>
            <a:endParaRPr lang="en-US" sz="16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50" dirty="0">
                <a:solidFill>
                  <a:srgbClr val="000000"/>
                </a:solidFill>
                <a:effectLst/>
                <a:latin typeface="Calibri" panose="020F0502020204030204" pitchFamily="34" charset="0"/>
                <a:ea typeface="Times New Roman" panose="02020603050405020304" pitchFamily="18" charset="0"/>
              </a:rPr>
              <a:t>Provide interconnections and battery storage for its solar and green energy initiatives;</a:t>
            </a:r>
            <a:endParaRPr lang="en-US" sz="165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50" dirty="0">
                <a:solidFill>
                  <a:srgbClr val="000000"/>
                </a:solidFill>
                <a:effectLst/>
                <a:latin typeface="Calibri" panose="020F0502020204030204" pitchFamily="34" charset="0"/>
                <a:ea typeface="Times New Roman" panose="02020603050405020304" pitchFamily="18" charset="0"/>
              </a:rPr>
              <a:t>Improve grid visibility and condition; and</a:t>
            </a:r>
            <a:endParaRPr lang="en-US" sz="1650" dirty="0">
              <a:solidFill>
                <a:srgbClr val="000000"/>
              </a:solidFill>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650" dirty="0">
                <a:effectLst/>
                <a:latin typeface="Calibri" panose="020F0502020204030204" pitchFamily="34" charset="0"/>
                <a:ea typeface="Calibri" panose="020F0502020204030204" pitchFamily="34" charset="0"/>
              </a:rPr>
              <a:t>Improve grid-related decision making based upon historical and real-time system data.</a:t>
            </a:r>
            <a:endParaRPr lang="en-US" sz="1650" dirty="0"/>
          </a:p>
        </p:txBody>
      </p:sp>
      <p:sp>
        <p:nvSpPr>
          <p:cNvPr id="4" name="TextBox 3"/>
          <p:cNvSpPr txBox="1"/>
          <p:nvPr/>
        </p:nvSpPr>
        <p:spPr>
          <a:xfrm>
            <a:off x="718027" y="6017293"/>
            <a:ext cx="6610182" cy="261610"/>
          </a:xfrm>
          <a:prstGeom prst="rect">
            <a:avLst/>
          </a:prstGeom>
          <a:noFill/>
        </p:spPr>
        <p:txBody>
          <a:bodyPr wrap="square" rtlCol="0">
            <a:spAutoFit/>
          </a:bodyPr>
          <a:lstStyle/>
          <a:p>
            <a:pPr algn="ctr"/>
            <a:r>
              <a:rPr lang="en-US" sz="1100" i="1" dirty="0"/>
              <a:t>How GRIP funding will impact SHRIP timelines</a:t>
            </a:r>
            <a:endParaRPr lang="es-ES" sz="1100" dirty="0"/>
          </a:p>
        </p:txBody>
      </p:sp>
      <p:graphicFrame>
        <p:nvGraphicFramePr>
          <p:cNvPr id="5" name="Table 4">
            <a:extLst>
              <a:ext uri="{FF2B5EF4-FFF2-40B4-BE49-F238E27FC236}">
                <a16:creationId xmlns:a16="http://schemas.microsoft.com/office/drawing/2014/main" id="{0387BF65-EA27-3180-0CB4-5717AF48D8AE}"/>
              </a:ext>
            </a:extLst>
          </p:cNvPr>
          <p:cNvGraphicFramePr>
            <a:graphicFrameLocks noGrp="1"/>
          </p:cNvGraphicFramePr>
          <p:nvPr>
            <p:extLst>
              <p:ext uri="{D42A27DB-BD31-4B8C-83A1-F6EECF244321}">
                <p14:modId xmlns:p14="http://schemas.microsoft.com/office/powerpoint/2010/main" val="171469345"/>
              </p:ext>
            </p:extLst>
          </p:nvPr>
        </p:nvGraphicFramePr>
        <p:xfrm>
          <a:off x="718027" y="2881675"/>
          <a:ext cx="7105006" cy="2988442"/>
        </p:xfrm>
        <a:graphic>
          <a:graphicData uri="http://schemas.openxmlformats.org/drawingml/2006/table">
            <a:tbl>
              <a:tblPr firstRow="1" firstCol="1" bandRow="1">
                <a:tableStyleId>{5C22544A-7EE6-4342-B048-85BDC9FD1C3A}</a:tableStyleId>
              </a:tblPr>
              <a:tblGrid>
                <a:gridCol w="316876">
                  <a:extLst>
                    <a:ext uri="{9D8B030D-6E8A-4147-A177-3AD203B41FA5}">
                      <a16:colId xmlns:a16="http://schemas.microsoft.com/office/drawing/2014/main" val="2166989813"/>
                    </a:ext>
                  </a:extLst>
                </a:gridCol>
                <a:gridCol w="5452997">
                  <a:extLst>
                    <a:ext uri="{9D8B030D-6E8A-4147-A177-3AD203B41FA5}">
                      <a16:colId xmlns:a16="http://schemas.microsoft.com/office/drawing/2014/main" val="3460434821"/>
                    </a:ext>
                  </a:extLst>
                </a:gridCol>
                <a:gridCol w="794849">
                  <a:extLst>
                    <a:ext uri="{9D8B030D-6E8A-4147-A177-3AD203B41FA5}">
                      <a16:colId xmlns:a16="http://schemas.microsoft.com/office/drawing/2014/main" val="423876107"/>
                    </a:ext>
                  </a:extLst>
                </a:gridCol>
                <a:gridCol w="540284">
                  <a:extLst>
                    <a:ext uri="{9D8B030D-6E8A-4147-A177-3AD203B41FA5}">
                      <a16:colId xmlns:a16="http://schemas.microsoft.com/office/drawing/2014/main" val="4018366552"/>
                    </a:ext>
                  </a:extLst>
                </a:gridCol>
              </a:tblGrid>
              <a:tr h="160419">
                <a:tc gridSpan="4">
                  <a:txBody>
                    <a:bodyPr/>
                    <a:lstStyle/>
                    <a:p>
                      <a:pPr marL="0" marR="0" algn="ctr">
                        <a:lnSpc>
                          <a:spcPct val="107000"/>
                        </a:lnSpc>
                        <a:spcBef>
                          <a:spcPts val="0"/>
                        </a:spcBef>
                        <a:spcAft>
                          <a:spcPts val="0"/>
                        </a:spcAft>
                      </a:pPr>
                      <a:r>
                        <a:rPr lang="en-US" sz="1200">
                          <a:effectLst/>
                        </a:rPr>
                        <a:t>Expected Time Frame to Completion of Initiatives (years) without and with GRIP funding</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846061263"/>
                  </a:ext>
                </a:extLst>
              </a:tr>
              <a:tr h="160419">
                <a:tc gridSpan="2">
                  <a:txBody>
                    <a:bodyPr/>
                    <a:lstStyle/>
                    <a:p>
                      <a:pPr marL="0" marR="0" algn="ctr">
                        <a:lnSpc>
                          <a:spcPct val="107000"/>
                        </a:lnSpc>
                        <a:spcBef>
                          <a:spcPts val="0"/>
                        </a:spcBef>
                        <a:spcAft>
                          <a:spcPts val="0"/>
                        </a:spcAft>
                      </a:pPr>
                      <a:r>
                        <a:rPr lang="en-US" sz="1200">
                          <a:effectLst/>
                        </a:rPr>
                        <a:t>SHRIP Initiative</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hMerge="1">
                  <a:txBody>
                    <a:bodyPr/>
                    <a:lstStyle/>
                    <a:p>
                      <a:endParaRPr lang="en-US"/>
                    </a:p>
                  </a:txBody>
                  <a:tcPr/>
                </a:tc>
                <a:tc>
                  <a:txBody>
                    <a:bodyPr/>
                    <a:lstStyle/>
                    <a:p>
                      <a:pPr marL="0" marR="0" algn="ctr">
                        <a:lnSpc>
                          <a:spcPct val="107000"/>
                        </a:lnSpc>
                        <a:spcBef>
                          <a:spcPts val="0"/>
                        </a:spcBef>
                        <a:spcAft>
                          <a:spcPts val="0"/>
                        </a:spcAft>
                      </a:pPr>
                      <a:r>
                        <a:rPr lang="en-US" sz="1200">
                          <a:effectLst/>
                        </a:rPr>
                        <a:t>Without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a:effectLst/>
                        </a:rPr>
                        <a:t>With</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532154278"/>
                  </a:ext>
                </a:extLst>
              </a:tr>
              <a:tr h="496067">
                <a:tc>
                  <a:txBody>
                    <a:bodyPr/>
                    <a:lstStyle/>
                    <a:p>
                      <a:pPr marL="0" marR="0">
                        <a:lnSpc>
                          <a:spcPct val="107000"/>
                        </a:lnSpc>
                        <a:spcBef>
                          <a:spcPts val="0"/>
                        </a:spcBef>
                        <a:spcAft>
                          <a:spcPts val="0"/>
                        </a:spcAft>
                      </a:pPr>
                      <a:r>
                        <a:rPr lang="en-US" sz="1200">
                          <a:effectLst/>
                        </a:rPr>
                        <a:t>1</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Sectionalizing Devices: Addition of reclosers and switches as circuit sectionalizing devices to isolate faults and quickly restore service during outages using alternate paths around faulted areas.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dirty="0">
                          <a:effectLst/>
                        </a:rPr>
                        <a:t>20+</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09074942"/>
                  </a:ext>
                </a:extLst>
              </a:tr>
              <a:tr h="328243">
                <a:tc>
                  <a:txBody>
                    <a:bodyPr/>
                    <a:lstStyle/>
                    <a:p>
                      <a:pPr marL="0" marR="0">
                        <a:lnSpc>
                          <a:spcPct val="107000"/>
                        </a:lnSpc>
                        <a:spcBef>
                          <a:spcPts val="0"/>
                        </a:spcBef>
                        <a:spcAft>
                          <a:spcPts val="0"/>
                        </a:spcAft>
                      </a:pPr>
                      <a:r>
                        <a:rPr lang="en-US" sz="1200">
                          <a:effectLst/>
                        </a:rPr>
                        <a:t>2</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Fiber Optics: Add fiber to/from each of our substations and to the most mission critical remote line devices.</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584467245"/>
                  </a:ext>
                </a:extLst>
              </a:tr>
              <a:tr h="663892">
                <a:tc>
                  <a:txBody>
                    <a:bodyPr/>
                    <a:lstStyle/>
                    <a:p>
                      <a:pPr marL="0" marR="0">
                        <a:lnSpc>
                          <a:spcPct val="107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Interconnection and Battery Storage for Community Solar: Add enhanced electric distribution system configuration to our existing 1.7 MW local solar capacity and create a battery storage facility while also providing improved interconnection capability for approximately 7 MW of new solar capacity in the future.</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dirty="0">
                          <a:effectLst/>
                        </a:rPr>
                        <a:t>-</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1862425"/>
                  </a:ext>
                </a:extLst>
              </a:tr>
              <a:tr h="328243">
                <a:tc>
                  <a:txBody>
                    <a:bodyPr/>
                    <a:lstStyle/>
                    <a:p>
                      <a:pPr marL="0" marR="0">
                        <a:lnSpc>
                          <a:spcPct val="107000"/>
                        </a:lnSpc>
                        <a:spcBef>
                          <a:spcPts val="0"/>
                        </a:spcBef>
                        <a:spcAft>
                          <a:spcPts val="0"/>
                        </a:spcAft>
                      </a:pPr>
                      <a:r>
                        <a:rPr lang="en-US" sz="1200">
                          <a:effectLst/>
                        </a:rPr>
                        <a:t>4</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dirty="0">
                          <a:effectLst/>
                        </a:rPr>
                        <a:t>Advanced Metering Installation: Install an Advanced Metering Infrastructure (AMI) System with bidirectional communication.</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20+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3</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747165139"/>
                  </a:ext>
                </a:extLst>
              </a:tr>
              <a:tr h="496067">
                <a:tc>
                  <a:txBody>
                    <a:bodyPr/>
                    <a:lstStyle/>
                    <a:p>
                      <a:pPr marL="0" marR="0">
                        <a:lnSpc>
                          <a:spcPct val="107000"/>
                        </a:lnSpc>
                        <a:spcBef>
                          <a:spcPts val="0"/>
                        </a:spcBef>
                        <a:spcAft>
                          <a:spcPts val="0"/>
                        </a:spcAft>
                      </a:pPr>
                      <a:r>
                        <a:rPr lang="en-US" sz="1200">
                          <a:effectLst/>
                        </a:rPr>
                        <a:t>5</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r>
                        <a:rPr lang="en-US" sz="1200">
                          <a:effectLst/>
                        </a:rPr>
                        <a:t>Data Management and Control: Install a Meter Data Management and Control System to interface with AMI and support Energy Conservation and Demand Response. </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gn="ctr">
                        <a:lnSpc>
                          <a:spcPct val="107000"/>
                        </a:lnSpc>
                        <a:spcBef>
                          <a:spcPts val="0"/>
                        </a:spcBef>
                        <a:spcAft>
                          <a:spcPts val="0"/>
                        </a:spcAft>
                      </a:pPr>
                      <a:r>
                        <a:rPr lang="en-US" sz="1200">
                          <a:effectLst/>
                        </a:rPr>
                        <a:t>20+</a:t>
                      </a: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200" dirty="0">
                          <a:effectLst/>
                        </a:rPr>
                        <a:t>3</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55994552"/>
                  </a:ext>
                </a:extLst>
              </a:tr>
            </a:tbl>
          </a:graphicData>
        </a:graphic>
      </p:graphicFrame>
    </p:spTree>
    <p:extLst>
      <p:ext uri="{BB962C8B-B14F-4D97-AF65-F5344CB8AC3E}">
        <p14:creationId xmlns:p14="http://schemas.microsoft.com/office/powerpoint/2010/main" val="19856255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hidden="1">
            <a:extLst>
              <a:ext uri="{FF2B5EF4-FFF2-40B4-BE49-F238E27FC236}">
                <a16:creationId xmlns:a16="http://schemas.microsoft.com/office/drawing/2014/main" id="{A852D38D-48F8-4A6A-BD10-81433B9E69CB}"/>
              </a:ext>
            </a:extLst>
          </p:cNvPr>
          <p:cNvSpPr>
            <a:spLocks noGrp="1"/>
          </p:cNvSpPr>
          <p:nvPr>
            <p:ph type="title"/>
          </p:nvPr>
        </p:nvSpPr>
        <p:spPr/>
        <p:txBody>
          <a:bodyPr/>
          <a:lstStyle/>
          <a:p>
            <a:r>
              <a:rPr lang="en-US" dirty="0"/>
              <a:t>Reliability Index</a:t>
            </a:r>
          </a:p>
        </p:txBody>
      </p:sp>
      <p:sp>
        <p:nvSpPr>
          <p:cNvPr id="6" name="TextBox 5">
            <a:extLst>
              <a:ext uri="{FF2B5EF4-FFF2-40B4-BE49-F238E27FC236}">
                <a16:creationId xmlns:a16="http://schemas.microsoft.com/office/drawing/2014/main" id="{A6746DF2-72B4-4DE4-8649-71757C3667FB}"/>
              </a:ext>
            </a:extLst>
          </p:cNvPr>
          <p:cNvSpPr txBox="1"/>
          <p:nvPr/>
        </p:nvSpPr>
        <p:spPr>
          <a:xfrm>
            <a:off x="427387" y="1617063"/>
            <a:ext cx="7543133" cy="4325608"/>
          </a:xfrm>
          <a:prstGeom prst="rect">
            <a:avLst/>
          </a:prstGeom>
          <a:noFill/>
        </p:spPr>
        <p:txBody>
          <a:bodyPr wrap="square" rtlCol="0">
            <a:spAutoFit/>
          </a:bodyPr>
          <a:lstStyle/>
          <a:p>
            <a:r>
              <a:rPr lang="en-US" sz="1600" b="1" dirty="0"/>
              <a:t>Project Title</a:t>
            </a:r>
          </a:p>
          <a:p>
            <a:r>
              <a:rPr lang="en-US" sz="1600" dirty="0"/>
              <a:t>System Hardening &amp; Reliability Improvement Program (SHRIP) – Topic Area 2</a:t>
            </a:r>
            <a:endParaRPr lang="en-US" sz="1600" b="1" dirty="0"/>
          </a:p>
          <a:p>
            <a:r>
              <a:rPr lang="en-US" sz="1600" b="1" dirty="0"/>
              <a:t>Prime Recipient </a:t>
            </a:r>
          </a:p>
          <a:p>
            <a:r>
              <a:rPr lang="en-US" sz="1600" dirty="0"/>
              <a:t>City of Lake Worth Beach</a:t>
            </a:r>
          </a:p>
          <a:p>
            <a:r>
              <a:rPr lang="en-US" sz="1600" dirty="0"/>
              <a:t>1900 2</a:t>
            </a:r>
            <a:r>
              <a:rPr lang="en-US" sz="1600" baseline="30000" dirty="0"/>
              <a:t>nd</a:t>
            </a:r>
            <a:r>
              <a:rPr lang="en-US" sz="1600" dirty="0"/>
              <a:t> Avenue, Lake Worth Beach Florida 33461</a:t>
            </a:r>
            <a:endParaRPr lang="en-US" sz="1600" b="1" dirty="0"/>
          </a:p>
          <a:p>
            <a:r>
              <a:rPr lang="en-US" sz="1600" b="1" dirty="0"/>
              <a:t>Project Manager and Key Personnel Information</a:t>
            </a: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Edward Liberty, Director,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Brian King, Assistant Director,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Thomas McKee, Utility Services Manager,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Michael Jenkins, Energy Delivery Manager,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David </a:t>
            </a:r>
            <a:r>
              <a:rPr lang="en-US" sz="1400" dirty="0" err="1">
                <a:effectLst/>
                <a:latin typeface="Calibri" panose="020F0502020204030204" pitchFamily="34" charset="0"/>
                <a:ea typeface="Calibri" panose="020F0502020204030204" pitchFamily="34" charset="0"/>
                <a:cs typeface="Calibri" panose="020F0502020204030204" pitchFamily="34" charset="0"/>
              </a:rPr>
              <a:t>Martyniuk</a:t>
            </a:r>
            <a:r>
              <a:rPr lang="en-US" sz="1400" dirty="0">
                <a:effectLst/>
                <a:latin typeface="Calibri" panose="020F0502020204030204" pitchFamily="34" charset="0"/>
                <a:ea typeface="Calibri" panose="020F0502020204030204" pitchFamily="34" charset="0"/>
                <a:cs typeface="Calibri" panose="020F0502020204030204" pitchFamily="34" charset="0"/>
              </a:rPr>
              <a:t> – Assistant Director, T&amp;D Engineering,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Marcel </a:t>
            </a:r>
            <a:r>
              <a:rPr lang="en-US" sz="1400" dirty="0" err="1">
                <a:effectLst/>
                <a:latin typeface="Calibri" panose="020F0502020204030204" pitchFamily="34" charset="0"/>
                <a:ea typeface="Calibri" panose="020F0502020204030204" pitchFamily="34" charset="0"/>
                <a:cs typeface="Calibri" panose="020F0502020204030204" pitchFamily="34" charset="0"/>
              </a:rPr>
              <a:t>Korman</a:t>
            </a:r>
            <a:r>
              <a:rPr lang="en-US" sz="1400" dirty="0">
                <a:effectLst/>
                <a:latin typeface="Calibri" panose="020F0502020204030204" pitchFamily="34" charset="0"/>
                <a:ea typeface="Calibri" panose="020F0502020204030204" pitchFamily="34" charset="0"/>
                <a:cs typeface="Calibri" panose="020F0502020204030204" pitchFamily="34" charset="0"/>
              </a:rPr>
              <a:t> – Manager, Project Management Office, City of Lake Worth Beach</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Jean St Simon – Distribution Engineering, City of Lake Worth Beach Electric Utility</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err="1">
                <a:effectLst/>
                <a:latin typeface="Calibri" panose="020F0502020204030204" pitchFamily="34" charset="0"/>
                <a:ea typeface="Calibri" panose="020F0502020204030204" pitchFamily="34" charset="0"/>
                <a:cs typeface="Calibri" panose="020F0502020204030204" pitchFamily="34" charset="0"/>
              </a:rPr>
              <a:t>Miglena</a:t>
            </a:r>
            <a:r>
              <a:rPr lang="en-US" sz="1400" dirty="0">
                <a:effectLst/>
                <a:latin typeface="Calibri" panose="020F0502020204030204" pitchFamily="34" charset="0"/>
                <a:ea typeface="Calibri" panose="020F0502020204030204" pitchFamily="34" charset="0"/>
                <a:cs typeface="Calibri" panose="020F0502020204030204" pitchFamily="34" charset="0"/>
              </a:rPr>
              <a:t> Hooks – Network Engineer, City of Lake Worth Beach</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Ashley Sirdar – Assistant Project Manager, City of Lake Worth Beach</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Paul Nicholas – Project Manager, City of Lake Worth Beach</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Susan Strachan – Grant Management Consultant, Grant Management Associates</a:t>
            </a:r>
            <a:endParaRPr lang="en-US" sz="1400" dirty="0">
              <a:effectLst/>
              <a:latin typeface="Calibri" panose="020F0502020204030204" pitchFamily="34" charset="0"/>
              <a:ea typeface="Calibri" panose="020F0502020204030204" pitchFamily="34" charset="0"/>
              <a:cs typeface="Arial" panose="020B0604020202020204" pitchFamily="34" charset="0"/>
            </a:endParaRPr>
          </a:p>
          <a:p>
            <a:pPr marL="0" marR="0">
              <a:lnSpc>
                <a:spcPct val="107000"/>
              </a:lnSpc>
              <a:spcBef>
                <a:spcPts val="0"/>
              </a:spcBef>
              <a:spcAft>
                <a:spcPts val="0"/>
              </a:spcAft>
            </a:pPr>
            <a:r>
              <a:rPr lang="en-US" sz="1400" dirty="0">
                <a:effectLst/>
                <a:latin typeface="Calibri" panose="020F0502020204030204" pitchFamily="34" charset="0"/>
                <a:ea typeface="Calibri" panose="020F0502020204030204" pitchFamily="34" charset="0"/>
                <a:cs typeface="Calibri" panose="020F0502020204030204" pitchFamily="34" charset="0"/>
              </a:rPr>
              <a:t>Patrice Davis – Grant Management Consultant, </a:t>
            </a:r>
            <a:r>
              <a:rPr lang="en-US" sz="1400" dirty="0" err="1">
                <a:effectLst/>
                <a:latin typeface="Calibri" panose="020F0502020204030204" pitchFamily="34" charset="0"/>
                <a:ea typeface="Calibri" panose="020F0502020204030204" pitchFamily="34" charset="0"/>
                <a:cs typeface="Calibri" panose="020F0502020204030204" pitchFamily="34" charset="0"/>
              </a:rPr>
              <a:t>GrantWorks</a:t>
            </a:r>
            <a:endParaRPr lang="en-US" sz="1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7" name="TextBox 6">
            <a:extLst>
              <a:ext uri="{FF2B5EF4-FFF2-40B4-BE49-F238E27FC236}">
                <a16:creationId xmlns:a16="http://schemas.microsoft.com/office/drawing/2014/main" id="{0B63CB38-7AC2-4600-AEF6-8E16E948DBAF}"/>
              </a:ext>
            </a:extLst>
          </p:cNvPr>
          <p:cNvSpPr txBox="1"/>
          <p:nvPr/>
        </p:nvSpPr>
        <p:spPr>
          <a:xfrm>
            <a:off x="427387" y="5838228"/>
            <a:ext cx="6179247" cy="584775"/>
          </a:xfrm>
          <a:prstGeom prst="rect">
            <a:avLst/>
          </a:prstGeom>
          <a:noFill/>
        </p:spPr>
        <p:txBody>
          <a:bodyPr wrap="square" rtlCol="0">
            <a:spAutoFit/>
          </a:bodyPr>
          <a:lstStyle/>
          <a:p>
            <a:r>
              <a:rPr lang="en-US" sz="1600" b="1" dirty="0"/>
              <a:t>Requested DOE Funds is </a:t>
            </a:r>
            <a:r>
              <a:rPr lang="en-US" sz="1600" b="1" i="0" u="none" strike="noStrike" dirty="0">
                <a:effectLst/>
              </a:rPr>
              <a:t>$23,462,167</a:t>
            </a:r>
            <a:r>
              <a:rPr lang="en-US" sz="1200" dirty="0"/>
              <a:t> </a:t>
            </a:r>
            <a:endParaRPr lang="en-US" sz="1600" b="1" dirty="0">
              <a:highlight>
                <a:srgbClr val="FFFF00"/>
              </a:highlight>
            </a:endParaRPr>
          </a:p>
          <a:p>
            <a:r>
              <a:rPr lang="en-US" sz="1600" b="1" dirty="0"/>
              <a:t>Proposed Applicant Cost Share $23,462,167</a:t>
            </a:r>
            <a:endParaRPr lang="en-US" dirty="0"/>
          </a:p>
        </p:txBody>
      </p:sp>
      <p:sp>
        <p:nvSpPr>
          <p:cNvPr id="8" name="TextBox 7">
            <a:extLst>
              <a:ext uri="{FF2B5EF4-FFF2-40B4-BE49-F238E27FC236}">
                <a16:creationId xmlns:a16="http://schemas.microsoft.com/office/drawing/2014/main" id="{DDCE9521-C842-4527-A145-8DB526856FCD}"/>
              </a:ext>
            </a:extLst>
          </p:cNvPr>
          <p:cNvSpPr txBox="1"/>
          <p:nvPr/>
        </p:nvSpPr>
        <p:spPr>
          <a:xfrm>
            <a:off x="316803" y="302389"/>
            <a:ext cx="11133485" cy="1354217"/>
          </a:xfrm>
          <a:prstGeom prst="rect">
            <a:avLst/>
          </a:prstGeom>
          <a:noFill/>
        </p:spPr>
        <p:txBody>
          <a:bodyPr wrap="square" rtlCol="0">
            <a:spAutoFit/>
          </a:bodyPr>
          <a:lstStyle/>
          <a:p>
            <a:r>
              <a:rPr lang="en-US" b="1" dirty="0"/>
              <a:t>Project Key Idea or Takeaway</a:t>
            </a:r>
          </a:p>
          <a:p>
            <a:r>
              <a:rPr lang="en-US" sz="1600" dirty="0"/>
              <a:t>Lake Worth Beach has an aging electric delivery infrastructure with the worst electric system reliability numbers in the state. This infrastructure serves low-income population, with high vulnerability to climate change. </a:t>
            </a:r>
          </a:p>
          <a:p>
            <a:r>
              <a:rPr lang="en-US" sz="1600" dirty="0"/>
              <a:t>If awarded, DOE funding will transform disadvantaged communities and improve the lives of all our citizens. DOE support is necessary to fully fund the project. Without DOE GRIP support, planned upgrades will take decades to fully complete.</a:t>
            </a:r>
          </a:p>
        </p:txBody>
      </p:sp>
      <p:pic>
        <p:nvPicPr>
          <p:cNvPr id="12" name="Picture 11" descr="A green reptile on a branch&#10;&#10;Description automatically generated with low confidence"/>
          <p:cNvPicPr/>
          <p:nvPr/>
        </p:nvPicPr>
        <p:blipFill>
          <a:blip r:embed="rId4"/>
          <a:stretch>
            <a:fillRect/>
          </a:stretch>
        </p:blipFill>
        <p:spPr>
          <a:xfrm>
            <a:off x="9051587" y="2202170"/>
            <a:ext cx="2713026" cy="1503055"/>
          </a:xfrm>
          <a:prstGeom prst="rect">
            <a:avLst/>
          </a:prstGeom>
        </p:spPr>
      </p:pic>
      <p:sp>
        <p:nvSpPr>
          <p:cNvPr id="3" name="TextBox 2"/>
          <p:cNvSpPr txBox="1"/>
          <p:nvPr/>
        </p:nvSpPr>
        <p:spPr>
          <a:xfrm>
            <a:off x="8936487" y="3779867"/>
            <a:ext cx="2943225" cy="830997"/>
          </a:xfrm>
          <a:prstGeom prst="rect">
            <a:avLst/>
          </a:prstGeom>
          <a:noFill/>
        </p:spPr>
        <p:txBody>
          <a:bodyPr wrap="square" rtlCol="0">
            <a:spAutoFit/>
          </a:bodyPr>
          <a:lstStyle/>
          <a:p>
            <a:r>
              <a:rPr lang="en-US" sz="1200" dirty="0"/>
              <a:t>Four to six feet long invasive species iguanas have caused more than fifteen large scale electric outages in Lake Worth Beach  during 2022.</a:t>
            </a:r>
            <a:endParaRPr lang="es-ES" sz="1200" dirty="0"/>
          </a:p>
        </p:txBody>
      </p:sp>
    </p:spTree>
    <p:extLst>
      <p:ext uri="{BB962C8B-B14F-4D97-AF65-F5344CB8AC3E}">
        <p14:creationId xmlns:p14="http://schemas.microsoft.com/office/powerpoint/2010/main" val="272404966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2475</TotalTime>
  <Words>738</Words>
  <Application>Microsoft Office PowerPoint</Application>
  <PresentationFormat>Widescreen</PresentationFormat>
  <Paragraphs>78</Paragraphs>
  <Slides>3</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vt:i4>
      </vt:variant>
    </vt:vector>
  </HeadingPairs>
  <TitlesOfParts>
    <vt:vector size="9" baseType="lpstr">
      <vt:lpstr>Arial</vt:lpstr>
      <vt:lpstr>Calibri</vt:lpstr>
      <vt:lpstr>Calibri Light</vt:lpstr>
      <vt:lpstr>Symbol</vt:lpstr>
      <vt:lpstr>Times New Roman</vt:lpstr>
      <vt:lpstr>Office Theme</vt:lpstr>
      <vt:lpstr>SHRIP Logo</vt:lpstr>
      <vt:lpstr>SHRIP Logo</vt:lpstr>
      <vt:lpstr>Reliability Index</vt:lpstr>
    </vt:vector>
  </TitlesOfParts>
  <Company>City of Lake Worth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Dolores Key</dc:creator>
  <cp:lastModifiedBy>Susan Strachan</cp:lastModifiedBy>
  <cp:revision>105</cp:revision>
  <dcterms:created xsi:type="dcterms:W3CDTF">2019-06-18T17:09:41Z</dcterms:created>
  <dcterms:modified xsi:type="dcterms:W3CDTF">2023-03-15T23:01:28Z</dcterms:modified>
</cp:coreProperties>
</file>