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4"/>
    <p:sldMasterId id="2147483672" r:id="rId5"/>
  </p:sldMasterIdLst>
  <p:notesMasterIdLst>
    <p:notesMasterId r:id="rId10"/>
  </p:notesMasterIdLst>
  <p:sldIdLst>
    <p:sldId id="256" r:id="rId6"/>
    <p:sldId id="257" r:id="rId7"/>
    <p:sldId id="258" r:id="rId8"/>
    <p:sldId id="259" r:id="rId9"/>
  </p:sldIdLst>
  <p:sldSz cx="9144000" cy="5143500" type="screen16x9"/>
  <p:notesSz cx="6858000" cy="9144000"/>
  <p:embeddedFontLst>
    <p:embeddedFont>
      <p:font typeface="Oswald" panose="00000500000000000000" pitchFamily="2" charset="0"/>
      <p:regular r:id="rId11"/>
      <p:bold r:id="rId1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7" d="100"/>
          <a:sy n="117" d="100"/>
        </p:scale>
        <p:origin x="972"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font" Target="fonts/font2.fntdata"/><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font" Target="fonts/font1.fntdata"/><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ederick Hall" userId="733d7f43-0d26-4597-b8f6-b0c66b4fa1e6" providerId="ADAL" clId="{AD44658E-E343-4AE1-A522-B357DBC207B8}"/>
    <pc:docChg chg="modSld">
      <pc:chgData name="Frederick Hall" userId="733d7f43-0d26-4597-b8f6-b0c66b4fa1e6" providerId="ADAL" clId="{AD44658E-E343-4AE1-A522-B357DBC207B8}" dt="2023-03-17T18:39:57.493" v="14" actId="1036"/>
      <pc:docMkLst>
        <pc:docMk/>
      </pc:docMkLst>
      <pc:sldChg chg="modSp mod">
        <pc:chgData name="Frederick Hall" userId="733d7f43-0d26-4597-b8f6-b0c66b4fa1e6" providerId="ADAL" clId="{AD44658E-E343-4AE1-A522-B357DBC207B8}" dt="2023-03-17T18:39:57.493" v="14" actId="1036"/>
        <pc:sldMkLst>
          <pc:docMk/>
          <pc:sldMk cId="0" sldId="259"/>
        </pc:sldMkLst>
        <pc:spChg chg="mod">
          <ac:chgData name="Frederick Hall" userId="733d7f43-0d26-4597-b8f6-b0c66b4fa1e6" providerId="ADAL" clId="{AD44658E-E343-4AE1-A522-B357DBC207B8}" dt="2023-03-17T18:39:49.939" v="11" actId="20577"/>
          <ac:spMkLst>
            <pc:docMk/>
            <pc:sldMk cId="0" sldId="259"/>
            <ac:spMk id="146" creationId="{00000000-0000-0000-0000-000000000000}"/>
          </ac:spMkLst>
        </pc:spChg>
        <pc:spChg chg="mod">
          <ac:chgData name="Frederick Hall" userId="733d7f43-0d26-4597-b8f6-b0c66b4fa1e6" providerId="ADAL" clId="{AD44658E-E343-4AE1-A522-B357DBC207B8}" dt="2023-03-17T18:39:57.493" v="14" actId="1036"/>
          <ac:spMkLst>
            <pc:docMk/>
            <pc:sldMk cId="0" sldId="259"/>
            <ac:spMk id="14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21e5d586037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21e5d58603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21e5d586037_0_2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21e5d586037_0_2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21e5d586037_0_3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g21e5d586037_0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21e5d586037_0_2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21e5d586037_0_2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Google Shape;56;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Google Shape;57;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Google Shape;60;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Google Shape;63;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64" name="Google Shape;64;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Google Shape;67;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Google Shape;68;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Google Shape;69;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Google Shape;75;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Google Shape;76;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Google Shape;7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Google Shape;84;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Google Shape;91;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Custom Layout">
  <p:cSld name="Custom Layout">
    <p:bg>
      <p:bgPr>
        <a:solidFill>
          <a:schemeClr val="lt1"/>
        </a:solidFill>
        <a:effectLst/>
      </p:bgPr>
    </p:bg>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1981200" y="285750"/>
            <a:ext cx="4876800" cy="457200"/>
          </a:xfrm>
          <a:prstGeom prst="rect">
            <a:avLst/>
          </a:prstGeom>
          <a:noFill/>
          <a:ln>
            <a:noFill/>
          </a:ln>
        </p:spPr>
        <p:txBody>
          <a:bodyPr spcFirstLastPara="1" wrap="square" lIns="91425" tIns="91425" rIns="91425" bIns="91425" anchor="ctr" anchorCtr="0">
            <a:noAutofit/>
          </a:bodyPr>
          <a:lstStyle>
            <a:lvl1pPr marL="0" marR="0" lvl="0" indent="0" algn="ctr" rtl="0">
              <a:spcBef>
                <a:spcPts val="0"/>
              </a:spcBef>
              <a:spcAft>
                <a:spcPts val="0"/>
              </a:spcAft>
              <a:buClr>
                <a:srgbClr val="0A7350"/>
              </a:buClr>
              <a:buSzPts val="2800"/>
              <a:buFont typeface="Oswald"/>
              <a:buNone/>
              <a:defRPr sz="2800" b="0" i="0" u="none" strike="noStrike" cap="none">
                <a:solidFill>
                  <a:srgbClr val="0A7350"/>
                </a:solidFill>
                <a:latin typeface="Oswald"/>
                <a:ea typeface="Oswald"/>
                <a:cs typeface="Oswald"/>
                <a:sym typeface="Oswald"/>
              </a:defRPr>
            </a:lvl1pPr>
            <a:lvl2pPr lvl="1" indent="0" rtl="0">
              <a:spcBef>
                <a:spcPts val="0"/>
              </a:spcBef>
              <a:spcAft>
                <a:spcPts val="0"/>
              </a:spcAft>
              <a:buSzPts val="2800"/>
              <a:buNone/>
              <a:defRPr sz="1400"/>
            </a:lvl2pPr>
            <a:lvl3pPr lvl="2" indent="0" rtl="0">
              <a:spcBef>
                <a:spcPts val="0"/>
              </a:spcBef>
              <a:spcAft>
                <a:spcPts val="0"/>
              </a:spcAft>
              <a:buSzPts val="2800"/>
              <a:buNone/>
              <a:defRPr sz="1400"/>
            </a:lvl3pPr>
            <a:lvl4pPr lvl="3" indent="0" rtl="0">
              <a:spcBef>
                <a:spcPts val="0"/>
              </a:spcBef>
              <a:spcAft>
                <a:spcPts val="0"/>
              </a:spcAft>
              <a:buSzPts val="2800"/>
              <a:buNone/>
              <a:defRPr sz="1400"/>
            </a:lvl4pPr>
            <a:lvl5pPr lvl="4" indent="0" rtl="0">
              <a:spcBef>
                <a:spcPts val="0"/>
              </a:spcBef>
              <a:spcAft>
                <a:spcPts val="0"/>
              </a:spcAft>
              <a:buSzPts val="2800"/>
              <a:buNone/>
              <a:defRPr sz="1400"/>
            </a:lvl5pPr>
            <a:lvl6pPr lvl="5" indent="0" rtl="0">
              <a:spcBef>
                <a:spcPts val="0"/>
              </a:spcBef>
              <a:spcAft>
                <a:spcPts val="0"/>
              </a:spcAft>
              <a:buSzPts val="2800"/>
              <a:buNone/>
              <a:defRPr sz="1400"/>
            </a:lvl6pPr>
            <a:lvl7pPr lvl="6" indent="0" rtl="0">
              <a:spcBef>
                <a:spcPts val="0"/>
              </a:spcBef>
              <a:spcAft>
                <a:spcPts val="0"/>
              </a:spcAft>
              <a:buSzPts val="2800"/>
              <a:buNone/>
              <a:defRPr sz="1400"/>
            </a:lvl7pPr>
            <a:lvl8pPr lvl="7" indent="0" rtl="0">
              <a:spcBef>
                <a:spcPts val="0"/>
              </a:spcBef>
              <a:spcAft>
                <a:spcPts val="0"/>
              </a:spcAft>
              <a:buSzPts val="2800"/>
              <a:buNone/>
              <a:defRPr sz="1400"/>
            </a:lvl8pPr>
            <a:lvl9pPr lvl="8" indent="0" rtl="0">
              <a:spcBef>
                <a:spcPts val="0"/>
              </a:spcBef>
              <a:spcAft>
                <a:spcPts val="0"/>
              </a:spcAft>
              <a:buSzPts val="2800"/>
              <a:buNone/>
              <a:defRPr sz="1400"/>
            </a:lvl9pPr>
          </a:lstStyle>
          <a:p>
            <a:endParaRPr/>
          </a:p>
        </p:txBody>
      </p:sp>
      <p:sp>
        <p:nvSpPr>
          <p:cNvPr id="97" name="Google Shape;97;p25"/>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www.dynorganics.com/" TargetMode="External"/><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2.png"/><Relationship Id="rId5" Type="http://schemas.openxmlformats.org/officeDocument/2006/relationships/hyperlink" Target="https://sensibo.com/products/sensibo-air" TargetMode="External"/><Relationship Id="rId4" Type="http://schemas.openxmlformats.org/officeDocument/2006/relationships/hyperlink" Target="https://www.emporiaenergy.com/how-the-vue-energy-monitor-works" TargetMode="External"/><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jpg"/><Relationship Id="rId7"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2.png"/><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102" name="Google Shape;102;p26"/>
          <p:cNvPicPr preferRelativeResize="0"/>
          <p:nvPr/>
        </p:nvPicPr>
        <p:blipFill rotWithShape="1">
          <a:blip r:embed="rId3">
            <a:alphaModFix/>
          </a:blip>
          <a:srcRect t="8508"/>
          <a:stretch/>
        </p:blipFill>
        <p:spPr>
          <a:xfrm>
            <a:off x="1737177" y="1565425"/>
            <a:ext cx="5756075" cy="2966750"/>
          </a:xfrm>
          <a:prstGeom prst="rect">
            <a:avLst/>
          </a:prstGeom>
          <a:noFill/>
          <a:ln>
            <a:noFill/>
          </a:ln>
        </p:spPr>
      </p:pic>
      <p:sp>
        <p:nvSpPr>
          <p:cNvPr id="103" name="Google Shape;103;p26"/>
          <p:cNvSpPr txBox="1">
            <a:spLocks noGrp="1"/>
          </p:cNvSpPr>
          <p:nvPr>
            <p:ph type="ctrTitle"/>
          </p:nvPr>
        </p:nvSpPr>
        <p:spPr>
          <a:xfrm>
            <a:off x="0" y="592175"/>
            <a:ext cx="9144000" cy="934500"/>
          </a:xfrm>
          <a:prstGeom prst="rect">
            <a:avLst/>
          </a:prstGeom>
          <a:solidFill>
            <a:srgbClr val="0A7350">
              <a:alpha val="52950"/>
            </a:srgbClr>
          </a:solidFill>
        </p:spPr>
        <p:txBody>
          <a:bodyPr spcFirstLastPara="1" wrap="square" lIns="91425" tIns="91425" rIns="91425" bIns="91425" anchor="b" anchorCtr="0">
            <a:noAutofit/>
          </a:bodyPr>
          <a:lstStyle/>
          <a:p>
            <a:pPr marL="0" lvl="0" indent="0" algn="ctr" rtl="0">
              <a:spcBef>
                <a:spcPts val="0"/>
              </a:spcBef>
              <a:spcAft>
                <a:spcPts val="0"/>
              </a:spcAft>
              <a:buSzPts val="990"/>
              <a:buNone/>
            </a:pPr>
            <a:r>
              <a:rPr lang="en" sz="2800">
                <a:solidFill>
                  <a:schemeClr val="lt1"/>
                </a:solidFill>
              </a:rPr>
              <a:t>Building “GIANTS”</a:t>
            </a:r>
            <a:endParaRPr sz="2800">
              <a:solidFill>
                <a:schemeClr val="lt1"/>
              </a:solidFill>
            </a:endParaRPr>
          </a:p>
          <a:p>
            <a:pPr marL="0" lvl="0" indent="0" algn="ctr" rtl="0">
              <a:spcBef>
                <a:spcPts val="0"/>
              </a:spcBef>
              <a:spcAft>
                <a:spcPts val="0"/>
              </a:spcAft>
              <a:buSzPts val="990"/>
              <a:buNone/>
            </a:pPr>
            <a:r>
              <a:rPr lang="en" sz="2200">
                <a:solidFill>
                  <a:schemeClr val="lt1"/>
                </a:solidFill>
              </a:rPr>
              <a:t>Grid-edge Integration and Aggregation Network of Thermal Storage</a:t>
            </a:r>
            <a:endParaRPr sz="2110">
              <a:solidFill>
                <a:schemeClr val="lt1"/>
              </a:solidFill>
            </a:endParaRPr>
          </a:p>
        </p:txBody>
      </p:sp>
      <p:sp>
        <p:nvSpPr>
          <p:cNvPr id="104" name="Google Shape;104;p26"/>
          <p:cNvSpPr txBox="1">
            <a:spLocks noGrp="1"/>
          </p:cNvSpPr>
          <p:nvPr>
            <p:ph type="subTitle" idx="1"/>
          </p:nvPr>
        </p:nvSpPr>
        <p:spPr>
          <a:xfrm>
            <a:off x="0" y="4794560"/>
            <a:ext cx="9144000" cy="279900"/>
          </a:xfrm>
          <a:prstGeom prst="rect">
            <a:avLst/>
          </a:prstGeom>
          <a:solidFill>
            <a:srgbClr val="0A7350">
              <a:alpha val="52950"/>
            </a:srgbClr>
          </a:solidFill>
        </p:spPr>
        <p:txBody>
          <a:bodyPr spcFirstLastPara="1" wrap="square" lIns="91425" tIns="91425" rIns="91425" bIns="91425" anchor="ctr" anchorCtr="0">
            <a:normAutofit fontScale="70000" lnSpcReduction="20000"/>
          </a:bodyPr>
          <a:lstStyle/>
          <a:p>
            <a:pPr marL="0" lvl="0" indent="0" algn="r" rtl="0">
              <a:spcBef>
                <a:spcPts val="0"/>
              </a:spcBef>
              <a:spcAft>
                <a:spcPts val="0"/>
              </a:spcAft>
              <a:buNone/>
            </a:pPr>
            <a:r>
              <a:rPr lang="en" sz="1100">
                <a:solidFill>
                  <a:schemeClr val="lt1"/>
                </a:solidFill>
              </a:rPr>
              <a:t>Grid Resilience and Innovation Partnerships Program 	DE-FOA-0002740, Smart Grid Grants	 Concept Paper ID Code: TA2-380-E</a:t>
            </a:r>
            <a:endParaRPr sz="1100">
              <a:solidFill>
                <a:schemeClr val="l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27"/>
          <p:cNvSpPr txBox="1">
            <a:spLocks noGrp="1"/>
          </p:cNvSpPr>
          <p:nvPr>
            <p:ph type="body" idx="1"/>
          </p:nvPr>
        </p:nvSpPr>
        <p:spPr>
          <a:xfrm>
            <a:off x="136550" y="775475"/>
            <a:ext cx="8612400" cy="3994800"/>
          </a:xfrm>
          <a:prstGeom prst="rect">
            <a:avLst/>
          </a:prstGeom>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a:solidFill>
                  <a:srgbClr val="990000"/>
                </a:solidFill>
                <a:latin typeface="Oswald"/>
                <a:ea typeface="Oswald"/>
                <a:cs typeface="Oswald"/>
                <a:sym typeface="Oswald"/>
              </a:rPr>
              <a:t>Overview</a:t>
            </a:r>
            <a:endParaRPr sz="1700" dirty="0">
              <a:solidFill>
                <a:srgbClr val="0A7350"/>
              </a:solidFill>
            </a:endParaRPr>
          </a:p>
          <a:p>
            <a:pPr marL="457200" lvl="0" indent="-311150" algn="l" rtl="0">
              <a:spcBef>
                <a:spcPts val="0"/>
              </a:spcBef>
              <a:spcAft>
                <a:spcPts val="0"/>
              </a:spcAft>
              <a:buClr>
                <a:srgbClr val="0A7350"/>
              </a:buClr>
              <a:buSzPts val="1300"/>
              <a:buFont typeface="Oswald"/>
              <a:buChar char="●"/>
            </a:pPr>
            <a:r>
              <a:rPr lang="en" sz="1300" dirty="0">
                <a:solidFill>
                  <a:schemeClr val="accent3"/>
                </a:solidFill>
                <a:latin typeface="Oswald"/>
                <a:ea typeface="Oswald"/>
                <a:cs typeface="Oswald"/>
                <a:sym typeface="Oswald"/>
              </a:rPr>
              <a:t>Focus on advancing grid-interactive efficient buildings with two programs: </a:t>
            </a:r>
            <a:endParaRPr sz="1300" dirty="0">
              <a:solidFill>
                <a:schemeClr val="accent3"/>
              </a:solidFill>
              <a:latin typeface="Oswald"/>
              <a:ea typeface="Oswald"/>
              <a:cs typeface="Oswald"/>
              <a:sym typeface="Oswald"/>
            </a:endParaRPr>
          </a:p>
          <a:p>
            <a:pPr marL="914400" lvl="1" indent="-311150" algn="l" rtl="0">
              <a:spcBef>
                <a:spcPts val="0"/>
              </a:spcBef>
              <a:spcAft>
                <a:spcPts val="0"/>
              </a:spcAft>
              <a:buClr>
                <a:srgbClr val="0A7350"/>
              </a:buClr>
              <a:buSzPts val="1300"/>
              <a:buFont typeface="Oswald"/>
              <a:buChar char="○"/>
            </a:pPr>
            <a:r>
              <a:rPr lang="en" sz="1200" b="1" dirty="0">
                <a:solidFill>
                  <a:schemeClr val="accent3"/>
                </a:solidFill>
                <a:latin typeface="Oswald"/>
                <a:ea typeface="Oswald"/>
                <a:cs typeface="Oswald"/>
                <a:sym typeface="Oswald"/>
              </a:rPr>
              <a:t>Commercial &amp; Industrial Flexible Load Management </a:t>
            </a:r>
            <a:r>
              <a:rPr lang="en" sz="1200" dirty="0">
                <a:solidFill>
                  <a:schemeClr val="accent3"/>
                </a:solidFill>
                <a:latin typeface="Oswald"/>
                <a:ea typeface="Oswald"/>
                <a:cs typeface="Oswald"/>
                <a:sym typeface="Oswald"/>
              </a:rPr>
              <a:t>(C&amp;I FLM)</a:t>
            </a:r>
            <a:endParaRPr sz="1200" dirty="0">
              <a:solidFill>
                <a:schemeClr val="accent3"/>
              </a:solidFill>
              <a:latin typeface="Oswald"/>
              <a:ea typeface="Oswald"/>
              <a:cs typeface="Oswald"/>
              <a:sym typeface="Oswald"/>
            </a:endParaRPr>
          </a:p>
          <a:p>
            <a:pPr marL="914400" lvl="1" indent="-311150" algn="l" rtl="0">
              <a:spcBef>
                <a:spcPts val="0"/>
              </a:spcBef>
              <a:spcAft>
                <a:spcPts val="0"/>
              </a:spcAft>
              <a:buClr>
                <a:srgbClr val="0A7350"/>
              </a:buClr>
              <a:buSzPts val="1300"/>
              <a:buFont typeface="Oswald"/>
              <a:buChar char="○"/>
            </a:pPr>
            <a:r>
              <a:rPr lang="en" sz="1200" b="1" dirty="0">
                <a:solidFill>
                  <a:schemeClr val="accent3"/>
                </a:solidFill>
                <a:latin typeface="Oswald"/>
                <a:ea typeface="Oswald"/>
                <a:cs typeface="Oswald"/>
                <a:sym typeface="Oswald"/>
              </a:rPr>
              <a:t>Residential Heat Pump Flexible Load Management</a:t>
            </a:r>
            <a:r>
              <a:rPr lang="en" sz="1200" dirty="0">
                <a:solidFill>
                  <a:schemeClr val="accent3"/>
                </a:solidFill>
                <a:latin typeface="Oswald"/>
                <a:ea typeface="Oswald"/>
                <a:cs typeface="Oswald"/>
                <a:sym typeface="Oswald"/>
              </a:rPr>
              <a:t> (HP FLM)</a:t>
            </a:r>
            <a:endParaRPr sz="1200" dirty="0">
              <a:solidFill>
                <a:schemeClr val="accent3"/>
              </a:solidFill>
              <a:latin typeface="Oswald"/>
              <a:ea typeface="Oswald"/>
              <a:cs typeface="Oswald"/>
              <a:sym typeface="Oswald"/>
            </a:endParaRPr>
          </a:p>
          <a:p>
            <a:pPr marL="457200" lvl="0" indent="-311150" algn="l" rtl="0">
              <a:spcBef>
                <a:spcPts val="0"/>
              </a:spcBef>
              <a:spcAft>
                <a:spcPts val="0"/>
              </a:spcAft>
              <a:buClr>
                <a:srgbClr val="0A7350"/>
              </a:buClr>
              <a:buSzPts val="1300"/>
              <a:buFont typeface="Oswald"/>
              <a:buChar char="●"/>
            </a:pPr>
            <a:r>
              <a:rPr lang="en" sz="1300" dirty="0">
                <a:solidFill>
                  <a:schemeClr val="accent3"/>
                </a:solidFill>
                <a:latin typeface="Oswald"/>
                <a:ea typeface="Oswald"/>
                <a:cs typeface="Oswald"/>
                <a:sym typeface="Oswald"/>
              </a:rPr>
              <a:t>Thermal energy storage uses thermal mass stored within buildings’ </a:t>
            </a:r>
            <a:endParaRPr sz="1300" dirty="0">
              <a:solidFill>
                <a:schemeClr val="accent3"/>
              </a:solidFill>
              <a:latin typeface="Oswald"/>
              <a:ea typeface="Oswald"/>
              <a:cs typeface="Oswald"/>
              <a:sym typeface="Oswald"/>
            </a:endParaRPr>
          </a:p>
          <a:p>
            <a:pPr marL="457200" lvl="0" indent="0" algn="l" rtl="0">
              <a:spcBef>
                <a:spcPts val="0"/>
              </a:spcBef>
              <a:spcAft>
                <a:spcPts val="0"/>
              </a:spcAft>
              <a:buNone/>
            </a:pPr>
            <a:r>
              <a:rPr lang="en" sz="1300" dirty="0">
                <a:solidFill>
                  <a:schemeClr val="accent3"/>
                </a:solidFill>
                <a:latin typeface="Oswald"/>
                <a:ea typeface="Oswald"/>
                <a:cs typeface="Oswald"/>
                <a:sym typeface="Oswald"/>
              </a:rPr>
              <a:t>envelope, enabled via dynamic AC</a:t>
            </a:r>
            <a:r>
              <a:rPr lang="en" sz="1300" baseline="30000" dirty="0">
                <a:solidFill>
                  <a:schemeClr val="accent3"/>
                </a:solidFill>
                <a:latin typeface="Oswald"/>
                <a:ea typeface="Oswald"/>
                <a:cs typeface="Oswald"/>
                <a:sym typeface="Oswald"/>
              </a:rPr>
              <a:t>1</a:t>
            </a:r>
            <a:r>
              <a:rPr lang="en" sz="1300" dirty="0">
                <a:solidFill>
                  <a:schemeClr val="accent3"/>
                </a:solidFill>
                <a:latin typeface="Oswald"/>
                <a:ea typeface="Oswald"/>
                <a:cs typeface="Oswald"/>
                <a:sym typeface="Oswald"/>
              </a:rPr>
              <a:t> scheduling</a:t>
            </a:r>
            <a:endParaRPr sz="1300" dirty="0">
              <a:solidFill>
                <a:schemeClr val="accent3"/>
              </a:solidFill>
              <a:latin typeface="Oswald"/>
              <a:ea typeface="Oswald"/>
              <a:cs typeface="Oswald"/>
              <a:sym typeface="Oswald"/>
            </a:endParaRPr>
          </a:p>
          <a:p>
            <a:pPr marL="457200" lvl="0" indent="-311150" algn="l" rtl="0">
              <a:spcBef>
                <a:spcPts val="0"/>
              </a:spcBef>
              <a:spcAft>
                <a:spcPts val="0"/>
              </a:spcAft>
              <a:buClr>
                <a:srgbClr val="0A7350"/>
              </a:buClr>
              <a:buSzPts val="1300"/>
              <a:buFont typeface="Oswald"/>
              <a:buChar char="●"/>
            </a:pPr>
            <a:r>
              <a:rPr lang="en" sz="1300" dirty="0">
                <a:solidFill>
                  <a:schemeClr val="accent3"/>
                </a:solidFill>
                <a:latin typeface="Oswald"/>
                <a:ea typeface="Oswald"/>
                <a:cs typeface="Oswald"/>
                <a:sym typeface="Oswald"/>
              </a:rPr>
              <a:t>BED is currently piloting these two projects with initial success with </a:t>
            </a:r>
            <a:endParaRPr sz="1300" dirty="0">
              <a:solidFill>
                <a:schemeClr val="accent3"/>
              </a:solidFill>
              <a:latin typeface="Oswald"/>
              <a:ea typeface="Oswald"/>
              <a:cs typeface="Oswald"/>
              <a:sym typeface="Oswald"/>
            </a:endParaRPr>
          </a:p>
          <a:p>
            <a:pPr marL="457200" lvl="0" indent="0" algn="l" rtl="0">
              <a:spcBef>
                <a:spcPts val="0"/>
              </a:spcBef>
              <a:spcAft>
                <a:spcPts val="0"/>
              </a:spcAft>
              <a:buNone/>
            </a:pPr>
            <a:r>
              <a:rPr lang="en" sz="1300" dirty="0">
                <a:solidFill>
                  <a:schemeClr val="accent3"/>
                </a:solidFill>
                <a:latin typeface="Oswald"/>
                <a:ea typeface="Oswald"/>
                <a:cs typeface="Oswald"/>
                <a:sym typeface="Oswald"/>
              </a:rPr>
              <a:t>three (3) C&amp;I buildings and nine (9) residential homes with heat pumps</a:t>
            </a:r>
            <a:endParaRPr sz="1300" dirty="0">
              <a:solidFill>
                <a:schemeClr val="accent3"/>
              </a:solidFill>
              <a:latin typeface="Oswald"/>
              <a:ea typeface="Oswald"/>
              <a:cs typeface="Oswald"/>
              <a:sym typeface="Oswald"/>
            </a:endParaRPr>
          </a:p>
          <a:p>
            <a:pPr marL="457200" lvl="0" indent="-311150" algn="l" rtl="0">
              <a:spcBef>
                <a:spcPts val="0"/>
              </a:spcBef>
              <a:spcAft>
                <a:spcPts val="0"/>
              </a:spcAft>
              <a:buClr>
                <a:srgbClr val="0A7350"/>
              </a:buClr>
              <a:buSzPts val="1300"/>
              <a:buFont typeface="Oswald"/>
              <a:buChar char="●"/>
            </a:pPr>
            <a:r>
              <a:rPr lang="en" sz="1300" dirty="0">
                <a:solidFill>
                  <a:schemeClr val="accent3"/>
                </a:solidFill>
                <a:latin typeface="Oswald"/>
                <a:ea typeface="Oswald"/>
                <a:cs typeface="Oswald"/>
                <a:sym typeface="Oswald"/>
              </a:rPr>
              <a:t>BED is an Energy Efficiency, Distribution and Generation Utility, with</a:t>
            </a:r>
            <a:endParaRPr sz="1300" dirty="0">
              <a:solidFill>
                <a:schemeClr val="accent3"/>
              </a:solidFill>
              <a:latin typeface="Oswald"/>
              <a:ea typeface="Oswald"/>
              <a:cs typeface="Oswald"/>
              <a:sym typeface="Oswald"/>
            </a:endParaRPr>
          </a:p>
          <a:p>
            <a:pPr marL="457200" lvl="0" indent="0" algn="l" rtl="0">
              <a:spcBef>
                <a:spcPts val="0"/>
              </a:spcBef>
              <a:spcAft>
                <a:spcPts val="0"/>
              </a:spcAft>
              <a:buNone/>
            </a:pPr>
            <a:r>
              <a:rPr lang="en" sz="1300" dirty="0">
                <a:solidFill>
                  <a:schemeClr val="accent3"/>
                </a:solidFill>
                <a:latin typeface="Oswald"/>
                <a:ea typeface="Oswald"/>
                <a:cs typeface="Oswald"/>
                <a:sym typeface="Oswald"/>
              </a:rPr>
              <a:t>wide range of expertise contributing to this project proposal.</a:t>
            </a:r>
            <a:endParaRPr sz="1300" dirty="0">
              <a:solidFill>
                <a:schemeClr val="accent3"/>
              </a:solidFill>
              <a:latin typeface="Oswald"/>
              <a:ea typeface="Oswald"/>
              <a:cs typeface="Oswald"/>
              <a:sym typeface="Oswald"/>
            </a:endParaRPr>
          </a:p>
          <a:p>
            <a:pPr marL="0" lvl="0" indent="0" algn="l" rtl="0">
              <a:spcBef>
                <a:spcPts val="0"/>
              </a:spcBef>
              <a:spcAft>
                <a:spcPts val="0"/>
              </a:spcAft>
              <a:buNone/>
            </a:pPr>
            <a:r>
              <a:rPr lang="en" sz="1700" dirty="0">
                <a:solidFill>
                  <a:srgbClr val="990000"/>
                </a:solidFill>
                <a:latin typeface="Oswald"/>
                <a:ea typeface="Oswald"/>
                <a:cs typeface="Oswald"/>
                <a:sym typeface="Oswald"/>
              </a:rPr>
              <a:t>C&amp;I Technology</a:t>
            </a:r>
            <a:endParaRPr sz="1600" dirty="0">
              <a:solidFill>
                <a:schemeClr val="accent3"/>
              </a:solidFill>
              <a:latin typeface="Oswald"/>
              <a:ea typeface="Oswald"/>
              <a:cs typeface="Oswald"/>
              <a:sym typeface="Oswald"/>
            </a:endParaRPr>
          </a:p>
          <a:p>
            <a:pPr marL="457200" lvl="0" indent="-311150" algn="l" rtl="0">
              <a:spcBef>
                <a:spcPts val="0"/>
              </a:spcBef>
              <a:spcAft>
                <a:spcPts val="0"/>
              </a:spcAft>
              <a:buClr>
                <a:srgbClr val="0A7350"/>
              </a:buClr>
              <a:buSzPts val="1300"/>
              <a:buFont typeface="Oswald"/>
              <a:buChar char="●"/>
            </a:pPr>
            <a:r>
              <a:rPr lang="en" sz="1300" dirty="0">
                <a:solidFill>
                  <a:schemeClr val="accent3"/>
                </a:solidFill>
                <a:latin typeface="Oswald"/>
                <a:ea typeface="Oswald"/>
                <a:cs typeface="Oswald"/>
                <a:sym typeface="Oswald"/>
              </a:rPr>
              <a:t>Integrate using building management system (BMS) and </a:t>
            </a:r>
            <a:r>
              <a:rPr lang="en" sz="1300" u="sng" dirty="0">
                <a:solidFill>
                  <a:schemeClr val="accent3"/>
                </a:solidFill>
                <a:latin typeface="Oswald"/>
                <a:ea typeface="Oswald"/>
                <a:cs typeface="Oswald"/>
                <a:sym typeface="Oswald"/>
                <a:hlinkClick r:id="rId3">
                  <a:extLst>
                    <a:ext uri="{A12FA001-AC4F-418D-AE19-62706E023703}">
                      <ahyp:hlinkClr xmlns:ahyp="http://schemas.microsoft.com/office/drawing/2018/hyperlinkcolor" val="tx"/>
                    </a:ext>
                  </a:extLst>
                </a:hlinkClick>
              </a:rPr>
              <a:t>Dynamic Organics</a:t>
            </a:r>
            <a:r>
              <a:rPr lang="en" sz="1300" dirty="0">
                <a:solidFill>
                  <a:schemeClr val="accent3"/>
                </a:solidFill>
                <a:latin typeface="Oswald"/>
                <a:ea typeface="Oswald"/>
                <a:cs typeface="Oswald"/>
                <a:sym typeface="Oswald"/>
              </a:rPr>
              <a:t> grid-edge controller</a:t>
            </a:r>
            <a:endParaRPr sz="1300" dirty="0">
              <a:solidFill>
                <a:schemeClr val="accent3"/>
              </a:solidFill>
              <a:latin typeface="Oswald"/>
              <a:ea typeface="Oswald"/>
              <a:cs typeface="Oswald"/>
              <a:sym typeface="Oswald"/>
            </a:endParaRPr>
          </a:p>
          <a:p>
            <a:pPr marL="457200" lvl="0" indent="-311150" algn="l" rtl="0">
              <a:spcBef>
                <a:spcPts val="0"/>
              </a:spcBef>
              <a:spcAft>
                <a:spcPts val="0"/>
              </a:spcAft>
              <a:buClr>
                <a:srgbClr val="0A7350"/>
              </a:buClr>
              <a:buSzPts val="1300"/>
              <a:buFont typeface="Oswald"/>
              <a:buChar char="●"/>
            </a:pPr>
            <a:r>
              <a:rPr lang="en" sz="1300" dirty="0">
                <a:solidFill>
                  <a:schemeClr val="accent3"/>
                </a:solidFill>
                <a:latin typeface="Oswald"/>
                <a:ea typeface="Oswald"/>
                <a:cs typeface="Oswald"/>
                <a:sym typeface="Oswald"/>
              </a:rPr>
              <a:t>BACnet, MODBUS and SCADA protocols used to issue thermal schedules tailored to participating C&amp;I customers</a:t>
            </a:r>
            <a:endParaRPr sz="1300" dirty="0">
              <a:solidFill>
                <a:schemeClr val="accent3"/>
              </a:solidFill>
              <a:latin typeface="Oswald"/>
              <a:ea typeface="Oswald"/>
              <a:cs typeface="Oswald"/>
              <a:sym typeface="Oswald"/>
            </a:endParaRPr>
          </a:p>
          <a:p>
            <a:pPr marL="0" lvl="0" indent="0" algn="l" rtl="0">
              <a:spcBef>
                <a:spcPts val="0"/>
              </a:spcBef>
              <a:spcAft>
                <a:spcPts val="0"/>
              </a:spcAft>
              <a:buNone/>
            </a:pPr>
            <a:r>
              <a:rPr lang="en" sz="1700" dirty="0">
                <a:solidFill>
                  <a:srgbClr val="990000"/>
                </a:solidFill>
                <a:latin typeface="Oswald"/>
                <a:ea typeface="Oswald"/>
                <a:cs typeface="Oswald"/>
                <a:sym typeface="Oswald"/>
              </a:rPr>
              <a:t>HP Technology</a:t>
            </a:r>
            <a:endParaRPr sz="1400" dirty="0">
              <a:solidFill>
                <a:schemeClr val="accent3"/>
              </a:solidFill>
              <a:latin typeface="Oswald"/>
              <a:ea typeface="Oswald"/>
              <a:cs typeface="Oswald"/>
              <a:sym typeface="Oswald"/>
            </a:endParaRPr>
          </a:p>
          <a:p>
            <a:pPr marL="457200" lvl="0" indent="-311150" algn="l" rtl="0">
              <a:spcBef>
                <a:spcPts val="0"/>
              </a:spcBef>
              <a:spcAft>
                <a:spcPts val="0"/>
              </a:spcAft>
              <a:buClr>
                <a:srgbClr val="0A7350"/>
              </a:buClr>
              <a:buSzPts val="1300"/>
              <a:buFont typeface="Oswald"/>
              <a:buChar char="●"/>
            </a:pPr>
            <a:r>
              <a:rPr lang="en" sz="1300" u="sng" dirty="0">
                <a:solidFill>
                  <a:schemeClr val="accent3"/>
                </a:solidFill>
                <a:latin typeface="Oswald"/>
                <a:ea typeface="Oswald"/>
                <a:cs typeface="Oswald"/>
                <a:sym typeface="Oswald"/>
                <a:hlinkClick r:id="rId4">
                  <a:extLst>
                    <a:ext uri="{A12FA001-AC4F-418D-AE19-62706E023703}">
                      <ahyp:hlinkClr xmlns:ahyp="http://schemas.microsoft.com/office/drawing/2018/hyperlinkcolor" val="tx"/>
                    </a:ext>
                  </a:extLst>
                </a:hlinkClick>
              </a:rPr>
              <a:t>Emporia Vue</a:t>
            </a:r>
            <a:r>
              <a:rPr lang="en" sz="1300" dirty="0">
                <a:solidFill>
                  <a:schemeClr val="accent3"/>
                </a:solidFill>
                <a:latin typeface="Oswald"/>
                <a:ea typeface="Oswald"/>
                <a:cs typeface="Oswald"/>
                <a:sym typeface="Oswald"/>
              </a:rPr>
              <a:t> submeters HP interval data (15-minute) and fossil fuel (if applicable) to enable bill credits</a:t>
            </a:r>
            <a:endParaRPr sz="1300" dirty="0">
              <a:solidFill>
                <a:schemeClr val="accent3"/>
              </a:solidFill>
              <a:latin typeface="Oswald"/>
              <a:ea typeface="Oswald"/>
              <a:cs typeface="Oswald"/>
              <a:sym typeface="Oswald"/>
            </a:endParaRPr>
          </a:p>
          <a:p>
            <a:pPr marL="457200" lvl="0" indent="-311150" algn="l" rtl="0">
              <a:spcBef>
                <a:spcPts val="0"/>
              </a:spcBef>
              <a:spcAft>
                <a:spcPts val="0"/>
              </a:spcAft>
              <a:buClr>
                <a:srgbClr val="0A7350"/>
              </a:buClr>
              <a:buSzPts val="1300"/>
              <a:buFont typeface="Oswald"/>
              <a:buChar char="●"/>
            </a:pPr>
            <a:r>
              <a:rPr lang="en" sz="1300" u="sng" dirty="0">
                <a:solidFill>
                  <a:schemeClr val="accent3"/>
                </a:solidFill>
                <a:latin typeface="Oswald"/>
                <a:ea typeface="Oswald"/>
                <a:cs typeface="Oswald"/>
                <a:sym typeface="Oswald"/>
                <a:hlinkClick r:id="rId5">
                  <a:extLst>
                    <a:ext uri="{A12FA001-AC4F-418D-AE19-62706E023703}">
                      <ahyp:hlinkClr xmlns:ahyp="http://schemas.microsoft.com/office/drawing/2018/hyperlinkcolor" val="tx"/>
                    </a:ext>
                  </a:extLst>
                </a:hlinkClick>
              </a:rPr>
              <a:t>Sensibo Air </a:t>
            </a:r>
            <a:r>
              <a:rPr lang="en" sz="1300" u="sng" dirty="0">
                <a:solidFill>
                  <a:schemeClr val="accent3"/>
                </a:solidFill>
                <a:latin typeface="Oswald"/>
                <a:ea typeface="Oswald"/>
                <a:cs typeface="Oswald"/>
                <a:sym typeface="Oswald"/>
                <a:hlinkClick r:id="rId5">
                  <a:extLst>
                    <a:ext uri="{A12FA001-AC4F-418D-AE19-62706E023703}">
                      <ahyp:hlinkClr xmlns:ahyp="http://schemas.microsoft.com/office/drawing/2018/hyperlinkcolor" val="tx"/>
                    </a:ext>
                  </a:extLst>
                </a:hlinkClick>
              </a:rPr>
              <a:t>controller</a:t>
            </a:r>
            <a:r>
              <a:rPr lang="en" sz="1300" dirty="0">
                <a:solidFill>
                  <a:schemeClr val="accent3"/>
                </a:solidFill>
                <a:latin typeface="Oswald"/>
                <a:ea typeface="Oswald"/>
                <a:cs typeface="Oswald"/>
                <a:sym typeface="Oswald"/>
              </a:rPr>
              <a:t> allows BED to alter AC state by HP head unit.</a:t>
            </a:r>
            <a:endParaRPr sz="1400" dirty="0">
              <a:solidFill>
                <a:schemeClr val="accent3"/>
              </a:solidFill>
              <a:latin typeface="Oswald"/>
              <a:ea typeface="Oswald"/>
              <a:cs typeface="Oswald"/>
              <a:sym typeface="Oswald"/>
            </a:endParaRPr>
          </a:p>
        </p:txBody>
      </p:sp>
      <p:sp>
        <p:nvSpPr>
          <p:cNvPr id="110" name="Google Shape;110;p27"/>
          <p:cNvSpPr/>
          <p:nvPr/>
        </p:nvSpPr>
        <p:spPr>
          <a:xfrm>
            <a:off x="-75" y="234875"/>
            <a:ext cx="9144000" cy="540600"/>
          </a:xfrm>
          <a:prstGeom prst="rect">
            <a:avLst/>
          </a:prstGeom>
          <a:solidFill>
            <a:srgbClr val="0A7350">
              <a:alpha val="52950"/>
            </a:srgbClr>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1" name="Google Shape;111;p27"/>
          <p:cNvPicPr preferRelativeResize="0"/>
          <p:nvPr/>
        </p:nvPicPr>
        <p:blipFill>
          <a:blip r:embed="rId6">
            <a:alphaModFix/>
          </a:blip>
          <a:stretch>
            <a:fillRect/>
          </a:stretch>
        </p:blipFill>
        <p:spPr>
          <a:xfrm>
            <a:off x="6586275" y="250395"/>
            <a:ext cx="2255298" cy="509550"/>
          </a:xfrm>
          <a:prstGeom prst="rect">
            <a:avLst/>
          </a:prstGeom>
          <a:noFill/>
          <a:ln>
            <a:noFill/>
          </a:ln>
        </p:spPr>
      </p:pic>
      <p:sp>
        <p:nvSpPr>
          <p:cNvPr id="112" name="Google Shape;112;p27"/>
          <p:cNvSpPr txBox="1">
            <a:spLocks noGrp="1"/>
          </p:cNvSpPr>
          <p:nvPr>
            <p:ph type="title"/>
          </p:nvPr>
        </p:nvSpPr>
        <p:spPr>
          <a:xfrm>
            <a:off x="334700" y="297500"/>
            <a:ext cx="6174300" cy="457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lt1"/>
                </a:solidFill>
                <a:latin typeface="Oswald"/>
                <a:ea typeface="Oswald"/>
                <a:cs typeface="Oswald"/>
                <a:sym typeface="Oswald"/>
              </a:rPr>
              <a:t>Building GIANTS  </a:t>
            </a:r>
            <a:r>
              <a:rPr lang="en" dirty="0">
                <a:solidFill>
                  <a:srgbClr val="CC0000"/>
                </a:solidFill>
                <a:latin typeface="Oswald"/>
                <a:ea typeface="Oswald"/>
                <a:cs typeface="Oswald"/>
                <a:sym typeface="Oswald"/>
              </a:rPr>
              <a:t>TECHNOLOGY SUMMARY</a:t>
            </a:r>
            <a:endParaRPr dirty="0">
              <a:solidFill>
                <a:srgbClr val="CC0000"/>
              </a:solidFill>
            </a:endParaRPr>
          </a:p>
        </p:txBody>
      </p:sp>
      <p:pic>
        <p:nvPicPr>
          <p:cNvPr id="113" name="Google Shape;113;p27"/>
          <p:cNvPicPr preferRelativeResize="0"/>
          <p:nvPr/>
        </p:nvPicPr>
        <p:blipFill>
          <a:blip r:embed="rId7">
            <a:alphaModFix/>
          </a:blip>
          <a:stretch>
            <a:fillRect/>
          </a:stretch>
        </p:blipFill>
        <p:spPr>
          <a:xfrm>
            <a:off x="5112815" y="902925"/>
            <a:ext cx="3973260" cy="1988650"/>
          </a:xfrm>
          <a:prstGeom prst="rect">
            <a:avLst/>
          </a:prstGeom>
          <a:noFill/>
          <a:ln>
            <a:noFill/>
          </a:ln>
        </p:spPr>
      </p:pic>
      <p:pic>
        <p:nvPicPr>
          <p:cNvPr id="114" name="Google Shape;114;p27"/>
          <p:cNvPicPr preferRelativeResize="0"/>
          <p:nvPr/>
        </p:nvPicPr>
        <p:blipFill>
          <a:blip r:embed="rId8">
            <a:alphaModFix/>
          </a:blip>
          <a:stretch>
            <a:fillRect/>
          </a:stretch>
        </p:blipFill>
        <p:spPr>
          <a:xfrm>
            <a:off x="7227680" y="4074526"/>
            <a:ext cx="875494" cy="759446"/>
          </a:xfrm>
          <a:prstGeom prst="rect">
            <a:avLst/>
          </a:prstGeom>
          <a:noFill/>
          <a:ln>
            <a:noFill/>
          </a:ln>
        </p:spPr>
      </p:pic>
      <p:sp>
        <p:nvSpPr>
          <p:cNvPr id="115" name="Google Shape;115;p27"/>
          <p:cNvSpPr txBox="1"/>
          <p:nvPr/>
        </p:nvSpPr>
        <p:spPr>
          <a:xfrm>
            <a:off x="200275" y="4813724"/>
            <a:ext cx="5243700" cy="30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900" baseline="30000">
                <a:solidFill>
                  <a:schemeClr val="dk1"/>
                </a:solidFill>
              </a:rPr>
              <a:t>1</a:t>
            </a:r>
            <a:r>
              <a:rPr lang="en" sz="700">
                <a:solidFill>
                  <a:schemeClr val="dk1"/>
                </a:solidFill>
              </a:rPr>
              <a:t> Air conditioning (AC) applies to heating and cooling a space within a building or facility</a:t>
            </a:r>
            <a:endParaRPr sz="700"/>
          </a:p>
        </p:txBody>
      </p:sp>
      <p:sp>
        <p:nvSpPr>
          <p:cNvPr id="116" name="Google Shape;116;p27"/>
          <p:cNvSpPr txBox="1"/>
          <p:nvPr/>
        </p:nvSpPr>
        <p:spPr>
          <a:xfrm>
            <a:off x="5094625" y="2891575"/>
            <a:ext cx="3973200" cy="600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b="1">
                <a:solidFill>
                  <a:srgbClr val="990000"/>
                </a:solidFill>
                <a:latin typeface="Oswald"/>
                <a:ea typeface="Oswald"/>
                <a:cs typeface="Oswald"/>
                <a:sym typeface="Oswald"/>
              </a:rPr>
              <a:t>Figure 1:</a:t>
            </a:r>
            <a:r>
              <a:rPr lang="en" sz="900">
                <a:solidFill>
                  <a:srgbClr val="990000"/>
                </a:solidFill>
                <a:latin typeface="Oswald"/>
                <a:ea typeface="Oswald"/>
                <a:cs typeface="Oswald"/>
                <a:sym typeface="Oswald"/>
              </a:rPr>
              <a:t> BED’s approach to reaching the Burlington Net Zero Energy Goal by 2030 is to approach buildings using this pyramid structure. BED has expertise in energy efficiency, which translates to greater thermal capacity and flexibility </a:t>
            </a:r>
            <a:endParaRPr sz="900">
              <a:solidFill>
                <a:srgbClr val="990000"/>
              </a:solidFill>
              <a:latin typeface="Oswald"/>
              <a:ea typeface="Oswald"/>
              <a:cs typeface="Oswald"/>
              <a:sym typeface="Oswald"/>
            </a:endParaRPr>
          </a:p>
        </p:txBody>
      </p:sp>
      <p:pic>
        <p:nvPicPr>
          <p:cNvPr id="117" name="Google Shape;117;p27"/>
          <p:cNvPicPr preferRelativeResize="0"/>
          <p:nvPr/>
        </p:nvPicPr>
        <p:blipFill>
          <a:blip r:embed="rId9">
            <a:alphaModFix/>
          </a:blip>
          <a:stretch>
            <a:fillRect/>
          </a:stretch>
        </p:blipFill>
        <p:spPr>
          <a:xfrm>
            <a:off x="8092010" y="3371782"/>
            <a:ext cx="776881" cy="797150"/>
          </a:xfrm>
          <a:prstGeom prst="rect">
            <a:avLst/>
          </a:prstGeom>
          <a:noFill/>
          <a:ln>
            <a:noFill/>
          </a:ln>
        </p:spPr>
      </p:pic>
      <p:sp>
        <p:nvSpPr>
          <p:cNvPr id="118" name="Google Shape;118;p27"/>
          <p:cNvSpPr txBox="1"/>
          <p:nvPr/>
        </p:nvSpPr>
        <p:spPr>
          <a:xfrm>
            <a:off x="8064700" y="4154100"/>
            <a:ext cx="1079100" cy="600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b="1">
                <a:solidFill>
                  <a:srgbClr val="990000"/>
                </a:solidFill>
                <a:latin typeface="Oswald"/>
                <a:ea typeface="Oswald"/>
                <a:cs typeface="Oswald"/>
                <a:sym typeface="Oswald"/>
              </a:rPr>
              <a:t>Figure 2:</a:t>
            </a:r>
            <a:r>
              <a:rPr lang="en" sz="900">
                <a:solidFill>
                  <a:srgbClr val="990000"/>
                </a:solidFill>
                <a:latin typeface="Oswald"/>
                <a:ea typeface="Oswald"/>
                <a:cs typeface="Oswald"/>
                <a:sym typeface="Oswald"/>
              </a:rPr>
              <a:t> Sensibo Air (left) and Emporia Vue device (above)</a:t>
            </a:r>
            <a:endParaRPr sz="900">
              <a:solidFill>
                <a:srgbClr val="990000"/>
              </a:solidFill>
              <a:latin typeface="Oswald"/>
              <a:ea typeface="Oswald"/>
              <a:cs typeface="Oswald"/>
              <a:sym typeface="Oswald"/>
            </a:endParaRPr>
          </a:p>
        </p:txBody>
      </p:sp>
      <p:cxnSp>
        <p:nvCxnSpPr>
          <p:cNvPr id="119" name="Google Shape;119;p27"/>
          <p:cNvCxnSpPr/>
          <p:nvPr/>
        </p:nvCxnSpPr>
        <p:spPr>
          <a:xfrm>
            <a:off x="156800" y="4864875"/>
            <a:ext cx="8783700" cy="0"/>
          </a:xfrm>
          <a:prstGeom prst="straightConnector1">
            <a:avLst/>
          </a:prstGeom>
          <a:noFill/>
          <a:ln w="28575" cap="flat" cmpd="sng">
            <a:solidFill>
              <a:srgbClr val="84B5A3"/>
            </a:solidFill>
            <a:prstDash val="solid"/>
            <a:round/>
            <a:headEnd type="none" w="med" len="med"/>
            <a:tailEnd type="none" w="med" len="med"/>
          </a:ln>
        </p:spPr>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28"/>
          <p:cNvSpPr txBox="1">
            <a:spLocks noGrp="1"/>
          </p:cNvSpPr>
          <p:nvPr>
            <p:ph type="body" idx="1"/>
          </p:nvPr>
        </p:nvSpPr>
        <p:spPr>
          <a:xfrm>
            <a:off x="136550" y="775475"/>
            <a:ext cx="4435500" cy="841200"/>
          </a:xfrm>
          <a:prstGeom prst="rect">
            <a:avLst/>
          </a:prstGeom>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a:solidFill>
                  <a:srgbClr val="990000"/>
                </a:solidFill>
                <a:latin typeface="Oswald"/>
                <a:ea typeface="Oswald"/>
                <a:cs typeface="Oswald"/>
                <a:sym typeface="Oswald"/>
              </a:rPr>
              <a:t>C&amp;I FLM Impact</a:t>
            </a:r>
            <a:endParaRPr sz="1700">
              <a:solidFill>
                <a:srgbClr val="0A7350"/>
              </a:solidFill>
            </a:endParaRPr>
          </a:p>
          <a:p>
            <a:pPr marL="457200" lvl="0" indent="-311150" algn="l" rtl="0">
              <a:lnSpc>
                <a:spcPct val="100000"/>
              </a:lnSpc>
              <a:spcBef>
                <a:spcPts val="0"/>
              </a:spcBef>
              <a:spcAft>
                <a:spcPts val="0"/>
              </a:spcAft>
              <a:buClr>
                <a:srgbClr val="0A7350"/>
              </a:buClr>
              <a:buSzPts val="1300"/>
              <a:buFont typeface="Oswald"/>
              <a:buChar char="●"/>
            </a:pPr>
            <a:r>
              <a:rPr lang="en" sz="1400">
                <a:solidFill>
                  <a:schemeClr val="accent3"/>
                </a:solidFill>
                <a:latin typeface="Oswald"/>
                <a:ea typeface="Oswald"/>
                <a:cs typeface="Oswald"/>
                <a:sym typeface="Oswald"/>
              </a:rPr>
              <a:t>Integrate 45 C&amp;I Buildings</a:t>
            </a:r>
            <a:endParaRPr sz="1400">
              <a:solidFill>
                <a:schemeClr val="accent3"/>
              </a:solidFill>
              <a:latin typeface="Oswald"/>
              <a:ea typeface="Oswald"/>
              <a:cs typeface="Oswald"/>
              <a:sym typeface="Oswald"/>
            </a:endParaRPr>
          </a:p>
          <a:p>
            <a:pPr marL="457200" lvl="0" indent="-311150" algn="l" rtl="0">
              <a:lnSpc>
                <a:spcPct val="100000"/>
              </a:lnSpc>
              <a:spcBef>
                <a:spcPts val="0"/>
              </a:spcBef>
              <a:spcAft>
                <a:spcPts val="0"/>
              </a:spcAft>
              <a:buClr>
                <a:srgbClr val="0A7350"/>
              </a:buClr>
              <a:buSzPts val="1300"/>
              <a:buFont typeface="Oswald"/>
              <a:buChar char="●"/>
            </a:pPr>
            <a:r>
              <a:rPr lang="en" sz="1400">
                <a:solidFill>
                  <a:schemeClr val="accent3"/>
                </a:solidFill>
                <a:latin typeface="Oswald"/>
                <a:ea typeface="Oswald"/>
                <a:cs typeface="Oswald"/>
                <a:sym typeface="Oswald"/>
              </a:rPr>
              <a:t>Achieve 2.25 MW of dispatchable thermal storage</a:t>
            </a:r>
            <a:endParaRPr sz="1300">
              <a:solidFill>
                <a:schemeClr val="accent3"/>
              </a:solidFill>
              <a:latin typeface="Oswald"/>
              <a:ea typeface="Oswald"/>
              <a:cs typeface="Oswald"/>
              <a:sym typeface="Oswald"/>
            </a:endParaRPr>
          </a:p>
        </p:txBody>
      </p:sp>
      <p:sp>
        <p:nvSpPr>
          <p:cNvPr id="125" name="Google Shape;125;p28"/>
          <p:cNvSpPr/>
          <p:nvPr/>
        </p:nvSpPr>
        <p:spPr>
          <a:xfrm>
            <a:off x="-75" y="234875"/>
            <a:ext cx="9144000" cy="540600"/>
          </a:xfrm>
          <a:prstGeom prst="rect">
            <a:avLst/>
          </a:prstGeom>
          <a:solidFill>
            <a:srgbClr val="0A7350">
              <a:alpha val="52950"/>
            </a:srgbClr>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6" name="Google Shape;126;p28"/>
          <p:cNvPicPr preferRelativeResize="0"/>
          <p:nvPr/>
        </p:nvPicPr>
        <p:blipFill>
          <a:blip r:embed="rId3">
            <a:alphaModFix/>
          </a:blip>
          <a:stretch>
            <a:fillRect/>
          </a:stretch>
        </p:blipFill>
        <p:spPr>
          <a:xfrm>
            <a:off x="6586275" y="250395"/>
            <a:ext cx="2255298" cy="509550"/>
          </a:xfrm>
          <a:prstGeom prst="rect">
            <a:avLst/>
          </a:prstGeom>
          <a:noFill/>
          <a:ln>
            <a:noFill/>
          </a:ln>
        </p:spPr>
      </p:pic>
      <p:sp>
        <p:nvSpPr>
          <p:cNvPr id="127" name="Google Shape;127;p28"/>
          <p:cNvSpPr txBox="1">
            <a:spLocks noGrp="1"/>
          </p:cNvSpPr>
          <p:nvPr>
            <p:ph type="title"/>
          </p:nvPr>
        </p:nvSpPr>
        <p:spPr>
          <a:xfrm>
            <a:off x="334700" y="297500"/>
            <a:ext cx="6174300" cy="457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a:solidFill>
                  <a:schemeClr val="lt1"/>
                </a:solidFill>
                <a:latin typeface="Oswald"/>
                <a:ea typeface="Oswald"/>
                <a:cs typeface="Oswald"/>
                <a:sym typeface="Oswald"/>
              </a:rPr>
              <a:t>Building GIANTS  </a:t>
            </a:r>
            <a:r>
              <a:rPr lang="en">
                <a:solidFill>
                  <a:srgbClr val="CC0000"/>
                </a:solidFill>
                <a:latin typeface="Oswald"/>
                <a:ea typeface="Oswald"/>
                <a:cs typeface="Oswald"/>
                <a:sym typeface="Oswald"/>
              </a:rPr>
              <a:t>IMPACT &amp; GOALS</a:t>
            </a:r>
            <a:endParaRPr>
              <a:solidFill>
                <a:srgbClr val="CC0000"/>
              </a:solidFill>
            </a:endParaRPr>
          </a:p>
        </p:txBody>
      </p:sp>
      <p:sp>
        <p:nvSpPr>
          <p:cNvPr id="128" name="Google Shape;128;p28"/>
          <p:cNvSpPr txBox="1">
            <a:spLocks noGrp="1"/>
          </p:cNvSpPr>
          <p:nvPr>
            <p:ph type="body" idx="1"/>
          </p:nvPr>
        </p:nvSpPr>
        <p:spPr>
          <a:xfrm>
            <a:off x="4571900" y="775375"/>
            <a:ext cx="4344300" cy="1045200"/>
          </a:xfrm>
          <a:prstGeom prst="rect">
            <a:avLst/>
          </a:prstGeom>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a:solidFill>
                  <a:srgbClr val="990000"/>
                </a:solidFill>
                <a:latin typeface="Oswald"/>
                <a:ea typeface="Oswald"/>
                <a:cs typeface="Oswald"/>
                <a:sym typeface="Oswald"/>
              </a:rPr>
              <a:t>HP FLM IMPACT:</a:t>
            </a:r>
            <a:endParaRPr sz="1700">
              <a:solidFill>
                <a:srgbClr val="0A7350"/>
              </a:solidFill>
            </a:endParaRPr>
          </a:p>
          <a:p>
            <a:pPr marL="457200" marR="0" lvl="0" indent="-311150" algn="l" rtl="0">
              <a:lnSpc>
                <a:spcPct val="100000"/>
              </a:lnSpc>
              <a:spcBef>
                <a:spcPts val="0"/>
              </a:spcBef>
              <a:spcAft>
                <a:spcPts val="0"/>
              </a:spcAft>
              <a:buClr>
                <a:srgbClr val="0A7350"/>
              </a:buClr>
              <a:buSzPts val="1300"/>
              <a:buFont typeface="Oswald"/>
              <a:buChar char="●"/>
            </a:pPr>
            <a:r>
              <a:rPr lang="en" sz="1400">
                <a:solidFill>
                  <a:schemeClr val="accent3"/>
                </a:solidFill>
                <a:latin typeface="Oswald"/>
                <a:ea typeface="Oswald"/>
                <a:cs typeface="Oswald"/>
                <a:sym typeface="Oswald"/>
              </a:rPr>
              <a:t>1,500 household in three years</a:t>
            </a:r>
            <a:endParaRPr sz="1400">
              <a:solidFill>
                <a:schemeClr val="accent3"/>
              </a:solidFill>
              <a:latin typeface="Oswald"/>
              <a:ea typeface="Oswald"/>
              <a:cs typeface="Oswald"/>
              <a:sym typeface="Oswald"/>
            </a:endParaRPr>
          </a:p>
          <a:p>
            <a:pPr marL="457200" marR="0" lvl="0" indent="-311150" algn="l" rtl="0">
              <a:lnSpc>
                <a:spcPct val="100000"/>
              </a:lnSpc>
              <a:spcBef>
                <a:spcPts val="0"/>
              </a:spcBef>
              <a:spcAft>
                <a:spcPts val="0"/>
              </a:spcAft>
              <a:buClr>
                <a:srgbClr val="0A7350"/>
              </a:buClr>
              <a:buSzPts val="1300"/>
              <a:buFont typeface="Oswald"/>
              <a:buChar char="●"/>
            </a:pPr>
            <a:r>
              <a:rPr lang="en" sz="1400">
                <a:solidFill>
                  <a:schemeClr val="accent3"/>
                </a:solidFill>
                <a:latin typeface="Oswald"/>
                <a:ea typeface="Oswald"/>
                <a:cs typeface="Oswald"/>
                <a:sym typeface="Oswald"/>
              </a:rPr>
              <a:t>1.75 MW of Flexible Thermal Storage</a:t>
            </a:r>
            <a:endParaRPr sz="1700">
              <a:solidFill>
                <a:srgbClr val="990000"/>
              </a:solidFill>
              <a:latin typeface="Oswald"/>
              <a:ea typeface="Oswald"/>
              <a:cs typeface="Oswald"/>
              <a:sym typeface="Oswald"/>
            </a:endParaRPr>
          </a:p>
          <a:p>
            <a:pPr marL="457200" lvl="0" indent="-311150" algn="l" rtl="0">
              <a:lnSpc>
                <a:spcPct val="100000"/>
              </a:lnSpc>
              <a:spcBef>
                <a:spcPts val="0"/>
              </a:spcBef>
              <a:spcAft>
                <a:spcPts val="0"/>
              </a:spcAft>
              <a:buClr>
                <a:srgbClr val="0A7350"/>
              </a:buClr>
              <a:buSzPts val="1300"/>
              <a:buFont typeface="Oswald"/>
              <a:buChar char="●"/>
            </a:pPr>
            <a:r>
              <a:rPr lang="en" sz="1300">
                <a:solidFill>
                  <a:schemeClr val="accent3"/>
                </a:solidFill>
                <a:latin typeface="Oswald"/>
                <a:ea typeface="Oswald"/>
                <a:cs typeface="Oswald"/>
                <a:sym typeface="Oswald"/>
              </a:rPr>
              <a:t>Enroll +600 disadvantaged community households (40%)</a:t>
            </a:r>
            <a:endParaRPr sz="1300">
              <a:solidFill>
                <a:schemeClr val="accent3"/>
              </a:solidFill>
              <a:latin typeface="Oswald"/>
              <a:ea typeface="Oswald"/>
              <a:cs typeface="Oswald"/>
              <a:sym typeface="Oswald"/>
            </a:endParaRPr>
          </a:p>
        </p:txBody>
      </p:sp>
      <p:pic>
        <p:nvPicPr>
          <p:cNvPr id="129" name="Google Shape;129;p28"/>
          <p:cNvPicPr preferRelativeResize="0"/>
          <p:nvPr/>
        </p:nvPicPr>
        <p:blipFill>
          <a:blip r:embed="rId4">
            <a:alphaModFix/>
          </a:blip>
          <a:stretch>
            <a:fillRect/>
          </a:stretch>
        </p:blipFill>
        <p:spPr>
          <a:xfrm>
            <a:off x="4648100" y="1841251"/>
            <a:ext cx="3495101" cy="1552747"/>
          </a:xfrm>
          <a:prstGeom prst="rect">
            <a:avLst/>
          </a:prstGeom>
          <a:noFill/>
          <a:ln>
            <a:noFill/>
          </a:ln>
        </p:spPr>
      </p:pic>
      <p:pic>
        <p:nvPicPr>
          <p:cNvPr id="130" name="Google Shape;130;p28"/>
          <p:cNvPicPr preferRelativeResize="0"/>
          <p:nvPr/>
        </p:nvPicPr>
        <p:blipFill>
          <a:blip r:embed="rId5">
            <a:alphaModFix/>
          </a:blip>
          <a:stretch>
            <a:fillRect/>
          </a:stretch>
        </p:blipFill>
        <p:spPr>
          <a:xfrm>
            <a:off x="7891825" y="1841250"/>
            <a:ext cx="835560" cy="1486199"/>
          </a:xfrm>
          <a:prstGeom prst="rect">
            <a:avLst/>
          </a:prstGeom>
          <a:noFill/>
          <a:ln>
            <a:noFill/>
          </a:ln>
        </p:spPr>
      </p:pic>
      <p:pic>
        <p:nvPicPr>
          <p:cNvPr id="131" name="Google Shape;131;p28"/>
          <p:cNvPicPr preferRelativeResize="0"/>
          <p:nvPr/>
        </p:nvPicPr>
        <p:blipFill>
          <a:blip r:embed="rId6">
            <a:alphaModFix/>
          </a:blip>
          <a:stretch>
            <a:fillRect/>
          </a:stretch>
        </p:blipFill>
        <p:spPr>
          <a:xfrm>
            <a:off x="2263011" y="1637451"/>
            <a:ext cx="1211549" cy="1185200"/>
          </a:xfrm>
          <a:prstGeom prst="rect">
            <a:avLst/>
          </a:prstGeom>
          <a:noFill/>
          <a:ln>
            <a:noFill/>
          </a:ln>
        </p:spPr>
      </p:pic>
      <p:pic>
        <p:nvPicPr>
          <p:cNvPr id="132" name="Google Shape;132;p28"/>
          <p:cNvPicPr preferRelativeResize="0"/>
          <p:nvPr/>
        </p:nvPicPr>
        <p:blipFill>
          <a:blip r:embed="rId7">
            <a:alphaModFix/>
          </a:blip>
          <a:stretch>
            <a:fillRect/>
          </a:stretch>
        </p:blipFill>
        <p:spPr>
          <a:xfrm>
            <a:off x="712800" y="1637451"/>
            <a:ext cx="1211549" cy="1185200"/>
          </a:xfrm>
          <a:prstGeom prst="rect">
            <a:avLst/>
          </a:prstGeom>
          <a:noFill/>
          <a:ln>
            <a:noFill/>
          </a:ln>
        </p:spPr>
      </p:pic>
      <p:sp>
        <p:nvSpPr>
          <p:cNvPr id="133" name="Google Shape;133;p28"/>
          <p:cNvSpPr txBox="1"/>
          <p:nvPr/>
        </p:nvSpPr>
        <p:spPr>
          <a:xfrm>
            <a:off x="136550" y="3307825"/>
            <a:ext cx="8779500" cy="1686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Clr>
                <a:schemeClr val="dk1"/>
              </a:buClr>
              <a:buSzPts val="1100"/>
              <a:buFont typeface="Arial"/>
              <a:buNone/>
            </a:pPr>
            <a:r>
              <a:rPr lang="en" sz="1700">
                <a:solidFill>
                  <a:srgbClr val="990000"/>
                </a:solidFill>
                <a:latin typeface="Oswald"/>
                <a:ea typeface="Oswald"/>
                <a:cs typeface="Oswald"/>
                <a:sym typeface="Oswald"/>
              </a:rPr>
              <a:t>Combined GOALS:</a:t>
            </a:r>
            <a:endParaRPr sz="1700">
              <a:solidFill>
                <a:srgbClr val="990000"/>
              </a:solidFill>
              <a:latin typeface="Oswald"/>
              <a:ea typeface="Oswald"/>
              <a:cs typeface="Oswald"/>
              <a:sym typeface="Oswald"/>
            </a:endParaRPr>
          </a:p>
          <a:p>
            <a:pPr marL="457200" lvl="0" indent="-311150" algn="l" rtl="0">
              <a:spcBef>
                <a:spcPts val="0"/>
              </a:spcBef>
              <a:spcAft>
                <a:spcPts val="0"/>
              </a:spcAft>
              <a:buClr>
                <a:srgbClr val="0A7350"/>
              </a:buClr>
              <a:buSzPts val="1300"/>
              <a:buFont typeface="Oswald"/>
              <a:buChar char="●"/>
            </a:pPr>
            <a:r>
              <a:rPr lang="en" sz="1300">
                <a:solidFill>
                  <a:schemeClr val="accent3"/>
                </a:solidFill>
                <a:latin typeface="Oswald"/>
                <a:ea typeface="Oswald"/>
                <a:cs typeface="Oswald"/>
                <a:sym typeface="Oswald"/>
              </a:rPr>
              <a:t>Workforce Development &amp; Collaboration across building controls </a:t>
            </a:r>
            <a:endParaRPr sz="1300">
              <a:solidFill>
                <a:schemeClr val="accent3"/>
              </a:solidFill>
              <a:latin typeface="Oswald"/>
              <a:ea typeface="Oswald"/>
              <a:cs typeface="Oswald"/>
              <a:sym typeface="Oswald"/>
            </a:endParaRPr>
          </a:p>
          <a:p>
            <a:pPr marL="457200" lvl="0" indent="0" algn="l" rtl="0">
              <a:spcBef>
                <a:spcPts val="0"/>
              </a:spcBef>
              <a:spcAft>
                <a:spcPts val="0"/>
              </a:spcAft>
              <a:buNone/>
            </a:pPr>
            <a:r>
              <a:rPr lang="en" sz="1300">
                <a:solidFill>
                  <a:schemeClr val="accent3"/>
                </a:solidFill>
                <a:latin typeface="Oswald"/>
                <a:ea typeface="Oswald"/>
                <a:cs typeface="Oswald"/>
                <a:sym typeface="Oswald"/>
              </a:rPr>
              <a:t>contractors, electricians, dynamic organics, and BED</a:t>
            </a:r>
            <a:endParaRPr sz="1300">
              <a:solidFill>
                <a:schemeClr val="accent3"/>
              </a:solidFill>
              <a:latin typeface="Oswald"/>
              <a:ea typeface="Oswald"/>
              <a:cs typeface="Oswald"/>
              <a:sym typeface="Oswald"/>
            </a:endParaRPr>
          </a:p>
          <a:p>
            <a:pPr marL="457200" lvl="0" indent="-311150" algn="l" rtl="0">
              <a:spcBef>
                <a:spcPts val="0"/>
              </a:spcBef>
              <a:spcAft>
                <a:spcPts val="0"/>
              </a:spcAft>
              <a:buClr>
                <a:srgbClr val="0A7350"/>
              </a:buClr>
              <a:buSzPts val="1300"/>
              <a:buFont typeface="Oswald"/>
              <a:buChar char="●"/>
            </a:pPr>
            <a:r>
              <a:rPr lang="en" sz="1300">
                <a:solidFill>
                  <a:schemeClr val="accent3"/>
                </a:solidFill>
                <a:latin typeface="Oswald"/>
                <a:ea typeface="Oswald"/>
                <a:cs typeface="Oswald"/>
                <a:sym typeface="Oswald"/>
              </a:rPr>
              <a:t>Community Partnerships and greater DEIA engagement / enrollment</a:t>
            </a:r>
            <a:endParaRPr sz="1300">
              <a:solidFill>
                <a:schemeClr val="accent3"/>
              </a:solidFill>
              <a:latin typeface="Oswald"/>
              <a:ea typeface="Oswald"/>
              <a:cs typeface="Oswald"/>
              <a:sym typeface="Oswald"/>
            </a:endParaRPr>
          </a:p>
          <a:p>
            <a:pPr marL="457200" lvl="0" indent="-311150" algn="l" rtl="0">
              <a:spcBef>
                <a:spcPts val="0"/>
              </a:spcBef>
              <a:spcAft>
                <a:spcPts val="0"/>
              </a:spcAft>
              <a:buClr>
                <a:srgbClr val="0A7350"/>
              </a:buClr>
              <a:buSzPts val="1300"/>
              <a:buFont typeface="Oswald"/>
              <a:buChar char="●"/>
            </a:pPr>
            <a:r>
              <a:rPr lang="en" sz="1300">
                <a:solidFill>
                  <a:schemeClr val="accent3"/>
                </a:solidFill>
                <a:latin typeface="Oswald"/>
                <a:ea typeface="Oswald"/>
                <a:cs typeface="Oswald"/>
                <a:sym typeface="Oswald"/>
              </a:rPr>
              <a:t>Integration of distribution level renewable energy resources</a:t>
            </a:r>
            <a:endParaRPr sz="1300">
              <a:solidFill>
                <a:schemeClr val="accent3"/>
              </a:solidFill>
              <a:latin typeface="Oswald"/>
              <a:ea typeface="Oswald"/>
              <a:cs typeface="Oswald"/>
              <a:sym typeface="Oswald"/>
            </a:endParaRPr>
          </a:p>
          <a:p>
            <a:pPr marL="457200" lvl="0" indent="-311150" algn="l" rtl="0">
              <a:spcBef>
                <a:spcPts val="0"/>
              </a:spcBef>
              <a:spcAft>
                <a:spcPts val="0"/>
              </a:spcAft>
              <a:buClr>
                <a:srgbClr val="0A7350"/>
              </a:buClr>
              <a:buSzPts val="1300"/>
              <a:buFont typeface="Oswald"/>
              <a:buChar char="●"/>
            </a:pPr>
            <a:r>
              <a:rPr lang="en" sz="1300">
                <a:solidFill>
                  <a:schemeClr val="accent3"/>
                </a:solidFill>
                <a:latin typeface="Oswald"/>
                <a:ea typeface="Oswald"/>
                <a:cs typeface="Oswald"/>
                <a:sym typeface="Oswald"/>
              </a:rPr>
              <a:t>Accelerate transition to renewable thermal energy</a:t>
            </a:r>
            <a:endParaRPr sz="1300">
              <a:solidFill>
                <a:schemeClr val="accent3"/>
              </a:solidFill>
              <a:latin typeface="Oswald"/>
              <a:ea typeface="Oswald"/>
              <a:cs typeface="Oswald"/>
              <a:sym typeface="Oswald"/>
            </a:endParaRPr>
          </a:p>
          <a:p>
            <a:pPr marL="457200" lvl="0" indent="-311150" algn="l" rtl="0">
              <a:spcBef>
                <a:spcPts val="0"/>
              </a:spcBef>
              <a:spcAft>
                <a:spcPts val="0"/>
              </a:spcAft>
              <a:buClr>
                <a:srgbClr val="0A7350"/>
              </a:buClr>
              <a:buSzPts val="1300"/>
              <a:buFont typeface="Oswald"/>
              <a:buChar char="●"/>
            </a:pPr>
            <a:r>
              <a:rPr lang="en" sz="1300">
                <a:solidFill>
                  <a:schemeClr val="accent3"/>
                </a:solidFill>
                <a:latin typeface="Oswald"/>
                <a:ea typeface="Oswald"/>
                <a:cs typeface="Oswald"/>
                <a:sym typeface="Oswald"/>
              </a:rPr>
              <a:t>Leverage FLM to defer distribution system upgrades, and benefit from wholesale electric markets, transmission and capacity savings </a:t>
            </a:r>
            <a:endParaRPr sz="1300">
              <a:solidFill>
                <a:schemeClr val="accent3"/>
              </a:solidFill>
              <a:latin typeface="Oswald"/>
              <a:ea typeface="Oswald"/>
              <a:cs typeface="Oswald"/>
              <a:sym typeface="Oswald"/>
            </a:endParaRPr>
          </a:p>
        </p:txBody>
      </p:sp>
      <p:sp>
        <p:nvSpPr>
          <p:cNvPr id="134" name="Google Shape;134;p28"/>
          <p:cNvSpPr txBox="1"/>
          <p:nvPr/>
        </p:nvSpPr>
        <p:spPr>
          <a:xfrm>
            <a:off x="436975" y="2793700"/>
            <a:ext cx="3714300" cy="600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b="1">
                <a:solidFill>
                  <a:srgbClr val="990000"/>
                </a:solidFill>
                <a:latin typeface="Oswald"/>
                <a:ea typeface="Oswald"/>
                <a:cs typeface="Oswald"/>
                <a:sym typeface="Oswald"/>
              </a:rPr>
              <a:t>Figure 3: </a:t>
            </a:r>
            <a:r>
              <a:rPr lang="en" sz="900">
                <a:solidFill>
                  <a:srgbClr val="990000"/>
                </a:solidFill>
                <a:latin typeface="Oswald"/>
                <a:ea typeface="Oswald"/>
                <a:cs typeface="Oswald"/>
                <a:sym typeface="Oswald"/>
              </a:rPr>
              <a:t>Flexible load management in the C&amp;I sector with two buildings in Burlington shows significant potential for flexibility. These facilities include BED’s office building’s HVAC (left) and the chiller of an ice rink (right). </a:t>
            </a:r>
            <a:endParaRPr sz="900">
              <a:solidFill>
                <a:srgbClr val="990000"/>
              </a:solidFill>
              <a:latin typeface="Oswald"/>
              <a:ea typeface="Oswald"/>
              <a:cs typeface="Oswald"/>
              <a:sym typeface="Oswald"/>
            </a:endParaRPr>
          </a:p>
        </p:txBody>
      </p:sp>
      <p:sp>
        <p:nvSpPr>
          <p:cNvPr id="135" name="Google Shape;135;p28"/>
          <p:cNvSpPr txBox="1"/>
          <p:nvPr/>
        </p:nvSpPr>
        <p:spPr>
          <a:xfrm>
            <a:off x="4702875" y="3280525"/>
            <a:ext cx="40245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b="1">
                <a:solidFill>
                  <a:srgbClr val="990000"/>
                </a:solidFill>
                <a:latin typeface="Oswald"/>
                <a:ea typeface="Oswald"/>
                <a:cs typeface="Oswald"/>
                <a:sym typeface="Oswald"/>
              </a:rPr>
              <a:t>Figure 4: </a:t>
            </a:r>
            <a:r>
              <a:rPr lang="en" sz="900">
                <a:solidFill>
                  <a:srgbClr val="990000"/>
                </a:solidFill>
                <a:latin typeface="Oswald"/>
                <a:ea typeface="Oswald"/>
                <a:cs typeface="Oswald"/>
                <a:sym typeface="Oswald"/>
              </a:rPr>
              <a:t>Flexible load with heat pumps tested during the current HP FLM Pilot program with nine (9) residential customers in Burlington with demand response (DR) events along with Sensibo’s App interface, though BED interfaces through Sensibo’s API for AC state adjustments.</a:t>
            </a:r>
            <a:endParaRPr sz="900">
              <a:solidFill>
                <a:srgbClr val="990000"/>
              </a:solidFill>
              <a:latin typeface="Oswald"/>
              <a:ea typeface="Oswald"/>
              <a:cs typeface="Oswald"/>
              <a:sym typeface="Oswald"/>
            </a:endParaRPr>
          </a:p>
        </p:txBody>
      </p:sp>
      <p:cxnSp>
        <p:nvCxnSpPr>
          <p:cNvPr id="136" name="Google Shape;136;p28"/>
          <p:cNvCxnSpPr/>
          <p:nvPr/>
        </p:nvCxnSpPr>
        <p:spPr>
          <a:xfrm>
            <a:off x="156800" y="4971450"/>
            <a:ext cx="8783700" cy="0"/>
          </a:xfrm>
          <a:prstGeom prst="straightConnector1">
            <a:avLst/>
          </a:prstGeom>
          <a:noFill/>
          <a:ln w="28575" cap="flat" cmpd="sng">
            <a:solidFill>
              <a:srgbClr val="84B5A3"/>
            </a:solidFill>
            <a:prstDash val="solid"/>
            <a:round/>
            <a:headEnd type="none" w="med" len="med"/>
            <a:tailEnd type="none" w="med" len="med"/>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pic>
        <p:nvPicPr>
          <p:cNvPr id="141" name="Google Shape;141;p29"/>
          <p:cNvPicPr preferRelativeResize="0"/>
          <p:nvPr/>
        </p:nvPicPr>
        <p:blipFill rotWithShape="1">
          <a:blip r:embed="rId3">
            <a:alphaModFix/>
          </a:blip>
          <a:srcRect l="8625" t="13497" b="8886"/>
          <a:stretch/>
        </p:blipFill>
        <p:spPr>
          <a:xfrm>
            <a:off x="2429557" y="1666089"/>
            <a:ext cx="538200" cy="457175"/>
          </a:xfrm>
          <a:prstGeom prst="rect">
            <a:avLst/>
          </a:prstGeom>
          <a:noFill/>
          <a:ln>
            <a:noFill/>
          </a:ln>
        </p:spPr>
      </p:pic>
      <p:sp>
        <p:nvSpPr>
          <p:cNvPr id="142" name="Google Shape;142;p29"/>
          <p:cNvSpPr txBox="1">
            <a:spLocks noGrp="1"/>
          </p:cNvSpPr>
          <p:nvPr>
            <p:ph type="body" idx="1"/>
          </p:nvPr>
        </p:nvSpPr>
        <p:spPr>
          <a:xfrm>
            <a:off x="136550" y="775475"/>
            <a:ext cx="4351500" cy="40587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700" dirty="0">
                <a:solidFill>
                  <a:srgbClr val="990000"/>
                </a:solidFill>
                <a:latin typeface="Oswald"/>
                <a:ea typeface="Oswald"/>
                <a:cs typeface="Oswald"/>
                <a:sym typeface="Oswald"/>
              </a:rPr>
              <a:t>Phase 1: Workforce Development</a:t>
            </a:r>
            <a:endParaRPr sz="1700" dirty="0">
              <a:solidFill>
                <a:srgbClr val="990000"/>
              </a:solidFill>
              <a:latin typeface="Oswald"/>
              <a:ea typeface="Oswald"/>
              <a:cs typeface="Oswald"/>
              <a:sym typeface="Oswald"/>
            </a:endParaRPr>
          </a:p>
          <a:p>
            <a:pPr marL="457200" lvl="0" indent="-317500" algn="l" rtl="0">
              <a:lnSpc>
                <a:spcPct val="115000"/>
              </a:lnSpc>
              <a:spcBef>
                <a:spcPts val="0"/>
              </a:spcBef>
              <a:spcAft>
                <a:spcPts val="0"/>
              </a:spcAft>
              <a:buClr>
                <a:schemeClr val="accent3"/>
              </a:buClr>
              <a:buSzPts val="1400"/>
              <a:buFont typeface="Oswald"/>
              <a:buChar char="●"/>
            </a:pPr>
            <a:r>
              <a:rPr lang="en" sz="1400" dirty="0">
                <a:solidFill>
                  <a:schemeClr val="accent3"/>
                </a:solidFill>
                <a:latin typeface="Oswald"/>
                <a:ea typeface="Oswald"/>
                <a:cs typeface="Oswald"/>
                <a:sym typeface="Oswald"/>
              </a:rPr>
              <a:t>Partnerships with </a:t>
            </a:r>
            <a:endParaRPr sz="1400" dirty="0">
              <a:solidFill>
                <a:schemeClr val="accent3"/>
              </a:solidFill>
              <a:latin typeface="Oswald"/>
              <a:ea typeface="Oswald"/>
              <a:cs typeface="Oswald"/>
              <a:sym typeface="Oswald"/>
            </a:endParaRPr>
          </a:p>
          <a:p>
            <a:pPr marL="457200" lvl="0" indent="0" algn="l" rtl="0">
              <a:lnSpc>
                <a:spcPct val="115000"/>
              </a:lnSpc>
              <a:spcBef>
                <a:spcPts val="0"/>
              </a:spcBef>
              <a:spcAft>
                <a:spcPts val="0"/>
              </a:spcAft>
              <a:buNone/>
            </a:pPr>
            <a:r>
              <a:rPr lang="en" sz="1400" dirty="0">
                <a:solidFill>
                  <a:schemeClr val="accent3"/>
                </a:solidFill>
                <a:latin typeface="Oswald"/>
                <a:ea typeface="Oswald"/>
                <a:cs typeface="Oswald"/>
                <a:sym typeface="Oswald"/>
              </a:rPr>
              <a:t>workforce, labor </a:t>
            </a:r>
            <a:endParaRPr sz="1400" dirty="0">
              <a:solidFill>
                <a:schemeClr val="accent3"/>
              </a:solidFill>
              <a:latin typeface="Oswald"/>
              <a:ea typeface="Oswald"/>
              <a:cs typeface="Oswald"/>
              <a:sym typeface="Oswald"/>
            </a:endParaRPr>
          </a:p>
          <a:p>
            <a:pPr marL="457200" lvl="0" indent="0" algn="l" rtl="0">
              <a:lnSpc>
                <a:spcPct val="115000"/>
              </a:lnSpc>
              <a:spcBef>
                <a:spcPts val="0"/>
              </a:spcBef>
              <a:spcAft>
                <a:spcPts val="0"/>
              </a:spcAft>
              <a:buNone/>
            </a:pPr>
            <a:r>
              <a:rPr lang="en" sz="1400" dirty="0">
                <a:solidFill>
                  <a:schemeClr val="accent3"/>
                </a:solidFill>
                <a:latin typeface="Oswald"/>
                <a:ea typeface="Oswald"/>
                <a:cs typeface="Oswald"/>
                <a:sym typeface="Oswald"/>
              </a:rPr>
              <a:t>unions, and community</a:t>
            </a:r>
            <a:endParaRPr sz="1400" dirty="0">
              <a:solidFill>
                <a:schemeClr val="accent3"/>
              </a:solidFill>
              <a:latin typeface="Oswald"/>
              <a:ea typeface="Oswald"/>
              <a:cs typeface="Oswald"/>
              <a:sym typeface="Oswald"/>
            </a:endParaRPr>
          </a:p>
          <a:p>
            <a:pPr marL="457200" lvl="0" indent="0" algn="l" rtl="0">
              <a:lnSpc>
                <a:spcPct val="115000"/>
              </a:lnSpc>
              <a:spcBef>
                <a:spcPts val="0"/>
              </a:spcBef>
              <a:spcAft>
                <a:spcPts val="0"/>
              </a:spcAft>
              <a:buNone/>
            </a:pPr>
            <a:r>
              <a:rPr lang="en" sz="1400" dirty="0">
                <a:solidFill>
                  <a:schemeClr val="accent3"/>
                </a:solidFill>
                <a:latin typeface="Oswald"/>
                <a:ea typeface="Oswald"/>
                <a:cs typeface="Oswald"/>
                <a:sym typeface="Oswald"/>
              </a:rPr>
              <a:t>organizations </a:t>
            </a:r>
            <a:endParaRPr sz="1400" dirty="0">
              <a:solidFill>
                <a:srgbClr val="990000"/>
              </a:solidFill>
              <a:latin typeface="Oswald"/>
              <a:ea typeface="Oswald"/>
              <a:cs typeface="Oswald"/>
              <a:sym typeface="Oswald"/>
            </a:endParaRPr>
          </a:p>
          <a:p>
            <a:pPr marL="0" lvl="0" indent="0" algn="l" rtl="0">
              <a:lnSpc>
                <a:spcPct val="115000"/>
              </a:lnSpc>
              <a:spcBef>
                <a:spcPts val="0"/>
              </a:spcBef>
              <a:spcAft>
                <a:spcPts val="0"/>
              </a:spcAft>
              <a:buNone/>
            </a:pPr>
            <a:endParaRPr sz="1700" dirty="0">
              <a:solidFill>
                <a:srgbClr val="990000"/>
              </a:solidFill>
              <a:latin typeface="Oswald"/>
              <a:ea typeface="Oswald"/>
              <a:cs typeface="Oswald"/>
              <a:sym typeface="Oswald"/>
            </a:endParaRPr>
          </a:p>
          <a:p>
            <a:pPr marL="0" lvl="0" indent="0" algn="l" rtl="0">
              <a:lnSpc>
                <a:spcPct val="115000"/>
              </a:lnSpc>
              <a:spcBef>
                <a:spcPts val="0"/>
              </a:spcBef>
              <a:spcAft>
                <a:spcPts val="0"/>
              </a:spcAft>
              <a:buNone/>
            </a:pPr>
            <a:r>
              <a:rPr lang="en" sz="1700" dirty="0">
                <a:solidFill>
                  <a:srgbClr val="990000"/>
                </a:solidFill>
                <a:latin typeface="Oswald"/>
                <a:ea typeface="Oswald"/>
                <a:cs typeface="Oswald"/>
                <a:sym typeface="Oswald"/>
              </a:rPr>
              <a:t>Phase 2: Accelerating Deployment</a:t>
            </a:r>
            <a:endParaRPr sz="1700" dirty="0">
              <a:solidFill>
                <a:srgbClr val="990000"/>
              </a:solidFill>
              <a:latin typeface="Oswald"/>
              <a:ea typeface="Oswald"/>
              <a:cs typeface="Oswald"/>
              <a:sym typeface="Oswald"/>
            </a:endParaRPr>
          </a:p>
          <a:p>
            <a:pPr marL="457200" lvl="0" indent="-317500" algn="l" rtl="0">
              <a:lnSpc>
                <a:spcPct val="115000"/>
              </a:lnSpc>
              <a:spcBef>
                <a:spcPts val="0"/>
              </a:spcBef>
              <a:spcAft>
                <a:spcPts val="0"/>
              </a:spcAft>
              <a:buClr>
                <a:schemeClr val="accent3"/>
              </a:buClr>
              <a:buSzPts val="1400"/>
              <a:buFont typeface="Oswald"/>
              <a:buChar char="●"/>
            </a:pPr>
            <a:r>
              <a:rPr lang="en" sz="1400" dirty="0">
                <a:solidFill>
                  <a:schemeClr val="accent3"/>
                </a:solidFill>
                <a:latin typeface="Oswald"/>
                <a:ea typeface="Oswald"/>
                <a:cs typeface="Oswald"/>
                <a:sym typeface="Oswald"/>
              </a:rPr>
              <a:t>Achieve 4 MW of flexible thermal load management</a:t>
            </a:r>
            <a:endParaRPr sz="1400" dirty="0">
              <a:solidFill>
                <a:schemeClr val="accent3"/>
              </a:solidFill>
              <a:latin typeface="Oswald"/>
              <a:ea typeface="Oswald"/>
              <a:cs typeface="Oswald"/>
              <a:sym typeface="Oswald"/>
            </a:endParaRPr>
          </a:p>
          <a:p>
            <a:pPr marL="457200" lvl="0" indent="-317500" algn="l" rtl="0">
              <a:lnSpc>
                <a:spcPct val="115000"/>
              </a:lnSpc>
              <a:spcBef>
                <a:spcPts val="0"/>
              </a:spcBef>
              <a:spcAft>
                <a:spcPts val="0"/>
              </a:spcAft>
              <a:buClr>
                <a:schemeClr val="accent3"/>
              </a:buClr>
              <a:buSzPts val="1400"/>
              <a:buFont typeface="Oswald"/>
              <a:buChar char="●"/>
            </a:pPr>
            <a:r>
              <a:rPr lang="en" sz="1400">
                <a:solidFill>
                  <a:schemeClr val="accent3"/>
                </a:solidFill>
                <a:latin typeface="Oswald"/>
                <a:ea typeface="Oswald"/>
                <a:cs typeface="Oswald"/>
                <a:sym typeface="Oswald"/>
              </a:rPr>
              <a:t>Focus on Justice 40 / DEIA customers</a:t>
            </a:r>
            <a:endParaRPr sz="1400" dirty="0">
              <a:solidFill>
                <a:schemeClr val="accent3"/>
              </a:solidFill>
              <a:latin typeface="Oswald"/>
              <a:ea typeface="Oswald"/>
              <a:cs typeface="Oswald"/>
              <a:sym typeface="Oswald"/>
            </a:endParaRPr>
          </a:p>
          <a:p>
            <a:pPr marL="457200" lvl="0" indent="0" algn="l" rtl="0">
              <a:lnSpc>
                <a:spcPct val="115000"/>
              </a:lnSpc>
              <a:spcBef>
                <a:spcPts val="0"/>
              </a:spcBef>
              <a:spcAft>
                <a:spcPts val="0"/>
              </a:spcAft>
              <a:buNone/>
            </a:pPr>
            <a:endParaRPr sz="1400" dirty="0">
              <a:solidFill>
                <a:schemeClr val="accent3"/>
              </a:solidFill>
              <a:latin typeface="Oswald"/>
              <a:ea typeface="Oswald"/>
              <a:cs typeface="Oswald"/>
              <a:sym typeface="Oswald"/>
            </a:endParaRPr>
          </a:p>
          <a:p>
            <a:pPr marL="0" lvl="0" indent="0" algn="l" rtl="0">
              <a:lnSpc>
                <a:spcPct val="115000"/>
              </a:lnSpc>
              <a:spcBef>
                <a:spcPts val="0"/>
              </a:spcBef>
              <a:spcAft>
                <a:spcPts val="0"/>
              </a:spcAft>
              <a:buNone/>
            </a:pPr>
            <a:r>
              <a:rPr lang="en" sz="1700" dirty="0">
                <a:solidFill>
                  <a:srgbClr val="990000"/>
                </a:solidFill>
                <a:latin typeface="Oswald"/>
                <a:ea typeface="Oswald"/>
                <a:cs typeface="Oswald"/>
                <a:sym typeface="Oswald"/>
              </a:rPr>
              <a:t>Phase 3: Marginal Cost Reduction</a:t>
            </a:r>
            <a:endParaRPr sz="1700" dirty="0">
              <a:solidFill>
                <a:srgbClr val="990000"/>
              </a:solidFill>
              <a:latin typeface="Oswald"/>
              <a:ea typeface="Oswald"/>
              <a:cs typeface="Oswald"/>
              <a:sym typeface="Oswald"/>
            </a:endParaRPr>
          </a:p>
          <a:p>
            <a:pPr marL="457200" lvl="0" indent="-317500" algn="l" rtl="0">
              <a:spcBef>
                <a:spcPts val="0"/>
              </a:spcBef>
              <a:spcAft>
                <a:spcPts val="0"/>
              </a:spcAft>
              <a:buClr>
                <a:schemeClr val="accent3"/>
              </a:buClr>
              <a:buSzPts val="1400"/>
              <a:buFont typeface="Oswald"/>
              <a:buChar char="●"/>
            </a:pPr>
            <a:r>
              <a:rPr lang="en" sz="1400" dirty="0">
                <a:solidFill>
                  <a:schemeClr val="accent3"/>
                </a:solidFill>
                <a:latin typeface="Oswald"/>
                <a:ea typeface="Oswald"/>
                <a:cs typeface="Oswald"/>
                <a:sym typeface="Oswald"/>
              </a:rPr>
              <a:t>Efficiency through scale and process improvement</a:t>
            </a:r>
            <a:endParaRPr sz="1400" dirty="0">
              <a:solidFill>
                <a:schemeClr val="accent3"/>
              </a:solidFill>
              <a:latin typeface="Oswald"/>
              <a:ea typeface="Oswald"/>
              <a:cs typeface="Oswald"/>
              <a:sym typeface="Oswald"/>
            </a:endParaRPr>
          </a:p>
          <a:p>
            <a:pPr marL="457200" lvl="0" indent="-317500" algn="l" rtl="0">
              <a:spcBef>
                <a:spcPts val="0"/>
              </a:spcBef>
              <a:spcAft>
                <a:spcPts val="0"/>
              </a:spcAft>
              <a:buClr>
                <a:schemeClr val="accent3"/>
              </a:buClr>
              <a:buSzPts val="1400"/>
              <a:buFont typeface="Oswald"/>
              <a:buChar char="●"/>
            </a:pPr>
            <a:r>
              <a:rPr lang="en" sz="1400" dirty="0">
                <a:solidFill>
                  <a:schemeClr val="accent3"/>
                </a:solidFill>
                <a:latin typeface="Oswald"/>
                <a:ea typeface="Oswald"/>
                <a:cs typeface="Oswald"/>
                <a:sym typeface="Oswald"/>
              </a:rPr>
              <a:t>Leveraging internal expertise with energy efficiency, software programming and distribution engineering</a:t>
            </a:r>
            <a:endParaRPr sz="1400" dirty="0">
              <a:solidFill>
                <a:schemeClr val="accent3"/>
              </a:solidFill>
              <a:latin typeface="Oswald"/>
              <a:ea typeface="Oswald"/>
              <a:cs typeface="Oswald"/>
              <a:sym typeface="Oswald"/>
            </a:endParaRPr>
          </a:p>
        </p:txBody>
      </p:sp>
      <p:sp>
        <p:nvSpPr>
          <p:cNvPr id="143" name="Google Shape;143;p29"/>
          <p:cNvSpPr/>
          <p:nvPr/>
        </p:nvSpPr>
        <p:spPr>
          <a:xfrm>
            <a:off x="-75" y="234875"/>
            <a:ext cx="9144000" cy="540600"/>
          </a:xfrm>
          <a:prstGeom prst="rect">
            <a:avLst/>
          </a:prstGeom>
          <a:solidFill>
            <a:srgbClr val="0A7350">
              <a:alpha val="52950"/>
            </a:srgbClr>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4" name="Google Shape;144;p29"/>
          <p:cNvPicPr preferRelativeResize="0"/>
          <p:nvPr/>
        </p:nvPicPr>
        <p:blipFill>
          <a:blip r:embed="rId4">
            <a:alphaModFix/>
          </a:blip>
          <a:stretch>
            <a:fillRect/>
          </a:stretch>
        </p:blipFill>
        <p:spPr>
          <a:xfrm>
            <a:off x="6586275" y="250395"/>
            <a:ext cx="2255298" cy="509550"/>
          </a:xfrm>
          <a:prstGeom prst="rect">
            <a:avLst/>
          </a:prstGeom>
          <a:noFill/>
          <a:ln>
            <a:noFill/>
          </a:ln>
        </p:spPr>
      </p:pic>
      <p:sp>
        <p:nvSpPr>
          <p:cNvPr id="145" name="Google Shape;145;p29"/>
          <p:cNvSpPr txBox="1">
            <a:spLocks noGrp="1"/>
          </p:cNvSpPr>
          <p:nvPr>
            <p:ph type="title"/>
          </p:nvPr>
        </p:nvSpPr>
        <p:spPr>
          <a:xfrm>
            <a:off x="334700" y="297500"/>
            <a:ext cx="5919300" cy="457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a:solidFill>
                  <a:schemeClr val="lt1"/>
                </a:solidFill>
                <a:latin typeface="Oswald"/>
                <a:ea typeface="Oswald"/>
                <a:cs typeface="Oswald"/>
                <a:sym typeface="Oswald"/>
              </a:rPr>
              <a:t>Building GIANTS  </a:t>
            </a:r>
            <a:r>
              <a:rPr lang="en">
                <a:solidFill>
                  <a:srgbClr val="CC0000"/>
                </a:solidFill>
                <a:latin typeface="Oswald"/>
                <a:ea typeface="Oswald"/>
                <a:cs typeface="Oswald"/>
                <a:sym typeface="Oswald"/>
              </a:rPr>
              <a:t>PROJECT DETAILS</a:t>
            </a:r>
            <a:endParaRPr>
              <a:solidFill>
                <a:srgbClr val="CC0000"/>
              </a:solidFill>
            </a:endParaRPr>
          </a:p>
        </p:txBody>
      </p:sp>
      <p:sp>
        <p:nvSpPr>
          <p:cNvPr id="146" name="Google Shape;146;p29"/>
          <p:cNvSpPr txBox="1">
            <a:spLocks noGrp="1"/>
          </p:cNvSpPr>
          <p:nvPr>
            <p:ph type="body" idx="1"/>
          </p:nvPr>
        </p:nvSpPr>
        <p:spPr>
          <a:xfrm>
            <a:off x="4572000" y="775375"/>
            <a:ext cx="4572000" cy="40587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700" dirty="0">
                <a:solidFill>
                  <a:srgbClr val="990000"/>
                </a:solidFill>
                <a:latin typeface="Oswald"/>
                <a:ea typeface="Oswald"/>
                <a:cs typeface="Oswald"/>
                <a:sym typeface="Oswald"/>
              </a:rPr>
              <a:t>Project Details</a:t>
            </a:r>
            <a:endParaRPr sz="1700" dirty="0">
              <a:solidFill>
                <a:srgbClr val="990000"/>
              </a:solidFill>
              <a:latin typeface="Oswald"/>
              <a:ea typeface="Oswald"/>
              <a:cs typeface="Oswald"/>
              <a:sym typeface="Oswald"/>
            </a:endParaRPr>
          </a:p>
          <a:p>
            <a:pPr marL="0" lvl="0" indent="0" algn="l" rtl="0">
              <a:lnSpc>
                <a:spcPct val="100000"/>
              </a:lnSpc>
              <a:spcBef>
                <a:spcPts val="0"/>
              </a:spcBef>
              <a:spcAft>
                <a:spcPts val="0"/>
              </a:spcAft>
              <a:buNone/>
            </a:pPr>
            <a:r>
              <a:rPr lang="en" sz="1400" dirty="0">
                <a:solidFill>
                  <a:schemeClr val="accent3"/>
                </a:solidFill>
                <a:latin typeface="Oswald"/>
                <a:ea typeface="Oswald"/>
                <a:cs typeface="Oswald"/>
                <a:sym typeface="Oswald"/>
              </a:rPr>
              <a:t>Title: Building Grid-edge Integration and Aggregation Network of Thermal Storage </a:t>
            </a:r>
            <a:endParaRPr sz="1400" dirty="0">
              <a:solidFill>
                <a:schemeClr val="accent3"/>
              </a:solidFill>
              <a:latin typeface="Oswald"/>
              <a:ea typeface="Oswald"/>
              <a:cs typeface="Oswald"/>
              <a:sym typeface="Oswald"/>
            </a:endParaRPr>
          </a:p>
          <a:p>
            <a:pPr marL="457200" lvl="0" indent="-317500" algn="l" rtl="0">
              <a:lnSpc>
                <a:spcPct val="100000"/>
              </a:lnSpc>
              <a:spcBef>
                <a:spcPts val="0"/>
              </a:spcBef>
              <a:spcAft>
                <a:spcPts val="0"/>
              </a:spcAft>
              <a:buClr>
                <a:schemeClr val="accent3"/>
              </a:buClr>
              <a:buSzPts val="1400"/>
              <a:buFont typeface="Oswald"/>
              <a:buChar char="●"/>
            </a:pPr>
            <a:r>
              <a:rPr lang="en" sz="1400" dirty="0">
                <a:solidFill>
                  <a:schemeClr val="accent3"/>
                </a:solidFill>
                <a:latin typeface="Oswald"/>
                <a:ea typeface="Oswald"/>
                <a:cs typeface="Oswald"/>
                <a:sym typeface="Oswald"/>
              </a:rPr>
              <a:t>Requested DOE Funds: 	$2.318 M</a:t>
            </a:r>
            <a:endParaRPr sz="1400" dirty="0">
              <a:solidFill>
                <a:schemeClr val="accent3"/>
              </a:solidFill>
              <a:latin typeface="Oswald"/>
              <a:ea typeface="Oswald"/>
              <a:cs typeface="Oswald"/>
              <a:sym typeface="Oswald"/>
            </a:endParaRPr>
          </a:p>
          <a:p>
            <a:pPr marL="457200" lvl="0" indent="-317500" algn="l" rtl="0">
              <a:lnSpc>
                <a:spcPct val="100000"/>
              </a:lnSpc>
              <a:spcBef>
                <a:spcPts val="0"/>
              </a:spcBef>
              <a:spcAft>
                <a:spcPts val="0"/>
              </a:spcAft>
              <a:buClr>
                <a:schemeClr val="accent3"/>
              </a:buClr>
              <a:buSzPts val="1400"/>
              <a:buFont typeface="Oswald"/>
              <a:buChar char="●"/>
            </a:pPr>
            <a:r>
              <a:rPr lang="en" sz="1400" dirty="0">
                <a:solidFill>
                  <a:schemeClr val="accent3"/>
                </a:solidFill>
                <a:latin typeface="Oswald"/>
                <a:ea typeface="Oswald"/>
                <a:cs typeface="Oswald"/>
                <a:sym typeface="Oswald"/>
              </a:rPr>
              <a:t>Estimated Project Start: 	1/1/2024</a:t>
            </a:r>
            <a:endParaRPr sz="1400" dirty="0">
              <a:solidFill>
                <a:schemeClr val="accent3"/>
              </a:solidFill>
              <a:latin typeface="Oswald"/>
              <a:ea typeface="Oswald"/>
              <a:cs typeface="Oswald"/>
              <a:sym typeface="Oswald"/>
            </a:endParaRPr>
          </a:p>
          <a:p>
            <a:pPr marL="457200" lvl="0" indent="-317500" algn="l" rtl="0">
              <a:lnSpc>
                <a:spcPct val="100000"/>
              </a:lnSpc>
              <a:spcBef>
                <a:spcPts val="0"/>
              </a:spcBef>
              <a:spcAft>
                <a:spcPts val="0"/>
              </a:spcAft>
              <a:buClr>
                <a:schemeClr val="accent3"/>
              </a:buClr>
              <a:buSzPts val="1400"/>
              <a:buFont typeface="Oswald"/>
              <a:buChar char="●"/>
            </a:pPr>
            <a:r>
              <a:rPr lang="en" sz="1400" dirty="0">
                <a:solidFill>
                  <a:schemeClr val="accent3"/>
                </a:solidFill>
                <a:latin typeface="Oswald"/>
                <a:ea typeface="Oswald"/>
                <a:cs typeface="Oswald"/>
                <a:sym typeface="Oswald"/>
              </a:rPr>
              <a:t>Proposed Project End: 	12/31/2026 </a:t>
            </a:r>
            <a:endParaRPr sz="1400" dirty="0">
              <a:solidFill>
                <a:schemeClr val="accent3"/>
              </a:solidFill>
              <a:latin typeface="Oswald"/>
              <a:ea typeface="Oswald"/>
              <a:cs typeface="Oswald"/>
              <a:sym typeface="Oswald"/>
            </a:endParaRPr>
          </a:p>
          <a:p>
            <a:pPr marL="457200" lvl="0" indent="-317500" algn="l" rtl="0">
              <a:lnSpc>
                <a:spcPct val="100000"/>
              </a:lnSpc>
              <a:spcBef>
                <a:spcPts val="0"/>
              </a:spcBef>
              <a:spcAft>
                <a:spcPts val="0"/>
              </a:spcAft>
              <a:buClr>
                <a:schemeClr val="accent3"/>
              </a:buClr>
              <a:buSzPts val="1400"/>
              <a:buFont typeface="Oswald"/>
              <a:buChar char="●"/>
            </a:pPr>
            <a:r>
              <a:rPr lang="en" sz="1400" dirty="0">
                <a:solidFill>
                  <a:schemeClr val="accent3"/>
                </a:solidFill>
                <a:latin typeface="Oswald"/>
                <a:ea typeface="Oswald"/>
                <a:cs typeface="Oswald"/>
                <a:sym typeface="Oswald"/>
              </a:rPr>
              <a:t>BED cost share:		50%</a:t>
            </a:r>
            <a:endParaRPr sz="1400" dirty="0">
              <a:solidFill>
                <a:schemeClr val="accent3"/>
              </a:solidFill>
              <a:latin typeface="Oswald"/>
              <a:ea typeface="Oswald"/>
              <a:cs typeface="Oswald"/>
              <a:sym typeface="Oswald"/>
            </a:endParaRPr>
          </a:p>
          <a:p>
            <a:pPr marL="0" lvl="0" indent="0" algn="l" rtl="0">
              <a:spcBef>
                <a:spcPts val="0"/>
              </a:spcBef>
              <a:spcAft>
                <a:spcPts val="0"/>
              </a:spcAft>
              <a:buNone/>
            </a:pPr>
            <a:r>
              <a:rPr lang="en" sz="1700" dirty="0">
                <a:solidFill>
                  <a:srgbClr val="990000"/>
                </a:solidFill>
                <a:latin typeface="Oswald"/>
                <a:ea typeface="Oswald"/>
                <a:cs typeface="Oswald"/>
                <a:sym typeface="Oswald"/>
              </a:rPr>
              <a:t>Key Personnel</a:t>
            </a:r>
            <a:endParaRPr sz="1700" dirty="0">
              <a:solidFill>
                <a:srgbClr val="990000"/>
              </a:solidFill>
              <a:latin typeface="Oswald"/>
              <a:ea typeface="Oswald"/>
              <a:cs typeface="Oswald"/>
              <a:sym typeface="Oswald"/>
            </a:endParaRPr>
          </a:p>
          <a:p>
            <a:pPr marL="0" lvl="0" indent="0" algn="l" rtl="0">
              <a:spcBef>
                <a:spcPts val="0"/>
              </a:spcBef>
              <a:spcAft>
                <a:spcPts val="0"/>
              </a:spcAft>
              <a:buNone/>
            </a:pPr>
            <a:r>
              <a:rPr lang="en" sz="1300" dirty="0">
                <a:solidFill>
                  <a:schemeClr val="accent3"/>
                </a:solidFill>
                <a:latin typeface="Oswald"/>
                <a:ea typeface="Oswald"/>
                <a:cs typeface="Oswald"/>
                <a:sym typeface="Oswald"/>
              </a:rPr>
              <a:t>James Gibbons</a:t>
            </a:r>
            <a:r>
              <a:rPr lang="en" sz="1300" baseline="30000" dirty="0">
                <a:solidFill>
                  <a:schemeClr val="accent3"/>
                </a:solidFill>
                <a:latin typeface="Oswald"/>
                <a:ea typeface="Oswald"/>
                <a:cs typeface="Oswald"/>
                <a:sym typeface="Oswald"/>
              </a:rPr>
              <a:t>1</a:t>
            </a:r>
            <a:r>
              <a:rPr lang="en" sz="1300" dirty="0">
                <a:solidFill>
                  <a:schemeClr val="accent3"/>
                </a:solidFill>
                <a:latin typeface="Oswald"/>
                <a:ea typeface="Oswald"/>
                <a:cs typeface="Oswald"/>
                <a:sym typeface="Oswald"/>
              </a:rPr>
              <a:t> 	Director, Policy &amp; Planning</a:t>
            </a:r>
            <a:endParaRPr sz="1300" dirty="0">
              <a:solidFill>
                <a:schemeClr val="accent3"/>
              </a:solidFill>
              <a:latin typeface="Oswald"/>
              <a:ea typeface="Oswald"/>
              <a:cs typeface="Oswald"/>
              <a:sym typeface="Oswald"/>
            </a:endParaRPr>
          </a:p>
          <a:p>
            <a:pPr marL="0" lvl="0" indent="0" algn="l" rtl="0">
              <a:spcBef>
                <a:spcPts val="0"/>
              </a:spcBef>
              <a:spcAft>
                <a:spcPts val="0"/>
              </a:spcAft>
              <a:buNone/>
            </a:pPr>
            <a:r>
              <a:rPr lang="en" sz="1300" dirty="0">
                <a:solidFill>
                  <a:schemeClr val="accent3"/>
                </a:solidFill>
                <a:latin typeface="Oswald"/>
                <a:ea typeface="Oswald"/>
                <a:cs typeface="Oswald"/>
                <a:sym typeface="Oswald"/>
              </a:rPr>
              <a:t>Frederick Hall</a:t>
            </a:r>
            <a:r>
              <a:rPr lang="en" sz="1300" baseline="30000" dirty="0">
                <a:solidFill>
                  <a:schemeClr val="accent3"/>
                </a:solidFill>
                <a:latin typeface="Oswald"/>
                <a:ea typeface="Oswald"/>
                <a:cs typeface="Oswald"/>
                <a:sym typeface="Oswald"/>
              </a:rPr>
              <a:t>2</a:t>
            </a:r>
            <a:r>
              <a:rPr lang="en" sz="1300" dirty="0">
                <a:solidFill>
                  <a:schemeClr val="accent3"/>
                </a:solidFill>
                <a:latin typeface="Oswald"/>
                <a:ea typeface="Oswald"/>
                <a:cs typeface="Oswald"/>
                <a:sym typeface="Oswald"/>
              </a:rPr>
              <a:t> 	Resource Planner, MS Complex Systems</a:t>
            </a:r>
            <a:endParaRPr sz="1300" dirty="0">
              <a:solidFill>
                <a:schemeClr val="accent3"/>
              </a:solidFill>
              <a:latin typeface="Oswald"/>
              <a:ea typeface="Oswald"/>
              <a:cs typeface="Oswald"/>
              <a:sym typeface="Oswald"/>
            </a:endParaRPr>
          </a:p>
          <a:p>
            <a:pPr marL="0" lvl="0" indent="0" algn="l" rtl="0">
              <a:spcBef>
                <a:spcPts val="0"/>
              </a:spcBef>
              <a:spcAft>
                <a:spcPts val="0"/>
              </a:spcAft>
              <a:buNone/>
            </a:pPr>
            <a:r>
              <a:rPr lang="en" sz="1300" dirty="0">
                <a:solidFill>
                  <a:schemeClr val="accent3"/>
                </a:solidFill>
                <a:latin typeface="Oswald"/>
                <a:ea typeface="Oswald"/>
                <a:cs typeface="Oswald"/>
                <a:sym typeface="Oswald"/>
              </a:rPr>
              <a:t>Chris Burns		Director, Energy Services</a:t>
            </a:r>
            <a:endParaRPr sz="1300" dirty="0">
              <a:solidFill>
                <a:schemeClr val="accent3"/>
              </a:solidFill>
              <a:latin typeface="Oswald"/>
              <a:ea typeface="Oswald"/>
              <a:cs typeface="Oswald"/>
              <a:sym typeface="Oswald"/>
            </a:endParaRPr>
          </a:p>
          <a:p>
            <a:pPr marL="0" lvl="0" indent="0" algn="l" rtl="0">
              <a:spcBef>
                <a:spcPts val="0"/>
              </a:spcBef>
              <a:spcAft>
                <a:spcPts val="0"/>
              </a:spcAft>
              <a:buNone/>
            </a:pPr>
            <a:r>
              <a:rPr lang="en" sz="1300" dirty="0">
                <a:solidFill>
                  <a:schemeClr val="accent3"/>
                </a:solidFill>
                <a:latin typeface="Oswald"/>
                <a:ea typeface="Oswald"/>
                <a:cs typeface="Oswald"/>
                <a:sym typeface="Oswald"/>
              </a:rPr>
              <a:t>Emily Stebbins-Wheelock	CFO &amp; Manager of Strategy &amp; Innovation</a:t>
            </a:r>
            <a:endParaRPr sz="1300" dirty="0">
              <a:solidFill>
                <a:schemeClr val="accent3"/>
              </a:solidFill>
              <a:latin typeface="Oswald"/>
              <a:ea typeface="Oswald"/>
              <a:cs typeface="Oswald"/>
              <a:sym typeface="Oswald"/>
            </a:endParaRPr>
          </a:p>
          <a:p>
            <a:pPr marL="0" lvl="0" indent="0" algn="l" rtl="0">
              <a:spcBef>
                <a:spcPts val="0"/>
              </a:spcBef>
              <a:spcAft>
                <a:spcPts val="0"/>
              </a:spcAft>
              <a:buNone/>
            </a:pPr>
            <a:r>
              <a:rPr lang="en" sz="1300" dirty="0">
                <a:solidFill>
                  <a:schemeClr val="accent3"/>
                </a:solidFill>
                <a:latin typeface="Oswald"/>
                <a:ea typeface="Oswald"/>
                <a:cs typeface="Oswald"/>
                <a:sym typeface="Oswald"/>
              </a:rPr>
              <a:t>Bradley Williams	Senior Operation Engineer</a:t>
            </a:r>
            <a:endParaRPr sz="1300" dirty="0">
              <a:solidFill>
                <a:schemeClr val="accent3"/>
              </a:solidFill>
              <a:latin typeface="Oswald"/>
              <a:ea typeface="Oswald"/>
              <a:cs typeface="Oswald"/>
              <a:sym typeface="Oswald"/>
            </a:endParaRPr>
          </a:p>
          <a:p>
            <a:pPr marL="0" lvl="0" indent="0" algn="l" rtl="0">
              <a:spcBef>
                <a:spcPts val="0"/>
              </a:spcBef>
              <a:spcAft>
                <a:spcPts val="0"/>
              </a:spcAft>
              <a:buNone/>
            </a:pPr>
            <a:r>
              <a:rPr lang="en" sz="1300" dirty="0">
                <a:solidFill>
                  <a:schemeClr val="accent3"/>
                </a:solidFill>
                <a:latin typeface="Oswald"/>
                <a:ea typeface="Oswald"/>
                <a:cs typeface="Oswald"/>
                <a:sym typeface="Oswald"/>
              </a:rPr>
              <a:t>Jennifer Green		Director, Sustainability &amp; Workforce Dev.</a:t>
            </a:r>
            <a:endParaRPr sz="1300" dirty="0">
              <a:solidFill>
                <a:schemeClr val="accent3"/>
              </a:solidFill>
              <a:latin typeface="Oswald"/>
              <a:ea typeface="Oswald"/>
              <a:cs typeface="Oswald"/>
              <a:sym typeface="Oswald"/>
            </a:endParaRPr>
          </a:p>
          <a:p>
            <a:pPr marL="0" marR="0" lvl="0" indent="0" algn="l" rtl="0">
              <a:lnSpc>
                <a:spcPct val="115000"/>
              </a:lnSpc>
              <a:spcBef>
                <a:spcPts val="0"/>
              </a:spcBef>
              <a:spcAft>
                <a:spcPts val="0"/>
              </a:spcAft>
              <a:buNone/>
            </a:pPr>
            <a:r>
              <a:rPr lang="en" sz="1300" dirty="0">
                <a:solidFill>
                  <a:schemeClr val="accent3"/>
                </a:solidFill>
                <a:latin typeface="Oswald"/>
                <a:ea typeface="Oswald"/>
                <a:cs typeface="Oswald"/>
                <a:sym typeface="Oswald"/>
              </a:rPr>
              <a:t>Ita Meno		Project &amp; Equity Analyst</a:t>
            </a:r>
            <a:endParaRPr sz="1300" dirty="0">
              <a:solidFill>
                <a:schemeClr val="accent3"/>
              </a:solidFill>
              <a:latin typeface="Oswald"/>
              <a:ea typeface="Oswald"/>
              <a:cs typeface="Oswald"/>
              <a:sym typeface="Oswald"/>
            </a:endParaRPr>
          </a:p>
          <a:p>
            <a:pPr marL="0" marR="0" lvl="0" indent="0" algn="l" rtl="0">
              <a:lnSpc>
                <a:spcPct val="115000"/>
              </a:lnSpc>
              <a:spcBef>
                <a:spcPts val="0"/>
              </a:spcBef>
              <a:spcAft>
                <a:spcPts val="0"/>
              </a:spcAft>
              <a:buNone/>
            </a:pPr>
            <a:r>
              <a:rPr lang="en" sz="1300" dirty="0">
                <a:solidFill>
                  <a:schemeClr val="accent3"/>
                </a:solidFill>
                <a:latin typeface="Oswald"/>
                <a:ea typeface="Oswald"/>
                <a:cs typeface="Oswald"/>
                <a:sym typeface="Oswald"/>
              </a:rPr>
              <a:t>Jake Yanulavich	C&amp;I Energy Services Engineer</a:t>
            </a:r>
            <a:endParaRPr sz="1300" dirty="0">
              <a:solidFill>
                <a:schemeClr val="accent3"/>
              </a:solidFill>
              <a:latin typeface="Oswald"/>
              <a:ea typeface="Oswald"/>
              <a:cs typeface="Oswald"/>
              <a:sym typeface="Oswald"/>
            </a:endParaRPr>
          </a:p>
          <a:p>
            <a:pPr marL="0" marR="0" lvl="0" indent="0" algn="l" rtl="0">
              <a:lnSpc>
                <a:spcPct val="115000"/>
              </a:lnSpc>
              <a:spcBef>
                <a:spcPts val="0"/>
              </a:spcBef>
              <a:spcAft>
                <a:spcPts val="0"/>
              </a:spcAft>
              <a:buNone/>
            </a:pPr>
            <a:r>
              <a:rPr lang="en" sz="1300" dirty="0">
                <a:solidFill>
                  <a:schemeClr val="accent3"/>
                </a:solidFill>
                <a:latin typeface="Oswald"/>
                <a:ea typeface="Oswald"/>
                <a:cs typeface="Oswald"/>
                <a:sym typeface="Oswald"/>
              </a:rPr>
              <a:t>Bob Bolin		C&amp;I Energy Services Engineer</a:t>
            </a:r>
            <a:endParaRPr sz="1300" dirty="0">
              <a:solidFill>
                <a:schemeClr val="accent3"/>
              </a:solidFill>
              <a:latin typeface="Oswald"/>
              <a:ea typeface="Oswald"/>
              <a:cs typeface="Oswald"/>
              <a:sym typeface="Oswald"/>
            </a:endParaRPr>
          </a:p>
        </p:txBody>
      </p:sp>
      <p:sp>
        <p:nvSpPr>
          <p:cNvPr id="147" name="Google Shape;147;p29"/>
          <p:cNvSpPr txBox="1"/>
          <p:nvPr/>
        </p:nvSpPr>
        <p:spPr>
          <a:xfrm>
            <a:off x="200275" y="4774488"/>
            <a:ext cx="5243700" cy="37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baseline="30000" dirty="0"/>
              <a:t>1</a:t>
            </a:r>
            <a:r>
              <a:rPr lang="en" sz="700" dirty="0"/>
              <a:t> Business Point of Contact</a:t>
            </a:r>
            <a:endParaRPr sz="700" dirty="0"/>
          </a:p>
          <a:p>
            <a:pPr marL="0" lvl="0" indent="0" algn="l" rtl="0">
              <a:spcBef>
                <a:spcPts val="0"/>
              </a:spcBef>
              <a:spcAft>
                <a:spcPts val="0"/>
              </a:spcAft>
              <a:buNone/>
            </a:pPr>
            <a:r>
              <a:rPr lang="en" sz="900" baseline="30000" dirty="0">
                <a:solidFill>
                  <a:schemeClr val="dk1"/>
                </a:solidFill>
              </a:rPr>
              <a:t>2</a:t>
            </a:r>
            <a:r>
              <a:rPr lang="en" sz="700" dirty="0">
                <a:solidFill>
                  <a:schemeClr val="dk1"/>
                </a:solidFill>
              </a:rPr>
              <a:t> Technical Point of Contact and Primary Investigator</a:t>
            </a:r>
            <a:endParaRPr sz="700" dirty="0"/>
          </a:p>
        </p:txBody>
      </p:sp>
      <p:pic>
        <p:nvPicPr>
          <p:cNvPr id="148" name="Google Shape;148;p29"/>
          <p:cNvPicPr preferRelativeResize="0"/>
          <p:nvPr/>
        </p:nvPicPr>
        <p:blipFill>
          <a:blip r:embed="rId5">
            <a:alphaModFix/>
          </a:blip>
          <a:stretch>
            <a:fillRect/>
          </a:stretch>
        </p:blipFill>
        <p:spPr>
          <a:xfrm>
            <a:off x="3832921" y="1812836"/>
            <a:ext cx="538205" cy="540600"/>
          </a:xfrm>
          <a:prstGeom prst="rect">
            <a:avLst/>
          </a:prstGeom>
          <a:noFill/>
          <a:ln>
            <a:noFill/>
          </a:ln>
        </p:spPr>
      </p:pic>
      <p:pic>
        <p:nvPicPr>
          <p:cNvPr id="149" name="Google Shape;149;p29"/>
          <p:cNvPicPr preferRelativeResize="0"/>
          <p:nvPr/>
        </p:nvPicPr>
        <p:blipFill>
          <a:blip r:embed="rId6">
            <a:alphaModFix/>
          </a:blip>
          <a:stretch>
            <a:fillRect/>
          </a:stretch>
        </p:blipFill>
        <p:spPr>
          <a:xfrm>
            <a:off x="2964898" y="962261"/>
            <a:ext cx="457175" cy="457175"/>
          </a:xfrm>
          <a:prstGeom prst="rect">
            <a:avLst/>
          </a:prstGeom>
          <a:noFill/>
          <a:ln>
            <a:noFill/>
          </a:ln>
        </p:spPr>
      </p:pic>
      <p:pic>
        <p:nvPicPr>
          <p:cNvPr id="150" name="Google Shape;150;p29"/>
          <p:cNvPicPr preferRelativeResize="0"/>
          <p:nvPr/>
        </p:nvPicPr>
        <p:blipFill>
          <a:blip r:embed="rId7">
            <a:alphaModFix/>
          </a:blip>
          <a:stretch>
            <a:fillRect/>
          </a:stretch>
        </p:blipFill>
        <p:spPr>
          <a:xfrm>
            <a:off x="4095287" y="1328337"/>
            <a:ext cx="457176" cy="457176"/>
          </a:xfrm>
          <a:prstGeom prst="rect">
            <a:avLst/>
          </a:prstGeom>
          <a:noFill/>
          <a:ln>
            <a:noFill/>
          </a:ln>
        </p:spPr>
      </p:pic>
      <p:pic>
        <p:nvPicPr>
          <p:cNvPr id="151" name="Google Shape;151;p29"/>
          <p:cNvPicPr preferRelativeResize="0"/>
          <p:nvPr/>
        </p:nvPicPr>
        <p:blipFill>
          <a:blip r:embed="rId8">
            <a:alphaModFix/>
          </a:blip>
          <a:stretch>
            <a:fillRect/>
          </a:stretch>
        </p:blipFill>
        <p:spPr>
          <a:xfrm>
            <a:off x="2994056" y="1524764"/>
            <a:ext cx="929265" cy="371700"/>
          </a:xfrm>
          <a:prstGeom prst="rect">
            <a:avLst/>
          </a:prstGeom>
          <a:noFill/>
          <a:ln>
            <a:noFill/>
          </a:ln>
        </p:spPr>
      </p:pic>
      <p:pic>
        <p:nvPicPr>
          <p:cNvPr id="152" name="Google Shape;152;p29"/>
          <p:cNvPicPr preferRelativeResize="0"/>
          <p:nvPr/>
        </p:nvPicPr>
        <p:blipFill>
          <a:blip r:embed="rId9">
            <a:alphaModFix/>
          </a:blip>
          <a:stretch>
            <a:fillRect/>
          </a:stretch>
        </p:blipFill>
        <p:spPr>
          <a:xfrm>
            <a:off x="2426700" y="1100574"/>
            <a:ext cx="538200" cy="538200"/>
          </a:xfrm>
          <a:prstGeom prst="rect">
            <a:avLst/>
          </a:prstGeom>
          <a:noFill/>
          <a:ln>
            <a:noFill/>
          </a:ln>
        </p:spPr>
      </p:pic>
      <p:pic>
        <p:nvPicPr>
          <p:cNvPr id="153" name="Google Shape;153;p29"/>
          <p:cNvPicPr preferRelativeResize="0"/>
          <p:nvPr/>
        </p:nvPicPr>
        <p:blipFill>
          <a:blip r:embed="rId10">
            <a:alphaModFix/>
          </a:blip>
          <a:stretch>
            <a:fillRect/>
          </a:stretch>
        </p:blipFill>
        <p:spPr>
          <a:xfrm>
            <a:off x="3537550" y="921750"/>
            <a:ext cx="538200" cy="538200"/>
          </a:xfrm>
          <a:prstGeom prst="rect">
            <a:avLst/>
          </a:prstGeom>
          <a:noFill/>
          <a:ln>
            <a:noFill/>
          </a:ln>
        </p:spPr>
      </p:pic>
      <p:cxnSp>
        <p:nvCxnSpPr>
          <p:cNvPr id="154" name="Google Shape;154;p29"/>
          <p:cNvCxnSpPr/>
          <p:nvPr/>
        </p:nvCxnSpPr>
        <p:spPr>
          <a:xfrm>
            <a:off x="156800" y="4808925"/>
            <a:ext cx="8783700" cy="0"/>
          </a:xfrm>
          <a:prstGeom prst="straightConnector1">
            <a:avLst/>
          </a:prstGeom>
          <a:noFill/>
          <a:ln w="28575" cap="flat" cmpd="sng">
            <a:solidFill>
              <a:srgbClr val="84B5A3"/>
            </a:solidFill>
            <a:prstDash val="solid"/>
            <a:round/>
            <a:headEnd type="none" w="med" len="med"/>
            <a:tailEnd type="none" w="med" len="med"/>
          </a:ln>
        </p:spPr>
      </p:cxn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5DB15D430D56F4DBAC725BEB5138190" ma:contentTypeVersion="4" ma:contentTypeDescription="Create a new document." ma:contentTypeScope="" ma:versionID="e9dd756f96a03269a679581dc71a2a98">
  <xsd:schema xmlns:xsd="http://www.w3.org/2001/XMLSchema" xmlns:xs="http://www.w3.org/2001/XMLSchema" xmlns:p="http://schemas.microsoft.com/office/2006/metadata/properties" xmlns:ns2="0e98d7d5-b9c5-4c95-ae72-1cf8421f4bfb" xmlns:ns3="3409e3f5-6800-4834-8f03-044754914262" targetNamespace="http://schemas.microsoft.com/office/2006/metadata/properties" ma:root="true" ma:fieldsID="ba236da8d4b37d9e5f490f02d6f46086" ns2:_="" ns3:_="">
    <xsd:import namespace="0e98d7d5-b9c5-4c95-ae72-1cf8421f4bfb"/>
    <xsd:import namespace="3409e3f5-6800-4834-8f03-04475491426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98d7d5-b9c5-4c95-ae72-1cf8421f4b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409e3f5-6800-4834-8f03-04475491426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F9DA377-CECA-4FBE-A7F6-16247AA3F807}">
  <ds:schemaRefs>
    <ds:schemaRef ds:uri="http://schemas.microsoft.com/sharepoint/v3/contenttype/forms"/>
  </ds:schemaRefs>
</ds:datastoreItem>
</file>

<file path=customXml/itemProps2.xml><?xml version="1.0" encoding="utf-8"?>
<ds:datastoreItem xmlns:ds="http://schemas.openxmlformats.org/officeDocument/2006/customXml" ds:itemID="{E0981654-9714-4197-87B2-E6D790C67F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98d7d5-b9c5-4c95-ae72-1cf8421f4bfb"/>
    <ds:schemaRef ds:uri="3409e3f5-6800-4834-8f03-04475491426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3172B36-8883-466F-8211-D42B6B14936E}">
  <ds:schemaRefs>
    <ds:schemaRef ds:uri="http://purl.org/dc/terms/"/>
    <ds:schemaRef ds:uri="http://purl.org/dc/elements/1.1/"/>
    <ds:schemaRef ds:uri="http://schemas.openxmlformats.org/package/2006/metadata/core-properties"/>
    <ds:schemaRef ds:uri="http://schemas.microsoft.com/office/2006/documentManagement/types"/>
    <ds:schemaRef ds:uri="3409e3f5-6800-4834-8f03-044754914262"/>
    <ds:schemaRef ds:uri="http://purl.org/dc/dcmitype/"/>
    <ds:schemaRef ds:uri="http://schemas.microsoft.com/office/2006/metadata/properties"/>
    <ds:schemaRef ds:uri="http://schemas.microsoft.com/office/infopath/2007/PartnerControls"/>
    <ds:schemaRef ds:uri="0e98d7d5-b9c5-4c95-ae72-1cf8421f4bfb"/>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676</Words>
  <Application>Microsoft Office PowerPoint</Application>
  <PresentationFormat>On-screen Show (16:9)</PresentationFormat>
  <Paragraphs>72</Paragraphs>
  <Slides>4</Slides>
  <Notes>4</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4</vt:i4>
      </vt:variant>
    </vt:vector>
  </HeadingPairs>
  <TitlesOfParts>
    <vt:vector size="8" baseType="lpstr">
      <vt:lpstr>Arial</vt:lpstr>
      <vt:lpstr>Oswald</vt:lpstr>
      <vt:lpstr>Simple Light</vt:lpstr>
      <vt:lpstr>Simple Light</vt:lpstr>
      <vt:lpstr>Building “GIANTS” Grid-edge Integration and Aggregation Network of Thermal Storage</vt:lpstr>
      <vt:lpstr>Building GIANTS  TECHNOLOGY SUMMARY</vt:lpstr>
      <vt:lpstr>Building GIANTS  IMPACT &amp; GOALS</vt:lpstr>
      <vt:lpstr>Building GIANTS  PROJECT DETAILS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“GIANTS” Grid-edge Integration and Aggregation Network of Thermal Storage</dc:title>
  <cp:lastModifiedBy>Frederick Hall</cp:lastModifiedBy>
  <cp:revision>1</cp:revision>
  <dcterms:modified xsi:type="dcterms:W3CDTF">2023-03-17T18:40:03Z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0x010100B5DB15D430D56F4DBAC725BEB5138190</vt:lpwstr>
  </property>
</Properties>
</file>