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58" r:id="rId6"/>
    <p:sldId id="259"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B7DEBE7-70C9-01AB-6807-FFB6EE5E510B}" name="Paula Stevenson" initials="PS" userId="1f31eac18f1b9b82"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6524"/>
    <p:restoredTop sz="94694"/>
  </p:normalViewPr>
  <p:slideViewPr>
    <p:cSldViewPr>
      <p:cViewPr varScale="1">
        <p:scale>
          <a:sx n="86" d="100"/>
          <a:sy n="86" d="100"/>
        </p:scale>
        <p:origin x="200" y="8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6E12B1B-AA7E-4938-8972-838B26512907}" type="datetimeFigureOut">
              <a:rPr lang="en-US" smtClean="0"/>
              <a:pPr/>
              <a:t>3/16/23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C42390-67A7-4C1E-A4E1-ACC110B84C5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E12B1B-AA7E-4938-8972-838B26512907}" type="datetimeFigureOut">
              <a:rPr lang="en-US" smtClean="0"/>
              <a:pPr/>
              <a:t>3/16/23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C42390-67A7-4C1E-A4E1-ACC110B84C5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E12B1B-AA7E-4938-8972-838B26512907}" type="datetimeFigureOut">
              <a:rPr lang="en-US" smtClean="0"/>
              <a:pPr/>
              <a:t>3/16/23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C42390-67A7-4C1E-A4E1-ACC110B84C5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E12B1B-AA7E-4938-8972-838B26512907}" type="datetimeFigureOut">
              <a:rPr lang="en-US" smtClean="0"/>
              <a:pPr/>
              <a:t>3/16/23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C42390-67A7-4C1E-A4E1-ACC110B84C5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E12B1B-AA7E-4938-8972-838B26512907}" type="datetimeFigureOut">
              <a:rPr lang="en-US" smtClean="0"/>
              <a:pPr/>
              <a:t>3/16/23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C42390-67A7-4C1E-A4E1-ACC110B84C5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6E12B1B-AA7E-4938-8972-838B26512907}" type="datetimeFigureOut">
              <a:rPr lang="en-US" smtClean="0"/>
              <a:pPr/>
              <a:t>3/16/23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C42390-67A7-4C1E-A4E1-ACC110B84C5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6E12B1B-AA7E-4938-8972-838B26512907}" type="datetimeFigureOut">
              <a:rPr lang="en-US" smtClean="0"/>
              <a:pPr/>
              <a:t>3/16/23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C42390-67A7-4C1E-A4E1-ACC110B84C5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6E12B1B-AA7E-4938-8972-838B26512907}" type="datetimeFigureOut">
              <a:rPr lang="en-US" smtClean="0"/>
              <a:pPr/>
              <a:t>3/16/23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C42390-67A7-4C1E-A4E1-ACC110B84C5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12B1B-AA7E-4938-8972-838B26512907}" type="datetimeFigureOut">
              <a:rPr lang="en-US" smtClean="0"/>
              <a:pPr/>
              <a:t>3/16/23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C42390-67A7-4C1E-A4E1-ACC110B84C5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E12B1B-AA7E-4938-8972-838B26512907}" type="datetimeFigureOut">
              <a:rPr lang="en-US" smtClean="0"/>
              <a:pPr/>
              <a:t>3/16/23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C42390-67A7-4C1E-A4E1-ACC110B84C5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E12B1B-AA7E-4938-8972-838B26512907}" type="datetimeFigureOut">
              <a:rPr lang="en-US" smtClean="0"/>
              <a:pPr/>
              <a:t>3/16/23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C42390-67A7-4C1E-A4E1-ACC110B84C5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12B1B-AA7E-4938-8972-838B26512907}" type="datetimeFigureOut">
              <a:rPr lang="en-US" smtClean="0"/>
              <a:pPr/>
              <a:t>3/16/23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C42390-67A7-4C1E-A4E1-ACC110B84C5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352" y="579438"/>
            <a:ext cx="8229600" cy="487362"/>
          </a:xfrm>
        </p:spPr>
        <p:txBody>
          <a:bodyPr>
            <a:noAutofit/>
          </a:bodyPr>
          <a:lstStyle/>
          <a:p>
            <a:r>
              <a:rPr lang="en-US" sz="2400" dirty="0"/>
              <a:t>Enhancing Grid Stability using SmartValve Technology </a:t>
            </a:r>
            <a:br>
              <a:rPr lang="en-US" sz="2400" dirty="0"/>
            </a:br>
            <a:r>
              <a:rPr lang="en-US" sz="2000" dirty="0">
                <a:solidFill>
                  <a:srgbClr val="3F3F3F"/>
                </a:solidFill>
                <a:effectLst/>
                <a:latin typeface="+mn-lt"/>
              </a:rPr>
              <a:t>Concept Paper Identification Code: TA2-136-E</a:t>
            </a:r>
            <a:br>
              <a:rPr lang="en-US" sz="1000" dirty="0">
                <a:solidFill>
                  <a:srgbClr val="3F3F3F"/>
                </a:solidFill>
                <a:effectLst/>
                <a:latin typeface="Helvetica Neue" panose="02000503000000020004" pitchFamily="2" charset="0"/>
              </a:rPr>
            </a:br>
            <a:endParaRPr lang="en-US" sz="2400" dirty="0">
              <a:highlight>
                <a:srgbClr val="FFFF00"/>
              </a:highlight>
            </a:endParaRPr>
          </a:p>
        </p:txBody>
      </p:sp>
      <p:sp>
        <p:nvSpPr>
          <p:cNvPr id="4" name="Rectangle 3"/>
          <p:cNvSpPr/>
          <p:nvPr/>
        </p:nvSpPr>
        <p:spPr>
          <a:xfrm>
            <a:off x="381000" y="1061859"/>
            <a:ext cx="4114800" cy="2590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81000" y="3728859"/>
            <a:ext cx="4114800" cy="2590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572000" y="3728859"/>
            <a:ext cx="4114800" cy="2590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572000" y="1061859"/>
            <a:ext cx="4114800" cy="2590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81000" y="1226882"/>
            <a:ext cx="4114800" cy="2659318"/>
          </a:xfrm>
          <a:prstGeom prst="rect">
            <a:avLst/>
          </a:prstGeom>
          <a:noFill/>
        </p:spPr>
        <p:txBody>
          <a:bodyPr wrap="square" rtlCol="0">
            <a:spAutoFit/>
          </a:bodyPr>
          <a:lstStyle/>
          <a:p>
            <a:pPr>
              <a:lnSpc>
                <a:spcPts val="1200"/>
              </a:lnSpc>
              <a:spcAft>
                <a:spcPts val="800"/>
              </a:spcAft>
            </a:pPr>
            <a:r>
              <a:rPr lang="en-US" sz="1200" b="1" dirty="0"/>
              <a:t>Applicant Name: </a:t>
            </a:r>
            <a:r>
              <a:rPr lang="en-US" sz="1200" dirty="0"/>
              <a:t>Algonquin Power Fund (America), Inc.</a:t>
            </a:r>
            <a:endParaRPr lang="en-US" sz="600" b="1" dirty="0"/>
          </a:p>
          <a:p>
            <a:pPr>
              <a:lnSpc>
                <a:spcPts val="1200"/>
              </a:lnSpc>
              <a:spcAft>
                <a:spcPts val="800"/>
              </a:spcAft>
            </a:pPr>
            <a:r>
              <a:rPr lang="en-US" sz="1200" b="1" dirty="0"/>
              <a:t>Project Title</a:t>
            </a:r>
            <a:r>
              <a:rPr lang="en-US" sz="1200" dirty="0"/>
              <a:t>:   </a:t>
            </a:r>
            <a:r>
              <a:rPr lang="en-US" sz="1200" dirty="0">
                <a:effectLst/>
                <a:ea typeface="Calibri" panose="020F0502020204030204" pitchFamily="34" charset="0"/>
                <a:cs typeface="Times New Roman" panose="02020603050405020304" pitchFamily="18" charset="0"/>
              </a:rPr>
              <a:t>Enabling the Clean Energy Transition by Enhancing Grid Stability Using SmartValve Technology </a:t>
            </a:r>
            <a:endParaRPr lang="en-US" sz="1200" dirty="0"/>
          </a:p>
          <a:p>
            <a:pPr>
              <a:lnSpc>
                <a:spcPts val="1200"/>
              </a:lnSpc>
              <a:spcAft>
                <a:spcPts val="800"/>
              </a:spcAft>
            </a:pPr>
            <a:r>
              <a:rPr lang="en-US" sz="1200" b="1" dirty="0"/>
              <a:t>Principal Investigator: </a:t>
            </a:r>
            <a:r>
              <a:rPr lang="en-US" sz="1200" dirty="0"/>
              <a:t>Mark Phelan, Project Manager</a:t>
            </a:r>
          </a:p>
          <a:p>
            <a:pPr>
              <a:lnSpc>
                <a:spcPts val="1200"/>
              </a:lnSpc>
              <a:spcAft>
                <a:spcPts val="800"/>
              </a:spcAft>
            </a:pPr>
            <a:r>
              <a:rPr lang="en-US" sz="1200" b="1" dirty="0"/>
              <a:t>Key Partners:   </a:t>
            </a:r>
            <a:r>
              <a:rPr lang="en-US" sz="1200" dirty="0"/>
              <a:t>Smart Wires, Inc.; American Electric Power Texas, Commonwealth Edison, PJM, ERCOT, regional generators, University of Texas - Rio Grande Valley, Northern Illinois University, and numerous community and labor organizations.</a:t>
            </a:r>
          </a:p>
          <a:p>
            <a:pPr>
              <a:lnSpc>
                <a:spcPts val="1200"/>
              </a:lnSpc>
            </a:pPr>
            <a:r>
              <a:rPr lang="en-US" sz="1200" b="1" dirty="0"/>
              <a:t>Proposed Total Project Cost:</a:t>
            </a:r>
          </a:p>
          <a:p>
            <a:pPr marL="9525" lvl="1">
              <a:lnSpc>
                <a:spcPts val="1200"/>
              </a:lnSpc>
              <a:buFont typeface="Arial" pitchFamily="34" charset="0"/>
              <a:buChar char="•"/>
            </a:pPr>
            <a:r>
              <a:rPr lang="en-US" sz="1200" dirty="0"/>
              <a:t>Requested DOE funds/Share %:           $42,905,918 (50%)</a:t>
            </a:r>
          </a:p>
          <a:p>
            <a:pPr marL="9525" lvl="1">
              <a:lnSpc>
                <a:spcPts val="1200"/>
              </a:lnSpc>
              <a:buFont typeface="Arial" pitchFamily="34" charset="0"/>
              <a:buChar char="•"/>
            </a:pPr>
            <a:r>
              <a:rPr lang="en-US" sz="1200" dirty="0"/>
              <a:t>Proposed Applicant Funds/Share %:   $42,905,918 (50%)</a:t>
            </a:r>
          </a:p>
          <a:p>
            <a:pPr lvl="1">
              <a:lnSpc>
                <a:spcPts val="1200"/>
              </a:lnSpc>
            </a:pPr>
            <a:endParaRPr lang="en-US" sz="800" dirty="0"/>
          </a:p>
          <a:p>
            <a:pPr lvl="1">
              <a:lnSpc>
                <a:spcPts val="1200"/>
              </a:lnSpc>
            </a:pPr>
            <a:endParaRPr lang="en-US" sz="1200" dirty="0"/>
          </a:p>
        </p:txBody>
      </p:sp>
      <p:sp>
        <p:nvSpPr>
          <p:cNvPr id="11" name="TextBox 10"/>
          <p:cNvSpPr txBox="1"/>
          <p:nvPr/>
        </p:nvSpPr>
        <p:spPr>
          <a:xfrm>
            <a:off x="361950" y="3690759"/>
            <a:ext cx="4191000" cy="2677656"/>
          </a:xfrm>
          <a:prstGeom prst="rect">
            <a:avLst/>
          </a:prstGeom>
          <a:noFill/>
        </p:spPr>
        <p:txBody>
          <a:bodyPr wrap="square" rtlCol="0">
            <a:spAutoFit/>
          </a:bodyPr>
          <a:lstStyle/>
          <a:p>
            <a:pPr lvl="0"/>
            <a:r>
              <a:rPr lang="en-US" sz="1200" b="1" dirty="0"/>
              <a:t>Technology Summary: </a:t>
            </a:r>
            <a:r>
              <a:rPr lang="en-US" sz="1200" dirty="0">
                <a:effectLst/>
                <a:ea typeface="Calibri" panose="020F0502020204030204" pitchFamily="34" charset="0"/>
                <a:cs typeface="Times New Roman" panose="02020603050405020304" pitchFamily="18" charset="0"/>
              </a:rPr>
              <a:t>The clean energy transition is negatively impacted by the stability limitations of the existing transmission grid. SmartValve, from US based Smart Wires Inc., is an advanced power flow control technology that quickly solves grid issues by unlocking additional transfer capacity on existing transmission lines. It is a proven, patented, modular technology deployed globally. We propose to deploy SmartValves in northern Illinois and southern Texas to decrease curtailments of existing renewable generation resources and to enable the interconnection of new renewable </a:t>
            </a:r>
            <a:r>
              <a:rPr lang="en-US" sz="1200" dirty="0">
                <a:ea typeface="Calibri" panose="020F0502020204030204" pitchFamily="34" charset="0"/>
                <a:cs typeface="Times New Roman" panose="02020603050405020304" pitchFamily="18" charset="0"/>
              </a:rPr>
              <a:t>generation facilities</a:t>
            </a:r>
            <a:r>
              <a:rPr lang="en-US" sz="1200" dirty="0">
                <a:effectLst/>
                <a:ea typeface="Calibri" panose="020F0502020204030204" pitchFamily="34" charset="0"/>
                <a:cs typeface="Times New Roman" panose="02020603050405020304" pitchFamily="18" charset="0"/>
              </a:rPr>
              <a:t>. </a:t>
            </a:r>
          </a:p>
          <a:p>
            <a:pPr lvl="0"/>
            <a:r>
              <a:rPr lang="en-US" sz="1200" b="1" dirty="0"/>
              <a:t>Description of the Technology’s Impact: </a:t>
            </a:r>
            <a:r>
              <a:rPr lang="en-US" sz="1200" dirty="0"/>
              <a:t>Increases transmission transfer capacity of existing grid by approx. 300 MW, resolves stability issues, mitigates risk of climate impacts and is replicable at other locations with similar stability limitations in the USA.</a:t>
            </a:r>
          </a:p>
        </p:txBody>
      </p:sp>
      <p:sp>
        <p:nvSpPr>
          <p:cNvPr id="12" name="TextBox 11"/>
          <p:cNvSpPr txBox="1"/>
          <p:nvPr/>
        </p:nvSpPr>
        <p:spPr>
          <a:xfrm>
            <a:off x="4562475" y="3684303"/>
            <a:ext cx="4648200" cy="2677656"/>
          </a:xfrm>
          <a:prstGeom prst="rect">
            <a:avLst/>
          </a:prstGeom>
          <a:noFill/>
        </p:spPr>
        <p:txBody>
          <a:bodyPr wrap="square" rtlCol="0">
            <a:spAutoFit/>
          </a:bodyPr>
          <a:lstStyle/>
          <a:p>
            <a:pPr lvl="0"/>
            <a:r>
              <a:rPr lang="en-US" sz="1200" b="1" dirty="0"/>
              <a:t>Proposed Project Objectives/Goals:</a:t>
            </a:r>
          </a:p>
          <a:p>
            <a:pPr marL="114300" marR="495300" lvl="0" indent="-114300">
              <a:spcBef>
                <a:spcPts val="0"/>
              </a:spcBef>
              <a:spcAft>
                <a:spcPts val="0"/>
              </a:spcAft>
              <a:buFont typeface="Symbol" pitchFamily="2" charset="2"/>
              <a:buChar char=""/>
              <a:tabLst>
                <a:tab pos="3943350" algn="l"/>
              </a:tabLst>
            </a:pPr>
            <a:r>
              <a:rPr lang="en-US" sz="1200" dirty="0">
                <a:solidFill>
                  <a:srgbClr val="000000"/>
                </a:solidFill>
                <a:effectLst/>
                <a:ea typeface="Calibri" panose="020F0502020204030204" pitchFamily="34" charset="0"/>
                <a:cs typeface="Calibri" panose="020F0502020204030204" pitchFamily="34" charset="0"/>
              </a:rPr>
              <a:t>Increase transmission capacity by rerouting power flows, maximizing renewable output and interconnection ability</a:t>
            </a:r>
          </a:p>
          <a:p>
            <a:pPr marL="114300" marR="495300" lvl="0" indent="-114300">
              <a:spcBef>
                <a:spcPts val="0"/>
              </a:spcBef>
              <a:spcAft>
                <a:spcPts val="0"/>
              </a:spcAft>
              <a:buFont typeface="Symbol" pitchFamily="2" charset="2"/>
              <a:buChar char=""/>
              <a:tabLst>
                <a:tab pos="3943350" algn="l"/>
              </a:tabLst>
            </a:pPr>
            <a:r>
              <a:rPr lang="en-US" sz="1200" dirty="0">
                <a:solidFill>
                  <a:srgbClr val="000000"/>
                </a:solidFill>
                <a:effectLst/>
                <a:ea typeface="Calibri" panose="020F0502020204030204" pitchFamily="34" charset="0"/>
                <a:cs typeface="Calibri" panose="020F0502020204030204" pitchFamily="34" charset="0"/>
              </a:rPr>
              <a:t>Provide power flow control capabilities and other dynamic services in a flexible deployment at th</a:t>
            </a:r>
            <a:r>
              <a:rPr lang="en-US" sz="1200" dirty="0">
                <a:solidFill>
                  <a:srgbClr val="000000"/>
                </a:solidFill>
                <a:ea typeface="Calibri" panose="020F0502020204030204" pitchFamily="34" charset="0"/>
                <a:cs typeface="Calibri" panose="020F0502020204030204" pitchFamily="34" charset="0"/>
              </a:rPr>
              <a:t>e proposed sites</a:t>
            </a:r>
            <a:endParaRPr lang="en-US" sz="1200" dirty="0">
              <a:effectLst/>
              <a:ea typeface="Calibri" panose="020F0502020204030204" pitchFamily="34" charset="0"/>
            </a:endParaRPr>
          </a:p>
          <a:p>
            <a:pPr marL="114300" marR="495300" lvl="0" indent="-114300">
              <a:spcBef>
                <a:spcPts val="0"/>
              </a:spcBef>
              <a:spcAft>
                <a:spcPts val="0"/>
              </a:spcAft>
              <a:buFont typeface="Symbol" pitchFamily="2" charset="2"/>
              <a:buChar char=""/>
            </a:pPr>
            <a:r>
              <a:rPr lang="en-US" sz="1200" dirty="0">
                <a:solidFill>
                  <a:srgbClr val="000000"/>
                </a:solidFill>
                <a:effectLst/>
                <a:ea typeface="Calibri" panose="020F0502020204030204" pitchFamily="34" charset="0"/>
                <a:cs typeface="Calibri" panose="020F0502020204030204" pitchFamily="34" charset="0"/>
              </a:rPr>
              <a:t>Enhan</a:t>
            </a:r>
            <a:r>
              <a:rPr lang="en-US" sz="1200" dirty="0">
                <a:solidFill>
                  <a:srgbClr val="000000"/>
                </a:solidFill>
                <a:ea typeface="Calibri" panose="020F0502020204030204" pitchFamily="34" charset="0"/>
                <a:cs typeface="Calibri" panose="020F0502020204030204" pitchFamily="34" charset="0"/>
              </a:rPr>
              <a:t>ce </a:t>
            </a:r>
            <a:r>
              <a:rPr lang="en-US" sz="1200" dirty="0">
                <a:solidFill>
                  <a:srgbClr val="000000"/>
                </a:solidFill>
                <a:effectLst/>
                <a:ea typeface="Calibri" panose="020F0502020204030204" pitchFamily="34" charset="0"/>
                <a:cs typeface="Calibri" panose="020F0502020204030204" pitchFamily="34" charset="0"/>
              </a:rPr>
              <a:t>system visibility </a:t>
            </a:r>
            <a:r>
              <a:rPr lang="en-US" sz="1200" dirty="0">
                <a:solidFill>
                  <a:srgbClr val="000000"/>
                </a:solidFill>
                <a:ea typeface="Calibri" panose="020F0502020204030204" pitchFamily="34" charset="0"/>
                <a:cs typeface="Calibri" panose="020F0502020204030204" pitchFamily="34" charset="0"/>
              </a:rPr>
              <a:t>to enable grid operators </a:t>
            </a:r>
            <a:r>
              <a:rPr lang="en-US" sz="1200" dirty="0">
                <a:solidFill>
                  <a:srgbClr val="000000"/>
                </a:solidFill>
                <a:effectLst/>
                <a:ea typeface="Calibri" panose="020F0502020204030204" pitchFamily="34" charset="0"/>
                <a:cs typeface="Calibri" panose="020F0502020204030204" pitchFamily="34" charset="0"/>
              </a:rPr>
              <a:t>to quickly rebalance the electrical system </a:t>
            </a:r>
            <a:endParaRPr lang="en-US" sz="1200" dirty="0">
              <a:effectLst/>
              <a:ea typeface="Calibri" panose="020F0502020204030204" pitchFamily="34" charset="0"/>
            </a:endParaRPr>
          </a:p>
          <a:p>
            <a:pPr marL="114300" marR="495300" lvl="0" indent="-114300">
              <a:spcBef>
                <a:spcPts val="0"/>
              </a:spcBef>
              <a:spcAft>
                <a:spcPts val="0"/>
              </a:spcAft>
              <a:buFont typeface="Symbol" pitchFamily="2" charset="2"/>
              <a:buChar char=""/>
            </a:pPr>
            <a:r>
              <a:rPr lang="en-US" sz="1200" dirty="0">
                <a:effectLst/>
                <a:ea typeface="Calibri" panose="020F0502020204030204" pitchFamily="34" charset="0"/>
                <a:cs typeface="Calibri" panose="020F0502020204030204" pitchFamily="34" charset="0"/>
              </a:rPr>
              <a:t>Reduce barriers to wider use of APFC on US grid</a:t>
            </a:r>
            <a:endParaRPr lang="en-US" sz="1200" dirty="0">
              <a:effectLst/>
              <a:ea typeface="Calibri" panose="020F0502020204030204" pitchFamily="34" charset="0"/>
            </a:endParaRPr>
          </a:p>
          <a:p>
            <a:pPr marL="114300" marR="495300" lvl="0" indent="-114300">
              <a:spcBef>
                <a:spcPts val="0"/>
              </a:spcBef>
              <a:spcAft>
                <a:spcPts val="0"/>
              </a:spcAft>
              <a:buFont typeface="Symbol" pitchFamily="2" charset="2"/>
              <a:buChar char=""/>
            </a:pPr>
            <a:r>
              <a:rPr lang="en-US" sz="1200" dirty="0">
                <a:effectLst/>
                <a:ea typeface="Calibri" panose="020F0502020204030204" pitchFamily="34" charset="0"/>
                <a:cs typeface="Calibri" panose="020F0502020204030204" pitchFamily="34" charset="0"/>
              </a:rPr>
              <a:t>Reduce the financial and pollution energy burden for marginalized customers by improving access to clean energy</a:t>
            </a:r>
          </a:p>
          <a:p>
            <a:pPr marL="114300" marR="495300" lvl="0" indent="-114300">
              <a:spcBef>
                <a:spcPts val="0"/>
              </a:spcBef>
              <a:spcAft>
                <a:spcPts val="0"/>
              </a:spcAft>
              <a:buFont typeface="Symbol" pitchFamily="2" charset="2"/>
              <a:buChar char=""/>
            </a:pPr>
            <a:r>
              <a:rPr lang="en-US" sz="1200" dirty="0">
                <a:ea typeface="Calibri" panose="020F0502020204030204" pitchFamily="34" charset="0"/>
                <a:cs typeface="Calibri" panose="020F0502020204030204" pitchFamily="34" charset="0"/>
              </a:rPr>
              <a:t>Provide </a:t>
            </a:r>
            <a:r>
              <a:rPr lang="en-US" sz="1200" dirty="0">
                <a:effectLst/>
                <a:ea typeface="Calibri" panose="020F0502020204030204" pitchFamily="34" charset="0"/>
                <a:cs typeface="Calibri" panose="020F0502020204030204" pitchFamily="34" charset="0"/>
              </a:rPr>
              <a:t>workforce training, create new jobs, reduce costs</a:t>
            </a:r>
          </a:p>
          <a:p>
            <a:pPr lvl="0"/>
            <a:r>
              <a:rPr lang="en-US" sz="1200" b="1" dirty="0"/>
              <a:t>Project’s Key Idea/Takeaway: </a:t>
            </a:r>
            <a:r>
              <a:rPr lang="en-US" sz="1200" dirty="0"/>
              <a:t>By increasing grid stability, Smart</a:t>
            </a:r>
          </a:p>
          <a:p>
            <a:pPr lvl="0"/>
            <a:r>
              <a:rPr lang="en-US" sz="1200" dirty="0"/>
              <a:t>Valves allows renewables to interconnect and operate at full </a:t>
            </a:r>
          </a:p>
          <a:p>
            <a:pPr lvl="0"/>
            <a:r>
              <a:rPr lang="en-US" sz="1200" dirty="0"/>
              <a:t>output reducing cost and time compared to traditional solutions.</a:t>
            </a:r>
          </a:p>
        </p:txBody>
      </p:sp>
      <p:pic>
        <p:nvPicPr>
          <p:cNvPr id="15" name="Picture 14">
            <a:extLst>
              <a:ext uri="{FF2B5EF4-FFF2-40B4-BE49-F238E27FC236}">
                <a16:creationId xmlns:a16="http://schemas.microsoft.com/office/drawing/2014/main" id="{C2F2262E-4A57-0607-5F0F-9672237E06DF}"/>
              </a:ext>
            </a:extLst>
          </p:cNvPr>
          <p:cNvPicPr>
            <a:picLocks noChangeAspect="1"/>
          </p:cNvPicPr>
          <p:nvPr/>
        </p:nvPicPr>
        <p:blipFill>
          <a:blip r:embed="rId2"/>
          <a:stretch>
            <a:fillRect/>
          </a:stretch>
        </p:blipFill>
        <p:spPr>
          <a:xfrm>
            <a:off x="4987413" y="1066800"/>
            <a:ext cx="1680946" cy="980242"/>
          </a:xfrm>
          <a:prstGeom prst="rect">
            <a:avLst/>
          </a:prstGeom>
        </p:spPr>
      </p:pic>
      <p:pic>
        <p:nvPicPr>
          <p:cNvPr id="16" name="Picture 15">
            <a:extLst>
              <a:ext uri="{FF2B5EF4-FFF2-40B4-BE49-F238E27FC236}">
                <a16:creationId xmlns:a16="http://schemas.microsoft.com/office/drawing/2014/main" id="{0E0B60BA-75B1-3763-C471-0DA728B631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000" y="2078686"/>
            <a:ext cx="1715359" cy="1197178"/>
          </a:xfrm>
          <a:prstGeom prst="rect">
            <a:avLst/>
          </a:prstGeom>
        </p:spPr>
      </p:pic>
      <p:pic>
        <p:nvPicPr>
          <p:cNvPr id="17" name="Picture 16" descr="Diagram&#10;&#10;Description automatically generated">
            <a:extLst>
              <a:ext uri="{FF2B5EF4-FFF2-40B4-BE49-F238E27FC236}">
                <a16:creationId xmlns:a16="http://schemas.microsoft.com/office/drawing/2014/main" id="{A05FCACC-0F34-BBE1-4733-2B9333AD6901}"/>
              </a:ext>
            </a:extLst>
          </p:cNvPr>
          <p:cNvPicPr/>
          <p:nvPr/>
        </p:nvPicPr>
        <p:blipFill>
          <a:blip r:embed="rId4"/>
          <a:stretch>
            <a:fillRect/>
          </a:stretch>
        </p:blipFill>
        <p:spPr>
          <a:xfrm>
            <a:off x="6934199" y="2078686"/>
            <a:ext cx="1158464" cy="1222099"/>
          </a:xfrm>
          <a:prstGeom prst="rect">
            <a:avLst/>
          </a:prstGeom>
        </p:spPr>
      </p:pic>
      <p:pic>
        <p:nvPicPr>
          <p:cNvPr id="18" name="Picture 17">
            <a:extLst>
              <a:ext uri="{FF2B5EF4-FFF2-40B4-BE49-F238E27FC236}">
                <a16:creationId xmlns:a16="http://schemas.microsoft.com/office/drawing/2014/main" id="{27FAB07A-8B37-975C-6DB9-CE1848BCF821}"/>
              </a:ext>
            </a:extLst>
          </p:cNvPr>
          <p:cNvPicPr>
            <a:picLocks noChangeAspect="1"/>
          </p:cNvPicPr>
          <p:nvPr/>
        </p:nvPicPr>
        <p:blipFill>
          <a:blip r:embed="rId5"/>
          <a:stretch>
            <a:fillRect/>
          </a:stretch>
        </p:blipFill>
        <p:spPr>
          <a:xfrm>
            <a:off x="6705600" y="1069247"/>
            <a:ext cx="1387063" cy="977795"/>
          </a:xfrm>
          <a:prstGeom prst="rect">
            <a:avLst/>
          </a:prstGeom>
        </p:spPr>
      </p:pic>
      <p:sp>
        <p:nvSpPr>
          <p:cNvPr id="20" name="TextBox 19">
            <a:extLst>
              <a:ext uri="{FF2B5EF4-FFF2-40B4-BE49-F238E27FC236}">
                <a16:creationId xmlns:a16="http://schemas.microsoft.com/office/drawing/2014/main" id="{E710F91D-27B3-3628-0BD8-CFBD64855DE3}"/>
              </a:ext>
            </a:extLst>
          </p:cNvPr>
          <p:cNvSpPr txBox="1"/>
          <p:nvPr/>
        </p:nvSpPr>
        <p:spPr>
          <a:xfrm>
            <a:off x="4572000" y="3246769"/>
            <a:ext cx="4191000" cy="461665"/>
          </a:xfrm>
          <a:prstGeom prst="rect">
            <a:avLst/>
          </a:prstGeom>
          <a:noFill/>
        </p:spPr>
        <p:txBody>
          <a:bodyPr wrap="square" rtlCol="0">
            <a:spAutoFit/>
          </a:bodyPr>
          <a:lstStyle/>
          <a:p>
            <a:r>
              <a:rPr lang="en-US" sz="1200" b="1" dirty="0"/>
              <a:t>Upper</a:t>
            </a:r>
            <a:r>
              <a:rPr lang="en-US" sz="1200" dirty="0"/>
              <a:t>: SmartValve installations in England and Australia.</a:t>
            </a:r>
            <a:r>
              <a:rPr lang="en-US" sz="1200" b="1" dirty="0"/>
              <a:t> Lower</a:t>
            </a:r>
            <a:r>
              <a:rPr lang="en-US" sz="1200" dirty="0"/>
              <a:t>: proposed sites in northern IL and Lower Rio Grande Valley, TX.</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DB830AB9-7FBA-0220-16C4-E0CCC8FA50D9}"/>
              </a:ext>
            </a:extLst>
          </p:cNvPr>
          <p:cNvSpPr/>
          <p:nvPr/>
        </p:nvSpPr>
        <p:spPr>
          <a:xfrm>
            <a:off x="275804" y="838200"/>
            <a:ext cx="8534400" cy="5257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313508C-07FC-AFF0-DD16-31CBA96B894A}"/>
              </a:ext>
            </a:extLst>
          </p:cNvPr>
          <p:cNvSpPr txBox="1"/>
          <p:nvPr/>
        </p:nvSpPr>
        <p:spPr>
          <a:xfrm>
            <a:off x="275804" y="3754624"/>
            <a:ext cx="8534400" cy="2215991"/>
          </a:xfrm>
          <a:prstGeom prst="rect">
            <a:avLst/>
          </a:prstGeom>
          <a:noFill/>
        </p:spPr>
        <p:txBody>
          <a:bodyPr wrap="square" rtlCol="0">
            <a:spAutoFit/>
          </a:bodyPr>
          <a:lstStyle/>
          <a:p>
            <a:pPr lvl="0"/>
            <a:r>
              <a:rPr lang="en-US" sz="1200" b="1" dirty="0">
                <a:effectLst/>
                <a:latin typeface="Calibri" panose="020F0502020204030204" pitchFamily="34" charset="0"/>
                <a:ea typeface="Calibri" panose="020F0502020204030204" pitchFamily="34" charset="0"/>
                <a:cs typeface="Times New Roman" panose="02020603050405020304" pitchFamily="18" charset="0"/>
              </a:rPr>
              <a:t>A conventional static passive grid (left) is contrasted with SmartValve (right), which is installed in series with transmission circuits to rebalance power across multiple lines and increase overall power transfer.</a:t>
            </a:r>
            <a:r>
              <a:rPr lang="en-US" sz="1200" b="1" dirty="0">
                <a:effectLst/>
              </a:rPr>
              <a:t> </a:t>
            </a:r>
          </a:p>
          <a:p>
            <a:pPr lvl="0"/>
            <a:endParaRPr lang="en-US" sz="600" dirty="0">
              <a:effectLst/>
            </a:endParaRPr>
          </a:p>
          <a:p>
            <a:pPr lvl="0"/>
            <a:r>
              <a:rPr lang="en-US" sz="1200" dirty="0">
                <a:effectLst/>
              </a:rPr>
              <a:t>SmartValve is a digital power flow control technology that quickly solves overloads and grid congestion issues to unlock extra capacity on the existing network. It is a patented, single-phase, modular Static Synchronous Series Compensator (m-SSSC) that injects a voltage in quadrature with the line current to synthesize a capacitive or inductive reactance. This means it can increase or decrease power flows on a circuit and perform dynamic services. It is the next logical step in the progression of series-connected FACTS (Flexible Alternating Current Transmission Systems). Previous SSSC technologies required custom designs, series injection transformers, water cooling across a high-voltage gradient, circuit breaker bypass protection, and considerable substation space – all driving significant solution cost. SmartValve leverages a modular, transformerless approach, sealed cooling systems at line potential, integrated fast acting semiconductor switch bypass, and deployment flexibility to deliver greater solution value. This solution is particularly effective in highly meshed electric grids where spare system capacity can be utilized to resolve overload situations. </a:t>
            </a:r>
          </a:p>
        </p:txBody>
      </p:sp>
      <p:pic>
        <p:nvPicPr>
          <p:cNvPr id="18" name="Picture 17">
            <a:extLst>
              <a:ext uri="{FF2B5EF4-FFF2-40B4-BE49-F238E27FC236}">
                <a16:creationId xmlns:a16="http://schemas.microsoft.com/office/drawing/2014/main" id="{D8CDB66F-D095-35D5-9E91-4B722E21EAF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62844" y="984192"/>
            <a:ext cx="8218312" cy="2732689"/>
          </a:xfrm>
          <a:prstGeom prst="rect">
            <a:avLst/>
          </a:prstGeom>
        </p:spPr>
      </p:pic>
      <p:sp>
        <p:nvSpPr>
          <p:cNvPr id="23" name="TextBox 22">
            <a:extLst>
              <a:ext uri="{FF2B5EF4-FFF2-40B4-BE49-F238E27FC236}">
                <a16:creationId xmlns:a16="http://schemas.microsoft.com/office/drawing/2014/main" id="{AEF4CAEC-F41A-02D6-73BB-1B40E1BFA265}"/>
              </a:ext>
            </a:extLst>
          </p:cNvPr>
          <p:cNvSpPr txBox="1"/>
          <p:nvPr/>
        </p:nvSpPr>
        <p:spPr>
          <a:xfrm>
            <a:off x="2286000" y="272823"/>
            <a:ext cx="5125064" cy="461665"/>
          </a:xfrm>
          <a:prstGeom prst="rect">
            <a:avLst/>
          </a:prstGeom>
          <a:noFill/>
        </p:spPr>
        <p:txBody>
          <a:bodyPr wrap="square">
            <a:spAutoFit/>
          </a:bodyPr>
          <a:lstStyle/>
          <a:p>
            <a:r>
              <a:rPr lang="en-US" sz="2400" dirty="0"/>
              <a:t>Technology Innovation: Modular SSSC</a:t>
            </a:r>
          </a:p>
        </p:txBody>
      </p:sp>
    </p:spTree>
    <p:extLst>
      <p:ext uri="{BB962C8B-B14F-4D97-AF65-F5344CB8AC3E}">
        <p14:creationId xmlns:p14="http://schemas.microsoft.com/office/powerpoint/2010/main" val="1301099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FC918A9E-74CB-3E7F-15A5-17CBB84260AE}"/>
              </a:ext>
            </a:extLst>
          </p:cNvPr>
          <p:cNvSpPr>
            <a:spLocks noGrp="1"/>
          </p:cNvSpPr>
          <p:nvPr>
            <p:ph type="title"/>
          </p:nvPr>
        </p:nvSpPr>
        <p:spPr>
          <a:xfrm>
            <a:off x="342900" y="226154"/>
            <a:ext cx="8458200" cy="411162"/>
          </a:xfrm>
        </p:spPr>
        <p:txBody>
          <a:bodyPr>
            <a:normAutofit fontScale="90000"/>
          </a:bodyPr>
          <a:lstStyle/>
          <a:p>
            <a:r>
              <a:rPr lang="en-US" sz="2400" dirty="0"/>
              <a:t>Key Personnel</a:t>
            </a:r>
          </a:p>
        </p:txBody>
      </p:sp>
      <p:graphicFrame>
        <p:nvGraphicFramePr>
          <p:cNvPr id="8" name="Table 21">
            <a:extLst>
              <a:ext uri="{FF2B5EF4-FFF2-40B4-BE49-F238E27FC236}">
                <a16:creationId xmlns:a16="http://schemas.microsoft.com/office/drawing/2014/main" id="{82C1283A-58D4-FB16-21D7-0FFFD32CBC8B}"/>
              </a:ext>
            </a:extLst>
          </p:cNvPr>
          <p:cNvGraphicFramePr>
            <a:graphicFrameLocks noGrp="1"/>
          </p:cNvGraphicFramePr>
          <p:nvPr>
            <p:extLst>
              <p:ext uri="{D42A27DB-BD31-4B8C-83A1-F6EECF244321}">
                <p14:modId xmlns:p14="http://schemas.microsoft.com/office/powerpoint/2010/main" val="1184298815"/>
              </p:ext>
            </p:extLst>
          </p:nvPr>
        </p:nvGraphicFramePr>
        <p:xfrm>
          <a:off x="742950" y="685800"/>
          <a:ext cx="7658100" cy="5740465"/>
        </p:xfrm>
        <a:graphic>
          <a:graphicData uri="http://schemas.openxmlformats.org/drawingml/2006/table">
            <a:tbl>
              <a:tblPr firstRow="1" bandRow="1"/>
              <a:tblGrid>
                <a:gridCol w="2778287">
                  <a:extLst>
                    <a:ext uri="{9D8B030D-6E8A-4147-A177-3AD203B41FA5}">
                      <a16:colId xmlns:a16="http://schemas.microsoft.com/office/drawing/2014/main" val="2630578000"/>
                    </a:ext>
                  </a:extLst>
                </a:gridCol>
                <a:gridCol w="4879813">
                  <a:extLst>
                    <a:ext uri="{9D8B030D-6E8A-4147-A177-3AD203B41FA5}">
                      <a16:colId xmlns:a16="http://schemas.microsoft.com/office/drawing/2014/main" val="1561772963"/>
                    </a:ext>
                  </a:extLst>
                </a:gridCol>
              </a:tblGrid>
              <a:tr h="16221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sz="1200" dirty="0">
                          <a:latin typeface="+mn-lt"/>
                        </a:rPr>
                        <a:t>Name and Title</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sz="1200" dirty="0">
                          <a:latin typeface="+mn-lt"/>
                        </a:rPr>
                        <a:t>Role in Project</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1863863641"/>
                  </a:ext>
                </a:extLst>
              </a:tr>
              <a:tr h="36055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Mark Phelan</a:t>
                      </a:r>
                      <a:r>
                        <a:rPr lang="en-US" sz="1200" dirty="0">
                          <a:latin typeface="+mn-lt"/>
                        </a:rPr>
                        <a:t>, Director Greenfield Development, Algonquin</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Project Manager and Technical Point of Contact</a:t>
                      </a:r>
                      <a:r>
                        <a:rPr lang="en-US" sz="1200" dirty="0">
                          <a:latin typeface="+mn-lt"/>
                        </a:rPr>
                        <a:t>: Oversees technical implementation, reports on project to stakeholders; chairs Stakeholder Committee, reports to DOE.</a:t>
                      </a:r>
                      <a:endParaRPr lang="en-US" sz="1200" dirty="0">
                        <a:highlight>
                          <a:srgbClr val="FFFF00"/>
                        </a:highlight>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638232811"/>
                  </a:ext>
                </a:extLst>
              </a:tr>
              <a:tr h="426235">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Charles Burnham</a:t>
                      </a:r>
                      <a:r>
                        <a:rPr lang="en-US" sz="1200" dirty="0">
                          <a:latin typeface="+mn-lt"/>
                        </a:rPr>
                        <a:t>, Director of Government Affairs, Algonquin</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Community Benefits Manager</a:t>
                      </a:r>
                      <a:r>
                        <a:rPr lang="en-US" sz="1200" dirty="0">
                          <a:latin typeface="+mn-lt"/>
                        </a:rPr>
                        <a:t>: manages and coordinates implementation of Community Benefits Plan, oversees university programs.</a:t>
                      </a:r>
                      <a:endParaRPr lang="en-US" sz="1200" dirty="0">
                        <a:highlight>
                          <a:srgbClr val="FFFF00"/>
                        </a:highlight>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858962115"/>
                  </a:ext>
                </a:extLst>
              </a:tr>
              <a:tr h="46363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Chris Edwards</a:t>
                      </a:r>
                      <a:r>
                        <a:rPr lang="en-US" sz="1200" dirty="0">
                          <a:latin typeface="+mn-lt"/>
                        </a:rPr>
                        <a:t>, Manager Construction Site, Algonquin</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Site Manager and Business Point of Contact</a:t>
                      </a:r>
                      <a:r>
                        <a:rPr lang="en-US" sz="1200" dirty="0">
                          <a:latin typeface="+mn-lt"/>
                        </a:rPr>
                        <a:t>: oversees project site work for Algonquin on both deployments</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484954021"/>
                  </a:ext>
                </a:extLst>
              </a:tr>
              <a:tr h="660677">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Wonbae Choi</a:t>
                      </a:r>
                      <a:r>
                        <a:rPr lang="en-US" sz="1200" dirty="0">
                          <a:latin typeface="+mn-lt"/>
                        </a:rPr>
                        <a:t>, Director, Transmission and Interconnection,  Algonquin</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Technical Support: </a:t>
                      </a:r>
                      <a:r>
                        <a:rPr lang="en-US" sz="1200" dirty="0">
                          <a:latin typeface="+mn-lt"/>
                        </a:rPr>
                        <a:t>performs technical studies; interfaces with AEP, consultant submissions for ERCOT, PJM, and Commonwealth Edison; provides technical support for interconnection and construction.</a:t>
                      </a:r>
                      <a:endParaRPr lang="en-US" sz="1200" dirty="0">
                        <a:highlight>
                          <a:srgbClr val="FFFF00"/>
                        </a:highlight>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980237597"/>
                  </a:ext>
                </a:extLst>
              </a:tr>
              <a:tr h="313666">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Project Coordinator </a:t>
                      </a:r>
                      <a:r>
                        <a:rPr lang="en-US" sz="1200" dirty="0">
                          <a:latin typeface="+mn-lt"/>
                        </a:rPr>
                        <a:t>(TBD) Algonquin</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Project Coordinator: </a:t>
                      </a:r>
                      <a:r>
                        <a:rPr lang="en-US" sz="1200" b="0" dirty="0">
                          <a:latin typeface="+mn-lt"/>
                        </a:rPr>
                        <a:t>project cost tracking, financial reporting, administrative support</a:t>
                      </a:r>
                      <a:endParaRPr lang="en-US" sz="1200" b="1" dirty="0">
                        <a:highlight>
                          <a:srgbClr val="FFFF00"/>
                        </a:highlight>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734173351"/>
                  </a:ext>
                </a:extLst>
              </a:tr>
              <a:tr h="41199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Erica von Pechmann</a:t>
                      </a:r>
                      <a:r>
                        <a:rPr lang="en-US" sz="1200" dirty="0">
                          <a:latin typeface="+mn-lt"/>
                        </a:rPr>
                        <a:t>, Esq., Director, Legal &amp; Business Affairs, Algonquin</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Legal Support</a:t>
                      </a:r>
                      <a:r>
                        <a:rPr lang="en-US" sz="1200" dirty="0">
                          <a:latin typeface="+mn-lt"/>
                        </a:rPr>
                        <a:t>: negotiates construction agreements, interconnection agreement (Illinois), any additional funding agreements (Texas) </a:t>
                      </a:r>
                      <a:endParaRPr lang="en-US" sz="1200" dirty="0">
                        <a:highlight>
                          <a:srgbClr val="FFFF00"/>
                        </a:highlight>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240020148"/>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1" dirty="0">
                          <a:latin typeface="+mn-lt"/>
                        </a:rPr>
                        <a:t>Mark Sanders</a:t>
                      </a:r>
                      <a:r>
                        <a:rPr lang="en-US" sz="1200" dirty="0">
                          <a:latin typeface="+mn-lt"/>
                        </a:rPr>
                        <a:t>, Senior Director of Engineering, Smart Wires Inc.</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Contractor for Smart Wires. </a:t>
                      </a:r>
                      <a:r>
                        <a:rPr lang="en-US" sz="1200" b="0" i="0" u="none" strike="noStrike" kern="1200" dirty="0">
                          <a:solidFill>
                            <a:schemeClr val="dk1"/>
                          </a:solidFill>
                          <a:effectLst/>
                          <a:latin typeface="+mn-lt"/>
                          <a:ea typeface="+mn-ea"/>
                          <a:cs typeface="+mn-cs"/>
                        </a:rPr>
                        <a:t>Provides technical expertise, interfaces with partners to provide design, installation, &amp; construction assurance</a:t>
                      </a:r>
                      <a:endParaRPr lang="en-US" sz="1200" b="1" dirty="0">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2192677809"/>
                  </a:ext>
                </a:extLst>
              </a:tr>
              <a:tr h="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1" dirty="0">
                          <a:solidFill>
                            <a:schemeClr val="tx1"/>
                          </a:solidFill>
                          <a:latin typeface="+mn-lt"/>
                        </a:rPr>
                        <a:t>Ted Bloch-Rubin</a:t>
                      </a:r>
                      <a:r>
                        <a:rPr lang="en-US" sz="1200" b="0" dirty="0">
                          <a:solidFill>
                            <a:schemeClr val="tx1"/>
                          </a:solidFill>
                          <a:latin typeface="+mn-lt"/>
                        </a:rPr>
                        <a:t>, Director Business Development, Smart Wires</a:t>
                      </a:r>
                      <a:endParaRPr lang="en-US" sz="1200" dirty="0">
                        <a:latin typeface="+mn-lt"/>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Contractor for Smart Wires. </a:t>
                      </a:r>
                      <a:r>
                        <a:rPr lang="en-US" sz="1200" b="0" dirty="0">
                          <a:latin typeface="+mn-lt"/>
                        </a:rPr>
                        <a:t>Assists </a:t>
                      </a:r>
                      <a:r>
                        <a:rPr lang="en-US" sz="1200" dirty="0">
                          <a:latin typeface="+mn-lt"/>
                        </a:rPr>
                        <a:t>implementation of Community Benefits Plan, assists with university programs</a:t>
                      </a:r>
                      <a:endParaRPr lang="en-US" sz="1200" b="1" dirty="0">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2241307883"/>
                  </a:ext>
                </a:extLst>
              </a:tr>
              <a:tr h="469141">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1" dirty="0">
                          <a:solidFill>
                            <a:schemeClr val="tx1"/>
                          </a:solidFill>
                          <a:latin typeface="+mn-lt"/>
                        </a:rPr>
                        <a:t>Dr. Jaime Ramos-Salas, </a:t>
                      </a:r>
                      <a:r>
                        <a:rPr lang="en-US" sz="1200" b="0" dirty="0">
                          <a:solidFill>
                            <a:schemeClr val="tx1"/>
                          </a:solidFill>
                          <a:latin typeface="+mn-lt"/>
                        </a:rPr>
                        <a:t>Professor</a:t>
                      </a:r>
                      <a:r>
                        <a:rPr lang="en-US" sz="1200" b="1" dirty="0">
                          <a:solidFill>
                            <a:schemeClr val="tx1"/>
                          </a:solidFill>
                          <a:latin typeface="+mn-lt"/>
                        </a:rPr>
                        <a:t>, </a:t>
                      </a:r>
                      <a:r>
                        <a:rPr lang="en-US" sz="1200" b="0" dirty="0">
                          <a:solidFill>
                            <a:schemeClr val="tx1"/>
                          </a:solidFill>
                          <a:latin typeface="+mn-lt"/>
                        </a:rPr>
                        <a:t>Electrical Engineering, U TX – RGV</a:t>
                      </a:r>
                      <a:endParaRPr lang="en-US" sz="1200" dirty="0">
                        <a:latin typeface="+mn-lt"/>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Principal Investigator: </a:t>
                      </a:r>
                      <a:r>
                        <a:rPr lang="en-US" sz="1200" b="0" dirty="0">
                          <a:latin typeface="+mn-lt"/>
                        </a:rPr>
                        <a:t>recruit students, award scholarships and summer internships, course development, coordinate seminar series</a:t>
                      </a:r>
                      <a:endParaRPr lang="en-US" sz="1200" b="1" dirty="0">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104752255"/>
                  </a:ext>
                </a:extLst>
              </a:tr>
              <a:tr h="265163">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1" dirty="0">
                          <a:solidFill>
                            <a:schemeClr val="tx1"/>
                          </a:solidFill>
                          <a:latin typeface="+mn-lt"/>
                        </a:rPr>
                        <a:t>Dr. Donald Zinger</a:t>
                      </a:r>
                      <a:r>
                        <a:rPr lang="en-US" sz="1200" b="0" dirty="0">
                          <a:solidFill>
                            <a:schemeClr val="tx1"/>
                          </a:solidFill>
                          <a:latin typeface="+mn-lt"/>
                        </a:rPr>
                        <a:t>, Professor, Electrical Engineering, N. Illinois U.</a:t>
                      </a:r>
                      <a:endParaRPr lang="en-US" sz="1200" dirty="0">
                        <a:latin typeface="+mn-lt"/>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Principal Investigator: </a:t>
                      </a:r>
                      <a:r>
                        <a:rPr lang="en-US" sz="1200" b="0" dirty="0">
                          <a:latin typeface="+mn-lt"/>
                        </a:rPr>
                        <a:t>recruit students, award scholarships and summer internships, course development, coordinate seminar series</a:t>
                      </a:r>
                      <a:endParaRPr lang="en-US" sz="1200" b="1" dirty="0">
                        <a:latin typeface="+mn-lt"/>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2211960518"/>
                  </a:ext>
                </a:extLst>
              </a:tr>
              <a:tr h="48940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Student Interns</a:t>
                      </a:r>
                      <a:r>
                        <a:rPr lang="en-US" sz="1200" dirty="0">
                          <a:latin typeface="+mn-lt"/>
                        </a:rPr>
                        <a:t>, U TX – RGV and N. IL University</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1" dirty="0">
                          <a:latin typeface="+mn-lt"/>
                        </a:rPr>
                        <a:t>Scholarship awardees/summer interns</a:t>
                      </a:r>
                      <a:r>
                        <a:rPr lang="en-US" sz="1200" dirty="0">
                          <a:latin typeface="+mn-lt"/>
                        </a:rPr>
                        <a:t>: study impacts of SmartValve installations on performance and end user cost; other work, studies</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2344821901"/>
                  </a:ext>
                </a:extLst>
              </a:tr>
            </a:tbl>
          </a:graphicData>
        </a:graphic>
      </p:graphicFrame>
    </p:spTree>
    <p:extLst>
      <p:ext uri="{BB962C8B-B14F-4D97-AF65-F5344CB8AC3E}">
        <p14:creationId xmlns:p14="http://schemas.microsoft.com/office/powerpoint/2010/main" val="22153176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FAAB260FA0B9545BF99CACFF47C1DC7" ma:contentTypeVersion="0" ma:contentTypeDescription="Create a new document." ma:contentTypeScope="" ma:versionID="22911962f1b020aba5b6c6b288ad4707">
  <xsd:schema xmlns:xsd="http://www.w3.org/2001/XMLSchema" xmlns:xs="http://www.w3.org/2001/XMLSchema" xmlns:p="http://schemas.microsoft.com/office/2006/metadata/properties" targetNamespace="http://schemas.microsoft.com/office/2006/metadata/properties" ma:root="true" ma:fieldsID="aa1222beb234debe96d12a98d24ff8a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63084E-A19E-4F6B-A63F-B9401A6631B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3E312BC-9A25-48D5-9E86-A23B86E0BE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4BDC6F75-6439-4B87-9862-0FC6F79E2D1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570</TotalTime>
  <Words>955</Words>
  <Application>Microsoft Macintosh PowerPoint</Application>
  <PresentationFormat>On-screen Show (4:3)</PresentationFormat>
  <Paragraphs>50</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Helvetica Neue</vt:lpstr>
      <vt:lpstr>Symbol</vt:lpstr>
      <vt:lpstr>Office Theme</vt:lpstr>
      <vt:lpstr>Enhancing Grid Stability using SmartValve Technology  Concept Paper Identification Code: TA2-136-E </vt:lpstr>
      <vt:lpstr>PowerPoint Presentation</vt:lpstr>
      <vt:lpstr>Key Personnel</vt:lpstr>
    </vt:vector>
  </TitlesOfParts>
  <Company>U.S. Dept. Of Energy, NETL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Carl P. Maronde</dc:creator>
  <cp:lastModifiedBy>Paula Stevenson</cp:lastModifiedBy>
  <cp:revision>36</cp:revision>
  <cp:lastPrinted>2023-03-08T19:15:14Z</cp:lastPrinted>
  <dcterms:created xsi:type="dcterms:W3CDTF">2012-11-30T18:50:01Z</dcterms:created>
  <dcterms:modified xsi:type="dcterms:W3CDTF">2023-03-16T18:14:14Z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0x010100DFAAB260FA0B9545BF99CACFF47C1DC7</vt:lpwstr>
  </property>
</Properties>
</file>