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147309528" r:id="rId5"/>
    <p:sldId id="2147309550" r:id="rId6"/>
    <p:sldId id="302" r:id="rId7"/>
    <p:sldId id="2147309537" r:id="rId8"/>
    <p:sldId id="2147309574" r:id="rId9"/>
    <p:sldId id="2147309581" r:id="rId10"/>
    <p:sldId id="2147309584" r:id="rId11"/>
    <p:sldId id="2147309572" r:id="rId12"/>
    <p:sldId id="2147309585" r:id="rId13"/>
    <p:sldId id="2147309586" r:id="rId14"/>
    <p:sldId id="2147309594" r:id="rId15"/>
    <p:sldId id="2147309575" r:id="rId16"/>
    <p:sldId id="2147309580" r:id="rId17"/>
    <p:sldId id="2147309578" r:id="rId18"/>
    <p:sldId id="2147309587" r:id="rId19"/>
    <p:sldId id="2147309590" r:id="rId20"/>
    <p:sldId id="2147309579" r:id="rId21"/>
    <p:sldId id="2147309588" r:id="rId22"/>
    <p:sldId id="2147309591" r:id="rId23"/>
    <p:sldId id="2147309592" r:id="rId24"/>
    <p:sldId id="2147309593"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5C18BD-8C1E-4E35-ACD6-FCE10A03CA26}">
          <p14:sldIdLst>
            <p14:sldId id="2147309528"/>
            <p14:sldId id="2147309550"/>
            <p14:sldId id="302"/>
            <p14:sldId id="2147309537"/>
            <p14:sldId id="2147309574"/>
            <p14:sldId id="2147309581"/>
            <p14:sldId id="2147309584"/>
            <p14:sldId id="2147309572"/>
            <p14:sldId id="2147309585"/>
            <p14:sldId id="2147309586"/>
            <p14:sldId id="2147309594"/>
            <p14:sldId id="2147309575"/>
            <p14:sldId id="2147309580"/>
            <p14:sldId id="2147309578"/>
            <p14:sldId id="2147309587"/>
            <p14:sldId id="2147309590"/>
            <p14:sldId id="2147309579"/>
            <p14:sldId id="2147309588"/>
            <p14:sldId id="2147309591"/>
            <p14:sldId id="2147309592"/>
            <p14:sldId id="214730959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A6A15-E032-DDF9-AF1D-CD579807D5D1}" name="Hanna, Joseph L." initials="HJL" userId="S::Joseph.Hanna@netl.doe.gov::1492a851-e85b-4b99-8923-4a7e9a1becd9" providerId="AD"/>
  <p188:author id="{748FB3B9-B5D0-2518-6DA6-FBA001055A6F}" name="Parsons, David" initials="PD" userId="S::david.parsons@hq.doe.gov::14beb950-8de6-4497-9ba7-46c77a095ef6" providerId="AD"/>
  <p188:author id="{E17286D9-4470-396D-6F74-6255B4DC014C}" name="Chambers, Virginia" initials="CV" userId="S::Virginia.Chambers@netl.doe.gov::ef222689-f3ab-4811-b3fb-5e96305ba5a4" providerId="AD"/>
  <p188:author id="{A231AFEB-6E7A-DDC4-3B33-37779AD2056C}" name="Horowitz, Ariel" initials="HA" userId="S::ariel.horowitz@hq.doe.gov::b70b5174-c587-40a8-b16b-0f0bbbae374e" providerId="AD"/>
  <p188:author id="{869DE7F1-BAFC-A62A-E74E-2B02E89344A8}" name="Aoki, Homari" initials="AH" userId="S::homari.aoki@hq.doe.gov::3dd6ef47-6ef0-4de2-9653-40bdd9bb6e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B58F"/>
    <a:srgbClr val="D5E3CF"/>
    <a:srgbClr val="648725"/>
    <a:srgbClr val="B381D9"/>
    <a:srgbClr val="1D9EFF"/>
    <a:srgbClr val="007FDE"/>
    <a:srgbClr val="0033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AFD345-6AF3-46D7-B9CC-39D9EB62D95D}" v="63" dt="2024-01-16T16:40:28.998"/>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F6609-E801-4356-BF5B-05C07D2CE55C}" type="datetimeFigureOut">
              <a:rPr lang="en-US" smtClean="0"/>
              <a:t>1/24/2024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55611F-1438-4D78-B0C8-71A6A4ED9CCA}" type="slidenum">
              <a:rPr lang="en-US" smtClean="0"/>
              <a:t>‹#›</a:t>
            </a:fld>
            <a:endParaRPr lang="en-US"/>
          </a:p>
        </p:txBody>
      </p:sp>
    </p:spTree>
    <p:extLst>
      <p:ext uri="{BB962C8B-B14F-4D97-AF65-F5344CB8AC3E}">
        <p14:creationId xmlns:p14="http://schemas.microsoft.com/office/powerpoint/2010/main" val="194045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like the photos chosen*</a:t>
            </a:r>
          </a:p>
        </p:txBody>
      </p:sp>
      <p:sp>
        <p:nvSpPr>
          <p:cNvPr id="4" name="Slide Number Placeholder 3"/>
          <p:cNvSpPr>
            <a:spLocks noGrp="1"/>
          </p:cNvSpPr>
          <p:nvPr>
            <p:ph type="sldNum" sz="quarter" idx="5"/>
          </p:nvPr>
        </p:nvSpPr>
        <p:spPr/>
        <p:txBody>
          <a:bodyPr/>
          <a:lstStyle/>
          <a:p>
            <a:fld id="{9355611F-1438-4D78-B0C8-71A6A4ED9CCA}" type="slidenum">
              <a:rPr lang="en-US" smtClean="0"/>
              <a:t>1</a:t>
            </a:fld>
            <a:endParaRPr lang="en-US"/>
          </a:p>
        </p:txBody>
      </p:sp>
    </p:spTree>
    <p:extLst>
      <p:ext uri="{BB962C8B-B14F-4D97-AF65-F5344CB8AC3E}">
        <p14:creationId xmlns:p14="http://schemas.microsoft.com/office/powerpoint/2010/main" val="3606142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10</a:t>
            </a:fld>
            <a:endParaRPr lang="en-US"/>
          </a:p>
        </p:txBody>
      </p:sp>
    </p:spTree>
    <p:extLst>
      <p:ext uri="{BB962C8B-B14F-4D97-AF65-F5344CB8AC3E}">
        <p14:creationId xmlns:p14="http://schemas.microsoft.com/office/powerpoint/2010/main" val="214070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11</a:t>
            </a:fld>
            <a:endParaRPr lang="en-US"/>
          </a:p>
        </p:txBody>
      </p:sp>
    </p:spTree>
    <p:extLst>
      <p:ext uri="{BB962C8B-B14F-4D97-AF65-F5344CB8AC3E}">
        <p14:creationId xmlns:p14="http://schemas.microsoft.com/office/powerpoint/2010/main" val="152373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12</a:t>
            </a:fld>
            <a:endParaRPr lang="en-US"/>
          </a:p>
        </p:txBody>
      </p:sp>
    </p:spTree>
    <p:extLst>
      <p:ext uri="{BB962C8B-B14F-4D97-AF65-F5344CB8AC3E}">
        <p14:creationId xmlns:p14="http://schemas.microsoft.com/office/powerpoint/2010/main" val="119796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13</a:t>
            </a:fld>
            <a:endParaRPr lang="en-US"/>
          </a:p>
        </p:txBody>
      </p:sp>
    </p:spTree>
    <p:extLst>
      <p:ext uri="{BB962C8B-B14F-4D97-AF65-F5344CB8AC3E}">
        <p14:creationId xmlns:p14="http://schemas.microsoft.com/office/powerpoint/2010/main" val="1643472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14</a:t>
            </a:fld>
            <a:endParaRPr lang="en-US"/>
          </a:p>
        </p:txBody>
      </p:sp>
    </p:spTree>
    <p:extLst>
      <p:ext uri="{BB962C8B-B14F-4D97-AF65-F5344CB8AC3E}">
        <p14:creationId xmlns:p14="http://schemas.microsoft.com/office/powerpoint/2010/main" val="77021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15</a:t>
            </a:fld>
            <a:endParaRPr lang="en-US"/>
          </a:p>
        </p:txBody>
      </p:sp>
    </p:spTree>
    <p:extLst>
      <p:ext uri="{BB962C8B-B14F-4D97-AF65-F5344CB8AC3E}">
        <p14:creationId xmlns:p14="http://schemas.microsoft.com/office/powerpoint/2010/main" val="279394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17</a:t>
            </a:fld>
            <a:endParaRPr lang="en-US"/>
          </a:p>
        </p:txBody>
      </p:sp>
    </p:spTree>
    <p:extLst>
      <p:ext uri="{BB962C8B-B14F-4D97-AF65-F5344CB8AC3E}">
        <p14:creationId xmlns:p14="http://schemas.microsoft.com/office/powerpoint/2010/main" val="9348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18</a:t>
            </a:fld>
            <a:endParaRPr lang="en-US"/>
          </a:p>
        </p:txBody>
      </p:sp>
    </p:spTree>
    <p:extLst>
      <p:ext uri="{BB962C8B-B14F-4D97-AF65-F5344CB8AC3E}">
        <p14:creationId xmlns:p14="http://schemas.microsoft.com/office/powerpoint/2010/main" val="379497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19</a:t>
            </a:fld>
            <a:endParaRPr lang="en-US"/>
          </a:p>
        </p:txBody>
      </p:sp>
    </p:spTree>
    <p:extLst>
      <p:ext uri="{BB962C8B-B14F-4D97-AF65-F5344CB8AC3E}">
        <p14:creationId xmlns:p14="http://schemas.microsoft.com/office/powerpoint/2010/main" val="3111871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20</a:t>
            </a:fld>
            <a:endParaRPr lang="en-US"/>
          </a:p>
        </p:txBody>
      </p:sp>
    </p:spTree>
    <p:extLst>
      <p:ext uri="{BB962C8B-B14F-4D97-AF65-F5344CB8AC3E}">
        <p14:creationId xmlns:p14="http://schemas.microsoft.com/office/powerpoint/2010/main" val="349821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2</a:t>
            </a:fld>
            <a:endParaRPr lang="en-US"/>
          </a:p>
        </p:txBody>
      </p:sp>
    </p:spTree>
    <p:extLst>
      <p:ext uri="{BB962C8B-B14F-4D97-AF65-F5344CB8AC3E}">
        <p14:creationId xmlns:p14="http://schemas.microsoft.com/office/powerpoint/2010/main" val="3717834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21</a:t>
            </a:fld>
            <a:endParaRPr lang="en-US"/>
          </a:p>
        </p:txBody>
      </p:sp>
    </p:spTree>
    <p:extLst>
      <p:ext uri="{BB962C8B-B14F-4D97-AF65-F5344CB8AC3E}">
        <p14:creationId xmlns:p14="http://schemas.microsoft.com/office/powerpoint/2010/main" val="167151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4</a:t>
            </a:fld>
            <a:endParaRPr lang="en-US"/>
          </a:p>
        </p:txBody>
      </p:sp>
    </p:spTree>
    <p:extLst>
      <p:ext uri="{BB962C8B-B14F-4D97-AF65-F5344CB8AC3E}">
        <p14:creationId xmlns:p14="http://schemas.microsoft.com/office/powerpoint/2010/main" val="19158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5</a:t>
            </a:fld>
            <a:endParaRPr lang="en-US"/>
          </a:p>
        </p:txBody>
      </p:sp>
    </p:spTree>
    <p:extLst>
      <p:ext uri="{BB962C8B-B14F-4D97-AF65-F5344CB8AC3E}">
        <p14:creationId xmlns:p14="http://schemas.microsoft.com/office/powerpoint/2010/main" val="290130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6</a:t>
            </a:fld>
            <a:endParaRPr lang="en-US"/>
          </a:p>
        </p:txBody>
      </p:sp>
    </p:spTree>
    <p:extLst>
      <p:ext uri="{BB962C8B-B14F-4D97-AF65-F5344CB8AC3E}">
        <p14:creationId xmlns:p14="http://schemas.microsoft.com/office/powerpoint/2010/main" val="330871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7</a:t>
            </a:fld>
            <a:endParaRPr lang="en-US"/>
          </a:p>
        </p:txBody>
      </p:sp>
    </p:spTree>
    <p:extLst>
      <p:ext uri="{BB962C8B-B14F-4D97-AF65-F5344CB8AC3E}">
        <p14:creationId xmlns:p14="http://schemas.microsoft.com/office/powerpoint/2010/main" val="142361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8</a:t>
            </a:fld>
            <a:endParaRPr lang="en-US"/>
          </a:p>
        </p:txBody>
      </p:sp>
    </p:spTree>
    <p:extLst>
      <p:ext uri="{BB962C8B-B14F-4D97-AF65-F5344CB8AC3E}">
        <p14:creationId xmlns:p14="http://schemas.microsoft.com/office/powerpoint/2010/main" val="411788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9</a:t>
            </a:fld>
            <a:endParaRPr lang="en-US"/>
          </a:p>
        </p:txBody>
      </p:sp>
    </p:spTree>
    <p:extLst>
      <p:ext uri="{BB962C8B-B14F-4D97-AF65-F5344CB8AC3E}">
        <p14:creationId xmlns:p14="http://schemas.microsoft.com/office/powerpoint/2010/main" val="2312404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9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80" r="6174"/>
          <a:stretch/>
        </p:blipFill>
        <p:spPr>
          <a:xfrm>
            <a:off x="29027" y="1297927"/>
            <a:ext cx="6081487" cy="4920076"/>
          </a:xfrm>
          <a:prstGeom prst="rect">
            <a:avLst/>
          </a:prstGeom>
          <a:effectLst>
            <a:innerShdw blurRad="647700">
              <a:prstClr val="black">
                <a:alpha val="54000"/>
              </a:prstClr>
            </a:innerShdw>
          </a:effectLst>
        </p:spPr>
      </p:pic>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6110514" y="1297928"/>
            <a:ext cx="6114584"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6487446"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6606456" y="3204481"/>
            <a:ext cx="4874885" cy="2756432"/>
            <a:chOff x="858194" y="3667744"/>
            <a:chExt cx="4049520"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7" name="TextBox 30"/>
            <p:cNvSpPr txBox="1"/>
            <p:nvPr userDrawn="1"/>
          </p:nvSpPr>
          <p:spPr>
            <a:xfrm>
              <a:off x="1037012" y="3667744"/>
              <a:ext cx="74729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Coal</a:t>
              </a:r>
            </a:p>
          </p:txBody>
        </p:sp>
        <p:sp>
          <p:nvSpPr>
            <p:cNvPr id="18" name="TextBox 31"/>
            <p:cNvSpPr txBox="1"/>
            <p:nvPr userDrawn="1"/>
          </p:nvSpPr>
          <p:spPr>
            <a:xfrm>
              <a:off x="2636115" y="3691508"/>
              <a:ext cx="1401108"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Petroleum</a:t>
              </a:r>
            </a:p>
          </p:txBody>
        </p:sp>
        <p:sp>
          <p:nvSpPr>
            <p:cNvPr id="19" name="TextBox 32"/>
            <p:cNvSpPr txBox="1"/>
            <p:nvPr userDrawn="1"/>
          </p:nvSpPr>
          <p:spPr>
            <a:xfrm>
              <a:off x="1569931" y="5573984"/>
              <a:ext cx="1620822"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Natural Gas</a:t>
              </a:r>
            </a:p>
          </p:txBody>
        </p:sp>
        <p:sp>
          <p:nvSpPr>
            <p:cNvPr id="20" name="TextBox 33"/>
            <p:cNvSpPr txBox="1"/>
            <p:nvPr userDrawn="1"/>
          </p:nvSpPr>
          <p:spPr>
            <a:xfrm>
              <a:off x="3659740" y="5564004"/>
              <a:ext cx="1247974"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latin typeface="Century Gothic" panose="020B0502020202020204" pitchFamily="34" charset="0"/>
                </a:rPr>
                <a:t>Hydrates</a:t>
              </a:r>
            </a:p>
          </p:txBody>
        </p:sp>
      </p:grpSp>
    </p:spTree>
    <p:extLst>
      <p:ext uri="{BB962C8B-B14F-4D97-AF65-F5344CB8AC3E}">
        <p14:creationId xmlns:p14="http://schemas.microsoft.com/office/powerpoint/2010/main" val="338347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a:solidFill>
                  <a:schemeClr val="bg1"/>
                </a:solidFill>
                <a:latin typeface="Garamond" panose="02020404030301010803" pitchFamily="18" charset="0"/>
              </a:rPr>
              <a:t>Solutions for Today </a:t>
            </a:r>
            <a:r>
              <a:rPr lang="en-US" sz="1800" b="1" i="0" kern="1200">
                <a:solidFill>
                  <a:schemeClr val="bg1"/>
                </a:solidFill>
                <a:effectLst/>
                <a:latin typeface="Garamond" panose="02020404030301010803" pitchFamily="18" charset="0"/>
                <a:ea typeface="+mn-ea"/>
                <a:cs typeface="+mn-cs"/>
              </a:rPr>
              <a:t>| </a:t>
            </a:r>
            <a:r>
              <a:rPr lang="en-US" sz="1800" b="1" i="0" baseline="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6" y="-1"/>
            <a:ext cx="4571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Super-Long Subtitle with Names, Places, and Technologies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a:t>Master Page Title 1</a:t>
            </a:r>
            <a:br>
              <a:rPr lang="en-US"/>
            </a:br>
            <a:r>
              <a:rPr lang="en-US"/>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71" t="1551" r="12878" b="17795"/>
          <a:stretch/>
        </p:blipFill>
        <p:spPr bwMode="auto">
          <a:xfrm>
            <a:off x="6894973" y="1897852"/>
            <a:ext cx="5034605"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7472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0" r="6174"/>
          <a:stretch/>
        </p:blipFill>
        <p:spPr>
          <a:xfrm>
            <a:off x="260538" y="1897853"/>
            <a:ext cx="5035321" cy="4073701"/>
          </a:xfrm>
          <a:prstGeom prst="rect">
            <a:avLst/>
          </a:prstGeom>
          <a:effectLst>
            <a:innerShdw blurRad="787400">
              <a:prstClr val="black">
                <a:alpha val="74000"/>
              </a:prstClr>
            </a:innerShdw>
          </a:effectLst>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p:cNvSpPr/>
          <p:nvPr userDrawn="1"/>
        </p:nvSpPr>
        <p:spPr>
          <a:xfrm flipH="1">
            <a:off x="5828897" y="3091543"/>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a:p>
            <a:pPr lvl="0"/>
            <a:endParaRPr lang="en-US"/>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styles</a:t>
            </a:r>
          </a:p>
          <a:p>
            <a:pPr lvl="0"/>
            <a:endParaRPr lang="en-US"/>
          </a:p>
          <a:p>
            <a:pPr lvl="0"/>
            <a:endParaRPr lang="en-US"/>
          </a:p>
        </p:txBody>
      </p:sp>
    </p:spTree>
    <p:extLst>
      <p:ext uri="{BB962C8B-B14F-4D97-AF65-F5344CB8AC3E}">
        <p14:creationId xmlns:p14="http://schemas.microsoft.com/office/powerpoint/2010/main" val="28457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Tree>
    <p:extLst>
      <p:ext uri="{BB962C8B-B14F-4D97-AF65-F5344CB8AC3E}">
        <p14:creationId xmlns:p14="http://schemas.microsoft.com/office/powerpoint/2010/main" val="115409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0" r="6174"/>
          <a:stretch/>
        </p:blipFill>
        <p:spPr>
          <a:xfrm>
            <a:off x="6096000" y="1297927"/>
            <a:ext cx="6081487"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380630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63" r:id="rId7"/>
    <p:sldLayoutId id="2147483668" r:id="rId8"/>
    <p:sldLayoutId id="2147483666" r:id="rId9"/>
    <p:sldLayoutId id="2147483667" r:id="rId10"/>
    <p:sldLayoutId id="2147483671" r:id="rId11"/>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netl.doe.gov/sites/default/files/2023-12/FY24%20Allocations%20Table.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netl.doe.gov/sites/default/files/2023-12/FY24%20Allocations%20Table.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netl.doe.gov/bilhub/grid-resilience/formula-gra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netl.doe.gov/bilhub/grid-resilience/formula-grant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fedconnect.net/FedConnect/default.aspx?ReturnUrl=%2ffedconnect%2f%3fdoc%3dDE-FOA-0002736%26agency%3dDOE&amp;doc=DE-FOA-0002736&amp;agency=DO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netl.doe.gov/sites/default/files/2023-12/FY24%20Allocations%20Table.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7AC5-758A-DD34-6618-0C28211FF3A0}"/>
              </a:ext>
            </a:extLst>
          </p:cNvPr>
          <p:cNvSpPr>
            <a:spLocks noGrp="1"/>
          </p:cNvSpPr>
          <p:nvPr>
            <p:ph type="ctrTitle"/>
          </p:nvPr>
        </p:nvSpPr>
        <p:spPr>
          <a:xfrm>
            <a:off x="270628" y="437829"/>
            <a:ext cx="8845237" cy="500147"/>
          </a:xfrm>
        </p:spPr>
        <p:txBody>
          <a:bodyPr>
            <a:noAutofit/>
          </a:bodyPr>
          <a:lstStyle/>
          <a:p>
            <a:r>
              <a:rPr lang="en-US" sz="3200">
                <a:solidFill>
                  <a:srgbClr val="000000"/>
                </a:solidFill>
                <a:latin typeface="Garamond"/>
                <a:cs typeface="Arial"/>
              </a:rPr>
              <a:t>Grid Resilience State and Tribal Formula Grants</a:t>
            </a:r>
            <a:endParaRPr lang="en-US" sz="3200">
              <a:solidFill>
                <a:srgbClr val="000000"/>
              </a:solidFill>
              <a:latin typeface="Garamond" panose="02020404030301010803" pitchFamily="18" charset="0"/>
              <a:cs typeface="Arial"/>
            </a:endParaRPr>
          </a:p>
        </p:txBody>
      </p:sp>
      <p:sp>
        <p:nvSpPr>
          <p:cNvPr id="3" name="Subtitle 2">
            <a:extLst>
              <a:ext uri="{FF2B5EF4-FFF2-40B4-BE49-F238E27FC236}">
                <a16:creationId xmlns:a16="http://schemas.microsoft.com/office/drawing/2014/main" id="{8A9AD884-A43C-0791-CC1C-6D3B6107FB45}"/>
              </a:ext>
            </a:extLst>
          </p:cNvPr>
          <p:cNvSpPr>
            <a:spLocks noGrp="1"/>
          </p:cNvSpPr>
          <p:nvPr>
            <p:ph type="subTitle" idx="1"/>
          </p:nvPr>
        </p:nvSpPr>
        <p:spPr>
          <a:xfrm>
            <a:off x="270628" y="1125415"/>
            <a:ext cx="6896291" cy="500147"/>
          </a:xfrm>
        </p:spPr>
        <p:txBody>
          <a:bodyPr vert="horz" lIns="91440" tIns="45720" rIns="91440" bIns="45720" rtlCol="0" anchor="t">
            <a:noAutofit/>
          </a:bodyPr>
          <a:lstStyle/>
          <a:p>
            <a:r>
              <a:rPr lang="en-US" sz="2800" dirty="0">
                <a:latin typeface="Garamond"/>
              </a:rPr>
              <a:t>How to Request Fiscal Year 2024 Funding For Existing Awardees</a:t>
            </a:r>
          </a:p>
        </p:txBody>
      </p:sp>
      <p:pic>
        <p:nvPicPr>
          <p:cNvPr id="5" name="Picture 4" descr="A blue letter on a black background&#10;&#10;Description automatically generated">
            <a:extLst>
              <a:ext uri="{FF2B5EF4-FFF2-40B4-BE49-F238E27FC236}">
                <a16:creationId xmlns:a16="http://schemas.microsoft.com/office/drawing/2014/main" id="{0996554A-DEC1-511E-AAF1-26477130B6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2828" y="1312424"/>
            <a:ext cx="3088053" cy="853174"/>
          </a:xfrm>
          <a:prstGeom prst="rect">
            <a:avLst/>
          </a:prstGeom>
        </p:spPr>
      </p:pic>
    </p:spTree>
    <p:extLst>
      <p:ext uri="{BB962C8B-B14F-4D97-AF65-F5344CB8AC3E}">
        <p14:creationId xmlns:p14="http://schemas.microsoft.com/office/powerpoint/2010/main" val="89235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4" y="1282779"/>
            <a:ext cx="10635176" cy="4687008"/>
          </a:xfrm>
        </p:spPr>
        <p:txBody>
          <a:bodyPr vert="horz" lIns="91440" tIns="45720" rIns="91440" bIns="45720" rtlCol="0" anchor="t">
            <a:normAutofit/>
          </a:bodyPr>
          <a:lstStyle/>
          <a:p>
            <a:pPr marL="0" indent="0">
              <a:lnSpc>
                <a:spcPct val="100000"/>
              </a:lnSpc>
              <a:spcBef>
                <a:spcPts val="0"/>
              </a:spcBef>
              <a:spcAft>
                <a:spcPts val="400"/>
              </a:spcAft>
              <a:buNone/>
            </a:pPr>
            <a:r>
              <a:rPr lang="en-US" dirty="0">
                <a:solidFill>
                  <a:srgbClr val="000000"/>
                </a:solidFill>
                <a:effectLst/>
                <a:latin typeface="Garamond"/>
                <a:ea typeface="Times New Roman" panose="02020603050405020304" pitchFamily="18" charset="0"/>
              </a:rPr>
              <a:t>1.</a:t>
            </a:r>
            <a:r>
              <a:rPr lang="en-US" dirty="0">
                <a:solidFill>
                  <a:srgbClr val="000000"/>
                </a:solidFill>
                <a:latin typeface="Garamond"/>
                <a:ea typeface="Times New Roman" panose="02020603050405020304" pitchFamily="18" charset="0"/>
              </a:rPr>
              <a:t> </a:t>
            </a:r>
            <a:r>
              <a:rPr lang="en-US" dirty="0">
                <a:solidFill>
                  <a:srgbClr val="000000"/>
                </a:solidFill>
                <a:effectLst/>
                <a:latin typeface="Garamond"/>
                <a:ea typeface="Times New Roman" panose="02020603050405020304" pitchFamily="18" charset="0"/>
              </a:rPr>
              <a:t> SF-424 </a:t>
            </a:r>
            <a:r>
              <a:rPr lang="en-US" b="0" u="sng" dirty="0">
                <a:solidFill>
                  <a:srgbClr val="000000"/>
                </a:solidFill>
                <a:effectLst/>
                <a:latin typeface="Garamond"/>
                <a:ea typeface="Times New Roman" panose="02020603050405020304" pitchFamily="18" charset="0"/>
              </a:rPr>
              <a:t>reflecting the FY 24 allocation </a:t>
            </a:r>
            <a:r>
              <a:rPr lang="en-US" b="0" dirty="0">
                <a:solidFill>
                  <a:srgbClr val="000000"/>
                </a:solidFill>
                <a:effectLst/>
                <a:latin typeface="Garamond"/>
                <a:ea typeface="Times New Roman" panose="02020603050405020304" pitchFamily="18" charset="0"/>
              </a:rPr>
              <a:t>and cost match amounts.</a:t>
            </a:r>
            <a:r>
              <a:rPr lang="en-US" b="0" dirty="0">
                <a:solidFill>
                  <a:srgbClr val="000000"/>
                </a:solidFill>
                <a:latin typeface="Garamond"/>
                <a:ea typeface="Times New Roman" panose="02020603050405020304" pitchFamily="18" charset="0"/>
              </a:rPr>
              <a:t>  </a:t>
            </a:r>
            <a:endParaRPr lang="en-US" dirty="0"/>
          </a:p>
          <a:p>
            <a:pPr marL="0" indent="0">
              <a:lnSpc>
                <a:spcPct val="100000"/>
              </a:lnSpc>
              <a:buNone/>
            </a:pPr>
            <a:endParaRPr lang="en-US" dirty="0">
              <a:solidFill>
                <a:srgbClr val="000000"/>
              </a:solidFill>
            </a:endParaRPr>
          </a:p>
          <a:p>
            <a:pPr lvl="1">
              <a:lnSpc>
                <a:spcPct val="100000"/>
              </a:lnSpc>
            </a:pPr>
            <a:r>
              <a:rPr lang="en-US" sz="2200" dirty="0">
                <a:solidFill>
                  <a:srgbClr val="000000"/>
                </a:solidFill>
                <a:latin typeface="Garamond"/>
              </a:rPr>
              <a:t>In Section 18 (Estimated Funding) of the SF-424:</a:t>
            </a:r>
          </a:p>
          <a:p>
            <a:pPr lvl="2">
              <a:lnSpc>
                <a:spcPct val="100000"/>
              </a:lnSpc>
            </a:pPr>
            <a:r>
              <a:rPr lang="en-US" dirty="0">
                <a:solidFill>
                  <a:srgbClr val="000000"/>
                </a:solidFill>
                <a:latin typeface="Garamond"/>
              </a:rPr>
              <a:t>Include only the FY 24 allocation amount in field 18a</a:t>
            </a:r>
          </a:p>
          <a:p>
            <a:pPr lvl="2">
              <a:lnSpc>
                <a:spcPct val="100000"/>
              </a:lnSpc>
            </a:pPr>
            <a:r>
              <a:rPr lang="en-US" dirty="0">
                <a:solidFill>
                  <a:srgbClr val="000000"/>
                </a:solidFill>
                <a:latin typeface="Garamond"/>
              </a:rPr>
              <a:t>Include the 15% cost match on the FY 24 allocation amount in field 18b</a:t>
            </a:r>
          </a:p>
          <a:p>
            <a:pPr lvl="2">
              <a:lnSpc>
                <a:spcPct val="100000"/>
              </a:lnSpc>
            </a:pPr>
            <a:r>
              <a:rPr lang="en-US" dirty="0">
                <a:solidFill>
                  <a:srgbClr val="000000"/>
                </a:solidFill>
                <a:latin typeface="Garamond"/>
              </a:rPr>
              <a:t>Include the subtotal of 18a and 18b in field 18g (TOTAL)</a:t>
            </a:r>
          </a:p>
          <a:p>
            <a:pPr lvl="2">
              <a:lnSpc>
                <a:spcPct val="100000"/>
              </a:lnSpc>
            </a:pPr>
            <a:r>
              <a:rPr lang="en-US" dirty="0">
                <a:solidFill>
                  <a:srgbClr val="000000"/>
                </a:solidFill>
                <a:latin typeface="Garamond"/>
              </a:rPr>
              <a:t>All other fields in Section 18 will be left blank</a:t>
            </a:r>
          </a:p>
          <a:p>
            <a:pPr lvl="2">
              <a:lnSpc>
                <a:spcPct val="100000"/>
              </a:lnSpc>
            </a:pPr>
            <a:endParaRPr lang="en-US" dirty="0">
              <a:solidFill>
                <a:srgbClr val="000000"/>
              </a:solidFill>
            </a:endParaRPr>
          </a:p>
          <a:p>
            <a:pPr lvl="1">
              <a:lnSpc>
                <a:spcPct val="100000"/>
              </a:lnSpc>
            </a:pPr>
            <a:r>
              <a:rPr lang="en-US" sz="2200" dirty="0">
                <a:solidFill>
                  <a:srgbClr val="000000"/>
                </a:solidFill>
                <a:latin typeface="Garamond"/>
              </a:rPr>
              <a:t>The SF-424 is located here under Award Management Documents:  </a:t>
            </a:r>
            <a:endParaRPr lang="en-US" sz="2200" dirty="0">
              <a:solidFill>
                <a:srgbClr val="000000"/>
              </a:solidFill>
            </a:endParaRPr>
          </a:p>
          <a:p>
            <a:pPr lvl="2">
              <a:lnSpc>
                <a:spcPct val="100000"/>
              </a:lnSpc>
            </a:pPr>
            <a:r>
              <a:rPr lang="en-US" dirty="0">
                <a:latin typeface="Garamond"/>
                <a:hlinkClick r:id="rId3"/>
              </a:rPr>
              <a:t>Post-Award Resource Documents | netl.doe.gov</a:t>
            </a:r>
            <a:endParaRPr lang="en-US" dirty="0"/>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09316"/>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281673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4" y="1282779"/>
            <a:ext cx="10635176" cy="4687008"/>
          </a:xfrm>
        </p:spPr>
        <p:txBody>
          <a:bodyPr>
            <a:normAutofit/>
          </a:bodyPr>
          <a:lstStyle/>
          <a:p>
            <a:pPr marL="0" indent="0">
              <a:spcBef>
                <a:spcPts val="0"/>
              </a:spcBef>
              <a:spcAft>
                <a:spcPts val="400"/>
              </a:spcAft>
              <a:buNone/>
            </a:pPr>
            <a:r>
              <a:rPr lang="en-US" sz="1800" dirty="0"/>
              <a:t>SF-424</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18142"/>
            <a:ext cx="11580921" cy="600980"/>
          </a:xfrm>
        </p:spPr>
        <p:txBody>
          <a:bodyPr>
            <a:normAutofit/>
          </a:bodyPr>
          <a:lstStyle/>
          <a:p>
            <a:r>
              <a:rPr lang="en-US" sz="2800" b="1"/>
              <a:t>Items required to be provided with your request</a:t>
            </a:r>
          </a:p>
        </p:txBody>
      </p:sp>
      <p:sp>
        <p:nvSpPr>
          <p:cNvPr id="4" name="Text Placeholder 19">
            <a:extLst>
              <a:ext uri="{FF2B5EF4-FFF2-40B4-BE49-F238E27FC236}">
                <a16:creationId xmlns:a16="http://schemas.microsoft.com/office/drawing/2014/main" id="{98921651-6C2A-E70C-973E-558F5371670E}"/>
              </a:ext>
            </a:extLst>
          </p:cNvPr>
          <p:cNvSpPr txBox="1">
            <a:spLocks/>
          </p:cNvSpPr>
          <p:nvPr/>
        </p:nvSpPr>
        <p:spPr>
          <a:xfrm>
            <a:off x="5929745" y="1669440"/>
            <a:ext cx="5401867" cy="38396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solidFill>
                  <a:srgbClr val="000000"/>
                </a:solidFill>
                <a:latin typeface="+mj-lt"/>
              </a:rPr>
              <a:t>The “</a:t>
            </a:r>
            <a:r>
              <a:rPr lang="en-US" sz="1800" b="1" dirty="0">
                <a:solidFill>
                  <a:srgbClr val="000000"/>
                </a:solidFill>
                <a:latin typeface="+mj-lt"/>
              </a:rPr>
              <a:t>a. Federal” </a:t>
            </a:r>
            <a:r>
              <a:rPr lang="en-US" sz="1800" dirty="0">
                <a:solidFill>
                  <a:srgbClr val="000000"/>
                </a:solidFill>
                <a:latin typeface="+mj-lt"/>
              </a:rPr>
              <a:t>funding will be the FY 24 allocation for your State or Indian Tribe</a:t>
            </a:r>
          </a:p>
          <a:p>
            <a:pPr lvl="1"/>
            <a:endParaRPr lang="en-US" sz="1800" dirty="0">
              <a:solidFill>
                <a:srgbClr val="000000"/>
              </a:solidFill>
              <a:latin typeface="+mj-lt"/>
            </a:endParaRPr>
          </a:p>
          <a:p>
            <a:pPr lvl="1"/>
            <a:r>
              <a:rPr lang="en-US" sz="1800" dirty="0">
                <a:solidFill>
                  <a:srgbClr val="000000"/>
                </a:solidFill>
                <a:latin typeface="+mj-lt"/>
              </a:rPr>
              <a:t>FY 24 formula allocations are provided here: </a:t>
            </a:r>
            <a:r>
              <a:rPr lang="en-US" sz="1800" dirty="0">
                <a:hlinkClick r:id="rId3"/>
              </a:rPr>
              <a:t>FY24 Allocations Table</a:t>
            </a:r>
            <a:endParaRPr lang="en-US" sz="1800" dirty="0"/>
          </a:p>
          <a:p>
            <a:pPr lvl="1"/>
            <a:endParaRPr lang="en-US" sz="2000" dirty="0">
              <a:latin typeface="+mj-lt"/>
            </a:endParaRPr>
          </a:p>
          <a:p>
            <a:pPr lvl="1"/>
            <a:r>
              <a:rPr lang="en-US" sz="1800" dirty="0">
                <a:solidFill>
                  <a:srgbClr val="000000"/>
                </a:solidFill>
                <a:latin typeface="+mj-lt"/>
              </a:rPr>
              <a:t>The “</a:t>
            </a:r>
            <a:r>
              <a:rPr lang="en-US" sz="1800" b="1" dirty="0">
                <a:solidFill>
                  <a:srgbClr val="000000"/>
                </a:solidFill>
                <a:latin typeface="+mj-lt"/>
              </a:rPr>
              <a:t>b. Applicant” </a:t>
            </a:r>
            <a:r>
              <a:rPr lang="en-US" sz="1800" dirty="0">
                <a:solidFill>
                  <a:srgbClr val="000000"/>
                </a:solidFill>
                <a:latin typeface="+mj-lt"/>
              </a:rPr>
              <a:t>funding will be the 15% cost match on the Federal allocation</a:t>
            </a:r>
          </a:p>
          <a:p>
            <a:pPr lvl="1"/>
            <a:endParaRPr lang="en-US" sz="1800" dirty="0">
              <a:solidFill>
                <a:srgbClr val="000000"/>
              </a:solidFill>
              <a:latin typeface="+mj-lt"/>
            </a:endParaRPr>
          </a:p>
          <a:p>
            <a:pPr lvl="1"/>
            <a:r>
              <a:rPr lang="en-US" sz="1800" dirty="0">
                <a:solidFill>
                  <a:srgbClr val="000000"/>
                </a:solidFill>
                <a:latin typeface="+mj-lt"/>
              </a:rPr>
              <a:t>All other funding fields (c, d, e and f) will be $0</a:t>
            </a:r>
          </a:p>
          <a:p>
            <a:endParaRPr lang="en-US" dirty="0"/>
          </a:p>
        </p:txBody>
      </p:sp>
      <p:sp>
        <p:nvSpPr>
          <p:cNvPr id="5" name="TextBox 4">
            <a:extLst>
              <a:ext uri="{FF2B5EF4-FFF2-40B4-BE49-F238E27FC236}">
                <a16:creationId xmlns:a16="http://schemas.microsoft.com/office/drawing/2014/main" id="{9646F8DA-EA45-2EEA-6079-E32DCE9C8250}"/>
              </a:ext>
            </a:extLst>
          </p:cNvPr>
          <p:cNvSpPr txBox="1"/>
          <p:nvPr/>
        </p:nvSpPr>
        <p:spPr>
          <a:xfrm>
            <a:off x="553720" y="5172462"/>
            <a:ext cx="10800079" cy="646331"/>
          </a:xfrm>
          <a:prstGeom prst="rect">
            <a:avLst/>
          </a:prstGeom>
          <a:noFill/>
        </p:spPr>
        <p:txBody>
          <a:bodyPr wrap="square" lIns="91440" tIns="45720" rIns="91440" bIns="45720" rtlCol="0" anchor="t">
            <a:spAutoFit/>
          </a:bodyPr>
          <a:lstStyle/>
          <a:p>
            <a:pPr lvl="1"/>
            <a:r>
              <a:rPr lang="en-US" i="1" dirty="0">
                <a:solidFill>
                  <a:srgbClr val="000000"/>
                </a:solidFill>
                <a:latin typeface="+mn-lt"/>
              </a:rPr>
              <a:t>Note that the required cost match provided by eligible entities performing resilience projects will be captured when you provide the resilience project and subaward notification (post-award</a:t>
            </a:r>
            <a:r>
              <a:rPr lang="en-US" i="1" dirty="0">
                <a:solidFill>
                  <a:srgbClr val="000000"/>
                </a:solidFill>
              </a:rPr>
              <a:t>).</a:t>
            </a:r>
            <a:endParaRPr lang="en-US" i="1" dirty="0">
              <a:solidFill>
                <a:srgbClr val="000000"/>
              </a:solidFill>
              <a:latin typeface="+mn-lt"/>
            </a:endParaRPr>
          </a:p>
        </p:txBody>
      </p:sp>
      <p:pic>
        <p:nvPicPr>
          <p:cNvPr id="6" name="Picture 1">
            <a:extLst>
              <a:ext uri="{FF2B5EF4-FFF2-40B4-BE49-F238E27FC236}">
                <a16:creationId xmlns:a16="http://schemas.microsoft.com/office/drawing/2014/main" id="{663E355C-0197-8EF5-8878-6AF6490D48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 t="-1" r="57171" b="-2919"/>
          <a:stretch/>
        </p:blipFill>
        <p:spPr bwMode="auto">
          <a:xfrm>
            <a:off x="1219586" y="1993664"/>
            <a:ext cx="4512040" cy="246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05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478302" y="1041010"/>
            <a:ext cx="11226018" cy="5371589"/>
          </a:xfrm>
        </p:spPr>
        <p:txBody>
          <a:bodyPr vert="horz" lIns="91440" tIns="45720" rIns="91440" bIns="45720" rtlCol="0" anchor="t">
            <a:normAutofit fontScale="70000" lnSpcReduction="20000"/>
          </a:bodyPr>
          <a:lstStyle/>
          <a:p>
            <a:pPr marL="0" indent="0">
              <a:lnSpc>
                <a:spcPct val="120000"/>
              </a:lnSpc>
              <a:spcBef>
                <a:spcPts val="0"/>
              </a:spcBef>
              <a:spcAft>
                <a:spcPts val="400"/>
              </a:spcAft>
              <a:buNone/>
            </a:pPr>
            <a:r>
              <a:rPr lang="en-US" sz="4000" dirty="0">
                <a:solidFill>
                  <a:srgbClr val="000000"/>
                </a:solidFill>
                <a:effectLst/>
                <a:latin typeface="Garamond"/>
                <a:ea typeface="Times New Roman" panose="02020603050405020304" pitchFamily="18" charset="0"/>
              </a:rPr>
              <a:t>2.</a:t>
            </a:r>
            <a:r>
              <a:rPr lang="en-US" sz="4000" dirty="0">
                <a:solidFill>
                  <a:srgbClr val="000000"/>
                </a:solidFill>
                <a:latin typeface="Garamond"/>
                <a:ea typeface="Times New Roman" panose="02020603050405020304" pitchFamily="18" charset="0"/>
              </a:rPr>
              <a:t> </a:t>
            </a:r>
            <a:r>
              <a:rPr lang="en-US" sz="4000" dirty="0">
                <a:solidFill>
                  <a:srgbClr val="000000"/>
                </a:solidFill>
                <a:effectLst/>
                <a:latin typeface="Garamond"/>
                <a:ea typeface="Times New Roman" panose="02020603050405020304" pitchFamily="18" charset="0"/>
              </a:rPr>
              <a:t> Cost Match Information </a:t>
            </a:r>
            <a:r>
              <a:rPr lang="en-US" sz="4000" b="0" dirty="0">
                <a:solidFill>
                  <a:srgbClr val="000000"/>
                </a:solidFill>
                <a:effectLst/>
                <a:latin typeface="Garamond"/>
                <a:ea typeface="Times New Roman" panose="02020603050405020304" pitchFamily="18" charset="0"/>
              </a:rPr>
              <a:t>for </a:t>
            </a:r>
            <a:r>
              <a:rPr lang="en-US" sz="4000" b="0" u="sng" dirty="0">
                <a:solidFill>
                  <a:srgbClr val="000000"/>
                </a:solidFill>
                <a:effectLst/>
                <a:latin typeface="Garamond"/>
                <a:ea typeface="Times New Roman" panose="02020603050405020304" pitchFamily="18" charset="0"/>
              </a:rPr>
              <a:t>FY 24 allocation</a:t>
            </a:r>
            <a:r>
              <a:rPr lang="en-US" sz="4000" b="0" dirty="0">
                <a:solidFill>
                  <a:srgbClr val="000000"/>
                </a:solidFill>
                <a:effectLst/>
                <a:latin typeface="Garamond"/>
                <a:ea typeface="Times New Roman" panose="02020603050405020304" pitchFamily="18" charset="0"/>
              </a:rPr>
              <a:t>.</a:t>
            </a:r>
            <a:r>
              <a:rPr lang="en-US" sz="4000" b="0" dirty="0">
                <a:solidFill>
                  <a:srgbClr val="000000"/>
                </a:solidFill>
                <a:latin typeface="Garamond"/>
                <a:ea typeface="Times New Roman" panose="02020603050405020304" pitchFamily="18" charset="0"/>
              </a:rPr>
              <a:t>   </a:t>
            </a:r>
            <a:endParaRPr lang="en-US" sz="4000" b="0" dirty="0">
              <a:solidFill>
                <a:srgbClr val="000000"/>
              </a:solidFill>
              <a:ea typeface="Times New Roman" panose="02020603050405020304" pitchFamily="18" charset="0"/>
            </a:endParaRPr>
          </a:p>
          <a:p>
            <a:pPr marL="0" indent="0">
              <a:lnSpc>
                <a:spcPct val="120000"/>
              </a:lnSpc>
              <a:spcBef>
                <a:spcPts val="0"/>
              </a:spcBef>
              <a:spcAft>
                <a:spcPts val="400"/>
              </a:spcAft>
              <a:buNone/>
            </a:pPr>
            <a:r>
              <a:rPr lang="en-US" sz="4000" dirty="0">
                <a:solidFill>
                  <a:srgbClr val="000000"/>
                </a:solidFill>
                <a:effectLst/>
                <a:latin typeface="Garamond"/>
                <a:ea typeface="Calibri"/>
              </a:rPr>
              <a:t>3.</a:t>
            </a:r>
            <a:r>
              <a:rPr lang="en-US" sz="4000" dirty="0">
                <a:solidFill>
                  <a:srgbClr val="000000"/>
                </a:solidFill>
                <a:latin typeface="Garamond"/>
                <a:ea typeface="Calibri"/>
              </a:rPr>
              <a:t> </a:t>
            </a:r>
            <a:r>
              <a:rPr lang="en-US" sz="4000" dirty="0">
                <a:solidFill>
                  <a:srgbClr val="000000"/>
                </a:solidFill>
                <a:effectLst/>
                <a:latin typeface="Garamond"/>
                <a:ea typeface="Calibri"/>
              </a:rPr>
              <a:t> Cost Match Value</a:t>
            </a:r>
            <a:r>
              <a:rPr lang="en-US" sz="4000" dirty="0">
                <a:solidFill>
                  <a:srgbClr val="000000"/>
                </a:solidFill>
                <a:latin typeface="Garamond"/>
                <a:ea typeface="Calibri"/>
              </a:rPr>
              <a:t> </a:t>
            </a:r>
            <a:endParaRPr lang="en-US" sz="4000" dirty="0">
              <a:solidFill>
                <a:srgbClr val="000000"/>
              </a:solidFill>
              <a:ea typeface="Calibri" panose="020F0502020204030204" pitchFamily="34" charset="0"/>
            </a:endParaRPr>
          </a:p>
          <a:p>
            <a:pPr marL="971550" lvl="1" indent="-514350">
              <a:lnSpc>
                <a:spcPct val="120000"/>
              </a:lnSpc>
              <a:spcBef>
                <a:spcPts val="0"/>
              </a:spcBef>
              <a:spcAft>
                <a:spcPts val="400"/>
              </a:spcAft>
              <a:buFont typeface="+mj-lt"/>
              <a:buAutoNum type="alphaLcPeriod"/>
            </a:pPr>
            <a:r>
              <a:rPr lang="en-US" sz="2700" b="0" dirty="0">
                <a:solidFill>
                  <a:srgbClr val="000000"/>
                </a:solidFill>
                <a:effectLst/>
                <a:latin typeface="Garamond"/>
                <a:ea typeface="Calibri"/>
              </a:rPr>
              <a:t>Identify the source/organization of the proposed cost match.</a:t>
            </a:r>
            <a:endParaRPr lang="en-US" sz="2700" b="0" dirty="0">
              <a:solidFill>
                <a:srgbClr val="000000"/>
              </a:solidFill>
              <a:latin typeface="Garamond"/>
              <a:ea typeface="Calibri"/>
            </a:endParaRPr>
          </a:p>
          <a:p>
            <a:pPr marL="971550" lvl="1" indent="-514350">
              <a:lnSpc>
                <a:spcPct val="120000"/>
              </a:lnSpc>
              <a:spcBef>
                <a:spcPts val="0"/>
              </a:spcBef>
              <a:spcAft>
                <a:spcPts val="400"/>
              </a:spcAft>
              <a:buFont typeface="+mj-lt"/>
              <a:buAutoNum type="alphaLcPeriod"/>
            </a:pPr>
            <a:r>
              <a:rPr lang="en-US" sz="2700" b="0" dirty="0">
                <a:solidFill>
                  <a:srgbClr val="000000"/>
                </a:solidFill>
                <a:effectLst/>
                <a:latin typeface="Garamond"/>
                <a:ea typeface="Calibri"/>
              </a:rPr>
              <a:t>Type of Cost Match (cash or in-kind)</a:t>
            </a:r>
            <a:endParaRPr lang="en-US" sz="2700" b="0" dirty="0">
              <a:solidFill>
                <a:srgbClr val="000000"/>
              </a:solidFill>
              <a:latin typeface="Garamond"/>
              <a:ea typeface="Calibri"/>
            </a:endParaRPr>
          </a:p>
          <a:p>
            <a:pPr marL="971550" lvl="1" indent="-514350">
              <a:lnSpc>
                <a:spcPct val="120000"/>
              </a:lnSpc>
              <a:spcBef>
                <a:spcPts val="0"/>
              </a:spcBef>
              <a:spcAft>
                <a:spcPts val="400"/>
              </a:spcAft>
              <a:buFont typeface="+mj-lt"/>
              <a:buAutoNum type="alphaLcPeriod"/>
            </a:pPr>
            <a:r>
              <a:rPr lang="en-US" sz="2700" b="0" dirty="0">
                <a:solidFill>
                  <a:srgbClr val="000000"/>
                </a:solidFill>
                <a:effectLst/>
                <a:latin typeface="Garamond"/>
                <a:ea typeface="Calibri"/>
              </a:rPr>
              <a:t>Provide a description of the proposed cost match. </a:t>
            </a:r>
            <a:r>
              <a:rPr lang="en-US" sz="2700" dirty="0">
                <a:solidFill>
                  <a:srgbClr val="000000"/>
                </a:solidFill>
                <a:latin typeface="Garamond"/>
                <a:ea typeface="Calibri"/>
              </a:rPr>
              <a:t> </a:t>
            </a:r>
            <a:endParaRPr lang="en-US" sz="2700" b="0" dirty="0">
              <a:solidFill>
                <a:srgbClr val="000000"/>
              </a:solidFill>
              <a:effectLst/>
              <a:ea typeface="Times New Roman" panose="02020603050405020304" pitchFamily="18" charset="0"/>
            </a:endParaRPr>
          </a:p>
          <a:p>
            <a:pPr marL="0" indent="0">
              <a:lnSpc>
                <a:spcPct val="120000"/>
              </a:lnSpc>
              <a:buNone/>
            </a:pPr>
            <a:endParaRPr lang="en-US" sz="1100" dirty="0">
              <a:solidFill>
                <a:srgbClr val="000000"/>
              </a:solidFill>
            </a:endParaRPr>
          </a:p>
          <a:p>
            <a:pPr lvl="2">
              <a:lnSpc>
                <a:spcPct val="120000"/>
              </a:lnSpc>
            </a:pPr>
            <a:r>
              <a:rPr lang="en-US" sz="2700" b="0" dirty="0">
                <a:solidFill>
                  <a:srgbClr val="000000"/>
                </a:solidFill>
                <a:latin typeface="Garamond"/>
              </a:rPr>
              <a:t>These items may be combined into one document (no specific form or format required).</a:t>
            </a:r>
            <a:r>
              <a:rPr lang="en-US" sz="2700" dirty="0">
                <a:solidFill>
                  <a:srgbClr val="000000"/>
                </a:solidFill>
                <a:latin typeface="Garamond"/>
              </a:rPr>
              <a:t> </a:t>
            </a:r>
            <a:r>
              <a:rPr lang="en-US" sz="2800" dirty="0">
                <a:solidFill>
                  <a:srgbClr val="000000"/>
                </a:solidFill>
                <a:latin typeface="Garamond"/>
              </a:rPr>
              <a:t> </a:t>
            </a:r>
            <a:endParaRPr lang="en-US" sz="2800" b="0" dirty="0">
              <a:solidFill>
                <a:srgbClr val="000000"/>
              </a:solidFill>
            </a:endParaRPr>
          </a:p>
          <a:p>
            <a:pPr lvl="2">
              <a:lnSpc>
                <a:spcPct val="120000"/>
              </a:lnSpc>
            </a:pPr>
            <a:endParaRPr lang="en-US" sz="1900" b="0" dirty="0">
              <a:solidFill>
                <a:srgbClr val="000000"/>
              </a:solidFill>
            </a:endParaRPr>
          </a:p>
          <a:p>
            <a:pPr lvl="2">
              <a:lnSpc>
                <a:spcPct val="120000"/>
              </a:lnSpc>
            </a:pPr>
            <a:r>
              <a:rPr lang="en-US" sz="2700" b="0" dirty="0">
                <a:solidFill>
                  <a:srgbClr val="000000"/>
                </a:solidFill>
                <a:latin typeface="Garamond"/>
              </a:rPr>
              <a:t>If the cost match is being provided by a known Third Party, a Letter of Commitment from that Third Party should also be provided with the Allocation Request.</a:t>
            </a:r>
          </a:p>
          <a:p>
            <a:pPr lvl="2">
              <a:lnSpc>
                <a:spcPct val="120000"/>
              </a:lnSpc>
            </a:pPr>
            <a:endParaRPr lang="en-US" sz="1900" b="0" dirty="0">
              <a:solidFill>
                <a:srgbClr val="000000"/>
              </a:solidFill>
            </a:endParaRPr>
          </a:p>
          <a:p>
            <a:pPr lvl="2">
              <a:lnSpc>
                <a:spcPct val="120000"/>
              </a:lnSpc>
            </a:pPr>
            <a:r>
              <a:rPr lang="en-US" sz="2700" b="0" dirty="0">
                <a:solidFill>
                  <a:srgbClr val="000000"/>
                </a:solidFill>
                <a:latin typeface="Garamond"/>
              </a:rPr>
              <a:t>For the purpose of the Annual Allocation Request, only the 15% Recipient cost match should be reflected in the Cost Match Information and Cost Match Value.</a:t>
            </a:r>
            <a:r>
              <a:rPr lang="en-US" sz="2700" dirty="0">
                <a:solidFill>
                  <a:srgbClr val="000000"/>
                </a:solidFill>
                <a:latin typeface="Garamond"/>
              </a:rPr>
              <a:t> </a:t>
            </a:r>
            <a:r>
              <a:rPr lang="en-US" sz="2700" b="0" dirty="0">
                <a:solidFill>
                  <a:srgbClr val="000000"/>
                </a:solidFill>
                <a:latin typeface="Garamond"/>
              </a:rPr>
              <a:t>The cost match information for the individual resilience projects (i.e., 100% if a large utility or 1/3 if a small utility) will be provided with the Resilience Project &amp; Subaward/Subcontract Term in your Assistance Agreement.</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34920"/>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89591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2" y="1282779"/>
            <a:ext cx="11201515" cy="4687008"/>
          </a:xfrm>
        </p:spPr>
        <p:txBody>
          <a:bodyPr>
            <a:normAutofit fontScale="62500" lnSpcReduction="20000"/>
          </a:bodyPr>
          <a:lstStyle/>
          <a:p>
            <a:pPr marL="0" indent="0">
              <a:lnSpc>
                <a:spcPct val="120000"/>
              </a:lnSpc>
              <a:spcBef>
                <a:spcPts val="0"/>
              </a:spcBef>
              <a:spcAft>
                <a:spcPts val="400"/>
              </a:spcAft>
              <a:buNone/>
            </a:pPr>
            <a:r>
              <a:rPr lang="en-US" sz="4000" dirty="0">
                <a:solidFill>
                  <a:srgbClr val="000000"/>
                </a:solidFill>
                <a:effectLst/>
                <a:ea typeface="Times New Roman" panose="02020603050405020304" pitchFamily="18" charset="0"/>
              </a:rPr>
              <a:t>4.  Program Narrative</a:t>
            </a:r>
          </a:p>
          <a:p>
            <a:pPr>
              <a:lnSpc>
                <a:spcPct val="120000"/>
              </a:lnSpc>
              <a:spcBef>
                <a:spcPts val="0"/>
              </a:spcBef>
              <a:spcAft>
                <a:spcPts val="400"/>
              </a:spcAft>
            </a:pPr>
            <a:endParaRPr lang="en-US" sz="2600" dirty="0">
              <a:solidFill>
                <a:srgbClr val="000000"/>
              </a:solidFill>
              <a:effectLst/>
              <a:ea typeface="Times New Roman" panose="02020603050405020304" pitchFamily="18" charset="0"/>
            </a:endParaRPr>
          </a:p>
          <a:p>
            <a:pPr lvl="1">
              <a:lnSpc>
                <a:spcPct val="120000"/>
              </a:lnSpc>
              <a:spcBef>
                <a:spcPts val="0"/>
              </a:spcBef>
              <a:spcAft>
                <a:spcPts val="400"/>
              </a:spcAft>
            </a:pPr>
            <a:r>
              <a:rPr lang="en-US" sz="3000" b="0" u="sng" dirty="0">
                <a:solidFill>
                  <a:srgbClr val="000000"/>
                </a:solidFill>
                <a:effectLst/>
                <a:ea typeface="Times New Roman" panose="02020603050405020304" pitchFamily="18" charset="0"/>
              </a:rPr>
              <a:t>If there are no changes to the current Program Narrative</a:t>
            </a:r>
            <a:r>
              <a:rPr lang="en-US" sz="3000" b="0" dirty="0">
                <a:solidFill>
                  <a:srgbClr val="000000"/>
                </a:solidFill>
                <a:effectLst/>
                <a:ea typeface="Times New Roman" panose="02020603050405020304" pitchFamily="18" charset="0"/>
              </a:rPr>
              <a:t> previously provided to and accepted by the U.S. Department of Energy, provide a copy of the current Program Narrative with the FY 24 Allocation Request. </a:t>
            </a:r>
            <a:r>
              <a:rPr lang="en-US" sz="2600" b="0" dirty="0">
                <a:solidFill>
                  <a:srgbClr val="000000"/>
                </a:solidFill>
                <a:effectLst/>
                <a:ea typeface="Times New Roman" panose="02020603050405020304" pitchFamily="18" charset="0"/>
              </a:rPr>
              <a:t>  </a:t>
            </a:r>
          </a:p>
          <a:p>
            <a:pPr lvl="1">
              <a:lnSpc>
                <a:spcPct val="120000"/>
              </a:lnSpc>
              <a:spcBef>
                <a:spcPts val="0"/>
              </a:spcBef>
              <a:spcAft>
                <a:spcPts val="400"/>
              </a:spcAft>
            </a:pPr>
            <a:endParaRPr lang="en-US" sz="2600" dirty="0">
              <a:solidFill>
                <a:srgbClr val="000000"/>
              </a:solidFill>
              <a:ea typeface="Times New Roman" panose="02020603050405020304" pitchFamily="18" charset="0"/>
            </a:endParaRPr>
          </a:p>
          <a:p>
            <a:pPr lvl="1">
              <a:lnSpc>
                <a:spcPct val="120000"/>
              </a:lnSpc>
              <a:spcBef>
                <a:spcPts val="0"/>
              </a:spcBef>
              <a:spcAft>
                <a:spcPts val="400"/>
              </a:spcAft>
            </a:pPr>
            <a:r>
              <a:rPr lang="en-US" sz="3000" b="0" u="sng" dirty="0">
                <a:solidFill>
                  <a:srgbClr val="000000"/>
                </a:solidFill>
                <a:effectLst/>
                <a:ea typeface="Times New Roman" panose="02020603050405020304" pitchFamily="18" charset="0"/>
              </a:rPr>
              <a:t>If changes have occurred to the current Program Narrative</a:t>
            </a:r>
            <a:r>
              <a:rPr lang="en-US" sz="3000" b="0" dirty="0">
                <a:solidFill>
                  <a:srgbClr val="000000"/>
                </a:solidFill>
                <a:effectLst/>
                <a:ea typeface="Times New Roman" panose="02020603050405020304" pitchFamily="18" charset="0"/>
              </a:rPr>
              <a:t>, a new Program Narrative must be provided.  If changes are made to a Program Narrative, a Public Notice must be </a:t>
            </a:r>
            <a:r>
              <a:rPr lang="en-US" sz="3000" dirty="0">
                <a:solidFill>
                  <a:srgbClr val="000000"/>
                </a:solidFill>
                <a:ea typeface="Times New Roman" panose="02020603050405020304" pitchFamily="18" charset="0"/>
              </a:rPr>
              <a:t>issued</a:t>
            </a:r>
            <a:r>
              <a:rPr lang="en-US" sz="3000" b="0" dirty="0">
                <a:solidFill>
                  <a:srgbClr val="000000"/>
                </a:solidFill>
                <a:effectLst/>
                <a:ea typeface="Times New Roman" panose="02020603050405020304" pitchFamily="18" charset="0"/>
              </a:rPr>
              <a:t> and a Public Hearing must be conducted before adopting the revised Program Narrative, and the Public Notice and Hearing must be documented in the updated Program Narrative submitted with the FY 24 Allocation Request.     </a:t>
            </a:r>
          </a:p>
          <a:p>
            <a:pPr marL="0" indent="0">
              <a:lnSpc>
                <a:spcPct val="120000"/>
              </a:lnSpc>
              <a:buNone/>
            </a:pPr>
            <a:endParaRPr lang="en-US" dirty="0">
              <a:solidFill>
                <a:srgbClr val="000000"/>
              </a:solidFill>
            </a:endParaRPr>
          </a:p>
          <a:p>
            <a:pPr marL="0" indent="0">
              <a:lnSpc>
                <a:spcPct val="120000"/>
              </a:lnSpc>
              <a:buNone/>
            </a:pPr>
            <a:r>
              <a:rPr lang="en-US" dirty="0">
                <a:solidFill>
                  <a:srgbClr val="000000"/>
                </a:solidFill>
              </a:rPr>
              <a:t>Remember:  </a:t>
            </a:r>
            <a:r>
              <a:rPr lang="en-US" sz="2600" b="0" dirty="0">
                <a:solidFill>
                  <a:srgbClr val="000000"/>
                </a:solidFill>
              </a:rPr>
              <a:t>All resilience projects executed under your grant agreement must be consistent with the objectives and strategies presented in your Program Narrative.</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18142"/>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253564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p:txBody>
          <a:bodyPr>
            <a:normAutofit/>
          </a:bodyPr>
          <a:lstStyle/>
          <a:p>
            <a:r>
              <a:rPr lang="en-US" sz="2800"/>
              <a:t>Annual Allocation Request FAQs</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194680" y="1039234"/>
            <a:ext cx="11656870" cy="4981738"/>
          </a:xfrm>
        </p:spPr>
        <p:txBody>
          <a:bodyPr vert="horz" lIns="91440" tIns="45720" rIns="91440" bIns="45720" rtlCol="0" anchor="t">
            <a:noAutofit/>
          </a:bodyPr>
          <a:lstStyle/>
          <a:p>
            <a:pPr>
              <a:lnSpc>
                <a:spcPct val="100000"/>
              </a:lnSpc>
            </a:pPr>
            <a:r>
              <a:rPr lang="en-US" sz="2400" b="1" dirty="0">
                <a:solidFill>
                  <a:srgbClr val="000000"/>
                </a:solidFill>
                <a:latin typeface="Garamond"/>
              </a:rPr>
              <a:t>How do I submit the FY 24 Allocation Request?</a:t>
            </a:r>
          </a:p>
          <a:p>
            <a:pPr lvl="1" algn="l">
              <a:lnSpc>
                <a:spcPct val="100000"/>
              </a:lnSpc>
            </a:pPr>
            <a:r>
              <a:rPr lang="en-US" dirty="0">
                <a:solidFill>
                  <a:srgbClr val="000000"/>
                </a:solidFill>
                <a:latin typeface="Garamond"/>
              </a:rPr>
              <a:t>Email the associated documents to the FPO (i.e., DOE Program Manager) whose name is in Block 15 of the Award Agreement and the DOE Award Administrator whose name is identified on Assistance Agreement cover page.  </a:t>
            </a:r>
            <a:endParaRPr lang="en-US" dirty="0">
              <a:solidFill>
                <a:srgbClr val="000000"/>
              </a:solidFill>
              <a:latin typeface="Garamond" panose="02020404030301010803" pitchFamily="18" charset="0"/>
            </a:endParaRPr>
          </a:p>
          <a:p>
            <a:pPr>
              <a:lnSpc>
                <a:spcPct val="100000"/>
              </a:lnSpc>
            </a:pPr>
            <a:endParaRPr lang="en-US" sz="1000" b="1" dirty="0">
              <a:solidFill>
                <a:srgbClr val="000000"/>
              </a:solidFill>
              <a:latin typeface="Garamond" panose="02020404030301010803" pitchFamily="18" charset="0"/>
            </a:endParaRPr>
          </a:p>
          <a:p>
            <a:pPr>
              <a:lnSpc>
                <a:spcPct val="100000"/>
              </a:lnSpc>
            </a:pPr>
            <a:r>
              <a:rPr lang="en-US" sz="2400" b="1" dirty="0">
                <a:solidFill>
                  <a:srgbClr val="000000"/>
                </a:solidFill>
                <a:latin typeface="Garamond"/>
              </a:rPr>
              <a:t>When must the FY 24 Allocation Request be submitted?</a:t>
            </a:r>
          </a:p>
          <a:p>
            <a:pPr lvl="1" algn="l">
              <a:lnSpc>
                <a:spcPct val="100000"/>
              </a:lnSpc>
              <a:defRPr/>
            </a:pPr>
            <a:r>
              <a:rPr kumimoji="0" lang="en-US" sz="2000" b="0" i="0" u="none" strike="noStrike" kern="1200" cap="none" spc="0" normalizeH="0" baseline="0" noProof="0" dirty="0">
                <a:ln>
                  <a:noFill/>
                </a:ln>
                <a:solidFill>
                  <a:srgbClr val="000000"/>
                </a:solidFill>
                <a:effectLst/>
                <a:uLnTx/>
                <a:uFillTx/>
                <a:latin typeface="Garamond"/>
              </a:rPr>
              <a:t>In accordance with your Assistance Agreement, FY 24 Allocation Requests must be received by the Federal Project Officer and Award Administrator within 90 days after the issuance of ALRD Amendment 008.</a:t>
            </a:r>
            <a:r>
              <a:rPr lang="en-US" dirty="0">
                <a:solidFill>
                  <a:srgbClr val="000000"/>
                </a:solidFill>
                <a:latin typeface="Garamond"/>
              </a:rPr>
              <a:t> </a:t>
            </a:r>
            <a:r>
              <a:rPr kumimoji="0" lang="en-US" sz="2000" b="0" i="0" u="none" strike="noStrike" kern="1200" cap="none" spc="0" normalizeH="0" baseline="0" noProof="0" dirty="0">
                <a:ln>
                  <a:noFill/>
                </a:ln>
                <a:solidFill>
                  <a:srgbClr val="000000"/>
                </a:solidFill>
                <a:effectLst/>
                <a:uLnTx/>
                <a:uFillTx/>
                <a:latin typeface="Garamond"/>
              </a:rPr>
              <a:t> Amendment 008 was issued </a:t>
            </a:r>
            <a:r>
              <a:rPr lang="en-US" dirty="0">
                <a:solidFill>
                  <a:srgbClr val="000000"/>
                </a:solidFill>
                <a:latin typeface="Garamond"/>
              </a:rPr>
              <a:t>on January 18</a:t>
            </a:r>
            <a:r>
              <a:rPr lang="en-US" baseline="30000" dirty="0">
                <a:solidFill>
                  <a:srgbClr val="000000"/>
                </a:solidFill>
                <a:latin typeface="Garamond"/>
              </a:rPr>
              <a:t>th</a:t>
            </a:r>
            <a:r>
              <a:rPr lang="en-US" dirty="0">
                <a:solidFill>
                  <a:srgbClr val="000000"/>
                </a:solidFill>
                <a:latin typeface="Garamond"/>
              </a:rPr>
              <a:t>, 2024</a:t>
            </a:r>
            <a:r>
              <a:rPr kumimoji="0" lang="en-US" sz="2000" b="0" i="0" u="none" strike="noStrike" kern="1200" cap="none" spc="0" normalizeH="0" baseline="0" noProof="0" dirty="0">
                <a:ln>
                  <a:noFill/>
                </a:ln>
                <a:solidFill>
                  <a:srgbClr val="000000"/>
                </a:solidFill>
                <a:effectLst/>
                <a:uLnTx/>
                <a:uFillTx/>
                <a:latin typeface="Garamond"/>
              </a:rPr>
              <a:t>, so the FY 24 Allocation Request must be submitted by </a:t>
            </a:r>
            <a:r>
              <a:rPr lang="en-US" dirty="0">
                <a:solidFill>
                  <a:srgbClr val="000000"/>
                </a:solidFill>
                <a:latin typeface="Garamond"/>
              </a:rPr>
              <a:t>April 17</a:t>
            </a:r>
            <a:r>
              <a:rPr lang="en-US" baseline="30000" dirty="0">
                <a:solidFill>
                  <a:srgbClr val="000000"/>
                </a:solidFill>
                <a:latin typeface="Garamond"/>
              </a:rPr>
              <a:t>th</a:t>
            </a:r>
            <a:r>
              <a:rPr lang="en-US" dirty="0">
                <a:solidFill>
                  <a:srgbClr val="000000"/>
                </a:solidFill>
                <a:latin typeface="Garamond"/>
              </a:rPr>
              <a:t>, 2024</a:t>
            </a:r>
            <a:r>
              <a:rPr kumimoji="0" lang="en-US" sz="2000" b="0" i="0" u="none" strike="noStrike" kern="1200" cap="none" spc="0" normalizeH="0" baseline="0" noProof="0" dirty="0">
                <a:ln>
                  <a:noFill/>
                </a:ln>
                <a:solidFill>
                  <a:srgbClr val="000000"/>
                </a:solidFill>
                <a:effectLst/>
                <a:uLnTx/>
                <a:uFillTx/>
                <a:latin typeface="Garamond"/>
              </a:rPr>
              <a:t>.</a:t>
            </a:r>
            <a:r>
              <a:rPr lang="en-US" dirty="0">
                <a:solidFill>
                  <a:srgbClr val="000000"/>
                </a:solidFill>
                <a:latin typeface="Garamond"/>
              </a:rPr>
              <a:t>  </a:t>
            </a:r>
            <a:endParaRPr lang="en-US" sz="2000" b="0" i="0" u="none" strike="noStrike" kern="1200" cap="none" spc="0" normalizeH="0" baseline="0" noProof="0" dirty="0">
              <a:ln>
                <a:noFill/>
              </a:ln>
              <a:solidFill>
                <a:srgbClr val="000000"/>
              </a:solidFill>
              <a:effectLst/>
              <a:uLnTx/>
              <a:uFillTx/>
              <a:latin typeface="Garamond" panose="02020404030301010803" pitchFamily="18" charset="0"/>
            </a:endParaRPr>
          </a:p>
          <a:p>
            <a:pPr>
              <a:lnSpc>
                <a:spcPct val="100000"/>
              </a:lnSpc>
            </a:pPr>
            <a:endParaRPr lang="en-US" sz="1000" b="1" dirty="0">
              <a:solidFill>
                <a:srgbClr val="000000"/>
              </a:solidFill>
              <a:latin typeface="Garamond" panose="02020404030301010803" pitchFamily="18" charset="0"/>
            </a:endParaRPr>
          </a:p>
          <a:p>
            <a:pPr>
              <a:lnSpc>
                <a:spcPct val="100000"/>
              </a:lnSpc>
            </a:pPr>
            <a:r>
              <a:rPr lang="en-US" sz="2400" b="1" dirty="0">
                <a:solidFill>
                  <a:srgbClr val="000000"/>
                </a:solidFill>
                <a:latin typeface="Garamond"/>
              </a:rPr>
              <a:t>How long will it take to receive the FY 24 Allocation?</a:t>
            </a:r>
            <a:endParaRPr lang="en-US" dirty="0">
              <a:solidFill>
                <a:srgbClr val="000000"/>
              </a:solidFill>
              <a:latin typeface="Garamond"/>
            </a:endParaRPr>
          </a:p>
          <a:p>
            <a:pPr lvl="1" algn="l">
              <a:lnSpc>
                <a:spcPct val="100000"/>
              </a:lnSpc>
            </a:pPr>
            <a:r>
              <a:rPr lang="en-US" dirty="0">
                <a:solidFill>
                  <a:srgbClr val="000000"/>
                </a:solidFill>
                <a:latin typeface="Garamond"/>
              </a:rPr>
              <a:t>DOE will process the Annual Allocation Requests as they are received. If the request is complete and accurate, the Amendment obligating the FY 24 allocation to your Agreement should be executed within 90 days upon receipt.  </a:t>
            </a:r>
            <a:endParaRPr lang="en-US"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1281797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p:txBody>
          <a:bodyPr>
            <a:normAutofit/>
          </a:bodyPr>
          <a:lstStyle/>
          <a:p>
            <a:r>
              <a:rPr lang="en-US" sz="2800"/>
              <a:t>Resilience Project Approvals</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305539" y="1030426"/>
            <a:ext cx="11580921" cy="5173426"/>
          </a:xfrm>
        </p:spPr>
        <p:txBody>
          <a:bodyPr/>
          <a:lstStyle/>
          <a:p>
            <a:pPr>
              <a:lnSpc>
                <a:spcPct val="100000"/>
              </a:lnSpc>
            </a:pPr>
            <a:r>
              <a:rPr lang="en-US" sz="3200" b="1" dirty="0">
                <a:solidFill>
                  <a:srgbClr val="FF0000"/>
                </a:solidFill>
                <a:latin typeface="Garamond" panose="02020404030301010803" pitchFamily="18" charset="0"/>
              </a:rPr>
              <a:t>Important !!  </a:t>
            </a:r>
            <a:r>
              <a:rPr lang="en-US" sz="2400" b="1" dirty="0">
                <a:solidFill>
                  <a:srgbClr val="000000"/>
                </a:solidFill>
                <a:latin typeface="Garamond" panose="02020404030301010803" pitchFamily="18" charset="0"/>
              </a:rPr>
              <a:t>Before initiating any Subaward or Resilience Project under this grant:</a:t>
            </a:r>
            <a:r>
              <a:rPr kumimoji="0" lang="en-US" sz="2400" i="0" u="none" strike="noStrike" kern="1200" cap="none" spc="0" normalizeH="0" baseline="0" noProof="0" dirty="0">
                <a:ln>
                  <a:noFill/>
                </a:ln>
                <a:solidFill>
                  <a:srgbClr val="000000"/>
                </a:solidFill>
                <a:effectLst/>
                <a:uLnTx/>
                <a:uFillTx/>
                <a:latin typeface="Garamond" panose="02020404030301010803" pitchFamily="18" charset="0"/>
              </a:rPr>
              <a:t> </a:t>
            </a:r>
          </a:p>
          <a:p>
            <a:pPr marL="342900" indent="-342900">
              <a:lnSpc>
                <a:spcPct val="100000"/>
              </a:lnSpc>
              <a:buFont typeface="Arial" panose="020B0604020202020204" pitchFamily="34" charset="0"/>
              <a:buChar char="•"/>
            </a:pPr>
            <a:endParaRPr kumimoji="0" lang="en-US" sz="2200" u="none" strike="noStrike" kern="1200" cap="none" spc="0" normalizeH="0" baseline="0" noProof="0" dirty="0">
              <a:ln>
                <a:noFill/>
              </a:ln>
              <a:solidFill>
                <a:srgbClr val="000000"/>
              </a:solidFill>
              <a:effectLst/>
              <a:uLnTx/>
              <a:uFillTx/>
              <a:latin typeface="Garamond" panose="02020404030301010803" pitchFamily="18" charset="0"/>
            </a:endParaRPr>
          </a:p>
          <a:p>
            <a:pPr marL="342900" indent="-342900">
              <a:lnSpc>
                <a:spcPct val="100000"/>
              </a:lnSpc>
              <a:buFont typeface="Arial" panose="020B0604020202020204" pitchFamily="34" charset="0"/>
              <a:buChar char="•"/>
            </a:pP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The DOE Contracting Officer (CO) and FPO </a:t>
            </a:r>
            <a:r>
              <a:rPr kumimoji="0" lang="en-US" sz="2200" u="sng" strike="noStrike" kern="1200" cap="none" spc="0" normalizeH="0" baseline="0" noProof="0" dirty="0">
                <a:ln>
                  <a:noFill/>
                </a:ln>
                <a:solidFill>
                  <a:srgbClr val="000000"/>
                </a:solidFill>
                <a:effectLst/>
                <a:uLnTx/>
                <a:uFillTx/>
                <a:latin typeface="Garamond" panose="02020404030301010803" pitchFamily="18" charset="0"/>
              </a:rPr>
              <a:t>must be notified prior to execution of any project work</a:t>
            </a: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 in accordance with the </a:t>
            </a:r>
            <a:r>
              <a:rPr kumimoji="0" lang="en-US" sz="2200" b="1" u="none" strike="noStrike" kern="1200" cap="none" spc="0" normalizeH="0" baseline="0" noProof="0" dirty="0">
                <a:ln>
                  <a:noFill/>
                </a:ln>
                <a:solidFill>
                  <a:srgbClr val="000000"/>
                </a:solidFill>
                <a:effectLst/>
                <a:uLnTx/>
                <a:uFillTx/>
                <a:latin typeface="Garamond" panose="02020404030301010803" pitchFamily="18" charset="0"/>
              </a:rPr>
              <a:t>Resilience Project and Subaward/Subcontract Notification Term</a:t>
            </a: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 located in the Assistance Agreement.  </a:t>
            </a:r>
          </a:p>
          <a:p>
            <a:pPr marL="342900" indent="-342900">
              <a:lnSpc>
                <a:spcPct val="100000"/>
              </a:lnSpc>
              <a:buFont typeface="Arial" panose="020B0604020202020204" pitchFamily="34" charset="0"/>
              <a:buChar char="•"/>
            </a:pPr>
            <a:endParaRPr kumimoji="0" lang="en-US" sz="1600" u="none" strike="noStrike" kern="1200" cap="none" spc="0" normalizeH="0" baseline="0" noProof="0" dirty="0">
              <a:ln>
                <a:noFill/>
              </a:ln>
              <a:solidFill>
                <a:srgbClr val="000000"/>
              </a:solidFill>
              <a:effectLst/>
              <a:uLnTx/>
              <a:uFillTx/>
              <a:latin typeface="Garamond" panose="02020404030301010803" pitchFamily="18" charset="0"/>
            </a:endParaRPr>
          </a:p>
          <a:p>
            <a:pPr marL="342900" indent="-342900">
              <a:lnSpc>
                <a:spcPct val="100000"/>
              </a:lnSpc>
              <a:buFont typeface="Arial" panose="020B0604020202020204" pitchFamily="34" charset="0"/>
              <a:buChar char="•"/>
            </a:pP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Grant Recipients </a:t>
            </a:r>
            <a:r>
              <a:rPr kumimoji="0" lang="en-US" sz="2200" u="sng" strike="noStrike" kern="1200" cap="none" spc="0" normalizeH="0" baseline="0" noProof="0" dirty="0">
                <a:ln>
                  <a:noFill/>
                </a:ln>
                <a:solidFill>
                  <a:srgbClr val="000000"/>
                </a:solidFill>
                <a:effectLst/>
                <a:uLnTx/>
                <a:uFillTx/>
                <a:latin typeface="Garamond" panose="02020404030301010803" pitchFamily="18" charset="0"/>
              </a:rPr>
              <a:t>may not proceed</a:t>
            </a:r>
            <a:r>
              <a:rPr kumimoji="0" lang="en-US" sz="2200" strike="noStrike" kern="1200" cap="none" spc="0" normalizeH="0" baseline="0" noProof="0" dirty="0">
                <a:ln>
                  <a:noFill/>
                </a:ln>
                <a:solidFill>
                  <a:srgbClr val="000000"/>
                </a:solidFill>
                <a:effectLst/>
                <a:uLnTx/>
                <a:uFillTx/>
                <a:latin typeface="Garamond" panose="02020404030301010803" pitchFamily="18" charset="0"/>
              </a:rPr>
              <a:t> </a:t>
            </a: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with the resilience project and/or subaward/subcontract until DOE Officials determine, and provide the Recipient written notification, that the information provided is acceptable.​</a:t>
            </a:r>
          </a:p>
          <a:p>
            <a:pPr marL="342900" indent="-342900">
              <a:lnSpc>
                <a:spcPct val="100000"/>
              </a:lnSpc>
              <a:buFont typeface="Arial" panose="020B0604020202020204" pitchFamily="34" charset="0"/>
              <a:buChar char="•"/>
            </a:pPr>
            <a:endParaRPr kumimoji="0" lang="en-US" sz="1600" u="none" strike="noStrike" kern="1200" cap="none" spc="0" normalizeH="0" baseline="0" noProof="0" dirty="0">
              <a:ln>
                <a:noFill/>
              </a:ln>
              <a:solidFill>
                <a:srgbClr val="000000"/>
              </a:solidFill>
              <a:effectLst/>
              <a:uLnTx/>
              <a:uFillTx/>
              <a:latin typeface="Garamond" panose="02020404030301010803" pitchFamily="18" charset="0"/>
            </a:endParaRPr>
          </a:p>
          <a:p>
            <a:pPr marL="342900" indent="-342900">
              <a:lnSpc>
                <a:spcPct val="100000"/>
              </a:lnSpc>
              <a:buFont typeface="Arial" panose="020B0604020202020204" pitchFamily="34" charset="0"/>
              <a:buChar char="•"/>
            </a:pPr>
            <a:r>
              <a:rPr kumimoji="0" lang="en-US" sz="2200" u="none" strike="noStrike" kern="1200" cap="none" spc="0" normalizeH="0" baseline="0" noProof="0" dirty="0">
                <a:ln>
                  <a:noFill/>
                </a:ln>
                <a:solidFill>
                  <a:srgbClr val="000000"/>
                </a:solidFill>
                <a:effectLst/>
                <a:uLnTx/>
                <a:uFillTx/>
                <a:latin typeface="Garamond" panose="02020404030301010803" pitchFamily="18" charset="0"/>
              </a:rPr>
              <a:t>Any project work completed without DOE notification is at risk of being deemed unallowable and not reimbursable. </a:t>
            </a:r>
          </a:p>
          <a:p>
            <a:pPr>
              <a:lnSpc>
                <a:spcPct val="100000"/>
              </a:lnSpc>
            </a:pPr>
            <a:endParaRPr lang="en-US" sz="2200" dirty="0">
              <a:solidFill>
                <a:srgbClr val="000000"/>
              </a:solidFill>
              <a:latin typeface="Garamond" panose="02020404030301010803" pitchFamily="18" charset="0"/>
            </a:endParaRPr>
          </a:p>
          <a:p>
            <a:pPr>
              <a:lnSpc>
                <a:spcPct val="100000"/>
              </a:lnSpc>
            </a:pPr>
            <a:endParaRPr kumimoji="0" lang="en-US" sz="2400" i="0" u="none" strike="noStrike" kern="1200" cap="none" spc="0" normalizeH="0" baseline="0" noProof="0" dirty="0">
              <a:ln>
                <a:noFill/>
              </a:ln>
              <a:solidFill>
                <a:srgbClr val="000000"/>
              </a:solidFill>
              <a:effectLst/>
              <a:uLnTx/>
              <a:uFillTx/>
              <a:latin typeface="Garamond" panose="02020404030301010803" pitchFamily="18" charset="0"/>
            </a:endParaRPr>
          </a:p>
          <a:p>
            <a:pPr>
              <a:lnSpc>
                <a:spcPct val="100000"/>
              </a:lnSpc>
            </a:pPr>
            <a:endParaRPr lang="en-US" sz="2400" b="1"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a:p>
            <a:pPr>
              <a:lnSpc>
                <a:spcPct val="100000"/>
              </a:lnSpc>
            </a:pPr>
            <a:endParaRPr lang="en-US"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3240890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1433C8-D1DF-5FFC-258E-6B01A9363C62}"/>
              </a:ext>
            </a:extLst>
          </p:cNvPr>
          <p:cNvSpPr>
            <a:spLocks noGrp="1"/>
          </p:cNvSpPr>
          <p:nvPr>
            <p:ph idx="1"/>
          </p:nvPr>
        </p:nvSpPr>
        <p:spPr/>
        <p:txBody>
          <a:bodyPr/>
          <a:lstStyle/>
          <a:p>
            <a:pPr>
              <a:lnSpc>
                <a:spcPct val="100000"/>
              </a:lnSpc>
            </a:pPr>
            <a:r>
              <a:rPr lang="en-US" dirty="0">
                <a:solidFill>
                  <a:srgbClr val="000000"/>
                </a:solidFill>
              </a:rPr>
              <a:t>Designate (or update) your Business Point of Contact (BPOC) and Principal Investigator/Technical Project Manager (PI) in your email.</a:t>
            </a:r>
          </a:p>
          <a:p>
            <a:pPr marL="0" indent="0">
              <a:lnSpc>
                <a:spcPct val="100000"/>
              </a:lnSpc>
              <a:buNone/>
            </a:pPr>
            <a:endParaRPr lang="en-US" dirty="0">
              <a:solidFill>
                <a:srgbClr val="000000"/>
              </a:solidFill>
            </a:endParaRPr>
          </a:p>
          <a:p>
            <a:pPr>
              <a:lnSpc>
                <a:spcPct val="100000"/>
              </a:lnSpc>
            </a:pPr>
            <a:r>
              <a:rPr lang="en-US" dirty="0">
                <a:solidFill>
                  <a:srgbClr val="000000"/>
                </a:solidFill>
              </a:rPr>
              <a:t>Changes to the BPOC or PI should be noted in the allocation request email in order to update the award agreement.</a:t>
            </a:r>
          </a:p>
        </p:txBody>
      </p:sp>
      <p:sp>
        <p:nvSpPr>
          <p:cNvPr id="3" name="Title 2">
            <a:extLst>
              <a:ext uri="{FF2B5EF4-FFF2-40B4-BE49-F238E27FC236}">
                <a16:creationId xmlns:a16="http://schemas.microsoft.com/office/drawing/2014/main" id="{41F47E5B-EC1E-ACB1-1222-828A10F4098F}"/>
              </a:ext>
            </a:extLst>
          </p:cNvPr>
          <p:cNvSpPr>
            <a:spLocks noGrp="1"/>
          </p:cNvSpPr>
          <p:nvPr>
            <p:ph type="ctrTitle"/>
          </p:nvPr>
        </p:nvSpPr>
        <p:spPr/>
        <p:txBody>
          <a:bodyPr>
            <a:normAutofit/>
          </a:bodyPr>
          <a:lstStyle/>
          <a:p>
            <a:r>
              <a:rPr lang="en-US" sz="2800" dirty="0"/>
              <a:t>Changes to Grant Recipient Key Personnel</a:t>
            </a:r>
          </a:p>
        </p:txBody>
      </p:sp>
    </p:spTree>
    <p:extLst>
      <p:ext uri="{BB962C8B-B14F-4D97-AF65-F5344CB8AC3E}">
        <p14:creationId xmlns:p14="http://schemas.microsoft.com/office/powerpoint/2010/main" val="22271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F924E0-78E7-C6E6-B339-C4C5CC939107}"/>
              </a:ext>
            </a:extLst>
          </p:cNvPr>
          <p:cNvSpPr>
            <a:spLocks noGrp="1"/>
          </p:cNvSpPr>
          <p:nvPr>
            <p:ph idx="1"/>
          </p:nvPr>
        </p:nvSpPr>
        <p:spPr>
          <a:xfrm>
            <a:off x="1397391" y="1718600"/>
            <a:ext cx="9397219" cy="4010336"/>
          </a:xfrm>
        </p:spPr>
        <p:txBody>
          <a:bodyPr/>
          <a:lstStyle/>
          <a:p>
            <a:pPr marL="0" indent="0" algn="ctr">
              <a:lnSpc>
                <a:spcPct val="100000"/>
              </a:lnSpc>
              <a:buNone/>
            </a:pPr>
            <a:r>
              <a:rPr lang="en-US" sz="4400">
                <a:solidFill>
                  <a:srgbClr val="000000"/>
                </a:solidFill>
              </a:rPr>
              <a:t>Questions?</a:t>
            </a:r>
          </a:p>
          <a:p>
            <a:pPr marL="0" indent="0">
              <a:lnSpc>
                <a:spcPct val="100000"/>
              </a:lnSpc>
              <a:buNone/>
            </a:pPr>
            <a:endParaRPr lang="en-US">
              <a:solidFill>
                <a:srgbClr val="000000"/>
              </a:solidFill>
            </a:endParaRPr>
          </a:p>
          <a:p>
            <a:pPr marL="0" indent="0" algn="ctr">
              <a:lnSpc>
                <a:spcPct val="100000"/>
              </a:lnSpc>
              <a:buNone/>
            </a:pPr>
            <a:r>
              <a:rPr lang="en-US">
                <a:solidFill>
                  <a:srgbClr val="000000"/>
                </a:solidFill>
              </a:rPr>
              <a:t>Contact your DOE FPO or your DOE Award Administrator listed on your Assistance Agreement</a:t>
            </a:r>
          </a:p>
        </p:txBody>
      </p:sp>
      <p:sp>
        <p:nvSpPr>
          <p:cNvPr id="5" name="Title 2">
            <a:extLst>
              <a:ext uri="{FF2B5EF4-FFF2-40B4-BE49-F238E27FC236}">
                <a16:creationId xmlns:a16="http://schemas.microsoft.com/office/drawing/2014/main" id="{8B204052-8387-AFBE-5E7D-5DA904A44BCB}"/>
              </a:ext>
            </a:extLst>
          </p:cNvPr>
          <p:cNvSpPr>
            <a:spLocks noGrp="1"/>
          </p:cNvSpPr>
          <p:nvPr>
            <p:ph type="ctrTitle"/>
          </p:nvPr>
        </p:nvSpPr>
        <p:spPr>
          <a:xfrm>
            <a:off x="269887" y="147808"/>
            <a:ext cx="11582400" cy="601663"/>
          </a:xfrm>
        </p:spPr>
        <p:txBody>
          <a:bodyPr>
            <a:normAutofit/>
          </a:bodyPr>
          <a:lstStyle/>
          <a:p>
            <a:r>
              <a:rPr lang="en-US" sz="2800"/>
              <a:t>BIL 40101(d) Annual Allocation Request</a:t>
            </a:r>
          </a:p>
        </p:txBody>
      </p:sp>
    </p:spTree>
    <p:extLst>
      <p:ext uri="{BB962C8B-B14F-4D97-AF65-F5344CB8AC3E}">
        <p14:creationId xmlns:p14="http://schemas.microsoft.com/office/powerpoint/2010/main" val="825335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F924E0-78E7-C6E6-B339-C4C5CC939107}"/>
              </a:ext>
            </a:extLst>
          </p:cNvPr>
          <p:cNvSpPr>
            <a:spLocks noGrp="1"/>
          </p:cNvSpPr>
          <p:nvPr>
            <p:ph idx="1"/>
          </p:nvPr>
        </p:nvSpPr>
        <p:spPr>
          <a:xfrm>
            <a:off x="1397391" y="2970567"/>
            <a:ext cx="9397219" cy="916866"/>
          </a:xfrm>
        </p:spPr>
        <p:txBody>
          <a:bodyPr/>
          <a:lstStyle/>
          <a:p>
            <a:pPr marL="0" indent="0" algn="ctr">
              <a:buNone/>
            </a:pPr>
            <a:r>
              <a:rPr lang="en-US" sz="4400">
                <a:solidFill>
                  <a:srgbClr val="000000"/>
                </a:solidFill>
              </a:rPr>
              <a:t>Additional Information</a:t>
            </a:r>
            <a:endParaRPr lang="en-US">
              <a:solidFill>
                <a:srgbClr val="000000"/>
              </a:solidFill>
            </a:endParaRPr>
          </a:p>
        </p:txBody>
      </p:sp>
      <p:sp>
        <p:nvSpPr>
          <p:cNvPr id="5" name="Title 2">
            <a:extLst>
              <a:ext uri="{FF2B5EF4-FFF2-40B4-BE49-F238E27FC236}">
                <a16:creationId xmlns:a16="http://schemas.microsoft.com/office/drawing/2014/main" id="{8B204052-8387-AFBE-5E7D-5DA904A44BCB}"/>
              </a:ext>
            </a:extLst>
          </p:cNvPr>
          <p:cNvSpPr>
            <a:spLocks noGrp="1"/>
          </p:cNvSpPr>
          <p:nvPr>
            <p:ph type="ctrTitle"/>
          </p:nvPr>
        </p:nvSpPr>
        <p:spPr>
          <a:xfrm>
            <a:off x="269887" y="147808"/>
            <a:ext cx="11582400" cy="601663"/>
          </a:xfrm>
        </p:spPr>
        <p:txBody>
          <a:bodyPr>
            <a:normAutofit/>
          </a:bodyPr>
          <a:lstStyle/>
          <a:p>
            <a:r>
              <a:rPr lang="en-US" sz="2800"/>
              <a:t>BIL 40101(d) Annual Allocation Request</a:t>
            </a:r>
          </a:p>
        </p:txBody>
      </p:sp>
    </p:spTree>
    <p:extLst>
      <p:ext uri="{BB962C8B-B14F-4D97-AF65-F5344CB8AC3E}">
        <p14:creationId xmlns:p14="http://schemas.microsoft.com/office/powerpoint/2010/main" val="2629921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30252" y="1350888"/>
            <a:ext cx="11131495" cy="4156223"/>
          </a:xfrm>
        </p:spPr>
        <p:txBody>
          <a:bodyPr vert="horz" lIns="91440" tIns="45720" rIns="91440" bIns="45720" rtlCol="0" anchor="t">
            <a:normAutofit/>
          </a:bodyPr>
          <a:lstStyle/>
          <a:p>
            <a:pPr marL="0" indent="0">
              <a:lnSpc>
                <a:spcPct val="110000"/>
              </a:lnSpc>
              <a:buNone/>
            </a:pPr>
            <a:r>
              <a:rPr lang="en-US" sz="2400" b="0" dirty="0">
                <a:solidFill>
                  <a:srgbClr val="000000"/>
                </a:solidFill>
                <a:latin typeface="Garamond"/>
              </a:rPr>
              <a:t>FY 24 formula allocations are provided here: </a:t>
            </a:r>
            <a:r>
              <a:rPr lang="en-US" sz="2000" dirty="0">
                <a:latin typeface="Garamond"/>
                <a:hlinkClick r:id="rId3"/>
              </a:rPr>
              <a:t>FY24 Allocations Table</a:t>
            </a:r>
            <a:endParaRPr lang="en-US" sz="2000" b="0" dirty="0">
              <a:latin typeface="Garamond"/>
            </a:endParaRPr>
          </a:p>
          <a:p>
            <a:pPr marL="0" indent="0">
              <a:lnSpc>
                <a:spcPct val="110000"/>
              </a:lnSpc>
              <a:buNone/>
            </a:pPr>
            <a:endParaRPr lang="en-US" sz="2000" b="0" dirty="0">
              <a:solidFill>
                <a:srgbClr val="000000"/>
              </a:solidFill>
              <a:latin typeface="Garamond"/>
            </a:endParaRPr>
          </a:p>
          <a:p>
            <a:pPr marL="0" indent="0">
              <a:lnSpc>
                <a:spcPct val="110000"/>
              </a:lnSpc>
              <a:buNone/>
            </a:pPr>
            <a:r>
              <a:rPr lang="en-US" sz="2400" b="0" dirty="0">
                <a:solidFill>
                  <a:srgbClr val="000000"/>
                </a:solidFill>
                <a:latin typeface="Garamond"/>
              </a:rPr>
              <a:t>The data sources used for the FY 24 formula allocations are available here under Application Resources: </a:t>
            </a:r>
            <a:r>
              <a:rPr lang="en-US" sz="2000" dirty="0">
                <a:latin typeface="Garamond"/>
                <a:hlinkClick r:id="rId4"/>
              </a:rPr>
              <a:t>Grid Resilience State And Tribal Formula Grant | netl.doe.gov</a:t>
            </a:r>
            <a:endParaRPr lang="en-US" sz="2000" dirty="0">
              <a:latin typeface="Garamond"/>
            </a:endParaRPr>
          </a:p>
          <a:p>
            <a:pPr marL="0" indent="0">
              <a:lnSpc>
                <a:spcPct val="110000"/>
              </a:lnSpc>
              <a:buNone/>
            </a:pPr>
            <a:endParaRPr lang="en-US" sz="2400" b="0" dirty="0">
              <a:solidFill>
                <a:srgbClr val="000000"/>
              </a:solidFill>
            </a:endParaRPr>
          </a:p>
          <a:p>
            <a:pPr marL="0" indent="0">
              <a:lnSpc>
                <a:spcPct val="110000"/>
              </a:lnSpc>
              <a:buNone/>
            </a:pPr>
            <a:r>
              <a:rPr lang="en-US" sz="2400" b="0" dirty="0">
                <a:solidFill>
                  <a:srgbClr val="000000"/>
                </a:solidFill>
                <a:latin typeface="Garamond"/>
              </a:rPr>
              <a:t>Individual allocation amounts for FY 24 are different from FY 22 and FY 23 allocation amounts because:</a:t>
            </a:r>
          </a:p>
          <a:p>
            <a:pPr marL="914400" lvl="1" indent="-457200">
              <a:lnSpc>
                <a:spcPct val="110000"/>
              </a:lnSpc>
              <a:buFont typeface="+mj-lt"/>
              <a:buAutoNum type="arabicPeriod"/>
            </a:pPr>
            <a:r>
              <a:rPr lang="en-US" sz="1800" dirty="0">
                <a:solidFill>
                  <a:srgbClr val="000000"/>
                </a:solidFill>
                <a:latin typeface="Garamond"/>
              </a:rPr>
              <a:t>Unused FY 22 and FY 23 allocations were rolled over into the FY 24 allocation pool</a:t>
            </a:r>
            <a:endParaRPr lang="en-US" sz="1800" dirty="0">
              <a:solidFill>
                <a:srgbClr val="000000"/>
              </a:solidFill>
            </a:endParaRPr>
          </a:p>
          <a:p>
            <a:pPr marL="914400" lvl="1" indent="-457200">
              <a:lnSpc>
                <a:spcPct val="110000"/>
              </a:lnSpc>
              <a:buFont typeface="+mj-lt"/>
              <a:buAutoNum type="arabicPeriod"/>
            </a:pPr>
            <a:r>
              <a:rPr lang="en-US" sz="1800" b="0" dirty="0">
                <a:solidFill>
                  <a:srgbClr val="000000"/>
                </a:solidFill>
                <a:latin typeface="Garamond"/>
              </a:rPr>
              <a:t>DOE updated the data used to apply the formula factors</a:t>
            </a:r>
          </a:p>
          <a:p>
            <a:pPr marL="0" indent="0">
              <a:lnSpc>
                <a:spcPct val="110000"/>
              </a:lnSpc>
              <a:buNone/>
            </a:pPr>
            <a:endParaRPr lang="en-US" sz="2400" b="0" dirty="0">
              <a:solidFill>
                <a:srgbClr val="000000"/>
              </a:solidFill>
            </a:endParaRP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43638" y="195530"/>
            <a:ext cx="5009412" cy="600980"/>
          </a:xfrm>
        </p:spPr>
        <p:txBody>
          <a:bodyPr>
            <a:normAutofit fontScale="90000"/>
          </a:bodyPr>
          <a:lstStyle/>
          <a:p>
            <a:r>
              <a:rPr lang="en-US" sz="2800"/>
              <a:t>Formula Allocation Information</a:t>
            </a:r>
          </a:p>
        </p:txBody>
      </p:sp>
    </p:spTree>
    <p:extLst>
      <p:ext uri="{BB962C8B-B14F-4D97-AF65-F5344CB8AC3E}">
        <p14:creationId xmlns:p14="http://schemas.microsoft.com/office/powerpoint/2010/main" val="3519625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8646F2-41BF-3D02-01F4-14012188AF58}"/>
              </a:ext>
            </a:extLst>
          </p:cNvPr>
          <p:cNvSpPr>
            <a:spLocks noGrp="1"/>
          </p:cNvSpPr>
          <p:nvPr>
            <p:ph idx="1"/>
          </p:nvPr>
        </p:nvSpPr>
        <p:spPr>
          <a:xfrm>
            <a:off x="270629" y="1357090"/>
            <a:ext cx="8565204" cy="4344376"/>
          </a:xfrm>
        </p:spPr>
        <p:txBody>
          <a:bodyPr vert="horz" lIns="91440" tIns="45720" rIns="91440" bIns="45720" rtlCol="0" anchor="t">
            <a:normAutofit fontScale="92500"/>
          </a:bodyPr>
          <a:lstStyle/>
          <a:p>
            <a:pPr marL="0" indent="0">
              <a:lnSpc>
                <a:spcPct val="100000"/>
              </a:lnSpc>
              <a:buNone/>
            </a:pPr>
            <a:r>
              <a:rPr lang="en-US" sz="2400" dirty="0">
                <a:solidFill>
                  <a:srgbClr val="000000"/>
                </a:solidFill>
                <a:latin typeface="Garamond"/>
              </a:rPr>
              <a:t>U.S. Department of Energy (DOE)</a:t>
            </a:r>
          </a:p>
          <a:p>
            <a:pPr lvl="1">
              <a:lnSpc>
                <a:spcPct val="100000"/>
              </a:lnSpc>
            </a:pPr>
            <a:endParaRPr lang="en-US" b="0" dirty="0">
              <a:solidFill>
                <a:srgbClr val="000000"/>
              </a:solidFill>
            </a:endParaRPr>
          </a:p>
          <a:p>
            <a:pPr lvl="1">
              <a:lnSpc>
                <a:spcPct val="100000"/>
              </a:lnSpc>
            </a:pPr>
            <a:r>
              <a:rPr lang="en-US" b="0" dirty="0">
                <a:solidFill>
                  <a:srgbClr val="000000"/>
                </a:solidFill>
                <a:latin typeface="Garamond"/>
              </a:rPr>
              <a:t>The </a:t>
            </a:r>
            <a:r>
              <a:rPr lang="en-US" dirty="0">
                <a:solidFill>
                  <a:srgbClr val="000000"/>
                </a:solidFill>
                <a:latin typeface="Garamond"/>
              </a:rPr>
              <a:t>DOE's </a:t>
            </a:r>
            <a:r>
              <a:rPr lang="en-US" b="1" dirty="0">
                <a:solidFill>
                  <a:srgbClr val="000000"/>
                </a:solidFill>
                <a:latin typeface="Garamond"/>
              </a:rPr>
              <a:t>Grid Deployment Office</a:t>
            </a:r>
            <a:r>
              <a:rPr lang="en-US" dirty="0">
                <a:solidFill>
                  <a:srgbClr val="000000"/>
                </a:solidFill>
                <a:latin typeface="Garamond"/>
              </a:rPr>
              <a:t> (GDO) </a:t>
            </a:r>
            <a:r>
              <a:rPr lang="en-US" b="0" dirty="0">
                <a:solidFill>
                  <a:srgbClr val="000000"/>
                </a:solidFill>
                <a:latin typeface="Garamond"/>
              </a:rPr>
              <a:t>Grid Modernization Division provides management and oversight for the BIL Section 40101(d) Program.</a:t>
            </a:r>
          </a:p>
          <a:p>
            <a:pPr lvl="1">
              <a:lnSpc>
                <a:spcPct val="100000"/>
              </a:lnSpc>
            </a:pPr>
            <a:endParaRPr lang="en-US" b="0" dirty="0">
              <a:solidFill>
                <a:srgbClr val="000000"/>
              </a:solidFill>
            </a:endParaRPr>
          </a:p>
          <a:p>
            <a:pPr lvl="1">
              <a:lnSpc>
                <a:spcPct val="100000"/>
              </a:lnSpc>
            </a:pPr>
            <a:r>
              <a:rPr lang="en-US" b="0" dirty="0">
                <a:solidFill>
                  <a:srgbClr val="000000"/>
                </a:solidFill>
                <a:latin typeface="Garamond"/>
              </a:rPr>
              <a:t>The </a:t>
            </a:r>
            <a:r>
              <a:rPr lang="en-US" dirty="0">
                <a:solidFill>
                  <a:srgbClr val="000000"/>
                </a:solidFill>
                <a:latin typeface="Garamond"/>
              </a:rPr>
              <a:t>DOE's </a:t>
            </a:r>
            <a:r>
              <a:rPr lang="en-US" b="1" dirty="0">
                <a:solidFill>
                  <a:srgbClr val="000000"/>
                </a:solidFill>
                <a:latin typeface="Garamond"/>
              </a:rPr>
              <a:t>National Energy Technology Laboratory </a:t>
            </a:r>
            <a:r>
              <a:rPr lang="en-US" b="0" dirty="0">
                <a:solidFill>
                  <a:srgbClr val="000000"/>
                </a:solidFill>
                <a:latin typeface="Garamond"/>
              </a:rPr>
              <a:t>(NETL) is the contracting authority for the BIL Section 40101(d) Program.</a:t>
            </a:r>
            <a:r>
              <a:rPr lang="en-US" dirty="0">
                <a:solidFill>
                  <a:srgbClr val="000000"/>
                </a:solidFill>
                <a:latin typeface="Garamond"/>
              </a:rPr>
              <a:t>  </a:t>
            </a:r>
            <a:endParaRPr lang="en-US" b="0" dirty="0">
              <a:solidFill>
                <a:srgbClr val="000000"/>
              </a:solidFill>
            </a:endParaRPr>
          </a:p>
          <a:p>
            <a:pPr lvl="2">
              <a:lnSpc>
                <a:spcPct val="100000"/>
              </a:lnSpc>
            </a:pPr>
            <a:r>
              <a:rPr lang="en-US" sz="2400" b="0" dirty="0">
                <a:solidFill>
                  <a:srgbClr val="000000"/>
                </a:solidFill>
                <a:latin typeface="Garamond"/>
              </a:rPr>
              <a:t>NETL has assigned a Contracting Officer (CO), Award Administrator and Federal Project Officer (FPO) to every grant under this Program.</a:t>
            </a:r>
            <a:r>
              <a:rPr lang="en-US" sz="2400" dirty="0">
                <a:solidFill>
                  <a:srgbClr val="000000"/>
                </a:solidFill>
                <a:latin typeface="Garamond"/>
              </a:rPr>
              <a:t> </a:t>
            </a:r>
            <a:endParaRPr lang="en-US" sz="2400" b="0" dirty="0">
              <a:solidFill>
                <a:srgbClr val="000000"/>
              </a:solidFill>
            </a:endParaRPr>
          </a:p>
          <a:p>
            <a:pPr>
              <a:lnSpc>
                <a:spcPct val="100000"/>
              </a:lnSpc>
            </a:pPr>
            <a:endParaRPr lang="en-US" sz="2400" dirty="0">
              <a:solidFill>
                <a:srgbClr val="000000"/>
              </a:solidFill>
            </a:endParaRPr>
          </a:p>
        </p:txBody>
      </p:sp>
      <p:sp>
        <p:nvSpPr>
          <p:cNvPr id="3" name="Title 2">
            <a:extLst>
              <a:ext uri="{FF2B5EF4-FFF2-40B4-BE49-F238E27FC236}">
                <a16:creationId xmlns:a16="http://schemas.microsoft.com/office/drawing/2014/main" id="{152CAFEC-B7CD-9F25-E69B-CD0235D9095B}"/>
              </a:ext>
            </a:extLst>
          </p:cNvPr>
          <p:cNvSpPr>
            <a:spLocks noGrp="1"/>
          </p:cNvSpPr>
          <p:nvPr>
            <p:ph type="ctrTitle"/>
          </p:nvPr>
        </p:nvSpPr>
        <p:spPr/>
        <p:txBody>
          <a:bodyPr>
            <a:normAutofit/>
          </a:bodyPr>
          <a:lstStyle/>
          <a:p>
            <a:r>
              <a:rPr lang="en-US" sz="2800"/>
              <a:t>Involved Entities &amp; Roles</a:t>
            </a:r>
          </a:p>
        </p:txBody>
      </p:sp>
      <p:pic>
        <p:nvPicPr>
          <p:cNvPr id="5" name="Picture 4" descr="A blue letter on a black background&#10;&#10;Description automatically generated">
            <a:extLst>
              <a:ext uri="{FF2B5EF4-FFF2-40B4-BE49-F238E27FC236}">
                <a16:creationId xmlns:a16="http://schemas.microsoft.com/office/drawing/2014/main" id="{F0BD39EC-C493-07FF-056A-3F443DED4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93" y="2055074"/>
            <a:ext cx="3962407" cy="1094742"/>
          </a:xfrm>
          <a:prstGeom prst="rect">
            <a:avLst/>
          </a:prstGeom>
        </p:spPr>
      </p:pic>
      <p:pic>
        <p:nvPicPr>
          <p:cNvPr id="6" name="Picture 5">
            <a:extLst>
              <a:ext uri="{FF2B5EF4-FFF2-40B4-BE49-F238E27FC236}">
                <a16:creationId xmlns:a16="http://schemas.microsoft.com/office/drawing/2014/main" id="{B0BA907A-3A98-5F0A-0791-55412C83C126}"/>
              </a:ext>
            </a:extLst>
          </p:cNvPr>
          <p:cNvPicPr>
            <a:picLocks noChangeAspect="1"/>
          </p:cNvPicPr>
          <p:nvPr/>
        </p:nvPicPr>
        <p:blipFill>
          <a:blip r:embed="rId4"/>
          <a:stretch>
            <a:fillRect/>
          </a:stretch>
        </p:blipFill>
        <p:spPr>
          <a:xfrm>
            <a:off x="8835833" y="3593425"/>
            <a:ext cx="2749926" cy="1094742"/>
          </a:xfrm>
          <a:prstGeom prst="rect">
            <a:avLst/>
          </a:prstGeom>
        </p:spPr>
      </p:pic>
    </p:spTree>
    <p:extLst>
      <p:ext uri="{BB962C8B-B14F-4D97-AF65-F5344CB8AC3E}">
        <p14:creationId xmlns:p14="http://schemas.microsoft.com/office/powerpoint/2010/main" val="290873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079767"/>
            <a:ext cx="11131495" cy="4899002"/>
          </a:xfrm>
        </p:spPr>
        <p:txBody>
          <a:bodyPr>
            <a:normAutofit fontScale="85000" lnSpcReduction="20000"/>
          </a:bodyPr>
          <a:lstStyle/>
          <a:p>
            <a:pPr marL="0" indent="0">
              <a:lnSpc>
                <a:spcPct val="110000"/>
              </a:lnSpc>
              <a:buNone/>
            </a:pPr>
            <a:r>
              <a:rPr lang="en-US" sz="2400">
                <a:solidFill>
                  <a:srgbClr val="000000"/>
                </a:solidFill>
              </a:rPr>
              <a:t>The formula factors used to determine allocation amounts were prescribed by BIL Section 40101(d)(3)(B):</a:t>
            </a:r>
          </a:p>
          <a:p>
            <a:pPr marL="0" indent="0">
              <a:lnSpc>
                <a:spcPct val="110000"/>
              </a:lnSpc>
              <a:buNone/>
            </a:pPr>
            <a:endParaRPr lang="en-US" sz="2000">
              <a:solidFill>
                <a:srgbClr val="000000"/>
              </a:solidFill>
            </a:endParaRPr>
          </a:p>
          <a:p>
            <a:pPr marL="857250" lvl="1" indent="-400050">
              <a:lnSpc>
                <a:spcPct val="110000"/>
              </a:lnSpc>
              <a:buAutoNum type="romanLcParenBoth"/>
            </a:pPr>
            <a:r>
              <a:rPr lang="en-US" sz="1900" b="0">
                <a:solidFill>
                  <a:srgbClr val="000000"/>
                </a:solidFill>
              </a:rPr>
              <a:t>The total population of the State or Indian Tribe. </a:t>
            </a:r>
          </a:p>
          <a:p>
            <a:pPr marL="857250" lvl="1" indent="-400050">
              <a:lnSpc>
                <a:spcPct val="110000"/>
              </a:lnSpc>
              <a:buAutoNum type="romanLcParenBoth"/>
            </a:pPr>
            <a:r>
              <a:rPr lang="en-US" sz="1900" b="0">
                <a:solidFill>
                  <a:srgbClr val="000000"/>
                </a:solidFill>
              </a:rPr>
              <a:t>(I) The total area of the State or the land of the Indian Tribe; or (II) the areas in the State or on the land of the Indian Tribe with a low ratio of electricity customers per mileage of power lines. </a:t>
            </a:r>
          </a:p>
          <a:p>
            <a:pPr marL="857250" lvl="1" indent="-400050">
              <a:lnSpc>
                <a:spcPct val="110000"/>
              </a:lnSpc>
              <a:buAutoNum type="romanLcParenBoth"/>
            </a:pPr>
            <a:r>
              <a:rPr lang="en-US" sz="1900" b="0">
                <a:solidFill>
                  <a:srgbClr val="000000"/>
                </a:solidFill>
              </a:rPr>
              <a:t>The probability of disruptive events in the State or on the land of the Indian Tribe during the previous 10 years, as determined based on the number of federally declared disasters or emergencies in the State or on the land of the Indian Tribe, as applicable, including— (I) disasters for which Fire Management Assistance Grants are provided under section 420 of the Robert T. Stafford Disaster Relief and Emergency Assistance Act (42 U.S.C. 5187); (II) major disasters declared by the President under section 401 of that Act (42 U.S.C. 5170); (III) emergencies declared by the President under section 501 of that Act (42 U.S.C. 5191); and (IV) any other federally declared disaster or emergency in the State or on the land of the Indian Tribe. </a:t>
            </a:r>
          </a:p>
          <a:p>
            <a:pPr marL="857250" lvl="1" indent="-400050">
              <a:lnSpc>
                <a:spcPct val="110000"/>
              </a:lnSpc>
              <a:buAutoNum type="romanLcParenBoth"/>
            </a:pPr>
            <a:r>
              <a:rPr lang="en-US" sz="1900" b="0">
                <a:solidFill>
                  <a:srgbClr val="000000"/>
                </a:solidFill>
              </a:rPr>
              <a:t>The number and severity, measured by population and economic impacts, of disruptive events experienced by the State or Indian Tribe on or after January 1, 2011. </a:t>
            </a:r>
          </a:p>
          <a:p>
            <a:pPr marL="857250" lvl="1" indent="-400050">
              <a:lnSpc>
                <a:spcPct val="110000"/>
              </a:lnSpc>
              <a:buAutoNum type="romanLcParenBoth"/>
            </a:pPr>
            <a:r>
              <a:rPr lang="en-US" sz="1900" b="0">
                <a:solidFill>
                  <a:srgbClr val="000000"/>
                </a:solidFill>
              </a:rPr>
              <a:t>The total amount, on a per capita basis, of public and private expenditures during the previous 10 years to carry out mitigation efforts to reduce the likelihood and consequences of disruptive events in the State or on the land of the Indian Tribe, with States or Indian Tribes with higher per capita expenditures receiving additional weight or consideration as compared to States or Indian Tribes with lower per capita expenditures. </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82595"/>
            <a:ext cx="11580921" cy="600980"/>
          </a:xfrm>
        </p:spPr>
        <p:txBody>
          <a:bodyPr>
            <a:normAutofit/>
          </a:bodyPr>
          <a:lstStyle/>
          <a:p>
            <a:r>
              <a:rPr lang="en-US" sz="2800"/>
              <a:t>Formula Factors</a:t>
            </a:r>
          </a:p>
        </p:txBody>
      </p:sp>
    </p:spTree>
    <p:extLst>
      <p:ext uri="{BB962C8B-B14F-4D97-AF65-F5344CB8AC3E}">
        <p14:creationId xmlns:p14="http://schemas.microsoft.com/office/powerpoint/2010/main" val="114991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079767"/>
            <a:ext cx="11131495" cy="4899002"/>
          </a:xfrm>
        </p:spPr>
        <p:txBody>
          <a:bodyPr vert="horz" lIns="91440" tIns="45720" rIns="91440" bIns="45720" rtlCol="0" anchor="t">
            <a:normAutofit/>
          </a:bodyPr>
          <a:lstStyle/>
          <a:p>
            <a:pPr marL="0" indent="0">
              <a:lnSpc>
                <a:spcPct val="100000"/>
              </a:lnSpc>
              <a:buNone/>
            </a:pPr>
            <a:r>
              <a:rPr lang="en-US" sz="2400" dirty="0">
                <a:solidFill>
                  <a:srgbClr val="000000"/>
                </a:solidFill>
                <a:latin typeface="Garamond"/>
              </a:rPr>
              <a:t>BIL Section 40101(d)(3)(c) requires the Department of Energy (DOE) to update the data used for the formula allocation:</a:t>
            </a:r>
          </a:p>
          <a:p>
            <a:pPr marL="0" indent="0">
              <a:lnSpc>
                <a:spcPct val="100000"/>
              </a:lnSpc>
              <a:buNone/>
            </a:pPr>
            <a:endParaRPr lang="en-US" sz="2000" dirty="0">
              <a:solidFill>
                <a:srgbClr val="000000"/>
              </a:solidFill>
            </a:endParaRPr>
          </a:p>
          <a:p>
            <a:pPr marL="457200" lvl="1" indent="0">
              <a:lnSpc>
                <a:spcPct val="100000"/>
              </a:lnSpc>
              <a:buNone/>
            </a:pPr>
            <a:r>
              <a:rPr lang="en-US" dirty="0">
                <a:solidFill>
                  <a:srgbClr val="000000"/>
                </a:solidFill>
                <a:latin typeface="Garamond"/>
              </a:rPr>
              <a:t>ANNUAL UPDATE OF DATA USED IN DISTRIBUTION OF FUNDS. —Beginning 1 year after the date of enactment of this Act, the Secretary shall annually update — </a:t>
            </a:r>
            <a:endParaRPr lang="en-US" dirty="0">
              <a:solidFill>
                <a:srgbClr val="000000"/>
              </a:solidFill>
            </a:endParaRPr>
          </a:p>
          <a:p>
            <a:pPr marL="457200" lvl="1" indent="0">
              <a:lnSpc>
                <a:spcPct val="100000"/>
              </a:lnSpc>
              <a:buNone/>
            </a:pPr>
            <a:endParaRPr lang="en-US" dirty="0">
              <a:solidFill>
                <a:srgbClr val="000000"/>
              </a:solidFill>
            </a:endParaRPr>
          </a:p>
          <a:p>
            <a:pPr marL="1028700" lvl="1" indent="-571500">
              <a:lnSpc>
                <a:spcPct val="100000"/>
              </a:lnSpc>
              <a:buAutoNum type="romanLcParenBoth"/>
            </a:pPr>
            <a:r>
              <a:rPr lang="en-US" dirty="0">
                <a:solidFill>
                  <a:srgbClr val="000000"/>
                </a:solidFill>
                <a:latin typeface="Garamond"/>
              </a:rPr>
              <a:t>All data relating to the factors described in subparagraph (B); and </a:t>
            </a:r>
            <a:endParaRPr lang="en-US" dirty="0">
              <a:solidFill>
                <a:srgbClr val="000000"/>
              </a:solidFill>
            </a:endParaRPr>
          </a:p>
          <a:p>
            <a:pPr marL="1028700" lvl="1" indent="-571500">
              <a:lnSpc>
                <a:spcPct val="100000"/>
              </a:lnSpc>
              <a:buAutoNum type="romanLcParenBoth"/>
            </a:pPr>
            <a:endParaRPr lang="en-US" dirty="0">
              <a:solidFill>
                <a:srgbClr val="000000"/>
              </a:solidFill>
            </a:endParaRPr>
          </a:p>
          <a:p>
            <a:pPr marL="1028700" lvl="1" indent="-571500">
              <a:lnSpc>
                <a:spcPct val="100000"/>
              </a:lnSpc>
              <a:buAutoNum type="romanLcParenBoth"/>
            </a:pPr>
            <a:r>
              <a:rPr lang="en-US" dirty="0">
                <a:solidFill>
                  <a:srgbClr val="000000"/>
                </a:solidFill>
                <a:latin typeface="Garamond"/>
              </a:rPr>
              <a:t>All other data used in distributing grants to States and Indian Tribes under this subsection. </a:t>
            </a:r>
            <a:endParaRPr lang="en-US" b="0" dirty="0">
              <a:solidFill>
                <a:srgbClr val="000000"/>
              </a:solidFill>
            </a:endParaRP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207762"/>
            <a:ext cx="11580921" cy="600980"/>
          </a:xfrm>
        </p:spPr>
        <p:txBody>
          <a:bodyPr>
            <a:normAutofit/>
          </a:bodyPr>
          <a:lstStyle/>
          <a:p>
            <a:r>
              <a:rPr lang="en-US" sz="2800"/>
              <a:t>Annual Update of Formula Allocation</a:t>
            </a:r>
          </a:p>
        </p:txBody>
      </p:sp>
    </p:spTree>
    <p:extLst>
      <p:ext uri="{BB962C8B-B14F-4D97-AF65-F5344CB8AC3E}">
        <p14:creationId xmlns:p14="http://schemas.microsoft.com/office/powerpoint/2010/main" val="372856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p:cNvGraphicFramePr>
            <a:graphicFrameLocks noGrp="1"/>
          </p:cNvGraphicFramePr>
          <p:nvPr>
            <p:ph idx="1"/>
            <p:extLst>
              <p:ext uri="{D42A27DB-BD31-4B8C-83A1-F6EECF244321}">
                <p14:modId xmlns:p14="http://schemas.microsoft.com/office/powerpoint/2010/main" val="2119467358"/>
              </p:ext>
            </p:extLst>
          </p:nvPr>
        </p:nvGraphicFramePr>
        <p:xfrm>
          <a:off x="159283" y="1014689"/>
          <a:ext cx="11869501" cy="5226795"/>
        </p:xfrm>
        <a:graphic>
          <a:graphicData uri="http://schemas.openxmlformats.org/drawingml/2006/table">
            <a:tbl>
              <a:tblPr firstRow="1" bandRow="1">
                <a:tableStyleId>{16D9F66E-5EB9-4882-86FB-DCBF35E3C3E4}</a:tableStyleId>
              </a:tblPr>
              <a:tblGrid>
                <a:gridCol w="2206624">
                  <a:extLst>
                    <a:ext uri="{9D8B030D-6E8A-4147-A177-3AD203B41FA5}">
                      <a16:colId xmlns:a16="http://schemas.microsoft.com/office/drawing/2014/main" val="20000"/>
                    </a:ext>
                  </a:extLst>
                </a:gridCol>
                <a:gridCol w="7255712">
                  <a:extLst>
                    <a:ext uri="{9D8B030D-6E8A-4147-A177-3AD203B41FA5}">
                      <a16:colId xmlns:a16="http://schemas.microsoft.com/office/drawing/2014/main" val="20001"/>
                    </a:ext>
                  </a:extLst>
                </a:gridCol>
                <a:gridCol w="2407165">
                  <a:extLst>
                    <a:ext uri="{9D8B030D-6E8A-4147-A177-3AD203B41FA5}">
                      <a16:colId xmlns:a16="http://schemas.microsoft.com/office/drawing/2014/main" val="20002"/>
                    </a:ext>
                  </a:extLst>
                </a:gridCol>
              </a:tblGrid>
              <a:tr h="367222">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defRPr/>
                      </a:pPr>
                      <a:r>
                        <a:rPr kumimoji="0" lang="en-US" sz="1800" b="1" i="0" u="none" strike="noStrike" kern="1200" cap="none" spc="0" normalizeH="0" baseline="0" noProof="0">
                          <a:ln>
                            <a:noFill/>
                          </a:ln>
                          <a:solidFill>
                            <a:srgbClr val="000000"/>
                          </a:solidFill>
                          <a:effectLst/>
                          <a:uLnTx/>
                          <a:uFillTx/>
                          <a:latin typeface="Garamond"/>
                          <a:ea typeface="+mn-ea"/>
                          <a:cs typeface="Arial"/>
                        </a:rPr>
                        <a:t>Role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3CF"/>
                    </a:solidFill>
                  </a:tcPr>
                </a:tc>
                <a:tc>
                  <a:txBody>
                    <a:bodyPr/>
                    <a:lstStyle/>
                    <a:p>
                      <a:pPr marL="0" marR="0" lvl="0" indent="0" algn="just" defTabSz="758825" rtl="0" eaLnBrk="0" fontAlgn="base" latinLnBrk="0" hangingPunct="0">
                        <a:lnSpc>
                          <a:spcPct val="100000"/>
                        </a:lnSpc>
                        <a:spcBef>
                          <a:spcPts val="600"/>
                        </a:spcBef>
                        <a:spcAft>
                          <a:spcPts val="600"/>
                        </a:spcAft>
                        <a:buClrTx/>
                        <a:buSzPct val="90000"/>
                        <a:buFont typeface="Wingdings" panose="05000000000000000000" pitchFamily="2" charset="2"/>
                        <a:buNone/>
                        <a:tabLst/>
                      </a:pPr>
                      <a:r>
                        <a:rPr kumimoji="0" lang="en-US" sz="1800" b="1" u="none" strike="noStrike" kern="1200" cap="none" normalizeH="0" baseline="0">
                          <a:ln>
                            <a:noFill/>
                          </a:ln>
                          <a:solidFill>
                            <a:srgbClr val="000000"/>
                          </a:solidFill>
                          <a:effectLst/>
                          <a:latin typeface="Garamond"/>
                          <a:ea typeface="+mn-ea"/>
                          <a:cs typeface="Arial"/>
                        </a:rPr>
                        <a:t>Responsibility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3CF"/>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i="0" u="none" strike="noStrike" cap="none" normalizeH="0" baseline="0">
                          <a:ln>
                            <a:noFill/>
                          </a:ln>
                          <a:solidFill>
                            <a:srgbClr val="000000"/>
                          </a:solidFill>
                          <a:effectLst/>
                          <a:latin typeface="Garamond"/>
                          <a:cs typeface="Arial"/>
                        </a:rPr>
                        <a:t>How to identify POC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3CF"/>
                    </a:solidFill>
                  </a:tcPr>
                </a:tc>
                <a:extLst>
                  <a:ext uri="{0D108BD9-81ED-4DB2-BD59-A6C34878D82A}">
                    <a16:rowId xmlns:a16="http://schemas.microsoft.com/office/drawing/2014/main" val="2738994251"/>
                  </a:ext>
                </a:extLst>
              </a:tr>
              <a:tr h="1499490">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defRPr/>
                      </a:pPr>
                      <a:r>
                        <a:rPr kumimoji="0" lang="en-US" sz="1800" b="1" i="0" u="none" strike="noStrike" kern="1200" cap="none" spc="0" normalizeH="0" baseline="0" noProof="0" dirty="0">
                          <a:ln>
                            <a:noFill/>
                          </a:ln>
                          <a:solidFill>
                            <a:srgbClr val="000000"/>
                          </a:solidFill>
                          <a:effectLst/>
                          <a:uLnTx/>
                          <a:uFillTx/>
                          <a:latin typeface="Garamond"/>
                          <a:ea typeface="+mn-ea"/>
                          <a:cs typeface="Arial"/>
                        </a:rPr>
                        <a:t>HQ-GDO Program Managers (HQ-PM)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Manages portfolio of projects to meet programmatic goals.</a:t>
                      </a: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Involved in selection and continuation of projects to meet those goals.</a:t>
                      </a: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Works closely with Federal Project Officer to review key documents, monitor performance, resolve technical issues and determine acceptability.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endParaRPr kumimoji="0" lang="en-US" sz="1800" b="1" i="0" u="none" strike="noStrike" cap="none" normalizeH="0" baseline="0" dirty="0">
                        <a:ln>
                          <a:noFill/>
                        </a:ln>
                        <a:solidFill>
                          <a:srgbClr val="000000"/>
                        </a:solidFill>
                        <a:effectLst/>
                        <a:latin typeface="Garamond" panose="02020404030301010803"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82106331"/>
                  </a:ext>
                </a:extLst>
              </a:tr>
              <a:tr h="1071065">
                <a:tc>
                  <a:txBody>
                    <a:bodyPr/>
                    <a:lstStyle/>
                    <a:p>
                      <a:pPr marL="0" marR="0" lvl="0" indent="0" algn="l" rtl="0" eaLnBrk="0" fontAlgn="base" latinLnBrk="0" hangingPunct="0">
                        <a:lnSpc>
                          <a:spcPct val="100000"/>
                        </a:lnSpc>
                        <a:spcBef>
                          <a:spcPct val="20000"/>
                        </a:spcBef>
                        <a:spcAft>
                          <a:spcPct val="0"/>
                        </a:spcAft>
                        <a:buClr>
                          <a:srgbClr val="000099"/>
                        </a:buClr>
                        <a:buSzPct val="90000"/>
                        <a:buFont typeface="Symbol" pitchFamily="18" charset="2"/>
                        <a:buNone/>
                      </a:pPr>
                      <a:r>
                        <a:rPr kumimoji="0" lang="en-US" sz="1800" b="1" u="none" strike="noStrike" kern="1200" cap="none" normalizeH="0" baseline="0">
                          <a:ln>
                            <a:noFill/>
                          </a:ln>
                          <a:solidFill>
                            <a:srgbClr val="000000"/>
                          </a:solidFill>
                          <a:effectLst/>
                          <a:latin typeface="Garamond"/>
                          <a:cs typeface="Arial"/>
                        </a:rPr>
                        <a:t>NETL Federal Project Officer (FPO)</a:t>
                      </a:r>
                      <a:r>
                        <a:rPr lang="en-US" sz="1800" b="1" u="none" strike="noStrike" kern="1200" cap="none" normalizeH="0" baseline="0">
                          <a:ln>
                            <a:noFill/>
                          </a:ln>
                          <a:solidFill>
                            <a:srgbClr val="000000"/>
                          </a:solidFill>
                          <a:effectLst/>
                          <a:latin typeface="Garamond"/>
                          <a:cs typeface="Arial"/>
                        </a:rPr>
                        <a:t> </a:t>
                      </a:r>
                      <a:endParaRPr kumimoji="0" lang="en-US" sz="1800" b="1" u="none" strike="noStrike" kern="1200" cap="none" normalizeH="0" baseline="0">
                        <a:ln>
                          <a:noFill/>
                        </a:ln>
                        <a:solidFill>
                          <a:srgbClr val="000000"/>
                        </a:solidFill>
                        <a:effectLst/>
                        <a:latin typeface="Garamond" panose="02020404030301010803"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4320" marR="0" lvl="0" indent="-274320" algn="just" rtl="0" eaLnBrk="0" fontAlgn="base" latinLnBrk="0" hangingPunct="0">
                        <a:lnSpc>
                          <a:spcPct val="100000"/>
                        </a:lnSpc>
                        <a:spcBef>
                          <a:spcPts val="600"/>
                        </a:spcBef>
                        <a:spcAft>
                          <a:spcPts val="600"/>
                        </a:spcAft>
                        <a:buClrTx/>
                        <a:buSzPct val="90000"/>
                        <a:buFont typeface="Wingdings" panose="05000000000000000000" pitchFamily="2" charset="2"/>
                        <a:buChar char="§"/>
                      </a:pPr>
                      <a:r>
                        <a:rPr kumimoji="0" lang="en-US" sz="1800" b="0" u="none" strike="noStrike" kern="1200" cap="none" normalizeH="0" baseline="0" dirty="0">
                          <a:ln>
                            <a:noFill/>
                          </a:ln>
                          <a:solidFill>
                            <a:srgbClr val="000000"/>
                          </a:solidFill>
                          <a:effectLst/>
                          <a:latin typeface="Garamond"/>
                          <a:cs typeface="Arial"/>
                        </a:rPr>
                        <a:t>Monitors performance and provides technical oversight of approved scope, budget, and schedule.</a:t>
                      </a:r>
                      <a:r>
                        <a:rPr lang="en-US" sz="1800" b="0" u="none" strike="noStrike" kern="1200" cap="none" normalizeH="0" baseline="0" dirty="0">
                          <a:ln>
                            <a:noFill/>
                          </a:ln>
                          <a:solidFill>
                            <a:srgbClr val="000000"/>
                          </a:solidFill>
                          <a:effectLst/>
                          <a:latin typeface="Garamond"/>
                          <a:cs typeface="Arial"/>
                        </a:rPr>
                        <a:t>  </a:t>
                      </a:r>
                      <a:endParaRPr kumimoji="0" lang="en-US" sz="1800" b="0" u="none" strike="noStrike" kern="1200" cap="none" normalizeH="0" baseline="0" dirty="0">
                        <a:ln>
                          <a:noFill/>
                        </a:ln>
                        <a:solidFill>
                          <a:srgbClr val="000000"/>
                        </a:solidFill>
                        <a:effectLst/>
                        <a:latin typeface="Garamond" panose="02020404030301010803" pitchFamily="18" charset="0"/>
                        <a:cs typeface="Arial" panose="020B0604020202020204" pitchFamily="34" charset="0"/>
                      </a:endParaRP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Garamond"/>
                          <a:cs typeface="Arial"/>
                        </a:rPr>
                        <a:t>Serves as DOE technical representative to the Contracting Officer (CO).</a:t>
                      </a:r>
                      <a:endParaRPr kumimoji="0" lang="en-US" sz="1800" b="0" u="none" strike="noStrike" kern="1200" cap="none" normalizeH="0" baseline="0" dirty="0">
                        <a:ln>
                          <a:noFill/>
                        </a:ln>
                        <a:solidFill>
                          <a:srgbClr val="000000"/>
                        </a:solidFill>
                        <a:effectLst/>
                        <a:latin typeface="Garamond"/>
                        <a:ea typeface="+mn-ea"/>
                        <a:cs typeface="Aria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lang="en-US" sz="1800" b="1" kern="1200">
                          <a:solidFill>
                            <a:srgbClr val="000000"/>
                          </a:solidFill>
                          <a:latin typeface="Garamond"/>
                          <a:ea typeface="+mn-ea"/>
                          <a:cs typeface="Arial"/>
                        </a:rPr>
                        <a:t>Identified in the Assistance Agreement</a:t>
                      </a:r>
                      <a:endParaRPr kumimoji="0" lang="en-US" sz="1800" b="1" i="0" u="none" strike="noStrike" cap="none" normalizeH="0" baseline="0">
                        <a:ln>
                          <a:noFill/>
                        </a:ln>
                        <a:solidFill>
                          <a:srgbClr val="000000"/>
                        </a:solidFill>
                        <a:effectLst/>
                        <a:latin typeface="Garamond"/>
                        <a:cs typeface="Aria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70963">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a:ln>
                            <a:noFill/>
                          </a:ln>
                          <a:solidFill>
                            <a:srgbClr val="000000"/>
                          </a:solidFill>
                          <a:effectLst/>
                          <a:latin typeface="Garamond"/>
                          <a:ea typeface="+mn-ea"/>
                          <a:cs typeface="Arial"/>
                        </a:rPr>
                        <a:t>NETL Contract Specialist (CS)</a:t>
                      </a:r>
                    </a:p>
                    <a:p>
                      <a:pPr marL="0" marR="0" lvl="0" indent="0" algn="l" rtl="0" eaLnBrk="0" fontAlgn="base" latinLnBrk="0" hangingPunct="0">
                        <a:lnSpc>
                          <a:spcPct val="100000"/>
                        </a:lnSpc>
                        <a:spcBef>
                          <a:spcPct val="20000"/>
                        </a:spcBef>
                        <a:spcAft>
                          <a:spcPct val="0"/>
                        </a:spcAft>
                        <a:buClr>
                          <a:srgbClr val="000099"/>
                        </a:buClr>
                        <a:buSzPct val="90000"/>
                        <a:buFont typeface="Symbol" pitchFamily="18" charset="2"/>
                        <a:buNone/>
                      </a:pPr>
                      <a:r>
                        <a:rPr kumimoji="0" lang="en-US" sz="1400" b="1" u="none" strike="noStrike" kern="1200" cap="none" normalizeH="0" baseline="0">
                          <a:ln>
                            <a:noFill/>
                          </a:ln>
                          <a:solidFill>
                            <a:srgbClr val="000000"/>
                          </a:solidFill>
                          <a:effectLst/>
                          <a:latin typeface="Garamond"/>
                          <a:ea typeface="+mn-ea"/>
                          <a:cs typeface="Arial"/>
                        </a:rPr>
                        <a:t>(also called Award Administrator)</a:t>
                      </a:r>
                      <a:r>
                        <a:rPr lang="en-US" sz="1400" b="1" u="none" strike="noStrike" kern="1200" cap="none" normalizeH="0" baseline="0">
                          <a:ln>
                            <a:noFill/>
                          </a:ln>
                          <a:solidFill>
                            <a:srgbClr val="000000"/>
                          </a:solidFill>
                          <a:effectLst/>
                          <a:latin typeface="Garamond"/>
                          <a:ea typeface="+mn-ea"/>
                          <a:cs typeface="Arial"/>
                        </a:rPr>
                        <a:t> </a:t>
                      </a:r>
                      <a:endParaRPr kumimoji="0" lang="en-US" sz="1400" b="1" u="none" strike="noStrike" kern="1200" cap="none" normalizeH="0" baseline="0">
                        <a:ln>
                          <a:noFill/>
                        </a:ln>
                        <a:solidFill>
                          <a:srgbClr val="000000"/>
                        </a:solidFill>
                        <a:effectLst/>
                        <a:latin typeface="Garamond"/>
                        <a:ea typeface="+mn-ea"/>
                        <a:cs typeface="Arial"/>
                      </a:endParaRP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endParaRPr kumimoji="0" lang="en-US" sz="1400" b="1" u="none" strike="noStrike" kern="1200" cap="none" normalizeH="0" baseline="0">
                        <a:ln>
                          <a:noFill/>
                        </a:ln>
                        <a:solidFill>
                          <a:srgbClr val="000000"/>
                        </a:solidFill>
                        <a:effectLst/>
                        <a:highlight>
                          <a:srgbClr val="FFFF00"/>
                        </a:highlight>
                        <a:latin typeface="Garamond" panose="02020404030301010803" pitchFamily="18" charset="0"/>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74320" marR="0" lvl="0" indent="-274320" algn="just" rtl="0" eaLnBrk="0" fontAlgn="base" latinLnBrk="0" hangingPunct="0">
                        <a:lnSpc>
                          <a:spcPct val="100000"/>
                        </a:lnSpc>
                        <a:spcBef>
                          <a:spcPts val="600"/>
                        </a:spcBef>
                        <a:spcAft>
                          <a:spcPts val="600"/>
                        </a:spcAft>
                        <a:buClrTx/>
                        <a:buSzPct val="90000"/>
                        <a:buFont typeface="Wingdings" panose="05000000000000000000" pitchFamily="2" charset="2"/>
                        <a:buChar char="§"/>
                      </a:pPr>
                      <a:r>
                        <a:rPr kumimoji="0" lang="en-US" sz="1800" b="0" u="none" strike="noStrike" kern="1200" cap="none" normalizeH="0" baseline="0" dirty="0">
                          <a:ln>
                            <a:noFill/>
                          </a:ln>
                          <a:solidFill>
                            <a:srgbClr val="000000"/>
                          </a:solidFill>
                          <a:effectLst/>
                          <a:latin typeface="Garamond"/>
                          <a:ea typeface="+mn-ea"/>
                          <a:cs typeface="Arial"/>
                        </a:rPr>
                        <a:t>Administers the business and financial aspects of the Agreement to ensure indirect costs, cost match, reporting, etc., are in compliance with award terms and conditions and federal regulations.</a:t>
                      </a:r>
                      <a:r>
                        <a:rPr lang="en-US" sz="1800" b="0" u="none" strike="noStrike" kern="1200" cap="none" normalizeH="0" baseline="0" dirty="0">
                          <a:ln>
                            <a:noFill/>
                          </a:ln>
                          <a:solidFill>
                            <a:srgbClr val="000000"/>
                          </a:solidFill>
                          <a:effectLst/>
                          <a:latin typeface="Garamond"/>
                          <a:ea typeface="+mn-ea"/>
                          <a:cs typeface="Arial"/>
                        </a:rPr>
                        <a:t>  </a:t>
                      </a:r>
                      <a:endParaRPr kumimoji="0" lang="en-US" sz="1800" b="0" u="none" strike="noStrike" kern="1200" cap="none" normalizeH="0" baseline="0" dirty="0">
                        <a:ln>
                          <a:noFill/>
                        </a:ln>
                        <a:solidFill>
                          <a:srgbClr val="000000"/>
                        </a:solidFill>
                        <a:effectLst/>
                        <a:latin typeface="Garamond" panose="02020404030301010803" pitchFamily="18" charset="0"/>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a:ln>
                            <a:noFill/>
                          </a:ln>
                          <a:solidFill>
                            <a:srgbClr val="000000"/>
                          </a:solidFill>
                          <a:effectLst/>
                          <a:latin typeface="Garamond"/>
                          <a:ea typeface="+mn-ea"/>
                          <a:cs typeface="Arial"/>
                        </a:rPr>
                        <a:t>Identified in the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18055">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a:ln>
                            <a:noFill/>
                          </a:ln>
                          <a:solidFill>
                            <a:srgbClr val="000000"/>
                          </a:solidFill>
                          <a:effectLst/>
                          <a:latin typeface="Garamond"/>
                          <a:ea typeface="+mn-ea"/>
                          <a:cs typeface="Arial"/>
                        </a:rPr>
                        <a:t>NETL Contracting Officer (CO)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a:ln>
                            <a:noFill/>
                          </a:ln>
                          <a:solidFill>
                            <a:srgbClr val="000000"/>
                          </a:solidFill>
                          <a:effectLst/>
                          <a:latin typeface="Garamond"/>
                          <a:ea typeface="+mn-ea"/>
                          <a:cs typeface="Arial"/>
                        </a:rPr>
                        <a:t>Is the only person authorized to obligate the government to any contractual agreement and/or to approve changes to the Agreement (e.g., scope, budget, schedule, etc.).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Garamond"/>
                          <a:ea typeface="+mn-ea"/>
                          <a:cs typeface="Arial"/>
                        </a:rPr>
                        <a:t>Identified in the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extLst>
                  <a:ext uri="{0D108BD9-81ED-4DB2-BD59-A6C34878D82A}">
                    <a16:rowId xmlns:a16="http://schemas.microsoft.com/office/drawing/2014/main" val="10003"/>
                  </a:ext>
                </a:extLst>
              </a:tr>
            </a:tbl>
          </a:graphicData>
        </a:graphic>
      </p:graphicFrame>
      <p:sp>
        <p:nvSpPr>
          <p:cNvPr id="3" name="Title 2"/>
          <p:cNvSpPr>
            <a:spLocks noGrp="1"/>
          </p:cNvSpPr>
          <p:nvPr>
            <p:ph type="ctrTitle"/>
          </p:nvPr>
        </p:nvSpPr>
        <p:spPr/>
        <p:txBody>
          <a:bodyPr>
            <a:normAutofit/>
          </a:bodyPr>
          <a:lstStyle/>
          <a:p>
            <a:r>
              <a:rPr lang="en-US" sz="2800">
                <a:solidFill>
                  <a:srgbClr val="000000"/>
                </a:solidFill>
              </a:rPr>
              <a:t>Federal Roles and Responsibilities</a:t>
            </a:r>
          </a:p>
        </p:txBody>
      </p:sp>
    </p:spTree>
    <p:extLst>
      <p:ext uri="{BB962C8B-B14F-4D97-AF65-F5344CB8AC3E}">
        <p14:creationId xmlns:p14="http://schemas.microsoft.com/office/powerpoint/2010/main" val="273723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8A8B3-C70A-2407-180B-F3FB28F1CB76}"/>
              </a:ext>
            </a:extLst>
          </p:cNvPr>
          <p:cNvSpPr>
            <a:spLocks noGrp="1"/>
          </p:cNvSpPr>
          <p:nvPr>
            <p:ph idx="1"/>
          </p:nvPr>
        </p:nvSpPr>
        <p:spPr>
          <a:xfrm>
            <a:off x="283906" y="1281811"/>
            <a:ext cx="11624187" cy="4962859"/>
          </a:xfrm>
        </p:spPr>
        <p:txBody>
          <a:bodyPr vert="horz" lIns="91440" tIns="45720" rIns="91440" bIns="45720" rtlCol="0" anchor="t">
            <a:normAutofit fontScale="92500" lnSpcReduction="10000"/>
          </a:bodyPr>
          <a:lstStyle/>
          <a:p>
            <a:pPr marL="0" indent="0">
              <a:lnSpc>
                <a:spcPct val="100000"/>
              </a:lnSpc>
              <a:buNone/>
            </a:pPr>
            <a:r>
              <a:rPr lang="en-US" sz="2600" dirty="0">
                <a:solidFill>
                  <a:srgbClr val="000000"/>
                </a:solidFill>
                <a:latin typeface="Garamond"/>
              </a:rPr>
              <a:t>Use this Guide if:</a:t>
            </a:r>
          </a:p>
          <a:p>
            <a:pPr lvl="1">
              <a:lnSpc>
                <a:spcPct val="100000"/>
              </a:lnSpc>
            </a:pPr>
            <a:r>
              <a:rPr lang="en-US" sz="2200" dirty="0">
                <a:solidFill>
                  <a:srgbClr val="000000"/>
                </a:solidFill>
                <a:latin typeface="Garamond"/>
              </a:rPr>
              <a:t>You </a:t>
            </a:r>
            <a:r>
              <a:rPr lang="en-US" sz="2200" u="sng" dirty="0">
                <a:solidFill>
                  <a:srgbClr val="000000"/>
                </a:solidFill>
                <a:latin typeface="Garamond"/>
              </a:rPr>
              <a:t>are an existing grant recipient</a:t>
            </a:r>
            <a:r>
              <a:rPr lang="en-US" sz="2200" dirty="0">
                <a:solidFill>
                  <a:srgbClr val="000000"/>
                </a:solidFill>
                <a:latin typeface="Garamond"/>
              </a:rPr>
              <a:t> of a Bipartisan Infrastructure Law (BIL) Section 40101(d) Preventing Outages and Enhancing the Resilience of the Electric Grid – Formula Grant to States and Indian Tribes, also known as the Grid Resilience State and Tribal Formula Grants.</a:t>
            </a:r>
            <a:endParaRPr lang="en-US" dirty="0">
              <a:solidFill>
                <a:srgbClr val="000000"/>
              </a:solidFill>
            </a:endParaRPr>
          </a:p>
          <a:p>
            <a:pPr lvl="1">
              <a:lnSpc>
                <a:spcPct val="100000"/>
              </a:lnSpc>
            </a:pPr>
            <a:r>
              <a:rPr lang="en-US" sz="2200" dirty="0">
                <a:solidFill>
                  <a:srgbClr val="000000"/>
                </a:solidFill>
                <a:latin typeface="Garamond"/>
              </a:rPr>
              <a:t>You intend to request the Fiscal Year (FY) 2024 Federal allocation.</a:t>
            </a:r>
          </a:p>
          <a:p>
            <a:pPr>
              <a:lnSpc>
                <a:spcPct val="100000"/>
              </a:lnSpc>
            </a:pPr>
            <a:endParaRPr lang="en-US" sz="1600" dirty="0">
              <a:solidFill>
                <a:srgbClr val="000000"/>
              </a:solidFill>
            </a:endParaRPr>
          </a:p>
          <a:p>
            <a:pPr marL="0" indent="0">
              <a:lnSpc>
                <a:spcPct val="100000"/>
              </a:lnSpc>
              <a:buNone/>
            </a:pPr>
            <a:r>
              <a:rPr lang="en-US" sz="2600" dirty="0">
                <a:solidFill>
                  <a:srgbClr val="000000"/>
                </a:solidFill>
                <a:latin typeface="Garamond"/>
              </a:rPr>
              <a:t>Do </a:t>
            </a:r>
            <a:r>
              <a:rPr lang="en-US" sz="2600" u="sng" dirty="0">
                <a:solidFill>
                  <a:srgbClr val="000000"/>
                </a:solidFill>
                <a:latin typeface="Garamond"/>
              </a:rPr>
              <a:t>not</a:t>
            </a:r>
            <a:r>
              <a:rPr lang="en-US" sz="2600" dirty="0">
                <a:solidFill>
                  <a:srgbClr val="000000"/>
                </a:solidFill>
                <a:latin typeface="Garamond"/>
              </a:rPr>
              <a:t> use this Guide if:</a:t>
            </a:r>
          </a:p>
          <a:p>
            <a:pPr lvl="1">
              <a:lnSpc>
                <a:spcPct val="100000"/>
              </a:lnSpc>
            </a:pPr>
            <a:r>
              <a:rPr lang="en-US" sz="2200" dirty="0">
                <a:solidFill>
                  <a:srgbClr val="000000"/>
                </a:solidFill>
                <a:highlight>
                  <a:srgbClr val="FFFFFF"/>
                </a:highlight>
                <a:latin typeface="Garamond"/>
              </a:rPr>
              <a:t>You </a:t>
            </a:r>
            <a:r>
              <a:rPr lang="en-US" sz="2200" u="sng" dirty="0">
                <a:solidFill>
                  <a:srgbClr val="000000"/>
                </a:solidFill>
                <a:highlight>
                  <a:srgbClr val="FFFFFF"/>
                </a:highlight>
                <a:latin typeface="Garamond"/>
              </a:rPr>
              <a:t>are a current grant applicant</a:t>
            </a:r>
            <a:r>
              <a:rPr lang="en-US" sz="2200" dirty="0">
                <a:solidFill>
                  <a:srgbClr val="000000"/>
                </a:solidFill>
                <a:highlight>
                  <a:srgbClr val="FFFFFF"/>
                </a:highlight>
                <a:latin typeface="Garamond"/>
              </a:rPr>
              <a:t> who applied during the FY22/FY23 application cycle but has not yet received their </a:t>
            </a:r>
            <a:r>
              <a:rPr lang="en-US" sz="2200" dirty="0">
                <a:solidFill>
                  <a:srgbClr val="000000"/>
                </a:solidFill>
                <a:latin typeface="Garamond"/>
              </a:rPr>
              <a:t>Grid Resilience State and Tribal Formula Grant award. Please reach out to your Federal Project Officer to identify next steps.</a:t>
            </a:r>
            <a:endParaRPr lang="en-US" sz="2200" dirty="0">
              <a:solidFill>
                <a:srgbClr val="000000"/>
              </a:solidFill>
              <a:highlight>
                <a:srgbClr val="FFFF00"/>
              </a:highlight>
              <a:latin typeface="Garamond"/>
            </a:endParaRPr>
          </a:p>
          <a:p>
            <a:pPr lvl="1">
              <a:lnSpc>
                <a:spcPct val="100000"/>
              </a:lnSpc>
            </a:pPr>
            <a:r>
              <a:rPr lang="en-US" sz="2200" dirty="0">
                <a:solidFill>
                  <a:srgbClr val="000000"/>
                </a:solidFill>
                <a:latin typeface="Garamond"/>
              </a:rPr>
              <a:t>If you are a first-time applicant for a grant under this program, starting in FY 24, refer to the instructions in Amendment 008 of the Administrative &amp; Legal Requirements Document (ALRD).</a:t>
            </a:r>
          </a:p>
          <a:p>
            <a:pPr lvl="1">
              <a:lnSpc>
                <a:spcPct val="100000"/>
              </a:lnSpc>
            </a:pPr>
            <a:r>
              <a:rPr lang="en-US" sz="2200" dirty="0">
                <a:solidFill>
                  <a:srgbClr val="000000"/>
                </a:solidFill>
                <a:latin typeface="Garamond"/>
              </a:rPr>
              <a:t>Additional assistance &amp; resources for new grant applicants are available under Application Resources here: </a:t>
            </a:r>
            <a:endParaRPr lang="en-US" sz="2200" dirty="0">
              <a:solidFill>
                <a:srgbClr val="000000"/>
              </a:solidFill>
            </a:endParaRPr>
          </a:p>
          <a:p>
            <a:pPr marL="914400" lvl="2" indent="-230188">
              <a:lnSpc>
                <a:spcPct val="100000"/>
              </a:lnSpc>
              <a:buNone/>
            </a:pPr>
            <a:r>
              <a:rPr lang="en-US" dirty="0">
                <a:latin typeface="Garamond"/>
                <a:hlinkClick r:id="rId3"/>
              </a:rPr>
              <a:t>Grid Resilience State And Tribal Formula Grant | netl.doe.gov</a:t>
            </a:r>
            <a:endParaRPr lang="en-US" dirty="0">
              <a:latin typeface="Garamond"/>
            </a:endParaRPr>
          </a:p>
        </p:txBody>
      </p:sp>
      <p:sp>
        <p:nvSpPr>
          <p:cNvPr id="8" name="Title 4">
            <a:extLst>
              <a:ext uri="{FF2B5EF4-FFF2-40B4-BE49-F238E27FC236}">
                <a16:creationId xmlns:a16="http://schemas.microsoft.com/office/drawing/2014/main" id="{ADEB8882-5EA3-5D82-21E8-941104852D48}"/>
              </a:ext>
            </a:extLst>
          </p:cNvPr>
          <p:cNvSpPr>
            <a:spLocks noGrp="1"/>
          </p:cNvSpPr>
          <p:nvPr>
            <p:ph type="ctrTitle"/>
          </p:nvPr>
        </p:nvSpPr>
        <p:spPr>
          <a:xfrm>
            <a:off x="283906" y="245452"/>
            <a:ext cx="9407944" cy="506437"/>
          </a:xfrm>
        </p:spPr>
        <p:txBody>
          <a:bodyPr>
            <a:normAutofit/>
          </a:bodyPr>
          <a:lstStyle/>
          <a:p>
            <a:r>
              <a:rPr lang="en-US" sz="2800">
                <a:latin typeface="Century Gothic"/>
              </a:rPr>
              <a:t>How to Request Fiscal Year 2024 Funding</a:t>
            </a:r>
          </a:p>
        </p:txBody>
      </p:sp>
    </p:spTree>
    <p:extLst>
      <p:ext uri="{BB962C8B-B14F-4D97-AF65-F5344CB8AC3E}">
        <p14:creationId xmlns:p14="http://schemas.microsoft.com/office/powerpoint/2010/main" val="70292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389870"/>
            <a:ext cx="11131495" cy="4353664"/>
          </a:xfrm>
        </p:spPr>
        <p:txBody>
          <a:bodyPr>
            <a:normAutofit fontScale="92500" lnSpcReduction="20000"/>
          </a:bodyPr>
          <a:lstStyle/>
          <a:p>
            <a:pPr>
              <a:lnSpc>
                <a:spcPct val="110000"/>
              </a:lnSpc>
            </a:pPr>
            <a:r>
              <a:rPr lang="en-US" sz="2400" b="0" dirty="0">
                <a:solidFill>
                  <a:srgbClr val="000000"/>
                </a:solidFill>
              </a:rPr>
              <a:t>Your initial grant application includes your FY 22 and FY 23 Federal allocations, resulting in your current grant.</a:t>
            </a:r>
          </a:p>
          <a:p>
            <a:pPr>
              <a:lnSpc>
                <a:spcPct val="110000"/>
              </a:lnSpc>
            </a:pPr>
            <a:endParaRPr lang="en-US" sz="2400" b="0" dirty="0">
              <a:solidFill>
                <a:srgbClr val="000000"/>
              </a:solidFill>
            </a:endParaRPr>
          </a:p>
          <a:p>
            <a:pPr>
              <a:lnSpc>
                <a:spcPct val="110000"/>
              </a:lnSpc>
            </a:pPr>
            <a:r>
              <a:rPr lang="en-US" sz="2400" b="0" dirty="0">
                <a:solidFill>
                  <a:srgbClr val="000000"/>
                </a:solidFill>
              </a:rPr>
              <a:t>The FY 22 and FY 23 Federal grant allocations were obligated to your initial grant agreement when the grant was awarded.</a:t>
            </a:r>
          </a:p>
          <a:p>
            <a:pPr>
              <a:lnSpc>
                <a:spcPct val="110000"/>
              </a:lnSpc>
            </a:pPr>
            <a:endParaRPr lang="en-US" sz="2400" b="0" dirty="0">
              <a:solidFill>
                <a:srgbClr val="000000"/>
              </a:solidFill>
            </a:endParaRPr>
          </a:p>
          <a:p>
            <a:pPr>
              <a:lnSpc>
                <a:spcPct val="110000"/>
              </a:lnSpc>
            </a:pPr>
            <a:r>
              <a:rPr lang="en-US" sz="2400" b="0" dirty="0">
                <a:solidFill>
                  <a:srgbClr val="000000"/>
                </a:solidFill>
              </a:rPr>
              <a:t>With the release of ALRD Amendment 008, current Grant Recipients may now request to add the FY 24 Federal allocation to their current grant agreement.</a:t>
            </a:r>
          </a:p>
          <a:p>
            <a:pPr>
              <a:lnSpc>
                <a:spcPct val="110000"/>
              </a:lnSpc>
            </a:pPr>
            <a:endParaRPr lang="en-US" sz="2400" b="0" dirty="0">
              <a:solidFill>
                <a:srgbClr val="000000"/>
              </a:solidFill>
            </a:endParaRPr>
          </a:p>
          <a:p>
            <a:pPr>
              <a:lnSpc>
                <a:spcPct val="110000"/>
              </a:lnSpc>
            </a:pPr>
            <a:r>
              <a:rPr lang="en-US" sz="2400" b="0" dirty="0">
                <a:solidFill>
                  <a:srgbClr val="000000"/>
                </a:solidFill>
              </a:rPr>
              <a:t>Refer to the Terms and Conditions of your Assistance Agreement (Annual Allocation Request) for further information on how to request your FY 24 allocation.</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90547"/>
            <a:ext cx="9598117" cy="600980"/>
          </a:xfrm>
        </p:spPr>
        <p:txBody>
          <a:bodyPr>
            <a:normAutofit/>
          </a:bodyPr>
          <a:lstStyle/>
          <a:p>
            <a:r>
              <a:rPr lang="en-US" sz="2800"/>
              <a:t>Background</a:t>
            </a:r>
          </a:p>
        </p:txBody>
      </p:sp>
    </p:spTree>
    <p:extLst>
      <p:ext uri="{BB962C8B-B14F-4D97-AF65-F5344CB8AC3E}">
        <p14:creationId xmlns:p14="http://schemas.microsoft.com/office/powerpoint/2010/main" val="236460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2016097"/>
            <a:ext cx="11131495" cy="2521179"/>
          </a:xfrm>
        </p:spPr>
        <p:txBody>
          <a:bodyPr>
            <a:normAutofit fontScale="70000" lnSpcReduction="20000"/>
          </a:bodyPr>
          <a:lstStyle/>
          <a:p>
            <a:pPr marL="0" indent="0" algn="ctr">
              <a:lnSpc>
                <a:spcPct val="120000"/>
              </a:lnSpc>
              <a:buNone/>
            </a:pPr>
            <a:r>
              <a:rPr lang="en-US" sz="3600" b="0" dirty="0">
                <a:solidFill>
                  <a:srgbClr val="000000"/>
                </a:solidFill>
              </a:rPr>
              <a:t>Amendment 008 of the ALRD is available here: </a:t>
            </a:r>
          </a:p>
          <a:p>
            <a:pPr marL="0" indent="0" algn="ctr">
              <a:lnSpc>
                <a:spcPct val="120000"/>
              </a:lnSpc>
              <a:buNone/>
            </a:pPr>
            <a:r>
              <a:rPr lang="en-US" sz="3600" dirty="0">
                <a:solidFill>
                  <a:srgbClr val="000000"/>
                </a:solidFill>
                <a:hlinkClick r:id="rId3"/>
              </a:rPr>
              <a:t>ALRD Amendment 008</a:t>
            </a:r>
            <a:endParaRPr lang="en-US" sz="3600" dirty="0">
              <a:solidFill>
                <a:srgbClr val="000000"/>
              </a:solidFill>
            </a:endParaRPr>
          </a:p>
          <a:p>
            <a:pPr marL="0" indent="0" algn="ctr">
              <a:lnSpc>
                <a:spcPct val="120000"/>
              </a:lnSpc>
              <a:buNone/>
            </a:pPr>
            <a:endParaRPr lang="en-US" sz="3600" b="0" dirty="0">
              <a:solidFill>
                <a:srgbClr val="000000"/>
              </a:solidFill>
            </a:endParaRPr>
          </a:p>
          <a:p>
            <a:pPr marL="0" indent="0" algn="ctr">
              <a:lnSpc>
                <a:spcPct val="120000"/>
              </a:lnSpc>
              <a:buNone/>
            </a:pPr>
            <a:r>
              <a:rPr lang="en-US" sz="3600" b="0" dirty="0">
                <a:solidFill>
                  <a:srgbClr val="000000"/>
                </a:solidFill>
              </a:rPr>
              <a:t>The FY 24 allocation amounts are available here: </a:t>
            </a:r>
          </a:p>
          <a:p>
            <a:pPr marL="0" indent="0" algn="ctr">
              <a:lnSpc>
                <a:spcPct val="120000"/>
              </a:lnSpc>
              <a:buNone/>
            </a:pPr>
            <a:r>
              <a:rPr lang="en-US" sz="3400" dirty="0">
                <a:hlinkClick r:id="rId4"/>
              </a:rPr>
              <a:t>FY24 Allocations Table.pdf (doe.gov)</a:t>
            </a:r>
            <a:endParaRPr lang="en-US" sz="3400" b="0" dirty="0"/>
          </a:p>
          <a:p>
            <a:pPr marL="0" indent="0">
              <a:lnSpc>
                <a:spcPct val="120000"/>
              </a:lnSpc>
              <a:buNone/>
            </a:pPr>
            <a:endParaRPr lang="en-US" sz="2400" b="0" dirty="0"/>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85306"/>
            <a:ext cx="3478671" cy="600980"/>
          </a:xfrm>
        </p:spPr>
        <p:txBody>
          <a:bodyPr>
            <a:normAutofit/>
          </a:bodyPr>
          <a:lstStyle/>
          <a:p>
            <a:r>
              <a:rPr lang="en-US" sz="2800"/>
              <a:t>Background</a:t>
            </a:r>
          </a:p>
        </p:txBody>
      </p:sp>
    </p:spTree>
    <p:extLst>
      <p:ext uri="{BB962C8B-B14F-4D97-AF65-F5344CB8AC3E}">
        <p14:creationId xmlns:p14="http://schemas.microsoft.com/office/powerpoint/2010/main" val="2761614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7" y="138001"/>
            <a:ext cx="11580921" cy="600980"/>
          </a:xfrm>
        </p:spPr>
        <p:txBody>
          <a:bodyPr>
            <a:normAutofit/>
          </a:bodyPr>
          <a:lstStyle/>
          <a:p>
            <a:r>
              <a:rPr lang="en-US" sz="2800"/>
              <a:t>BIL 40101(d) Annual Allocation Request</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1165272" y="2827090"/>
            <a:ext cx="9861452" cy="2068466"/>
          </a:xfrm>
        </p:spPr>
        <p:txBody>
          <a:bodyPr/>
          <a:lstStyle/>
          <a:p>
            <a:pPr algn="ctr"/>
            <a:r>
              <a:rPr lang="en-US" sz="4400" b="1">
                <a:solidFill>
                  <a:srgbClr val="000000"/>
                </a:solidFill>
                <a:latin typeface="Garamond" panose="02020404030301010803" pitchFamily="18" charset="0"/>
              </a:rPr>
              <a:t>To request the FY 24 allocation</a:t>
            </a:r>
          </a:p>
          <a:p>
            <a:pPr algn="ctr"/>
            <a:r>
              <a:rPr lang="en-US" sz="4400" b="1">
                <a:solidFill>
                  <a:srgbClr val="000000"/>
                </a:solidFill>
                <a:latin typeface="Garamond" panose="02020404030301010803" pitchFamily="18" charset="0"/>
              </a:rPr>
              <a:t>refer to your Assistance Agreement</a:t>
            </a:r>
          </a:p>
        </p:txBody>
      </p:sp>
    </p:spTree>
    <p:extLst>
      <p:ext uri="{BB962C8B-B14F-4D97-AF65-F5344CB8AC3E}">
        <p14:creationId xmlns:p14="http://schemas.microsoft.com/office/powerpoint/2010/main" val="22610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305538" y="1669441"/>
            <a:ext cx="11392192" cy="4687008"/>
          </a:xfrm>
        </p:spPr>
        <p:txBody>
          <a:bodyPr vert="horz" lIns="91440" tIns="45720" rIns="91440" bIns="45720" rtlCol="0" anchor="t">
            <a:normAutofit fontScale="92500"/>
          </a:bodyPr>
          <a:lstStyle/>
          <a:p>
            <a:pPr marL="0" marR="0" indent="0">
              <a:lnSpc>
                <a:spcPct val="120000"/>
              </a:lnSpc>
              <a:spcBef>
                <a:spcPts val="1200"/>
              </a:spcBef>
              <a:spcAft>
                <a:spcPts val="995"/>
              </a:spcAft>
              <a:buNone/>
            </a:pPr>
            <a:r>
              <a:rPr lang="en-US" sz="1800" dirty="0">
                <a:solidFill>
                  <a:srgbClr val="000000"/>
                </a:solidFill>
                <a:effectLst/>
                <a:latin typeface="Garamond"/>
                <a:ea typeface="Times New Roman" panose="02020603050405020304" pitchFamily="18" charset="0"/>
              </a:rPr>
              <a:t>ANNUAL ALLOCATION REQUEST</a:t>
            </a:r>
          </a:p>
          <a:p>
            <a:pPr marL="0" indent="0">
              <a:lnSpc>
                <a:spcPct val="120000"/>
              </a:lnSpc>
              <a:spcBef>
                <a:spcPts val="0"/>
              </a:spcBef>
              <a:spcAft>
                <a:spcPts val="400"/>
              </a:spcAft>
              <a:buNone/>
            </a:pPr>
            <a:r>
              <a:rPr lang="en-US" sz="1800" b="0" dirty="0">
                <a:solidFill>
                  <a:srgbClr val="000000"/>
                </a:solidFill>
                <a:effectLst/>
                <a:latin typeface="Garamond"/>
                <a:ea typeface="Times New Roman" panose="02020603050405020304" pitchFamily="18" charset="0"/>
              </a:rPr>
              <a:t>The Annual Allocation Request must be submitted to the </a:t>
            </a:r>
            <a:r>
              <a:rPr lang="en-US" sz="1800" b="0" dirty="0">
                <a:solidFill>
                  <a:srgbClr val="000000"/>
                </a:solidFill>
                <a:latin typeface="Garamond"/>
                <a:ea typeface="Times New Roman" panose="02020603050405020304" pitchFamily="18" charset="0"/>
              </a:rPr>
              <a:t>Federal Project Officer (i.e., DOE</a:t>
            </a:r>
            <a:r>
              <a:rPr lang="en-US" sz="1800" b="0" dirty="0">
                <a:solidFill>
                  <a:srgbClr val="000000"/>
                </a:solidFill>
                <a:effectLst/>
                <a:latin typeface="Garamond"/>
                <a:ea typeface="Times New Roman" panose="02020603050405020304" pitchFamily="18" charset="0"/>
              </a:rPr>
              <a:t> Program Manager</a:t>
            </a:r>
            <a:r>
              <a:rPr lang="en-US" sz="1800" b="0" dirty="0">
                <a:solidFill>
                  <a:srgbClr val="000000"/>
                </a:solidFill>
                <a:latin typeface="Garamond"/>
                <a:ea typeface="Times New Roman" panose="02020603050405020304" pitchFamily="18" charset="0"/>
              </a:rPr>
              <a:t>)</a:t>
            </a:r>
            <a:r>
              <a:rPr lang="en-US" sz="1800" b="0" dirty="0">
                <a:solidFill>
                  <a:srgbClr val="000000"/>
                </a:solidFill>
                <a:effectLst/>
                <a:latin typeface="Garamond"/>
                <a:ea typeface="Times New Roman" panose="02020603050405020304" pitchFamily="18" charset="0"/>
              </a:rPr>
              <a:t> whose name is in Block 15 of the Award Agreement and the DOE Award Administrator whose name is identified on the Award cover page. </a:t>
            </a:r>
            <a:r>
              <a:rPr lang="en-US" sz="1800" b="0" dirty="0">
                <a:solidFill>
                  <a:srgbClr val="000000"/>
                </a:solidFill>
                <a:latin typeface="Garamond"/>
                <a:ea typeface="Times New Roman" panose="02020603050405020304" pitchFamily="18" charset="0"/>
              </a:rPr>
              <a:t> </a:t>
            </a:r>
            <a:endParaRPr lang="en-US" sz="1800" b="0" dirty="0">
              <a:solidFill>
                <a:srgbClr val="000000"/>
              </a:solidFill>
              <a:effectLst/>
              <a:ea typeface="Times New Roman" panose="02020603050405020304" pitchFamily="18" charset="0"/>
            </a:endParaRPr>
          </a:p>
          <a:p>
            <a:pPr marL="0" marR="0" indent="0">
              <a:lnSpc>
                <a:spcPct val="120000"/>
              </a:lnSpc>
              <a:spcBef>
                <a:spcPts val="0"/>
              </a:spcBef>
              <a:spcAft>
                <a:spcPts val="400"/>
              </a:spcAft>
              <a:buNone/>
            </a:pPr>
            <a:endParaRPr lang="en-US" sz="1800" b="0" dirty="0">
              <a:solidFill>
                <a:srgbClr val="000000"/>
              </a:solidFill>
              <a:effectLst/>
              <a:ea typeface="Times New Roman" panose="02020603050405020304" pitchFamily="18" charset="0"/>
            </a:endParaRPr>
          </a:p>
          <a:p>
            <a:pPr marL="0" marR="0" indent="0">
              <a:lnSpc>
                <a:spcPct val="120000"/>
              </a:lnSpc>
              <a:spcBef>
                <a:spcPts val="0"/>
              </a:spcBef>
              <a:spcAft>
                <a:spcPts val="400"/>
              </a:spcAft>
              <a:buNone/>
            </a:pPr>
            <a:r>
              <a:rPr lang="en-US" sz="1800" b="0" dirty="0">
                <a:solidFill>
                  <a:srgbClr val="000000"/>
                </a:solidFill>
                <a:effectLst/>
                <a:latin typeface="Garamond"/>
                <a:ea typeface="Times New Roman" panose="02020603050405020304" pitchFamily="18" charset="0"/>
              </a:rPr>
              <a:t>The Annual Allocation Request must include the following information:</a:t>
            </a:r>
          </a:p>
          <a:p>
            <a:pPr indent="174625">
              <a:lnSpc>
                <a:spcPct val="120000"/>
              </a:lnSpc>
              <a:spcBef>
                <a:spcPts val="0"/>
              </a:spcBef>
              <a:spcAft>
                <a:spcPts val="400"/>
              </a:spcAft>
            </a:pPr>
            <a:r>
              <a:rPr lang="en-US" sz="1800" b="0" dirty="0">
                <a:solidFill>
                  <a:srgbClr val="000000"/>
                </a:solidFill>
                <a:effectLst/>
                <a:latin typeface="Garamond"/>
                <a:ea typeface="Times New Roman" panose="02020603050405020304" pitchFamily="18" charset="0"/>
              </a:rPr>
              <a:t>SF-424 reflecting the current year allocation and cost match amounts.</a:t>
            </a:r>
            <a:r>
              <a:rPr lang="en-US" sz="1800" b="0" dirty="0">
                <a:solidFill>
                  <a:srgbClr val="000000"/>
                </a:solidFill>
                <a:latin typeface="Garamond"/>
                <a:ea typeface="Times New Roman" panose="02020603050405020304" pitchFamily="18" charset="0"/>
              </a:rPr>
              <a:t>  </a:t>
            </a:r>
            <a:endParaRPr lang="en-US" sz="1800" b="0" dirty="0">
              <a:solidFill>
                <a:srgbClr val="000000"/>
              </a:solidFill>
              <a:ea typeface="Times New Roman" panose="02020603050405020304" pitchFamily="18" charset="0"/>
            </a:endParaRPr>
          </a:p>
          <a:p>
            <a:pPr indent="174625">
              <a:lnSpc>
                <a:spcPct val="120000"/>
              </a:lnSpc>
              <a:spcBef>
                <a:spcPts val="0"/>
              </a:spcBef>
              <a:spcAft>
                <a:spcPts val="400"/>
              </a:spcAft>
            </a:pPr>
            <a:r>
              <a:rPr lang="en-US" sz="1800" b="0" dirty="0">
                <a:solidFill>
                  <a:srgbClr val="000000"/>
                </a:solidFill>
                <a:effectLst/>
                <a:latin typeface="Garamond"/>
                <a:ea typeface="Times New Roman" panose="02020603050405020304" pitchFamily="18" charset="0"/>
              </a:rPr>
              <a:t>Cost Match Information for current year allocation.</a:t>
            </a:r>
            <a:r>
              <a:rPr lang="en-US" sz="1800" b="0" dirty="0">
                <a:solidFill>
                  <a:srgbClr val="000000"/>
                </a:solidFill>
                <a:latin typeface="Garamond"/>
                <a:ea typeface="Times New Roman" panose="02020603050405020304" pitchFamily="18" charset="0"/>
              </a:rPr>
              <a:t>   </a:t>
            </a:r>
            <a:endParaRPr lang="en-US" sz="1800" b="0" dirty="0">
              <a:solidFill>
                <a:srgbClr val="000000"/>
              </a:solidFill>
              <a:effectLst/>
              <a:ea typeface="Calibri" panose="020F0502020204030204" pitchFamily="34" charset="0"/>
            </a:endParaRPr>
          </a:p>
          <a:p>
            <a:pPr indent="174625">
              <a:lnSpc>
                <a:spcPct val="120000"/>
              </a:lnSpc>
              <a:spcBef>
                <a:spcPts val="0"/>
              </a:spcBef>
              <a:spcAft>
                <a:spcPts val="400"/>
              </a:spcAft>
            </a:pPr>
            <a:r>
              <a:rPr lang="en-US" sz="1800" b="0" dirty="0">
                <a:solidFill>
                  <a:srgbClr val="000000"/>
                </a:solidFill>
                <a:effectLst/>
                <a:latin typeface="Garamond"/>
                <a:ea typeface="Calibri"/>
              </a:rPr>
              <a:t>Cost Match Value</a:t>
            </a:r>
            <a:r>
              <a:rPr lang="en-US" sz="1800" b="0" dirty="0">
                <a:solidFill>
                  <a:srgbClr val="000000"/>
                </a:solidFill>
                <a:latin typeface="Garamond"/>
                <a:ea typeface="Calibri"/>
              </a:rPr>
              <a:t> </a:t>
            </a:r>
            <a:endParaRPr lang="en-US" sz="1800" b="0" dirty="0">
              <a:solidFill>
                <a:srgbClr val="000000"/>
              </a:solidFill>
              <a:ea typeface="Calibri" panose="020F0502020204030204" pitchFamily="34" charset="0"/>
            </a:endParaRPr>
          </a:p>
          <a:p>
            <a:pPr marL="461963" lvl="1" indent="163513">
              <a:lnSpc>
                <a:spcPct val="120000"/>
              </a:lnSpc>
              <a:spcBef>
                <a:spcPts val="0"/>
              </a:spcBef>
              <a:spcAft>
                <a:spcPts val="400"/>
              </a:spcAft>
            </a:pPr>
            <a:r>
              <a:rPr lang="en-US" sz="1400" b="0" dirty="0">
                <a:solidFill>
                  <a:srgbClr val="000000"/>
                </a:solidFill>
                <a:effectLst/>
                <a:latin typeface="Garamond"/>
                <a:ea typeface="Calibri"/>
              </a:rPr>
              <a:t>Identify the source/organization of the proposed cost match.</a:t>
            </a:r>
            <a:endParaRPr lang="en-US" sz="1400" b="0" dirty="0">
              <a:solidFill>
                <a:srgbClr val="000000"/>
              </a:solidFill>
              <a:latin typeface="Garamond"/>
              <a:ea typeface="Calibri"/>
            </a:endParaRPr>
          </a:p>
          <a:p>
            <a:pPr marL="461963" lvl="1" indent="163513">
              <a:lnSpc>
                <a:spcPct val="120000"/>
              </a:lnSpc>
              <a:spcBef>
                <a:spcPts val="0"/>
              </a:spcBef>
              <a:spcAft>
                <a:spcPts val="400"/>
              </a:spcAft>
            </a:pPr>
            <a:r>
              <a:rPr lang="en-US" sz="1400" b="0" dirty="0">
                <a:solidFill>
                  <a:srgbClr val="000000"/>
                </a:solidFill>
                <a:effectLst/>
                <a:latin typeface="Garamond"/>
                <a:ea typeface="Calibri"/>
              </a:rPr>
              <a:t>Type of Cost Match (cash or in-kind)</a:t>
            </a:r>
            <a:endParaRPr lang="en-US" sz="1400" b="0" dirty="0">
              <a:solidFill>
                <a:srgbClr val="000000"/>
              </a:solidFill>
              <a:latin typeface="Garamond"/>
              <a:ea typeface="Calibri"/>
            </a:endParaRPr>
          </a:p>
          <a:p>
            <a:pPr marL="461963" lvl="1" indent="163513">
              <a:lnSpc>
                <a:spcPct val="120000"/>
              </a:lnSpc>
              <a:spcBef>
                <a:spcPts val="0"/>
              </a:spcBef>
              <a:spcAft>
                <a:spcPts val="400"/>
              </a:spcAft>
            </a:pPr>
            <a:r>
              <a:rPr lang="en-US" sz="1400" b="0" dirty="0">
                <a:solidFill>
                  <a:srgbClr val="000000"/>
                </a:solidFill>
                <a:effectLst/>
                <a:latin typeface="Garamond"/>
                <a:ea typeface="Calibri"/>
              </a:rPr>
              <a:t>Provide a description of their proposed cost match. </a:t>
            </a:r>
            <a:r>
              <a:rPr lang="en-US" sz="1400" dirty="0">
                <a:solidFill>
                  <a:srgbClr val="000000"/>
                </a:solidFill>
                <a:latin typeface="Garamond"/>
                <a:ea typeface="Calibri"/>
              </a:rPr>
              <a:t> </a:t>
            </a:r>
            <a:endParaRPr lang="en-US" sz="1800" b="0" dirty="0">
              <a:solidFill>
                <a:srgbClr val="000000"/>
              </a:solidFill>
              <a:effectLst/>
              <a:ea typeface="Times New Roman" panose="02020603050405020304" pitchFamily="18" charset="0"/>
            </a:endParaRPr>
          </a:p>
          <a:p>
            <a:pPr indent="174625">
              <a:lnSpc>
                <a:spcPct val="120000"/>
              </a:lnSpc>
              <a:spcBef>
                <a:spcPts val="0"/>
              </a:spcBef>
              <a:spcAft>
                <a:spcPts val="400"/>
              </a:spcAft>
            </a:pPr>
            <a:r>
              <a:rPr lang="en-US" sz="1800" b="0" dirty="0">
                <a:solidFill>
                  <a:srgbClr val="000000"/>
                </a:solidFill>
                <a:effectLst/>
                <a:latin typeface="Garamond"/>
                <a:ea typeface="Times New Roman" panose="02020603050405020304" pitchFamily="18" charset="0"/>
              </a:rPr>
              <a:t>Program Narrative – copy of current Program Narrative if there are no changes, or an updated Program Narrative to reflect any changes. If changes have occurred, a Public Notice and Hearing must be documented in the updated Program Narrative.  </a:t>
            </a:r>
            <a:r>
              <a:rPr lang="en-US" sz="1800" b="0" dirty="0">
                <a:solidFill>
                  <a:schemeClr val="tx1"/>
                </a:solidFill>
                <a:effectLst/>
                <a:latin typeface="Garamond"/>
                <a:ea typeface="Times New Roman" panose="02020603050405020304" pitchFamily="18" charset="0"/>
              </a:rPr>
              <a:t>  </a:t>
            </a:r>
            <a:r>
              <a:rPr lang="en-US" sz="1800" b="0" dirty="0">
                <a:solidFill>
                  <a:schemeClr val="tx1"/>
                </a:solidFill>
                <a:latin typeface="Garamond"/>
                <a:ea typeface="Times New Roman" panose="02020603050405020304" pitchFamily="18" charset="0"/>
              </a:rPr>
              <a:t> </a:t>
            </a:r>
            <a:endParaRPr lang="en-US" sz="1800" b="0" dirty="0">
              <a:solidFill>
                <a:schemeClr val="tx1"/>
              </a:solidFill>
              <a:effectLst/>
              <a:ea typeface="Times New Roman" panose="02020603050405020304" pitchFamily="18" charset="0"/>
            </a:endParaRPr>
          </a:p>
          <a:p>
            <a:pPr marL="0" indent="0">
              <a:lnSpc>
                <a:spcPct val="120000"/>
              </a:lnSpc>
              <a:buNone/>
            </a:pPr>
            <a:endParaRPr lang="en-US" dirty="0">
              <a:solidFill>
                <a:schemeClr val="tx1"/>
              </a:solidFill>
            </a:endParaRP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8" y="135807"/>
            <a:ext cx="11580921" cy="600980"/>
          </a:xfrm>
        </p:spPr>
        <p:txBody>
          <a:bodyPr>
            <a:normAutofit/>
          </a:bodyPr>
          <a:lstStyle/>
          <a:p>
            <a:r>
              <a:rPr lang="en-US" sz="2800"/>
              <a:t>BIL 40101(d) Annual Allocation Request</a:t>
            </a:r>
          </a:p>
        </p:txBody>
      </p:sp>
      <p:sp>
        <p:nvSpPr>
          <p:cNvPr id="4" name="Subtitle 3">
            <a:extLst>
              <a:ext uri="{FF2B5EF4-FFF2-40B4-BE49-F238E27FC236}">
                <a16:creationId xmlns:a16="http://schemas.microsoft.com/office/drawing/2014/main" id="{BF38EE42-CB8D-D864-5CA6-926521DF590A}"/>
              </a:ext>
            </a:extLst>
          </p:cNvPr>
          <p:cNvSpPr>
            <a:spLocks noGrp="1"/>
          </p:cNvSpPr>
          <p:nvPr>
            <p:ph type="subTitle" idx="13"/>
          </p:nvPr>
        </p:nvSpPr>
        <p:spPr>
          <a:xfrm>
            <a:off x="305539" y="1016359"/>
            <a:ext cx="11580921" cy="373510"/>
          </a:xfrm>
        </p:spPr>
        <p:txBody>
          <a:bodyPr/>
          <a:lstStyle/>
          <a:p>
            <a:r>
              <a:rPr lang="en-US" sz="2400" b="1">
                <a:solidFill>
                  <a:srgbClr val="000000"/>
                </a:solidFill>
                <a:latin typeface="Garamond" panose="02020404030301010803" pitchFamily="18" charset="0"/>
              </a:rPr>
              <a:t>From the Terms and Conditions of your Assistance Agreement:</a:t>
            </a:r>
          </a:p>
        </p:txBody>
      </p:sp>
    </p:spTree>
    <p:extLst>
      <p:ext uri="{BB962C8B-B14F-4D97-AF65-F5344CB8AC3E}">
        <p14:creationId xmlns:p14="http://schemas.microsoft.com/office/powerpoint/2010/main" val="326331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DC6AE-0F33-4FB4-DD69-CB71CFCC11E8}"/>
              </a:ext>
            </a:extLst>
          </p:cNvPr>
          <p:cNvSpPr>
            <a:spLocks noGrp="1"/>
          </p:cNvSpPr>
          <p:nvPr>
            <p:ph idx="1"/>
          </p:nvPr>
        </p:nvSpPr>
        <p:spPr>
          <a:xfrm>
            <a:off x="520503" y="1282779"/>
            <a:ext cx="11210177" cy="4687008"/>
          </a:xfrm>
        </p:spPr>
        <p:txBody>
          <a:bodyPr vert="horz" lIns="91440" tIns="45720" rIns="91440" bIns="45720" rtlCol="0" anchor="t">
            <a:normAutofit fontScale="70000" lnSpcReduction="20000"/>
          </a:bodyPr>
          <a:lstStyle/>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Times New Roman" panose="02020603050405020304" pitchFamily="18" charset="0"/>
              </a:rPr>
              <a:t>SF-424 </a:t>
            </a:r>
            <a:r>
              <a:rPr lang="en-US" sz="2400" b="0" u="sng" dirty="0">
                <a:solidFill>
                  <a:srgbClr val="000000"/>
                </a:solidFill>
                <a:effectLst/>
                <a:latin typeface="Garamond"/>
                <a:ea typeface="Times New Roman" panose="02020603050405020304" pitchFamily="18" charset="0"/>
              </a:rPr>
              <a:t>reflecting the FY 24 allocation </a:t>
            </a:r>
            <a:r>
              <a:rPr lang="en-US" sz="2400" b="0" dirty="0">
                <a:solidFill>
                  <a:srgbClr val="000000"/>
                </a:solidFill>
                <a:effectLst/>
                <a:latin typeface="Garamond"/>
                <a:ea typeface="Times New Roman" panose="02020603050405020304" pitchFamily="18" charset="0"/>
              </a:rPr>
              <a:t>and cost match amounts.</a:t>
            </a:r>
            <a:r>
              <a:rPr lang="en-US" sz="2400" b="0" dirty="0">
                <a:solidFill>
                  <a:srgbClr val="000000"/>
                </a:solidFill>
                <a:latin typeface="Garamond"/>
                <a:ea typeface="Times New Roman" panose="02020603050405020304" pitchFamily="18" charset="0"/>
              </a:rPr>
              <a:t>  </a:t>
            </a:r>
            <a:endParaRPr lang="en-US" sz="2400"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endParaRPr lang="en-US" sz="2400"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Times New Roman" panose="02020603050405020304" pitchFamily="18" charset="0"/>
              </a:rPr>
              <a:t>Cost Match Information </a:t>
            </a:r>
            <a:r>
              <a:rPr lang="en-US" sz="2400" b="0" dirty="0">
                <a:solidFill>
                  <a:srgbClr val="000000"/>
                </a:solidFill>
                <a:effectLst/>
                <a:latin typeface="Garamond"/>
                <a:ea typeface="Times New Roman" panose="02020603050405020304" pitchFamily="18" charset="0"/>
              </a:rPr>
              <a:t>for </a:t>
            </a:r>
            <a:r>
              <a:rPr lang="en-US" sz="2400" b="0" u="sng" dirty="0">
                <a:solidFill>
                  <a:srgbClr val="000000"/>
                </a:solidFill>
                <a:effectLst/>
                <a:latin typeface="Garamond"/>
                <a:ea typeface="Times New Roman" panose="02020603050405020304" pitchFamily="18" charset="0"/>
              </a:rPr>
              <a:t>FY 24 allocation</a:t>
            </a:r>
            <a:r>
              <a:rPr lang="en-US" sz="2400" b="0" dirty="0">
                <a:solidFill>
                  <a:srgbClr val="000000"/>
                </a:solidFill>
                <a:effectLst/>
                <a:latin typeface="Garamond"/>
                <a:ea typeface="Times New Roman" panose="02020603050405020304" pitchFamily="18" charset="0"/>
              </a:rPr>
              <a:t>.</a:t>
            </a:r>
            <a:r>
              <a:rPr lang="en-US" sz="2400" b="0" dirty="0">
                <a:solidFill>
                  <a:srgbClr val="000000"/>
                </a:solidFill>
                <a:latin typeface="Garamond"/>
                <a:ea typeface="Times New Roman" panose="02020603050405020304" pitchFamily="18" charset="0"/>
              </a:rPr>
              <a:t>   </a:t>
            </a:r>
            <a:endParaRPr lang="en-US" sz="2400" b="0" dirty="0">
              <a:solidFill>
                <a:srgbClr val="000000"/>
              </a:solidFill>
              <a:ea typeface="Times New Roman" panose="02020603050405020304" pitchFamily="18" charset="0"/>
            </a:endParaRPr>
          </a:p>
          <a:p>
            <a:pPr marL="457200" indent="-457200">
              <a:lnSpc>
                <a:spcPct val="120000"/>
              </a:lnSpc>
              <a:spcBef>
                <a:spcPts val="0"/>
              </a:spcBef>
              <a:spcAft>
                <a:spcPts val="400"/>
              </a:spcAft>
              <a:buFont typeface="+mj-lt"/>
              <a:buAutoNum type="arabicPeriod"/>
            </a:pPr>
            <a:endParaRPr lang="en-US" sz="2400" b="0" dirty="0">
              <a:solidFill>
                <a:srgbClr val="000000"/>
              </a:solidFill>
              <a:effectLst/>
              <a:ea typeface="Calibri" panose="020F0502020204030204" pitchFamily="34" charset="0"/>
            </a:endParaRPr>
          </a:p>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Calibri"/>
              </a:rPr>
              <a:t>Cost Match Value</a:t>
            </a:r>
            <a:r>
              <a:rPr lang="en-US" sz="2400" dirty="0">
                <a:solidFill>
                  <a:srgbClr val="000000"/>
                </a:solidFill>
                <a:latin typeface="Garamond"/>
                <a:ea typeface="Calibri"/>
              </a:rPr>
              <a:t> </a:t>
            </a:r>
            <a:endParaRPr lang="en-US" sz="2400" dirty="0">
              <a:solidFill>
                <a:srgbClr val="000000"/>
              </a:solidFill>
              <a:ea typeface="Calibri" panose="020F0502020204030204" pitchFamily="34" charset="0"/>
            </a:endParaRP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Calibri"/>
              </a:rPr>
              <a:t>Identify the source/organization of the proposed cost match.</a:t>
            </a:r>
            <a:endParaRPr lang="en-US" b="0" dirty="0">
              <a:solidFill>
                <a:srgbClr val="000000"/>
              </a:solidFill>
              <a:latin typeface="Garamond"/>
              <a:ea typeface="Calibri"/>
            </a:endParaRP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Calibri"/>
              </a:rPr>
              <a:t>Type of Cost Match (cash or in-kind</a:t>
            </a:r>
            <a:r>
              <a:rPr lang="en-US" dirty="0">
                <a:solidFill>
                  <a:srgbClr val="000000"/>
                </a:solidFill>
                <a:latin typeface="Garamond"/>
                <a:ea typeface="Calibri"/>
              </a:rPr>
              <a:t>).</a:t>
            </a:r>
            <a:endParaRPr lang="en-US" b="0" dirty="0">
              <a:solidFill>
                <a:srgbClr val="000000"/>
              </a:solidFill>
              <a:ea typeface="Calibri" panose="020F0502020204030204" pitchFamily="34" charset="0"/>
            </a:endParaRP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Calibri"/>
              </a:rPr>
              <a:t>Provide a description of their proposed cost match. </a:t>
            </a:r>
            <a:r>
              <a:rPr lang="en-US" dirty="0">
                <a:solidFill>
                  <a:srgbClr val="000000"/>
                </a:solidFill>
                <a:latin typeface="Garamond"/>
                <a:ea typeface="Calibri"/>
              </a:rPr>
              <a:t> </a:t>
            </a:r>
            <a:endParaRPr lang="en-US"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endParaRPr lang="en-US" sz="2400" b="0" dirty="0">
              <a:solidFill>
                <a:srgbClr val="000000"/>
              </a:solidFill>
              <a:effectLst/>
              <a:ea typeface="Times New Roman" panose="02020603050405020304" pitchFamily="18" charset="0"/>
            </a:endParaRPr>
          </a:p>
          <a:p>
            <a:pPr marL="457200" indent="-457200">
              <a:lnSpc>
                <a:spcPct val="120000"/>
              </a:lnSpc>
              <a:spcBef>
                <a:spcPts val="0"/>
              </a:spcBef>
              <a:spcAft>
                <a:spcPts val="400"/>
              </a:spcAft>
              <a:buFont typeface="+mj-lt"/>
              <a:buAutoNum type="arabicPeriod"/>
            </a:pPr>
            <a:r>
              <a:rPr lang="en-US" sz="2400" dirty="0">
                <a:solidFill>
                  <a:srgbClr val="000000"/>
                </a:solidFill>
                <a:effectLst/>
                <a:latin typeface="Garamond"/>
                <a:ea typeface="Times New Roman" panose="02020603050405020304" pitchFamily="18" charset="0"/>
              </a:rPr>
              <a:t>Program Narrative</a:t>
            </a:r>
          </a:p>
          <a:p>
            <a:pPr marL="914400" lvl="1" indent="-457200">
              <a:lnSpc>
                <a:spcPct val="120000"/>
              </a:lnSpc>
              <a:spcBef>
                <a:spcPts val="0"/>
              </a:spcBef>
              <a:spcAft>
                <a:spcPts val="400"/>
              </a:spcAft>
              <a:buFont typeface="+mj-lt"/>
              <a:buAutoNum type="arabicPeriod"/>
            </a:pPr>
            <a:r>
              <a:rPr lang="en-US" b="0" dirty="0">
                <a:solidFill>
                  <a:srgbClr val="000000"/>
                </a:solidFill>
                <a:effectLst/>
                <a:latin typeface="Garamond"/>
                <a:ea typeface="Times New Roman" panose="02020603050405020304" pitchFamily="18" charset="0"/>
              </a:rPr>
              <a:t>Copy of current Program Narrative if there are no changes, or an updated Program Narrative to reflect any changes. If changes have occurred, a Public Notice and Hearing must be documented in the updated Program Narrative.    </a:t>
            </a:r>
            <a:r>
              <a:rPr lang="en-US" dirty="0">
                <a:solidFill>
                  <a:srgbClr val="000000"/>
                </a:solidFill>
                <a:latin typeface="Garamond"/>
                <a:ea typeface="Times New Roman" panose="02020603050405020304" pitchFamily="18" charset="0"/>
              </a:rPr>
              <a:t> </a:t>
            </a:r>
            <a:endParaRPr lang="en-US" b="0" dirty="0">
              <a:solidFill>
                <a:srgbClr val="000000"/>
              </a:solidFill>
              <a:effectLst/>
              <a:ea typeface="Times New Roman" panose="02020603050405020304" pitchFamily="18" charset="0"/>
            </a:endParaRPr>
          </a:p>
          <a:p>
            <a:pPr marL="0" indent="0">
              <a:lnSpc>
                <a:spcPct val="120000"/>
              </a:lnSpc>
              <a:buNone/>
            </a:pPr>
            <a:endParaRPr lang="en-US" sz="1900" i="1" dirty="0">
              <a:solidFill>
                <a:srgbClr val="000000"/>
              </a:solidFill>
            </a:endParaRPr>
          </a:p>
          <a:p>
            <a:pPr marL="0" indent="0">
              <a:lnSpc>
                <a:spcPct val="120000"/>
              </a:lnSpc>
              <a:buNone/>
            </a:pPr>
            <a:r>
              <a:rPr lang="en-US" sz="1900" i="1" dirty="0">
                <a:solidFill>
                  <a:srgbClr val="000000"/>
                </a:solidFill>
                <a:latin typeface="Garamond"/>
              </a:rPr>
              <a:t>Additional information on each item is in the following slides</a:t>
            </a:r>
          </a:p>
        </p:txBody>
      </p:sp>
      <p:sp>
        <p:nvSpPr>
          <p:cNvPr id="3" name="Title 2">
            <a:extLst>
              <a:ext uri="{FF2B5EF4-FFF2-40B4-BE49-F238E27FC236}">
                <a16:creationId xmlns:a16="http://schemas.microsoft.com/office/drawing/2014/main" id="{78F82ADE-A122-1927-45C5-E5757D781A1F}"/>
              </a:ext>
            </a:extLst>
          </p:cNvPr>
          <p:cNvSpPr>
            <a:spLocks noGrp="1"/>
          </p:cNvSpPr>
          <p:nvPr>
            <p:ph type="ctrTitle"/>
          </p:nvPr>
        </p:nvSpPr>
        <p:spPr>
          <a:xfrm>
            <a:off x="305539" y="201364"/>
            <a:ext cx="11580921" cy="600980"/>
          </a:xfrm>
        </p:spPr>
        <p:txBody>
          <a:bodyPr>
            <a:normAutofit/>
          </a:bodyPr>
          <a:lstStyle/>
          <a:p>
            <a:r>
              <a:rPr lang="en-US" sz="2800" b="1"/>
              <a:t>Items required to be provided with your request</a:t>
            </a:r>
          </a:p>
        </p:txBody>
      </p:sp>
    </p:spTree>
    <p:extLst>
      <p:ext uri="{BB962C8B-B14F-4D97-AF65-F5344CB8AC3E}">
        <p14:creationId xmlns:p14="http://schemas.microsoft.com/office/powerpoint/2010/main" val="3525860328"/>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A4636E6EC7F642BAD62723572F011B" ma:contentTypeVersion="13" ma:contentTypeDescription="Create a new document." ma:contentTypeScope="" ma:versionID="6bfc89aa6cfe7b4b0b686b9621e8719b">
  <xsd:schema xmlns:xsd="http://www.w3.org/2001/XMLSchema" xmlns:xs="http://www.w3.org/2001/XMLSchema" xmlns:p="http://schemas.microsoft.com/office/2006/metadata/properties" xmlns:ns2="3abc9395-e2eb-47d3-a941-2b1dc42207fc" xmlns:ns3="75b13d30-2fa9-46d5-9925-ce502a8bfb17" targetNamespace="http://schemas.microsoft.com/office/2006/metadata/properties" ma:root="true" ma:fieldsID="62f4ad4a2d4997e04b997fbc189afc38" ns2:_="" ns3:_="">
    <xsd:import namespace="3abc9395-e2eb-47d3-a941-2b1dc42207fc"/>
    <xsd:import namespace="75b13d30-2fa9-46d5-9925-ce502a8bfb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c9395-e2eb-47d3-a941-2b1dc42207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b13d30-2fa9-46d5-9925-ce502a8bfb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cd9f572-01f9-43ac-bfc6-c2f165910fd9}" ma:internalName="TaxCatchAll" ma:showField="CatchAllData" ma:web="75b13d30-2fa9-46d5-9925-ce502a8bfb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bc9395-e2eb-47d3-a941-2b1dc42207fc">
      <Terms xmlns="http://schemas.microsoft.com/office/infopath/2007/PartnerControls"/>
    </lcf76f155ced4ddcb4097134ff3c332f>
    <TaxCatchAll xmlns="75b13d30-2fa9-46d5-9925-ce502a8bfb17" xsi:nil="true"/>
  </documentManagement>
</p:properties>
</file>

<file path=customXml/itemProps1.xml><?xml version="1.0" encoding="utf-8"?>
<ds:datastoreItem xmlns:ds="http://schemas.openxmlformats.org/officeDocument/2006/customXml" ds:itemID="{5A9BCD4A-8224-495E-9481-A81215E9C472}">
  <ds:schemaRefs>
    <ds:schemaRef ds:uri="http://schemas.microsoft.com/sharepoint/v3/contenttype/forms"/>
  </ds:schemaRefs>
</ds:datastoreItem>
</file>

<file path=customXml/itemProps2.xml><?xml version="1.0" encoding="utf-8"?>
<ds:datastoreItem xmlns:ds="http://schemas.openxmlformats.org/officeDocument/2006/customXml" ds:itemID="{4C13B834-AE02-4C00-89DD-8D6010CBA4DD}">
  <ds:schemaRefs>
    <ds:schemaRef ds:uri="3abc9395-e2eb-47d3-a941-2b1dc42207fc"/>
    <ds:schemaRef ds:uri="75b13d30-2fa9-46d5-9925-ce502a8bfb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6D2A381-E8CE-4D66-9328-ECACE14F4D35}">
  <ds:schemaRefs>
    <ds:schemaRef ds:uri="http://purl.org/dc/dcmitype/"/>
    <ds:schemaRef ds:uri="3abc9395-e2eb-47d3-a941-2b1dc42207fc"/>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 ds:uri="75b13d30-2fa9-46d5-9925-ce502a8bfb17"/>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132</TotalTime>
  <Words>2352</Words>
  <Application>Microsoft Office PowerPoint</Application>
  <PresentationFormat>Widescreen</PresentationFormat>
  <Paragraphs>198</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Century Gothic</vt:lpstr>
      <vt:lpstr>Garamond</vt:lpstr>
      <vt:lpstr>Symbol</vt:lpstr>
      <vt:lpstr>Wingdings</vt:lpstr>
      <vt:lpstr>Office Theme</vt:lpstr>
      <vt:lpstr>Grid Resilience State and Tribal Formula Grants</vt:lpstr>
      <vt:lpstr>Involved Entities &amp; Roles</vt:lpstr>
      <vt:lpstr>Federal Roles and Responsibilities</vt:lpstr>
      <vt:lpstr>How to Request Fiscal Year 2024 Funding</vt:lpstr>
      <vt:lpstr>Background</vt:lpstr>
      <vt:lpstr>Background</vt:lpstr>
      <vt:lpstr>BIL 40101(d) Annual Allocation Request</vt:lpstr>
      <vt:lpstr>BIL 40101(d) Annual Allocation Request</vt:lpstr>
      <vt:lpstr>Items required to be provided with your request</vt:lpstr>
      <vt:lpstr>Items required to be provided with your request</vt:lpstr>
      <vt:lpstr>Items required to be provided with your request</vt:lpstr>
      <vt:lpstr>Items required to be provided with your request</vt:lpstr>
      <vt:lpstr>Items required to be provided with your request</vt:lpstr>
      <vt:lpstr>Annual Allocation Request FAQs</vt:lpstr>
      <vt:lpstr>Resilience Project Approvals</vt:lpstr>
      <vt:lpstr>Changes to Grant Recipient Key Personnel</vt:lpstr>
      <vt:lpstr>BIL 40101(d) Annual Allocation Request</vt:lpstr>
      <vt:lpstr>BIL 40101(d) Annual Allocation Request</vt:lpstr>
      <vt:lpstr>Formula Allocation Information</vt:lpstr>
      <vt:lpstr>Formula Factors</vt:lpstr>
      <vt:lpstr>Annual Update of Formula Allocation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EDST Kickoff Meeting Template</dc:title>
  <dc:creator>Grieco, Alec J. (CONTR)</dc:creator>
  <cp:lastModifiedBy>Heath, Amie M.</cp:lastModifiedBy>
  <cp:revision>9</cp:revision>
  <cp:lastPrinted>2018-04-03T16:12:55Z</cp:lastPrinted>
  <dcterms:created xsi:type="dcterms:W3CDTF">2016-07-07T11:16:57Z</dcterms:created>
  <dcterms:modified xsi:type="dcterms:W3CDTF">2024-01-24T14:31:59Z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0x010100FEA4636E6EC7F642BAD62723572F011B</vt:lpwstr>
  </property>
  <property fmtid="{D5CDD505-2E9C-101B-9397-08002B2CF9AE}" pid="3" name="MediaServiceImageTags">
    <vt:lpwstr/>
  </property>
</Properties>
</file>