
<file path=[Content_Types].xml><?xml version="1.0" encoding="utf-8"?>
<Types xmlns="http://schemas.openxmlformats.org/package/2006/content-types">
  <Default Extension="bin" ContentType="image/png"/>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2147309536" r:id="rId5"/>
    <p:sldId id="311" r:id="rId6"/>
    <p:sldId id="2147309554" r:id="rId7"/>
    <p:sldId id="2147309561" r:id="rId8"/>
    <p:sldId id="2069" r:id="rId9"/>
    <p:sldId id="312" r:id="rId10"/>
    <p:sldId id="1119" r:id="rId11"/>
    <p:sldId id="2147309555" r:id="rId12"/>
    <p:sldId id="302" r:id="rId13"/>
    <p:sldId id="303" r:id="rId14"/>
    <p:sldId id="2147309562" r:id="rId15"/>
    <p:sldId id="2147309542" r:id="rId16"/>
    <p:sldId id="2147309544" r:id="rId17"/>
    <p:sldId id="2147309545" r:id="rId18"/>
    <p:sldId id="2147309540" r:id="rId19"/>
    <p:sldId id="2147309594" r:id="rId20"/>
    <p:sldId id="289" r:id="rId21"/>
    <p:sldId id="2147309566" r:id="rId22"/>
    <p:sldId id="2147309565" r:id="rId23"/>
    <p:sldId id="2147309599" r:id="rId24"/>
    <p:sldId id="2147309578" r:id="rId25"/>
    <p:sldId id="2147309579" r:id="rId26"/>
    <p:sldId id="2147309580" r:id="rId27"/>
    <p:sldId id="2147309581" r:id="rId28"/>
    <p:sldId id="2147309563" r:id="rId29"/>
    <p:sldId id="2147309583" r:id="rId30"/>
    <p:sldId id="2147309572" r:id="rId31"/>
    <p:sldId id="2147309602" r:id="rId32"/>
    <p:sldId id="2147309519" r:id="rId33"/>
    <p:sldId id="2147309558" r:id="rId34"/>
    <p:sldId id="2147309560" r:id="rId35"/>
    <p:sldId id="2147309588" r:id="rId36"/>
    <p:sldId id="2147309571" r:id="rId37"/>
    <p:sldId id="2147309586" r:id="rId38"/>
    <p:sldId id="2147309564" r:id="rId39"/>
    <p:sldId id="2147309543" r:id="rId40"/>
    <p:sldId id="293" r:id="rId41"/>
    <p:sldId id="2147309515" r:id="rId42"/>
    <p:sldId id="294" r:id="rId43"/>
    <p:sldId id="2147309598" r:id="rId44"/>
    <p:sldId id="2147309597" r:id="rId45"/>
    <p:sldId id="2147309589" r:id="rId46"/>
    <p:sldId id="2147309590" r:id="rId47"/>
    <p:sldId id="2147309591" r:id="rId48"/>
    <p:sldId id="2147309573" r:id="rId49"/>
    <p:sldId id="2147309596" r:id="rId50"/>
    <p:sldId id="2147309557" r:id="rId51"/>
    <p:sldId id="296" r:id="rId52"/>
    <p:sldId id="2147309517" r:id="rId53"/>
    <p:sldId id="2147309521" r:id="rId54"/>
    <p:sldId id="2147309520" r:id="rId55"/>
    <p:sldId id="2147309523" r:id="rId56"/>
    <p:sldId id="2147309522" r:id="rId57"/>
    <p:sldId id="2147309525" r:id="rId58"/>
    <p:sldId id="2147309524" r:id="rId59"/>
    <p:sldId id="2147309527" r:id="rId60"/>
    <p:sldId id="2147309526" r:id="rId61"/>
    <p:sldId id="2147309529" r:id="rId62"/>
    <p:sldId id="2147309528" r:id="rId63"/>
    <p:sldId id="2147309531" r:id="rId64"/>
    <p:sldId id="2147309530" r:id="rId65"/>
    <p:sldId id="2147309533" r:id="rId66"/>
    <p:sldId id="2147309532" r:id="rId67"/>
    <p:sldId id="2147309535" r:id="rId68"/>
    <p:sldId id="2147309534" r:id="rId69"/>
    <p:sldId id="2147309546" r:id="rId70"/>
    <p:sldId id="2147309548" r:id="rId71"/>
    <p:sldId id="2147309549" r:id="rId72"/>
    <p:sldId id="2147309547"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1EBACD-E667-4F4B-9315-9A0C86E39FBC}">
          <p14:sldIdLst>
            <p14:sldId id="2147309536"/>
            <p14:sldId id="311"/>
            <p14:sldId id="2147309554"/>
            <p14:sldId id="2147309561"/>
            <p14:sldId id="2069"/>
            <p14:sldId id="312"/>
            <p14:sldId id="1119"/>
            <p14:sldId id="2147309555"/>
            <p14:sldId id="302"/>
            <p14:sldId id="303"/>
            <p14:sldId id="2147309562"/>
            <p14:sldId id="2147309542"/>
            <p14:sldId id="2147309544"/>
            <p14:sldId id="2147309545"/>
            <p14:sldId id="2147309540"/>
            <p14:sldId id="2147309594"/>
            <p14:sldId id="289"/>
            <p14:sldId id="2147309566"/>
            <p14:sldId id="2147309565"/>
            <p14:sldId id="2147309599"/>
            <p14:sldId id="2147309578"/>
            <p14:sldId id="2147309579"/>
            <p14:sldId id="2147309580"/>
            <p14:sldId id="2147309581"/>
            <p14:sldId id="2147309563"/>
            <p14:sldId id="2147309583"/>
            <p14:sldId id="2147309572"/>
            <p14:sldId id="2147309602"/>
          </p14:sldIdLst>
        </p14:section>
        <p14:section name="PMP/QPR Walkthrough" id="{FEFE880D-12D0-4B4B-8907-E6801DA07C06}">
          <p14:sldIdLst>
            <p14:sldId id="2147309519"/>
            <p14:sldId id="2147309558"/>
            <p14:sldId id="2147309560"/>
            <p14:sldId id="2147309588"/>
            <p14:sldId id="2147309571"/>
            <p14:sldId id="2147309586"/>
          </p14:sldIdLst>
        </p14:section>
        <p14:section name="Resources + Next Steps" id="{C22E2F71-D43C-407F-BECA-981A527B09D9}">
          <p14:sldIdLst>
            <p14:sldId id="2147309564"/>
            <p14:sldId id="2147309543"/>
            <p14:sldId id="293"/>
            <p14:sldId id="2147309515"/>
            <p14:sldId id="294"/>
            <p14:sldId id="2147309598"/>
            <p14:sldId id="2147309597"/>
            <p14:sldId id="2147309589"/>
            <p14:sldId id="2147309590"/>
            <p14:sldId id="2147309591"/>
            <p14:sldId id="2147309573"/>
            <p14:sldId id="2147309596"/>
            <p14:sldId id="2147309557"/>
            <p14:sldId id="296"/>
          </p14:sldIdLst>
        </p14:section>
        <p14:section name="Backup Slides" id="{E0D8D52D-4046-4E79-B171-6E05262586C6}">
          <p14:sldIdLst>
            <p14:sldId id="2147309517"/>
          </p14:sldIdLst>
        </p14:section>
        <p14:section name="PMP/QPR Details" id="{C8B25BD9-2244-4C74-88EF-E0950EBD0D14}">
          <p14:sldIdLst>
            <p14:sldId id="2147309521"/>
            <p14:sldId id="2147309520"/>
            <p14:sldId id="2147309523"/>
            <p14:sldId id="2147309522"/>
            <p14:sldId id="2147309525"/>
            <p14:sldId id="2147309524"/>
            <p14:sldId id="2147309527"/>
            <p14:sldId id="2147309526"/>
            <p14:sldId id="2147309529"/>
            <p14:sldId id="2147309528"/>
            <p14:sldId id="2147309531"/>
            <p14:sldId id="2147309530"/>
            <p14:sldId id="2147309533"/>
            <p14:sldId id="2147309532"/>
            <p14:sldId id="2147309535"/>
            <p14:sldId id="2147309534"/>
          </p14:sldIdLst>
        </p14:section>
        <p14:section name="Definitions" id="{11B16B81-7221-4802-9555-FCB3478D9E7B}">
          <p14:sldIdLst>
            <p14:sldId id="2147309546"/>
            <p14:sldId id="2147309548"/>
            <p14:sldId id="2147309549"/>
          </p14:sldIdLst>
        </p14:section>
        <p14:section name="Acronyms" id="{7BF77F67-EFB6-40D6-8CA9-05504E03E75F}">
          <p14:sldIdLst>
            <p14:sldId id="21473095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A6A15-E032-DDF9-AF1D-CD579807D5D1}" name="Hanna, Joseph L." initials="HJL" userId="S::Joseph.Hanna@netl.doe.gov::1492a851-e85b-4b99-8923-4a7e9a1becd9" providerId="AD"/>
  <p188:author id="{92E231B0-73BA-3AC1-0090-01A9BC060832}" name="Moore, Ryan E." initials="MRE" userId="S::Ryan.Moore@netl.doe.gov::67b65f6e-ae49-4183-8457-1f8e73ba5642" providerId="AD"/>
  <p188:author id="{32F85ED2-2909-FF22-1EAC-5E9219B4C10A}" name="Greza, Lucas S." initials="GLS" userId="S::Lucas.Greza@netl.doe.gov::0c267ce4-8f72-4524-ae4d-4d8188cc4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8CBA37"/>
    <a:srgbClr val="9DD03F"/>
    <a:srgbClr val="98C93D"/>
    <a:srgbClr val="668A26"/>
    <a:srgbClr val="FFFFFF"/>
    <a:srgbClr val="E2F0D9"/>
    <a:srgbClr val="EBF1E9"/>
    <a:srgbClr val="92C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87449" autoAdjust="0"/>
  </p:normalViewPr>
  <p:slideViewPr>
    <p:cSldViewPr snapToGrid="0">
      <p:cViewPr varScale="1">
        <p:scale>
          <a:sx n="120" d="100"/>
          <a:sy n="120" d="100"/>
        </p:scale>
        <p:origin x="132" y="582"/>
      </p:cViewPr>
      <p:guideLst/>
    </p:cSldViewPr>
  </p:slideViewPr>
  <p:outlineViewPr>
    <p:cViewPr>
      <p:scale>
        <a:sx n="33" d="100"/>
        <a:sy n="33" d="100"/>
      </p:scale>
      <p:origin x="0" y="-2411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$190k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$95k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$127k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$32k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52A11-28B4-4E32-91E3-B27D1ACC2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FCBD6A6-95AE-413B-B2E6-C3CF8FE2F83C}">
      <dgm:prSet phldrT="[Text]"/>
      <dgm:spPr>
        <a:solidFill>
          <a:srgbClr val="668A26"/>
        </a:solidFill>
        <a:ln w="28575">
          <a:solidFill>
            <a:srgbClr val="000000"/>
          </a:solidFill>
        </a:ln>
        <a:effectLst>
          <a:glow rad="139700">
            <a:schemeClr val="accent6">
              <a:satMod val="175000"/>
              <a:alpha val="40000"/>
            </a:schemeClr>
          </a:glow>
        </a:effectLst>
      </dgm:spPr>
      <dgm:t>
        <a:bodyPr/>
        <a:lstStyle/>
        <a:p>
          <a:r>
            <a:rPr lang="en-US" b="1" dirty="0">
              <a:latin typeface="+mn-lt"/>
            </a:rPr>
            <a:t>Immediate</a:t>
          </a:r>
        </a:p>
      </dgm:t>
    </dgm:pt>
    <dgm:pt modelId="{693CA26D-AA12-4DD0-889B-5EA4EB0B7D17}" type="parTrans" cxnId="{868E583C-06DC-467F-89B4-DA6B8ADDA81A}">
      <dgm:prSet/>
      <dgm:spPr/>
      <dgm:t>
        <a:bodyPr/>
        <a:lstStyle/>
        <a:p>
          <a:endParaRPr lang="en-US">
            <a:latin typeface="Century Gothic" panose="020B0502020202020204" pitchFamily="34" charset="0"/>
          </a:endParaRPr>
        </a:p>
      </dgm:t>
    </dgm:pt>
    <dgm:pt modelId="{5D32BADF-6F80-40AF-BC8D-AA6559AECB79}" type="sibTrans" cxnId="{868E583C-06DC-467F-89B4-DA6B8ADDA81A}">
      <dgm:prSet/>
      <dgm:spPr/>
      <dgm:t>
        <a:bodyPr/>
        <a:lstStyle/>
        <a:p>
          <a:endParaRPr lang="en-US">
            <a:latin typeface="Century Gothic" panose="020B0502020202020204" pitchFamily="34" charset="0"/>
          </a:endParaRPr>
        </a:p>
      </dgm:t>
    </dgm:pt>
    <dgm:pt modelId="{EB72A8FE-8984-41B6-AAB5-35A1A8DB8405}">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Read and thoroughly understand the Terms and Conditions of your Agreement</a:t>
          </a:r>
        </a:p>
      </dgm:t>
    </dgm:pt>
    <dgm:pt modelId="{BF4AB886-F8E8-442C-9D61-EA69C9334CFB}" type="parTrans" cxnId="{119EBACE-5F88-40B7-9400-3D1DEEE90A6E}">
      <dgm:prSet/>
      <dgm:spPr/>
      <dgm:t>
        <a:bodyPr/>
        <a:lstStyle/>
        <a:p>
          <a:endParaRPr lang="en-US">
            <a:latin typeface="Century Gothic" panose="020B0502020202020204" pitchFamily="34" charset="0"/>
          </a:endParaRPr>
        </a:p>
      </dgm:t>
    </dgm:pt>
    <dgm:pt modelId="{49B59963-4F24-4D4C-AAA8-4758CD1B9CBE}" type="sibTrans" cxnId="{119EBACE-5F88-40B7-9400-3D1DEEE90A6E}">
      <dgm:prSet/>
      <dgm:spPr/>
      <dgm:t>
        <a:bodyPr/>
        <a:lstStyle/>
        <a:p>
          <a:endParaRPr lang="en-US">
            <a:latin typeface="Century Gothic" panose="020B0502020202020204" pitchFamily="34" charset="0"/>
          </a:endParaRPr>
        </a:p>
      </dgm:t>
    </dgm:pt>
    <dgm:pt modelId="{9209C57D-B8A7-4AAF-B551-8E616A80578D}">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1st QPR 30 days after the end of the 1st full quarter of performance </a:t>
          </a:r>
          <a:r>
            <a:rPr lang="en-US" sz="2000" i="1" dirty="0">
              <a:solidFill>
                <a:srgbClr val="000000"/>
              </a:solidFill>
              <a:latin typeface="+mn-lt"/>
            </a:rPr>
            <a:t>(All submissions to the EERE PMC Portal)</a:t>
          </a:r>
        </a:p>
      </dgm:t>
    </dgm:pt>
    <dgm:pt modelId="{239A2EE2-1A1E-43A0-8753-1A46B89DDCF1}" type="parTrans" cxnId="{FF9B2FC9-1EB1-45C3-8F78-F2CA8116D244}">
      <dgm:prSet/>
      <dgm:spPr/>
      <dgm:t>
        <a:bodyPr/>
        <a:lstStyle/>
        <a:p>
          <a:endParaRPr lang="en-US">
            <a:latin typeface="Century Gothic" panose="020B0502020202020204" pitchFamily="34" charset="0"/>
          </a:endParaRPr>
        </a:p>
      </dgm:t>
    </dgm:pt>
    <dgm:pt modelId="{D9A97C5A-FE03-4381-9786-C9BB96860DEA}" type="sibTrans" cxnId="{FF9B2FC9-1EB1-45C3-8F78-F2CA8116D244}">
      <dgm:prSet/>
      <dgm:spPr/>
      <dgm:t>
        <a:bodyPr/>
        <a:lstStyle/>
        <a:p>
          <a:endParaRPr lang="en-US">
            <a:latin typeface="Century Gothic" panose="020B0502020202020204" pitchFamily="34" charset="0"/>
          </a:endParaRPr>
        </a:p>
      </dgm:t>
    </dgm:pt>
    <dgm:pt modelId="{4FC4EA64-120E-4BD2-BF2E-5912E80CA560}">
      <dgm:prSet phldrT="[Text]"/>
      <dgm:spPr>
        <a:solidFill>
          <a:srgbClr val="8CBA37"/>
        </a:solidFill>
        <a:ln w="28575">
          <a:solidFill>
            <a:srgbClr val="000000"/>
          </a:solidFill>
        </a:ln>
      </dgm:spPr>
      <dgm:t>
        <a:bodyPr/>
        <a:lstStyle/>
        <a:p>
          <a:r>
            <a:rPr lang="en-US" b="1" dirty="0">
              <a:latin typeface="+mn-lt"/>
            </a:rPr>
            <a:t>Ongoing</a:t>
          </a:r>
        </a:p>
      </dgm:t>
    </dgm:pt>
    <dgm:pt modelId="{023240DC-1521-4A24-95BC-DAF5B3067B64}" type="parTrans" cxnId="{00E909EB-23B0-4A98-8BBD-055B0710B07A}">
      <dgm:prSet/>
      <dgm:spPr/>
      <dgm:t>
        <a:bodyPr/>
        <a:lstStyle/>
        <a:p>
          <a:endParaRPr lang="en-US">
            <a:latin typeface="Century Gothic" panose="020B0502020202020204" pitchFamily="34" charset="0"/>
          </a:endParaRPr>
        </a:p>
      </dgm:t>
    </dgm:pt>
    <dgm:pt modelId="{0B8F83C0-995E-401D-AF5D-3CD00231A0CD}" type="sibTrans" cxnId="{00E909EB-23B0-4A98-8BBD-055B0710B07A}">
      <dgm:prSet/>
      <dgm:spPr/>
      <dgm:t>
        <a:bodyPr/>
        <a:lstStyle/>
        <a:p>
          <a:endParaRPr lang="en-US">
            <a:latin typeface="Century Gothic" panose="020B0502020202020204" pitchFamily="34" charset="0"/>
          </a:endParaRPr>
        </a:p>
      </dgm:t>
    </dgm:pt>
    <dgm:pt modelId="{27DD92FE-2EEB-47EB-9DB1-981486AD1E1B}">
      <dgm:prSet phldrT="[Text]"/>
      <dgm:spPr>
        <a:solidFill>
          <a:srgbClr val="9DD03F"/>
        </a:solidFill>
        <a:ln w="28575">
          <a:solidFill>
            <a:srgbClr val="000000"/>
          </a:solidFill>
        </a:ln>
      </dgm:spPr>
      <dgm:t>
        <a:bodyPr/>
        <a:lstStyle/>
        <a:p>
          <a:r>
            <a:rPr lang="en-US" b="1" dirty="0">
              <a:latin typeface="+mn-lt"/>
            </a:rPr>
            <a:t>Good Ideas</a:t>
          </a:r>
        </a:p>
      </dgm:t>
    </dgm:pt>
    <dgm:pt modelId="{9F34FE45-F225-4D90-BCC6-29FAF29D3CFE}" type="parTrans" cxnId="{CBE6BB0C-6A69-49D5-9B2D-099E1F407324}">
      <dgm:prSet/>
      <dgm:spPr/>
      <dgm:t>
        <a:bodyPr/>
        <a:lstStyle/>
        <a:p>
          <a:endParaRPr lang="en-US">
            <a:latin typeface="Century Gothic" panose="020B0502020202020204" pitchFamily="34" charset="0"/>
          </a:endParaRPr>
        </a:p>
      </dgm:t>
    </dgm:pt>
    <dgm:pt modelId="{10F35C8E-86F4-4959-BE12-ED779FA6B752}" type="sibTrans" cxnId="{CBE6BB0C-6A69-49D5-9B2D-099E1F407324}">
      <dgm:prSet/>
      <dgm:spPr/>
      <dgm:t>
        <a:bodyPr/>
        <a:lstStyle/>
        <a:p>
          <a:endParaRPr lang="en-US">
            <a:latin typeface="Century Gothic" panose="020B0502020202020204" pitchFamily="34" charset="0"/>
          </a:endParaRPr>
        </a:p>
      </dgm:t>
    </dgm:pt>
    <dgm:pt modelId="{9AEAFF03-8962-4C93-A9D4-67C72477159E}">
      <dgm:prSet phldrT="[Text]" custT="1"/>
      <dgm:spPr>
        <a:noFill/>
        <a:ln w="28575">
          <a:solidFill>
            <a:srgbClr val="000000">
              <a:alpha val="90000"/>
            </a:srgbClr>
          </a:solidFill>
        </a:ln>
      </dgm:spPr>
      <dgm:t>
        <a:bodyPr/>
        <a:lstStyle/>
        <a:p>
          <a:r>
            <a:rPr lang="en-US" sz="2000" dirty="0">
              <a:solidFill>
                <a:srgbClr val="000000"/>
              </a:solidFill>
              <a:latin typeface="+mn-lt"/>
            </a:rPr>
            <a:t>Maintain communication with project personnel and DOE FPO</a:t>
          </a:r>
        </a:p>
      </dgm:t>
    </dgm:pt>
    <dgm:pt modelId="{BBDB7093-DEB0-4DEB-83E2-76023565884B}" type="parTrans" cxnId="{BB2203E9-1148-494C-A436-D7FEFA2BF109}">
      <dgm:prSet/>
      <dgm:spPr/>
      <dgm:t>
        <a:bodyPr/>
        <a:lstStyle/>
        <a:p>
          <a:endParaRPr lang="en-US">
            <a:latin typeface="Century Gothic" panose="020B0502020202020204" pitchFamily="34" charset="0"/>
          </a:endParaRPr>
        </a:p>
      </dgm:t>
    </dgm:pt>
    <dgm:pt modelId="{8D10B41E-37F2-4817-847A-631F648728B1}" type="sibTrans" cxnId="{BB2203E9-1148-494C-A436-D7FEFA2BF109}">
      <dgm:prSet/>
      <dgm:spPr/>
      <dgm:t>
        <a:bodyPr/>
        <a:lstStyle/>
        <a:p>
          <a:endParaRPr lang="en-US">
            <a:latin typeface="Century Gothic" panose="020B0502020202020204" pitchFamily="34" charset="0"/>
          </a:endParaRPr>
        </a:p>
      </dgm:t>
    </dgm:pt>
    <dgm:pt modelId="{1D954DA7-41C6-47DC-82AC-40433F100AD4}">
      <dgm:prSet phldrT="[Text]" custT="1"/>
      <dgm:spPr>
        <a:noFill/>
        <a:ln w="28575">
          <a:solidFill>
            <a:srgbClr val="000000">
              <a:alpha val="90000"/>
            </a:srgbClr>
          </a:solidFill>
        </a:ln>
      </dgm:spPr>
      <dgm:t>
        <a:bodyPr/>
        <a:lstStyle/>
        <a:p>
          <a:r>
            <a:rPr lang="en-US" sz="2000" dirty="0">
              <a:solidFill>
                <a:srgbClr val="000000"/>
              </a:solidFill>
              <a:latin typeface="+mn-lt"/>
            </a:rPr>
            <a:t>Submit Subaward Notification Documents to FPO as projects and </a:t>
          </a:r>
          <a:r>
            <a:rPr lang="en-US" sz="2000" dirty="0" err="1">
              <a:solidFill>
                <a:srgbClr val="000000"/>
              </a:solidFill>
              <a:latin typeface="+mn-lt"/>
            </a:rPr>
            <a:t>subawardees</a:t>
          </a:r>
          <a:r>
            <a:rPr lang="en-US" sz="2000" dirty="0">
              <a:solidFill>
                <a:srgbClr val="000000"/>
              </a:solidFill>
              <a:latin typeface="+mn-lt"/>
            </a:rPr>
            <a:t> are identified</a:t>
          </a:r>
        </a:p>
      </dgm:t>
    </dgm:pt>
    <dgm:pt modelId="{A72333B3-4CD1-44D7-A235-DCA8061056A9}" type="parTrans" cxnId="{20EA64B9-C7DD-48DF-8E90-22F5811FF3EF}">
      <dgm:prSet/>
      <dgm:spPr/>
      <dgm:t>
        <a:bodyPr/>
        <a:lstStyle/>
        <a:p>
          <a:endParaRPr lang="en-US"/>
        </a:p>
      </dgm:t>
    </dgm:pt>
    <dgm:pt modelId="{807BA946-F240-47A0-B302-5C9681DD338E}" type="sibTrans" cxnId="{20EA64B9-C7DD-48DF-8E90-22F5811FF3EF}">
      <dgm:prSet/>
      <dgm:spPr/>
      <dgm:t>
        <a:bodyPr/>
        <a:lstStyle/>
        <a:p>
          <a:endParaRPr lang="en-US"/>
        </a:p>
      </dgm:t>
    </dgm:pt>
    <dgm:pt modelId="{40E4D5C7-98C1-4980-9D24-5B3D2AA3E0AE}">
      <dgm:prSet custT="1"/>
      <dgm:spPr>
        <a:noFill/>
        <a:ln w="28575">
          <a:solidFill>
            <a:srgbClr val="000000">
              <a:alpha val="90000"/>
            </a:srgbClr>
          </a:solidFill>
        </a:ln>
      </dgm:spPr>
      <dgm:t>
        <a:bodyPr/>
        <a:lstStyle/>
        <a:p>
          <a:r>
            <a:rPr lang="en-US" sz="20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dirty="0">
            <a:solidFill>
              <a:srgbClr val="000000"/>
            </a:solidFill>
            <a:highlight>
              <a:srgbClr val="FFFF00"/>
            </a:highlight>
            <a:latin typeface="+mn-lt"/>
          </a:endParaRPr>
        </a:p>
      </dgm:t>
    </dgm:pt>
    <dgm:pt modelId="{B57F964A-C944-487C-ACFD-64FCA94A22AD}" type="sibTrans" cxnId="{721C52A7-016E-445F-85A1-EDF5A14B424A}">
      <dgm:prSet/>
      <dgm:spPr/>
      <dgm:t>
        <a:bodyPr/>
        <a:lstStyle/>
        <a:p>
          <a:endParaRPr lang="en-US"/>
        </a:p>
      </dgm:t>
    </dgm:pt>
    <dgm:pt modelId="{9C277EFE-B9A0-4AC3-B796-996B03033589}" type="parTrans" cxnId="{721C52A7-016E-445F-85A1-EDF5A14B424A}">
      <dgm:prSet/>
      <dgm:spPr/>
      <dgm:t>
        <a:bodyPr/>
        <a:lstStyle/>
        <a:p>
          <a:endParaRPr lang="en-US"/>
        </a:p>
      </dgm:t>
    </dgm:pt>
    <dgm:pt modelId="{D1593DCA-C821-4A67-A872-454D4B1480C9}">
      <dgm:prSet custT="1"/>
      <dgm:spPr>
        <a:noFill/>
        <a:ln w="28575">
          <a:solidFill>
            <a:srgbClr val="000000">
              <a:alpha val="90000"/>
            </a:srgbClr>
          </a:solidFill>
        </a:ln>
      </dgm:spPr>
      <dgm:t>
        <a:bodyPr/>
        <a:lstStyle/>
        <a:p>
          <a:r>
            <a:rPr lang="en-US" sz="2000" dirty="0">
              <a:solidFill>
                <a:srgbClr val="000000"/>
              </a:solidFill>
              <a:latin typeface="+mn-lt"/>
            </a:rPr>
            <a:t>Remember to not make multiple versions of the PMP/QPR Excel File</a:t>
          </a:r>
        </a:p>
      </dgm:t>
    </dgm:pt>
    <dgm:pt modelId="{A8FED370-DE3B-45F0-8EA9-143F4BC7CDEF}" type="parTrans" cxnId="{4670C721-B4A8-4FC4-A9D8-D543CB949116}">
      <dgm:prSet/>
      <dgm:spPr/>
      <dgm:t>
        <a:bodyPr/>
        <a:lstStyle/>
        <a:p>
          <a:endParaRPr lang="en-US"/>
        </a:p>
      </dgm:t>
    </dgm:pt>
    <dgm:pt modelId="{15D23F9A-BA70-4340-B3A8-077592591FC9}" type="sibTrans" cxnId="{4670C721-B4A8-4FC4-A9D8-D543CB949116}">
      <dgm:prSet/>
      <dgm:spPr/>
      <dgm:t>
        <a:bodyPr/>
        <a:lstStyle/>
        <a:p>
          <a:endParaRPr lang="en-US"/>
        </a:p>
      </dgm:t>
    </dgm:pt>
    <dgm:pt modelId="{950FBCB8-3D6F-4DF6-8175-97FCAB7B758B}">
      <dgm:prSet custT="1"/>
      <dgm:spPr>
        <a:noFill/>
        <a:ln w="28575">
          <a:solidFill>
            <a:srgbClr val="000000">
              <a:alpha val="90000"/>
            </a:srgbClr>
          </a:solidFill>
        </a:ln>
      </dgm:spPr>
      <dgm:t>
        <a:bodyPr/>
        <a:lstStyle/>
        <a:p>
          <a:r>
            <a:rPr lang="en-US" sz="2000" dirty="0">
              <a:solidFill>
                <a:srgbClr val="000000"/>
              </a:solidFill>
              <a:latin typeface="+mn-lt"/>
            </a:rPr>
            <a:t>Allow sufficient time in your schedule for DOE review of proposed subawards and resilience projects</a:t>
          </a:r>
        </a:p>
      </dgm:t>
    </dgm:pt>
    <dgm:pt modelId="{0341A936-CAAE-4B0C-83C7-086E548BC50D}" type="parTrans" cxnId="{6D9E343B-8D4F-4F6A-9FAB-ADA607097A57}">
      <dgm:prSet/>
      <dgm:spPr/>
      <dgm:t>
        <a:bodyPr/>
        <a:lstStyle/>
        <a:p>
          <a:endParaRPr lang="en-US"/>
        </a:p>
      </dgm:t>
    </dgm:pt>
    <dgm:pt modelId="{896F41DD-3BBC-4B6F-95AE-0BA9F39054BC}" type="sibTrans" cxnId="{6D9E343B-8D4F-4F6A-9FAB-ADA607097A57}">
      <dgm:prSet/>
      <dgm:spPr/>
      <dgm:t>
        <a:bodyPr/>
        <a:lstStyle/>
        <a:p>
          <a:endParaRPr lang="en-US"/>
        </a:p>
      </dgm:t>
    </dgm:pt>
    <dgm:pt modelId="{B3DBBCD4-56E1-4ED1-B838-F77F77D56357}">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Demographic Reporting in PMC Portal (both Business Officer and TPM)</a:t>
          </a:r>
          <a:endParaRPr lang="en-US" sz="2000" i="1" dirty="0">
            <a:solidFill>
              <a:srgbClr val="000000"/>
            </a:solidFill>
            <a:latin typeface="+mn-lt"/>
          </a:endParaRPr>
        </a:p>
      </dgm:t>
    </dgm:pt>
    <dgm:pt modelId="{7C90E3F4-7D88-43A2-93C7-194C8ED248BC}" type="parTrans" cxnId="{7C9B0341-4BC4-450F-8F84-BD712640EACE}">
      <dgm:prSet/>
      <dgm:spPr/>
      <dgm:t>
        <a:bodyPr/>
        <a:lstStyle/>
        <a:p>
          <a:endParaRPr lang="en-US"/>
        </a:p>
      </dgm:t>
    </dgm:pt>
    <dgm:pt modelId="{93993CFC-6524-4273-828A-2DF149E994F1}" type="sibTrans" cxnId="{7C9B0341-4BC4-450F-8F84-BD712640EACE}">
      <dgm:prSet/>
      <dgm:spPr/>
      <dgm:t>
        <a:bodyPr/>
        <a:lstStyle/>
        <a:p>
          <a:endParaRPr lang="en-US"/>
        </a:p>
      </dgm:t>
    </dgm:pt>
    <dgm:pt modelId="{AFAC0D48-D1C0-47AD-BDE0-FBAAD7336C83}">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PMP within 90 days</a:t>
          </a:r>
          <a:endParaRPr lang="en-US" sz="2000" i="1" dirty="0">
            <a:solidFill>
              <a:srgbClr val="000000"/>
            </a:solidFill>
            <a:latin typeface="+mn-lt"/>
          </a:endParaRPr>
        </a:p>
      </dgm:t>
    </dgm:pt>
    <dgm:pt modelId="{5C6EEBB0-3F79-4D92-B2D1-41C2870056D6}" type="parTrans" cxnId="{A541990E-07EF-417A-BC80-920DA11FB98D}">
      <dgm:prSet/>
      <dgm:spPr/>
      <dgm:t>
        <a:bodyPr/>
        <a:lstStyle/>
        <a:p>
          <a:endParaRPr lang="en-US"/>
        </a:p>
      </dgm:t>
    </dgm:pt>
    <dgm:pt modelId="{E45FBB90-CA9F-4CD2-A75D-BDD75E0F341D}" type="sibTrans" cxnId="{A541990E-07EF-417A-BC80-920DA11FB98D}">
      <dgm:prSet/>
      <dgm:spPr/>
      <dgm:t>
        <a:bodyPr/>
        <a:lstStyle/>
        <a:p>
          <a:endParaRPr lang="en-US"/>
        </a:p>
      </dgm:t>
    </dgm:pt>
    <dgm:pt modelId="{E61D207D-D01C-4F8E-9F98-F56E8EFC8796}" type="pres">
      <dgm:prSet presAssocID="{EE252A11-28B4-4E32-91E3-B27D1ACC2031}" presName="Name0" presStyleCnt="0">
        <dgm:presLayoutVars>
          <dgm:dir/>
          <dgm:animLvl val="lvl"/>
          <dgm:resizeHandles val="exact"/>
        </dgm:presLayoutVars>
      </dgm:prSet>
      <dgm:spPr/>
    </dgm:pt>
    <dgm:pt modelId="{F6F64E1C-AECF-4CA5-9580-98594F1091AD}" type="pres">
      <dgm:prSet presAssocID="{5FCBD6A6-95AE-413B-B2E6-C3CF8FE2F83C}" presName="linNode" presStyleCnt="0"/>
      <dgm:spPr/>
    </dgm:pt>
    <dgm:pt modelId="{6D7120AC-445E-4424-ABD1-FED80FAA64A3}" type="pres">
      <dgm:prSet presAssocID="{5FCBD6A6-95AE-413B-B2E6-C3CF8FE2F83C}" presName="parentText" presStyleLbl="node1" presStyleIdx="0" presStyleCnt="3" custScaleX="61601">
        <dgm:presLayoutVars>
          <dgm:chMax val="1"/>
          <dgm:bulletEnabled val="1"/>
        </dgm:presLayoutVars>
      </dgm:prSet>
      <dgm:spPr/>
    </dgm:pt>
    <dgm:pt modelId="{CEFE8566-57F4-405A-B32E-A912BD266D76}" type="pres">
      <dgm:prSet presAssocID="{5FCBD6A6-95AE-413B-B2E6-C3CF8FE2F83C}" presName="descendantText" presStyleLbl="alignAccFollowNode1" presStyleIdx="0" presStyleCnt="3" custScaleY="183143" custLinFactNeighborY="0">
        <dgm:presLayoutVars>
          <dgm:bulletEnabled val="1"/>
        </dgm:presLayoutVars>
      </dgm:prSet>
      <dgm:spPr/>
    </dgm:pt>
    <dgm:pt modelId="{726F18DA-0723-4A09-9E72-A8A3DDE24105}" type="pres">
      <dgm:prSet presAssocID="{5D32BADF-6F80-40AF-BC8D-AA6559AECB79}" presName="sp" presStyleCnt="0"/>
      <dgm:spPr/>
    </dgm:pt>
    <dgm:pt modelId="{454813C0-DDEB-42C2-A53A-6F95C5C96465}" type="pres">
      <dgm:prSet presAssocID="{4FC4EA64-120E-4BD2-BF2E-5912E80CA560}" presName="linNode" presStyleCnt="0"/>
      <dgm:spPr/>
    </dgm:pt>
    <dgm:pt modelId="{252A4FF6-866D-4A90-B335-E0EC3603A5B4}" type="pres">
      <dgm:prSet presAssocID="{4FC4EA64-120E-4BD2-BF2E-5912E80CA560}" presName="parentText" presStyleLbl="node1" presStyleIdx="1" presStyleCnt="3" custScaleX="61601" custLinFactNeighborY="0">
        <dgm:presLayoutVars>
          <dgm:chMax val="1"/>
          <dgm:bulletEnabled val="1"/>
        </dgm:presLayoutVars>
      </dgm:prSet>
      <dgm:spPr/>
    </dgm:pt>
    <dgm:pt modelId="{0FD0BBC1-6627-4695-9296-23C85589FEF8}" type="pres">
      <dgm:prSet presAssocID="{4FC4EA64-120E-4BD2-BF2E-5912E80CA560}" presName="descendantText" presStyleLbl="alignAccFollowNode1" presStyleIdx="1" presStyleCnt="3" custScaleY="136843" custLinFactNeighborY="0">
        <dgm:presLayoutVars>
          <dgm:bulletEnabled val="1"/>
        </dgm:presLayoutVars>
      </dgm:prSet>
      <dgm:spPr/>
    </dgm:pt>
    <dgm:pt modelId="{B5627185-8747-419B-810B-9E56DCAD4421}" type="pres">
      <dgm:prSet presAssocID="{0B8F83C0-995E-401D-AF5D-3CD00231A0CD}" presName="sp" presStyleCnt="0"/>
      <dgm:spPr/>
    </dgm:pt>
    <dgm:pt modelId="{2953B3F1-0906-48E6-8648-F84990E5EC51}" type="pres">
      <dgm:prSet presAssocID="{27DD92FE-2EEB-47EB-9DB1-981486AD1E1B}" presName="linNode" presStyleCnt="0"/>
      <dgm:spPr/>
    </dgm:pt>
    <dgm:pt modelId="{D3B97A15-49FF-4B9A-826C-DFB09BEEAFBE}" type="pres">
      <dgm:prSet presAssocID="{27DD92FE-2EEB-47EB-9DB1-981486AD1E1B}" presName="parentText" presStyleLbl="node1" presStyleIdx="2" presStyleCnt="3" custScaleX="61601">
        <dgm:presLayoutVars>
          <dgm:chMax val="1"/>
          <dgm:bulletEnabled val="1"/>
        </dgm:presLayoutVars>
      </dgm:prSet>
      <dgm:spPr/>
    </dgm:pt>
    <dgm:pt modelId="{613431E7-F214-425C-B705-598A9263737F}" type="pres">
      <dgm:prSet presAssocID="{27DD92FE-2EEB-47EB-9DB1-981486AD1E1B}" presName="descendantText" presStyleLbl="alignAccFollowNode1" presStyleIdx="2" presStyleCnt="3" custScaleY="115002" custLinFactNeighborY="0">
        <dgm:presLayoutVars>
          <dgm:bulletEnabled val="1"/>
        </dgm:presLayoutVars>
      </dgm:prSet>
      <dgm:spPr/>
    </dgm:pt>
  </dgm:ptLst>
  <dgm:cxnLst>
    <dgm:cxn modelId="{CD307C0A-B639-437B-86A4-2C4A872F88BB}" type="presOf" srcId="{EB72A8FE-8984-41B6-AAB5-35A1A8DB8405}" destId="{CEFE8566-57F4-405A-B32E-A912BD266D76}" srcOrd="0" destOrd="0" presId="urn:microsoft.com/office/officeart/2005/8/layout/vList5"/>
    <dgm:cxn modelId="{CBE6BB0C-6A69-49D5-9B2D-099E1F407324}" srcId="{EE252A11-28B4-4E32-91E3-B27D1ACC2031}" destId="{27DD92FE-2EEB-47EB-9DB1-981486AD1E1B}" srcOrd="2" destOrd="0" parTransId="{9F34FE45-F225-4D90-BCC6-29FAF29D3CFE}" sibTransId="{10F35C8E-86F4-4959-BE12-ED779FA6B752}"/>
    <dgm:cxn modelId="{A541990E-07EF-417A-BC80-920DA11FB98D}" srcId="{5FCBD6A6-95AE-413B-B2E6-C3CF8FE2F83C}" destId="{AFAC0D48-D1C0-47AD-BDE0-FBAAD7336C83}" srcOrd="2" destOrd="0" parTransId="{5C6EEBB0-3F79-4D92-B2D1-41C2870056D6}" sibTransId="{E45FBB90-CA9F-4CD2-A75D-BDD75E0F341D}"/>
    <dgm:cxn modelId="{4670C721-B4A8-4FC4-A9D8-D543CB949116}" srcId="{27DD92FE-2EEB-47EB-9DB1-981486AD1E1B}" destId="{D1593DCA-C821-4A67-A872-454D4B1480C9}" srcOrd="1" destOrd="0" parTransId="{A8FED370-DE3B-45F0-8EA9-143F4BC7CDEF}" sibTransId="{15D23F9A-BA70-4340-B3A8-077592591FC9}"/>
    <dgm:cxn modelId="{4ED1462A-32B5-4961-9BE0-94B3FAF063E7}" type="presOf" srcId="{5FCBD6A6-95AE-413B-B2E6-C3CF8FE2F83C}" destId="{6D7120AC-445E-4424-ABD1-FED80FAA64A3}" srcOrd="0" destOrd="0" presId="urn:microsoft.com/office/officeart/2005/8/layout/vList5"/>
    <dgm:cxn modelId="{C7BD8433-2BB4-4911-9448-B12494627647}" type="presOf" srcId="{27DD92FE-2EEB-47EB-9DB1-981486AD1E1B}" destId="{D3B97A15-49FF-4B9A-826C-DFB09BEEAFBE}" srcOrd="0" destOrd="0" presId="urn:microsoft.com/office/officeart/2005/8/layout/vList5"/>
    <dgm:cxn modelId="{6D9E343B-8D4F-4F6A-9FAB-ADA607097A57}" srcId="{27DD92FE-2EEB-47EB-9DB1-981486AD1E1B}" destId="{950FBCB8-3D6F-4DF6-8175-97FCAB7B758B}" srcOrd="2" destOrd="0" parTransId="{0341A936-CAAE-4B0C-83C7-086E548BC50D}" sibTransId="{896F41DD-3BBC-4B6F-95AE-0BA9F39054BC}"/>
    <dgm:cxn modelId="{868E583C-06DC-467F-89B4-DA6B8ADDA81A}" srcId="{EE252A11-28B4-4E32-91E3-B27D1ACC2031}" destId="{5FCBD6A6-95AE-413B-B2E6-C3CF8FE2F83C}" srcOrd="0" destOrd="0" parTransId="{693CA26D-AA12-4DD0-889B-5EA4EB0B7D17}" sibTransId="{5D32BADF-6F80-40AF-BC8D-AA6559AECB79}"/>
    <dgm:cxn modelId="{7C9B0341-4BC4-450F-8F84-BD712640EACE}" srcId="{5FCBD6A6-95AE-413B-B2E6-C3CF8FE2F83C}" destId="{B3DBBCD4-56E1-4ED1-B838-F77F77D56357}" srcOrd="1" destOrd="0" parTransId="{7C90E3F4-7D88-43A2-93C7-194C8ED248BC}" sibTransId="{93993CFC-6524-4273-828A-2DF149E994F1}"/>
    <dgm:cxn modelId="{AF6AB541-017F-4153-91D6-F9AB9646F48C}" type="presOf" srcId="{4FC4EA64-120E-4BD2-BF2E-5912E80CA560}" destId="{252A4FF6-866D-4A90-B335-E0EC3603A5B4}" srcOrd="0" destOrd="0" presId="urn:microsoft.com/office/officeart/2005/8/layout/vList5"/>
    <dgm:cxn modelId="{E06E1669-5F71-4CCC-BDEC-B66DD803C671}" type="presOf" srcId="{EE252A11-28B4-4E32-91E3-B27D1ACC2031}" destId="{E61D207D-D01C-4F8E-9F98-F56E8EFC8796}" srcOrd="0" destOrd="0" presId="urn:microsoft.com/office/officeart/2005/8/layout/vList5"/>
    <dgm:cxn modelId="{190EC44F-CEB1-4386-B13D-729F8749F51B}" type="presOf" srcId="{9AEAFF03-8962-4C93-A9D4-67C72477159E}" destId="{613431E7-F214-425C-B705-598A9263737F}" srcOrd="0" destOrd="0" presId="urn:microsoft.com/office/officeart/2005/8/layout/vList5"/>
    <dgm:cxn modelId="{17222258-9D12-4BA0-894D-2816FBF1FCF2}" type="presOf" srcId="{B3DBBCD4-56E1-4ED1-B838-F77F77D56357}" destId="{CEFE8566-57F4-405A-B32E-A912BD266D76}" srcOrd="0" destOrd="1" presId="urn:microsoft.com/office/officeart/2005/8/layout/vList5"/>
    <dgm:cxn modelId="{D4EC8F78-9F17-47E9-81DA-97C883B83D10}" type="presOf" srcId="{AFAC0D48-D1C0-47AD-BDE0-FBAAD7336C83}" destId="{CEFE8566-57F4-405A-B32E-A912BD266D76}" srcOrd="0" destOrd="2" presId="urn:microsoft.com/office/officeart/2005/8/layout/vList5"/>
    <dgm:cxn modelId="{270B529D-DB4D-49C5-81D2-6C64DFF0813C}" type="presOf" srcId="{9209C57D-B8A7-4AAF-B551-8E616A80578D}" destId="{CEFE8566-57F4-405A-B32E-A912BD266D76}" srcOrd="0" destOrd="3" presId="urn:microsoft.com/office/officeart/2005/8/layout/vList5"/>
    <dgm:cxn modelId="{721C52A7-016E-445F-85A1-EDF5A14B424A}" srcId="{4FC4EA64-120E-4BD2-BF2E-5912E80CA560}" destId="{40E4D5C7-98C1-4980-9D24-5B3D2AA3E0AE}" srcOrd="1" destOrd="0" parTransId="{9C277EFE-B9A0-4AC3-B796-996B03033589}" sibTransId="{B57F964A-C944-487C-ACFD-64FCA94A22AD}"/>
    <dgm:cxn modelId="{F0A0F0A9-7420-4EE6-A757-BD022D980028}" type="presOf" srcId="{40E4D5C7-98C1-4980-9D24-5B3D2AA3E0AE}" destId="{0FD0BBC1-6627-4695-9296-23C85589FEF8}" srcOrd="0" destOrd="1" presId="urn:microsoft.com/office/officeart/2005/8/layout/vList5"/>
    <dgm:cxn modelId="{DF67CBAF-6DCA-44A4-BE17-B4D022017620}" type="presOf" srcId="{1D954DA7-41C6-47DC-82AC-40433F100AD4}" destId="{0FD0BBC1-6627-4695-9296-23C85589FEF8}" srcOrd="0" destOrd="0" presId="urn:microsoft.com/office/officeart/2005/8/layout/vList5"/>
    <dgm:cxn modelId="{20EA64B9-C7DD-48DF-8E90-22F5811FF3EF}" srcId="{4FC4EA64-120E-4BD2-BF2E-5912E80CA560}" destId="{1D954DA7-41C6-47DC-82AC-40433F100AD4}" srcOrd="0" destOrd="0" parTransId="{A72333B3-4CD1-44D7-A235-DCA8061056A9}" sibTransId="{807BA946-F240-47A0-B302-5C9681DD338E}"/>
    <dgm:cxn modelId="{FF9B2FC9-1EB1-45C3-8F78-F2CA8116D244}" srcId="{5FCBD6A6-95AE-413B-B2E6-C3CF8FE2F83C}" destId="{9209C57D-B8A7-4AAF-B551-8E616A80578D}" srcOrd="3" destOrd="0" parTransId="{239A2EE2-1A1E-43A0-8753-1A46B89DDCF1}" sibTransId="{D9A97C5A-FE03-4381-9786-C9BB96860DEA}"/>
    <dgm:cxn modelId="{119EBACE-5F88-40B7-9400-3D1DEEE90A6E}" srcId="{5FCBD6A6-95AE-413B-B2E6-C3CF8FE2F83C}" destId="{EB72A8FE-8984-41B6-AAB5-35A1A8DB8405}" srcOrd="0" destOrd="0" parTransId="{BF4AB886-F8E8-442C-9D61-EA69C9334CFB}" sibTransId="{49B59963-4F24-4D4C-AAA8-4758CD1B9CBE}"/>
    <dgm:cxn modelId="{8DB359D8-A98C-453B-A1F7-9E6C7A9BE60B}" type="presOf" srcId="{D1593DCA-C821-4A67-A872-454D4B1480C9}" destId="{613431E7-F214-425C-B705-598A9263737F}" srcOrd="0" destOrd="1" presId="urn:microsoft.com/office/officeart/2005/8/layout/vList5"/>
    <dgm:cxn modelId="{5A7130DB-DF72-4177-B489-BF45BCEA4ECE}" type="presOf" srcId="{950FBCB8-3D6F-4DF6-8175-97FCAB7B758B}" destId="{613431E7-F214-425C-B705-598A9263737F}" srcOrd="0" destOrd="2" presId="urn:microsoft.com/office/officeart/2005/8/layout/vList5"/>
    <dgm:cxn modelId="{BB2203E9-1148-494C-A436-D7FEFA2BF109}" srcId="{27DD92FE-2EEB-47EB-9DB1-981486AD1E1B}" destId="{9AEAFF03-8962-4C93-A9D4-67C72477159E}" srcOrd="0" destOrd="0" parTransId="{BBDB7093-DEB0-4DEB-83E2-76023565884B}" sibTransId="{8D10B41E-37F2-4817-847A-631F648728B1}"/>
    <dgm:cxn modelId="{00E909EB-23B0-4A98-8BBD-055B0710B07A}" srcId="{EE252A11-28B4-4E32-91E3-B27D1ACC2031}" destId="{4FC4EA64-120E-4BD2-BF2E-5912E80CA560}" srcOrd="1" destOrd="0" parTransId="{023240DC-1521-4A24-95BC-DAF5B3067B64}" sibTransId="{0B8F83C0-995E-401D-AF5D-3CD00231A0CD}"/>
    <dgm:cxn modelId="{9AF5A25E-D821-4677-AA14-26D18158AA05}" type="presParOf" srcId="{E61D207D-D01C-4F8E-9F98-F56E8EFC8796}" destId="{F6F64E1C-AECF-4CA5-9580-98594F1091AD}" srcOrd="0" destOrd="0" presId="urn:microsoft.com/office/officeart/2005/8/layout/vList5"/>
    <dgm:cxn modelId="{8997114F-40FC-4A00-B239-D6E09B80B978}" type="presParOf" srcId="{F6F64E1C-AECF-4CA5-9580-98594F1091AD}" destId="{6D7120AC-445E-4424-ABD1-FED80FAA64A3}" srcOrd="0" destOrd="0" presId="urn:microsoft.com/office/officeart/2005/8/layout/vList5"/>
    <dgm:cxn modelId="{98BB540E-45F7-450A-92BD-173A8B08F388}" type="presParOf" srcId="{F6F64E1C-AECF-4CA5-9580-98594F1091AD}" destId="{CEFE8566-57F4-405A-B32E-A912BD266D76}" srcOrd="1" destOrd="0" presId="urn:microsoft.com/office/officeart/2005/8/layout/vList5"/>
    <dgm:cxn modelId="{C3E94155-7C9E-487D-A188-AB98C71DE824}" type="presParOf" srcId="{E61D207D-D01C-4F8E-9F98-F56E8EFC8796}" destId="{726F18DA-0723-4A09-9E72-A8A3DDE24105}" srcOrd="1" destOrd="0" presId="urn:microsoft.com/office/officeart/2005/8/layout/vList5"/>
    <dgm:cxn modelId="{902CBAE1-AFC6-4F98-AFDC-FBD0322209CA}" type="presParOf" srcId="{E61D207D-D01C-4F8E-9F98-F56E8EFC8796}" destId="{454813C0-DDEB-42C2-A53A-6F95C5C96465}" srcOrd="2" destOrd="0" presId="urn:microsoft.com/office/officeart/2005/8/layout/vList5"/>
    <dgm:cxn modelId="{95DCEAD5-1B2D-48A5-9214-CD43EE5C1478}" type="presParOf" srcId="{454813C0-DDEB-42C2-A53A-6F95C5C96465}" destId="{252A4FF6-866D-4A90-B335-E0EC3603A5B4}" srcOrd="0" destOrd="0" presId="urn:microsoft.com/office/officeart/2005/8/layout/vList5"/>
    <dgm:cxn modelId="{5D23D25F-667A-4E3E-B17C-F22841C26DA2}" type="presParOf" srcId="{454813C0-DDEB-42C2-A53A-6F95C5C96465}" destId="{0FD0BBC1-6627-4695-9296-23C85589FEF8}" srcOrd="1" destOrd="0" presId="urn:microsoft.com/office/officeart/2005/8/layout/vList5"/>
    <dgm:cxn modelId="{A9141F74-19FC-4058-8A51-8E6EFD744719}" type="presParOf" srcId="{E61D207D-D01C-4F8E-9F98-F56E8EFC8796}" destId="{B5627185-8747-419B-810B-9E56DCAD4421}" srcOrd="3" destOrd="0" presId="urn:microsoft.com/office/officeart/2005/8/layout/vList5"/>
    <dgm:cxn modelId="{5DCDFB53-E87A-4948-B2F2-1886CE192F28}" type="presParOf" srcId="{E61D207D-D01C-4F8E-9F98-F56E8EFC8796}" destId="{2953B3F1-0906-48E6-8648-F84990E5EC51}" srcOrd="4" destOrd="0" presId="urn:microsoft.com/office/officeart/2005/8/layout/vList5"/>
    <dgm:cxn modelId="{6066E356-2102-4248-B8EC-EF056AECBC74}" type="presParOf" srcId="{2953B3F1-0906-48E6-8648-F84990E5EC51}" destId="{D3B97A15-49FF-4B9A-826C-DFB09BEEAFBE}" srcOrd="0" destOrd="0" presId="urn:microsoft.com/office/officeart/2005/8/layout/vList5"/>
    <dgm:cxn modelId="{95F84FDB-FD37-4E6D-9505-92CBBE862AC0}" type="presParOf" srcId="{2953B3F1-0906-48E6-8648-F84990E5EC51}" destId="{613431E7-F214-425C-B705-598A9263737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$190k</a:t>
          </a:r>
        </a:p>
      </dsp:txBody>
      <dsp:txXfrm>
        <a:off x="4252572" y="135450"/>
        <a:ext cx="652428" cy="652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$32k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$127k</a:t>
          </a:r>
        </a:p>
      </dsp:txBody>
      <dsp:txXfrm>
        <a:off x="4252572" y="135450"/>
        <a:ext cx="652428" cy="652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8566-57F4-405A-B32E-A912BD266D76}">
      <dsp:nvSpPr>
        <dsp:cNvPr id="0" name=""/>
        <dsp:cNvSpPr/>
      </dsp:nvSpPr>
      <dsp:spPr>
        <a:xfrm rot="5400000">
          <a:off x="6794675" y="-3077992"/>
          <a:ext cx="2008653" cy="8169844"/>
        </a:xfrm>
        <a:prstGeom prst="round2SameRect">
          <a:avLst/>
        </a:prstGeom>
        <a:noFill/>
        <a:ln w="28575" cap="flat" cmpd="sng" algn="ctr">
          <a:solidFill>
            <a:srgbClr val="000000">
              <a:alpha val="90000"/>
            </a:srgbClr>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Read and thoroughly understand the Terms and Conditions of your Agreement</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Demographic Reporting in PMC Portal (both Business Officer and TPM)</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PMP within 90 days</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1st QPR 30 days after the end of the 1st full quarter of performance </a:t>
          </a:r>
          <a:r>
            <a:rPr lang="en-US" sz="2000" i="1" kern="1200" dirty="0">
              <a:solidFill>
                <a:srgbClr val="000000"/>
              </a:solidFill>
              <a:latin typeface="+mn-lt"/>
            </a:rPr>
            <a:t>(All submissions to the EERE PMC Portal)</a:t>
          </a:r>
        </a:p>
      </dsp:txBody>
      <dsp:txXfrm rot="-5400000">
        <a:off x="3714080" y="100657"/>
        <a:ext cx="8071790" cy="1812545"/>
      </dsp:txXfrm>
    </dsp:sp>
    <dsp:sp modelId="{6D7120AC-445E-4424-ABD1-FED80FAA64A3}">
      <dsp:nvSpPr>
        <dsp:cNvPr id="0" name=""/>
        <dsp:cNvSpPr/>
      </dsp:nvSpPr>
      <dsp:spPr>
        <a:xfrm>
          <a:off x="883182" y="321449"/>
          <a:ext cx="2830897" cy="1370960"/>
        </a:xfrm>
        <a:prstGeom prst="roundRect">
          <a:avLst/>
        </a:prstGeom>
        <a:solidFill>
          <a:srgbClr val="668A26"/>
        </a:solidFill>
        <a:ln w="28575" cap="flat" cmpd="sng" algn="ctr">
          <a:solidFill>
            <a:srgbClr val="000000"/>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Immediate</a:t>
          </a:r>
        </a:p>
      </dsp:txBody>
      <dsp:txXfrm>
        <a:off x="950107" y="388374"/>
        <a:ext cx="2697047" cy="1237110"/>
      </dsp:txXfrm>
    </dsp:sp>
    <dsp:sp modelId="{0FD0BBC1-6627-4695-9296-23C85589FEF8}">
      <dsp:nvSpPr>
        <dsp:cNvPr id="0" name=""/>
        <dsp:cNvSpPr/>
      </dsp:nvSpPr>
      <dsp:spPr>
        <a:xfrm rot="5400000">
          <a:off x="7048577" y="-1254692"/>
          <a:ext cx="1500850" cy="8169844"/>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Subaward Notification Documents to FPO as projects and </a:t>
          </a:r>
          <a:r>
            <a:rPr lang="en-US" sz="2000" kern="1200" dirty="0" err="1">
              <a:solidFill>
                <a:srgbClr val="000000"/>
              </a:solidFill>
              <a:latin typeface="+mn-lt"/>
            </a:rPr>
            <a:t>subawardees</a:t>
          </a:r>
          <a:r>
            <a:rPr lang="en-US" sz="2000" kern="1200" dirty="0">
              <a:solidFill>
                <a:srgbClr val="000000"/>
              </a:solidFill>
              <a:latin typeface="+mn-lt"/>
            </a:rPr>
            <a:t> are identified</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kern="1200" dirty="0">
            <a:solidFill>
              <a:srgbClr val="000000"/>
            </a:solidFill>
            <a:highlight>
              <a:srgbClr val="FFFF00"/>
            </a:highlight>
            <a:latin typeface="+mn-lt"/>
          </a:endParaRPr>
        </a:p>
      </dsp:txBody>
      <dsp:txXfrm rot="-5400000">
        <a:off x="3714081" y="2153069"/>
        <a:ext cx="8096579" cy="1354320"/>
      </dsp:txXfrm>
    </dsp:sp>
    <dsp:sp modelId="{252A4FF6-866D-4A90-B335-E0EC3603A5B4}">
      <dsp:nvSpPr>
        <dsp:cNvPr id="0" name=""/>
        <dsp:cNvSpPr/>
      </dsp:nvSpPr>
      <dsp:spPr>
        <a:xfrm>
          <a:off x="883182" y="2144749"/>
          <a:ext cx="2830897" cy="1370960"/>
        </a:xfrm>
        <a:prstGeom prst="roundRect">
          <a:avLst/>
        </a:prstGeom>
        <a:solidFill>
          <a:srgbClr val="8CBA37"/>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Ongoing</a:t>
          </a:r>
        </a:p>
      </dsp:txBody>
      <dsp:txXfrm>
        <a:off x="950107" y="2211674"/>
        <a:ext cx="2697047" cy="1237110"/>
      </dsp:txXfrm>
    </dsp:sp>
    <dsp:sp modelId="{613431E7-F214-425C-B705-598A9263737F}">
      <dsp:nvSpPr>
        <dsp:cNvPr id="0" name=""/>
        <dsp:cNvSpPr/>
      </dsp:nvSpPr>
      <dsp:spPr>
        <a:xfrm rot="5400000">
          <a:off x="7175110" y="245767"/>
          <a:ext cx="1261305" cy="8177831"/>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Maintain communication with project personnel and DOE FPO</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Remember to not make multiple versions of the PMP/QPR Excel File</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Allow sufficient time in your schedule for DOE review of proposed subawards and resilience projects</a:t>
          </a:r>
        </a:p>
      </dsp:txBody>
      <dsp:txXfrm rot="-5400000">
        <a:off x="3716847" y="3765602"/>
        <a:ext cx="8116259" cy="1138161"/>
      </dsp:txXfrm>
    </dsp:sp>
    <dsp:sp modelId="{D3B97A15-49FF-4B9A-826C-DFB09BEEAFBE}">
      <dsp:nvSpPr>
        <dsp:cNvPr id="0" name=""/>
        <dsp:cNvSpPr/>
      </dsp:nvSpPr>
      <dsp:spPr>
        <a:xfrm>
          <a:off x="883182" y="3649203"/>
          <a:ext cx="2833664" cy="1370960"/>
        </a:xfrm>
        <a:prstGeom prst="roundRect">
          <a:avLst/>
        </a:prstGeom>
        <a:solidFill>
          <a:srgbClr val="9DD03F"/>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Good Ideas</a:t>
          </a:r>
        </a:p>
      </dsp:txBody>
      <dsp:txXfrm>
        <a:off x="950107" y="3716128"/>
        <a:ext cx="2699814" cy="123711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F6609-E801-4356-BF5B-05C07D2CE55C}" type="datetimeFigureOut">
              <a:rPr lang="en-US" smtClean="0"/>
              <a:t>12/26/2023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55611F-1438-4D78-B0C8-71A6A4ED9CCA}" type="slidenum">
              <a:rPr lang="en-US" smtClean="0"/>
              <a:t>‹#›</a:t>
            </a:fld>
            <a:endParaRPr lang="en-US" dirty="0"/>
          </a:p>
        </p:txBody>
      </p:sp>
    </p:spTree>
    <p:extLst>
      <p:ext uri="{BB962C8B-B14F-4D97-AF65-F5344CB8AC3E}">
        <p14:creationId xmlns:p14="http://schemas.microsoft.com/office/powerpoint/2010/main" val="19404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0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31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13</a:t>
            </a:fld>
            <a:endParaRPr lang="en-US" dirty="0"/>
          </a:p>
        </p:txBody>
      </p:sp>
    </p:spTree>
    <p:extLst>
      <p:ext uri="{BB962C8B-B14F-4D97-AF65-F5344CB8AC3E}">
        <p14:creationId xmlns:p14="http://schemas.microsoft.com/office/powerpoint/2010/main" val="352579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8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15</a:t>
            </a:fld>
            <a:endParaRPr lang="en-US" dirty="0"/>
          </a:p>
        </p:txBody>
      </p:sp>
    </p:spTree>
    <p:extLst>
      <p:ext uri="{BB962C8B-B14F-4D97-AF65-F5344CB8AC3E}">
        <p14:creationId xmlns:p14="http://schemas.microsoft.com/office/powerpoint/2010/main" val="286639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6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73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2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1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0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24</a:t>
            </a:fld>
            <a:endParaRPr lang="en-US" dirty="0"/>
          </a:p>
        </p:txBody>
      </p:sp>
    </p:spTree>
    <p:extLst>
      <p:ext uri="{BB962C8B-B14F-4D97-AF65-F5344CB8AC3E}">
        <p14:creationId xmlns:p14="http://schemas.microsoft.com/office/powerpoint/2010/main" val="268460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51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26</a:t>
            </a:fld>
            <a:endParaRPr lang="en-US" dirty="0"/>
          </a:p>
        </p:txBody>
      </p:sp>
    </p:spTree>
    <p:extLst>
      <p:ext uri="{BB962C8B-B14F-4D97-AF65-F5344CB8AC3E}">
        <p14:creationId xmlns:p14="http://schemas.microsoft.com/office/powerpoint/2010/main" val="439954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27</a:t>
            </a:fld>
            <a:endParaRPr lang="en-US" dirty="0"/>
          </a:p>
        </p:txBody>
      </p:sp>
    </p:spTree>
    <p:extLst>
      <p:ext uri="{BB962C8B-B14F-4D97-AF65-F5344CB8AC3E}">
        <p14:creationId xmlns:p14="http://schemas.microsoft.com/office/powerpoint/2010/main" val="2183455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28</a:t>
            </a:fld>
            <a:endParaRPr lang="en-US" dirty="0"/>
          </a:p>
        </p:txBody>
      </p:sp>
    </p:spTree>
    <p:extLst>
      <p:ext uri="{BB962C8B-B14F-4D97-AF65-F5344CB8AC3E}">
        <p14:creationId xmlns:p14="http://schemas.microsoft.com/office/powerpoint/2010/main" val="64299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30</a:t>
            </a:fld>
            <a:endParaRPr lang="en-US" dirty="0"/>
          </a:p>
        </p:txBody>
      </p:sp>
    </p:spTree>
    <p:extLst>
      <p:ext uri="{BB962C8B-B14F-4D97-AF65-F5344CB8AC3E}">
        <p14:creationId xmlns:p14="http://schemas.microsoft.com/office/powerpoint/2010/main" val="715561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31</a:t>
            </a:fld>
            <a:endParaRPr lang="en-US" dirty="0"/>
          </a:p>
        </p:txBody>
      </p:sp>
    </p:spTree>
    <p:extLst>
      <p:ext uri="{BB962C8B-B14F-4D97-AF65-F5344CB8AC3E}">
        <p14:creationId xmlns:p14="http://schemas.microsoft.com/office/powerpoint/2010/main" val="21653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4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36</a:t>
            </a:fld>
            <a:endParaRPr lang="en-US" dirty="0"/>
          </a:p>
        </p:txBody>
      </p:sp>
    </p:spTree>
    <p:extLst>
      <p:ext uri="{BB962C8B-B14F-4D97-AF65-F5344CB8AC3E}">
        <p14:creationId xmlns:p14="http://schemas.microsoft.com/office/powerpoint/2010/main" val="3995908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37</a:t>
            </a:fld>
            <a:endParaRPr lang="en-US" dirty="0"/>
          </a:p>
        </p:txBody>
      </p:sp>
    </p:spTree>
    <p:extLst>
      <p:ext uri="{BB962C8B-B14F-4D97-AF65-F5344CB8AC3E}">
        <p14:creationId xmlns:p14="http://schemas.microsoft.com/office/powerpoint/2010/main" val="1091434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38</a:t>
            </a:fld>
            <a:endParaRPr lang="en-US" dirty="0"/>
          </a:p>
        </p:txBody>
      </p:sp>
    </p:spTree>
    <p:extLst>
      <p:ext uri="{BB962C8B-B14F-4D97-AF65-F5344CB8AC3E}">
        <p14:creationId xmlns:p14="http://schemas.microsoft.com/office/powerpoint/2010/main" val="64846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39</a:t>
            </a:fld>
            <a:endParaRPr lang="en-US" dirty="0"/>
          </a:p>
        </p:txBody>
      </p:sp>
    </p:spTree>
    <p:extLst>
      <p:ext uri="{BB962C8B-B14F-4D97-AF65-F5344CB8AC3E}">
        <p14:creationId xmlns:p14="http://schemas.microsoft.com/office/powerpoint/2010/main" val="429119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a:t>
            </a:fld>
            <a:endParaRPr lang="en-US" dirty="0"/>
          </a:p>
        </p:txBody>
      </p:sp>
    </p:spTree>
    <p:extLst>
      <p:ext uri="{BB962C8B-B14F-4D97-AF65-F5344CB8AC3E}">
        <p14:creationId xmlns:p14="http://schemas.microsoft.com/office/powerpoint/2010/main" val="2893276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40</a:t>
            </a:fld>
            <a:endParaRPr lang="en-US" dirty="0"/>
          </a:p>
        </p:txBody>
      </p:sp>
    </p:spTree>
    <p:extLst>
      <p:ext uri="{BB962C8B-B14F-4D97-AF65-F5344CB8AC3E}">
        <p14:creationId xmlns:p14="http://schemas.microsoft.com/office/powerpoint/2010/main" val="2721035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41</a:t>
            </a:fld>
            <a:endParaRPr lang="en-US" dirty="0"/>
          </a:p>
        </p:txBody>
      </p:sp>
    </p:spTree>
    <p:extLst>
      <p:ext uri="{BB962C8B-B14F-4D97-AF65-F5344CB8AC3E}">
        <p14:creationId xmlns:p14="http://schemas.microsoft.com/office/powerpoint/2010/main" val="2141149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44</a:t>
            </a:fld>
            <a:endParaRPr lang="en-US" dirty="0"/>
          </a:p>
        </p:txBody>
      </p:sp>
    </p:spTree>
    <p:extLst>
      <p:ext uri="{BB962C8B-B14F-4D97-AF65-F5344CB8AC3E}">
        <p14:creationId xmlns:p14="http://schemas.microsoft.com/office/powerpoint/2010/main" val="4087439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000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9355611F-1438-4D78-B0C8-71A6A4ED9CCA}" type="slidenum">
              <a:rPr lang="en-US" smtClean="0"/>
              <a:t>47</a:t>
            </a:fld>
            <a:endParaRPr lang="en-US" dirty="0"/>
          </a:p>
        </p:txBody>
      </p:sp>
    </p:spTree>
    <p:extLst>
      <p:ext uri="{BB962C8B-B14F-4D97-AF65-F5344CB8AC3E}">
        <p14:creationId xmlns:p14="http://schemas.microsoft.com/office/powerpoint/2010/main" val="2163607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48</a:t>
            </a:fld>
            <a:endParaRPr lang="en-US" dirty="0"/>
          </a:p>
        </p:txBody>
      </p:sp>
    </p:spTree>
    <p:extLst>
      <p:ext uri="{BB962C8B-B14F-4D97-AF65-F5344CB8AC3E}">
        <p14:creationId xmlns:p14="http://schemas.microsoft.com/office/powerpoint/2010/main" val="1574947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51</a:t>
            </a:fld>
            <a:endParaRPr lang="en-US" dirty="0"/>
          </a:p>
        </p:txBody>
      </p:sp>
    </p:spTree>
    <p:extLst>
      <p:ext uri="{BB962C8B-B14F-4D97-AF65-F5344CB8AC3E}">
        <p14:creationId xmlns:p14="http://schemas.microsoft.com/office/powerpoint/2010/main" val="3299982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65</a:t>
            </a:fld>
            <a:endParaRPr lang="en-US" dirty="0"/>
          </a:p>
        </p:txBody>
      </p:sp>
    </p:spTree>
    <p:extLst>
      <p:ext uri="{BB962C8B-B14F-4D97-AF65-F5344CB8AC3E}">
        <p14:creationId xmlns:p14="http://schemas.microsoft.com/office/powerpoint/2010/main" val="1964403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69</a:t>
            </a:fld>
            <a:endParaRPr lang="en-US" dirty="0"/>
          </a:p>
        </p:txBody>
      </p:sp>
    </p:spTree>
    <p:extLst>
      <p:ext uri="{BB962C8B-B14F-4D97-AF65-F5344CB8AC3E}">
        <p14:creationId xmlns:p14="http://schemas.microsoft.com/office/powerpoint/2010/main" val="385853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98102-8F91-E044-A511-4250458D0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7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09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28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8</a:t>
            </a:fld>
            <a:endParaRPr lang="en-US" dirty="0"/>
          </a:p>
        </p:txBody>
      </p:sp>
    </p:spTree>
    <p:extLst>
      <p:ext uri="{BB962C8B-B14F-4D97-AF65-F5344CB8AC3E}">
        <p14:creationId xmlns:p14="http://schemas.microsoft.com/office/powerpoint/2010/main" val="351476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1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Coal</a:t>
              </a: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Petroleum</a:t>
              </a: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Natural Gas</a:t>
              </a: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Hydrates</a:t>
              </a:r>
            </a:p>
          </p:txBody>
        </p:sp>
      </p:grpSp>
    </p:spTree>
    <p:extLst>
      <p:ext uri="{BB962C8B-B14F-4D97-AF65-F5344CB8AC3E}">
        <p14:creationId xmlns:p14="http://schemas.microsoft.com/office/powerpoint/2010/main" val="33834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7" name="Straight Connector 6"/>
          <p:cNvCxnSpPr/>
          <p:nvPr/>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17A343-A79E-463A-977A-59F23D319189}" type="datetime1">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12/26/2023</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482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entagon 24"/>
          <p:cNvSpPr/>
          <p:nvPr userDrawn="1"/>
        </p:nvSpPr>
        <p:spPr>
          <a:xfrm flipH="1">
            <a:off x="6835526" y="3091543"/>
            <a:ext cx="5356473" cy="2013258"/>
          </a:xfrm>
          <a:custGeom>
            <a:avLst/>
            <a:gdLst>
              <a:gd name="connsiteX0" fmla="*/ 0 w 6363102"/>
              <a:gd name="connsiteY0" fmla="*/ 0 h 2013258"/>
              <a:gd name="connsiteX1" fmla="*/ 5356473 w 6363102"/>
              <a:gd name="connsiteY1" fmla="*/ 0 h 2013258"/>
              <a:gd name="connsiteX2" fmla="*/ 6363102 w 6363102"/>
              <a:gd name="connsiteY2" fmla="*/ 1006629 h 2013258"/>
              <a:gd name="connsiteX3" fmla="*/ 5356473 w 6363102"/>
              <a:gd name="connsiteY3" fmla="*/ 2013258 h 2013258"/>
              <a:gd name="connsiteX4" fmla="*/ 0 w 6363102"/>
              <a:gd name="connsiteY4" fmla="*/ 2013258 h 2013258"/>
              <a:gd name="connsiteX5" fmla="*/ 0 w 6363102"/>
              <a:gd name="connsiteY5" fmla="*/ 0 h 2013258"/>
              <a:gd name="connsiteX0" fmla="*/ 0 w 5356473"/>
              <a:gd name="connsiteY0" fmla="*/ 0 h 2013258"/>
              <a:gd name="connsiteX1" fmla="*/ 5356473 w 5356473"/>
              <a:gd name="connsiteY1" fmla="*/ 0 h 2013258"/>
              <a:gd name="connsiteX2" fmla="*/ 5353009 w 5356473"/>
              <a:gd name="connsiteY2" fmla="*/ 1017262 h 2013258"/>
              <a:gd name="connsiteX3" fmla="*/ 5356473 w 5356473"/>
              <a:gd name="connsiteY3" fmla="*/ 2013258 h 2013258"/>
              <a:gd name="connsiteX4" fmla="*/ 0 w 5356473"/>
              <a:gd name="connsiteY4" fmla="*/ 2013258 h 2013258"/>
              <a:gd name="connsiteX5" fmla="*/ 0 w 5356473"/>
              <a:gd name="connsiteY5" fmla="*/ 0 h 20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73" h="2013258">
                <a:moveTo>
                  <a:pt x="0" y="0"/>
                </a:moveTo>
                <a:lnTo>
                  <a:pt x="5356473" y="0"/>
                </a:lnTo>
                <a:cubicBezTo>
                  <a:pt x="5355318" y="339087"/>
                  <a:pt x="5354164" y="678175"/>
                  <a:pt x="5353009" y="1017262"/>
                </a:cubicBezTo>
                <a:cubicBezTo>
                  <a:pt x="5354164" y="1349261"/>
                  <a:pt x="5355318" y="1681259"/>
                  <a:pt x="5356473" y="2013258"/>
                </a:cubicBezTo>
                <a:lnTo>
                  <a:pt x="0" y="2013258"/>
                </a:lnTo>
                <a:lnTo>
                  <a:pt x="0" y="0"/>
                </a:lnTo>
                <a:close/>
              </a:path>
            </a:pathLst>
          </a:custGeom>
          <a:solidFill>
            <a:srgbClr val="373838">
              <a:alpha val="91000"/>
            </a:srgb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Tree>
    <p:extLst>
      <p:ext uri="{BB962C8B-B14F-4D97-AF65-F5344CB8AC3E}">
        <p14:creationId xmlns:p14="http://schemas.microsoft.com/office/powerpoint/2010/main" val="28457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12/26/2023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dirty="0"/>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63" r:id="rId7"/>
    <p:sldLayoutId id="2147483668" r:id="rId8"/>
    <p:sldLayoutId id="2147483666" r:id="rId9"/>
    <p:sldLayoutId id="2147483667" r:id="rId10"/>
    <p:sldLayoutId id="2147483671" r:id="rId11"/>
    <p:sldLayoutId id="2147483696" r:id="rId12"/>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hyperlink" Target="mailto:GDOTribalAssistance@hq.doe.gov"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ia.gov/electricity/sales_revenue_price/pdf/table_10.pd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eere-pmc.energy.gov/Default.aspx" TargetMode="External"/><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mailto:ITSIHelp@ee.doe.gov" TargetMode="External"/><Relationship Id="rId5" Type="http://schemas.openxmlformats.org/officeDocument/2006/relationships/hyperlink" Target="https://www.eere-pmc.energy.gov/PMCRecipient/Instructions_for_Navigating_to_new_Submit_Reports_Location.pdf" TargetMode="External"/><Relationship Id="rId10" Type="http://schemas.openxmlformats.org/officeDocument/2006/relationships/image" Target="../media/image46.png"/><Relationship Id="rId4" Type="http://schemas.openxmlformats.org/officeDocument/2006/relationships/hyperlink" Target="https://www.eere-pmc.energy.gov/PMCRecipient/Instructions_for_Setting_up_a_Recipient_Applicant_Login_Account.pdf" TargetMode="Externa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energy.gov/gdo/grid-resilience-statetribal-formula-grant-progra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3.jfif"/><Relationship Id="rId13" Type="http://schemas.openxmlformats.org/officeDocument/2006/relationships/image" Target="cid:13235511806616285909031" TargetMode="External"/><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cid:412849452199688489807231" TargetMode="External"/><Relationship Id="rId5" Type="http://schemas.openxmlformats.org/officeDocument/2006/relationships/image" Target="../media/image20.jpeg"/><Relationship Id="rId15" Type="http://schemas.openxmlformats.org/officeDocument/2006/relationships/image" Target="../media/image28.png"/><Relationship Id="rId10" Type="http://schemas.openxmlformats.org/officeDocument/2006/relationships/image" Target="../media/image25.jpeg"/><Relationship Id="rId4" Type="http://schemas.openxmlformats.org/officeDocument/2006/relationships/image" Target="../media/image19.jpg"/><Relationship Id="rId9" Type="http://schemas.openxmlformats.org/officeDocument/2006/relationships/image" Target="../media/image24.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s://www.energy.gov/gdo/events/september-19-grid-resilience-formula-grant-metrics-guidance-webinar-grant-recipien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netl.doe.gov/bilhub/grid-resilience/formula-grant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netl.doe.gov/bilhub/grid-resilience/formula-grants/post-award-documen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nergy.gov/management/financial-assistanc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www.ecfr.gov/current/title-2/subtitle-A/chapter-II/part-20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netl.doe.gov/sites/default/files/2023-12/FY24%20Allocations%20Table.pdf"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fiscal.treasury.gov/asap/"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s://vipers.doe.gov/RequestAccess.aspx" TargetMode="External"/><Relationship Id="rId4" Type="http://schemas.openxmlformats.org/officeDocument/2006/relationships/hyperlink" Target="https://www.fiscal.treasury.gov/trainin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energy.gov/management/build-america-buy-america"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www.energy.gov/sites/default/files/10CFRPart1021.pdf"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www.eia.gov/electricity/sales_revenue_price/pdf/table10.pdf"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energy.gov/oe/mission"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hyperlink" Target="https://www.energy.gov/gdo/grid-deployment-office" TargetMode="External"/><Relationship Id="rId4" Type="http://schemas.openxmlformats.org/officeDocument/2006/relationships/hyperlink" Target="https://www.energy.gov/ceser/ceser-missi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hyperlink" Target="https://netl.doe.gov/" TargetMode="Externa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28" y="696392"/>
            <a:ext cx="9255112" cy="919232"/>
          </a:xfrm>
        </p:spPr>
        <p:txBody>
          <a:bodyPr>
            <a:noAutofit/>
          </a:bodyPr>
          <a:lstStyle/>
          <a:p>
            <a:pPr>
              <a:lnSpc>
                <a:spcPct val="100000"/>
              </a:lnSpc>
              <a:spcAft>
                <a:spcPts val="600"/>
              </a:spcAft>
            </a:pPr>
            <a:r>
              <a:rPr lang="en-US" sz="4400" dirty="0">
                <a:solidFill>
                  <a:srgbClr val="000000"/>
                </a:solidFill>
                <a:latin typeface="+mn-lt"/>
                <a:cs typeface="Arial" panose="020B0604020202020204" pitchFamily="34" charset="0"/>
              </a:rPr>
              <a:t>DE-FOA-0002736</a:t>
            </a:r>
            <a:br>
              <a:rPr lang="en-US" sz="4000" dirty="0">
                <a:solidFill>
                  <a:schemeClr val="tx1"/>
                </a:solidFill>
                <a:cs typeface="Arial" panose="020B0604020202020204" pitchFamily="34" charset="0"/>
              </a:rPr>
            </a:br>
            <a:r>
              <a:rPr kumimoji="0" lang="en-US" sz="2400" b="0" i="1" u="none" strike="noStrike" kern="1200" cap="none" spc="0" normalizeH="0" baseline="0" noProof="0" dirty="0">
                <a:ln>
                  <a:noFill/>
                </a:ln>
                <a:solidFill>
                  <a:srgbClr val="000000"/>
                </a:solidFill>
                <a:effectLst/>
                <a:uLnTx/>
                <a:uFillTx/>
                <a:latin typeface="+mn-lt"/>
                <a:cs typeface="Arial" panose="020B0604020202020204" pitchFamily="34" charset="0"/>
              </a:rPr>
              <a:t>BIL40101(d) – PREVENTING OUTAGES AND ENHANCING THE RESILIENCE OF THE ELECTRIC GRID FORMULA GRANTS TO STATES AND INDIAN TRIBES</a:t>
            </a:r>
            <a:endParaRPr lang="en-US" sz="4000" i="1" dirty="0">
              <a:solidFill>
                <a:srgbClr val="000000"/>
              </a:solidFill>
              <a:latin typeface="+mn-lt"/>
              <a:cs typeface="Arial" panose="020B0604020202020204" pitchFamily="34" charset="0"/>
            </a:endParaRPr>
          </a:p>
        </p:txBody>
      </p:sp>
      <p:sp>
        <p:nvSpPr>
          <p:cNvPr id="3" name="Subtitle 2"/>
          <p:cNvSpPr>
            <a:spLocks noGrp="1"/>
          </p:cNvSpPr>
          <p:nvPr>
            <p:ph type="subTitle" idx="1"/>
          </p:nvPr>
        </p:nvSpPr>
        <p:spPr>
          <a:xfrm>
            <a:off x="270628" y="1615624"/>
            <a:ext cx="9033029" cy="373510"/>
          </a:xfrm>
        </p:spPr>
        <p:txBody>
          <a:bodyPr/>
          <a:lstStyle/>
          <a:p>
            <a:pPr>
              <a:lnSpc>
                <a:spcPct val="100000"/>
              </a:lnSpc>
              <a:spcBef>
                <a:spcPts val="0"/>
              </a:spcBef>
              <a:defRPr/>
            </a:pPr>
            <a:r>
              <a:rPr lang="en-US" sz="3600" dirty="0">
                <a:latin typeface="+mj-lt"/>
                <a:cs typeface="Arial" panose="020B0604020202020204" pitchFamily="34" charset="0"/>
              </a:rPr>
              <a:t>Award Kickoff Meeting</a:t>
            </a:r>
          </a:p>
        </p:txBody>
      </p:sp>
      <p:sp>
        <p:nvSpPr>
          <p:cNvPr id="6" name="Subtitle 2">
            <a:extLst>
              <a:ext uri="{FF2B5EF4-FFF2-40B4-BE49-F238E27FC236}">
                <a16:creationId xmlns:a16="http://schemas.microsoft.com/office/drawing/2014/main" id="{E90F2DFD-7798-4500-9017-C645AD5452DF}"/>
              </a:ext>
            </a:extLst>
          </p:cNvPr>
          <p:cNvSpPr txBox="1">
            <a:spLocks/>
          </p:cNvSpPr>
          <p:nvPr/>
        </p:nvSpPr>
        <p:spPr>
          <a:xfrm>
            <a:off x="7093309" y="1610245"/>
            <a:ext cx="4937055"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1/3/24</a:t>
            </a:r>
          </a:p>
        </p:txBody>
      </p:sp>
    </p:spTree>
    <p:extLst>
      <p:ext uri="{BB962C8B-B14F-4D97-AF65-F5344CB8AC3E}">
        <p14:creationId xmlns:p14="http://schemas.microsoft.com/office/powerpoint/2010/main" val="392886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solidFill>
                  <a:srgbClr val="000000"/>
                </a:solidFill>
                <a:latin typeface="+mn-lt"/>
                <a:cs typeface="Arial" panose="020B0604020202020204" pitchFamily="34" charset="0"/>
              </a:rPr>
              <a:t>NETL versus Recipient</a:t>
            </a:r>
            <a:br>
              <a:rPr lang="en-US" dirty="0">
                <a:solidFill>
                  <a:srgbClr val="000000"/>
                </a:solidFill>
                <a:latin typeface="+mn-lt"/>
                <a:cs typeface="Arial" panose="020B0604020202020204" pitchFamily="34" charset="0"/>
              </a:rPr>
            </a:br>
            <a:r>
              <a:rPr lang="en-US" dirty="0">
                <a:solidFill>
                  <a:srgbClr val="000000"/>
                </a:solidFill>
                <a:latin typeface="+mn-lt"/>
                <a:cs typeface="Arial" panose="020B0604020202020204" pitchFamily="34" charset="0"/>
              </a:rPr>
              <a:t>Roles and Responsibilities</a:t>
            </a:r>
            <a:r>
              <a:rPr lang="en-US" b="0" baseline="30000" dirty="0">
                <a:solidFill>
                  <a:srgbClr val="000000"/>
                </a:solidFill>
                <a:latin typeface="+mn-lt"/>
                <a:cs typeface="Arial" panose="020B0604020202020204" pitchFamily="34" charset="0"/>
              </a:rPr>
              <a:t>*</a:t>
            </a:r>
            <a:endParaRPr lang="en-US" baseline="30000" dirty="0">
              <a:solidFill>
                <a:srgbClr val="000000"/>
              </a:solidFill>
              <a:latin typeface="+mn-lt"/>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87789184"/>
              </p:ext>
            </p:extLst>
          </p:nvPr>
        </p:nvGraphicFramePr>
        <p:xfrm>
          <a:off x="563880" y="1457272"/>
          <a:ext cx="11064240" cy="4572000"/>
        </p:xfrm>
        <a:graphic>
          <a:graphicData uri="http://schemas.openxmlformats.org/drawingml/2006/table">
            <a:tbl>
              <a:tblPr firstRow="1" bandRow="1">
                <a:tableStyleId>{2A488322-F2BA-4B5B-9748-0D474271808F}</a:tableStyleId>
              </a:tblPr>
              <a:tblGrid>
                <a:gridCol w="5532120">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365760">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Recipient</a:t>
                      </a:r>
                      <a:endParaRPr lang="en-US" sz="2000"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NETL</a:t>
                      </a:r>
                      <a:endParaRPr lang="en-US" sz="2000" dirty="0">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548640">
                <a:tc>
                  <a:txBody>
                    <a:bodyPr/>
                    <a:lstStyle/>
                    <a:p>
                      <a:pPr lvl="0"/>
                      <a:r>
                        <a:rPr lang="en-US" sz="1800" dirty="0">
                          <a:solidFill>
                            <a:srgbClr val="000000"/>
                          </a:solidFill>
                          <a:latin typeface="+mn-lt"/>
                          <a:cs typeface="Arial" panose="020B0604020202020204" pitchFamily="34" charset="0"/>
                        </a:rPr>
                        <a:t>Assign Principal Investigator (aka - Technical Project Manager) and Business Point of Contact.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lvl="0"/>
                      <a:r>
                        <a:rPr lang="en-US" sz="1800" dirty="0">
                          <a:solidFill>
                            <a:srgbClr val="000000"/>
                          </a:solidFill>
                          <a:latin typeface="+mn-lt"/>
                          <a:cs typeface="Arial" panose="020B0604020202020204" pitchFamily="34" charset="0"/>
                        </a:rPr>
                        <a:t>Assign a Contracting Officer, Contract Specialist (aka - Award Administrator), and Federal Project Officer.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Receive the Award and manage subawards as needed.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r>
                        <a:rPr lang="en-US" sz="1800" dirty="0">
                          <a:solidFill>
                            <a:srgbClr val="000000"/>
                          </a:solidFill>
                          <a:latin typeface="+mn-lt"/>
                          <a:cs typeface="Arial" panose="020B0604020202020204" pitchFamily="34" charset="0"/>
                        </a:rPr>
                        <a:t>Award the Award Agreement to the Recipient, and as needed approve any subsequent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lvl="0"/>
                      <a:r>
                        <a:rPr lang="en-US" sz="1800" dirty="0">
                          <a:solidFill>
                            <a:srgbClr val="000000"/>
                          </a:solidFill>
                          <a:latin typeface="+mn-lt"/>
                          <a:cs typeface="Arial" panose="020B0604020202020204" pitchFamily="34" charset="0"/>
                        </a:rPr>
                        <a:t>Manage project(s) and perform SOPO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Manage and administer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Notify DOE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latin typeface="+mn-lt"/>
                          <a:cs typeface="Arial" panose="020B0604020202020204" pitchFamily="34" charset="0"/>
                        </a:rPr>
                        <a:t>Notify recipient of acceptance of notification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4581"/>
                  </a:ext>
                </a:extLst>
              </a:tr>
              <a:tr h="548640">
                <a:tc>
                  <a:txBody>
                    <a:bodyPr/>
                    <a:lstStyle/>
                    <a:p>
                      <a:pPr marL="0" lvl="0" algn="l" defTabSz="914400" rtl="0" eaLnBrk="1" latinLnBrk="0" hangingPunct="1"/>
                      <a:r>
                        <a:rPr lang="en-US" sz="1800" kern="1200" dirty="0">
                          <a:solidFill>
                            <a:srgbClr val="000000"/>
                          </a:solidFill>
                          <a:latin typeface="+mn-lt"/>
                          <a:ea typeface="+mn-ea"/>
                          <a:cs typeface="Arial" panose="020B0604020202020204" pitchFamily="34" charset="0"/>
                        </a:rPr>
                        <a:t>Manage project team members.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20210687"/>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Manage project against planned schedule and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Monitor performance against Agreement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11706768"/>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Create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Determine acceptability of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005"/>
                  </a:ext>
                </a:extLst>
              </a:tr>
            </a:tbl>
          </a:graphicData>
        </a:graphic>
      </p:graphicFrame>
      <p:sp>
        <p:nvSpPr>
          <p:cNvPr id="4" name="Text Placeholder 3"/>
          <p:cNvSpPr txBox="1">
            <a:spLocks/>
          </p:cNvSpPr>
          <p:nvPr/>
        </p:nvSpPr>
        <p:spPr>
          <a:xfrm>
            <a:off x="10538049" y="6026643"/>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*Not all inclusive</a:t>
            </a:r>
            <a:r>
              <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73880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B751-A0FF-97CA-0EC8-E3F943762BB8}"/>
              </a:ext>
            </a:extLst>
          </p:cNvPr>
          <p:cNvSpPr>
            <a:spLocks noGrp="1"/>
          </p:cNvSpPr>
          <p:nvPr>
            <p:ph type="ctrTitle"/>
          </p:nvPr>
        </p:nvSpPr>
        <p:spPr/>
        <p:txBody>
          <a:bodyPr>
            <a:normAutofit/>
          </a:bodyPr>
          <a:lstStyle/>
          <a:p>
            <a:r>
              <a:rPr lang="en-US" sz="5400" dirty="0">
                <a:solidFill>
                  <a:srgbClr val="000000"/>
                </a:solidFill>
                <a:latin typeface="+mn-lt"/>
              </a:rPr>
              <a:t>BIL40101(d) Overview</a:t>
            </a:r>
          </a:p>
        </p:txBody>
      </p:sp>
    </p:spTree>
    <p:extLst>
      <p:ext uri="{BB962C8B-B14F-4D97-AF65-F5344CB8AC3E}">
        <p14:creationId xmlns:p14="http://schemas.microsoft.com/office/powerpoint/2010/main" val="134421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C6F8E5E-1AD5-4E7C-BF36-4BDE14F36B5A}"/>
              </a:ext>
            </a:extLst>
          </p:cNvPr>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BIL40101(d) - DE-FOA-0002736</a:t>
            </a:r>
          </a:p>
        </p:txBody>
      </p:sp>
      <p:sp>
        <p:nvSpPr>
          <p:cNvPr id="2" name="Subtitle 1">
            <a:extLst>
              <a:ext uri="{FF2B5EF4-FFF2-40B4-BE49-F238E27FC236}">
                <a16:creationId xmlns:a16="http://schemas.microsoft.com/office/drawing/2014/main" id="{86B6088C-3FBA-4678-87AA-F762B5CB53D3}"/>
              </a:ext>
            </a:extLst>
          </p:cNvPr>
          <p:cNvSpPr>
            <a:spLocks noGrp="1"/>
          </p:cNvSpPr>
          <p:nvPr>
            <p:ph type="subTitle" idx="13"/>
          </p:nvPr>
        </p:nvSpPr>
        <p:spPr>
          <a:xfrm>
            <a:off x="270628" y="778081"/>
            <a:ext cx="9567055" cy="600980"/>
          </a:xfrm>
        </p:spPr>
        <p:txBody>
          <a:bodyPr/>
          <a:lstStyle/>
          <a:p>
            <a:r>
              <a:rPr lang="en-US" sz="2000" b="1" dirty="0">
                <a:solidFill>
                  <a:srgbClr val="98C93D"/>
                </a:solidFill>
                <a:latin typeface="+mn-lt"/>
                <a:cs typeface="Arial" panose="020B0604020202020204" pitchFamily="34" charset="0"/>
              </a:rPr>
              <a:t>Objective: Improve the resilience of the electric grid against disruptive events. </a:t>
            </a:r>
          </a:p>
        </p:txBody>
      </p:sp>
      <p:sp>
        <p:nvSpPr>
          <p:cNvPr id="11" name="Content Placeholder 2">
            <a:extLst>
              <a:ext uri="{FF2B5EF4-FFF2-40B4-BE49-F238E27FC236}">
                <a16:creationId xmlns:a16="http://schemas.microsoft.com/office/drawing/2014/main" id="{7095906B-F3E1-77C5-C576-A52169B7A245}"/>
              </a:ext>
            </a:extLst>
          </p:cNvPr>
          <p:cNvSpPr>
            <a:spLocks noGrp="1"/>
          </p:cNvSpPr>
          <p:nvPr>
            <p:ph sz="half" idx="1"/>
          </p:nvPr>
        </p:nvSpPr>
        <p:spPr>
          <a:xfrm>
            <a:off x="270628" y="1482750"/>
            <a:ext cx="5940986" cy="4762599"/>
          </a:xfrm>
        </p:spPr>
        <p:txBody>
          <a:bodyPr>
            <a:normAutofit fontScale="92500" lnSpcReduction="10000"/>
          </a:bodyPr>
          <a:lstStyle/>
          <a:p>
            <a:pPr marL="0" indent="0">
              <a:spcBef>
                <a:spcPts val="0"/>
              </a:spcBef>
              <a:spcAft>
                <a:spcPts val="600"/>
              </a:spcAft>
              <a:buNone/>
            </a:pPr>
            <a:r>
              <a:rPr lang="en-US" sz="1900" u="sng" dirty="0">
                <a:solidFill>
                  <a:srgbClr val="000000"/>
                </a:solidFill>
                <a:latin typeface="+mn-lt"/>
              </a:rPr>
              <a:t>Eligible Investments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Adaptive protection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Advanced modeling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Fire-resistant technologies and fire prevention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Hardening of power lines, facilities, substations, or other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Monitoring and control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Relocation of power lines or reconductoring of power lines with low-sag, advanced conductors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Replacement of old overhead conductors &amp; underground cables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Undergrounding of electrical equipment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Use or construction of DERs for enhancing system adaptive capacity during disruptive events, including microgrids and battery-storage subcomponents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Utility pole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Vegetation and fuel-load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Weatherization technologies and equipment</a:t>
            </a:r>
          </a:p>
        </p:txBody>
      </p:sp>
      <p:sp>
        <p:nvSpPr>
          <p:cNvPr id="13" name="Content Placeholder 2">
            <a:extLst>
              <a:ext uri="{FF2B5EF4-FFF2-40B4-BE49-F238E27FC236}">
                <a16:creationId xmlns:a16="http://schemas.microsoft.com/office/drawing/2014/main" id="{FB9C760D-C57C-9D5E-41DD-01025C6BDF35}"/>
              </a:ext>
            </a:extLst>
          </p:cNvPr>
          <p:cNvSpPr txBox="1">
            <a:spLocks/>
          </p:cNvSpPr>
          <p:nvPr/>
        </p:nvSpPr>
        <p:spPr>
          <a:xfrm>
            <a:off x="6438542" y="172648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0000"/>
                </a:solidFill>
                <a:effectLst/>
                <a:uLnTx/>
                <a:uFillTx/>
                <a:latin typeface="+mn-lt"/>
                <a:ea typeface="+mn-ea"/>
                <a:cs typeface="+mn-cs"/>
              </a:rPr>
              <a:t>Ineligible Investments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Construction of a new electric generating facility</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Large-scale battery storage facilities </a:t>
            </a:r>
            <a:r>
              <a:rPr kumimoji="0" lang="en-US" sz="1700" i="0" u="none" strike="noStrike" kern="1200" cap="none" spc="0" normalizeH="0" baseline="0" noProof="0" dirty="0">
                <a:ln>
                  <a:noFill/>
                </a:ln>
                <a:solidFill>
                  <a:srgbClr val="000000"/>
                </a:solidFill>
                <a:effectLst/>
                <a:uLnTx/>
                <a:uFillTx/>
                <a:latin typeface="+mn-lt"/>
                <a:ea typeface="+mn-ea"/>
                <a:cs typeface="+mn-cs"/>
              </a:rPr>
              <a:t>not</a:t>
            </a:r>
            <a:r>
              <a:rPr kumimoji="0" lang="en-US" sz="1700" b="0" i="0" u="none" strike="noStrike" kern="1200" cap="none" spc="0" normalizeH="0" baseline="0" noProof="0" dirty="0">
                <a:ln>
                  <a:noFill/>
                </a:ln>
                <a:solidFill>
                  <a:srgbClr val="000000"/>
                </a:solidFill>
                <a:effectLst/>
                <a:uLnTx/>
                <a:uFillTx/>
                <a:latin typeface="+mn-lt"/>
                <a:ea typeface="+mn-ea"/>
                <a:cs typeface="+mn-cs"/>
              </a:rPr>
              <a:t> being used to supply electricity where needed during disruptive events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Cybersecurity measures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373838"/>
              </a:solidFill>
              <a:effectLst/>
              <a:uLnTx/>
              <a:uFillTx/>
              <a:latin typeface="Garamond" panose="02020404030301010803" pitchFamily="18" charset="0"/>
              <a:ea typeface="+mn-ea"/>
              <a:cs typeface="+mn-cs"/>
            </a:endParaRPr>
          </a:p>
        </p:txBody>
      </p:sp>
      <p:pic>
        <p:nvPicPr>
          <p:cNvPr id="14" name="Graphic 13" descr="Warning with solid fill">
            <a:extLst>
              <a:ext uri="{FF2B5EF4-FFF2-40B4-BE49-F238E27FC236}">
                <a16:creationId xmlns:a16="http://schemas.microsoft.com/office/drawing/2014/main" id="{E6E84A7F-70F6-0DB3-D6CC-ED3404E48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9944" y="1058363"/>
            <a:ext cx="641396" cy="641396"/>
          </a:xfrm>
          <a:prstGeom prst="rect">
            <a:avLst/>
          </a:prstGeom>
        </p:spPr>
      </p:pic>
      <p:pic>
        <p:nvPicPr>
          <p:cNvPr id="15" name="Graphic 14" descr="Thumbs up sign with solid fill">
            <a:extLst>
              <a:ext uri="{FF2B5EF4-FFF2-40B4-BE49-F238E27FC236}">
                <a16:creationId xmlns:a16="http://schemas.microsoft.com/office/drawing/2014/main" id="{420F7BF5-DE00-2995-3D6F-AA8CDFA6A9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2564" y="1031638"/>
            <a:ext cx="694846" cy="694846"/>
          </a:xfrm>
          <a:prstGeom prst="rect">
            <a:avLst/>
          </a:prstGeom>
        </p:spPr>
      </p:pic>
    </p:spTree>
    <p:extLst>
      <p:ext uri="{BB962C8B-B14F-4D97-AF65-F5344CB8AC3E}">
        <p14:creationId xmlns:p14="http://schemas.microsoft.com/office/powerpoint/2010/main" val="355399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1038951"/>
            <a:ext cx="11481401" cy="5030153"/>
          </a:xfrm>
        </p:spPr>
        <p:txBody>
          <a:bodyPr>
            <a:normAutofit fontScale="85000" lnSpcReduction="10000"/>
          </a:bodyPr>
          <a:lstStyle/>
          <a:p>
            <a:pPr>
              <a:lnSpc>
                <a:spcPct val="100000"/>
              </a:lnSpc>
            </a:pPr>
            <a:r>
              <a:rPr lang="en-US" dirty="0">
                <a:solidFill>
                  <a:srgbClr val="000000"/>
                </a:solidFill>
                <a:latin typeface="+mn-lt"/>
              </a:rPr>
              <a:t>This award is </a:t>
            </a:r>
            <a:r>
              <a:rPr lang="en-US" u="sng" dirty="0">
                <a:solidFill>
                  <a:srgbClr val="000000"/>
                </a:solidFill>
                <a:latin typeface="+mn-lt"/>
              </a:rPr>
              <a:t>financial assistance</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Financial assistance is used for the transfer of value from a federal agency to a Recipient to carry out a </a:t>
            </a:r>
            <a:r>
              <a:rPr lang="en-US" sz="2400" b="1" u="sng" dirty="0">
                <a:solidFill>
                  <a:srgbClr val="000000"/>
                </a:solidFill>
                <a:latin typeface="+mn-lt"/>
              </a:rPr>
              <a:t>public purpose</a:t>
            </a:r>
            <a:r>
              <a:rPr lang="en-US" sz="2400" dirty="0">
                <a:solidFill>
                  <a:srgbClr val="000000"/>
                </a:solidFill>
                <a:latin typeface="+mn-lt"/>
              </a:rPr>
              <a:t> of support or stimulation authorized by a US law.</a:t>
            </a:r>
          </a:p>
          <a:p>
            <a:pPr marL="685800" lvl="2">
              <a:lnSpc>
                <a:spcPct val="100000"/>
              </a:lnSpc>
              <a:spcBef>
                <a:spcPts val="1000"/>
              </a:spcBef>
            </a:pPr>
            <a:r>
              <a:rPr lang="en-US" sz="2400" dirty="0">
                <a:solidFill>
                  <a:srgbClr val="000000"/>
                </a:solidFill>
                <a:latin typeface="+mn-lt"/>
              </a:rPr>
              <a:t>This award is a </a:t>
            </a:r>
            <a:r>
              <a:rPr lang="en-US" sz="2400" b="1" dirty="0">
                <a:solidFill>
                  <a:srgbClr val="000000"/>
                </a:solidFill>
                <a:latin typeface="+mn-lt"/>
              </a:rPr>
              <a:t>Grant.</a:t>
            </a:r>
            <a:endParaRPr lang="en-US" sz="2800" dirty="0">
              <a:solidFill>
                <a:srgbClr val="000000"/>
              </a:solidFill>
              <a:latin typeface="+mn-lt"/>
            </a:endParaRPr>
          </a:p>
          <a:p>
            <a:pPr>
              <a:lnSpc>
                <a:spcPct val="100000"/>
              </a:lnSpc>
            </a:pPr>
            <a:r>
              <a:rPr lang="en-US" dirty="0">
                <a:solidFill>
                  <a:srgbClr val="000000"/>
                </a:solidFill>
                <a:latin typeface="+mn-lt"/>
              </a:rPr>
              <a:t>This award is not a </a:t>
            </a:r>
            <a:r>
              <a:rPr lang="en-US" u="sng" dirty="0">
                <a:solidFill>
                  <a:srgbClr val="000000"/>
                </a:solidFill>
                <a:latin typeface="+mn-lt"/>
              </a:rPr>
              <a:t>contract</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A contract is used for the acquisition of property or services for the direct benefit or </a:t>
            </a:r>
            <a:r>
              <a:rPr lang="en-US" sz="2400" b="1" u="sng" dirty="0">
                <a:solidFill>
                  <a:srgbClr val="000000"/>
                </a:solidFill>
                <a:latin typeface="+mn-lt"/>
              </a:rPr>
              <a:t>use of the federal government.</a:t>
            </a:r>
            <a:endParaRPr lang="en-US" sz="2800" dirty="0">
              <a:solidFill>
                <a:srgbClr val="000000"/>
              </a:solidFill>
              <a:latin typeface="+mn-lt"/>
            </a:endParaRPr>
          </a:p>
          <a:p>
            <a:pPr>
              <a:lnSpc>
                <a:spcPct val="100000"/>
              </a:lnSpc>
            </a:pPr>
            <a:r>
              <a:rPr lang="en-US" dirty="0">
                <a:solidFill>
                  <a:srgbClr val="000000"/>
                </a:solidFill>
                <a:latin typeface="+mn-lt"/>
              </a:rPr>
              <a:t>The State* or Indian Tribe is the grant Recipient.</a:t>
            </a:r>
          </a:p>
          <a:p>
            <a:pPr marL="685800" lvl="2">
              <a:lnSpc>
                <a:spcPct val="100000"/>
              </a:lnSpc>
              <a:spcBef>
                <a:spcPts val="1000"/>
              </a:spcBef>
            </a:pPr>
            <a:r>
              <a:rPr lang="en-US" sz="2400" dirty="0">
                <a:solidFill>
                  <a:srgbClr val="000000"/>
                </a:solidFill>
                <a:latin typeface="+mn-lt"/>
              </a:rPr>
              <a:t>The organization, individual, or other entity that receives an award and is responsible for carrying out the terms and conditions of the award.</a:t>
            </a:r>
          </a:p>
          <a:p>
            <a:pPr marL="457200" lvl="2" indent="0">
              <a:lnSpc>
                <a:spcPct val="100000"/>
              </a:lnSpc>
              <a:spcBef>
                <a:spcPts val="1000"/>
              </a:spcBef>
              <a:buNone/>
            </a:pPr>
            <a:endParaRPr lang="en-US" sz="1400" dirty="0">
              <a:solidFill>
                <a:srgbClr val="000000"/>
              </a:solidFill>
              <a:latin typeface="+mn-lt"/>
            </a:endParaRPr>
          </a:p>
          <a:p>
            <a:pPr marR="0" lvl="0" fontAlgn="auto">
              <a:lnSpc>
                <a:spcPct val="100000"/>
              </a:lnSpc>
              <a:spcAft>
                <a:spcPts val="0"/>
              </a:spcAft>
              <a:buClrTx/>
              <a:buSzTx/>
              <a:tabLst/>
              <a:defRPr/>
            </a:pPr>
            <a:r>
              <a:rPr lang="en-US" dirty="0">
                <a:solidFill>
                  <a:srgbClr val="000000"/>
                </a:solidFill>
                <a:latin typeface="+mn-lt"/>
              </a:rPr>
              <a:t>Indian tribes and other Tribal applicants needing assistance or additional information may contact the DOE Grid Deployment Office at </a:t>
            </a:r>
            <a:r>
              <a:rPr lang="en-US" dirty="0">
                <a:solidFill>
                  <a:srgbClr val="000000"/>
                </a:solidFill>
                <a:latin typeface="+mn-lt"/>
                <a:hlinkClick r:id="rId3"/>
              </a:rPr>
              <a:t>GDOTribalAssistance@hq.doe.gov</a:t>
            </a:r>
            <a:r>
              <a:rPr lang="en-US" dirty="0">
                <a:solidFill>
                  <a:srgbClr val="000000"/>
                </a:solidFill>
                <a:latin typeface="+mn-lt"/>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a:t>
            </a:r>
            <a:endParaRPr lang="en-US" dirty="0">
              <a:solidFill>
                <a:srgbClr val="000000"/>
              </a:solidFill>
              <a:latin typeface="+mn-lt"/>
            </a:endParaRPr>
          </a:p>
        </p:txBody>
      </p:sp>
      <p:sp>
        <p:nvSpPr>
          <p:cNvPr id="5" name="TextBox 4">
            <a:extLst>
              <a:ext uri="{FF2B5EF4-FFF2-40B4-BE49-F238E27FC236}">
                <a16:creationId xmlns:a16="http://schemas.microsoft.com/office/drawing/2014/main" id="{BC7AB2C0-24F2-4281-8738-4BFCD5203F13}"/>
              </a:ext>
            </a:extLst>
          </p:cNvPr>
          <p:cNvSpPr txBox="1"/>
          <p:nvPr/>
        </p:nvSpPr>
        <p:spPr>
          <a:xfrm>
            <a:off x="8474042" y="6031363"/>
            <a:ext cx="365406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E7E6E6">
                    <a:lumMod val="10000"/>
                  </a:srgbClr>
                </a:solidFill>
              </a:rPr>
              <a:t>*</a:t>
            </a:r>
            <a:r>
              <a:rPr kumimoji="0" lang="en-US" sz="800" b="1" i="0" u="none" strike="noStrike" kern="1200" cap="none" spc="0" normalizeH="0" baseline="0" noProof="0" dirty="0">
                <a:ln>
                  <a:noFill/>
                </a:ln>
                <a:solidFill>
                  <a:srgbClr val="E7E6E6">
                    <a:lumMod val="10000"/>
                  </a:srgbClr>
                </a:solidFill>
                <a:effectLst/>
                <a:uLnTx/>
                <a:uFillTx/>
                <a:ea typeface="+mn-ea"/>
                <a:cs typeface="+mn-cs"/>
              </a:rPr>
              <a:t> “State” includes States, U.S. Territories, and the District of Columbia </a:t>
            </a:r>
          </a:p>
        </p:txBody>
      </p:sp>
    </p:spTree>
    <p:extLst>
      <p:ext uri="{BB962C8B-B14F-4D97-AF65-F5344CB8AC3E}">
        <p14:creationId xmlns:p14="http://schemas.microsoft.com/office/powerpoint/2010/main" val="28165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861249"/>
            <a:ext cx="11580921" cy="5506098"/>
          </a:xfrm>
        </p:spPr>
        <p:txBody>
          <a:bodyPr>
            <a:normAutofit fontScale="92500"/>
          </a:bodyPr>
          <a:lstStyle/>
          <a:p>
            <a:pPr marL="228600" lvl="1">
              <a:lnSpc>
                <a:spcPct val="100000"/>
              </a:lnSpc>
              <a:spcBef>
                <a:spcPts val="1000"/>
              </a:spcBef>
            </a:pPr>
            <a:r>
              <a:rPr lang="en-US" sz="2800" b="1" dirty="0">
                <a:solidFill>
                  <a:srgbClr val="000000"/>
                </a:solidFill>
                <a:latin typeface="+mn-lt"/>
              </a:rPr>
              <a:t>Period of Performance</a:t>
            </a:r>
            <a:r>
              <a:rPr lang="en-US" sz="2800" dirty="0">
                <a:solidFill>
                  <a:srgbClr val="000000"/>
                </a:solidFill>
                <a:latin typeface="+mn-lt"/>
              </a:rPr>
              <a:t> </a:t>
            </a:r>
            <a:r>
              <a:rPr lang="en-US" dirty="0">
                <a:solidFill>
                  <a:srgbClr val="000000"/>
                </a:solidFill>
                <a:latin typeface="+mn-lt"/>
              </a:rPr>
              <a:t>– 5 Years (initially)</a:t>
            </a:r>
          </a:p>
          <a:p>
            <a:pPr marL="228600" lvl="1">
              <a:lnSpc>
                <a:spcPct val="100000"/>
              </a:lnSpc>
              <a:spcBef>
                <a:spcPts val="1000"/>
              </a:spcBef>
            </a:pPr>
            <a:r>
              <a:rPr lang="en-US" sz="2800" b="1" dirty="0">
                <a:solidFill>
                  <a:srgbClr val="000000"/>
                </a:solidFill>
                <a:latin typeface="+mn-lt"/>
              </a:rPr>
              <a:t>Total Project Amount</a:t>
            </a:r>
            <a:r>
              <a:rPr lang="en-US" sz="2800" dirty="0">
                <a:solidFill>
                  <a:srgbClr val="000000"/>
                </a:solidFill>
                <a:latin typeface="+mn-lt"/>
              </a:rPr>
              <a:t> </a:t>
            </a:r>
            <a:r>
              <a:rPr lang="en-US" dirty="0">
                <a:solidFill>
                  <a:srgbClr val="000000"/>
                </a:solidFill>
                <a:latin typeface="+mn-lt"/>
              </a:rPr>
              <a:t>– See Block 12 of your Assistance Agreement Cover Page</a:t>
            </a: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0" lvl="1" indent="0">
              <a:lnSpc>
                <a:spcPct val="100000"/>
              </a:lnSpc>
              <a:spcBef>
                <a:spcPts val="1000"/>
              </a:spcBef>
              <a:buNone/>
            </a:pPr>
            <a:endParaRPr lang="en-US" sz="2800" b="1" dirty="0">
              <a:solidFill>
                <a:srgbClr val="000000"/>
              </a:solidFill>
              <a:latin typeface="Century Gothic" panose="020B0502020202020204" pitchFamily="34" charset="0"/>
            </a:endParaRPr>
          </a:p>
          <a:p>
            <a:pPr marL="228600" lvl="1">
              <a:lnSpc>
                <a:spcPct val="100000"/>
              </a:lnSpc>
              <a:spcBef>
                <a:spcPts val="1000"/>
              </a:spcBef>
            </a:pPr>
            <a:r>
              <a:rPr lang="en-US" sz="2800" b="1" dirty="0">
                <a:solidFill>
                  <a:srgbClr val="000000"/>
                </a:solidFill>
                <a:latin typeface="+mn-lt"/>
              </a:rPr>
              <a:t>Administrative and Technical Assistance:</a:t>
            </a:r>
          </a:p>
          <a:p>
            <a:pPr marL="685800" lvl="3">
              <a:lnSpc>
                <a:spcPct val="100000"/>
              </a:lnSpc>
              <a:spcBef>
                <a:spcPts val="1000"/>
              </a:spcBef>
            </a:pPr>
            <a:r>
              <a:rPr lang="en-US" sz="2400" dirty="0">
                <a:solidFill>
                  <a:srgbClr val="000000"/>
                </a:solidFill>
                <a:latin typeface="+mn-lt"/>
              </a:rPr>
              <a:t>Up to 5% of federal funding can be used for technical assistance and program administration.</a:t>
            </a:r>
          </a:p>
          <a:p>
            <a:pPr marL="685800" lvl="3">
              <a:lnSpc>
                <a:spcPct val="100000"/>
              </a:lnSpc>
              <a:spcBef>
                <a:spcPts val="1000"/>
              </a:spcBef>
            </a:pPr>
            <a:r>
              <a:rPr lang="en-US" sz="2400" dirty="0">
                <a:solidFill>
                  <a:srgbClr val="000000"/>
                </a:solidFill>
                <a:latin typeface="+mn-lt"/>
              </a:rPr>
              <a:t>The 15% cost match can also be used for technical assistance and program administration.</a:t>
            </a: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 Cont.</a:t>
            </a:r>
            <a:endParaRPr lang="en-US" dirty="0">
              <a:solidFill>
                <a:srgbClr val="000000"/>
              </a:solidFill>
              <a:latin typeface="+mn-lt"/>
            </a:endParaRPr>
          </a:p>
        </p:txBody>
      </p:sp>
      <p:graphicFrame>
        <p:nvGraphicFramePr>
          <p:cNvPr id="7" name="Table 6">
            <a:extLst>
              <a:ext uri="{FF2B5EF4-FFF2-40B4-BE49-F238E27FC236}">
                <a16:creationId xmlns:a16="http://schemas.microsoft.com/office/drawing/2014/main" id="{A2E9288A-61ED-3854-5B9C-320535757E18}"/>
              </a:ext>
            </a:extLst>
          </p:cNvPr>
          <p:cNvGraphicFramePr>
            <a:graphicFrameLocks noGrp="1"/>
          </p:cNvGraphicFramePr>
          <p:nvPr>
            <p:extLst>
              <p:ext uri="{D42A27DB-BD31-4B8C-83A1-F6EECF244321}">
                <p14:modId xmlns:p14="http://schemas.microsoft.com/office/powerpoint/2010/main" val="3863722541"/>
              </p:ext>
            </p:extLst>
          </p:nvPr>
        </p:nvGraphicFramePr>
        <p:xfrm>
          <a:off x="2475572" y="1949517"/>
          <a:ext cx="7070468" cy="2296943"/>
        </p:xfrm>
        <a:graphic>
          <a:graphicData uri="http://schemas.openxmlformats.org/drawingml/2006/table">
            <a:tbl>
              <a:tblPr firstRow="1" firstCol="1" bandRow="1">
                <a:tableStyleId>{93296810-A885-4BE3-A3E7-6D5BEEA58F35}</a:tableStyleId>
              </a:tblPr>
              <a:tblGrid>
                <a:gridCol w="3348180">
                  <a:extLst>
                    <a:ext uri="{9D8B030D-6E8A-4147-A177-3AD203B41FA5}">
                      <a16:colId xmlns:a16="http://schemas.microsoft.com/office/drawing/2014/main" val="3212638785"/>
                    </a:ext>
                  </a:extLst>
                </a:gridCol>
                <a:gridCol w="3722288">
                  <a:extLst>
                    <a:ext uri="{9D8B030D-6E8A-4147-A177-3AD203B41FA5}">
                      <a16:colId xmlns:a16="http://schemas.microsoft.com/office/drawing/2014/main" val="3735912588"/>
                    </a:ext>
                  </a:extLst>
                </a:gridCol>
              </a:tblGrid>
              <a:tr h="406134">
                <a:tc gridSpan="2">
                  <a:txBody>
                    <a:bodyPr/>
                    <a:lstStyle/>
                    <a:p>
                      <a:pPr marL="0" marR="0" algn="ctr">
                        <a:spcBef>
                          <a:spcPts val="0"/>
                        </a:spcBef>
                        <a:spcAft>
                          <a:spcPts val="0"/>
                        </a:spcAft>
                      </a:pPr>
                      <a:r>
                        <a:rPr lang="en-US" sz="2400" dirty="0">
                          <a:effectLst>
                            <a:outerShdw blurRad="38100" dist="38100" dir="2700000" algn="tl">
                              <a:srgbClr val="000000">
                                <a:alpha val="43137"/>
                              </a:srgbClr>
                            </a:outerShdw>
                          </a:effectLst>
                          <a:latin typeface="+mn-lt"/>
                        </a:rPr>
                        <a:t>Cost Match Requirements</a:t>
                      </a:r>
                      <a:endParaRPr lang="en-US" sz="32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86428587"/>
                  </a:ext>
                </a:extLst>
              </a:tr>
              <a:tr h="442899">
                <a:tc>
                  <a:txBody>
                    <a:bodyPr/>
                    <a:lstStyle/>
                    <a:p>
                      <a:pPr marL="0" marR="0">
                        <a:spcBef>
                          <a:spcPts val="0"/>
                        </a:spcBef>
                        <a:spcAft>
                          <a:spcPts val="0"/>
                        </a:spcAft>
                      </a:pPr>
                      <a:r>
                        <a:rPr lang="en-US" sz="2000" dirty="0">
                          <a:effectLst>
                            <a:outerShdw blurRad="38100" dist="38100" dir="2700000" algn="tl">
                              <a:srgbClr val="000000">
                                <a:alpha val="43137"/>
                              </a:srgbClr>
                            </a:outerShdw>
                          </a:effectLst>
                          <a:latin typeface="+mn-lt"/>
                        </a:rPr>
                        <a:t>State/Tribes</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15% of Federal Allocation</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471338218"/>
                  </a:ext>
                </a:extLst>
              </a:tr>
              <a:tr h="827516">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more than 4M MWh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100%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560893021"/>
                  </a:ext>
                </a:extLst>
              </a:tr>
              <a:tr h="620394">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4M MWh or less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1/3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50112252"/>
                  </a:ext>
                </a:extLst>
              </a:tr>
            </a:tbl>
          </a:graphicData>
        </a:graphic>
      </p:graphicFrame>
    </p:spTree>
    <p:extLst>
      <p:ext uri="{BB962C8B-B14F-4D97-AF65-F5344CB8AC3E}">
        <p14:creationId xmlns:p14="http://schemas.microsoft.com/office/powerpoint/2010/main" val="229791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AC5D4-B7C3-464C-A66C-8E8802179AC6}"/>
              </a:ext>
            </a:extLst>
          </p:cNvPr>
          <p:cNvSpPr>
            <a:spLocks noGrp="1"/>
          </p:cNvSpPr>
          <p:nvPr>
            <p:ph idx="1"/>
          </p:nvPr>
        </p:nvSpPr>
        <p:spPr>
          <a:xfrm>
            <a:off x="270627" y="1379061"/>
            <a:ext cx="11580921" cy="4609240"/>
          </a:xfrm>
        </p:spPr>
        <p:txBody>
          <a:bodyPr>
            <a:normAutofit lnSpcReduction="10000"/>
          </a:bodyPr>
          <a:lstStyle/>
          <a:p>
            <a:pPr>
              <a:spcBef>
                <a:spcPts val="0"/>
              </a:spcBef>
            </a:pPr>
            <a:r>
              <a:rPr lang="en-US" sz="2400" b="0" dirty="0">
                <a:solidFill>
                  <a:srgbClr val="000000"/>
                </a:solidFill>
                <a:latin typeface="+mn-lt"/>
              </a:rPr>
              <a:t>A State or Indian Tribe receiving a grant under the program shall ensure that, of the amounts made available to eligible entities, the percentage made available to eligible entities that sell not more than 4,000,000 megawatt hours of electricity per year is not less than the percentage of all customers in the State or Indian Tribe that are served by those eligible entities.</a:t>
            </a:r>
          </a:p>
          <a:p>
            <a:pPr marL="0" indent="0">
              <a:spcBef>
                <a:spcPts val="0"/>
              </a:spcBef>
              <a:buNone/>
            </a:pPr>
            <a:endParaRPr lang="en-US" sz="2400" b="0" dirty="0">
              <a:solidFill>
                <a:srgbClr val="000000"/>
              </a:solidFill>
              <a:latin typeface="+mn-lt"/>
            </a:endParaRPr>
          </a:p>
          <a:p>
            <a:pPr>
              <a:spcBef>
                <a:spcPts val="0"/>
              </a:spcBef>
            </a:pPr>
            <a:r>
              <a:rPr lang="en-US" sz="2400" b="0" dirty="0">
                <a:solidFill>
                  <a:srgbClr val="000000"/>
                </a:solidFill>
                <a:latin typeface="+mn-lt"/>
              </a:rPr>
              <a:t>See BIL40101(d) Subsection 6.</a:t>
            </a:r>
          </a:p>
          <a:p>
            <a:pPr>
              <a:spcBef>
                <a:spcPts val="0"/>
              </a:spcBef>
            </a:pPr>
            <a:endParaRPr lang="en-US" sz="2400" b="0" dirty="0">
              <a:solidFill>
                <a:srgbClr val="000000"/>
              </a:solidFill>
              <a:latin typeface="+mn-lt"/>
            </a:endParaRPr>
          </a:p>
          <a:p>
            <a:pPr>
              <a:spcBef>
                <a:spcPts val="0"/>
              </a:spcBef>
            </a:pPr>
            <a:r>
              <a:rPr lang="en-US" sz="2400" b="0" dirty="0">
                <a:solidFill>
                  <a:srgbClr val="000000"/>
                </a:solidFill>
                <a:latin typeface="+mn-lt"/>
              </a:rPr>
              <a:t>If the eligible utility is not listed on the below website, another data source is acceptable if it contains relevant, recent, and complete data. If no data source is available, please have the utility submit a formal letter certifying the electricity sales to qualify.</a:t>
            </a:r>
          </a:p>
          <a:p>
            <a:pPr>
              <a:spcBef>
                <a:spcPts val="0"/>
              </a:spcBef>
            </a:pPr>
            <a:endParaRPr lang="en-US" sz="2400" b="0" dirty="0">
              <a:solidFill>
                <a:srgbClr val="000000"/>
              </a:solidFill>
              <a:latin typeface="+mn-lt"/>
            </a:endParaRPr>
          </a:p>
          <a:p>
            <a:pPr>
              <a:lnSpc>
                <a:spcPct val="110000"/>
              </a:lnSpc>
              <a:spcBef>
                <a:spcPts val="0"/>
              </a:spcBef>
            </a:pPr>
            <a:r>
              <a:rPr lang="en-US" sz="2400" dirty="0">
                <a:solidFill>
                  <a:srgbClr val="000000"/>
                </a:solidFill>
                <a:latin typeface="+mn-lt"/>
              </a:rPr>
              <a:t>Note:</a:t>
            </a:r>
            <a:r>
              <a:rPr lang="en-US" sz="2400" b="0" dirty="0">
                <a:solidFill>
                  <a:srgbClr val="000000"/>
                </a:solidFill>
                <a:latin typeface="+mn-lt"/>
              </a:rPr>
              <a:t> Website for Utility Sales (as of 2022)</a:t>
            </a:r>
          </a:p>
          <a:p>
            <a:pPr lvl="1">
              <a:lnSpc>
                <a:spcPct val="110000"/>
              </a:lnSpc>
              <a:spcBef>
                <a:spcPts val="0"/>
              </a:spcBef>
            </a:pPr>
            <a:r>
              <a:rPr lang="en-US" sz="2000" dirty="0">
                <a:latin typeface="+mn-lt"/>
                <a:hlinkClick r:id="rId3"/>
              </a:rPr>
              <a:t>https://www.eia.gov/electricity/sales_revenue_price/pdf/table_10.pdf</a:t>
            </a:r>
            <a:r>
              <a:rPr lang="en-US" sz="2000" dirty="0">
                <a:latin typeface="+mn-lt"/>
              </a:rPr>
              <a:t> </a:t>
            </a:r>
            <a:endParaRPr lang="en-US" sz="2000"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5915DAF8-4CFF-48EF-99E3-D1B22751894C}"/>
              </a:ext>
            </a:extLst>
          </p:cNvPr>
          <p:cNvSpPr>
            <a:spLocks noGrp="1"/>
          </p:cNvSpPr>
          <p:nvPr>
            <p:ph type="ctrTitle"/>
          </p:nvPr>
        </p:nvSpPr>
        <p:spPr/>
        <p:txBody>
          <a:bodyPr>
            <a:normAutofit fontScale="90000"/>
          </a:bodyPr>
          <a:lstStyle/>
          <a:p>
            <a:r>
              <a:rPr lang="en-US" dirty="0">
                <a:solidFill>
                  <a:srgbClr val="000000"/>
                </a:solidFill>
                <a:latin typeface="+mn-lt"/>
              </a:rPr>
              <a:t>Small Utilities Set Aside</a:t>
            </a:r>
          </a:p>
        </p:txBody>
      </p:sp>
      <p:sp>
        <p:nvSpPr>
          <p:cNvPr id="4" name="Subtitle 3">
            <a:extLst>
              <a:ext uri="{FF2B5EF4-FFF2-40B4-BE49-F238E27FC236}">
                <a16:creationId xmlns:a16="http://schemas.microsoft.com/office/drawing/2014/main" id="{E0055A98-CA21-497C-80F6-26821B6B7BCF}"/>
              </a:ext>
            </a:extLst>
          </p:cNvPr>
          <p:cNvSpPr>
            <a:spLocks noGrp="1"/>
          </p:cNvSpPr>
          <p:nvPr>
            <p:ph type="subTitle" idx="13"/>
          </p:nvPr>
        </p:nvSpPr>
        <p:spPr/>
        <p:txBody>
          <a:bodyPr/>
          <a:lstStyle/>
          <a:p>
            <a:r>
              <a:rPr lang="en-US" sz="2000" b="1" dirty="0">
                <a:solidFill>
                  <a:srgbClr val="92C535"/>
                </a:solidFill>
                <a:latin typeface="+mn-lt"/>
              </a:rPr>
              <a:t>40101(d)(6)</a:t>
            </a:r>
          </a:p>
        </p:txBody>
      </p:sp>
    </p:spTree>
    <p:extLst>
      <p:ext uri="{BB962C8B-B14F-4D97-AF65-F5344CB8AC3E}">
        <p14:creationId xmlns:p14="http://schemas.microsoft.com/office/powerpoint/2010/main" val="4149353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5500" y="115121"/>
            <a:ext cx="11580921" cy="600980"/>
          </a:xfrm>
        </p:spPr>
        <p:txBody>
          <a:bodyPr>
            <a:normAutofit/>
          </a:bodyPr>
          <a:lstStyle/>
          <a:p>
            <a:r>
              <a:rPr lang="en-US" sz="3600" dirty="0">
                <a:solidFill>
                  <a:srgbClr val="000000"/>
                </a:solidFill>
                <a:latin typeface="+mn-lt"/>
              </a:rPr>
              <a:t>Project Post-Award Phase</a:t>
            </a:r>
            <a:endParaRPr lang="en-US" sz="3600" dirty="0">
              <a:solidFill>
                <a:schemeClr val="bg2">
                  <a:lumMod val="10000"/>
                </a:schemeClr>
              </a:solidFill>
              <a:latin typeface="Century Gothic"/>
            </a:endParaRPr>
          </a:p>
        </p:txBody>
      </p:sp>
      <p:grpSp>
        <p:nvGrpSpPr>
          <p:cNvPr id="87" name="Group 86">
            <a:extLst>
              <a:ext uri="{FF2B5EF4-FFF2-40B4-BE49-F238E27FC236}">
                <a16:creationId xmlns:a16="http://schemas.microsoft.com/office/drawing/2014/main" id="{89E68BA8-ACC0-0988-1FE5-8CAFA9917BB3}"/>
              </a:ext>
            </a:extLst>
          </p:cNvPr>
          <p:cNvGrpSpPr/>
          <p:nvPr/>
        </p:nvGrpSpPr>
        <p:grpSpPr>
          <a:xfrm>
            <a:off x="561340" y="2085561"/>
            <a:ext cx="11069319" cy="2686876"/>
            <a:chOff x="561340" y="1790765"/>
            <a:chExt cx="11069319" cy="2103120"/>
          </a:xfrm>
        </p:grpSpPr>
        <p:sp>
          <p:nvSpPr>
            <p:cNvPr id="29" name="Rectangle: Rounded Corners 28">
              <a:extLst>
                <a:ext uri="{FF2B5EF4-FFF2-40B4-BE49-F238E27FC236}">
                  <a16:creationId xmlns:a16="http://schemas.microsoft.com/office/drawing/2014/main" id="{A681B63B-FB98-51B2-5048-8EC75F8F1642}"/>
                </a:ext>
              </a:extLst>
            </p:cNvPr>
            <p:cNvSpPr/>
            <p:nvPr/>
          </p:nvSpPr>
          <p:spPr>
            <a:xfrm>
              <a:off x="6531010" y="1790765"/>
              <a:ext cx="5099649" cy="21031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2" name="Group 71">
              <a:extLst>
                <a:ext uri="{FF2B5EF4-FFF2-40B4-BE49-F238E27FC236}">
                  <a16:creationId xmlns:a16="http://schemas.microsoft.com/office/drawing/2014/main" id="{8793A323-6785-B83E-FAA4-D96AA2A4A418}"/>
                </a:ext>
              </a:extLst>
            </p:cNvPr>
            <p:cNvGrpSpPr/>
            <p:nvPr/>
          </p:nvGrpSpPr>
          <p:grpSpPr>
            <a:xfrm>
              <a:off x="6392850" y="1790765"/>
              <a:ext cx="1414494" cy="2103120"/>
              <a:chOff x="4178808" y="1787943"/>
              <a:chExt cx="1414494" cy="2114550"/>
            </a:xfrm>
            <a:solidFill>
              <a:schemeClr val="accent6">
                <a:lumMod val="60000"/>
                <a:lumOff val="40000"/>
              </a:schemeClr>
            </a:solidFill>
          </p:grpSpPr>
          <p:sp>
            <p:nvSpPr>
              <p:cNvPr id="73" name="Isosceles Triangle 72">
                <a:extLst>
                  <a:ext uri="{FF2B5EF4-FFF2-40B4-BE49-F238E27FC236}">
                    <a16:creationId xmlns:a16="http://schemas.microsoft.com/office/drawing/2014/main" id="{3314F861-A9B4-591F-C126-4E90C144DBA2}"/>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0A18911-D1AF-4401-F335-22A05F6AA668}"/>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DAC6D75-8806-8924-4778-25E902D8AE4B}"/>
                </a:ext>
              </a:extLst>
            </p:cNvPr>
            <p:cNvGrpSpPr/>
            <p:nvPr/>
          </p:nvGrpSpPr>
          <p:grpSpPr>
            <a:xfrm>
              <a:off x="5819037" y="1790765"/>
              <a:ext cx="1414494" cy="2103120"/>
              <a:chOff x="4178808" y="1787943"/>
              <a:chExt cx="1414494" cy="2114550"/>
            </a:xfrm>
            <a:solidFill>
              <a:schemeClr val="accent6">
                <a:lumMod val="40000"/>
                <a:lumOff val="60000"/>
              </a:schemeClr>
            </a:solidFill>
          </p:grpSpPr>
          <p:sp>
            <p:nvSpPr>
              <p:cNvPr id="70" name="Isosceles Triangle 69">
                <a:extLst>
                  <a:ext uri="{FF2B5EF4-FFF2-40B4-BE49-F238E27FC236}">
                    <a16:creationId xmlns:a16="http://schemas.microsoft.com/office/drawing/2014/main" id="{E025384F-D775-B1A6-339D-AB3F67006E95}"/>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E1DF90-AC5B-6690-8AD2-1131584C9DF2}"/>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4B5BDBF-6648-ABC2-FD81-BFE2A9C80C54}"/>
                </a:ext>
              </a:extLst>
            </p:cNvPr>
            <p:cNvGrpSpPr/>
            <p:nvPr/>
          </p:nvGrpSpPr>
          <p:grpSpPr>
            <a:xfrm>
              <a:off x="5245224" y="1790765"/>
              <a:ext cx="1414494" cy="2103120"/>
              <a:chOff x="4178808" y="1787943"/>
              <a:chExt cx="1414494" cy="2114550"/>
            </a:xfrm>
            <a:solidFill>
              <a:schemeClr val="bg2">
                <a:lumMod val="90000"/>
              </a:schemeClr>
            </a:solidFill>
          </p:grpSpPr>
          <p:sp>
            <p:nvSpPr>
              <p:cNvPr id="64" name="Isosceles Triangle 63">
                <a:extLst>
                  <a:ext uri="{FF2B5EF4-FFF2-40B4-BE49-F238E27FC236}">
                    <a16:creationId xmlns:a16="http://schemas.microsoft.com/office/drawing/2014/main" id="{7C1BDC48-4873-24B6-26D1-70AEE8F89479}"/>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17B5A3B-6BDA-334C-F1C7-103983B32C90}"/>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D2248689-EB13-F9AF-65F8-E47F43A24D9C}"/>
                </a:ext>
              </a:extLst>
            </p:cNvPr>
            <p:cNvGrpSpPr/>
            <p:nvPr/>
          </p:nvGrpSpPr>
          <p:grpSpPr>
            <a:xfrm>
              <a:off x="4670518" y="1790765"/>
              <a:ext cx="1414494" cy="2103120"/>
              <a:chOff x="4178808" y="1787943"/>
              <a:chExt cx="1414494" cy="2114550"/>
            </a:xfrm>
            <a:solidFill>
              <a:schemeClr val="bg2">
                <a:lumMod val="75000"/>
              </a:schemeClr>
            </a:solidFill>
          </p:grpSpPr>
          <p:sp>
            <p:nvSpPr>
              <p:cNvPr id="61" name="Isosceles Triangle 60">
                <a:extLst>
                  <a:ext uri="{FF2B5EF4-FFF2-40B4-BE49-F238E27FC236}">
                    <a16:creationId xmlns:a16="http://schemas.microsoft.com/office/drawing/2014/main" id="{BB3209AD-52FF-08E8-53F4-A51170EC471B}"/>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31D5981-963D-D946-452F-F3B6995B0BCE}"/>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2F348AE7-844B-D97C-8399-D31CBDA1B2B5}"/>
                </a:ext>
              </a:extLst>
            </p:cNvPr>
            <p:cNvGrpSpPr/>
            <p:nvPr/>
          </p:nvGrpSpPr>
          <p:grpSpPr>
            <a:xfrm>
              <a:off x="4096705" y="1790765"/>
              <a:ext cx="1414494" cy="2103120"/>
              <a:chOff x="4178808" y="1787943"/>
              <a:chExt cx="1414494" cy="2114550"/>
            </a:xfrm>
            <a:solidFill>
              <a:schemeClr val="bg2">
                <a:lumMod val="50000"/>
              </a:schemeClr>
            </a:solidFill>
          </p:grpSpPr>
          <p:sp>
            <p:nvSpPr>
              <p:cNvPr id="31" name="Isosceles Triangle 30">
                <a:extLst>
                  <a:ext uri="{FF2B5EF4-FFF2-40B4-BE49-F238E27FC236}">
                    <a16:creationId xmlns:a16="http://schemas.microsoft.com/office/drawing/2014/main" id="{0736F45F-B2E8-ABCF-7DB1-D36AA97D046F}"/>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525718E-03F9-D3E4-EFBA-587BBA9B4F6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0F3B8EF8-3853-F266-9875-5129958A8852}"/>
                </a:ext>
              </a:extLst>
            </p:cNvPr>
            <p:cNvSpPr/>
            <p:nvPr/>
          </p:nvSpPr>
          <p:spPr>
            <a:xfrm>
              <a:off x="561340" y="1790765"/>
              <a:ext cx="3399464" cy="210312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5" name="Group 74">
              <a:extLst>
                <a:ext uri="{FF2B5EF4-FFF2-40B4-BE49-F238E27FC236}">
                  <a16:creationId xmlns:a16="http://schemas.microsoft.com/office/drawing/2014/main" id="{D0567CD6-1D7F-B4A5-1DAF-54A69FA05008}"/>
                </a:ext>
              </a:extLst>
            </p:cNvPr>
            <p:cNvGrpSpPr/>
            <p:nvPr/>
          </p:nvGrpSpPr>
          <p:grpSpPr>
            <a:xfrm>
              <a:off x="3525282" y="1790765"/>
              <a:ext cx="1414494" cy="2103120"/>
              <a:chOff x="4178808" y="1787943"/>
              <a:chExt cx="1414494" cy="2114550"/>
            </a:xfrm>
            <a:solidFill>
              <a:schemeClr val="bg2">
                <a:lumMod val="25000"/>
              </a:schemeClr>
            </a:solidFill>
          </p:grpSpPr>
          <p:sp>
            <p:nvSpPr>
              <p:cNvPr id="80" name="Isosceles Triangle 79">
                <a:extLst>
                  <a:ext uri="{FF2B5EF4-FFF2-40B4-BE49-F238E27FC236}">
                    <a16:creationId xmlns:a16="http://schemas.microsoft.com/office/drawing/2014/main" id="{21350B49-4381-2C51-5992-52AE3A4FEE40}"/>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0453D25-E6E9-72DA-2477-83DC0D494D5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703BF95F-61F4-0B5D-6506-5E22FB89A52E}"/>
                </a:ext>
              </a:extLst>
            </p:cNvPr>
            <p:cNvSpPr txBox="1"/>
            <p:nvPr/>
          </p:nvSpPr>
          <p:spPr>
            <a:xfrm>
              <a:off x="877481" y="2661642"/>
              <a:ext cx="3413147" cy="361363"/>
            </a:xfrm>
            <a:prstGeom prst="rect">
              <a:avLst/>
            </a:prstGeom>
            <a:noFill/>
          </p:spPr>
          <p:txBody>
            <a:bodyPr wrap="square" rtlCol="0">
              <a:spAutoFit/>
            </a:bodyPr>
            <a:lstStyle/>
            <a:p>
              <a:r>
                <a:rPr lang="en-US" sz="2400" b="1" dirty="0">
                  <a:solidFill>
                    <a:schemeClr val="bg1"/>
                  </a:solidFill>
                </a:rPr>
                <a:t>Exiting Application Phase</a:t>
              </a:r>
              <a:endParaRPr lang="en-US" sz="2400" dirty="0">
                <a:solidFill>
                  <a:schemeClr val="bg1"/>
                </a:solidFill>
              </a:endParaRPr>
            </a:p>
          </p:txBody>
        </p:sp>
        <p:sp>
          <p:nvSpPr>
            <p:cNvPr id="86" name="TextBox 85">
              <a:extLst>
                <a:ext uri="{FF2B5EF4-FFF2-40B4-BE49-F238E27FC236}">
                  <a16:creationId xmlns:a16="http://schemas.microsoft.com/office/drawing/2014/main" id="{7B93174E-24D0-6CE3-D815-3F831A526D9E}"/>
                </a:ext>
              </a:extLst>
            </p:cNvPr>
            <p:cNvSpPr txBox="1"/>
            <p:nvPr/>
          </p:nvSpPr>
          <p:spPr>
            <a:xfrm>
              <a:off x="7807344" y="2264143"/>
              <a:ext cx="3823315" cy="1517723"/>
            </a:xfrm>
            <a:prstGeom prst="rect">
              <a:avLst/>
            </a:prstGeom>
            <a:noFill/>
          </p:spPr>
          <p:txBody>
            <a:bodyPr wrap="square" rtlCol="0">
              <a:spAutoFit/>
            </a:bodyPr>
            <a:lstStyle/>
            <a:p>
              <a:r>
                <a:rPr lang="en-US" sz="2400" b="1" dirty="0">
                  <a:solidFill>
                    <a:schemeClr val="bg1"/>
                  </a:solidFill>
                </a:rPr>
                <a:t>Entering Post-Award Phase:</a:t>
              </a:r>
            </a:p>
            <a:p>
              <a:pPr marL="285750" indent="-285750">
                <a:buFont typeface="Arial" panose="020B0604020202020204" pitchFamily="34" charset="0"/>
                <a:buChar char="•"/>
              </a:pPr>
              <a:r>
                <a:rPr lang="en-US" b="0" dirty="0">
                  <a:solidFill>
                    <a:schemeClr val="bg1"/>
                  </a:solidFill>
                  <a:latin typeface="+mn-lt"/>
                </a:rPr>
                <a:t>Begin Technical Assistance &amp; Administration</a:t>
              </a:r>
            </a:p>
            <a:p>
              <a:pPr marL="285750" indent="-285750">
                <a:buFont typeface="Arial" panose="020B0604020202020204" pitchFamily="34" charset="0"/>
                <a:buChar char="•"/>
              </a:pPr>
              <a:r>
                <a:rPr lang="en-US" b="0" dirty="0">
                  <a:solidFill>
                    <a:schemeClr val="bg1"/>
                  </a:solidFill>
                  <a:latin typeface="+mn-lt"/>
                </a:rPr>
                <a:t>Identify Resilience Projects</a:t>
              </a:r>
            </a:p>
            <a:p>
              <a:pPr marL="285750" indent="-285750">
                <a:buFont typeface="Arial" panose="020B0604020202020204" pitchFamily="34" charset="0"/>
                <a:buChar char="•"/>
              </a:pPr>
              <a:r>
                <a:rPr lang="en-US" dirty="0">
                  <a:solidFill>
                    <a:schemeClr val="bg1"/>
                  </a:solidFill>
                </a:rPr>
                <a:t>Initiate Reporting Requirements</a:t>
              </a:r>
              <a:endParaRPr lang="en-US" b="0" dirty="0">
                <a:solidFill>
                  <a:schemeClr val="bg1"/>
                </a:solidFill>
                <a:latin typeface="+mn-lt"/>
              </a:endParaRPr>
            </a:p>
            <a:p>
              <a:endParaRPr lang="en-US" sz="2400" b="1" dirty="0">
                <a:solidFill>
                  <a:schemeClr val="bg2">
                    <a:lumMod val="10000"/>
                  </a:schemeClr>
                </a:solidFill>
              </a:endParaRPr>
            </a:p>
          </p:txBody>
        </p:sp>
      </p:grpSp>
    </p:spTree>
    <p:extLst>
      <p:ext uri="{BB962C8B-B14F-4D97-AF65-F5344CB8AC3E}">
        <p14:creationId xmlns:p14="http://schemas.microsoft.com/office/powerpoint/2010/main" val="200226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300422"/>
            <a:ext cx="11580921" cy="4010336"/>
          </a:xfrm>
        </p:spPr>
        <p:txBody>
          <a:bodyPr>
            <a:noAutofit/>
          </a:bodyPr>
          <a:lstStyle/>
          <a:p>
            <a:r>
              <a:rPr lang="en-US" sz="2400" b="0" dirty="0">
                <a:solidFill>
                  <a:srgbClr val="000000"/>
                </a:solidFill>
                <a:latin typeface="+mn-lt"/>
              </a:rPr>
              <a:t>Assistance Agreement Documents are accessed through </a:t>
            </a:r>
            <a:r>
              <a:rPr lang="en-US" sz="2400" b="0" dirty="0" err="1">
                <a:solidFill>
                  <a:srgbClr val="000000"/>
                </a:solidFill>
                <a:latin typeface="+mn-lt"/>
              </a:rPr>
              <a:t>FedConnect</a:t>
            </a:r>
            <a:endParaRPr lang="en-US" sz="2400" b="0" dirty="0">
              <a:solidFill>
                <a:srgbClr val="000000"/>
              </a:solidFill>
              <a:latin typeface="+mn-lt"/>
            </a:endParaRPr>
          </a:p>
          <a:p>
            <a:r>
              <a:rPr lang="en-US" sz="2400" b="0" dirty="0">
                <a:solidFill>
                  <a:srgbClr val="000000"/>
                </a:solidFill>
                <a:latin typeface="+mn-lt"/>
              </a:rPr>
              <a:t>Award Documents </a:t>
            </a:r>
          </a:p>
          <a:p>
            <a:pPr marL="685800" lvl="3">
              <a:spcBef>
                <a:spcPts val="1000"/>
              </a:spcBef>
            </a:pPr>
            <a:r>
              <a:rPr lang="en-US" sz="2400" dirty="0">
                <a:solidFill>
                  <a:srgbClr val="000000"/>
                </a:solidFill>
                <a:latin typeface="+mn-lt"/>
              </a:rPr>
              <a:t>Assistance Agreement</a:t>
            </a:r>
          </a:p>
          <a:p>
            <a:pPr marL="685800" lvl="3">
              <a:spcBef>
                <a:spcPts val="1000"/>
              </a:spcBef>
            </a:pPr>
            <a:r>
              <a:rPr lang="en-US" sz="2400" dirty="0">
                <a:solidFill>
                  <a:srgbClr val="000000"/>
                </a:solidFill>
                <a:latin typeface="+mn-lt"/>
              </a:rPr>
              <a:t>Terms and Conditions</a:t>
            </a:r>
          </a:p>
          <a:p>
            <a:pPr marL="228600" lvl="2">
              <a:spcBef>
                <a:spcPts val="1000"/>
              </a:spcBef>
            </a:pPr>
            <a:r>
              <a:rPr lang="en-US" sz="2400" dirty="0">
                <a:solidFill>
                  <a:srgbClr val="000000"/>
                </a:solidFill>
                <a:latin typeface="+mn-lt"/>
              </a:rPr>
              <a:t>Attachments</a:t>
            </a:r>
          </a:p>
          <a:p>
            <a:pPr marL="685800" lvl="6">
              <a:spcBef>
                <a:spcPts val="1000"/>
              </a:spcBef>
            </a:pPr>
            <a:r>
              <a:rPr lang="en-US" sz="2400" dirty="0">
                <a:solidFill>
                  <a:srgbClr val="000000"/>
                </a:solidFill>
              </a:rPr>
              <a:t>Intellectual Property Provisions</a:t>
            </a:r>
          </a:p>
          <a:p>
            <a:pPr marL="685800" lvl="6">
              <a:spcBef>
                <a:spcPts val="1000"/>
              </a:spcBef>
            </a:pPr>
            <a:r>
              <a:rPr lang="en-US" sz="2400" dirty="0">
                <a:solidFill>
                  <a:srgbClr val="000000"/>
                </a:solidFill>
              </a:rPr>
              <a:t>Statement of Project Objectives (SOPO)</a:t>
            </a:r>
          </a:p>
          <a:p>
            <a:pPr marL="685800" lvl="6">
              <a:spcBef>
                <a:spcPts val="1000"/>
              </a:spcBef>
            </a:pPr>
            <a:r>
              <a:rPr lang="en-US" sz="2400" dirty="0">
                <a:solidFill>
                  <a:srgbClr val="000000"/>
                </a:solidFill>
              </a:rPr>
              <a:t>Federal Assistance Reporting Checklist</a:t>
            </a:r>
          </a:p>
        </p:txBody>
      </p:sp>
      <p:sp>
        <p:nvSpPr>
          <p:cNvPr id="3" name="Title 2"/>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Assistance Agreement Documents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Award Documents</a:t>
            </a:r>
          </a:p>
        </p:txBody>
      </p:sp>
    </p:spTree>
    <p:extLst>
      <p:ext uri="{BB962C8B-B14F-4D97-AF65-F5344CB8AC3E}">
        <p14:creationId xmlns:p14="http://schemas.microsoft.com/office/powerpoint/2010/main" val="31909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0AC7B0-A058-960D-7627-4A64F21FC6C4}"/>
              </a:ext>
            </a:extLst>
          </p:cNvPr>
          <p:cNvGrpSpPr/>
          <p:nvPr/>
        </p:nvGrpSpPr>
        <p:grpSpPr>
          <a:xfrm>
            <a:off x="3682370" y="1272988"/>
            <a:ext cx="8169179" cy="1732906"/>
            <a:chOff x="3682370" y="1272988"/>
            <a:chExt cx="8169179" cy="1732906"/>
          </a:xfrm>
        </p:grpSpPr>
        <p:pic>
          <p:nvPicPr>
            <p:cNvPr id="3" name="Picture 2">
              <a:extLst>
                <a:ext uri="{FF2B5EF4-FFF2-40B4-BE49-F238E27FC236}">
                  <a16:creationId xmlns:a16="http://schemas.microsoft.com/office/drawing/2014/main" id="{3383B221-FE52-4141-87E2-7ED29FE6D5CC}"/>
                </a:ext>
              </a:extLst>
            </p:cNvPr>
            <p:cNvPicPr>
              <a:picLocks noChangeAspect="1"/>
            </p:cNvPicPr>
            <p:nvPr/>
          </p:nvPicPr>
          <p:blipFill rotWithShape="1">
            <a:blip r:embed="rId3">
              <a:extLst>
                <a:ext uri="{28A0092B-C50C-407E-A947-70E740481C1C}">
                  <a14:useLocalDpi xmlns:a14="http://schemas.microsoft.com/office/drawing/2010/main" val="0"/>
                </a:ext>
              </a:extLst>
            </a:blip>
            <a:srcRect l="669" r="237"/>
            <a:stretch/>
          </p:blipFill>
          <p:spPr>
            <a:xfrm>
              <a:off x="3682370" y="1272988"/>
              <a:ext cx="8169179" cy="1732906"/>
            </a:xfrm>
            <a:prstGeom prst="foldedCorner">
              <a:avLst/>
            </a:prstGeom>
            <a:ln w="38100" cap="sq">
              <a:solidFill>
                <a:schemeClr val="tx1">
                  <a:lumMod val="60000"/>
                  <a:lumOff val="40000"/>
                </a:schemeClr>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DC88BAEF-14A1-4147-B348-9E99E1825BC8}"/>
                </a:ext>
              </a:extLst>
            </p:cNvPr>
            <p:cNvSpPr/>
            <p:nvPr/>
          </p:nvSpPr>
          <p:spPr>
            <a:xfrm>
              <a:off x="4136791" y="2758653"/>
              <a:ext cx="1282962" cy="196957"/>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FAD8B9-5DC9-4E3F-AF48-01FC8C463F8B}"/>
                </a:ext>
              </a:extLst>
            </p:cNvPr>
            <p:cNvSpPr/>
            <p:nvPr/>
          </p:nvSpPr>
          <p:spPr>
            <a:xfrm flipH="1" flipV="1">
              <a:off x="7791092" y="2750770"/>
              <a:ext cx="613648" cy="1922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3B43B81-5BDF-47AF-BAE6-888CC755C4F9}"/>
                </a:ext>
              </a:extLst>
            </p:cNvPr>
            <p:cNvSpPr/>
            <p:nvPr/>
          </p:nvSpPr>
          <p:spPr>
            <a:xfrm>
              <a:off x="9799515" y="2739590"/>
              <a:ext cx="613648" cy="192225"/>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grpSp>
      <p:sp>
        <p:nvSpPr>
          <p:cNvPr id="13" name="Title 12">
            <a:extLst>
              <a:ext uri="{FF2B5EF4-FFF2-40B4-BE49-F238E27FC236}">
                <a16:creationId xmlns:a16="http://schemas.microsoft.com/office/drawing/2014/main" id="{B7A348BE-78FF-47D7-A5B1-7A3FFEB0BEAE}"/>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Reporting Checklist</a:t>
            </a:r>
          </a:p>
        </p:txBody>
      </p:sp>
      <p:sp>
        <p:nvSpPr>
          <p:cNvPr id="10" name="Rectangle 9">
            <a:extLst>
              <a:ext uri="{FF2B5EF4-FFF2-40B4-BE49-F238E27FC236}">
                <a16:creationId xmlns:a16="http://schemas.microsoft.com/office/drawing/2014/main" id="{AA82E4A4-BE2B-4281-9DF7-65B15934B0EF}"/>
              </a:ext>
            </a:extLst>
          </p:cNvPr>
          <p:cNvSpPr/>
          <p:nvPr/>
        </p:nvSpPr>
        <p:spPr>
          <a:xfrm>
            <a:off x="170867" y="815851"/>
            <a:ext cx="4582107" cy="2723823"/>
          </a:xfrm>
          <a:prstGeom prst="rect">
            <a:avLst/>
          </a:prstGeom>
        </p:spPr>
        <p:txBody>
          <a:bodyPr wrap="square">
            <a:spAutoFit/>
          </a:bodyPr>
          <a:lstStyle/>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Reporting Requirements</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Frequency</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Submission Method</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Instructions</a:t>
            </a:r>
            <a:endParaRPr kumimoji="0" lang="en-US" sz="18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pic>
        <p:nvPicPr>
          <p:cNvPr id="12" name="Picture 11">
            <a:extLst>
              <a:ext uri="{FF2B5EF4-FFF2-40B4-BE49-F238E27FC236}">
                <a16:creationId xmlns:a16="http://schemas.microsoft.com/office/drawing/2014/main" id="{E6024DFA-993A-42F4-B9AB-5B193369E2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0628" y="5069701"/>
            <a:ext cx="3099330" cy="967798"/>
          </a:xfrm>
          <a:prstGeom prst="rect">
            <a:avLst/>
          </a:prstGeom>
          <a:ln w="57150">
            <a:solidFill>
              <a:srgbClr val="00FF00"/>
            </a:solidFill>
          </a:ln>
        </p:spPr>
      </p:pic>
      <p:pic>
        <p:nvPicPr>
          <p:cNvPr id="34" name="Picture 33">
            <a:extLst>
              <a:ext uri="{FF2B5EF4-FFF2-40B4-BE49-F238E27FC236}">
                <a16:creationId xmlns:a16="http://schemas.microsoft.com/office/drawing/2014/main" id="{6ADE6DD4-F539-4495-B1FD-E1A32A1CD29C}"/>
              </a:ext>
            </a:extLst>
          </p:cNvPr>
          <p:cNvPicPr>
            <a:picLocks noChangeAspect="1"/>
          </p:cNvPicPr>
          <p:nvPr/>
        </p:nvPicPr>
        <p:blipFill rotWithShape="1">
          <a:blip r:embed="rId5">
            <a:extLst>
              <a:ext uri="{28A0092B-C50C-407E-A947-70E740481C1C}">
                <a14:useLocalDpi xmlns:a14="http://schemas.microsoft.com/office/drawing/2010/main" val="0"/>
              </a:ext>
            </a:extLst>
          </a:blip>
          <a:srcRect l="3329" r="3329"/>
          <a:stretch/>
        </p:blipFill>
        <p:spPr>
          <a:xfrm>
            <a:off x="2354667" y="3456185"/>
            <a:ext cx="2893120" cy="3210945"/>
          </a:xfrm>
          <a:prstGeom prst="rect">
            <a:avLst/>
          </a:prstGeom>
          <a:ln w="57150">
            <a:solidFill>
              <a:srgbClr val="00FF00"/>
            </a:solidFill>
          </a:ln>
        </p:spPr>
      </p:pic>
      <p:pic>
        <p:nvPicPr>
          <p:cNvPr id="18" name="Picture 17">
            <a:extLst>
              <a:ext uri="{FF2B5EF4-FFF2-40B4-BE49-F238E27FC236}">
                <a16:creationId xmlns:a16="http://schemas.microsoft.com/office/drawing/2014/main" id="{7476D2DB-F804-47A4-BC30-527239845897}"/>
              </a:ext>
            </a:extLst>
          </p:cNvPr>
          <p:cNvPicPr>
            <a:picLocks noChangeAspect="1"/>
          </p:cNvPicPr>
          <p:nvPr/>
        </p:nvPicPr>
        <p:blipFill rotWithShape="1">
          <a:blip r:embed="rId6">
            <a:extLst>
              <a:ext uri="{28A0092B-C50C-407E-A947-70E740481C1C}">
                <a14:useLocalDpi xmlns:a14="http://schemas.microsoft.com/office/drawing/2010/main" val="0"/>
              </a:ext>
            </a:extLst>
          </a:blip>
          <a:srcRect t="367" b="367"/>
          <a:stretch/>
        </p:blipFill>
        <p:spPr>
          <a:xfrm>
            <a:off x="4966472" y="3755609"/>
            <a:ext cx="4848203" cy="1674508"/>
          </a:xfrm>
          <a:prstGeom prst="rect">
            <a:avLst/>
          </a:prstGeom>
          <a:ln w="57150">
            <a:solidFill>
              <a:srgbClr val="0000FF"/>
            </a:solidFill>
          </a:ln>
        </p:spPr>
      </p:pic>
      <p:pic>
        <p:nvPicPr>
          <p:cNvPr id="35" name="Picture 34">
            <a:extLst>
              <a:ext uri="{FF2B5EF4-FFF2-40B4-BE49-F238E27FC236}">
                <a16:creationId xmlns:a16="http://schemas.microsoft.com/office/drawing/2014/main" id="{9099A051-BA25-4D8E-A224-451FFBCAF905}"/>
              </a:ext>
            </a:extLst>
          </p:cNvPr>
          <p:cNvPicPr>
            <a:picLocks noChangeAspect="1"/>
          </p:cNvPicPr>
          <p:nvPr/>
        </p:nvPicPr>
        <p:blipFill rotWithShape="1">
          <a:blip r:embed="rId7">
            <a:extLst>
              <a:ext uri="{28A0092B-C50C-407E-A947-70E740481C1C}">
                <a14:useLocalDpi xmlns:a14="http://schemas.microsoft.com/office/drawing/2010/main" val="0"/>
              </a:ext>
            </a:extLst>
          </a:blip>
          <a:srcRect l="20" r="5522"/>
          <a:stretch/>
        </p:blipFill>
        <p:spPr>
          <a:xfrm>
            <a:off x="9735207" y="3056323"/>
            <a:ext cx="2186165" cy="2558305"/>
          </a:xfrm>
          <a:prstGeom prst="rect">
            <a:avLst/>
          </a:prstGeom>
          <a:ln w="57150">
            <a:solidFill>
              <a:srgbClr val="FF6600"/>
            </a:solidFill>
          </a:ln>
        </p:spPr>
      </p:pic>
    </p:spTree>
    <p:extLst>
      <p:ext uri="{BB962C8B-B14F-4D97-AF65-F5344CB8AC3E}">
        <p14:creationId xmlns:p14="http://schemas.microsoft.com/office/powerpoint/2010/main" val="219660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6691-9FFA-2FB2-59AB-38BE33E9DAF4}"/>
              </a:ext>
            </a:extLst>
          </p:cNvPr>
          <p:cNvSpPr>
            <a:spLocks noGrp="1"/>
          </p:cNvSpPr>
          <p:nvPr>
            <p:ph type="ctrTitle"/>
          </p:nvPr>
        </p:nvSpPr>
        <p:spPr/>
        <p:txBody>
          <a:bodyPr>
            <a:normAutofit/>
          </a:bodyPr>
          <a:lstStyle/>
          <a:p>
            <a:r>
              <a:rPr lang="en-US" sz="5400" dirty="0">
                <a:solidFill>
                  <a:srgbClr val="000000"/>
                </a:solidFill>
                <a:latin typeface="+mn-lt"/>
              </a:rPr>
              <a:t>Subaward Process</a:t>
            </a:r>
          </a:p>
        </p:txBody>
      </p:sp>
    </p:spTree>
    <p:extLst>
      <p:ext uri="{BB962C8B-B14F-4D97-AF65-F5344CB8AC3E}">
        <p14:creationId xmlns:p14="http://schemas.microsoft.com/office/powerpoint/2010/main" val="125280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1254024"/>
            <a:ext cx="11580921" cy="4176255"/>
          </a:xfrm>
        </p:spPr>
        <p:txBody>
          <a:bodyPr>
            <a:noAutofit/>
          </a:bodyPr>
          <a:lstStyle/>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Introductions and Program Overview</a:t>
            </a:r>
          </a:p>
          <a:p>
            <a:pPr marL="742950" lvl="2" indent="-285750">
              <a:lnSpc>
                <a:spcPct val="100000"/>
              </a:lnSpc>
              <a:spcBef>
                <a:spcPts val="400"/>
              </a:spcBef>
              <a:spcAft>
                <a:spcPts val="400"/>
              </a:spcAft>
            </a:pPr>
            <a:r>
              <a:rPr lang="en-US" sz="1800" b="0" dirty="0">
                <a:solidFill>
                  <a:srgbClr val="000000"/>
                </a:solidFill>
                <a:latin typeface="+mn-lt"/>
              </a:rPr>
              <a:t>Meet your Federal Project Officer (FPO) and the DOE Team.</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BIL40101(d) Overview </a:t>
            </a:r>
          </a:p>
          <a:p>
            <a:pPr marL="742950" lvl="2" indent="-285750">
              <a:lnSpc>
                <a:spcPct val="100000"/>
              </a:lnSpc>
              <a:spcBef>
                <a:spcPts val="400"/>
              </a:spcBef>
              <a:spcAft>
                <a:spcPts val="400"/>
              </a:spcAft>
            </a:pPr>
            <a:r>
              <a:rPr lang="en-US" sz="1800" dirty="0">
                <a:solidFill>
                  <a:srgbClr val="000000"/>
                </a:solidFill>
                <a:latin typeface="+mn-lt"/>
              </a:rPr>
              <a:t>Review Grant Performance and Administration Requirements.</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Award Administration</a:t>
            </a:r>
          </a:p>
          <a:p>
            <a:pPr marL="742950" lvl="2" indent="-285750">
              <a:lnSpc>
                <a:spcPct val="100000"/>
              </a:lnSpc>
              <a:spcBef>
                <a:spcPts val="400"/>
              </a:spcBef>
              <a:spcAft>
                <a:spcPts val="400"/>
              </a:spcAft>
            </a:pPr>
            <a:r>
              <a:rPr lang="en-US" sz="1800" dirty="0">
                <a:solidFill>
                  <a:srgbClr val="000000"/>
                </a:solidFill>
                <a:latin typeface="+mn-lt"/>
              </a:rPr>
              <a:t>Award Scope, Award Schedule, Spending for Upcoming Activities</a:t>
            </a:r>
          </a:p>
          <a:p>
            <a:pPr marL="742950" lvl="2" indent="-285750">
              <a:lnSpc>
                <a:spcPct val="100000"/>
              </a:lnSpc>
              <a:spcBef>
                <a:spcPts val="400"/>
              </a:spcBef>
              <a:spcAft>
                <a:spcPts val="400"/>
              </a:spcAft>
            </a:pPr>
            <a:r>
              <a:rPr lang="en-US" sz="1800" dirty="0">
                <a:solidFill>
                  <a:srgbClr val="000000"/>
                </a:solidFill>
                <a:latin typeface="+mn-lt"/>
              </a:rPr>
              <a:t>Subaward</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Reporting Overview and Guidance</a:t>
            </a:r>
          </a:p>
          <a:p>
            <a:pPr marL="742950" lvl="2" indent="-285750">
              <a:lnSpc>
                <a:spcPct val="100000"/>
              </a:lnSpc>
              <a:spcBef>
                <a:spcPts val="400"/>
              </a:spcBef>
              <a:spcAft>
                <a:spcPts val="400"/>
              </a:spcAft>
            </a:pPr>
            <a:r>
              <a:rPr lang="en-US" sz="1800" dirty="0">
                <a:solidFill>
                  <a:srgbClr val="000000"/>
                </a:solidFill>
                <a:latin typeface="+mn-lt"/>
              </a:rPr>
              <a:t>PMP/QPR, Annual Metrics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Resources and Next Steps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Questions</a:t>
            </a:r>
            <a:endParaRPr lang="en-US" sz="2800" b="1" dirty="0">
              <a:solidFill>
                <a:srgbClr val="000000"/>
              </a:solidFill>
              <a:latin typeface="+mn-lt"/>
              <a:cs typeface="Arial" panose="020B0604020202020204" pitchFamily="34" charset="0"/>
            </a:endParaRPr>
          </a:p>
        </p:txBody>
      </p:sp>
      <p:sp>
        <p:nvSpPr>
          <p:cNvPr id="3" name="Title 2"/>
          <p:cNvSpPr>
            <a:spLocks noGrp="1"/>
          </p:cNvSpPr>
          <p:nvPr>
            <p:ph type="ctrTitle"/>
          </p:nvPr>
        </p:nvSpPr>
        <p:spPr>
          <a:xfrm>
            <a:off x="270628" y="141586"/>
            <a:ext cx="11580921" cy="636496"/>
          </a:xfrm>
        </p:spPr>
        <p:txBody>
          <a:bodyPr>
            <a:normAutofit/>
          </a:bodyPr>
          <a:lstStyle/>
          <a:p>
            <a:r>
              <a:rPr lang="en-US" sz="3600" dirty="0">
                <a:solidFill>
                  <a:srgbClr val="000000"/>
                </a:solidFill>
                <a:latin typeface="+mn-lt"/>
                <a:cs typeface="Arial" panose="020B0604020202020204" pitchFamily="34" charset="0"/>
              </a:rPr>
              <a:t>DE-FOA-0002736 Award Kickoff Meeting</a:t>
            </a:r>
          </a:p>
        </p:txBody>
      </p:sp>
      <p:sp>
        <p:nvSpPr>
          <p:cNvPr id="5" name="Subtitle 4">
            <a:extLst>
              <a:ext uri="{FF2B5EF4-FFF2-40B4-BE49-F238E27FC236}">
                <a16:creationId xmlns:a16="http://schemas.microsoft.com/office/drawing/2014/main" id="{730D6159-80BF-4316-9454-5147B6750822}"/>
              </a:ext>
            </a:extLst>
          </p:cNvPr>
          <p:cNvSpPr>
            <a:spLocks noGrp="1"/>
          </p:cNvSpPr>
          <p:nvPr>
            <p:ph type="subTitle" idx="13"/>
          </p:nvPr>
        </p:nvSpPr>
        <p:spPr>
          <a:xfrm>
            <a:off x="270626" y="778082"/>
            <a:ext cx="11580921" cy="383458"/>
          </a:xfrm>
        </p:spPr>
        <p:txBody>
          <a:bodyPr/>
          <a:lstStyle/>
          <a:p>
            <a:r>
              <a:rPr lang="en-US" sz="2400" b="1" dirty="0">
                <a:solidFill>
                  <a:srgbClr val="98C93D"/>
                </a:solidFill>
                <a:latin typeface="+mn-lt"/>
                <a:cs typeface="Arial" panose="020B0604020202020204" pitchFamily="34" charset="0"/>
              </a:rPr>
              <a:t>Agenda</a:t>
            </a:r>
          </a:p>
        </p:txBody>
      </p:sp>
    </p:spTree>
    <p:extLst>
      <p:ext uri="{BB962C8B-B14F-4D97-AF65-F5344CB8AC3E}">
        <p14:creationId xmlns:p14="http://schemas.microsoft.com/office/powerpoint/2010/main" val="281136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593505" y="2635445"/>
            <a:ext cx="9004990" cy="696573"/>
          </a:xfrm>
        </p:spPr>
        <p:txBody>
          <a:bodyPr>
            <a:noAutofit/>
          </a:bodyPr>
          <a:lstStyle/>
          <a:p>
            <a:pPr marL="0" indent="0">
              <a:buNone/>
            </a:pPr>
            <a:r>
              <a:rPr lang="en-US" sz="5400" i="1" u="sng" dirty="0">
                <a:solidFill>
                  <a:srgbClr val="FF0000"/>
                </a:solidFill>
                <a:effectLst/>
                <a:latin typeface="+mn-lt"/>
              </a:rPr>
              <a:t>BEFORE YOU MAY PROCEED WITH A RESILIENCE PROJECT</a:t>
            </a:r>
            <a:r>
              <a:rPr lang="en-US" sz="5400" i="1" dirty="0">
                <a:solidFill>
                  <a:srgbClr val="FF0000"/>
                </a:solidFill>
                <a:effectLst/>
                <a:latin typeface="+mn-lt"/>
              </a:rPr>
              <a:t>…</a:t>
            </a:r>
            <a:endParaRPr lang="en-US" sz="6000" i="1" dirty="0">
              <a:solidFill>
                <a:srgbClr val="FF0000"/>
              </a:solidFill>
              <a:latin typeface="+mn-lt"/>
            </a:endParaRPr>
          </a:p>
        </p:txBody>
      </p:sp>
    </p:spTree>
    <p:extLst>
      <p:ext uri="{BB962C8B-B14F-4D97-AF65-F5344CB8AC3E}">
        <p14:creationId xmlns:p14="http://schemas.microsoft.com/office/powerpoint/2010/main" val="314924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263840"/>
            <a:ext cx="11921372" cy="4010336"/>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Once an award Recipient has identified a project or projects and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mn-ea"/>
                <a:cs typeface="+mn-cs"/>
              </a:rPr>
              <a:t>subawardee</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 </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DOE Contracting Officer (CO) and Federal Project Officer (FPO) </a:t>
            </a:r>
            <a:r>
              <a:rPr kumimoji="0" lang="en-US" sz="2800" b="1" i="1"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MUST BE NOTIFIED</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in writing prior to execution of any project work in accordance with the Resilience Project and Subaward/Subcontract Notification process located in the Assistance Agreement Terms and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Recipient is responsible for awarding and/or modifying subaward/subcontracts but </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may not proceed with the resilience project and/or subaward/subcontract until DOE Officials determine, and provide the Recipient written notification, that the information provided is adequate.</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Any project work completed </a:t>
            </a:r>
            <a:r>
              <a:rPr kumimoji="0" lang="en-US" sz="2800" b="1" i="1"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WITHOUT </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DOE notification is at risk of being deemed unallowable and not reimbursable. </a:t>
            </a:r>
            <a:endParaRPr kumimoji="0" lang="en-US" sz="2800" b="1" i="1"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endParaRPr lang="en-US" sz="3200" b="0" dirty="0">
              <a:solidFill>
                <a:schemeClr val="bg2">
                  <a:lumMod val="10000"/>
                </a:schemeClr>
              </a:solidFill>
              <a:latin typeface="+mn-lt"/>
            </a:endParaRPr>
          </a:p>
        </p:txBody>
      </p:sp>
      <p:sp>
        <p:nvSpPr>
          <p:cNvPr id="3" name="Title 2"/>
          <p:cNvSpPr>
            <a:spLocks noGrp="1"/>
          </p:cNvSpPr>
          <p:nvPr>
            <p:ph type="ctrTitle"/>
          </p:nvPr>
        </p:nvSpPr>
        <p:spPr>
          <a:xfrm>
            <a:off x="270628" y="187248"/>
            <a:ext cx="11580921" cy="600980"/>
          </a:xfrm>
        </p:spPr>
        <p:txBody>
          <a:bodyPr>
            <a:normAutofit fontScale="90000"/>
          </a:bodyPr>
          <a:lstStyle/>
          <a:p>
            <a:r>
              <a:rPr lang="en-US" dirty="0">
                <a:solidFill>
                  <a:srgbClr val="000000"/>
                </a:solidFill>
                <a:latin typeface="+mn-lt"/>
                <a:cs typeface="Arial" panose="020B0604020202020204" pitchFamily="34" charset="0"/>
              </a:rPr>
              <a:t>Resilience Project Subaward/Subcontract Process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Next Steps</a:t>
            </a:r>
          </a:p>
        </p:txBody>
      </p:sp>
    </p:spTree>
    <p:extLst>
      <p:ext uri="{BB962C8B-B14F-4D97-AF65-F5344CB8AC3E}">
        <p14:creationId xmlns:p14="http://schemas.microsoft.com/office/powerpoint/2010/main" val="93151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70628" y="990601"/>
            <a:ext cx="7789584" cy="5213350"/>
          </a:xfrm>
        </p:spPr>
        <p:txBody>
          <a:bodyPr>
            <a:noAutofit/>
          </a:bodyPr>
          <a:lstStyle/>
          <a:p>
            <a:pPr algn="l" rtl="0" fontAlgn="base">
              <a:buFont typeface="Arial" panose="020B0604020202020204" pitchFamily="34" charset="0"/>
              <a:buChar char="•"/>
            </a:pPr>
            <a:r>
              <a:rPr lang="en-US" sz="2400" b="0" dirty="0">
                <a:solidFill>
                  <a:schemeClr val="bg2">
                    <a:lumMod val="10000"/>
                  </a:schemeClr>
                </a:solidFill>
                <a:latin typeface="+mn-lt"/>
              </a:rPr>
              <a:t>A Resilience Project Subaward/Subcontract Notification Package must be submitted for </a:t>
            </a:r>
            <a:r>
              <a:rPr lang="en-US" sz="2400" u="sng" dirty="0">
                <a:solidFill>
                  <a:schemeClr val="bg2">
                    <a:lumMod val="10000"/>
                  </a:schemeClr>
                </a:solidFill>
                <a:latin typeface="+mn-lt"/>
              </a:rPr>
              <a:t>all resilience project subawards</a:t>
            </a:r>
            <a:r>
              <a:rPr lang="en-US" sz="2400" b="0" dirty="0">
                <a:solidFill>
                  <a:schemeClr val="bg2">
                    <a:lumMod val="10000"/>
                  </a:schemeClr>
                </a:solidFill>
                <a:latin typeface="+mn-lt"/>
              </a:rPr>
              <a:t> and any other subaward </a:t>
            </a:r>
            <a:r>
              <a:rPr lang="en-US" sz="2400" u="sng" dirty="0">
                <a:solidFill>
                  <a:schemeClr val="bg2">
                    <a:lumMod val="10000"/>
                  </a:schemeClr>
                </a:solidFill>
                <a:latin typeface="+mn-lt"/>
              </a:rPr>
              <a:t>over $250,000</a:t>
            </a:r>
            <a:r>
              <a:rPr lang="en-US" sz="2400" b="0" dirty="0">
                <a:solidFill>
                  <a:schemeClr val="bg2">
                    <a:lumMod val="10000"/>
                  </a:schemeClr>
                </a:solidFill>
                <a:latin typeface="+mn-lt"/>
              </a:rPr>
              <a:t> (i.e., TA more than $250,000). </a:t>
            </a:r>
          </a:p>
          <a:p>
            <a:pPr fontAlgn="base"/>
            <a:r>
              <a:rPr lang="en-US" sz="2400" b="0" dirty="0">
                <a:solidFill>
                  <a:schemeClr val="bg2">
                    <a:lumMod val="10000"/>
                  </a:schemeClr>
                </a:solidFill>
                <a:latin typeface="+mn-lt"/>
              </a:rPr>
              <a:t>The proposed project schedule should </a:t>
            </a:r>
            <a:r>
              <a:rPr lang="en-US" sz="2400" u="sng" dirty="0">
                <a:solidFill>
                  <a:schemeClr val="bg2">
                    <a:lumMod val="10000"/>
                  </a:schemeClr>
                </a:solidFill>
                <a:latin typeface="+mn-lt"/>
              </a:rPr>
              <a:t>allow for varying time</a:t>
            </a:r>
            <a:r>
              <a:rPr lang="en-US" sz="2400" b="0" dirty="0">
                <a:solidFill>
                  <a:schemeClr val="bg2">
                    <a:lumMod val="10000"/>
                  </a:schemeClr>
                </a:solidFill>
                <a:latin typeface="+mn-lt"/>
              </a:rPr>
              <a:t> for DOE officials to review your Subaward/Subcontract Notification Package and request additional information or consultation prior to approval.</a:t>
            </a:r>
            <a:endParaRPr lang="en-US" sz="1800" b="1" i="0" dirty="0">
              <a:solidFill>
                <a:schemeClr val="bg2">
                  <a:lumMod val="10000"/>
                </a:schemeClr>
              </a:solidFill>
              <a:effectLst/>
              <a:latin typeface="+mn-lt"/>
            </a:endParaRPr>
          </a:p>
          <a:p>
            <a:pPr marL="0" indent="0">
              <a:spcBef>
                <a:spcPts val="600"/>
              </a:spcBef>
              <a:spcAft>
                <a:spcPts val="600"/>
              </a:spcAft>
              <a:buNone/>
            </a:pPr>
            <a:r>
              <a:rPr lang="en-US" sz="2200" b="1" i="0" dirty="0">
                <a:solidFill>
                  <a:schemeClr val="bg2">
                    <a:lumMod val="10000"/>
                  </a:schemeClr>
                </a:solidFill>
                <a:effectLst/>
                <a:latin typeface="Calibri" panose="020F0502020204030204" pitchFamily="34" charset="0"/>
                <a:cs typeface="Calibri" panose="020F0502020204030204" pitchFamily="34" charset="0"/>
              </a:rPr>
              <a:t>Submission Requirements:</a:t>
            </a:r>
            <a:endParaRPr lang="en-US" sz="2200" b="0" i="1" dirty="0">
              <a:solidFill>
                <a:schemeClr val="bg2">
                  <a:lumMod val="10000"/>
                </a:schemeClr>
              </a:solidFill>
              <a:effectLst/>
              <a:highlight>
                <a:srgbClr val="FFFF00"/>
              </a:highlight>
              <a:latin typeface="Calibri" panose="020F0502020204030204" pitchFamily="34" charset="0"/>
              <a:cs typeface="Calibri" panose="020F0502020204030204" pitchFamily="34" charset="0"/>
            </a:endParaRPr>
          </a:p>
          <a:p>
            <a:pPr fontAlgn="base">
              <a:spcBef>
                <a:spcPts val="0"/>
              </a:spcBef>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Subaward/Subcontract Notification Form</a:t>
            </a:r>
            <a:r>
              <a:rPr lang="en-US" sz="1800" b="0" i="0" dirty="0">
                <a:solidFill>
                  <a:schemeClr val="bg2">
                    <a:lumMod val="10000"/>
                  </a:schemeClr>
                </a:solidFill>
                <a:effectLst/>
                <a:latin typeface="Calibri" panose="020F0502020204030204" pitchFamily="34" charset="0"/>
                <a:cs typeface="Calibri" panose="020F0502020204030204" pitchFamily="34" charset="0"/>
              </a:rPr>
              <a:t>​ (available at </a:t>
            </a:r>
            <a:r>
              <a:rPr lang="en-US" sz="1800" b="0" i="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https://netl.doe.gov/bilhub/grid-resilience/formula-grants/post-award-documents</a:t>
            </a:r>
            <a:r>
              <a:rPr lang="en-US" sz="1800" b="0" i="1" dirty="0">
                <a:solidFill>
                  <a:schemeClr val="bg2">
                    <a:lumMod val="10000"/>
                  </a:schemeClr>
                </a:solidFill>
                <a:latin typeface="Calibri" panose="020F0502020204030204" pitchFamily="34" charset="0"/>
                <a:cs typeface="Calibri" panose="020F0502020204030204" pitchFamily="34" charset="0"/>
              </a:rPr>
              <a:t>)</a:t>
            </a:r>
            <a:endParaRPr lang="en-US" sz="1800" b="0" i="0" dirty="0">
              <a:solidFill>
                <a:schemeClr val="bg2">
                  <a:lumMod val="10000"/>
                </a:schemeClr>
              </a:solidFill>
              <a:effectLst/>
              <a:latin typeface="Calibri" panose="020F0502020204030204" pitchFamily="34" charset="0"/>
              <a:cs typeface="Calibri" panose="020F0502020204030204" pitchFamily="34" charset="0"/>
            </a:endParaRP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Environmental Questionnaire</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Signed Cost Match Commitment Letter (which includes the cost match value/kind)</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Detailed Budgetary Information (SF-424A and Budget Justification documents)</a:t>
            </a:r>
            <a:r>
              <a:rPr lang="en-US" sz="1800" b="0" i="0" dirty="0">
                <a:solidFill>
                  <a:schemeClr val="bg2">
                    <a:lumMod val="10000"/>
                  </a:schemeClr>
                </a:solidFill>
                <a:effectLst/>
                <a:latin typeface="Calibri" panose="020F0502020204030204" pitchFamily="34" charset="0"/>
                <a:cs typeface="Calibri" panose="020F0502020204030204" pitchFamily="34" charset="0"/>
              </a:rPr>
              <a:t>​</a:t>
            </a:r>
            <a:endParaRPr lang="en-US" sz="3200" b="1" i="1" dirty="0">
              <a:solidFill>
                <a:schemeClr val="bg2">
                  <a:lumMod val="10000"/>
                </a:schemeClr>
              </a:solidFill>
              <a:latin typeface="Calibri" panose="020F0502020204030204" pitchFamily="34" charset="0"/>
              <a:cs typeface="Calibri" panose="020F0502020204030204" pitchFamily="34" charset="0"/>
            </a:endParaRPr>
          </a:p>
          <a:p>
            <a:pPr marL="0" indent="-274320">
              <a:lnSpc>
                <a:spcPct val="100000"/>
              </a:lnSpc>
              <a:spcBef>
                <a:spcPts val="600"/>
              </a:spcBef>
              <a:spcAft>
                <a:spcPts val="600"/>
              </a:spcAft>
              <a:buFont typeface="Wingdings" panose="05000000000000000000" pitchFamily="2" charset="2"/>
              <a:buChar char="§"/>
            </a:pPr>
            <a:endParaRPr lang="en-US" sz="2600" b="1" dirty="0">
              <a:solidFill>
                <a:schemeClr val="tx1"/>
              </a:solidFill>
              <a:latin typeface="Calibri" panose="020F0502020204030204" pitchFamily="34" charset="0"/>
              <a:cs typeface="Calibri" panose="020F0502020204030204" pitchFamily="34" charset="0"/>
            </a:endParaRPr>
          </a:p>
          <a:p>
            <a:pPr marL="457200" lvl="1" indent="0">
              <a:buNone/>
            </a:pPr>
            <a:endParaRPr lang="en-US" dirty="0"/>
          </a:p>
        </p:txBody>
      </p:sp>
      <p:sp>
        <p:nvSpPr>
          <p:cNvPr id="3" name="Title 2"/>
          <p:cNvSpPr>
            <a:spLocks noGrp="1"/>
          </p:cNvSpPr>
          <p:nvPr>
            <p:ph type="ctrTitle"/>
          </p:nvPr>
        </p:nvSpPr>
        <p:spPr>
          <a:xfrm>
            <a:off x="270627" y="175104"/>
            <a:ext cx="11580921" cy="600980"/>
          </a:xfrm>
        </p:spPr>
        <p:txBody>
          <a:bodyPr vert="horz" lIns="91440" tIns="45720" rIns="91440" bIns="45720" rtlCol="0" anchor="b">
            <a:normAutofit/>
          </a:bodyPr>
          <a:lstStyle/>
          <a:p>
            <a:pPr marL="0" indent="0">
              <a:spcAft>
                <a:spcPts val="1200"/>
              </a:spcAft>
            </a:pPr>
            <a:r>
              <a:rPr lang="en-US" sz="3600" dirty="0">
                <a:solidFill>
                  <a:srgbClr val="000000"/>
                </a:solidFill>
                <a:latin typeface="+mn-lt"/>
                <a:cs typeface="Arial" panose="020B0604020202020204" pitchFamily="34" charset="0"/>
              </a:rPr>
              <a:t>Subaward/Subcontract Notification Package</a:t>
            </a:r>
          </a:p>
        </p:txBody>
      </p:sp>
      <p:pic>
        <p:nvPicPr>
          <p:cNvPr id="2" name="Picture 1">
            <a:extLst>
              <a:ext uri="{FF2B5EF4-FFF2-40B4-BE49-F238E27FC236}">
                <a16:creationId xmlns:a16="http://schemas.microsoft.com/office/drawing/2014/main" id="{50AEE350-8800-3176-318F-64C9E6E68C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34033" y="1334322"/>
            <a:ext cx="3717515" cy="43728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725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EC7E14-D097-4230-B8D9-0915769C50E9}"/>
              </a:ext>
            </a:extLst>
          </p:cNvPr>
          <p:cNvSpPr>
            <a:spLocks noGrp="1"/>
          </p:cNvSpPr>
          <p:nvPr>
            <p:ph idx="1"/>
          </p:nvPr>
        </p:nvSpPr>
        <p:spPr>
          <a:xfrm>
            <a:off x="270627" y="1314159"/>
            <a:ext cx="5111864" cy="4765760"/>
          </a:xfrm>
        </p:spPr>
        <p:txBody>
          <a:bodyPr>
            <a:noAutofit/>
          </a:bodyPr>
          <a:lstStyle/>
          <a:p>
            <a:pPr marL="0" indent="0">
              <a:spcBef>
                <a:spcPts val="300"/>
              </a:spcBef>
              <a:spcAft>
                <a:spcPts val="300"/>
              </a:spcAft>
              <a:buNone/>
            </a:pPr>
            <a:r>
              <a:rPr lang="en-US" sz="2000" u="sng" dirty="0">
                <a:solidFill>
                  <a:schemeClr val="bg2">
                    <a:lumMod val="10000"/>
                  </a:schemeClr>
                </a:solidFill>
                <a:latin typeface="+mn-lt"/>
              </a:rPr>
              <a:t>Eligible Entities</a:t>
            </a:r>
          </a:p>
          <a:p>
            <a:pPr>
              <a:spcBef>
                <a:spcPts val="300"/>
              </a:spcBef>
              <a:spcAft>
                <a:spcPts val="300"/>
              </a:spcAft>
            </a:pPr>
            <a:r>
              <a:rPr lang="en-US" sz="1800" b="0" dirty="0">
                <a:solidFill>
                  <a:schemeClr val="bg2">
                    <a:lumMod val="10000"/>
                  </a:schemeClr>
                </a:solidFill>
                <a:latin typeface="+mn-lt"/>
              </a:rPr>
              <a:t>Electric grid operator;</a:t>
            </a:r>
          </a:p>
          <a:p>
            <a:pPr>
              <a:spcBef>
                <a:spcPts val="300"/>
              </a:spcBef>
              <a:spcAft>
                <a:spcPts val="300"/>
              </a:spcAft>
            </a:pPr>
            <a:r>
              <a:rPr lang="en-US" sz="1800" b="0" dirty="0">
                <a:solidFill>
                  <a:schemeClr val="bg2">
                    <a:lumMod val="10000"/>
                  </a:schemeClr>
                </a:solidFill>
                <a:latin typeface="+mn-lt"/>
              </a:rPr>
              <a:t>Electricity storage operator;</a:t>
            </a:r>
          </a:p>
          <a:p>
            <a:pPr>
              <a:spcBef>
                <a:spcPts val="300"/>
              </a:spcBef>
              <a:spcAft>
                <a:spcPts val="300"/>
              </a:spcAft>
            </a:pPr>
            <a:r>
              <a:rPr lang="en-US" sz="1800" b="0" dirty="0">
                <a:solidFill>
                  <a:schemeClr val="bg2">
                    <a:lumMod val="10000"/>
                  </a:schemeClr>
                </a:solidFill>
                <a:latin typeface="+mn-lt"/>
              </a:rPr>
              <a:t>Electricity generator;</a:t>
            </a:r>
          </a:p>
          <a:p>
            <a:pPr>
              <a:spcBef>
                <a:spcPts val="300"/>
              </a:spcBef>
              <a:spcAft>
                <a:spcPts val="300"/>
              </a:spcAft>
            </a:pPr>
            <a:r>
              <a:rPr lang="en-US" sz="1800" b="0" dirty="0">
                <a:solidFill>
                  <a:schemeClr val="bg2">
                    <a:lumMod val="10000"/>
                  </a:schemeClr>
                </a:solidFill>
                <a:latin typeface="+mn-lt"/>
              </a:rPr>
              <a:t>Transmission owner or operator;</a:t>
            </a:r>
          </a:p>
          <a:p>
            <a:pPr>
              <a:spcBef>
                <a:spcPts val="300"/>
              </a:spcBef>
              <a:spcAft>
                <a:spcPts val="300"/>
              </a:spcAft>
            </a:pPr>
            <a:r>
              <a:rPr lang="en-US" sz="1800" b="0" dirty="0">
                <a:solidFill>
                  <a:schemeClr val="bg2">
                    <a:lumMod val="10000"/>
                  </a:schemeClr>
                </a:solidFill>
                <a:latin typeface="+mn-lt"/>
              </a:rPr>
              <a:t>Distribution provider;</a:t>
            </a:r>
          </a:p>
          <a:p>
            <a:pPr>
              <a:spcBef>
                <a:spcPts val="300"/>
              </a:spcBef>
              <a:spcAft>
                <a:spcPts val="300"/>
              </a:spcAft>
            </a:pPr>
            <a:r>
              <a:rPr lang="en-US" sz="1800" b="0" dirty="0">
                <a:solidFill>
                  <a:schemeClr val="bg2">
                    <a:lumMod val="10000"/>
                  </a:schemeClr>
                </a:solidFill>
                <a:latin typeface="+mn-lt"/>
              </a:rPr>
              <a:t>Fuel supplier; and</a:t>
            </a:r>
          </a:p>
          <a:p>
            <a:pPr>
              <a:spcBef>
                <a:spcPts val="300"/>
              </a:spcBef>
              <a:spcAft>
                <a:spcPts val="300"/>
              </a:spcAft>
            </a:pPr>
            <a:r>
              <a:rPr lang="en-US" sz="1800" b="0" dirty="0">
                <a:solidFill>
                  <a:schemeClr val="bg2">
                    <a:lumMod val="10000"/>
                  </a:schemeClr>
                </a:solidFill>
                <a:latin typeface="+mn-lt"/>
              </a:rPr>
              <a:t>Any other relevant entity, as determined by the Secretary (of DOE).</a:t>
            </a:r>
          </a:p>
          <a:p>
            <a:pPr>
              <a:spcBef>
                <a:spcPts val="300"/>
              </a:spcBef>
              <a:spcAft>
                <a:spcPts val="300"/>
              </a:spcAft>
            </a:pPr>
            <a:endParaRPr lang="en-US" sz="1800" b="0" dirty="0">
              <a:solidFill>
                <a:schemeClr val="bg2">
                  <a:lumMod val="10000"/>
                </a:schemeClr>
              </a:solidFill>
              <a:latin typeface="Century Gothic" panose="020B0502020202020204" pitchFamily="34" charset="0"/>
            </a:endParaRPr>
          </a:p>
          <a:p>
            <a:pPr>
              <a:spcBef>
                <a:spcPts val="300"/>
              </a:spcBef>
              <a:spcAft>
                <a:spcPts val="300"/>
              </a:spcAft>
            </a:pPr>
            <a:r>
              <a:rPr lang="en-US" sz="1800" b="0" dirty="0">
                <a:solidFill>
                  <a:schemeClr val="bg2">
                    <a:lumMod val="10000"/>
                  </a:schemeClr>
                </a:solidFill>
                <a:latin typeface="+mn-lt"/>
              </a:rPr>
              <a:t>Any eligible entity that sells &gt;4,000,000 MWh of electricity per year must match 100% of the amount of the subaward value.</a:t>
            </a:r>
          </a:p>
          <a:p>
            <a:pPr>
              <a:spcBef>
                <a:spcPts val="300"/>
              </a:spcBef>
              <a:spcAft>
                <a:spcPts val="300"/>
              </a:spcAft>
            </a:pPr>
            <a:r>
              <a:rPr lang="en-US" sz="1800" b="0" dirty="0">
                <a:solidFill>
                  <a:schemeClr val="bg2">
                    <a:lumMod val="10000"/>
                  </a:schemeClr>
                </a:solidFill>
                <a:latin typeface="+mn-lt"/>
              </a:rPr>
              <a:t>However, if the eligible entity sells ≤4,000,000 MWh of electricity per year, the required match will be 1/3 of the amount of the subaward value.</a:t>
            </a:r>
          </a:p>
        </p:txBody>
      </p:sp>
      <p:sp>
        <p:nvSpPr>
          <p:cNvPr id="3" name="Title 2">
            <a:extLst>
              <a:ext uri="{FF2B5EF4-FFF2-40B4-BE49-F238E27FC236}">
                <a16:creationId xmlns:a16="http://schemas.microsoft.com/office/drawing/2014/main" id="{98BABE74-5764-4F54-BB50-453014B21836}"/>
              </a:ext>
            </a:extLst>
          </p:cNvPr>
          <p:cNvSpPr>
            <a:spLocks noGrp="1"/>
          </p:cNvSpPr>
          <p:nvPr>
            <p:ph type="ctrTitle"/>
          </p:nvPr>
        </p:nvSpPr>
        <p:spPr>
          <a:xfrm>
            <a:off x="270628" y="177101"/>
            <a:ext cx="11580921" cy="600980"/>
          </a:xfrm>
        </p:spPr>
        <p:txBody>
          <a:bodyPr>
            <a:normAutofit fontScale="90000"/>
          </a:bodyPr>
          <a:lstStyle/>
          <a:p>
            <a:r>
              <a:rPr lang="en-US" dirty="0">
                <a:solidFill>
                  <a:srgbClr val="000000"/>
                </a:solidFill>
                <a:latin typeface="+mn-lt"/>
              </a:rPr>
              <a:t>Subaward</a:t>
            </a:r>
          </a:p>
        </p:txBody>
      </p:sp>
      <p:sp>
        <p:nvSpPr>
          <p:cNvPr id="4" name="Subtitle 3">
            <a:extLst>
              <a:ext uri="{FF2B5EF4-FFF2-40B4-BE49-F238E27FC236}">
                <a16:creationId xmlns:a16="http://schemas.microsoft.com/office/drawing/2014/main" id="{2CF42199-3BAE-4D4E-BEDE-BD500A5E121F}"/>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Eligible Entities and Cost Match</a:t>
            </a:r>
          </a:p>
        </p:txBody>
      </p:sp>
      <p:sp>
        <p:nvSpPr>
          <p:cNvPr id="5" name="TextBox 4">
            <a:extLst>
              <a:ext uri="{FF2B5EF4-FFF2-40B4-BE49-F238E27FC236}">
                <a16:creationId xmlns:a16="http://schemas.microsoft.com/office/drawing/2014/main" id="{87786459-2B98-4A3C-9B9E-FB068FDC1551}"/>
              </a:ext>
            </a:extLst>
          </p:cNvPr>
          <p:cNvSpPr txBox="1"/>
          <p:nvPr/>
        </p:nvSpPr>
        <p:spPr>
          <a:xfrm>
            <a:off x="5979128" y="1093040"/>
            <a:ext cx="6212871"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&gt;4,000,000 MWh of electricity per year:</a:t>
            </a:r>
          </a:p>
        </p:txBody>
      </p:sp>
      <p:sp>
        <p:nvSpPr>
          <p:cNvPr id="6" name="TextBox 5">
            <a:extLst>
              <a:ext uri="{FF2B5EF4-FFF2-40B4-BE49-F238E27FC236}">
                <a16:creationId xmlns:a16="http://schemas.microsoft.com/office/drawing/2014/main" id="{70883F4A-06DC-4843-9020-EE8D8E81AF00}"/>
              </a:ext>
            </a:extLst>
          </p:cNvPr>
          <p:cNvSpPr txBox="1"/>
          <p:nvPr/>
        </p:nvSpPr>
        <p:spPr>
          <a:xfrm>
            <a:off x="6147551" y="3578149"/>
            <a:ext cx="6044448"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≤4,000,000 MWh of electricity per year:</a:t>
            </a:r>
          </a:p>
        </p:txBody>
      </p:sp>
      <p:grpSp>
        <p:nvGrpSpPr>
          <p:cNvPr id="7" name="Group 6">
            <a:extLst>
              <a:ext uri="{FF2B5EF4-FFF2-40B4-BE49-F238E27FC236}">
                <a16:creationId xmlns:a16="http://schemas.microsoft.com/office/drawing/2014/main" id="{6EBCFD7F-BB6C-49D9-8E74-D6587A112E90}"/>
              </a:ext>
            </a:extLst>
          </p:cNvPr>
          <p:cNvGrpSpPr/>
          <p:nvPr/>
        </p:nvGrpSpPr>
        <p:grpSpPr>
          <a:xfrm>
            <a:off x="6175902" y="1447328"/>
            <a:ext cx="5942244" cy="1813241"/>
            <a:chOff x="7094294" y="1947496"/>
            <a:chExt cx="5942244" cy="1813241"/>
          </a:xfrm>
        </p:grpSpPr>
        <p:grpSp>
          <p:nvGrpSpPr>
            <p:cNvPr id="8" name="Group 7">
              <a:extLst>
                <a:ext uri="{FF2B5EF4-FFF2-40B4-BE49-F238E27FC236}">
                  <a16:creationId xmlns:a16="http://schemas.microsoft.com/office/drawing/2014/main" id="{0AFFFEFE-AAC2-445E-AF28-258F95E7350F}"/>
                </a:ext>
              </a:extLst>
            </p:cNvPr>
            <p:cNvGrpSpPr/>
            <p:nvPr/>
          </p:nvGrpSpPr>
          <p:grpSpPr>
            <a:xfrm>
              <a:off x="7094294" y="1947496"/>
              <a:ext cx="5942244" cy="1813241"/>
              <a:chOff x="7243450" y="2474341"/>
              <a:chExt cx="5942244" cy="1813241"/>
            </a:xfrm>
          </p:grpSpPr>
          <p:graphicFrame>
            <p:nvGraphicFramePr>
              <p:cNvPr id="10" name="Diagram 9">
                <a:extLst>
                  <a:ext uri="{FF2B5EF4-FFF2-40B4-BE49-F238E27FC236}">
                    <a16:creationId xmlns:a16="http://schemas.microsoft.com/office/drawing/2014/main" id="{8A1FE709-98EA-4F29-876A-7FDB855E2978}"/>
                  </a:ext>
                </a:extLst>
              </p:cNvPr>
              <p:cNvGraphicFramePr/>
              <p:nvPr/>
            </p:nvGraphicFramePr>
            <p:xfrm>
              <a:off x="7243450" y="3364252"/>
              <a:ext cx="5942244"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FA9FD248-DB6E-4EE6-B545-A128E51E969D}"/>
                  </a:ext>
                </a:extLst>
              </p:cNvPr>
              <p:cNvSpPr txBox="1"/>
              <p:nvPr/>
            </p:nvSpPr>
            <p:spPr>
              <a:xfrm>
                <a:off x="7733451" y="2474341"/>
                <a:ext cx="16386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9838B3-7501-4FD3-8713-BFAF5672AA14}"/>
                  </a:ext>
                </a:extLst>
              </p:cNvPr>
              <p:cNvSpPr txBox="1"/>
              <p:nvPr/>
            </p:nvSpPr>
            <p:spPr>
              <a:xfrm>
                <a:off x="9522958" y="2489385"/>
                <a:ext cx="14001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(100%)</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1414F806-2C88-45DB-AADD-C9D84F673BBC}"/>
                </a:ext>
              </a:extLst>
            </p:cNvPr>
            <p:cNvSpPr txBox="1"/>
            <p:nvPr/>
          </p:nvSpPr>
          <p:spPr>
            <a:xfrm>
              <a:off x="10899438" y="1947496"/>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A502181-A21E-4BC2-B0C4-269A4F635F5D}"/>
              </a:ext>
            </a:extLst>
          </p:cNvPr>
          <p:cNvGrpSpPr/>
          <p:nvPr/>
        </p:nvGrpSpPr>
        <p:grpSpPr>
          <a:xfrm>
            <a:off x="6175902" y="4003582"/>
            <a:ext cx="5942244" cy="1847737"/>
            <a:chOff x="7094294" y="1810421"/>
            <a:chExt cx="5942244" cy="1847737"/>
          </a:xfrm>
        </p:grpSpPr>
        <p:grpSp>
          <p:nvGrpSpPr>
            <p:cNvPr id="14" name="Group 13">
              <a:extLst>
                <a:ext uri="{FF2B5EF4-FFF2-40B4-BE49-F238E27FC236}">
                  <a16:creationId xmlns:a16="http://schemas.microsoft.com/office/drawing/2014/main" id="{E926D706-F4F9-4EB6-BED5-FFA5F2E3D640}"/>
                </a:ext>
              </a:extLst>
            </p:cNvPr>
            <p:cNvGrpSpPr/>
            <p:nvPr/>
          </p:nvGrpSpPr>
          <p:grpSpPr>
            <a:xfrm>
              <a:off x="7094294" y="1810421"/>
              <a:ext cx="5942244" cy="1847737"/>
              <a:chOff x="7243450" y="2337266"/>
              <a:chExt cx="5942244" cy="1847737"/>
            </a:xfrm>
          </p:grpSpPr>
          <p:graphicFrame>
            <p:nvGraphicFramePr>
              <p:cNvPr id="16" name="Diagram 15">
                <a:extLst>
                  <a:ext uri="{FF2B5EF4-FFF2-40B4-BE49-F238E27FC236}">
                    <a16:creationId xmlns:a16="http://schemas.microsoft.com/office/drawing/2014/main" id="{4ABAEBC2-EE07-4A67-A48F-31E5C6C86676}"/>
                  </a:ext>
                </a:extLst>
              </p:cNvPr>
              <p:cNvGraphicFramePr/>
              <p:nvPr/>
            </p:nvGraphicFramePr>
            <p:xfrm>
              <a:off x="7243450" y="3261673"/>
              <a:ext cx="5942244"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313AE13C-D59F-4F25-9022-AE35A685BE28}"/>
                  </a:ext>
                </a:extLst>
              </p:cNvPr>
              <p:cNvSpPr txBox="1"/>
              <p:nvPr/>
            </p:nvSpPr>
            <p:spPr>
              <a:xfrm>
                <a:off x="7802242" y="2369110"/>
                <a:ext cx="156989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540C138-ED7D-4E48-A4CA-54E3DA35DF37}"/>
                  </a:ext>
                </a:extLst>
              </p:cNvPr>
              <p:cNvSpPr txBox="1"/>
              <p:nvPr/>
            </p:nvSpPr>
            <p:spPr>
              <a:xfrm>
                <a:off x="9514484" y="2337266"/>
                <a:ext cx="1400176"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a:t>
                </a:r>
                <a:b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(1/3)</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B05F977-5480-4218-BE0A-587BBF48B652}"/>
                </a:ext>
              </a:extLst>
            </p:cNvPr>
            <p:cNvSpPr txBox="1"/>
            <p:nvPr/>
          </p:nvSpPr>
          <p:spPr>
            <a:xfrm>
              <a:off x="10907849" y="1817453"/>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0FD8697F-1594-87E6-F707-2DCDFE1F419B}"/>
              </a:ext>
            </a:extLst>
          </p:cNvPr>
          <p:cNvSpPr txBox="1"/>
          <p:nvPr/>
        </p:nvSpPr>
        <p:spPr>
          <a:xfrm>
            <a:off x="5698878" y="25580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
        <p:nvSpPr>
          <p:cNvPr id="20" name="TextBox 19">
            <a:extLst>
              <a:ext uri="{FF2B5EF4-FFF2-40B4-BE49-F238E27FC236}">
                <a16:creationId xmlns:a16="http://schemas.microsoft.com/office/drawing/2014/main" id="{C80BF16B-2898-4994-4B33-C070B4315761}"/>
              </a:ext>
            </a:extLst>
          </p:cNvPr>
          <p:cNvSpPr txBox="1"/>
          <p:nvPr/>
        </p:nvSpPr>
        <p:spPr>
          <a:xfrm>
            <a:off x="5698878" y="52181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Tree>
    <p:extLst>
      <p:ext uri="{BB962C8B-B14F-4D97-AF65-F5344CB8AC3E}">
        <p14:creationId xmlns:p14="http://schemas.microsoft.com/office/powerpoint/2010/main" val="109533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233B5-FFC3-80AA-5D49-D36602AD31AE}"/>
              </a:ext>
            </a:extLst>
          </p:cNvPr>
          <p:cNvSpPr>
            <a:spLocks noGrp="1"/>
          </p:cNvSpPr>
          <p:nvPr>
            <p:ph idx="1"/>
          </p:nvPr>
        </p:nvSpPr>
        <p:spPr/>
        <p:txBody>
          <a:bodyPr>
            <a:normAutofit lnSpcReduction="10000"/>
          </a:bodyPr>
          <a:lstStyle/>
          <a:p>
            <a:r>
              <a:rPr lang="en-US" b="0" dirty="0">
                <a:solidFill>
                  <a:schemeClr val="bg2">
                    <a:lumMod val="10000"/>
                  </a:schemeClr>
                </a:solidFill>
                <a:latin typeface="+mn-lt"/>
              </a:rPr>
              <a:t>If the proposed entity is not an “eligible entity” as defined in BIL 40101(a)(2), or if you are unsure, the Recipient may request the Secretary to designate the proposed entity as an eligible entity. </a:t>
            </a:r>
          </a:p>
          <a:p>
            <a:pPr lvl="1"/>
            <a:r>
              <a:rPr lang="en-US" b="0" dirty="0">
                <a:solidFill>
                  <a:schemeClr val="bg2">
                    <a:lumMod val="10000"/>
                  </a:schemeClr>
                </a:solidFill>
                <a:latin typeface="+mn-lt"/>
              </a:rPr>
              <a:t>Approval of eligible entities is not an automatic process, but at the discretion of the Secretary.</a:t>
            </a:r>
          </a:p>
          <a:p>
            <a:endParaRPr lang="en-US" sz="1000" b="0" dirty="0">
              <a:solidFill>
                <a:schemeClr val="bg2">
                  <a:lumMod val="10000"/>
                </a:schemeClr>
              </a:solidFill>
              <a:latin typeface="+mn-lt"/>
            </a:endParaRPr>
          </a:p>
          <a:p>
            <a:r>
              <a:rPr lang="en-US" b="0" dirty="0">
                <a:solidFill>
                  <a:schemeClr val="bg2">
                    <a:lumMod val="10000"/>
                  </a:schemeClr>
                </a:solidFill>
                <a:latin typeface="+mn-lt"/>
              </a:rPr>
              <a:t>The request should be made through your DOE FPO. Request template: </a:t>
            </a:r>
            <a:r>
              <a:rPr lang="en-US" sz="2400" b="0" dirty="0">
                <a:latin typeface="+mn-lt"/>
                <a:hlinkClick r:id="rId3"/>
              </a:rPr>
              <a:t>https://netl.doe.gov/bilhub/grid-resilience/formula-grants/post-award-documents</a:t>
            </a:r>
            <a:endParaRPr lang="en-US" sz="2400" b="0" dirty="0">
              <a:latin typeface="+mn-lt"/>
            </a:endParaRPr>
          </a:p>
          <a:p>
            <a:endParaRPr lang="en-US" sz="1000" b="0" dirty="0">
              <a:latin typeface="+mn-lt"/>
            </a:endParaRPr>
          </a:p>
          <a:p>
            <a:r>
              <a:rPr lang="en-US" b="0" dirty="0">
                <a:solidFill>
                  <a:schemeClr val="bg2">
                    <a:lumMod val="10000"/>
                  </a:schemeClr>
                </a:solidFill>
                <a:latin typeface="+mn-lt"/>
              </a:rPr>
              <a:t>The appropriate cost match will be determined by the type of eligible entity being proposed during the secretarial designation process. </a:t>
            </a:r>
          </a:p>
        </p:txBody>
      </p:sp>
      <p:sp>
        <p:nvSpPr>
          <p:cNvPr id="5" name="Title 2">
            <a:extLst>
              <a:ext uri="{FF2B5EF4-FFF2-40B4-BE49-F238E27FC236}">
                <a16:creationId xmlns:a16="http://schemas.microsoft.com/office/drawing/2014/main" id="{2AC36045-4041-C0F6-807C-460C0B73AF72}"/>
              </a:ext>
            </a:extLst>
          </p:cNvPr>
          <p:cNvSpPr>
            <a:spLocks noGrp="1"/>
          </p:cNvSpPr>
          <p:nvPr>
            <p:ph type="ctrTitle"/>
          </p:nvPr>
        </p:nvSpPr>
        <p:spPr>
          <a:xfrm>
            <a:off x="270627" y="177101"/>
            <a:ext cx="11580921" cy="600980"/>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Secretary Designation - Eligible Entity </a:t>
            </a:r>
          </a:p>
        </p:txBody>
      </p:sp>
      <p:sp>
        <p:nvSpPr>
          <p:cNvPr id="6" name="Subtitle 3">
            <a:extLst>
              <a:ext uri="{FF2B5EF4-FFF2-40B4-BE49-F238E27FC236}">
                <a16:creationId xmlns:a16="http://schemas.microsoft.com/office/drawing/2014/main" id="{438CE253-49E1-BE6B-053C-406BE392A52E}"/>
              </a:ext>
            </a:extLst>
          </p:cNvPr>
          <p:cNvSpPr>
            <a:spLocks noGrp="1"/>
          </p:cNvSpPr>
          <p:nvPr>
            <p:ph type="subTitle" idx="13"/>
          </p:nvPr>
        </p:nvSpPr>
        <p:spPr>
          <a:xfrm>
            <a:off x="270628" y="778081"/>
            <a:ext cx="11580921" cy="373510"/>
          </a:xfrm>
        </p:spPr>
        <p:txBody>
          <a:bodyPr/>
          <a:lstStyle/>
          <a:p>
            <a:r>
              <a:rPr lang="en-US" sz="2000" b="1" dirty="0">
                <a:solidFill>
                  <a:srgbClr val="98C93D"/>
                </a:solidFill>
                <a:latin typeface="+mn-lt"/>
                <a:cs typeface="Arial" panose="020B0604020202020204" pitchFamily="34" charset="0"/>
              </a:rPr>
              <a:t>Designation of an Eligible Entity</a:t>
            </a:r>
            <a:endParaRPr lang="en-US" b="1" dirty="0">
              <a:solidFill>
                <a:srgbClr val="98C93D"/>
              </a:solidFill>
              <a:latin typeface="+mn-lt"/>
              <a:cs typeface="Arial" panose="020B0604020202020204" pitchFamily="34" charset="0"/>
            </a:endParaRPr>
          </a:p>
        </p:txBody>
      </p:sp>
    </p:spTree>
    <p:extLst>
      <p:ext uri="{BB962C8B-B14F-4D97-AF65-F5344CB8AC3E}">
        <p14:creationId xmlns:p14="http://schemas.microsoft.com/office/powerpoint/2010/main" val="189673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DCF0-32B8-0E3D-09F8-B2E385C5A1C4}"/>
              </a:ext>
            </a:extLst>
          </p:cNvPr>
          <p:cNvSpPr>
            <a:spLocks noGrp="1"/>
          </p:cNvSpPr>
          <p:nvPr>
            <p:ph type="ctrTitle"/>
          </p:nvPr>
        </p:nvSpPr>
        <p:spPr/>
        <p:txBody>
          <a:bodyPr>
            <a:normAutofit fontScale="90000"/>
          </a:bodyPr>
          <a:lstStyle/>
          <a:p>
            <a:r>
              <a:rPr lang="en-US" dirty="0">
                <a:solidFill>
                  <a:srgbClr val="000000"/>
                </a:solidFill>
                <a:latin typeface="+mn-lt"/>
              </a:rPr>
              <a:t>Reporting Overview and Guidance</a:t>
            </a:r>
          </a:p>
        </p:txBody>
      </p:sp>
    </p:spTree>
    <p:extLst>
      <p:ext uri="{BB962C8B-B14F-4D97-AF65-F5344CB8AC3E}">
        <p14:creationId xmlns:p14="http://schemas.microsoft.com/office/powerpoint/2010/main" val="324805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91440" y="1121515"/>
            <a:ext cx="11696498" cy="4986208"/>
          </a:xfrm>
        </p:spPr>
        <p:txBody>
          <a:bodyPr>
            <a:noAutofit/>
          </a:bodyPr>
          <a:lstStyle/>
          <a:p>
            <a:pPr marL="228600" lvl="2">
              <a:spcBef>
                <a:spcPts val="1000"/>
              </a:spcBef>
            </a:pPr>
            <a:r>
              <a:rPr lang="en-US" sz="2800" b="1" dirty="0">
                <a:solidFill>
                  <a:schemeClr val="bg2">
                    <a:lumMod val="10000"/>
                  </a:schemeClr>
                </a:solidFill>
                <a:latin typeface="+mn-lt"/>
              </a:rPr>
              <a:t>Project Management Plan (PMP):</a:t>
            </a:r>
            <a:r>
              <a:rPr lang="en-US" sz="2800" dirty="0">
                <a:solidFill>
                  <a:schemeClr val="bg2">
                    <a:lumMod val="10000"/>
                  </a:schemeClr>
                </a:solidFill>
                <a:latin typeface="+mn-lt"/>
              </a:rPr>
              <a:t> Due 90 days after the effective award date </a:t>
            </a:r>
          </a:p>
          <a:p>
            <a:pPr marL="685800" lvl="3">
              <a:spcBef>
                <a:spcPts val="1000"/>
              </a:spcBef>
            </a:pPr>
            <a:r>
              <a:rPr lang="en-US" sz="2400" dirty="0">
                <a:solidFill>
                  <a:schemeClr val="bg2">
                    <a:lumMod val="10000"/>
                  </a:schemeClr>
                </a:solidFill>
                <a:latin typeface="+mn-lt"/>
              </a:rPr>
              <a:t>Revised PMPs are due within grant years as a result of major project plan changes.</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Quarterly Progress Reports (QPR): </a:t>
            </a:r>
            <a:r>
              <a:rPr lang="en-US" sz="2800" dirty="0">
                <a:solidFill>
                  <a:schemeClr val="bg2">
                    <a:lumMod val="10000"/>
                  </a:schemeClr>
                </a:solidFill>
                <a:latin typeface="+mn-lt"/>
              </a:rPr>
              <a:t>Due 30 days after the end of each Quarter (first QPR due 30 days after the first full quarter of performance)</a:t>
            </a:r>
          </a:p>
          <a:p>
            <a:pPr marL="685800" lvl="3">
              <a:spcBef>
                <a:spcPts val="1000"/>
              </a:spcBef>
            </a:pPr>
            <a:r>
              <a:rPr lang="en-US" sz="2400" dirty="0">
                <a:solidFill>
                  <a:schemeClr val="bg2">
                    <a:lumMod val="10000"/>
                  </a:schemeClr>
                </a:solidFill>
                <a:latin typeface="+mn-lt"/>
              </a:rPr>
              <a:t>Recipient Reporting</a:t>
            </a:r>
          </a:p>
          <a:p>
            <a:pPr marL="685800" lvl="3">
              <a:spcBef>
                <a:spcPts val="1000"/>
              </a:spcBef>
            </a:pPr>
            <a:r>
              <a:rPr lang="en-US" sz="2400" dirty="0">
                <a:solidFill>
                  <a:schemeClr val="bg2">
                    <a:lumMod val="10000"/>
                  </a:schemeClr>
                </a:solidFill>
                <a:latin typeface="+mn-lt"/>
              </a:rPr>
              <a:t>Project Reporting</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Annual Program Metrics and Impact Report: </a:t>
            </a:r>
            <a:r>
              <a:rPr lang="en-US" sz="2800" dirty="0">
                <a:solidFill>
                  <a:schemeClr val="bg2">
                    <a:lumMod val="10000"/>
                  </a:schemeClr>
                </a:solidFill>
                <a:latin typeface="+mn-lt"/>
              </a:rPr>
              <a:t>Due 30 days after reporting year (October 1 – September 30)</a:t>
            </a:r>
          </a:p>
          <a:p>
            <a:pPr marL="228600" lvl="3">
              <a:spcBef>
                <a:spcPts val="1000"/>
              </a:spcBef>
            </a:pPr>
            <a:endParaRPr lang="en-US" sz="800" dirty="0">
              <a:solidFill>
                <a:schemeClr val="bg2">
                  <a:lumMod val="10000"/>
                </a:schemeClr>
              </a:solidFill>
              <a:latin typeface="+mn-lt"/>
            </a:endParaRPr>
          </a:p>
          <a:p>
            <a:pPr marL="228600" lvl="3">
              <a:spcBef>
                <a:spcPts val="1000"/>
              </a:spcBef>
            </a:pPr>
            <a:r>
              <a:rPr lang="en-US" sz="2400" dirty="0">
                <a:solidFill>
                  <a:schemeClr val="bg2">
                    <a:lumMod val="10000"/>
                  </a:schemeClr>
                </a:solidFill>
                <a:latin typeface="+mn-lt"/>
              </a:rPr>
              <a:t>Other reporting requirements (such as the Demographic Reporting) as identified by the Reporting Requirements Checklist contained in the Assistance Agreement (Attachment 3).</a:t>
            </a:r>
          </a:p>
        </p:txBody>
      </p:sp>
      <p:sp>
        <p:nvSpPr>
          <p:cNvPr id="2" name="Title 1">
            <a:extLst>
              <a:ext uri="{FF2B5EF4-FFF2-40B4-BE49-F238E27FC236}">
                <a16:creationId xmlns:a16="http://schemas.microsoft.com/office/drawing/2014/main" id="{9EB9FFE2-1740-4D6C-8FDC-981535757972}"/>
              </a:ext>
            </a:extLst>
          </p:cNvPr>
          <p:cNvSpPr>
            <a:spLocks noGrp="1"/>
          </p:cNvSpPr>
          <p:nvPr>
            <p:ph type="ctrTitle"/>
          </p:nvPr>
        </p:nvSpPr>
        <p:spPr>
          <a:xfrm>
            <a:off x="207017" y="149297"/>
            <a:ext cx="11580921" cy="600980"/>
          </a:xfrm>
        </p:spPr>
        <p:txBody>
          <a:bodyPr>
            <a:noAutofit/>
          </a:bodyPr>
          <a:lstStyle/>
          <a:p>
            <a:r>
              <a:rPr lang="en-US" sz="3600" dirty="0">
                <a:solidFill>
                  <a:srgbClr val="000000"/>
                </a:solidFill>
                <a:latin typeface="+mn-lt"/>
                <a:cs typeface="Arial" panose="020B0604020202020204" pitchFamily="34" charset="0"/>
              </a:rPr>
              <a:t>Major Reporting Requirements</a:t>
            </a:r>
          </a:p>
        </p:txBody>
      </p:sp>
      <p:sp>
        <p:nvSpPr>
          <p:cNvPr id="6" name="Title 2">
            <a:extLst>
              <a:ext uri="{FF2B5EF4-FFF2-40B4-BE49-F238E27FC236}">
                <a16:creationId xmlns:a16="http://schemas.microsoft.com/office/drawing/2014/main" id="{E9A9C172-4D97-4B7E-841E-FC5D8E2CCD76}"/>
              </a:ext>
            </a:extLst>
          </p:cNvPr>
          <p:cNvSpPr txBox="1">
            <a:spLocks/>
          </p:cNvSpPr>
          <p:nvPr/>
        </p:nvSpPr>
        <p:spPr>
          <a:xfrm>
            <a:off x="91440" y="0"/>
            <a:ext cx="8810273" cy="11346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373838"/>
                </a:solidFill>
                <a:latin typeface="Century Gothic" panose="020B0502020202020204" pitchFamily="34" charset="0"/>
                <a:ea typeface="+mj-ea"/>
                <a:cs typeface="+mj-cs"/>
              </a:defRPr>
            </a:lvl1pPr>
          </a:lstStyle>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17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24469" y="1525246"/>
            <a:ext cx="5780029" cy="4534939"/>
          </a:xfrm>
        </p:spPr>
        <p:txBody>
          <a:bodyPr>
            <a:noAutofit/>
          </a:bodyPr>
          <a:lstStyle/>
          <a:p>
            <a:pPr marL="0" indent="0">
              <a:lnSpc>
                <a:spcPct val="100000"/>
              </a:lnSpc>
              <a:spcBef>
                <a:spcPts val="0"/>
              </a:spcBef>
              <a:buNone/>
            </a:pPr>
            <a:r>
              <a:rPr lang="en-US" sz="2200" b="0" dirty="0">
                <a:solidFill>
                  <a:srgbClr val="000000"/>
                </a:solidFill>
                <a:latin typeface="+mn-lt"/>
                <a:cs typeface="Arial" panose="020B0604020202020204" pitchFamily="34" charset="0"/>
                <a:hlinkClick r:id="rId3"/>
              </a:rPr>
              <a:t>https://www.eere-pmc.energy.gov/Default.aspx</a:t>
            </a:r>
            <a:r>
              <a:rPr lang="en-US" sz="2200" b="0" dirty="0">
                <a:solidFill>
                  <a:srgbClr val="000000"/>
                </a:solidFill>
                <a:latin typeface="+mn-lt"/>
                <a:cs typeface="Arial" panose="020B0604020202020204" pitchFamily="34" charset="0"/>
              </a:rPr>
              <a:t> </a:t>
            </a:r>
          </a:p>
          <a:p>
            <a:pPr marL="0" indent="0">
              <a:lnSpc>
                <a:spcPct val="100000"/>
              </a:lnSpc>
              <a:spcBef>
                <a:spcPts val="0"/>
              </a:spcBef>
              <a:buNone/>
            </a:pPr>
            <a:endParaRPr lang="en-US" sz="220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1: </a:t>
            </a:r>
            <a:r>
              <a:rPr lang="en-US" sz="2200" b="0" dirty="0">
                <a:solidFill>
                  <a:srgbClr val="000000"/>
                </a:solidFill>
                <a:latin typeface="+mn-lt"/>
                <a:cs typeface="Arial" panose="020B0604020202020204" pitchFamily="34" charset="0"/>
              </a:rPr>
              <a:t>Create Recipient/Applicant Login</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4"/>
              </a:rPr>
              <a:t>Instructions for Creating Account</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2: </a:t>
            </a:r>
            <a:r>
              <a:rPr lang="en-US" sz="2200" b="0" dirty="0">
                <a:solidFill>
                  <a:srgbClr val="000000"/>
                </a:solidFill>
                <a:latin typeface="+mn-lt"/>
                <a:cs typeface="Arial" panose="020B0604020202020204" pitchFamily="34" charset="0"/>
              </a:rPr>
              <a:t>Submit and archive all recipient reports and documentation over the life of the project.</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5"/>
              </a:rPr>
              <a:t>Instructions for Uploading Reports</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For help with the EERE-PMC Portal:</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6"/>
              </a:rPr>
              <a:t>ITSIHelp@ee.doe.gov</a:t>
            </a:r>
            <a:endParaRPr lang="en-US" sz="2200" b="0" dirty="0">
              <a:solidFill>
                <a:srgbClr val="000000"/>
              </a:solidFill>
              <a:latin typeface="+mn-lt"/>
              <a:cs typeface="Arial" panose="020B0604020202020204" pitchFamily="34" charset="0"/>
            </a:endParaRPr>
          </a:p>
        </p:txBody>
      </p:sp>
      <p:sp>
        <p:nvSpPr>
          <p:cNvPr id="7" name="Title 12">
            <a:extLst>
              <a:ext uri="{FF2B5EF4-FFF2-40B4-BE49-F238E27FC236}">
                <a16:creationId xmlns:a16="http://schemas.microsoft.com/office/drawing/2014/main" id="{578F75B9-3397-4DCA-AA0A-FF03A921A3A0}"/>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EERE-PMC Portal</a:t>
            </a:r>
          </a:p>
        </p:txBody>
      </p:sp>
      <p:sp>
        <p:nvSpPr>
          <p:cNvPr id="2" name="Subtitle 1">
            <a:extLst>
              <a:ext uri="{FF2B5EF4-FFF2-40B4-BE49-F238E27FC236}">
                <a16:creationId xmlns:a16="http://schemas.microsoft.com/office/drawing/2014/main" id="{3D40472F-3E83-4E45-AB95-F6A098D656FD}"/>
              </a:ext>
            </a:extLst>
          </p:cNvPr>
          <p:cNvSpPr>
            <a:spLocks noGrp="1"/>
          </p:cNvSpPr>
          <p:nvPr>
            <p:ph type="subTitle" idx="13"/>
          </p:nvPr>
        </p:nvSpPr>
        <p:spPr/>
        <p:txBody>
          <a:bodyPr/>
          <a:lstStyle/>
          <a:p>
            <a:r>
              <a:rPr lang="en-US" sz="2000" b="1" dirty="0">
                <a:solidFill>
                  <a:srgbClr val="92C535"/>
                </a:solidFill>
              </a:rPr>
              <a:t>Document and Report Submission</a:t>
            </a:r>
          </a:p>
        </p:txBody>
      </p:sp>
      <p:pic>
        <p:nvPicPr>
          <p:cNvPr id="5" name="Picture 4">
            <a:extLst>
              <a:ext uri="{FF2B5EF4-FFF2-40B4-BE49-F238E27FC236}">
                <a16:creationId xmlns:a16="http://schemas.microsoft.com/office/drawing/2014/main" id="{32BF3015-7C60-86F9-9B51-B4342738C44F}"/>
              </a:ext>
            </a:extLst>
          </p:cNvPr>
          <p:cNvPicPr>
            <a:picLocks noChangeAspect="1"/>
          </p:cNvPicPr>
          <p:nvPr/>
        </p:nvPicPr>
        <p:blipFill>
          <a:blip r:embed="rId7"/>
          <a:stretch>
            <a:fillRect/>
          </a:stretch>
        </p:blipFill>
        <p:spPr>
          <a:xfrm>
            <a:off x="6362032" y="1095162"/>
            <a:ext cx="5360690" cy="4243222"/>
          </a:xfrm>
          <a:prstGeom prst="rect">
            <a:avLst/>
          </a:prstGeom>
          <a:effectLst>
            <a:outerShdw blurRad="50800" dist="38100" dir="5400000" algn="t" rotWithShape="0">
              <a:prstClr val="black">
                <a:alpha val="40000"/>
              </a:prstClr>
            </a:outerShdw>
          </a:effectLst>
        </p:spPr>
      </p:pic>
      <p:sp>
        <p:nvSpPr>
          <p:cNvPr id="9" name="Oval 8">
            <a:extLst>
              <a:ext uri="{FF2B5EF4-FFF2-40B4-BE49-F238E27FC236}">
                <a16:creationId xmlns:a16="http://schemas.microsoft.com/office/drawing/2014/main" id="{8DD52426-D051-4063-4F00-9513F4CB71BF}"/>
              </a:ext>
            </a:extLst>
          </p:cNvPr>
          <p:cNvSpPr/>
          <p:nvPr/>
        </p:nvSpPr>
        <p:spPr>
          <a:xfrm>
            <a:off x="9867014" y="2016420"/>
            <a:ext cx="1855708" cy="606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F817A4-48DC-899F-3954-D00F99A67AC2}"/>
              </a:ext>
            </a:extLst>
          </p:cNvPr>
          <p:cNvPicPr>
            <a:picLocks noChangeAspect="1"/>
          </p:cNvPicPr>
          <p:nvPr/>
        </p:nvPicPr>
        <p:blipFill>
          <a:blip r:embed="rId8"/>
          <a:stretch>
            <a:fillRect/>
          </a:stretch>
        </p:blipFill>
        <p:spPr>
          <a:xfrm>
            <a:off x="7709360" y="4296207"/>
            <a:ext cx="4315307" cy="1557574"/>
          </a:xfrm>
          <a:prstGeom prst="rect">
            <a:avLst/>
          </a:prstGeom>
          <a:effectLst>
            <a:outerShdw blurRad="50800" dist="38100" dir="5400000" algn="t" rotWithShape="0">
              <a:prstClr val="black">
                <a:alpha val="40000"/>
              </a:prstClr>
            </a:outerShdw>
          </a:effectLst>
        </p:spPr>
      </p:pic>
      <p:sp>
        <p:nvSpPr>
          <p:cNvPr id="12" name="Oval 11">
            <a:extLst>
              <a:ext uri="{FF2B5EF4-FFF2-40B4-BE49-F238E27FC236}">
                <a16:creationId xmlns:a16="http://schemas.microsoft.com/office/drawing/2014/main" id="{34BD251C-071B-A5D6-560F-7F9BEFFDA066}"/>
              </a:ext>
            </a:extLst>
          </p:cNvPr>
          <p:cNvSpPr/>
          <p:nvPr/>
        </p:nvSpPr>
        <p:spPr>
          <a:xfrm>
            <a:off x="10079664" y="5374887"/>
            <a:ext cx="1148317" cy="434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4ED01C8-08C8-2E78-59C0-5864AE128605}"/>
              </a:ext>
            </a:extLst>
          </p:cNvPr>
          <p:cNvPicPr>
            <a:picLocks noChangeAspect="1"/>
          </p:cNvPicPr>
          <p:nvPr/>
        </p:nvPicPr>
        <p:blipFill>
          <a:blip r:embed="rId9"/>
          <a:stretch>
            <a:fillRect/>
          </a:stretch>
        </p:blipFill>
        <p:spPr>
          <a:xfrm>
            <a:off x="9445184" y="2809761"/>
            <a:ext cx="2699367" cy="1299160"/>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E69A4243-609E-1AC2-64C5-1A2D47A6AE66}"/>
              </a:ext>
            </a:extLst>
          </p:cNvPr>
          <p:cNvPicPr>
            <a:picLocks noChangeAspect="1"/>
          </p:cNvPicPr>
          <p:nvPr/>
        </p:nvPicPr>
        <p:blipFill>
          <a:blip r:embed="rId10"/>
          <a:stretch>
            <a:fillRect/>
          </a:stretch>
        </p:blipFill>
        <p:spPr>
          <a:xfrm>
            <a:off x="4790136" y="4060205"/>
            <a:ext cx="2539902" cy="2545097"/>
          </a:xfrm>
          <a:prstGeom prst="rect">
            <a:avLst/>
          </a:prstGeom>
          <a:effectLst>
            <a:outerShdw blurRad="50800" dist="38100" dir="5400000" algn="t" rotWithShape="0">
              <a:prstClr val="black">
                <a:alpha val="40000"/>
              </a:prstClr>
            </a:outerShdw>
          </a:effectLst>
        </p:spPr>
      </p:pic>
      <p:sp>
        <p:nvSpPr>
          <p:cNvPr id="15" name="Text Placeholder 3">
            <a:extLst>
              <a:ext uri="{FF2B5EF4-FFF2-40B4-BE49-F238E27FC236}">
                <a16:creationId xmlns:a16="http://schemas.microsoft.com/office/drawing/2014/main" id="{C7A7D71D-5408-7C01-1426-0E8B2393CDBC}"/>
              </a:ext>
            </a:extLst>
          </p:cNvPr>
          <p:cNvSpPr txBox="1">
            <a:spLocks/>
          </p:cNvSpPr>
          <p:nvPr/>
        </p:nvSpPr>
        <p:spPr>
          <a:xfrm>
            <a:off x="2527370" y="5915218"/>
            <a:ext cx="244452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Demographic Questionnaire</a:t>
            </a:r>
            <a:endPar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215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578F75B9-3397-4DCA-AA0A-FF03A921A3A0}"/>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Reporting Resources</a:t>
            </a:r>
          </a:p>
        </p:txBody>
      </p:sp>
      <p:sp>
        <p:nvSpPr>
          <p:cNvPr id="10" name="Content Placeholder 20">
            <a:extLst>
              <a:ext uri="{FF2B5EF4-FFF2-40B4-BE49-F238E27FC236}">
                <a16:creationId xmlns:a16="http://schemas.microsoft.com/office/drawing/2014/main" id="{34839F00-9E19-07C3-B1AF-992C5AA81B63}"/>
              </a:ext>
            </a:extLst>
          </p:cNvPr>
          <p:cNvSpPr>
            <a:spLocks noGrp="1"/>
          </p:cNvSpPr>
          <p:nvPr>
            <p:ph idx="1"/>
          </p:nvPr>
        </p:nvSpPr>
        <p:spPr>
          <a:xfrm>
            <a:off x="270628" y="4791821"/>
            <a:ext cx="5310270" cy="451415"/>
          </a:xfrm>
        </p:spPr>
        <p:txBody>
          <a:bodyPr>
            <a:noAutofit/>
          </a:bodyPr>
          <a:lstStyle/>
          <a:p>
            <a:pPr marL="0" indent="0">
              <a:lnSpc>
                <a:spcPct val="100000"/>
              </a:lnSpc>
              <a:spcBef>
                <a:spcPts val="0"/>
              </a:spcBef>
              <a:buNone/>
            </a:pPr>
            <a:r>
              <a:rPr lang="en-US" sz="1200" b="0" dirty="0">
                <a:solidFill>
                  <a:srgbClr val="000000"/>
                </a:solidFill>
                <a:latin typeface="+mn-lt"/>
                <a:cs typeface="Arial" panose="020B0604020202020204" pitchFamily="34" charset="0"/>
                <a:hlinkClick r:id="rId3"/>
              </a:rPr>
              <a:t>https://netl.doe.gov/bilhub/grid-resilience/formula-grants/post-award-documents</a:t>
            </a:r>
            <a:r>
              <a:rPr lang="en-US" sz="1200" b="0" dirty="0">
                <a:solidFill>
                  <a:srgbClr val="000000"/>
                </a:solidFill>
                <a:latin typeface="+mn-lt"/>
                <a:cs typeface="Arial" panose="020B0604020202020204" pitchFamily="34" charset="0"/>
              </a:rPr>
              <a:t> </a:t>
            </a:r>
          </a:p>
        </p:txBody>
      </p:sp>
      <p:sp>
        <p:nvSpPr>
          <p:cNvPr id="2" name="TextBox 1">
            <a:extLst>
              <a:ext uri="{FF2B5EF4-FFF2-40B4-BE49-F238E27FC236}">
                <a16:creationId xmlns:a16="http://schemas.microsoft.com/office/drawing/2014/main" id="{2FC89E9F-364C-98C4-769C-7787432C4470}"/>
              </a:ext>
            </a:extLst>
          </p:cNvPr>
          <p:cNvSpPr txBox="1"/>
          <p:nvPr/>
        </p:nvSpPr>
        <p:spPr>
          <a:xfrm>
            <a:off x="2048231" y="904434"/>
            <a:ext cx="5310270" cy="646331"/>
          </a:xfrm>
          <a:prstGeom prst="rect">
            <a:avLst/>
          </a:prstGeom>
          <a:noFill/>
        </p:spPr>
        <p:txBody>
          <a:bodyPr wrap="square" rtlCol="0">
            <a:spAutoFit/>
          </a:bodyPr>
          <a:lstStyle/>
          <a:p>
            <a:pPr algn="ctr"/>
            <a:r>
              <a:rPr lang="en-US" sz="1800" dirty="0">
                <a:solidFill>
                  <a:schemeClr val="accent1">
                    <a:lumMod val="75000"/>
                  </a:schemeClr>
                </a:solidFill>
                <a:latin typeface="+mn-lt"/>
                <a:cs typeface="Arial" panose="020B0604020202020204" pitchFamily="34" charset="0"/>
              </a:rPr>
              <a:t>NETL Post-Award Resource Page</a:t>
            </a:r>
            <a:endParaRPr lang="en-US" sz="1800" b="0" dirty="0">
              <a:solidFill>
                <a:schemeClr val="accent1">
                  <a:lumMod val="75000"/>
                </a:schemeClr>
              </a:solidFill>
              <a:latin typeface="+mn-lt"/>
              <a:cs typeface="Arial" panose="020B0604020202020204" pitchFamily="34" charset="0"/>
            </a:endParaRPr>
          </a:p>
          <a:p>
            <a:pPr algn="ctr"/>
            <a:endParaRPr lang="en-US" dirty="0"/>
          </a:p>
        </p:txBody>
      </p:sp>
      <p:sp>
        <p:nvSpPr>
          <p:cNvPr id="5" name="TextBox 4">
            <a:extLst>
              <a:ext uri="{FF2B5EF4-FFF2-40B4-BE49-F238E27FC236}">
                <a16:creationId xmlns:a16="http://schemas.microsoft.com/office/drawing/2014/main" id="{EA3320F8-EE0A-3596-2976-48963134DE40}"/>
              </a:ext>
            </a:extLst>
          </p:cNvPr>
          <p:cNvSpPr txBox="1"/>
          <p:nvPr/>
        </p:nvSpPr>
        <p:spPr>
          <a:xfrm>
            <a:off x="2005693" y="5502172"/>
            <a:ext cx="4018486" cy="646331"/>
          </a:xfrm>
          <a:prstGeom prst="rect">
            <a:avLst/>
          </a:prstGeom>
          <a:noFill/>
        </p:spPr>
        <p:txBody>
          <a:bodyPr wrap="square" rtlCol="0">
            <a:spAutoFit/>
          </a:bodyPr>
          <a:lstStyle/>
          <a:p>
            <a:pPr algn="r"/>
            <a:r>
              <a:rPr lang="en-US" sz="1800" dirty="0">
                <a:solidFill>
                  <a:schemeClr val="accent1">
                    <a:lumMod val="75000"/>
                  </a:schemeClr>
                </a:solidFill>
                <a:latin typeface="+mn-lt"/>
                <a:cs typeface="Arial" panose="020B0604020202020204" pitchFamily="34" charset="0"/>
              </a:rPr>
              <a:t>GDO Post-Award Resource Page</a:t>
            </a:r>
            <a:endParaRPr lang="en-US" sz="1800" b="0" dirty="0">
              <a:solidFill>
                <a:schemeClr val="accent1">
                  <a:lumMod val="75000"/>
                </a:schemeClr>
              </a:solidFill>
              <a:latin typeface="+mn-lt"/>
              <a:cs typeface="Arial" panose="020B0604020202020204" pitchFamily="34" charset="0"/>
            </a:endParaRPr>
          </a:p>
          <a:p>
            <a:pPr algn="r"/>
            <a:endParaRPr lang="en-US" dirty="0"/>
          </a:p>
        </p:txBody>
      </p:sp>
      <p:sp>
        <p:nvSpPr>
          <p:cNvPr id="6" name="Content Placeholder 20">
            <a:extLst>
              <a:ext uri="{FF2B5EF4-FFF2-40B4-BE49-F238E27FC236}">
                <a16:creationId xmlns:a16="http://schemas.microsoft.com/office/drawing/2014/main" id="{4D8E4D15-95D2-BAA1-B47F-622E70A86787}"/>
              </a:ext>
            </a:extLst>
          </p:cNvPr>
          <p:cNvSpPr txBox="1">
            <a:spLocks/>
          </p:cNvSpPr>
          <p:nvPr/>
        </p:nvSpPr>
        <p:spPr>
          <a:xfrm>
            <a:off x="1987244" y="6004110"/>
            <a:ext cx="4451197" cy="451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dirty="0">
                <a:latin typeface="+mn-lt"/>
                <a:cs typeface="Arial" panose="020B0604020202020204" pitchFamily="34" charset="0"/>
                <a:hlinkClick r:id="rId4"/>
              </a:rPr>
              <a:t>https://www.energy.gov/gdo/grid-resilience-statetribal-formula-grant-program</a:t>
            </a:r>
            <a:r>
              <a:rPr lang="en-US" sz="1000" b="0" dirty="0">
                <a:latin typeface="+mn-lt"/>
                <a:cs typeface="Arial" panose="020B0604020202020204" pitchFamily="34" charset="0"/>
              </a:rPr>
              <a:t> </a:t>
            </a:r>
          </a:p>
        </p:txBody>
      </p:sp>
      <p:grpSp>
        <p:nvGrpSpPr>
          <p:cNvPr id="23" name="Group 22">
            <a:extLst>
              <a:ext uri="{FF2B5EF4-FFF2-40B4-BE49-F238E27FC236}">
                <a16:creationId xmlns:a16="http://schemas.microsoft.com/office/drawing/2014/main" id="{7722C6D1-CE57-D72A-4A46-1EEF2E1E8CE5}"/>
              </a:ext>
            </a:extLst>
          </p:cNvPr>
          <p:cNvGrpSpPr/>
          <p:nvPr/>
        </p:nvGrpSpPr>
        <p:grpSpPr>
          <a:xfrm>
            <a:off x="270628" y="1290413"/>
            <a:ext cx="8865476" cy="3483476"/>
            <a:chOff x="2883597" y="1336367"/>
            <a:chExt cx="8865476" cy="3483476"/>
          </a:xfrm>
        </p:grpSpPr>
        <p:pic>
          <p:nvPicPr>
            <p:cNvPr id="8" name="Picture 7">
              <a:extLst>
                <a:ext uri="{FF2B5EF4-FFF2-40B4-BE49-F238E27FC236}">
                  <a16:creationId xmlns:a16="http://schemas.microsoft.com/office/drawing/2014/main" id="{D7070578-FDC2-C547-E97A-3A689951F4AF}"/>
                </a:ext>
              </a:extLst>
            </p:cNvPr>
            <p:cNvPicPr>
              <a:picLocks noChangeAspect="1"/>
            </p:cNvPicPr>
            <p:nvPr/>
          </p:nvPicPr>
          <p:blipFill>
            <a:blip r:embed="rId5"/>
            <a:stretch>
              <a:fillRect/>
            </a:stretch>
          </p:blipFill>
          <p:spPr>
            <a:xfrm>
              <a:off x="2883597" y="1336367"/>
              <a:ext cx="8865476" cy="3483476"/>
            </a:xfrm>
            <a:prstGeom prst="rect">
              <a:avLst/>
            </a:prstGeom>
            <a:ln>
              <a:solidFill>
                <a:srgbClr val="000000"/>
              </a:solidFill>
            </a:ln>
            <a:effectLst>
              <a:outerShdw blurRad="50800" dist="38100" dir="5400000" algn="t" rotWithShape="0">
                <a:prstClr val="black">
                  <a:alpha val="40000"/>
                </a:prstClr>
              </a:outerShdw>
            </a:effectLst>
          </p:spPr>
        </p:pic>
        <p:cxnSp>
          <p:nvCxnSpPr>
            <p:cNvPr id="25" name="Straight Arrow Connector 24">
              <a:extLst>
                <a:ext uri="{FF2B5EF4-FFF2-40B4-BE49-F238E27FC236}">
                  <a16:creationId xmlns:a16="http://schemas.microsoft.com/office/drawing/2014/main" id="{C885E07C-5A26-F34F-996D-9CDD48316669}"/>
                </a:ext>
              </a:extLst>
            </p:cNvPr>
            <p:cNvCxnSpPr>
              <a:cxnSpLocks/>
            </p:cNvCxnSpPr>
            <p:nvPr/>
          </p:nvCxnSpPr>
          <p:spPr>
            <a:xfrm>
              <a:off x="7072795" y="3868848"/>
              <a:ext cx="684883"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9D3BFB-1C3B-A294-857B-86CBFAB5AE10}"/>
                </a:ext>
              </a:extLst>
            </p:cNvPr>
            <p:cNvCxnSpPr>
              <a:cxnSpLocks/>
            </p:cNvCxnSpPr>
            <p:nvPr/>
          </p:nvCxnSpPr>
          <p:spPr>
            <a:xfrm>
              <a:off x="7072795" y="4151303"/>
              <a:ext cx="684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F54023-562F-BB0B-3A0E-1BC41BFFD756}"/>
                </a:ext>
              </a:extLst>
            </p:cNvPr>
            <p:cNvCxnSpPr>
              <a:cxnSpLocks/>
            </p:cNvCxnSpPr>
            <p:nvPr/>
          </p:nvCxnSpPr>
          <p:spPr>
            <a:xfrm>
              <a:off x="7072795" y="3413234"/>
              <a:ext cx="684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E844ABF-3CE0-8F70-6019-BDCD74CBD537}"/>
              </a:ext>
            </a:extLst>
          </p:cNvPr>
          <p:cNvGrpSpPr/>
          <p:nvPr/>
        </p:nvGrpSpPr>
        <p:grpSpPr>
          <a:xfrm>
            <a:off x="6096000" y="4922758"/>
            <a:ext cx="5937889" cy="1273831"/>
            <a:chOff x="6011339" y="4727819"/>
            <a:chExt cx="5937889" cy="1273831"/>
          </a:xfrm>
        </p:grpSpPr>
        <p:pic>
          <p:nvPicPr>
            <p:cNvPr id="3" name="Picture 2">
              <a:extLst>
                <a:ext uri="{FF2B5EF4-FFF2-40B4-BE49-F238E27FC236}">
                  <a16:creationId xmlns:a16="http://schemas.microsoft.com/office/drawing/2014/main" id="{CB88669E-0559-2D17-17DB-90C6F13EDC46}"/>
                </a:ext>
              </a:extLst>
            </p:cNvPr>
            <p:cNvPicPr>
              <a:picLocks noChangeAspect="1"/>
            </p:cNvPicPr>
            <p:nvPr/>
          </p:nvPicPr>
          <p:blipFill>
            <a:blip r:embed="rId6"/>
            <a:stretch>
              <a:fillRect/>
            </a:stretch>
          </p:blipFill>
          <p:spPr>
            <a:xfrm>
              <a:off x="6154982" y="4727819"/>
              <a:ext cx="5794246" cy="1273831"/>
            </a:xfrm>
            <a:prstGeom prst="rect">
              <a:avLst/>
            </a:prstGeom>
            <a:ln>
              <a:solidFill>
                <a:schemeClr val="tx1"/>
              </a:solidFill>
            </a:ln>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C132DF6D-7654-EDCB-87CD-3B0C5013A73C}"/>
                </a:ext>
              </a:extLst>
            </p:cNvPr>
            <p:cNvCxnSpPr>
              <a:cxnSpLocks/>
            </p:cNvCxnSpPr>
            <p:nvPr/>
          </p:nvCxnSpPr>
          <p:spPr>
            <a:xfrm>
              <a:off x="6011339" y="5630399"/>
              <a:ext cx="684883"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723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78FFE-E587-42B3-B262-7BE2ECB54FE4}"/>
              </a:ext>
            </a:extLst>
          </p:cNvPr>
          <p:cNvSpPr>
            <a:spLocks noGrp="1"/>
          </p:cNvSpPr>
          <p:nvPr>
            <p:ph type="ctrTitle"/>
          </p:nvPr>
        </p:nvSpPr>
        <p:spPr>
          <a:xfrm>
            <a:off x="647060" y="902677"/>
            <a:ext cx="7567352" cy="1740969"/>
          </a:xfrm>
        </p:spPr>
        <p:txBody>
          <a:bodyPr>
            <a:normAutofit/>
          </a:bodyPr>
          <a:lstStyle/>
          <a:p>
            <a:r>
              <a:rPr lang="en-US" sz="5400" dirty="0">
                <a:solidFill>
                  <a:srgbClr val="000000"/>
                </a:solidFill>
                <a:latin typeface="+mn-lt"/>
              </a:rPr>
              <a:t>PMP/QPR Overview</a:t>
            </a:r>
          </a:p>
        </p:txBody>
      </p:sp>
      <p:sp>
        <p:nvSpPr>
          <p:cNvPr id="4" name="Subtitle 3">
            <a:extLst>
              <a:ext uri="{FF2B5EF4-FFF2-40B4-BE49-F238E27FC236}">
                <a16:creationId xmlns:a16="http://schemas.microsoft.com/office/drawing/2014/main" id="{9EA623D9-337B-4771-B947-D16F27FFBB0B}"/>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383986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FC4B8-D67A-1215-5565-E2B7FE636195}"/>
              </a:ext>
            </a:extLst>
          </p:cNvPr>
          <p:cNvSpPr>
            <a:spLocks noGrp="1"/>
          </p:cNvSpPr>
          <p:nvPr>
            <p:ph type="ctrTitle"/>
          </p:nvPr>
        </p:nvSpPr>
        <p:spPr/>
        <p:txBody>
          <a:bodyPr>
            <a:normAutofit fontScale="90000"/>
          </a:bodyPr>
          <a:lstStyle/>
          <a:p>
            <a:r>
              <a:rPr lang="en-US" dirty="0">
                <a:solidFill>
                  <a:srgbClr val="000000"/>
                </a:solidFill>
                <a:latin typeface="+mn-lt"/>
              </a:rPr>
              <a:t>Federal Project Officer (FPO) Team</a:t>
            </a:r>
          </a:p>
        </p:txBody>
      </p:sp>
      <p:sp>
        <p:nvSpPr>
          <p:cNvPr id="5" name="Slide Number Placeholder 4">
            <a:extLst>
              <a:ext uri="{FF2B5EF4-FFF2-40B4-BE49-F238E27FC236}">
                <a16:creationId xmlns:a16="http://schemas.microsoft.com/office/drawing/2014/main" id="{EBA5228A-DFF1-386F-FE09-246836F2FEC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179CF9-F4B8-DC56-7AEC-00F0F20EE9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51410" y="1277870"/>
            <a:ext cx="1305995" cy="1959186"/>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BB34518-7DFE-973D-C116-4E7AE61D6344}"/>
              </a:ext>
            </a:extLst>
          </p:cNvPr>
          <p:cNvSpPr txBox="1"/>
          <p:nvPr/>
        </p:nvSpPr>
        <p:spPr>
          <a:xfrm>
            <a:off x="5850014" y="3258679"/>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Amie Heath</a:t>
            </a:r>
          </a:p>
        </p:txBody>
      </p:sp>
      <p:pic>
        <p:nvPicPr>
          <p:cNvPr id="12" name="Picture 11" descr="A person smiling for the camera&#10;&#10;Description automatically generated with low confidence">
            <a:extLst>
              <a:ext uri="{FF2B5EF4-FFF2-40B4-BE49-F238E27FC236}">
                <a16:creationId xmlns:a16="http://schemas.microsoft.com/office/drawing/2014/main" id="{9CD8BCD0-D8B4-0BF4-0A00-379C130C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620" y="1277870"/>
            <a:ext cx="1734007" cy="195918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31DEB44C-DD65-DC5E-D5DF-80BCF1A64857}"/>
              </a:ext>
            </a:extLst>
          </p:cNvPr>
          <p:cNvSpPr txBox="1"/>
          <p:nvPr/>
        </p:nvSpPr>
        <p:spPr>
          <a:xfrm>
            <a:off x="2092306" y="3260103"/>
            <a:ext cx="2148636"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Rob Gross</a:t>
            </a:r>
          </a:p>
        </p:txBody>
      </p:sp>
      <p:pic>
        <p:nvPicPr>
          <p:cNvPr id="14" name="Picture 13" descr="A person smiling for the camera&#10;&#10;Description automatically generated with medium confidence">
            <a:extLst>
              <a:ext uri="{FF2B5EF4-FFF2-40B4-BE49-F238E27FC236}">
                <a16:creationId xmlns:a16="http://schemas.microsoft.com/office/drawing/2014/main" id="{AE73F899-DDCE-4208-6B86-378F44DCF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648" y="1280741"/>
            <a:ext cx="1570160" cy="1956315"/>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CA72829E-B696-35BF-6EF1-3F40EB339D55}"/>
              </a:ext>
            </a:extLst>
          </p:cNvPr>
          <p:cNvSpPr txBox="1"/>
          <p:nvPr/>
        </p:nvSpPr>
        <p:spPr>
          <a:xfrm>
            <a:off x="188753" y="3260102"/>
            <a:ext cx="22039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Bob Reed</a:t>
            </a:r>
          </a:p>
        </p:txBody>
      </p:sp>
      <p:sp>
        <p:nvSpPr>
          <p:cNvPr id="16" name="TextBox 15">
            <a:extLst>
              <a:ext uri="{FF2B5EF4-FFF2-40B4-BE49-F238E27FC236}">
                <a16:creationId xmlns:a16="http://schemas.microsoft.com/office/drawing/2014/main" id="{851031ED-3A29-A4B8-D1F4-86C4B25989DE}"/>
              </a:ext>
            </a:extLst>
          </p:cNvPr>
          <p:cNvSpPr txBox="1"/>
          <p:nvPr/>
        </p:nvSpPr>
        <p:spPr>
          <a:xfrm>
            <a:off x="270628" y="5672228"/>
            <a:ext cx="21511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Megan Yachini</a:t>
            </a:r>
          </a:p>
        </p:txBody>
      </p:sp>
      <p:sp>
        <p:nvSpPr>
          <p:cNvPr id="17" name="TextBox 16">
            <a:extLst>
              <a:ext uri="{FF2B5EF4-FFF2-40B4-BE49-F238E27FC236}">
                <a16:creationId xmlns:a16="http://schemas.microsoft.com/office/drawing/2014/main" id="{AA06623F-4A36-E419-8505-801A23852834}"/>
              </a:ext>
            </a:extLst>
          </p:cNvPr>
          <p:cNvSpPr txBox="1"/>
          <p:nvPr/>
        </p:nvSpPr>
        <p:spPr>
          <a:xfrm>
            <a:off x="4318599" y="3253079"/>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Lucas Greza</a:t>
            </a:r>
          </a:p>
        </p:txBody>
      </p:sp>
      <p:pic>
        <p:nvPicPr>
          <p:cNvPr id="18" name="Picture 17">
            <a:extLst>
              <a:ext uri="{FF2B5EF4-FFF2-40B4-BE49-F238E27FC236}">
                <a16:creationId xmlns:a16="http://schemas.microsoft.com/office/drawing/2014/main" id="{2F489A9F-492A-A52B-8091-6FAA37DE3869}"/>
              </a:ext>
            </a:extLst>
          </p:cNvPr>
          <p:cNvPicPr>
            <a:picLocks noChangeAspect="1"/>
          </p:cNvPicPr>
          <p:nvPr/>
        </p:nvPicPr>
        <p:blipFill rotWithShape="1">
          <a:blip r:embed="rId6"/>
          <a:srcRect l="4064" r="45512" b="279"/>
          <a:stretch/>
        </p:blipFill>
        <p:spPr>
          <a:xfrm>
            <a:off x="561136" y="3676068"/>
            <a:ext cx="1570160" cy="1975529"/>
          </a:xfrm>
          <a:prstGeom prst="rect">
            <a:avLst/>
          </a:prstGeom>
          <a:ln>
            <a:noFill/>
          </a:ln>
          <a:effectLst>
            <a:outerShdw blurRad="190500" algn="tl" rotWithShape="0">
              <a:srgbClr val="000000">
                <a:alpha val="70000"/>
              </a:srgbClr>
            </a:outerShdw>
          </a:effectLst>
        </p:spPr>
      </p:pic>
      <p:pic>
        <p:nvPicPr>
          <p:cNvPr id="19" name="Picture 18" descr="A person wearing glasses&#10;&#10;Description automatically generated with medium confidence">
            <a:extLst>
              <a:ext uri="{FF2B5EF4-FFF2-40B4-BE49-F238E27FC236}">
                <a16:creationId xmlns:a16="http://schemas.microsoft.com/office/drawing/2014/main" id="{25B11566-84ED-40C2-9F70-63F0D0E7AA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541" t="-418" r="15376" b="2202"/>
          <a:stretch/>
        </p:blipFill>
        <p:spPr>
          <a:xfrm>
            <a:off x="4257438" y="1261527"/>
            <a:ext cx="1570160" cy="1975529"/>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3F91A428-194F-5D73-0E81-B6297616E1FE}"/>
              </a:ext>
            </a:extLst>
          </p:cNvPr>
          <p:cNvSpPr txBox="1"/>
          <p:nvPr/>
        </p:nvSpPr>
        <p:spPr>
          <a:xfrm>
            <a:off x="9500436" y="3925168"/>
            <a:ext cx="2542502" cy="1477328"/>
          </a:xfrm>
          <a:prstGeom prst="rect">
            <a:avLst/>
          </a:prstGeom>
          <a:noFill/>
        </p:spPr>
        <p:txBody>
          <a:bodyPr vert="horz" wrap="square" rtlCol="0">
            <a:spAutoFit/>
          </a:bodyPr>
          <a:lstStyle/>
          <a:p>
            <a:pPr marL="0" marR="0" lvl="1" indent="0" algn="ctr" defTabSz="914400" rtl="0" eaLnBrk="1" fontAlgn="auto" latinLnBrk="0" hangingPunct="1">
              <a:lnSpc>
                <a:spcPct val="90000"/>
              </a:lnSpc>
              <a:spcBef>
                <a:spcPts val="1000"/>
              </a:spcBef>
              <a:spcAft>
                <a:spcPts val="240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mn-cs"/>
              </a:rPr>
              <a:t>Your FPO is identified in block 15 of the Assistance Agreement Cover Page as the ‘Program Manager’. </a:t>
            </a:r>
          </a:p>
        </p:txBody>
      </p:sp>
      <p:pic>
        <p:nvPicPr>
          <p:cNvPr id="21" name="Picture 20" descr="A person in a suit smiling&#10;&#10;Description automatically generated with low confidence">
            <a:extLst>
              <a:ext uri="{FF2B5EF4-FFF2-40B4-BE49-F238E27FC236}">
                <a16:creationId xmlns:a16="http://schemas.microsoft.com/office/drawing/2014/main" id="{DB49086C-20A3-4C5D-6A75-02F1A5AAC7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94" r="-5694"/>
          <a:stretch/>
        </p:blipFill>
        <p:spPr>
          <a:xfrm>
            <a:off x="2219152" y="3680735"/>
            <a:ext cx="1902323" cy="1902323"/>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8168F5A1-3F5E-3367-9654-C6C089FC636B}"/>
              </a:ext>
            </a:extLst>
          </p:cNvPr>
          <p:cNvSpPr txBox="1"/>
          <p:nvPr/>
        </p:nvSpPr>
        <p:spPr>
          <a:xfrm>
            <a:off x="2448156" y="5672228"/>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Ryan Moore</a:t>
            </a:r>
          </a:p>
        </p:txBody>
      </p:sp>
      <p:sp>
        <p:nvSpPr>
          <p:cNvPr id="23" name="TextBox 22">
            <a:extLst>
              <a:ext uri="{FF2B5EF4-FFF2-40B4-BE49-F238E27FC236}">
                <a16:creationId xmlns:a16="http://schemas.microsoft.com/office/drawing/2014/main" id="{000C6251-0075-E0A1-1C98-AD212C39DB44}"/>
              </a:ext>
            </a:extLst>
          </p:cNvPr>
          <p:cNvSpPr txBox="1"/>
          <p:nvPr/>
        </p:nvSpPr>
        <p:spPr>
          <a:xfrm>
            <a:off x="3982853" y="5678142"/>
            <a:ext cx="1952060"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Virginia Chambers</a:t>
            </a:r>
          </a:p>
        </p:txBody>
      </p:sp>
      <p:sp>
        <p:nvSpPr>
          <p:cNvPr id="24" name="TextBox 23">
            <a:extLst>
              <a:ext uri="{FF2B5EF4-FFF2-40B4-BE49-F238E27FC236}">
                <a16:creationId xmlns:a16="http://schemas.microsoft.com/office/drawing/2014/main" id="{0B89C88E-48D1-8A11-077F-3C3E609BF052}"/>
              </a:ext>
            </a:extLst>
          </p:cNvPr>
          <p:cNvSpPr txBox="1"/>
          <p:nvPr/>
        </p:nvSpPr>
        <p:spPr>
          <a:xfrm>
            <a:off x="5920656" y="5672227"/>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Josh Metz</a:t>
            </a:r>
          </a:p>
        </p:txBody>
      </p:sp>
      <p:pic>
        <p:nvPicPr>
          <p:cNvPr id="25" name="Picture 24">
            <a:extLst>
              <a:ext uri="{FF2B5EF4-FFF2-40B4-BE49-F238E27FC236}">
                <a16:creationId xmlns:a16="http://schemas.microsoft.com/office/drawing/2014/main" id="{21607581-CA22-8862-B806-B57F71852052}"/>
              </a:ext>
            </a:extLst>
          </p:cNvPr>
          <p:cNvPicPr>
            <a:picLocks noChangeAspect="1"/>
          </p:cNvPicPr>
          <p:nvPr/>
        </p:nvPicPr>
        <p:blipFill>
          <a:blip r:embed="rId9"/>
          <a:stretch>
            <a:fillRect/>
          </a:stretch>
        </p:blipFill>
        <p:spPr>
          <a:xfrm>
            <a:off x="4153945" y="3680636"/>
            <a:ext cx="1609876" cy="1887155"/>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2CB6665B-4E3B-3704-5680-AEDD70B7DAA7}"/>
              </a:ext>
            </a:extLst>
          </p:cNvPr>
          <p:cNvPicPr>
            <a:picLocks noChangeAspect="1"/>
          </p:cNvPicPr>
          <p:nvPr/>
        </p:nvPicPr>
        <p:blipFill rotWithShape="1">
          <a:blip r:embed="rId10" r:link="rId11" cstate="print">
            <a:extLst>
              <a:ext uri="{28A0092B-C50C-407E-A947-70E740481C1C}">
                <a14:useLocalDpi xmlns:a14="http://schemas.microsoft.com/office/drawing/2010/main" val="0"/>
              </a:ext>
            </a:extLst>
          </a:blip>
          <a:srcRect l="17899" t="7795" r="12897" b="26247"/>
          <a:stretch>
            <a:fillRect/>
          </a:stretch>
        </p:blipFill>
        <p:spPr bwMode="auto">
          <a:xfrm>
            <a:off x="5906039" y="3676068"/>
            <a:ext cx="1465981" cy="186247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4DFF2B1-DCA1-E531-F24C-F2E794947113}"/>
              </a:ext>
            </a:extLst>
          </p:cNvPr>
          <p:cNvPicPr>
            <a:picLocks noChangeAspect="1"/>
          </p:cNvPicPr>
          <p:nvPr/>
        </p:nvPicPr>
        <p:blipFill rotWithShape="1">
          <a:blip r:embed="rId12" r:link="rId13" cstate="print">
            <a:extLst>
              <a:ext uri="{28A0092B-C50C-407E-A947-70E740481C1C}">
                <a14:useLocalDpi xmlns:a14="http://schemas.microsoft.com/office/drawing/2010/main" val="0"/>
              </a:ext>
            </a:extLst>
          </a:blip>
          <a:srcRect l="12368" t="13858" r="19487" b="34614"/>
          <a:stretch>
            <a:fillRect/>
          </a:stretch>
        </p:blipFill>
        <p:spPr bwMode="auto">
          <a:xfrm>
            <a:off x="7581217" y="1277870"/>
            <a:ext cx="1725572" cy="19591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9F1795D-523B-D8B3-36F3-DACEFAE85261}"/>
              </a:ext>
            </a:extLst>
          </p:cNvPr>
          <p:cNvSpPr txBox="1"/>
          <p:nvPr/>
        </p:nvSpPr>
        <p:spPr>
          <a:xfrm>
            <a:off x="7589099" y="3260102"/>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Phuong Nguyen</a:t>
            </a:r>
            <a:endParaRPr kumimoji="0" lang="en-US" sz="1400" b="1" i="0" u="none" strike="noStrike" kern="1200" cap="none" spc="0" normalizeH="0" baseline="0" noProof="0" dirty="0">
              <a:ln>
                <a:noFill/>
              </a:ln>
              <a:solidFill>
                <a:srgbClr val="000000"/>
              </a:solidFill>
              <a:effectLst/>
              <a:uLnTx/>
              <a:uFillTx/>
              <a:ea typeface="+mn-ea"/>
              <a:cs typeface="+mn-cs"/>
            </a:endParaRPr>
          </a:p>
        </p:txBody>
      </p:sp>
      <p:pic>
        <p:nvPicPr>
          <p:cNvPr id="7" name="Picture 6">
            <a:extLst>
              <a:ext uri="{FF2B5EF4-FFF2-40B4-BE49-F238E27FC236}">
                <a16:creationId xmlns:a16="http://schemas.microsoft.com/office/drawing/2014/main" id="{B2D1E9F6-8550-0B32-DFE6-E92A495E52B5}"/>
              </a:ext>
            </a:extLst>
          </p:cNvPr>
          <p:cNvPicPr>
            <a:picLocks noChangeAspect="1"/>
          </p:cNvPicPr>
          <p:nvPr/>
        </p:nvPicPr>
        <p:blipFill>
          <a:blip r:embed="rId14"/>
          <a:stretch>
            <a:fillRect/>
          </a:stretch>
        </p:blipFill>
        <p:spPr>
          <a:xfrm>
            <a:off x="7701294" y="3683348"/>
            <a:ext cx="1469868" cy="186247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9FDFA593-89F2-56F8-BA1B-35CA0B730A15}"/>
              </a:ext>
            </a:extLst>
          </p:cNvPr>
          <p:cNvSpPr txBox="1"/>
          <p:nvPr/>
        </p:nvSpPr>
        <p:spPr>
          <a:xfrm>
            <a:off x="7717853" y="5672226"/>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Alex Salter</a:t>
            </a:r>
          </a:p>
        </p:txBody>
      </p:sp>
      <p:pic>
        <p:nvPicPr>
          <p:cNvPr id="9" name="Picture 8">
            <a:extLst>
              <a:ext uri="{FF2B5EF4-FFF2-40B4-BE49-F238E27FC236}">
                <a16:creationId xmlns:a16="http://schemas.microsoft.com/office/drawing/2014/main" id="{BF57D4AD-5055-1AF8-FA0C-3D68A7A63D55}"/>
              </a:ext>
            </a:extLst>
          </p:cNvPr>
          <p:cNvPicPr>
            <a:picLocks noChangeAspect="1"/>
          </p:cNvPicPr>
          <p:nvPr/>
        </p:nvPicPr>
        <p:blipFill>
          <a:blip r:embed="rId15"/>
          <a:stretch>
            <a:fillRect/>
          </a:stretch>
        </p:blipFill>
        <p:spPr>
          <a:xfrm>
            <a:off x="9530601" y="1261527"/>
            <a:ext cx="1469390" cy="1959186"/>
          </a:xfrm>
          <a:prstGeom prst="rect">
            <a:avLst/>
          </a:prstGeom>
          <a:ln>
            <a:noFill/>
          </a:ln>
          <a:effectLst>
            <a:outerShdw blurRad="190500" algn="tl" rotWithShape="0">
              <a:srgbClr val="000000">
                <a:alpha val="70000"/>
              </a:srgbClr>
            </a:outerShdw>
          </a:effectLst>
        </p:spPr>
      </p:pic>
      <p:sp>
        <p:nvSpPr>
          <p:cNvPr id="27" name="TextBox 26">
            <a:extLst>
              <a:ext uri="{FF2B5EF4-FFF2-40B4-BE49-F238E27FC236}">
                <a16:creationId xmlns:a16="http://schemas.microsoft.com/office/drawing/2014/main" id="{E4BD0832-3A2F-1CCF-3C6D-7DE603C4A94A}"/>
              </a:ext>
            </a:extLst>
          </p:cNvPr>
          <p:cNvSpPr txBox="1"/>
          <p:nvPr/>
        </p:nvSpPr>
        <p:spPr>
          <a:xfrm>
            <a:off x="9406047" y="3260102"/>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Brittany Rehe</a:t>
            </a:r>
            <a:endParaRPr kumimoji="0" lang="en-US" sz="1400" b="1"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26908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a:body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PMP/QPR is an Excel file containing a Recipient tab and at least one Project Tab. Project tabs will be populated for each Subaward that is added to the agreement. </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template contains 5 Project tabs as a starting point. Individual Project/Subaward tabs contain a slightly more detailed Project Information section, along with individual tables specific to just that Project.</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PMP/QPR is a document that will be updated on a quarterly basis; the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same file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should be edited and re-submitted throughout the grant period.</a:t>
            </a:r>
          </a:p>
          <a:p>
            <a:pPr marL="0" indent="0">
              <a:spcAft>
                <a:spcPts val="2400"/>
              </a:spcAft>
              <a:buNone/>
            </a:pPr>
            <a:endParaRPr lang="en-US" sz="2400" b="0" dirty="0">
              <a:solidFill>
                <a:srgbClr val="000000"/>
              </a:solidFill>
              <a:latin typeface="+mn-lt"/>
            </a:endParaRP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Overview</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Recipient and Project Tab(s)</a:t>
            </a:r>
          </a:p>
        </p:txBody>
      </p:sp>
      <p:pic>
        <p:nvPicPr>
          <p:cNvPr id="10" name="Picture 9">
            <a:extLst>
              <a:ext uri="{FF2B5EF4-FFF2-40B4-BE49-F238E27FC236}">
                <a16:creationId xmlns:a16="http://schemas.microsoft.com/office/drawing/2014/main" id="{365D10BD-5AEA-0389-1648-191DB2165A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7965" y="5121726"/>
            <a:ext cx="10116070" cy="694590"/>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832075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2C8615E-8C05-8198-51FB-D9F0C50C4EF7}"/>
              </a:ext>
            </a:extLst>
          </p:cNvPr>
          <p:cNvSpPr txBox="1">
            <a:spLocks/>
          </p:cNvSpPr>
          <p:nvPr/>
        </p:nvSpPr>
        <p:spPr>
          <a:xfrm>
            <a:off x="328206" y="4349428"/>
            <a:ext cx="5825373" cy="1753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spcAft>
                <a:spcPts val="400"/>
              </a:spcAft>
              <a:buNone/>
            </a:pPr>
            <a:r>
              <a:rPr lang="en-US" sz="1800" b="0" dirty="0">
                <a:solidFill>
                  <a:srgbClr val="000000"/>
                </a:solidFill>
                <a:latin typeface="+mn-lt"/>
              </a:rPr>
              <a:t>Recipient sheet (above)</a:t>
            </a:r>
          </a:p>
          <a:p>
            <a:pPr marL="0" indent="0" algn="ctr">
              <a:spcBef>
                <a:spcPts val="400"/>
              </a:spcBef>
              <a:spcAft>
                <a:spcPts val="400"/>
              </a:spcAft>
              <a:buNone/>
            </a:pPr>
            <a:r>
              <a:rPr lang="en-US" sz="1800" b="0" dirty="0">
                <a:solidFill>
                  <a:srgbClr val="000000"/>
                </a:solidFill>
                <a:latin typeface="+mn-lt"/>
              </a:rPr>
              <a:t>Project sheet (right)</a:t>
            </a:r>
          </a:p>
          <a:p>
            <a:pPr marL="0" indent="0" algn="ctr">
              <a:spcBef>
                <a:spcPts val="400"/>
              </a:spcBef>
              <a:spcAft>
                <a:spcPts val="400"/>
              </a:spcAft>
              <a:buNone/>
            </a:pPr>
            <a:r>
              <a:rPr lang="en-US" sz="1800" b="0" dirty="0">
                <a:solidFill>
                  <a:srgbClr val="000000"/>
                </a:solidFill>
                <a:highlight>
                  <a:srgbClr val="FFFF00"/>
                </a:highlight>
                <a:latin typeface="+mn-lt"/>
              </a:rPr>
              <a:t>Yellow Boxes</a:t>
            </a:r>
            <a:r>
              <a:rPr lang="en-US" sz="1800" b="0" dirty="0">
                <a:solidFill>
                  <a:srgbClr val="000000"/>
                </a:solidFill>
                <a:latin typeface="+mn-lt"/>
              </a:rPr>
              <a:t> – Drop-Downs</a:t>
            </a:r>
          </a:p>
          <a:p>
            <a:pPr marL="0" indent="0" algn="ctr">
              <a:spcBef>
                <a:spcPts val="400"/>
              </a:spcBef>
              <a:spcAft>
                <a:spcPts val="400"/>
              </a:spcAft>
              <a:buNone/>
            </a:pPr>
            <a:r>
              <a:rPr lang="en-US" sz="1800" b="0" dirty="0">
                <a:solidFill>
                  <a:srgbClr val="0070C0"/>
                </a:solidFill>
                <a:latin typeface="+mn-lt"/>
              </a:rPr>
              <a:t>Blue</a:t>
            </a:r>
            <a:r>
              <a:rPr lang="en-US" sz="1800" b="0" dirty="0">
                <a:solidFill>
                  <a:srgbClr val="000000"/>
                </a:solidFill>
                <a:latin typeface="+mn-lt"/>
              </a:rPr>
              <a:t> Text – Static Items / Don’t Need Changed</a:t>
            </a:r>
          </a:p>
          <a:p>
            <a:pPr marL="0" indent="0" algn="ctr">
              <a:spcBef>
                <a:spcPts val="400"/>
              </a:spcBef>
              <a:spcAft>
                <a:spcPts val="400"/>
              </a:spcAft>
              <a:buNone/>
            </a:pPr>
            <a:r>
              <a:rPr lang="en-US" sz="1800" b="0" dirty="0">
                <a:solidFill>
                  <a:srgbClr val="FF0000"/>
                </a:solidFill>
                <a:latin typeface="+mn-lt"/>
              </a:rPr>
              <a:t>Red</a:t>
            </a:r>
            <a:r>
              <a:rPr lang="en-US" sz="1800" b="0" dirty="0">
                <a:solidFill>
                  <a:srgbClr val="000000"/>
                </a:solidFill>
                <a:latin typeface="+mn-lt"/>
              </a:rPr>
              <a:t> Text – Specific Information to a Project/Section</a:t>
            </a:r>
          </a:p>
        </p:txBody>
      </p:sp>
      <p:pic>
        <p:nvPicPr>
          <p:cNvPr id="6" name="Picture 5">
            <a:extLst>
              <a:ext uri="{FF2B5EF4-FFF2-40B4-BE49-F238E27FC236}">
                <a16:creationId xmlns:a16="http://schemas.microsoft.com/office/drawing/2014/main" id="{D1CEBE68-3775-9A58-FAAD-BD3157A4D2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105" y="950501"/>
            <a:ext cx="5615576" cy="3300149"/>
          </a:xfrm>
          <a:prstGeom prst="rect">
            <a:avLst/>
          </a:prstGeom>
          <a:effectLst>
            <a:outerShdw blurRad="50800" dist="38100" dir="5400000" algn="t" rotWithShape="0">
              <a:prstClr val="black">
                <a:alpha val="40000"/>
              </a:prstClr>
            </a:outerShdw>
            <a:softEdge rad="31750"/>
          </a:effectLst>
        </p:spPr>
      </p:pic>
      <p:pic>
        <p:nvPicPr>
          <p:cNvPr id="7" name="Picture 6">
            <a:extLst>
              <a:ext uri="{FF2B5EF4-FFF2-40B4-BE49-F238E27FC236}">
                <a16:creationId xmlns:a16="http://schemas.microsoft.com/office/drawing/2014/main" id="{A7ABF6FD-8603-7C6D-4C47-E9B94454BD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08691" y="207388"/>
            <a:ext cx="4716742" cy="5866287"/>
          </a:xfrm>
          <a:prstGeom prst="rect">
            <a:avLst/>
          </a:prstGeom>
          <a:effectLst>
            <a:outerShdw blurRad="50800" dist="38100" dir="5400000" algn="t" rotWithShape="0">
              <a:prstClr val="black">
                <a:alpha val="40000"/>
              </a:prstClr>
            </a:outerShdw>
            <a:softEdge rad="31750"/>
          </a:effectLst>
        </p:spPr>
      </p:pic>
      <p:sp>
        <p:nvSpPr>
          <p:cNvPr id="8" name="Title 2">
            <a:extLst>
              <a:ext uri="{FF2B5EF4-FFF2-40B4-BE49-F238E27FC236}">
                <a16:creationId xmlns:a16="http://schemas.microsoft.com/office/drawing/2014/main" id="{975E470B-8ECB-3FA3-4B04-0F61107AC52A}"/>
              </a:ext>
            </a:extLst>
          </p:cNvPr>
          <p:cNvSpPr>
            <a:spLocks noGrp="1"/>
          </p:cNvSpPr>
          <p:nvPr>
            <p:ph type="ctrTitle"/>
          </p:nvPr>
        </p:nvSpPr>
        <p:spPr>
          <a:xfrm>
            <a:off x="270628" y="250743"/>
            <a:ext cx="11580921" cy="600980"/>
          </a:xfrm>
        </p:spPr>
        <p:txBody>
          <a:bodyPr>
            <a:normAutofit/>
          </a:bodyPr>
          <a:lstStyle/>
          <a:p>
            <a:r>
              <a:rPr lang="en-US" sz="3200" dirty="0">
                <a:solidFill>
                  <a:srgbClr val="000000"/>
                </a:solidFill>
                <a:latin typeface="+mn-lt"/>
              </a:rPr>
              <a:t>Recipient/Project Comparison</a:t>
            </a:r>
          </a:p>
        </p:txBody>
      </p:sp>
    </p:spTree>
    <p:extLst>
      <p:ext uri="{BB962C8B-B14F-4D97-AF65-F5344CB8AC3E}">
        <p14:creationId xmlns:p14="http://schemas.microsoft.com/office/powerpoint/2010/main" val="366829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fontScale="62500" lnSpcReduction="20000"/>
          </a:bodyPr>
          <a:lstStyle/>
          <a:p>
            <a:pPr marL="228600" lvl="1">
              <a:lnSpc>
                <a:spcPct val="100000"/>
              </a:lnSpc>
              <a:spcBef>
                <a:spcPts val="1000"/>
              </a:spcBef>
            </a:pPr>
            <a:r>
              <a:rPr lang="en-US" sz="3200" b="1" dirty="0">
                <a:solidFill>
                  <a:schemeClr val="bg2">
                    <a:lumMod val="10000"/>
                  </a:schemeClr>
                </a:solidFill>
                <a:latin typeface="+mn-lt"/>
              </a:rPr>
              <a:t>Recipient section:</a:t>
            </a:r>
            <a:r>
              <a:rPr lang="en-US" sz="3200" dirty="0">
                <a:solidFill>
                  <a:schemeClr val="bg2">
                    <a:lumMod val="10000"/>
                  </a:schemeClr>
                </a:solidFill>
                <a:latin typeface="+mn-lt"/>
              </a:rPr>
              <a:t> general information related to the award, recipient, administrative info, major accomplishments, and items of note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Budget section:</a:t>
            </a:r>
            <a:r>
              <a:rPr lang="en-US" sz="3200" dirty="0">
                <a:solidFill>
                  <a:schemeClr val="bg2">
                    <a:lumMod val="10000"/>
                  </a:schemeClr>
                </a:solidFill>
                <a:latin typeface="+mn-lt"/>
              </a:rPr>
              <a:t> information specific to the recipient budget, broken out into a quarterly spend plan, administrative costs, and a baseline budget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Small Utility section:</a:t>
            </a:r>
            <a:r>
              <a:rPr lang="en-US" sz="3200" dirty="0">
                <a:solidFill>
                  <a:schemeClr val="bg2">
                    <a:lumMod val="10000"/>
                  </a:schemeClr>
                </a:solidFill>
                <a:latin typeface="+mn-lt"/>
              </a:rPr>
              <a:t> information related to the Small Utility Set Aside including specifics on percent of customers served by small utilities and amounts made available and awarded to small utilities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Milestone section:</a:t>
            </a:r>
            <a:r>
              <a:rPr lang="en-US" sz="3200" dirty="0">
                <a:solidFill>
                  <a:schemeClr val="bg2">
                    <a:lumMod val="10000"/>
                  </a:schemeClr>
                </a:solidFill>
                <a:latin typeface="+mn-lt"/>
              </a:rPr>
              <a:t> information related to milestones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Technical and Administrative Contracts section:</a:t>
            </a:r>
            <a:r>
              <a:rPr lang="en-US" sz="3200" dirty="0">
                <a:solidFill>
                  <a:schemeClr val="bg2">
                    <a:lumMod val="10000"/>
                  </a:schemeClr>
                </a:solidFill>
                <a:latin typeface="+mn-lt"/>
              </a:rPr>
              <a:t> information related to contracts specifically related to technical and administrative activities </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Build Metrics section: </a:t>
            </a:r>
            <a:r>
              <a:rPr lang="en-US" sz="3200" dirty="0">
                <a:solidFill>
                  <a:schemeClr val="bg2">
                    <a:lumMod val="10000"/>
                  </a:schemeClr>
                </a:solidFill>
                <a:latin typeface="+mn-lt"/>
              </a:rPr>
              <a:t>specific metrics associated with the projects being implemented</a:t>
            </a:r>
          </a:p>
          <a:p>
            <a:pPr marL="228600" lvl="1">
              <a:lnSpc>
                <a:spcPct val="100000"/>
              </a:lnSpc>
              <a:spcBef>
                <a:spcPts val="1000"/>
              </a:spcBef>
            </a:pPr>
            <a:endParaRPr lang="en-US" sz="100" b="1"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Risk section:</a:t>
            </a:r>
            <a:r>
              <a:rPr lang="en-US" sz="3200" dirty="0">
                <a:solidFill>
                  <a:schemeClr val="bg2">
                    <a:lumMod val="10000"/>
                  </a:schemeClr>
                </a:solidFill>
                <a:latin typeface="+mn-lt"/>
              </a:rPr>
              <a:t> risks and associated mitigation strategies at the recipient and project levels</a:t>
            </a: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Content</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Information collected in the PMP/QPR</a:t>
            </a:r>
          </a:p>
        </p:txBody>
      </p:sp>
    </p:spTree>
    <p:extLst>
      <p:ext uri="{BB962C8B-B14F-4D97-AF65-F5344CB8AC3E}">
        <p14:creationId xmlns:p14="http://schemas.microsoft.com/office/powerpoint/2010/main" val="2428947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Annual Metrics and Yearly Reporting</a:t>
            </a:r>
          </a:p>
        </p:txBody>
      </p:sp>
    </p:spTree>
    <p:extLst>
      <p:ext uri="{BB962C8B-B14F-4D97-AF65-F5344CB8AC3E}">
        <p14:creationId xmlns:p14="http://schemas.microsoft.com/office/powerpoint/2010/main" val="513874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52179" y="946839"/>
            <a:ext cx="5786312" cy="3305984"/>
          </a:xfrm>
        </p:spPr>
        <p:txBody>
          <a:bodyPr>
            <a:noAutofit/>
          </a:bodyPr>
          <a:lstStyle/>
          <a:p>
            <a:pPr marL="0" indent="0">
              <a:lnSpc>
                <a:spcPct val="100000"/>
              </a:lnSpc>
              <a:spcBef>
                <a:spcPts val="600"/>
              </a:spcBef>
              <a:buNone/>
            </a:pPr>
            <a:r>
              <a:rPr lang="en-US" sz="2000" b="0" dirty="0">
                <a:solidFill>
                  <a:srgbClr val="000000"/>
                </a:solidFill>
                <a:latin typeface="+mn-lt"/>
              </a:rPr>
              <a:t>At the end of each Fiscal Year of the grant period, Recipients will complete an Annual Metrics &amp; Impact Report. Metrics will be captured for the overall award and for each resilience project. This report includes the following topic areas:</a:t>
            </a:r>
          </a:p>
          <a:p>
            <a:pPr>
              <a:lnSpc>
                <a:spcPct val="100000"/>
              </a:lnSpc>
              <a:spcBef>
                <a:spcPts val="600"/>
              </a:spcBef>
            </a:pPr>
            <a:r>
              <a:rPr lang="en-US" sz="2000" b="0" dirty="0">
                <a:solidFill>
                  <a:srgbClr val="000000"/>
                </a:solidFill>
                <a:latin typeface="+mn-lt"/>
              </a:rPr>
              <a:t>Impacts (e.g., performance measures)</a:t>
            </a:r>
          </a:p>
          <a:p>
            <a:pPr>
              <a:lnSpc>
                <a:spcPct val="100000"/>
              </a:lnSpc>
              <a:spcBef>
                <a:spcPts val="600"/>
              </a:spcBef>
            </a:pPr>
            <a:r>
              <a:rPr lang="en-US" sz="2000" b="0" dirty="0">
                <a:solidFill>
                  <a:srgbClr val="000000"/>
                </a:solidFill>
                <a:latin typeface="+mn-lt"/>
              </a:rPr>
              <a:t>Job Creation/Training</a:t>
            </a:r>
          </a:p>
          <a:p>
            <a:pPr>
              <a:lnSpc>
                <a:spcPct val="100000"/>
              </a:lnSpc>
              <a:spcBef>
                <a:spcPts val="600"/>
              </a:spcBef>
            </a:pPr>
            <a:r>
              <a:rPr lang="en-US" sz="2000" b="0" dirty="0">
                <a:solidFill>
                  <a:srgbClr val="000000"/>
                </a:solidFill>
                <a:latin typeface="+mn-lt"/>
              </a:rPr>
              <a:t>Workforce Demographics</a:t>
            </a:r>
          </a:p>
          <a:p>
            <a:pPr>
              <a:lnSpc>
                <a:spcPct val="100000"/>
              </a:lnSpc>
              <a:spcBef>
                <a:spcPts val="600"/>
              </a:spcBef>
            </a:pPr>
            <a:r>
              <a:rPr lang="en-US" sz="2000" b="0" dirty="0">
                <a:solidFill>
                  <a:srgbClr val="000000"/>
                </a:solidFill>
                <a:latin typeface="+mn-lt"/>
              </a:rPr>
              <a:t>Community Engagements</a:t>
            </a:r>
          </a:p>
          <a:p>
            <a:pPr marL="0" indent="0">
              <a:lnSpc>
                <a:spcPct val="100000"/>
              </a:lnSpc>
              <a:spcBef>
                <a:spcPts val="600"/>
              </a:spcBef>
              <a:buNone/>
            </a:pPr>
            <a:endParaRPr lang="en-US" sz="1400" b="0" dirty="0">
              <a:solidFill>
                <a:srgbClr val="000000"/>
              </a:solidFill>
              <a:latin typeface="+mn-lt"/>
            </a:endParaRPr>
          </a:p>
        </p:txBody>
      </p:sp>
      <p:sp>
        <p:nvSpPr>
          <p:cNvPr id="3" name="Title 2"/>
          <p:cNvSpPr>
            <a:spLocks noGrp="1"/>
          </p:cNvSpPr>
          <p:nvPr>
            <p:ph type="ctrTitle"/>
          </p:nvPr>
        </p:nvSpPr>
        <p:spPr>
          <a:xfrm>
            <a:off x="182880" y="254617"/>
            <a:ext cx="11668669" cy="600980"/>
          </a:xfrm>
        </p:spPr>
        <p:txBody>
          <a:bodyPr>
            <a:noAutofit/>
          </a:bodyPr>
          <a:lstStyle/>
          <a:p>
            <a:r>
              <a:rPr lang="en-US" sz="3500" dirty="0">
                <a:solidFill>
                  <a:srgbClr val="000000"/>
                </a:solidFill>
                <a:latin typeface="+mn-lt"/>
                <a:cs typeface="Arial" panose="020B0604020202020204" pitchFamily="34" charset="0"/>
              </a:rPr>
              <a:t>Annual Program Metrics &amp; Impact Report</a:t>
            </a:r>
            <a:endParaRPr lang="en-US" sz="3500" baseline="30000" dirty="0">
              <a:solidFill>
                <a:srgbClr val="000000"/>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DF5C8ED0-86CD-C299-13F0-53526090E1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92600" y="1076524"/>
            <a:ext cx="3703179" cy="111229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B7DE962-187B-0B69-6A8C-422618ED4447}"/>
              </a:ext>
            </a:extLst>
          </p:cNvPr>
          <p:cNvPicPr>
            <a:picLocks noChangeAspect="1"/>
          </p:cNvPicPr>
          <p:nvPr/>
        </p:nvPicPr>
        <p:blipFill>
          <a:blip r:embed="rId4"/>
          <a:stretch>
            <a:fillRect/>
          </a:stretch>
        </p:blipFill>
        <p:spPr>
          <a:xfrm>
            <a:off x="6460234" y="1722443"/>
            <a:ext cx="4384712" cy="121779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25283D4-C924-B859-AB10-7B5261F895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3510" y="2540811"/>
            <a:ext cx="3232861" cy="12020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8BFAA76-C195-AAD6-5861-3666D1EC63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2590" y="3196458"/>
            <a:ext cx="3365739" cy="258959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6B46716-5757-97AC-5B48-03154450B41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83248" y="4474896"/>
            <a:ext cx="4521882" cy="130658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A5A35E1D-1283-C265-24FA-155BC85307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2179" y="4252823"/>
            <a:ext cx="5617321" cy="1247636"/>
          </a:xfrm>
          <a:prstGeom prst="rect">
            <a:avLst/>
          </a:prstGeom>
          <a:effectLst>
            <a:outerShdw blurRad="50800" dist="38100" dir="5400000" algn="t" rotWithShape="0">
              <a:prstClr val="black">
                <a:alpha val="40000"/>
              </a:prstClr>
            </a:outerShdw>
          </a:effectLst>
        </p:spPr>
      </p:pic>
      <p:sp>
        <p:nvSpPr>
          <p:cNvPr id="5" name="Content Placeholder 20">
            <a:extLst>
              <a:ext uri="{FF2B5EF4-FFF2-40B4-BE49-F238E27FC236}">
                <a16:creationId xmlns:a16="http://schemas.microsoft.com/office/drawing/2014/main" id="{D9227897-ADF9-3980-8CEA-9935F205A704}"/>
              </a:ext>
            </a:extLst>
          </p:cNvPr>
          <p:cNvSpPr txBox="1">
            <a:spLocks/>
          </p:cNvSpPr>
          <p:nvPr/>
        </p:nvSpPr>
        <p:spPr>
          <a:xfrm>
            <a:off x="252179" y="5528899"/>
            <a:ext cx="6277902" cy="1162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0" dirty="0">
                <a:solidFill>
                  <a:srgbClr val="000000"/>
                </a:solidFill>
                <a:latin typeface="+mn-lt"/>
                <a:cs typeface="Arial" panose="020B0604020202020204" pitchFamily="34" charset="0"/>
                <a:hlinkClick r:id="rId9"/>
              </a:rPr>
              <a:t>https://www.energy.gov/gdo/events/september-19-grid-resilience-formula-grant-metrics-guidance-webinar-grant-recipients</a:t>
            </a:r>
            <a:r>
              <a:rPr lang="en-US" sz="1600" b="0" dirty="0">
                <a:solidFill>
                  <a:srgbClr val="000000"/>
                </a:solidFill>
                <a:latin typeface="+mn-lt"/>
                <a:cs typeface="Arial" panose="020B0604020202020204" pitchFamily="34" charset="0"/>
              </a:rPr>
              <a:t> </a:t>
            </a:r>
          </a:p>
        </p:txBody>
      </p:sp>
    </p:spTree>
    <p:extLst>
      <p:ext uri="{BB962C8B-B14F-4D97-AF65-F5344CB8AC3E}">
        <p14:creationId xmlns:p14="http://schemas.microsoft.com/office/powerpoint/2010/main" val="328842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Resources and Next Steps</a:t>
            </a:r>
          </a:p>
        </p:txBody>
      </p:sp>
    </p:spTree>
    <p:extLst>
      <p:ext uri="{BB962C8B-B14F-4D97-AF65-F5344CB8AC3E}">
        <p14:creationId xmlns:p14="http://schemas.microsoft.com/office/powerpoint/2010/main" val="100372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mn-lt"/>
              </a:rPr>
              <a:t>Award Administration Resources</a:t>
            </a:r>
          </a:p>
        </p:txBody>
      </p:sp>
      <p:sp>
        <p:nvSpPr>
          <p:cNvPr id="4" name="Subtitle 3">
            <a:extLst>
              <a:ext uri="{FF2B5EF4-FFF2-40B4-BE49-F238E27FC236}">
                <a16:creationId xmlns:a16="http://schemas.microsoft.com/office/drawing/2014/main" id="{D2661D06-E49C-47C9-A75C-3EC1F7F6256B}"/>
              </a:ext>
            </a:extLst>
          </p:cNvPr>
          <p:cNvSpPr>
            <a:spLocks noGrp="1"/>
          </p:cNvSpPr>
          <p:nvPr>
            <p:ph type="subTitle" idx="13"/>
          </p:nvPr>
        </p:nvSpPr>
        <p:spPr/>
        <p:txBody>
          <a:bodyPr/>
          <a:lstStyle/>
          <a:p>
            <a:r>
              <a:rPr lang="en-US" sz="2000" b="1" dirty="0">
                <a:solidFill>
                  <a:srgbClr val="92C535"/>
                </a:solidFill>
                <a:latin typeface="+mn-lt"/>
              </a:rPr>
              <a:t>Useful Links and Locations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270627" y="1295894"/>
            <a:ext cx="11580921" cy="4259422"/>
          </a:xfrm>
        </p:spPr>
        <p:txBody>
          <a:bodyPr>
            <a:normAutofit/>
          </a:bodyPr>
          <a:lstStyle/>
          <a:p>
            <a:pPr marL="0" indent="0">
              <a:buNone/>
            </a:pPr>
            <a:r>
              <a:rPr lang="en-US" b="0" dirty="0">
                <a:solidFill>
                  <a:srgbClr val="000000"/>
                </a:solidFill>
                <a:latin typeface="+mn-lt"/>
              </a:rPr>
              <a:t>Main 40101d Website </a:t>
            </a:r>
            <a:r>
              <a:rPr lang="en-US" b="0" dirty="0">
                <a:solidFill>
                  <a:srgbClr val="000000"/>
                </a:solidFill>
                <a:latin typeface="+mn-lt"/>
                <a:hlinkClick r:id="rId3"/>
              </a:rPr>
              <a:t>HERE</a:t>
            </a:r>
            <a:endParaRPr lang="en-US" b="0" dirty="0">
              <a:solidFill>
                <a:srgbClr val="000000"/>
              </a:solidFill>
              <a:latin typeface="+mn-lt"/>
            </a:endParaRPr>
          </a:p>
          <a:p>
            <a:pPr marL="0" indent="0">
              <a:buNone/>
            </a:pPr>
            <a:r>
              <a:rPr lang="en-US" b="0" dirty="0">
                <a:solidFill>
                  <a:srgbClr val="000000"/>
                </a:solidFill>
                <a:latin typeface="+mn-lt"/>
              </a:rPr>
              <a:t>Post-Award Resources </a:t>
            </a:r>
            <a:r>
              <a:rPr lang="en-US" b="0" dirty="0">
                <a:solidFill>
                  <a:srgbClr val="000000"/>
                </a:solidFill>
                <a:latin typeface="+mn-lt"/>
                <a:hlinkClick r:id="rId4"/>
              </a:rPr>
              <a:t>HERE</a:t>
            </a:r>
            <a:endParaRPr lang="en-US" b="0" dirty="0">
              <a:solidFill>
                <a:srgbClr val="000000"/>
              </a:solidFill>
              <a:latin typeface="+mn-lt"/>
            </a:endParaRPr>
          </a:p>
          <a:p>
            <a:pPr lvl="1"/>
            <a:r>
              <a:rPr lang="en-US" b="0" dirty="0">
                <a:solidFill>
                  <a:srgbClr val="000000"/>
                </a:solidFill>
                <a:latin typeface="+mn-lt"/>
              </a:rPr>
              <a:t>Subaward Notification</a:t>
            </a:r>
          </a:p>
          <a:p>
            <a:pPr lvl="1"/>
            <a:r>
              <a:rPr lang="en-US" b="0" dirty="0">
                <a:solidFill>
                  <a:srgbClr val="000000"/>
                </a:solidFill>
                <a:latin typeface="+mn-lt"/>
              </a:rPr>
              <a:t>Secretary consideration of Eligible Entity</a:t>
            </a:r>
          </a:p>
          <a:p>
            <a:pPr lvl="1"/>
            <a:r>
              <a:rPr lang="en-US" b="0" dirty="0">
                <a:solidFill>
                  <a:srgbClr val="000000"/>
                </a:solidFill>
                <a:latin typeface="+mn-lt"/>
              </a:rPr>
              <a:t>PMP/QPR template</a:t>
            </a:r>
          </a:p>
          <a:p>
            <a:pPr lvl="1"/>
            <a:r>
              <a:rPr lang="en-US" b="0" dirty="0">
                <a:solidFill>
                  <a:srgbClr val="000000"/>
                </a:solidFill>
                <a:latin typeface="+mn-lt"/>
              </a:rPr>
              <a:t>This Kickoff (KO) meeting presentation</a:t>
            </a:r>
          </a:p>
          <a:p>
            <a:pPr lvl="1"/>
            <a:r>
              <a:rPr lang="en-US" dirty="0">
                <a:solidFill>
                  <a:srgbClr val="000000"/>
                </a:solidFill>
                <a:latin typeface="+mn-lt"/>
              </a:rPr>
              <a:t>Etc.</a:t>
            </a:r>
            <a:endParaRPr lang="en-US" b="0" dirty="0">
              <a:solidFill>
                <a:srgbClr val="000000"/>
              </a:solidFill>
              <a:latin typeface="+mn-lt"/>
            </a:endParaRPr>
          </a:p>
        </p:txBody>
      </p:sp>
      <p:cxnSp>
        <p:nvCxnSpPr>
          <p:cNvPr id="11" name="Straight Arrow Connector 10">
            <a:extLst>
              <a:ext uri="{FF2B5EF4-FFF2-40B4-BE49-F238E27FC236}">
                <a16:creationId xmlns:a16="http://schemas.microsoft.com/office/drawing/2014/main" id="{0FC7C9A7-B3D7-7B5D-FE4F-B017ED996ED6}"/>
              </a:ext>
            </a:extLst>
          </p:cNvPr>
          <p:cNvCxnSpPr/>
          <p:nvPr/>
        </p:nvCxnSpPr>
        <p:spPr>
          <a:xfrm flipV="1">
            <a:off x="7388356" y="4739395"/>
            <a:ext cx="359973" cy="37837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398B69D-8F67-7A3A-F295-662190902A84}"/>
              </a:ext>
            </a:extLst>
          </p:cNvPr>
          <p:cNvSpPr txBox="1">
            <a:spLocks/>
          </p:cNvSpPr>
          <p:nvPr/>
        </p:nvSpPr>
        <p:spPr>
          <a:xfrm>
            <a:off x="9498724" y="5979345"/>
            <a:ext cx="269327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Website links as of 1/3/2024</a:t>
            </a:r>
            <a:endParaRPr lang="en-US" sz="800" i="1" dirty="0">
              <a:solidFill>
                <a:schemeClr val="tx1">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942CFA18-B734-C32C-793E-FAD2ADBA23FA}"/>
              </a:ext>
            </a:extLst>
          </p:cNvPr>
          <p:cNvPicPr>
            <a:picLocks noChangeAspect="1"/>
          </p:cNvPicPr>
          <p:nvPr/>
        </p:nvPicPr>
        <p:blipFill>
          <a:blip r:embed="rId5"/>
          <a:stretch>
            <a:fillRect/>
          </a:stretch>
        </p:blipFill>
        <p:spPr>
          <a:xfrm>
            <a:off x="1663266" y="4104521"/>
            <a:ext cx="5515095" cy="2026494"/>
          </a:xfrm>
          <a:prstGeom prst="rect">
            <a:avLst/>
          </a:prstGeom>
          <a:ln>
            <a:noFill/>
          </a:ln>
          <a:effectLst>
            <a:glow rad="63500">
              <a:schemeClr val="accent3">
                <a:satMod val="175000"/>
                <a:alpha val="40000"/>
              </a:schemeClr>
            </a:glow>
          </a:effectLst>
        </p:spPr>
      </p:pic>
      <p:sp>
        <p:nvSpPr>
          <p:cNvPr id="9" name="Rectangle 8">
            <a:extLst>
              <a:ext uri="{FF2B5EF4-FFF2-40B4-BE49-F238E27FC236}">
                <a16:creationId xmlns:a16="http://schemas.microsoft.com/office/drawing/2014/main" id="{87F31678-FE21-0F2B-3B72-C6AABA2116A2}"/>
              </a:ext>
            </a:extLst>
          </p:cNvPr>
          <p:cNvSpPr/>
          <p:nvPr/>
        </p:nvSpPr>
        <p:spPr>
          <a:xfrm>
            <a:off x="1873261" y="4640916"/>
            <a:ext cx="1035482" cy="230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18B3C55-2CD7-59DD-CDF3-6EC34942B655}"/>
              </a:ext>
            </a:extLst>
          </p:cNvPr>
          <p:cNvPicPr>
            <a:picLocks noChangeAspect="1"/>
          </p:cNvPicPr>
          <p:nvPr/>
        </p:nvPicPr>
        <p:blipFill>
          <a:blip r:embed="rId6"/>
          <a:stretch>
            <a:fillRect/>
          </a:stretch>
        </p:blipFill>
        <p:spPr>
          <a:xfrm>
            <a:off x="7958324" y="1084355"/>
            <a:ext cx="3901240" cy="4798176"/>
          </a:xfrm>
          <a:prstGeom prst="rect">
            <a:avLst/>
          </a:prstGeom>
          <a:ln>
            <a:noFill/>
          </a:ln>
          <a:effectLst>
            <a:glow rad="63500">
              <a:schemeClr val="accent3">
                <a:satMod val="175000"/>
                <a:alpha val="40000"/>
              </a:schemeClr>
            </a:glow>
          </a:effectLst>
        </p:spPr>
      </p:pic>
    </p:spTree>
    <p:extLst>
      <p:ext uri="{BB962C8B-B14F-4D97-AF65-F5344CB8AC3E}">
        <p14:creationId xmlns:p14="http://schemas.microsoft.com/office/powerpoint/2010/main" val="1456493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990312"/>
            <a:ext cx="11580921" cy="4877375"/>
          </a:xfrm>
        </p:spPr>
        <p:txBody>
          <a:bodyPr>
            <a:noAutofit/>
          </a:bodyPr>
          <a:lstStyle/>
          <a:p>
            <a:pPr>
              <a:lnSpc>
                <a:spcPct val="100000"/>
              </a:lnSpc>
              <a:spcBef>
                <a:spcPts val="600"/>
              </a:spcBef>
            </a:pPr>
            <a:endParaRPr lang="en-US" sz="2400" dirty="0">
              <a:solidFill>
                <a:srgbClr val="000000"/>
              </a:solidFill>
              <a:latin typeface="+mn-lt"/>
            </a:endParaRPr>
          </a:p>
          <a:p>
            <a:pPr>
              <a:lnSpc>
                <a:spcPct val="100000"/>
              </a:lnSpc>
              <a:spcBef>
                <a:spcPts val="600"/>
              </a:spcBef>
            </a:pPr>
            <a:endParaRPr lang="en-US" sz="2400" dirty="0">
              <a:solidFill>
                <a:srgbClr val="000000"/>
              </a:solidFill>
              <a:latin typeface="+mn-lt"/>
            </a:endParaRPr>
          </a:p>
          <a:p>
            <a:pPr>
              <a:lnSpc>
                <a:spcPct val="100000"/>
              </a:lnSpc>
              <a:spcBef>
                <a:spcPts val="600"/>
              </a:spcBef>
            </a:pPr>
            <a:r>
              <a:rPr lang="en-US" sz="2400" dirty="0">
                <a:solidFill>
                  <a:srgbClr val="000000"/>
                </a:solidFill>
                <a:latin typeface="+mn-lt"/>
              </a:rPr>
              <a:t>DOE Guide to Financial Assistance</a:t>
            </a:r>
          </a:p>
          <a:p>
            <a:pPr marL="685800" lvl="3">
              <a:lnSpc>
                <a:spcPct val="100000"/>
              </a:lnSpc>
              <a:spcBef>
                <a:spcPts val="600"/>
              </a:spcBef>
              <a:spcAft>
                <a:spcPts val="1800"/>
              </a:spcAft>
            </a:pPr>
            <a:r>
              <a:rPr lang="en-US" sz="2400" dirty="0">
                <a:solidFill>
                  <a:srgbClr val="000000"/>
                </a:solidFill>
                <a:latin typeface="+mn-lt"/>
                <a:hlinkClick r:id="rId3"/>
              </a:rPr>
              <a:t>https://www.energy.gov/management/financial-assistance</a:t>
            </a:r>
            <a:endParaRPr lang="en-US" sz="2400" dirty="0">
              <a:solidFill>
                <a:srgbClr val="000000"/>
              </a:solidFill>
              <a:latin typeface="+mn-lt"/>
            </a:endParaRPr>
          </a:p>
          <a:p>
            <a:pPr marL="685800" lvl="3">
              <a:lnSpc>
                <a:spcPct val="100000"/>
              </a:lnSpc>
              <a:spcBef>
                <a:spcPts val="600"/>
              </a:spcBef>
              <a:spcAft>
                <a:spcPts val="1800"/>
              </a:spcAft>
            </a:pPr>
            <a:r>
              <a:rPr lang="en-US" sz="2400" dirty="0">
                <a:solidFill>
                  <a:srgbClr val="000000"/>
                </a:solidFill>
                <a:latin typeface="+mn-lt"/>
              </a:rPr>
              <a:t>2 CFR 200 as amended by 2 CFR part 910 is the Code of Federal Regulations pertaining to DOE Financial Assistance - </a:t>
            </a:r>
            <a:r>
              <a:rPr lang="en-US" sz="2400" dirty="0">
                <a:solidFill>
                  <a:srgbClr val="000000"/>
                </a:solidFill>
                <a:latin typeface="+mn-lt"/>
                <a:hlinkClick r:id="rId4"/>
              </a:rPr>
              <a:t>https://www.ecfr.gov/current/title-2/subtitle-A/chapter-II/part-200</a:t>
            </a:r>
            <a:r>
              <a:rPr lang="en-US" sz="2400" dirty="0">
                <a:solidFill>
                  <a:srgbClr val="000000"/>
                </a:solidFill>
                <a:latin typeface="+mn-lt"/>
              </a:rPr>
              <a:t> </a:t>
            </a:r>
          </a:p>
          <a:p>
            <a:pPr marL="685800" lvl="3">
              <a:lnSpc>
                <a:spcPct val="100000"/>
              </a:lnSpc>
              <a:spcBef>
                <a:spcPts val="600"/>
              </a:spcBef>
              <a:spcAft>
                <a:spcPts val="1200"/>
              </a:spcAft>
            </a:pPr>
            <a:r>
              <a:rPr lang="en-US" sz="2400" dirty="0">
                <a:solidFill>
                  <a:srgbClr val="000000"/>
                </a:solidFill>
                <a:latin typeface="+mn-lt"/>
              </a:rPr>
              <a:t>Subpart E of 2 CFR 200 contains the cost principles</a:t>
            </a:r>
          </a:p>
        </p:txBody>
      </p:sp>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Financial Assistance Resources</a:t>
            </a:r>
            <a:r>
              <a:rPr lang="en-US" sz="3600" b="0" baseline="30000" dirty="0">
                <a:solidFill>
                  <a:srgbClr val="000000"/>
                </a:solidFill>
                <a:latin typeface="+mn-lt"/>
                <a:cs typeface="Arial" panose="020B0604020202020204" pitchFamily="34" charset="0"/>
              </a:rPr>
              <a:t>*</a:t>
            </a:r>
          </a:p>
        </p:txBody>
      </p:sp>
      <p:sp>
        <p:nvSpPr>
          <p:cNvPr id="5" name="Text Placeholder 3">
            <a:extLst>
              <a:ext uri="{FF2B5EF4-FFF2-40B4-BE49-F238E27FC236}">
                <a16:creationId xmlns:a16="http://schemas.microsoft.com/office/drawing/2014/main" id="{579AF963-DC82-4FDD-AA53-AE87A0F57869}"/>
              </a:ext>
            </a:extLst>
          </p:cNvPr>
          <p:cNvSpPr txBox="1">
            <a:spLocks/>
          </p:cNvSpPr>
          <p:nvPr/>
        </p:nvSpPr>
        <p:spPr>
          <a:xfrm>
            <a:off x="10538048" y="5979345"/>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*Not all inclusive</a:t>
            </a:r>
            <a:r>
              <a:rPr lang="en-US" sz="800" i="1" dirty="0">
                <a:solidFill>
                  <a:schemeClr val="tx1">
                    <a:lumMod val="50000"/>
                  </a:schemeClr>
                </a:solidFill>
                <a:latin typeface="Century Gothic" panose="020B0502020202020204" pitchFamily="34" charset="0"/>
              </a:rPr>
              <a:t>.</a:t>
            </a:r>
          </a:p>
        </p:txBody>
      </p:sp>
    </p:spTree>
    <p:extLst>
      <p:ext uri="{BB962C8B-B14F-4D97-AF65-F5344CB8AC3E}">
        <p14:creationId xmlns:p14="http://schemas.microsoft.com/office/powerpoint/2010/main" val="226106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985050"/>
            <a:ext cx="11580921" cy="5142155"/>
          </a:xfrm>
        </p:spPr>
        <p:txBody>
          <a:bodyPr>
            <a:noAutofit/>
          </a:bodyPr>
          <a:lstStyle/>
          <a:p>
            <a:pPr>
              <a:lnSpc>
                <a:spcPct val="100000"/>
              </a:lnSpc>
              <a:spcBef>
                <a:spcPts val="600"/>
              </a:spcBef>
            </a:pPr>
            <a:r>
              <a:rPr lang="en-US" sz="2400" b="0" dirty="0">
                <a:solidFill>
                  <a:srgbClr val="000000"/>
                </a:solidFill>
                <a:latin typeface="+mn-lt"/>
              </a:rPr>
              <a:t>The Annual Allocation process is addressed in the Terms and Conditions of the Agreement.</a:t>
            </a:r>
          </a:p>
          <a:p>
            <a:pPr>
              <a:lnSpc>
                <a:spcPct val="100000"/>
              </a:lnSpc>
              <a:spcBef>
                <a:spcPts val="600"/>
              </a:spcBef>
            </a:pPr>
            <a:r>
              <a:rPr lang="en-US" sz="2400" b="0" dirty="0">
                <a:solidFill>
                  <a:srgbClr val="000000"/>
                </a:solidFill>
                <a:latin typeface="+mn-lt"/>
              </a:rPr>
              <a:t>The Annual Allocation Request must include the following information:</a:t>
            </a:r>
          </a:p>
          <a:p>
            <a:pPr lvl="1">
              <a:lnSpc>
                <a:spcPct val="100000"/>
              </a:lnSpc>
              <a:spcBef>
                <a:spcPts val="600"/>
              </a:spcBef>
            </a:pPr>
            <a:r>
              <a:rPr lang="en-US" sz="2000" b="0" dirty="0">
                <a:solidFill>
                  <a:srgbClr val="000000"/>
                </a:solidFill>
                <a:latin typeface="+mn-lt"/>
              </a:rPr>
              <a:t>SF-424 reflecting the </a:t>
            </a:r>
            <a:r>
              <a:rPr lang="en-US" sz="2000" dirty="0">
                <a:solidFill>
                  <a:srgbClr val="000000"/>
                </a:solidFill>
                <a:latin typeface="+mn-lt"/>
              </a:rPr>
              <a:t>new</a:t>
            </a:r>
            <a:r>
              <a:rPr lang="en-US" sz="2000" b="0" dirty="0">
                <a:solidFill>
                  <a:srgbClr val="000000"/>
                </a:solidFill>
                <a:latin typeface="+mn-lt"/>
              </a:rPr>
              <a:t> allocation and cost match amounts.  </a:t>
            </a:r>
          </a:p>
          <a:p>
            <a:pPr lvl="1">
              <a:lnSpc>
                <a:spcPct val="100000"/>
              </a:lnSpc>
              <a:spcBef>
                <a:spcPts val="600"/>
              </a:spcBef>
            </a:pPr>
            <a:r>
              <a:rPr lang="en-US" sz="2000" b="0" dirty="0">
                <a:solidFill>
                  <a:srgbClr val="000000"/>
                </a:solidFill>
                <a:latin typeface="+mn-lt"/>
              </a:rPr>
              <a:t>Cost Match Information for </a:t>
            </a:r>
            <a:r>
              <a:rPr lang="en-US" sz="2000" dirty="0">
                <a:solidFill>
                  <a:srgbClr val="000000"/>
                </a:solidFill>
                <a:latin typeface="+mn-lt"/>
              </a:rPr>
              <a:t>the additional </a:t>
            </a:r>
            <a:r>
              <a:rPr lang="en-US" sz="2000" b="0" dirty="0">
                <a:solidFill>
                  <a:srgbClr val="000000"/>
                </a:solidFill>
                <a:latin typeface="+mn-lt"/>
              </a:rPr>
              <a:t>allocation.   </a:t>
            </a:r>
          </a:p>
          <a:p>
            <a:pPr lvl="2">
              <a:lnSpc>
                <a:spcPct val="100000"/>
              </a:lnSpc>
              <a:spcBef>
                <a:spcPts val="600"/>
              </a:spcBef>
            </a:pPr>
            <a:r>
              <a:rPr lang="en-US" sz="1800" b="0" dirty="0">
                <a:solidFill>
                  <a:srgbClr val="000000"/>
                </a:solidFill>
                <a:latin typeface="+mn-lt"/>
              </a:rPr>
              <a:t>Cost Match Value </a:t>
            </a:r>
          </a:p>
          <a:p>
            <a:pPr lvl="2">
              <a:lnSpc>
                <a:spcPct val="100000"/>
              </a:lnSpc>
              <a:spcBef>
                <a:spcPts val="600"/>
              </a:spcBef>
            </a:pPr>
            <a:r>
              <a:rPr lang="en-US" sz="1800" b="0" dirty="0">
                <a:solidFill>
                  <a:srgbClr val="000000"/>
                </a:solidFill>
                <a:latin typeface="+mn-lt"/>
              </a:rPr>
              <a:t>Identify the source/organization of the proposed cost match</a:t>
            </a:r>
          </a:p>
          <a:p>
            <a:pPr lvl="2">
              <a:lnSpc>
                <a:spcPct val="100000"/>
              </a:lnSpc>
              <a:spcBef>
                <a:spcPts val="600"/>
              </a:spcBef>
            </a:pPr>
            <a:r>
              <a:rPr lang="en-US" sz="1800" b="0" dirty="0">
                <a:solidFill>
                  <a:srgbClr val="000000"/>
                </a:solidFill>
                <a:latin typeface="+mn-lt"/>
              </a:rPr>
              <a:t>Type of Cost Match (cash or in-kind)</a:t>
            </a:r>
          </a:p>
          <a:p>
            <a:pPr lvl="2">
              <a:lnSpc>
                <a:spcPct val="100000"/>
              </a:lnSpc>
              <a:spcBef>
                <a:spcPts val="600"/>
              </a:spcBef>
            </a:pPr>
            <a:r>
              <a:rPr lang="en-US" sz="1800" b="0" dirty="0">
                <a:solidFill>
                  <a:srgbClr val="000000"/>
                </a:solidFill>
                <a:latin typeface="+mn-lt"/>
              </a:rPr>
              <a:t>Provide a description of the proposed cost match</a:t>
            </a:r>
          </a:p>
          <a:p>
            <a:pPr lvl="1">
              <a:lnSpc>
                <a:spcPct val="100000"/>
              </a:lnSpc>
              <a:spcBef>
                <a:spcPts val="600"/>
              </a:spcBef>
            </a:pPr>
            <a:r>
              <a:rPr lang="en-US" sz="2000" b="0" dirty="0">
                <a:solidFill>
                  <a:srgbClr val="000000"/>
                </a:solidFill>
                <a:latin typeface="+mn-lt"/>
              </a:rPr>
              <a:t>Program Narrative – if there are no changes, submit a copy of your current Program Narrative or an updated Program Narrative to reflect any changes. If changes have occurred, a Public Notice and Hearing must be documented in the updated Program Narrative. </a:t>
            </a:r>
            <a:endParaRPr lang="en-US" sz="2000" dirty="0">
              <a:solidFill>
                <a:srgbClr val="000000"/>
              </a:solidFill>
              <a:latin typeface="Century Gothic" panose="020B0502020202020204" pitchFamily="34" charset="0"/>
            </a:endParaRPr>
          </a:p>
          <a:p>
            <a:pPr>
              <a:lnSpc>
                <a:spcPct val="100000"/>
              </a:lnSpc>
              <a:spcBef>
                <a:spcPts val="600"/>
              </a:spcBef>
            </a:pPr>
            <a:r>
              <a:rPr lang="en-US" sz="2400" b="0" dirty="0">
                <a:solidFill>
                  <a:srgbClr val="000000"/>
                </a:solidFill>
                <a:latin typeface="+mn-lt"/>
              </a:rPr>
              <a:t>Unlike the initial award, which included Years 1 &amp; 2 (combined allocations), future grant awards will only be for 1 year of funding at a time. </a:t>
            </a:r>
          </a:p>
          <a:p>
            <a:pPr>
              <a:lnSpc>
                <a:spcPct val="100000"/>
              </a:lnSpc>
              <a:spcBef>
                <a:spcPts val="600"/>
              </a:spcBef>
            </a:pPr>
            <a:r>
              <a:rPr lang="en-US" sz="2400" b="0" dirty="0">
                <a:solidFill>
                  <a:srgbClr val="000000"/>
                </a:solidFill>
                <a:latin typeface="+mn-lt"/>
              </a:rPr>
              <a:t>Year 3 Allocations have been posted </a:t>
            </a:r>
            <a:r>
              <a:rPr lang="en-US" sz="2400" b="0" dirty="0">
                <a:solidFill>
                  <a:srgbClr val="000000"/>
                </a:solidFill>
                <a:latin typeface="+mn-lt"/>
                <a:hlinkClick r:id="rId3"/>
              </a:rPr>
              <a:t>HERE</a:t>
            </a:r>
            <a:r>
              <a:rPr lang="en-US" sz="2400" b="0" dirty="0">
                <a:solidFill>
                  <a:srgbClr val="000000"/>
                </a:solidFill>
                <a:latin typeface="+mn-lt"/>
              </a:rPr>
              <a:t> (Amendment to ALRD early 2024).</a:t>
            </a:r>
          </a:p>
        </p:txBody>
      </p:sp>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Future Annual Allocations</a:t>
            </a:r>
            <a:endParaRPr lang="en-US" sz="3600" b="0" baseline="300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5058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7" y="992540"/>
            <a:ext cx="11580921"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spcAft>
                <a:spcPts val="1500"/>
              </a:spcAft>
            </a:pPr>
            <a:r>
              <a:rPr lang="en-US" sz="2000" dirty="0">
                <a:solidFill>
                  <a:srgbClr val="000000"/>
                </a:solidFill>
                <a:latin typeface="+mn-lt"/>
              </a:rPr>
              <a:t>Post-Award - should have received instructions for registering &amp; creating ASAP account.</a:t>
            </a:r>
          </a:p>
          <a:p>
            <a:pPr marL="228600" lvl="1">
              <a:lnSpc>
                <a:spcPct val="100000"/>
              </a:lnSpc>
              <a:spcBef>
                <a:spcPts val="300"/>
              </a:spcBef>
              <a:spcAft>
                <a:spcPts val="600"/>
              </a:spcAft>
            </a:pPr>
            <a:r>
              <a:rPr lang="en-US" sz="2000" dirty="0">
                <a:solidFill>
                  <a:srgbClr val="000000"/>
                </a:solidFill>
                <a:latin typeface="+mn-lt"/>
              </a:rPr>
              <a:t>The Federal grant funds will be placed in the U.S. Treasury account associated with the grant agreement:</a:t>
            </a:r>
          </a:p>
          <a:p>
            <a:pPr marL="685800" lvl="2">
              <a:lnSpc>
                <a:spcPct val="100000"/>
              </a:lnSpc>
              <a:spcBef>
                <a:spcPts val="300"/>
              </a:spcBef>
              <a:spcAft>
                <a:spcPts val="600"/>
              </a:spcAft>
            </a:pPr>
            <a:r>
              <a:rPr lang="en-US" sz="1800" dirty="0">
                <a:solidFill>
                  <a:srgbClr val="000000"/>
                </a:solidFill>
                <a:latin typeface="+mn-lt"/>
              </a:rPr>
              <a:t>May electronically transfer funds from the U.S. Treasury account to the Recipient’s bank account as needed to either be reimbursed for allowable expenses, or immediately prior to making payments for allowable expenses. </a:t>
            </a:r>
          </a:p>
          <a:p>
            <a:pPr marL="685800" lvl="2">
              <a:lnSpc>
                <a:spcPct val="100000"/>
              </a:lnSpc>
              <a:spcBef>
                <a:spcPts val="300"/>
              </a:spcBef>
              <a:spcAft>
                <a:spcPts val="1500"/>
              </a:spcAft>
            </a:pPr>
            <a:r>
              <a:rPr lang="en-US" sz="1800" dirty="0">
                <a:solidFill>
                  <a:srgbClr val="000000"/>
                </a:solidFill>
                <a:latin typeface="+mn-lt"/>
              </a:rPr>
              <a:t>The Reimbursement vs Advance option was based on information provided in the Pre-Award Information Sheet submitted with the grant application.</a:t>
            </a:r>
          </a:p>
          <a:p>
            <a:pPr marL="228600" lvl="1">
              <a:lnSpc>
                <a:spcPct val="100000"/>
              </a:lnSpc>
              <a:spcBef>
                <a:spcPts val="300"/>
              </a:spcBef>
              <a:spcAft>
                <a:spcPts val="1500"/>
              </a:spcAft>
            </a:pPr>
            <a:r>
              <a:rPr lang="en-US" sz="2000" b="1" u="sng" dirty="0">
                <a:solidFill>
                  <a:srgbClr val="000000"/>
                </a:solidFill>
                <a:latin typeface="+mn-lt"/>
              </a:rPr>
              <a:t>DO NOT DRAW EXCESS FUNDS</a:t>
            </a:r>
            <a:r>
              <a:rPr lang="en-US" sz="2000" dirty="0">
                <a:solidFill>
                  <a:srgbClr val="000000"/>
                </a:solidFill>
                <a:latin typeface="+mn-lt"/>
              </a:rPr>
              <a:t> from the U.S. Treasury account such that you maintain excess Federal cash on-hand. </a:t>
            </a:r>
            <a:r>
              <a:rPr lang="en-US" sz="2000" b="1" dirty="0">
                <a:solidFill>
                  <a:srgbClr val="000000"/>
                </a:solidFill>
                <a:latin typeface="+mn-lt"/>
              </a:rPr>
              <a:t>Draw funds only as they are needed </a:t>
            </a:r>
            <a:r>
              <a:rPr lang="en-US" sz="2000" dirty="0">
                <a:solidFill>
                  <a:srgbClr val="000000"/>
                </a:solidFill>
                <a:latin typeface="+mn-lt"/>
              </a:rPr>
              <a:t>to make payments or receive reimbursements, as close to when they are needed by the Recipient as administratively feasible. Transfers may be made as frequently as needed.</a:t>
            </a:r>
          </a:p>
          <a:p>
            <a:pPr marL="228600" lvl="1">
              <a:lnSpc>
                <a:spcPct val="100000"/>
              </a:lnSpc>
              <a:spcBef>
                <a:spcPts val="300"/>
              </a:spcBef>
              <a:spcAft>
                <a:spcPts val="1500"/>
              </a:spcAft>
            </a:pPr>
            <a:r>
              <a:rPr lang="en-US" sz="2000" dirty="0">
                <a:solidFill>
                  <a:srgbClr val="000000"/>
                </a:solidFill>
                <a:latin typeface="+mn-lt"/>
              </a:rPr>
              <a:t>If a Recipient is determined to be high risk based on past performance or other audit information, they may be placed on traditional invoicing using VIPERS.</a:t>
            </a:r>
          </a:p>
        </p:txBody>
      </p:sp>
    </p:spTree>
    <p:extLst>
      <p:ext uri="{BB962C8B-B14F-4D97-AF65-F5344CB8AC3E}">
        <p14:creationId xmlns:p14="http://schemas.microsoft.com/office/powerpoint/2010/main" val="87559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352A-8647-F192-912E-AB6A8EB12624}"/>
              </a:ext>
            </a:extLst>
          </p:cNvPr>
          <p:cNvSpPr>
            <a:spLocks noGrp="1"/>
          </p:cNvSpPr>
          <p:nvPr>
            <p:ph type="ctrTitle"/>
          </p:nvPr>
        </p:nvSpPr>
        <p:spPr/>
        <p:txBody>
          <a:bodyPr>
            <a:normAutofit fontScale="90000"/>
          </a:bodyPr>
          <a:lstStyle/>
          <a:p>
            <a:r>
              <a:rPr lang="en-US" dirty="0">
                <a:solidFill>
                  <a:srgbClr val="000000"/>
                </a:solidFill>
                <a:latin typeface="+mn-lt"/>
              </a:rPr>
              <a:t>DOE Structure and Project Roles</a:t>
            </a:r>
          </a:p>
        </p:txBody>
      </p:sp>
    </p:spTree>
    <p:extLst>
      <p:ext uri="{BB962C8B-B14F-4D97-AF65-F5344CB8AC3E}">
        <p14:creationId xmlns:p14="http://schemas.microsoft.com/office/powerpoint/2010/main" val="83646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8" y="992540"/>
            <a:ext cx="11580921" cy="4010336"/>
          </a:xfrm>
        </p:spPr>
        <p:txBody>
          <a:bodyPr>
            <a:noAutofit/>
          </a:bodyPr>
          <a:lstStyle/>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spcAft>
                <a:spcPts val="600"/>
              </a:spcAft>
            </a:pPr>
            <a:r>
              <a:rPr lang="en-US" dirty="0">
                <a:solidFill>
                  <a:srgbClr val="000000"/>
                </a:solidFill>
                <a:latin typeface="+mn-lt"/>
              </a:rPr>
              <a:t>Recipients authorizing a Third Party to submit invoices, make payments and receive reimbursements (into the Third Party’s bank account) must use the traditional invoicing process (VIPERS).</a:t>
            </a:r>
          </a:p>
          <a:p>
            <a:pPr marL="685800" lvl="2">
              <a:lnSpc>
                <a:spcPct val="100000"/>
              </a:lnSpc>
              <a:spcBef>
                <a:spcPts val="300"/>
              </a:spcBef>
              <a:spcAft>
                <a:spcPts val="600"/>
              </a:spcAft>
            </a:pPr>
            <a:r>
              <a:rPr lang="en-US" dirty="0">
                <a:solidFill>
                  <a:srgbClr val="000000"/>
                </a:solidFill>
                <a:latin typeface="+mn-lt"/>
              </a:rPr>
              <a:t>A letter of authorization from the Recipient (i.e., Indian Tribe or Tribal Entity) must be provided to DOE prior to submitting the first invoice.  A template for the letter of authorization is available from your Federal Project Officer.</a:t>
            </a:r>
          </a:p>
          <a:p>
            <a:pPr marL="685800" lvl="2">
              <a:lnSpc>
                <a:spcPct val="100000"/>
              </a:lnSpc>
              <a:spcBef>
                <a:spcPts val="300"/>
              </a:spcBef>
              <a:spcAft>
                <a:spcPts val="600"/>
              </a:spcAft>
            </a:pPr>
            <a:r>
              <a:rPr lang="en-US" dirty="0">
                <a:solidFill>
                  <a:srgbClr val="000000"/>
                </a:solidFill>
                <a:latin typeface="+mn-lt"/>
              </a:rPr>
              <a:t>Contact your Federal Project Officer and the Award Administrator for additional information regarding the Third Party invoicing and reimbursement process.</a:t>
            </a:r>
          </a:p>
        </p:txBody>
      </p:sp>
    </p:spTree>
    <p:extLst>
      <p:ext uri="{BB962C8B-B14F-4D97-AF65-F5344CB8AC3E}">
        <p14:creationId xmlns:p14="http://schemas.microsoft.com/office/powerpoint/2010/main" val="1538679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7" y="1345082"/>
            <a:ext cx="11580921"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pPr>
            <a:r>
              <a:rPr lang="en-US" dirty="0">
                <a:solidFill>
                  <a:srgbClr val="000000"/>
                </a:solidFill>
                <a:latin typeface="+mn-lt"/>
              </a:rPr>
              <a:t>Recipients using ASAP system must enroll in ASAP</a:t>
            </a:r>
          </a:p>
          <a:p>
            <a:pPr marL="685800" lvl="2">
              <a:lnSpc>
                <a:spcPct val="100000"/>
              </a:lnSpc>
              <a:spcBef>
                <a:spcPts val="300"/>
              </a:spcBef>
              <a:spcAft>
                <a:spcPts val="1500"/>
              </a:spcAft>
            </a:pPr>
            <a:r>
              <a:rPr lang="en-US" dirty="0">
                <a:solidFill>
                  <a:srgbClr val="000000"/>
                </a:solidFill>
                <a:latin typeface="+mn-lt"/>
                <a:hlinkClick r:id="rId3"/>
              </a:rPr>
              <a:t>https://www.fiscal.treasury.gov/asap/</a:t>
            </a:r>
            <a:r>
              <a:rPr lang="en-US" dirty="0">
                <a:solidFill>
                  <a:srgbClr val="000000"/>
                </a:solidFill>
                <a:latin typeface="+mn-lt"/>
              </a:rPr>
              <a:t> </a:t>
            </a:r>
          </a:p>
          <a:p>
            <a:pPr marL="228600" lvl="1">
              <a:lnSpc>
                <a:spcPct val="100000"/>
              </a:lnSpc>
              <a:spcBef>
                <a:spcPts val="300"/>
              </a:spcBef>
            </a:pPr>
            <a:r>
              <a:rPr lang="en-US" dirty="0">
                <a:solidFill>
                  <a:srgbClr val="000000"/>
                </a:solidFill>
                <a:latin typeface="+mn-lt"/>
              </a:rPr>
              <a:t>Recipient should take the ASAP training</a:t>
            </a:r>
          </a:p>
          <a:p>
            <a:pPr marL="685800" lvl="2">
              <a:lnSpc>
                <a:spcPct val="100000"/>
              </a:lnSpc>
              <a:spcBef>
                <a:spcPts val="300"/>
              </a:spcBef>
              <a:spcAft>
                <a:spcPts val="1500"/>
              </a:spcAft>
            </a:pPr>
            <a:r>
              <a:rPr lang="en-US" dirty="0">
                <a:solidFill>
                  <a:srgbClr val="000000"/>
                </a:solidFill>
                <a:latin typeface="+mn-lt"/>
                <a:hlinkClick r:id="rId4"/>
              </a:rPr>
              <a:t>https://www.fiscal.treasury.gov/training/</a:t>
            </a:r>
            <a:r>
              <a:rPr lang="en-US" dirty="0">
                <a:solidFill>
                  <a:srgbClr val="000000"/>
                </a:solidFill>
                <a:latin typeface="+mn-lt"/>
              </a:rPr>
              <a:t>  </a:t>
            </a:r>
          </a:p>
          <a:p>
            <a:pPr marL="0" lvl="1" indent="0">
              <a:lnSpc>
                <a:spcPct val="100000"/>
              </a:lnSpc>
              <a:spcBef>
                <a:spcPts val="300"/>
              </a:spcBef>
              <a:spcAft>
                <a:spcPts val="1500"/>
              </a:spcAft>
              <a:buNone/>
            </a:pPr>
            <a:endParaRPr lang="en-US" b="1" dirty="0">
              <a:solidFill>
                <a:srgbClr val="000000"/>
              </a:solidFill>
              <a:latin typeface="+mn-lt"/>
            </a:endParaRPr>
          </a:p>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pPr>
            <a:r>
              <a:rPr lang="en-US" dirty="0">
                <a:solidFill>
                  <a:srgbClr val="000000"/>
                </a:solidFill>
                <a:latin typeface="+mn-lt"/>
              </a:rPr>
              <a:t>Recipients using VIPERS system must request access and account</a:t>
            </a:r>
          </a:p>
          <a:p>
            <a:pPr marL="685800" lvl="2">
              <a:lnSpc>
                <a:spcPct val="100000"/>
              </a:lnSpc>
              <a:spcBef>
                <a:spcPts val="300"/>
              </a:spcBef>
              <a:spcAft>
                <a:spcPts val="1500"/>
              </a:spcAft>
            </a:pPr>
            <a:r>
              <a:rPr lang="en-US" dirty="0">
                <a:solidFill>
                  <a:srgbClr val="000000"/>
                </a:solidFill>
                <a:latin typeface="+mn-lt"/>
                <a:hlinkClick r:id="rId5"/>
              </a:rPr>
              <a:t>https://vipers.doe.gov/RequestAccess.aspx</a:t>
            </a:r>
            <a:r>
              <a:rPr lang="en-US" dirty="0">
                <a:solidFill>
                  <a:srgbClr val="000000"/>
                </a:solidFill>
                <a:latin typeface="+mn-lt"/>
              </a:rPr>
              <a:t>  </a:t>
            </a:r>
          </a:p>
        </p:txBody>
      </p:sp>
    </p:spTree>
    <p:extLst>
      <p:ext uri="{BB962C8B-B14F-4D97-AF65-F5344CB8AC3E}">
        <p14:creationId xmlns:p14="http://schemas.microsoft.com/office/powerpoint/2010/main" val="1828008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Compliance Requirements</a:t>
            </a:r>
          </a:p>
        </p:txBody>
      </p:sp>
    </p:spTree>
    <p:extLst>
      <p:ext uri="{BB962C8B-B14F-4D97-AF65-F5344CB8AC3E}">
        <p14:creationId xmlns:p14="http://schemas.microsoft.com/office/powerpoint/2010/main" val="2283687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163286" y="260268"/>
            <a:ext cx="11468807"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Research, Technology, &amp; Economic Security (RTES)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228600" y="1143000"/>
            <a:ext cx="11867606" cy="5102352"/>
          </a:xfrm>
        </p:spPr>
        <p:txBody>
          <a:bodyPr>
            <a:normAutofit/>
          </a:bodyPr>
          <a:lstStyle/>
          <a:p>
            <a:r>
              <a:rPr lang="en-US" b="0" dirty="0">
                <a:solidFill>
                  <a:srgbClr val="000000"/>
                </a:solidFill>
                <a:latin typeface="Calibri" panose="020F0502020204030204" pitchFamily="34" charset="0"/>
                <a:cs typeface="Calibri" panose="020F0502020204030204" pitchFamily="34" charset="0"/>
              </a:rPr>
              <a:t>Vetting process for federal awards to analyze potential risks that can impact U.S. national security</a:t>
            </a:r>
          </a:p>
          <a:p>
            <a:r>
              <a:rPr lang="en-US" b="0" dirty="0">
                <a:solidFill>
                  <a:srgbClr val="000000"/>
                </a:solidFill>
                <a:latin typeface="Calibri" panose="020F0502020204030204" pitchFamily="34" charset="0"/>
                <a:cs typeface="Calibri" panose="020F0502020204030204" pitchFamily="34" charset="0"/>
              </a:rPr>
              <a:t>Subaward RTES process considers the following factors:</a:t>
            </a:r>
          </a:p>
          <a:p>
            <a:pPr lvl="1"/>
            <a:r>
              <a:rPr lang="en-US" dirty="0">
                <a:solidFill>
                  <a:srgbClr val="000000"/>
                </a:solidFill>
                <a:latin typeface="Calibri" panose="020F0502020204030204" pitchFamily="34" charset="0"/>
                <a:cs typeface="Calibri" panose="020F0502020204030204" pitchFamily="34" charset="0"/>
              </a:rPr>
              <a:t>Buy America (BABA)</a:t>
            </a:r>
          </a:p>
          <a:p>
            <a:pPr lvl="1"/>
            <a:r>
              <a:rPr lang="en-US" b="0" dirty="0">
                <a:solidFill>
                  <a:srgbClr val="000000"/>
                </a:solidFill>
                <a:latin typeface="Calibri" panose="020F0502020204030204" pitchFamily="34" charset="0"/>
                <a:cs typeface="Calibri" panose="020F0502020204030204" pitchFamily="34" charset="0"/>
              </a:rPr>
              <a:t>Foreign National Participation</a:t>
            </a:r>
          </a:p>
          <a:p>
            <a:pPr lvl="1"/>
            <a:r>
              <a:rPr lang="en-US" dirty="0">
                <a:solidFill>
                  <a:srgbClr val="000000"/>
                </a:solidFill>
                <a:latin typeface="Calibri" panose="020F0502020204030204" pitchFamily="34" charset="0"/>
                <a:cs typeface="Calibri" panose="020F0502020204030204" pitchFamily="34" charset="0"/>
              </a:rPr>
              <a:t>Foreign Ownership</a:t>
            </a:r>
          </a:p>
          <a:p>
            <a:r>
              <a:rPr lang="en-US" b="0" dirty="0">
                <a:solidFill>
                  <a:srgbClr val="000000"/>
                </a:solidFill>
                <a:latin typeface="Calibri" panose="020F0502020204030204" pitchFamily="34" charset="0"/>
                <a:cs typeface="Calibri" panose="020F0502020204030204" pitchFamily="34" charset="0"/>
              </a:rPr>
              <a:t>Information provided in the Resilience Project &amp; Subaward/Subcontract Notification process will be evaluated by DOE against these factors</a:t>
            </a:r>
          </a:p>
          <a:p>
            <a:pPr lvl="1"/>
            <a:r>
              <a:rPr lang="en-US" b="0" dirty="0">
                <a:solidFill>
                  <a:srgbClr val="000000"/>
                </a:solidFill>
                <a:latin typeface="Calibri" panose="020F0502020204030204" pitchFamily="34" charset="0"/>
                <a:cs typeface="Calibri" panose="020F0502020204030204" pitchFamily="34" charset="0"/>
              </a:rPr>
              <a:t>A more detailed RTES review </a:t>
            </a:r>
            <a:r>
              <a:rPr lang="en-US" dirty="0">
                <a:solidFill>
                  <a:srgbClr val="000000"/>
                </a:solidFill>
                <a:latin typeface="Calibri" panose="020F0502020204030204" pitchFamily="34" charset="0"/>
                <a:cs typeface="Calibri" panose="020F0502020204030204" pitchFamily="34" charset="0"/>
              </a:rPr>
              <a:t>may be required</a:t>
            </a:r>
            <a:endParaRPr lang="en-US" b="0" dirty="0">
              <a:solidFill>
                <a:srgbClr val="000000"/>
              </a:solidFill>
              <a:latin typeface="Calibri" panose="020F0502020204030204" pitchFamily="34" charset="0"/>
              <a:cs typeface="Calibri" panose="020F0502020204030204" pitchFamily="34" charset="0"/>
            </a:endParaRPr>
          </a:p>
          <a:p>
            <a:r>
              <a:rPr lang="en-US" i="1" dirty="0">
                <a:solidFill>
                  <a:srgbClr val="000000"/>
                </a:solidFill>
                <a:latin typeface="Calibri" panose="020F0502020204030204" pitchFamily="34" charset="0"/>
                <a:cs typeface="Calibri" panose="020F0502020204030204" pitchFamily="34" charset="0"/>
              </a:rPr>
              <a:t>Be sure to allow ample time for an RTES review by DOE officials </a:t>
            </a:r>
          </a:p>
        </p:txBody>
      </p:sp>
    </p:spTree>
    <p:extLst>
      <p:ext uri="{BB962C8B-B14F-4D97-AF65-F5344CB8AC3E}">
        <p14:creationId xmlns:p14="http://schemas.microsoft.com/office/powerpoint/2010/main" val="548811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Build America, Buy America (BABA)</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130629" y="1045028"/>
            <a:ext cx="11720919" cy="5238205"/>
          </a:xfrm>
        </p:spPr>
        <p:txBody>
          <a:bodyPr>
            <a:normAutofit fontScale="92500" lnSpcReduction="10000"/>
          </a:bodyPr>
          <a:lstStyle/>
          <a:p>
            <a:pPr marL="398463" marR="0">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To the greatest extent practicable, all equipment and products purchased with funds made available under this award should be American-made.</a:t>
            </a:r>
          </a:p>
          <a:p>
            <a:pPr marL="398463" marR="0">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Buy America Requirement flows down to all subawards and that the subawardees and subrecipients comply.</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When necessary, the Recipient may apply for, and DOE may grant, a waiver from the BABA Requirement. Details on this process can be found in the Terms and Conditions of your Agreement.</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More information about DOE BABA requirements can be found at: </a:t>
            </a:r>
            <a:r>
              <a:rPr lang="en-US" b="0" dirty="0">
                <a:solidFill>
                  <a:schemeClr val="tx1"/>
                </a:solidFill>
                <a:latin typeface="Calibri" panose="020F0502020204030204" pitchFamily="34" charset="0"/>
                <a:cs typeface="Calibri" panose="020F0502020204030204" pitchFamily="34" charset="0"/>
                <a:hlinkClick r:id="rId3"/>
              </a:rPr>
              <a:t>https://www.energy.gov/management/build-america-buy-america</a:t>
            </a:r>
            <a:endParaRPr lang="en-US" b="0" dirty="0">
              <a:solidFill>
                <a:srgbClr val="00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4471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chemeClr val="bg2">
                    <a:lumMod val="10000"/>
                  </a:schemeClr>
                </a:solidFill>
                <a:latin typeface="Calibri" panose="020F0502020204030204" pitchFamily="34" charset="0"/>
                <a:cs typeface="Calibri" panose="020F0502020204030204" pitchFamily="34" charset="0"/>
              </a:rPr>
              <a:t>National Environmental Policy Act </a:t>
            </a:r>
            <a:endParaRPr lang="en-US" dirty="0">
              <a:solidFill>
                <a:srgbClr val="000000"/>
              </a:solidFill>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185951"/>
            <a:ext cx="11698941" cy="5466229"/>
          </a:xfrm>
        </p:spPr>
        <p:txBody>
          <a:bodyPr>
            <a:normAutofit fontScale="92500" lnSpcReduction="10000"/>
          </a:bodyPr>
          <a:lstStyle/>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DOE must comply with NEPA to authorize the use of federal funds. Proposed resilience project activities and all subawards must go through the NEPA review and approval process.</a:t>
            </a: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For projects with potential environmental impacts, please allow adequate time in your schedule for the NEPA compliance process.</a:t>
            </a:r>
          </a:p>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Some examples of Categorical Exclusions (CXs) are:</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Construction of powerlines 10 miles or less, or 20 miles or less along existing rights-of-way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Upgrading or rebuilding 20 miles or less of existing powerlines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Routine maintenance:</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or replace facility equipment, structure repair/replacement (doors, windows, floor, etc.)</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maintenance, testing, calibration, decontamination, and other activities related to some grid components</a:t>
            </a:r>
            <a:endParaRPr lang="en-US" sz="1900" b="1" dirty="0">
              <a:solidFill>
                <a:srgbClr val="000000"/>
              </a:solidFill>
              <a:latin typeface="Calibri" panose="020F0502020204030204" pitchFamily="34" charset="0"/>
              <a:cs typeface="Calibri" panose="020F0502020204030204" pitchFamily="34" charset="0"/>
            </a:endParaRP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A full list of DOE Categorical Exclusions (CXs) can be found here: </a:t>
            </a:r>
            <a:br>
              <a:rPr lang="en-US" sz="2600" b="0" i="1" dirty="0">
                <a:solidFill>
                  <a:schemeClr val="bg2">
                    <a:lumMod val="10000"/>
                  </a:schemeClr>
                </a:solidFill>
                <a:latin typeface="Calibri" panose="020F0502020204030204" pitchFamily="34" charset="0"/>
                <a:cs typeface="Calibri" panose="020F0502020204030204" pitchFamily="34" charset="0"/>
              </a:rPr>
            </a:br>
            <a:r>
              <a:rPr lang="en-US" sz="2600" b="0" u="sng" dirty="0">
                <a:solidFill>
                  <a:srgbClr val="0563C1"/>
                </a:solidFill>
                <a:effectLst/>
                <a:latin typeface="Calibri" panose="020F0502020204030204" pitchFamily="34" charset="0"/>
                <a:ea typeface="Calibri" panose="020F0502020204030204" pitchFamily="34" charset="0"/>
                <a:hlinkClick r:id="rId2"/>
              </a:rPr>
              <a:t>10CFRPart1021.pdf (energy.gov)</a:t>
            </a:r>
            <a:endParaRPr lang="en-US" sz="2600" b="0" u="sng" dirty="0">
              <a:solidFill>
                <a:srgbClr val="0563C1"/>
              </a:solidFill>
              <a:effectLst/>
              <a:latin typeface="Calibri" panose="020F0502020204030204" pitchFamily="34" charset="0"/>
              <a:ea typeface="Calibri" panose="020F0502020204030204" pitchFamily="34" charset="0"/>
            </a:endParaRPr>
          </a:p>
          <a:p>
            <a:pPr>
              <a:lnSpc>
                <a:spcPct val="100000"/>
              </a:lnSpc>
              <a:spcBef>
                <a:spcPts val="0"/>
              </a:spcBef>
            </a:pPr>
            <a:r>
              <a:rPr lang="en-US" sz="2600" b="1" dirty="0">
                <a:solidFill>
                  <a:srgbClr val="000000"/>
                </a:solidFill>
                <a:latin typeface="Calibri" panose="020F0502020204030204" pitchFamily="34" charset="0"/>
                <a:cs typeface="Calibri" panose="020F0502020204030204" pitchFamily="34" charset="0"/>
              </a:rPr>
              <a:t>The NEPA compliance officer will make the CX determination based on the EQ submitted by the </a:t>
            </a:r>
            <a:r>
              <a:rPr lang="en-US" sz="2600" dirty="0">
                <a:solidFill>
                  <a:srgbClr val="000000"/>
                </a:solidFill>
                <a:latin typeface="Calibri" panose="020F0502020204030204" pitchFamily="34" charset="0"/>
                <a:cs typeface="Calibri" panose="020F0502020204030204" pitchFamily="34" charset="0"/>
              </a:rPr>
              <a:t>Recipient</a:t>
            </a:r>
            <a:r>
              <a:rPr lang="en-US" sz="2600" b="1" dirty="0">
                <a:solidFill>
                  <a:srgbClr val="000000"/>
                </a:solidFill>
                <a:latin typeface="Calibri" panose="020F0502020204030204" pitchFamily="34" charset="0"/>
                <a:cs typeface="Calibri" panose="020F0502020204030204" pitchFamily="34" charset="0"/>
              </a:rPr>
              <a:t>. </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35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Davis-Bacon Requirements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249579"/>
            <a:ext cx="11698941" cy="3674964"/>
          </a:xfrm>
        </p:spPr>
        <p:txBody>
          <a:bodyPr>
            <a:normAutofit/>
          </a:bodyPr>
          <a:lstStyle/>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All laborers paid by funds made available under this award shall be paid wages at rates not less than those prevailing on similar projects in the locality, as determined by the Davis-Bacon Act (DBA).</a:t>
            </a:r>
          </a:p>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Davis-Bacon Requirement flows down to all subawards and that the subawardees and subrecipients comply.</a:t>
            </a:r>
          </a:p>
          <a:p>
            <a:pPr>
              <a:lnSpc>
                <a:spcPct val="100000"/>
              </a:lnSpc>
              <a:spcBef>
                <a:spcPts val="0"/>
              </a:spcBef>
            </a:pPr>
            <a:r>
              <a:rPr lang="en-US" b="0" dirty="0">
                <a:solidFill>
                  <a:srgbClr val="000000"/>
                </a:solidFill>
                <a:latin typeface="Calibri" panose="020F0502020204030204" pitchFamily="34" charset="0"/>
                <a:cs typeface="Calibri" panose="020F0502020204030204" pitchFamily="34" charset="0"/>
              </a:rPr>
              <a:t>DOE intends to make payroll documentation software available for assistance in complying with these requirements.</a:t>
            </a:r>
          </a:p>
        </p:txBody>
      </p:sp>
    </p:spTree>
    <p:extLst>
      <p:ext uri="{BB962C8B-B14F-4D97-AF65-F5344CB8AC3E}">
        <p14:creationId xmlns:p14="http://schemas.microsoft.com/office/powerpoint/2010/main" val="1697791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27372D1-984B-499A-A5FB-381B515C01C0}"/>
              </a:ext>
            </a:extLst>
          </p:cNvPr>
          <p:cNvSpPr>
            <a:spLocks noGrp="1"/>
          </p:cNvSpPr>
          <p:nvPr>
            <p:ph type="ctrTitle"/>
          </p:nvPr>
        </p:nvSpPr>
        <p:spPr>
          <a:xfrm>
            <a:off x="270628" y="260268"/>
            <a:ext cx="11580921" cy="600980"/>
          </a:xfrm>
        </p:spPr>
        <p:txBody>
          <a:bodyPr>
            <a:normAutofit/>
          </a:bodyPr>
          <a:lstStyle/>
          <a:p>
            <a:r>
              <a:rPr lang="en-US" sz="3600" dirty="0">
                <a:solidFill>
                  <a:srgbClr val="000000"/>
                </a:solidFill>
              </a:rPr>
              <a:t>Recipient Next Steps</a:t>
            </a:r>
            <a:endParaRPr lang="en-US" sz="3600" dirty="0">
              <a:solidFill>
                <a:srgbClr val="000000"/>
              </a:solidFill>
              <a:highlight>
                <a:srgbClr val="FFFF00"/>
              </a:highlight>
            </a:endParaRPr>
          </a:p>
        </p:txBody>
      </p:sp>
      <p:graphicFrame>
        <p:nvGraphicFramePr>
          <p:cNvPr id="7" name="Diagram 6">
            <a:extLst>
              <a:ext uri="{FF2B5EF4-FFF2-40B4-BE49-F238E27FC236}">
                <a16:creationId xmlns:a16="http://schemas.microsoft.com/office/drawing/2014/main" id="{DAFA2DD0-6A57-1E72-2DF6-BBDE3576E0EC}"/>
              </a:ext>
            </a:extLst>
          </p:cNvPr>
          <p:cNvGraphicFramePr/>
          <p:nvPr>
            <p:extLst>
              <p:ext uri="{D42A27DB-BD31-4B8C-83A1-F6EECF244321}">
                <p14:modId xmlns:p14="http://schemas.microsoft.com/office/powerpoint/2010/main" val="3617930329"/>
              </p:ext>
            </p:extLst>
          </p:nvPr>
        </p:nvGraphicFramePr>
        <p:xfrm>
          <a:off x="-327843" y="1143000"/>
          <a:ext cx="12777861" cy="5022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613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209" y="870752"/>
            <a:ext cx="9033029" cy="919232"/>
          </a:xfrm>
        </p:spPr>
        <p:txBody>
          <a:bodyPr>
            <a:normAutofit/>
          </a:bodyPr>
          <a:lstStyle/>
          <a:p>
            <a:r>
              <a:rPr lang="en-US" sz="5400" dirty="0">
                <a:solidFill>
                  <a:srgbClr val="000000"/>
                </a:solidFill>
                <a:latin typeface="+mn-lt"/>
                <a:cs typeface="Arial" panose="020B0604020202020204" pitchFamily="34" charset="0"/>
              </a:rPr>
              <a:t>Questions?</a:t>
            </a:r>
          </a:p>
        </p:txBody>
      </p:sp>
      <p:sp>
        <p:nvSpPr>
          <p:cNvPr id="6" name="Subtitle 2"/>
          <p:cNvSpPr txBox="1">
            <a:spLocks/>
          </p:cNvSpPr>
          <p:nvPr/>
        </p:nvSpPr>
        <p:spPr>
          <a:xfrm>
            <a:off x="7436827" y="1789984"/>
            <a:ext cx="4027326" cy="41127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i="0" baseline="0" dirty="0">
              <a:solidFill>
                <a:srgbClr val="373838"/>
              </a:solidFill>
              <a:latin typeface="Garamond" panose="02020404030301010803" pitchFamily="18" charset="0"/>
            </a:endParaRPr>
          </a:p>
        </p:txBody>
      </p:sp>
    </p:spTree>
    <p:extLst>
      <p:ext uri="{BB962C8B-B14F-4D97-AF65-F5344CB8AC3E}">
        <p14:creationId xmlns:p14="http://schemas.microsoft.com/office/powerpoint/2010/main" val="197135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F249-0722-4D00-BE83-2E2B9D7F1A3C}"/>
              </a:ext>
            </a:extLst>
          </p:cNvPr>
          <p:cNvSpPr>
            <a:spLocks noGrp="1"/>
          </p:cNvSpPr>
          <p:nvPr>
            <p:ph type="ctrTitle"/>
          </p:nvPr>
        </p:nvSpPr>
        <p:spPr/>
        <p:txBody>
          <a:bodyPr>
            <a:normAutofit fontScale="90000"/>
          </a:bodyPr>
          <a:lstStyle/>
          <a:p>
            <a:r>
              <a:rPr lang="en-US" dirty="0">
                <a:solidFill>
                  <a:srgbClr val="000000"/>
                </a:solidFill>
              </a:rPr>
              <a:t>Backup Slides</a:t>
            </a:r>
          </a:p>
        </p:txBody>
      </p:sp>
    </p:spTree>
    <p:extLst>
      <p:ext uri="{BB962C8B-B14F-4D97-AF65-F5344CB8AC3E}">
        <p14:creationId xmlns:p14="http://schemas.microsoft.com/office/powerpoint/2010/main" val="642998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DFE71-037D-4086-9EB0-FF6DCE1218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201178" cy="6899250"/>
          </a:xfrm>
          <a:prstGeom prst="rect">
            <a:avLst/>
          </a:prstGeom>
        </p:spPr>
      </p:pic>
      <p:sp>
        <p:nvSpPr>
          <p:cNvPr id="38" name="Rectangle 7">
            <a:extLst>
              <a:ext uri="{FF2B5EF4-FFF2-40B4-BE49-F238E27FC236}">
                <a16:creationId xmlns:a16="http://schemas.microsoft.com/office/drawing/2014/main" id="{637BC91F-A363-4758-A6EB-14D3C9FB6912}"/>
              </a:ext>
            </a:extLst>
          </p:cNvPr>
          <p:cNvSpPr/>
          <p:nvPr/>
        </p:nvSpPr>
        <p:spPr>
          <a:xfrm rot="10800000">
            <a:off x="-16936" y="-14294"/>
            <a:ext cx="6443494" cy="6886577"/>
          </a:xfrm>
          <a:custGeom>
            <a:avLst/>
            <a:gdLst>
              <a:gd name="connsiteX0" fmla="*/ 0 w 5846236"/>
              <a:gd name="connsiteY0" fmla="*/ 0 h 6858001"/>
              <a:gd name="connsiteX1" fmla="*/ 5846236 w 5846236"/>
              <a:gd name="connsiteY1" fmla="*/ 0 h 6858001"/>
              <a:gd name="connsiteX2" fmla="*/ 5846236 w 5846236"/>
              <a:gd name="connsiteY2" fmla="*/ 6858001 h 6858001"/>
              <a:gd name="connsiteX3" fmla="*/ 0 w 5846236"/>
              <a:gd name="connsiteY3" fmla="*/ 6858001 h 6858001"/>
              <a:gd name="connsiteX4" fmla="*/ 0 w 5846236"/>
              <a:gd name="connsiteY4" fmla="*/ 0 h 6858001"/>
              <a:gd name="connsiteX0" fmla="*/ 0 w 5846236"/>
              <a:gd name="connsiteY0" fmla="*/ 0 h 6858001"/>
              <a:gd name="connsiteX1" fmla="*/ 5846236 w 5846236"/>
              <a:gd name="connsiteY1" fmla="*/ 0 h 6858001"/>
              <a:gd name="connsiteX2" fmla="*/ 5846236 w 5846236"/>
              <a:gd name="connsiteY2" fmla="*/ 6858001 h 6858001"/>
              <a:gd name="connsiteX3" fmla="*/ 728662 w 5846236"/>
              <a:gd name="connsiteY3" fmla="*/ 6858001 h 6858001"/>
              <a:gd name="connsiteX4" fmla="*/ 0 w 5846236"/>
              <a:gd name="connsiteY4" fmla="*/ 0 h 6858001"/>
              <a:gd name="connsiteX0" fmla="*/ 0 w 6174848"/>
              <a:gd name="connsiteY0" fmla="*/ 0 h 6872289"/>
              <a:gd name="connsiteX1" fmla="*/ 6174848 w 6174848"/>
              <a:gd name="connsiteY1" fmla="*/ 14288 h 6872289"/>
              <a:gd name="connsiteX2" fmla="*/ 6174848 w 6174848"/>
              <a:gd name="connsiteY2" fmla="*/ 6872289 h 6872289"/>
              <a:gd name="connsiteX3" fmla="*/ 1057274 w 6174848"/>
              <a:gd name="connsiteY3" fmla="*/ 6872289 h 6872289"/>
              <a:gd name="connsiteX4" fmla="*/ 0 w 6174848"/>
              <a:gd name="connsiteY4" fmla="*/ 0 h 6872289"/>
              <a:gd name="connsiteX0" fmla="*/ 0 w 6174848"/>
              <a:gd name="connsiteY0" fmla="*/ 0 h 6872289"/>
              <a:gd name="connsiteX1" fmla="*/ 6174848 w 6174848"/>
              <a:gd name="connsiteY1" fmla="*/ 14288 h 6872289"/>
              <a:gd name="connsiteX2" fmla="*/ 6174848 w 6174848"/>
              <a:gd name="connsiteY2" fmla="*/ 6872289 h 6872289"/>
              <a:gd name="connsiteX3" fmla="*/ 1042987 w 6174848"/>
              <a:gd name="connsiteY3" fmla="*/ 6858002 h 6872289"/>
              <a:gd name="connsiteX4" fmla="*/ 0 w 6174848"/>
              <a:gd name="connsiteY4" fmla="*/ 0 h 6872289"/>
              <a:gd name="connsiteX0" fmla="*/ 0 w 6174848"/>
              <a:gd name="connsiteY0" fmla="*/ 0 h 6886577"/>
              <a:gd name="connsiteX1" fmla="*/ 6174848 w 6174848"/>
              <a:gd name="connsiteY1" fmla="*/ 14288 h 6886577"/>
              <a:gd name="connsiteX2" fmla="*/ 6174848 w 6174848"/>
              <a:gd name="connsiteY2" fmla="*/ 6872289 h 6886577"/>
              <a:gd name="connsiteX3" fmla="*/ 1042987 w 6174848"/>
              <a:gd name="connsiteY3" fmla="*/ 6886577 h 6886577"/>
              <a:gd name="connsiteX4" fmla="*/ 0 w 6174848"/>
              <a:gd name="connsiteY4" fmla="*/ 0 h 688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848" h="6886577">
                <a:moveTo>
                  <a:pt x="0" y="0"/>
                </a:moveTo>
                <a:lnTo>
                  <a:pt x="6174848" y="14288"/>
                </a:lnTo>
                <a:lnTo>
                  <a:pt x="6174848" y="6872289"/>
                </a:lnTo>
                <a:lnTo>
                  <a:pt x="1042987" y="6886577"/>
                </a:lnTo>
                <a:lnTo>
                  <a:pt x="0" y="0"/>
                </a:lnTo>
                <a:close/>
              </a:path>
            </a:pathLst>
          </a:custGeom>
          <a:gradFill>
            <a:gsLst>
              <a:gs pos="0">
                <a:schemeClr val="tx1">
                  <a:alpha val="80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48FCD3-0C16-4D77-8868-5815A2BFC2B6}"/>
              </a:ext>
            </a:extLst>
          </p:cNvPr>
          <p:cNvSpPr/>
          <p:nvPr/>
        </p:nvSpPr>
        <p:spPr>
          <a:xfrm rot="10286829">
            <a:off x="5800131" y="-153425"/>
            <a:ext cx="214119" cy="72682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82CCA11-DA8F-4BFE-A712-F86C290CC80E}"/>
              </a:ext>
            </a:extLst>
          </p:cNvPr>
          <p:cNvSpPr/>
          <p:nvPr/>
        </p:nvSpPr>
        <p:spPr>
          <a:xfrm rot="10286829">
            <a:off x="6014443" y="-153425"/>
            <a:ext cx="214119" cy="726820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45179D83-F3F9-41AB-8667-A6FC1715FB29}"/>
              </a:ext>
            </a:extLst>
          </p:cNvPr>
          <p:cNvSpPr/>
          <p:nvPr/>
        </p:nvSpPr>
        <p:spPr>
          <a:xfrm rot="5400000">
            <a:off x="5543390" y="250463"/>
            <a:ext cx="1088283" cy="12208938"/>
          </a:xfrm>
          <a:prstGeom prst="rect">
            <a:avLst/>
          </a:prstGeom>
          <a:gradFill>
            <a:gsLst>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C7DAD7-941E-4211-BB4C-1ABD2E98FE19}"/>
              </a:ext>
            </a:extLst>
          </p:cNvPr>
          <p:cNvSpPr txBox="1"/>
          <p:nvPr/>
        </p:nvSpPr>
        <p:spPr>
          <a:xfrm>
            <a:off x="302982" y="443196"/>
            <a:ext cx="341049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MISSION</a:t>
            </a:r>
          </a:p>
        </p:txBody>
      </p:sp>
      <p:sp>
        <p:nvSpPr>
          <p:cNvPr id="21" name="TextBox 20">
            <a:extLst>
              <a:ext uri="{FF2B5EF4-FFF2-40B4-BE49-F238E27FC236}">
                <a16:creationId xmlns:a16="http://schemas.microsoft.com/office/drawing/2014/main" id="{D906714D-B82B-4DE9-9572-6C51C497AC05}"/>
              </a:ext>
            </a:extLst>
          </p:cNvPr>
          <p:cNvSpPr txBox="1"/>
          <p:nvPr/>
        </p:nvSpPr>
        <p:spPr>
          <a:xfrm>
            <a:off x="302982" y="3922972"/>
            <a:ext cx="6361176"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VISION</a:t>
            </a:r>
          </a:p>
        </p:txBody>
      </p:sp>
      <p:cxnSp>
        <p:nvCxnSpPr>
          <p:cNvPr id="22" name="Straight Connector 21">
            <a:extLst>
              <a:ext uri="{FF2B5EF4-FFF2-40B4-BE49-F238E27FC236}">
                <a16:creationId xmlns:a16="http://schemas.microsoft.com/office/drawing/2014/main" id="{4CF0AA77-F45A-4345-B269-8E0B6A8C02FA}"/>
              </a:ext>
            </a:extLst>
          </p:cNvPr>
          <p:cNvCxnSpPr>
            <a:cxnSpLocks/>
          </p:cNvCxnSpPr>
          <p:nvPr/>
        </p:nvCxnSpPr>
        <p:spPr>
          <a:xfrm>
            <a:off x="2362200" y="4190737"/>
            <a:ext cx="2585853"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A6A3A9C0-CB16-490E-8ED3-514BC7D25716}"/>
              </a:ext>
            </a:extLst>
          </p:cNvPr>
          <p:cNvCxnSpPr>
            <a:cxnSpLocks/>
          </p:cNvCxnSpPr>
          <p:nvPr/>
        </p:nvCxnSpPr>
        <p:spPr>
          <a:xfrm>
            <a:off x="2573384" y="738661"/>
            <a:ext cx="2374669"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pic>
        <p:nvPicPr>
          <p:cNvPr id="34" name="NETL-DOE Logo (White)">
            <a:extLst>
              <a:ext uri="{FF2B5EF4-FFF2-40B4-BE49-F238E27FC236}">
                <a16:creationId xmlns:a16="http://schemas.microsoft.com/office/drawing/2014/main" id="{E3015CF0-70DC-4095-BD77-B5EF8E2A45A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08089" y="6177782"/>
            <a:ext cx="3972249" cy="585244"/>
          </a:xfrm>
          <a:prstGeom prst="rect">
            <a:avLst/>
          </a:prstGeom>
        </p:spPr>
      </p:pic>
      <p:sp>
        <p:nvSpPr>
          <p:cNvPr id="14" name="Slide Number Placeholder 13">
            <a:extLst>
              <a:ext uri="{FF2B5EF4-FFF2-40B4-BE49-F238E27FC236}">
                <a16:creationId xmlns:a16="http://schemas.microsoft.com/office/drawing/2014/main" id="{ABD19ED8-1342-44C1-B1D6-AEF41F7962DE}"/>
              </a:ext>
            </a:extLst>
          </p:cNvPr>
          <p:cNvSpPr>
            <a:spLocks noGrp="1"/>
          </p:cNvSpPr>
          <p:nvPr>
            <p:ph type="sldNum" sz="quarter" idx="15"/>
          </p:nvPr>
        </p:nvSpPr>
        <p:spPr>
          <a:xfrm>
            <a:off x="11673075" y="6356350"/>
            <a:ext cx="3906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A852A31-8E42-487F-9FC9-CB11A7F90E9C}"/>
              </a:ext>
            </a:extLst>
          </p:cNvPr>
          <p:cNvSpPr txBox="1"/>
          <p:nvPr/>
        </p:nvSpPr>
        <p:spPr>
          <a:xfrm>
            <a:off x="439416" y="1037668"/>
            <a:ext cx="6361176"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mn-ea"/>
                <a:cs typeface="Aller"/>
              </a:rPr>
              <a:t>Driving innovation and delivering solutions for an environmentally sustainable and prosperous energy future: </a:t>
            </a:r>
          </a:p>
        </p:txBody>
      </p:sp>
      <p:sp>
        <p:nvSpPr>
          <p:cNvPr id="18" name="Rectangle 17">
            <a:extLst>
              <a:ext uri="{FF2B5EF4-FFF2-40B4-BE49-F238E27FC236}">
                <a16:creationId xmlns:a16="http://schemas.microsoft.com/office/drawing/2014/main" id="{34D5E01A-2F3F-4DAF-B744-EA6BB9D7FCD4}"/>
              </a:ext>
            </a:extLst>
          </p:cNvPr>
          <p:cNvSpPr/>
          <p:nvPr/>
        </p:nvSpPr>
        <p:spPr>
          <a:xfrm>
            <a:off x="312565" y="2196364"/>
            <a:ext cx="5784490" cy="1477328"/>
          </a:xfrm>
          <a:prstGeom prst="rect">
            <a:avLst/>
          </a:prstGeom>
        </p:spPr>
        <p:txBody>
          <a:bodyPr wrap="square">
            <a:spAutoFit/>
          </a:bodyPr>
          <a:lstStyle/>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Ensuring affordable, abundant and reliable energy that drives a robust economy and national security, while</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Developing technologies to manage carbon across the full life cycle, and</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Enabling Environmental Sustainability for all Americans.</a:t>
            </a:r>
          </a:p>
        </p:txBody>
      </p:sp>
      <p:sp>
        <p:nvSpPr>
          <p:cNvPr id="19" name="Rectangle 18">
            <a:extLst>
              <a:ext uri="{FF2B5EF4-FFF2-40B4-BE49-F238E27FC236}">
                <a16:creationId xmlns:a16="http://schemas.microsoft.com/office/drawing/2014/main" id="{C82B445D-F6EA-473D-8079-CC7E8C627FDE}"/>
              </a:ext>
            </a:extLst>
          </p:cNvPr>
          <p:cNvSpPr/>
          <p:nvPr/>
        </p:nvSpPr>
        <p:spPr>
          <a:xfrm>
            <a:off x="439417" y="4620003"/>
            <a:ext cx="5270182" cy="1323439"/>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Aller"/>
              </a:rPr>
              <a:t>To be the nation’s premier energy technology laboratory, delivering integrated solutions to enable transformation to a sustainable energy future.</a:t>
            </a:r>
          </a:p>
        </p:txBody>
      </p:sp>
    </p:spTree>
    <p:extLst>
      <p:ext uri="{BB962C8B-B14F-4D97-AF65-F5344CB8AC3E}">
        <p14:creationId xmlns:p14="http://schemas.microsoft.com/office/powerpoint/2010/main" val="246895732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recipient as an organization</a:t>
            </a:r>
          </a:p>
        </p:txBody>
      </p:sp>
      <p:pic>
        <p:nvPicPr>
          <p:cNvPr id="6" name="Picture 5">
            <a:extLst>
              <a:ext uri="{FF2B5EF4-FFF2-40B4-BE49-F238E27FC236}">
                <a16:creationId xmlns:a16="http://schemas.microsoft.com/office/drawing/2014/main" id="{B0920149-7EA3-4022-A5CF-E2650D3D2B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2073" y="1869400"/>
            <a:ext cx="9827854" cy="3803829"/>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791640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698165"/>
          </a:xfrm>
        </p:spPr>
        <p:txBody>
          <a:bodyPr>
            <a:normAutofit fontScale="70000" lnSpcReduction="20000"/>
          </a:bodyPr>
          <a:lstStyle/>
          <a:p>
            <a:pPr marL="228600" lvl="1">
              <a:lnSpc>
                <a:spcPct val="100000"/>
              </a:lnSpc>
              <a:spcBef>
                <a:spcPts val="1000"/>
              </a:spcBef>
            </a:pPr>
            <a:r>
              <a:rPr lang="en-US" sz="2800" b="1" dirty="0">
                <a:solidFill>
                  <a:srgbClr val="000000"/>
                </a:solidFill>
                <a:latin typeface="+mn-lt"/>
              </a:rPr>
              <a:t>Recipient:</a:t>
            </a:r>
            <a:r>
              <a:rPr lang="en-US" sz="2800" dirty="0">
                <a:solidFill>
                  <a:srgbClr val="000000"/>
                </a:solidFill>
                <a:latin typeface="+mn-lt"/>
              </a:rPr>
              <a:t> This is the name of the recipient organization.</a:t>
            </a:r>
          </a:p>
          <a:p>
            <a:pPr marL="228600" lvl="1">
              <a:lnSpc>
                <a:spcPct val="100000"/>
              </a:lnSpc>
              <a:spcBef>
                <a:spcPts val="1000"/>
              </a:spcBef>
            </a:pPr>
            <a:r>
              <a:rPr lang="en-US" sz="2800" b="1" dirty="0">
                <a:solidFill>
                  <a:srgbClr val="000000"/>
                </a:solidFill>
                <a:latin typeface="+mn-lt"/>
              </a:rPr>
              <a:t>DOE Grant Agreement Number:</a:t>
            </a:r>
            <a:r>
              <a:rPr lang="en-US" sz="2800" dirty="0">
                <a:solidFill>
                  <a:srgbClr val="000000"/>
                </a:solidFill>
                <a:latin typeface="+mn-lt"/>
              </a:rPr>
              <a:t> The number assigned to your award (GD0000001 for example).</a:t>
            </a:r>
          </a:p>
          <a:p>
            <a:pPr marL="228600" lvl="1">
              <a:lnSpc>
                <a:spcPct val="100000"/>
              </a:lnSpc>
              <a:spcBef>
                <a:spcPts val="1000"/>
              </a:spcBef>
            </a:pPr>
            <a:r>
              <a:rPr lang="en-US" sz="2800" b="1" dirty="0">
                <a:solidFill>
                  <a:srgbClr val="000000"/>
                </a:solidFill>
                <a:latin typeface="+mn-lt"/>
              </a:rPr>
              <a:t>DOE Federal Project Officer:</a:t>
            </a:r>
            <a:r>
              <a:rPr lang="en-US" sz="2800" dirty="0">
                <a:solidFill>
                  <a:srgbClr val="000000"/>
                </a:solidFill>
                <a:latin typeface="+mn-lt"/>
              </a:rPr>
              <a:t> Your DOE-NETL Point of Contact (POC).</a:t>
            </a:r>
          </a:p>
          <a:p>
            <a:pPr marL="228600" lvl="1">
              <a:lnSpc>
                <a:spcPct val="100000"/>
              </a:lnSpc>
              <a:spcBef>
                <a:spcPts val="1000"/>
              </a:spcBef>
            </a:pPr>
            <a:r>
              <a:rPr lang="en-US" sz="2800" b="1" dirty="0">
                <a:solidFill>
                  <a:srgbClr val="000000"/>
                </a:solidFill>
                <a:latin typeface="+mn-lt"/>
              </a:rPr>
              <a:t>Technical Project Manager:</a:t>
            </a:r>
            <a:r>
              <a:rPr lang="en-US" sz="2800" dirty="0">
                <a:solidFill>
                  <a:srgbClr val="000000"/>
                </a:solidFill>
                <a:latin typeface="+mn-lt"/>
              </a:rPr>
              <a:t> This is the person in charge of overseeing the project for the recipient.  </a:t>
            </a:r>
          </a:p>
          <a:p>
            <a:pPr marL="685800" lvl="4">
              <a:lnSpc>
                <a:spcPct val="100000"/>
              </a:lnSpc>
              <a:spcBef>
                <a:spcPts val="1000"/>
              </a:spcBef>
            </a:pPr>
            <a:r>
              <a:rPr lang="en-US" sz="2800" dirty="0">
                <a:solidFill>
                  <a:srgbClr val="000000"/>
                </a:solidFill>
                <a:latin typeface="+mn-lt"/>
              </a:rPr>
              <a:t>Name, email and phone for this person.</a:t>
            </a:r>
          </a:p>
          <a:p>
            <a:pPr marL="228600" lvl="1">
              <a:lnSpc>
                <a:spcPct val="100000"/>
              </a:lnSpc>
              <a:spcBef>
                <a:spcPts val="1000"/>
              </a:spcBef>
            </a:pPr>
            <a:r>
              <a:rPr lang="en-US" sz="2800" b="1" dirty="0">
                <a:solidFill>
                  <a:srgbClr val="000000"/>
                </a:solidFill>
                <a:latin typeface="+mn-lt"/>
              </a:rPr>
              <a:t>Business POC:</a:t>
            </a:r>
            <a:r>
              <a:rPr lang="en-US" sz="2800" dirty="0">
                <a:solidFill>
                  <a:srgbClr val="000000"/>
                </a:solidFill>
                <a:latin typeface="+mn-lt"/>
              </a:rPr>
              <a:t> This is the person in charge of business operations for the project. </a:t>
            </a:r>
          </a:p>
          <a:p>
            <a:pPr marL="685800" lvl="4">
              <a:lnSpc>
                <a:spcPct val="100000"/>
              </a:lnSpc>
              <a:spcBef>
                <a:spcPts val="1000"/>
              </a:spcBef>
            </a:pPr>
            <a:r>
              <a:rPr lang="en-US" sz="2800" dirty="0">
                <a:solidFill>
                  <a:srgbClr val="000000"/>
                </a:solidFill>
                <a:latin typeface="+mn-lt"/>
              </a:rPr>
              <a:t>Name, email and phone of this person.</a:t>
            </a:r>
          </a:p>
          <a:p>
            <a:pPr marL="228600" lvl="1">
              <a:lnSpc>
                <a:spcPct val="100000"/>
              </a:lnSpc>
              <a:spcBef>
                <a:spcPts val="1000"/>
              </a:spcBef>
            </a:pPr>
            <a:r>
              <a:rPr lang="en-US" sz="2800" b="1" dirty="0">
                <a:solidFill>
                  <a:srgbClr val="000000"/>
                </a:solidFill>
                <a:latin typeface="+mn-lt"/>
              </a:rPr>
              <a:t>Recipient State:</a:t>
            </a:r>
            <a:r>
              <a:rPr lang="en-US" sz="2800" dirty="0">
                <a:solidFill>
                  <a:srgbClr val="000000"/>
                </a:solidFill>
                <a:latin typeface="+mn-lt"/>
              </a:rPr>
              <a:t> State or Territory to which the award is granted.</a:t>
            </a:r>
          </a:p>
          <a:p>
            <a:pPr marL="228600" lvl="1">
              <a:lnSpc>
                <a:spcPct val="100000"/>
              </a:lnSpc>
              <a:spcBef>
                <a:spcPts val="1000"/>
              </a:spcBef>
            </a:pPr>
            <a:endParaRPr lang="en-US" sz="2800" dirty="0">
              <a:solidFill>
                <a:srgbClr val="000000"/>
              </a:solidFill>
              <a:latin typeface="+mn-lt"/>
            </a:endParaRPr>
          </a:p>
          <a:p>
            <a:pPr marL="228600" lvl="1">
              <a:lnSpc>
                <a:spcPct val="100000"/>
              </a:lnSpc>
              <a:spcBef>
                <a:spcPts val="1000"/>
              </a:spcBef>
            </a:pPr>
            <a:r>
              <a:rPr lang="en-US" sz="2800" b="1" dirty="0">
                <a:solidFill>
                  <a:srgbClr val="000000"/>
                </a:solidFill>
                <a:latin typeface="+mn-lt"/>
              </a:rPr>
              <a:t>Major Accomplishments:</a:t>
            </a:r>
            <a:r>
              <a:rPr lang="en-US" sz="2800" dirty="0">
                <a:solidFill>
                  <a:srgbClr val="000000"/>
                </a:solidFill>
                <a:latin typeface="+mn-lt"/>
              </a:rPr>
              <a:t> Include any major accomplishments during the reporting period.</a:t>
            </a:r>
            <a:endParaRPr lang="en-US" sz="2800" b="1" dirty="0">
              <a:solidFill>
                <a:srgbClr val="000000"/>
              </a:solidFill>
              <a:latin typeface="+mn-lt"/>
            </a:endParaRPr>
          </a:p>
          <a:p>
            <a:pPr marL="228600" lvl="1">
              <a:lnSpc>
                <a:spcPct val="100000"/>
              </a:lnSpc>
              <a:spcBef>
                <a:spcPts val="1000"/>
              </a:spcBef>
            </a:pPr>
            <a:r>
              <a:rPr lang="en-US" sz="2800" b="1" dirty="0">
                <a:solidFill>
                  <a:srgbClr val="000000"/>
                </a:solidFill>
                <a:latin typeface="+mn-lt"/>
              </a:rPr>
              <a:t>Planned Work:</a:t>
            </a:r>
            <a:r>
              <a:rPr lang="en-US" sz="2800" dirty="0">
                <a:solidFill>
                  <a:srgbClr val="000000"/>
                </a:solidFill>
                <a:latin typeface="+mn-lt"/>
              </a:rPr>
              <a:t> Describe major work activities planned for the next reporting period.</a:t>
            </a:r>
          </a:p>
          <a:p>
            <a:pPr marL="228600" lvl="1">
              <a:lnSpc>
                <a:spcPct val="100000"/>
              </a:lnSpc>
              <a:spcBef>
                <a:spcPts val="1000"/>
              </a:spcBef>
            </a:pPr>
            <a:r>
              <a:rPr lang="en-US" sz="2800" b="1" dirty="0">
                <a:solidFill>
                  <a:srgbClr val="000000"/>
                </a:solidFill>
                <a:latin typeface="+mn-lt"/>
              </a:rPr>
              <a:t>Items of note:</a:t>
            </a:r>
            <a:r>
              <a:rPr lang="en-US" sz="2800" dirty="0">
                <a:solidFill>
                  <a:srgbClr val="000000"/>
                </a:solidFill>
                <a:latin typeface="+mn-lt"/>
              </a:rPr>
              <a:t> Anything DOE should know about the project that isn’t reported elsewhere in the QPR.</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5" name="Double Bracket 4">
            <a:extLst>
              <a:ext uri="{FF2B5EF4-FFF2-40B4-BE49-F238E27FC236}">
                <a16:creationId xmlns:a16="http://schemas.microsoft.com/office/drawing/2014/main" id="{850FB0B3-C790-4E12-BD8F-A43B3230DB62}"/>
              </a:ext>
            </a:extLst>
          </p:cNvPr>
          <p:cNvSpPr/>
          <p:nvPr/>
        </p:nvSpPr>
        <p:spPr>
          <a:xfrm rot="16200000">
            <a:off x="-1245973" y="2656922"/>
            <a:ext cx="2878616" cy="322887"/>
          </a:xfrm>
          <a:prstGeom prst="bracketPair">
            <a:avLst/>
          </a:prstGeom>
          <a:solidFill>
            <a:srgbClr val="648725">
              <a:alpha val="20000"/>
            </a:srgbClr>
          </a:solidFill>
          <a:ln w="19050">
            <a:solidFill>
              <a:srgbClr val="648725"/>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PMP</a:t>
            </a:r>
          </a:p>
        </p:txBody>
      </p:sp>
      <p:sp>
        <p:nvSpPr>
          <p:cNvPr id="6" name="Double Bracket 5">
            <a:extLst>
              <a:ext uri="{FF2B5EF4-FFF2-40B4-BE49-F238E27FC236}">
                <a16:creationId xmlns:a16="http://schemas.microsoft.com/office/drawing/2014/main" id="{B077AB4F-92A8-448A-A1A2-32F9BB9BA639}"/>
              </a:ext>
            </a:extLst>
          </p:cNvPr>
          <p:cNvSpPr/>
          <p:nvPr/>
        </p:nvSpPr>
        <p:spPr>
          <a:xfrm rot="16200000">
            <a:off x="-265225" y="5066419"/>
            <a:ext cx="917125" cy="322886"/>
          </a:xfrm>
          <a:prstGeom prst="bracketPair">
            <a:avLst/>
          </a:prstGeom>
          <a:solidFill>
            <a:srgbClr val="1D9EFF">
              <a:alpha val="20000"/>
            </a:srgbClr>
          </a:solidFill>
          <a:ln w="19050">
            <a:solidFill>
              <a:srgbClr val="1D9EFF"/>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QPR</a:t>
            </a:r>
          </a:p>
        </p:txBody>
      </p:sp>
      <p:sp>
        <p:nvSpPr>
          <p:cNvPr id="9" name="Subtitle 3">
            <a:extLst>
              <a:ext uri="{FF2B5EF4-FFF2-40B4-BE49-F238E27FC236}">
                <a16:creationId xmlns:a16="http://schemas.microsoft.com/office/drawing/2014/main" id="{E6B98584-24F4-4F11-AC9D-48BC191E6295}"/>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This section details the information related to the recipient as an organization</a:t>
            </a:r>
          </a:p>
        </p:txBody>
      </p:sp>
    </p:spTree>
    <p:extLst>
      <p:ext uri="{BB962C8B-B14F-4D97-AF65-F5344CB8AC3E}">
        <p14:creationId xmlns:p14="http://schemas.microsoft.com/office/powerpoint/2010/main" val="932859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pic>
        <p:nvPicPr>
          <p:cNvPr id="5" name="Picture 4">
            <a:extLst>
              <a:ext uri="{FF2B5EF4-FFF2-40B4-BE49-F238E27FC236}">
                <a16:creationId xmlns:a16="http://schemas.microsoft.com/office/drawing/2014/main" id="{EC2524EE-D89A-4B54-A484-129AFD812B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4964" y="2409416"/>
            <a:ext cx="10782070" cy="2480968"/>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147154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90455"/>
            <a:ext cx="11580921" cy="4698165"/>
          </a:xfrm>
        </p:spPr>
        <p:txBody>
          <a:bodyPr>
            <a:normAutofit/>
          </a:bodyPr>
          <a:lstStyle/>
          <a:p>
            <a:pPr>
              <a:lnSpc>
                <a:spcPct val="110000"/>
              </a:lnSpc>
            </a:pPr>
            <a:r>
              <a:rPr lang="en-US" dirty="0">
                <a:solidFill>
                  <a:srgbClr val="000000"/>
                </a:solidFill>
                <a:latin typeface="+mn-lt"/>
              </a:rPr>
              <a:t>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Federal share for current quarter</a:t>
            </a:r>
          </a:p>
          <a:p>
            <a:pPr>
              <a:lnSpc>
                <a:spcPct val="110000"/>
              </a:lnSpc>
            </a:pPr>
            <a:r>
              <a:rPr lang="en-US" dirty="0">
                <a:solidFill>
                  <a:srgbClr val="000000"/>
                </a:solidFill>
                <a:latin typeface="+mn-lt"/>
              </a:rPr>
              <a:t>Non-Federal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non-Federal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non-Federal share for current quarter</a:t>
            </a:r>
          </a:p>
          <a:p>
            <a:pPr marL="0" indent="0">
              <a:lnSpc>
                <a:spcPct val="110000"/>
              </a:lnSpc>
              <a:buNone/>
            </a:pPr>
            <a:endParaRPr lang="en-US" b="0" dirty="0">
              <a:solidFill>
                <a:srgbClr val="000000"/>
              </a:solidFill>
              <a:latin typeface="Century Gothic" panose="020B0502020202020204" pitchFamily="34" charset="0"/>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spTree>
    <p:extLst>
      <p:ext uri="{BB962C8B-B14F-4D97-AF65-F5344CB8AC3E}">
        <p14:creationId xmlns:p14="http://schemas.microsoft.com/office/powerpoint/2010/main" val="2492866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pic>
        <p:nvPicPr>
          <p:cNvPr id="5" name="Picture 4">
            <a:extLst>
              <a:ext uri="{FF2B5EF4-FFF2-40B4-BE49-F238E27FC236}">
                <a16:creationId xmlns:a16="http://schemas.microsoft.com/office/drawing/2014/main" id="{76525D76-D06F-4DA7-A572-9DA8D6B8FBD3}"/>
              </a:ext>
            </a:extLst>
          </p:cNvPr>
          <p:cNvPicPr>
            <a:picLocks noChangeAspect="1"/>
          </p:cNvPicPr>
          <p:nvPr/>
        </p:nvPicPr>
        <p:blipFill rotWithShape="1">
          <a:blip r:embed="rId2">
            <a:extLst>
              <a:ext uri="{28A0092B-C50C-407E-A947-70E740481C1C}">
                <a14:useLocalDpi xmlns:a14="http://schemas.microsoft.com/office/drawing/2010/main" val="0"/>
              </a:ext>
            </a:extLst>
          </a:blip>
          <a:srcRect t="15" b="15"/>
          <a:stretch/>
        </p:blipFill>
        <p:spPr>
          <a:xfrm>
            <a:off x="270628" y="2420008"/>
            <a:ext cx="11749088" cy="2316670"/>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285885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299883"/>
            <a:ext cx="11580921" cy="4983686"/>
          </a:xfrm>
        </p:spPr>
        <p:txBody>
          <a:bodyPr>
            <a:normAutofit lnSpcReduction="10000"/>
          </a:bodyPr>
          <a:lstStyle/>
          <a:p>
            <a:pPr>
              <a:lnSpc>
                <a:spcPct val="110000"/>
              </a:lnSpc>
            </a:pPr>
            <a:r>
              <a:rPr lang="en-US" sz="2400" dirty="0">
                <a:solidFill>
                  <a:srgbClr val="000000"/>
                </a:solidFill>
                <a:latin typeface="+mn-lt"/>
              </a:rPr>
              <a:t>Total Federal Grant Amount:</a:t>
            </a:r>
            <a:r>
              <a:rPr lang="en-US" sz="2400" b="0" dirty="0">
                <a:solidFill>
                  <a:srgbClr val="000000"/>
                </a:solidFill>
                <a:latin typeface="+mn-lt"/>
              </a:rPr>
              <a:t> the total amount of Federal dollars granted to the Recipient.</a:t>
            </a:r>
          </a:p>
          <a:p>
            <a:pPr>
              <a:lnSpc>
                <a:spcPct val="110000"/>
              </a:lnSpc>
            </a:pPr>
            <a:r>
              <a:rPr lang="en-US" sz="2400" dirty="0">
                <a:solidFill>
                  <a:srgbClr val="000000"/>
                </a:solidFill>
                <a:latin typeface="+mn-lt"/>
              </a:rPr>
              <a:t>Total Administrative and TA Costs to Date:</a:t>
            </a:r>
          </a:p>
          <a:p>
            <a:pPr marL="685800" lvl="2">
              <a:lnSpc>
                <a:spcPct val="110000"/>
              </a:lnSpc>
              <a:spcBef>
                <a:spcPts val="1000"/>
              </a:spcBef>
            </a:pPr>
            <a:r>
              <a:rPr lang="en-US" b="1" dirty="0">
                <a:solidFill>
                  <a:srgbClr val="000000"/>
                </a:solidFill>
                <a:latin typeface="+mn-lt"/>
              </a:rPr>
              <a:t>Federal Share:</a:t>
            </a:r>
            <a:r>
              <a:rPr lang="en-US" dirty="0">
                <a:solidFill>
                  <a:srgbClr val="000000"/>
                </a:solidFill>
                <a:latin typeface="+mn-lt"/>
              </a:rPr>
              <a:t> the amount of Federal dollars spent to date on Administrative and TA tasks.</a:t>
            </a:r>
          </a:p>
          <a:p>
            <a:pPr marL="685800" lvl="2">
              <a:lnSpc>
                <a:spcPct val="110000"/>
              </a:lnSpc>
              <a:spcBef>
                <a:spcPts val="1000"/>
              </a:spcBef>
            </a:pPr>
            <a:r>
              <a:rPr lang="en-US" b="1" dirty="0">
                <a:solidFill>
                  <a:srgbClr val="000000"/>
                </a:solidFill>
                <a:latin typeface="+mn-lt"/>
              </a:rPr>
              <a:t>Non-Federal Share:</a:t>
            </a:r>
            <a:r>
              <a:rPr lang="en-US" dirty="0">
                <a:solidFill>
                  <a:srgbClr val="000000"/>
                </a:solidFill>
                <a:latin typeface="+mn-lt"/>
              </a:rPr>
              <a:t> the amount of non-Federal dollars spent to date on Administrative and TA tasks.</a:t>
            </a:r>
          </a:p>
          <a:p>
            <a:pPr marL="685800" lvl="2">
              <a:lnSpc>
                <a:spcPct val="110000"/>
              </a:lnSpc>
              <a:spcBef>
                <a:spcPts val="1000"/>
              </a:spcBef>
            </a:pPr>
            <a:r>
              <a:rPr lang="en-US" b="1" dirty="0">
                <a:solidFill>
                  <a:srgbClr val="000000"/>
                </a:solidFill>
                <a:latin typeface="+mn-lt"/>
              </a:rPr>
              <a:t>Total:</a:t>
            </a:r>
            <a:r>
              <a:rPr lang="en-US" dirty="0">
                <a:solidFill>
                  <a:srgbClr val="000000"/>
                </a:solidFill>
                <a:latin typeface="+mn-lt"/>
              </a:rPr>
              <a:t> the sum of Federal and non-Federal dollars spent to date on Administrative and TA tasks.</a:t>
            </a:r>
          </a:p>
          <a:p>
            <a:pPr>
              <a:lnSpc>
                <a:spcPct val="110000"/>
              </a:lnSpc>
            </a:pPr>
            <a:endParaRPr lang="en-US" sz="2400" b="0" dirty="0">
              <a:solidFill>
                <a:srgbClr val="000000"/>
              </a:solidFill>
              <a:latin typeface="+mn-lt"/>
            </a:endParaRPr>
          </a:p>
          <a:p>
            <a:pPr>
              <a:lnSpc>
                <a:spcPct val="110000"/>
              </a:lnSpc>
            </a:pPr>
            <a:r>
              <a:rPr lang="en-US" sz="2400" dirty="0">
                <a:solidFill>
                  <a:srgbClr val="000000"/>
                </a:solidFill>
                <a:latin typeface="+mn-lt"/>
              </a:rPr>
              <a:t>Percentage of Total Federal Grant Amount Used for Admin and TA:</a:t>
            </a:r>
            <a:r>
              <a:rPr lang="en-US" sz="2400" b="0" dirty="0">
                <a:solidFill>
                  <a:srgbClr val="000000"/>
                </a:solidFill>
                <a:latin typeface="+mn-lt"/>
              </a:rPr>
              <a:t> the percentage of Federal dollars spent on Administrative and TA tasks. </a:t>
            </a:r>
          </a:p>
          <a:p>
            <a:pPr>
              <a:lnSpc>
                <a:spcPct val="110000"/>
              </a:lnSpc>
            </a:pPr>
            <a:endParaRPr lang="en-US" sz="2400" b="0" dirty="0">
              <a:solidFill>
                <a:srgbClr val="000000"/>
              </a:solidFill>
              <a:latin typeface="+mn-lt"/>
            </a:endParaRPr>
          </a:p>
          <a:p>
            <a:pPr>
              <a:lnSpc>
                <a:spcPct val="110000"/>
              </a:lnSpc>
            </a:pPr>
            <a:r>
              <a:rPr lang="en-US" sz="2400" i="1" dirty="0">
                <a:solidFill>
                  <a:srgbClr val="000000"/>
                </a:solidFill>
                <a:latin typeface="+mn-lt"/>
              </a:rPr>
              <a:t>Note:</a:t>
            </a:r>
            <a:r>
              <a:rPr lang="en-US" sz="2400" b="0" i="1" dirty="0">
                <a:solidFill>
                  <a:srgbClr val="000000"/>
                </a:solidFill>
                <a:latin typeface="+mn-lt"/>
              </a:rPr>
              <a:t> percentage of total Federal dollars spent on Admin and TA costs cannot exceed 5% of the total dollar amount granted.</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spTree>
    <p:extLst>
      <p:ext uri="{BB962C8B-B14F-4D97-AF65-F5344CB8AC3E}">
        <p14:creationId xmlns:p14="http://schemas.microsoft.com/office/powerpoint/2010/main" val="3269169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pic>
        <p:nvPicPr>
          <p:cNvPr id="5" name="Picture 4">
            <a:extLst>
              <a:ext uri="{FF2B5EF4-FFF2-40B4-BE49-F238E27FC236}">
                <a16:creationId xmlns:a16="http://schemas.microsoft.com/office/drawing/2014/main" id="{9EAD7A7A-1231-41E2-9E07-4DE89BCBD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821" y="1487348"/>
            <a:ext cx="10268357" cy="44842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285287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940420"/>
          </a:xfrm>
        </p:spPr>
        <p:txBody>
          <a:bodyPr>
            <a:normAutofit fontScale="77500" lnSpcReduction="20000"/>
          </a:bodyPr>
          <a:lstStyle/>
          <a:p>
            <a:pPr>
              <a:lnSpc>
                <a:spcPct val="100000"/>
              </a:lnSpc>
            </a:pPr>
            <a:r>
              <a:rPr lang="en-US" dirty="0">
                <a:solidFill>
                  <a:srgbClr val="000000"/>
                </a:solidFill>
                <a:latin typeface="+mn-lt"/>
              </a:rPr>
              <a:t>Personnel:</a:t>
            </a:r>
            <a:r>
              <a:rPr lang="en-US" b="0" dirty="0">
                <a:solidFill>
                  <a:srgbClr val="000000"/>
                </a:solidFill>
                <a:latin typeface="+mn-lt"/>
              </a:rPr>
              <a:t> costs paid for by Federal funds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Fringe Benefits: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Travel:</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Equipment:</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Supplies: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spTree>
    <p:extLst>
      <p:ext uri="{BB962C8B-B14F-4D97-AF65-F5344CB8AC3E}">
        <p14:creationId xmlns:p14="http://schemas.microsoft.com/office/powerpoint/2010/main" val="18104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size of the Utility</a:t>
            </a:r>
          </a:p>
        </p:txBody>
      </p:sp>
      <p:pic>
        <p:nvPicPr>
          <p:cNvPr id="5" name="Picture 4">
            <a:extLst>
              <a:ext uri="{FF2B5EF4-FFF2-40B4-BE49-F238E27FC236}">
                <a16:creationId xmlns:a16="http://schemas.microsoft.com/office/drawing/2014/main" id="{9FBC561C-A079-4397-B235-800C16BEEF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3238" y="2579077"/>
            <a:ext cx="11545524" cy="1080390"/>
          </a:xfrm>
          <a:prstGeom prst="rect">
            <a:avLst/>
          </a:prstGeom>
          <a:effectLst>
            <a:outerShdw blurRad="50800" dist="38100" dir="5400000" algn="t" rotWithShape="0">
              <a:prstClr val="black">
                <a:alpha val="40000"/>
              </a:prstClr>
            </a:outerShdw>
            <a:softEdge rad="31750"/>
          </a:effectLst>
        </p:spPr>
      </p:pic>
      <p:sp>
        <p:nvSpPr>
          <p:cNvPr id="2" name="Content Placeholder 1">
            <a:extLst>
              <a:ext uri="{FF2B5EF4-FFF2-40B4-BE49-F238E27FC236}">
                <a16:creationId xmlns:a16="http://schemas.microsoft.com/office/drawing/2014/main" id="{9E928423-9474-15A2-181F-68A1111C642D}"/>
              </a:ext>
            </a:extLst>
          </p:cNvPr>
          <p:cNvSpPr txBox="1">
            <a:spLocks/>
          </p:cNvSpPr>
          <p:nvPr/>
        </p:nvSpPr>
        <p:spPr>
          <a:xfrm>
            <a:off x="323238" y="4126953"/>
            <a:ext cx="11528310" cy="911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This section helps monitor compliance with the Small Utility Set Aside requirement.</a:t>
            </a:r>
          </a:p>
        </p:txBody>
      </p:sp>
    </p:spTree>
    <p:extLst>
      <p:ext uri="{BB962C8B-B14F-4D97-AF65-F5344CB8AC3E}">
        <p14:creationId xmlns:p14="http://schemas.microsoft.com/office/powerpoint/2010/main" val="3582083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36030"/>
            <a:ext cx="11580921" cy="4878864"/>
          </a:xfrm>
        </p:spPr>
        <p:txBody>
          <a:bodyPr>
            <a:normAutofit fontScale="77500" lnSpcReduction="20000"/>
          </a:bodyPr>
          <a:lstStyle/>
          <a:p>
            <a:pPr>
              <a:lnSpc>
                <a:spcPct val="120000"/>
              </a:lnSpc>
              <a:spcBef>
                <a:spcPts val="600"/>
              </a:spcBef>
            </a:pPr>
            <a:r>
              <a:rPr lang="en-US" b="0" dirty="0">
                <a:solidFill>
                  <a:srgbClr val="000000"/>
                </a:solidFill>
                <a:latin typeface="+mn-lt"/>
              </a:rPr>
              <a:t>Reference BIL40101(d) Subsection 6  </a:t>
            </a:r>
          </a:p>
          <a:p>
            <a:pPr>
              <a:lnSpc>
                <a:spcPct val="120000"/>
              </a:lnSpc>
              <a:spcBef>
                <a:spcPts val="600"/>
              </a:spcBef>
            </a:pPr>
            <a:r>
              <a:rPr lang="en-US" b="0" dirty="0">
                <a:solidFill>
                  <a:srgbClr val="000000"/>
                </a:solidFill>
                <a:latin typeface="+mn-lt"/>
              </a:rPr>
              <a:t>Percentage of customers within jurisdiction served by utilities that sell not more than 4,000,000 megawatt hours (MWh) of electricity per year: provide the number of customers in the jurisdiction that are served by utilities that sell 4,000,000 MWh of electricity or less. </a:t>
            </a:r>
          </a:p>
          <a:p>
            <a:pPr>
              <a:lnSpc>
                <a:spcPct val="120000"/>
              </a:lnSpc>
              <a:spcBef>
                <a:spcPts val="600"/>
              </a:spcBef>
            </a:pPr>
            <a:r>
              <a:rPr lang="en-US" b="0" dirty="0">
                <a:solidFill>
                  <a:srgbClr val="000000"/>
                </a:solidFill>
                <a:latin typeface="+mn-lt"/>
              </a:rPr>
              <a:t>Amount of subaward funds that have been awarded to Section 40101(d)(6) defined small utilities: provide the amount of subaward funds that have been awarded to small utilities as defined in Section 40101(d)(6) – utilities that sell not more than 4,000,000 MWh of electricity per year.</a:t>
            </a:r>
          </a:p>
          <a:p>
            <a:pPr>
              <a:lnSpc>
                <a:spcPct val="120000"/>
              </a:lnSpc>
              <a:spcBef>
                <a:spcPts val="600"/>
              </a:spcBef>
            </a:pPr>
            <a:r>
              <a:rPr lang="en-US" b="0" dirty="0">
                <a:solidFill>
                  <a:srgbClr val="000000"/>
                </a:solidFill>
                <a:latin typeface="+mn-lt"/>
              </a:rPr>
              <a:t>Percentage of total Resilience Project subaward funds that have been awarded to Section 40101(d)(6) defined small utilities: the percentage of total resilience project subaward funds allocated to small utilities, presented as a percentage of total funds. </a:t>
            </a:r>
          </a:p>
          <a:p>
            <a:pPr>
              <a:lnSpc>
                <a:spcPct val="120000"/>
              </a:lnSpc>
              <a:spcBef>
                <a:spcPts val="600"/>
              </a:spcBef>
            </a:pPr>
            <a:endParaRPr lang="en-US" b="0" dirty="0">
              <a:solidFill>
                <a:srgbClr val="000000"/>
              </a:solidFill>
              <a:latin typeface="+mn-lt"/>
            </a:endParaRPr>
          </a:p>
          <a:p>
            <a:pPr>
              <a:lnSpc>
                <a:spcPct val="120000"/>
              </a:lnSpc>
              <a:spcBef>
                <a:spcPts val="600"/>
              </a:spcBef>
            </a:pPr>
            <a:r>
              <a:rPr lang="en-US" dirty="0">
                <a:solidFill>
                  <a:srgbClr val="000000"/>
                </a:solidFill>
                <a:latin typeface="+mn-lt"/>
              </a:rPr>
              <a:t>Note:</a:t>
            </a:r>
            <a:r>
              <a:rPr lang="en-US" b="0" dirty="0">
                <a:solidFill>
                  <a:srgbClr val="000000"/>
                </a:solidFill>
                <a:latin typeface="+mn-lt"/>
              </a:rPr>
              <a:t> Website for Utility Sales (as of 2021)</a:t>
            </a:r>
          </a:p>
          <a:p>
            <a:pPr lvl="1">
              <a:lnSpc>
                <a:spcPct val="120000"/>
              </a:lnSpc>
              <a:spcBef>
                <a:spcPts val="600"/>
              </a:spcBef>
            </a:pPr>
            <a:r>
              <a:rPr lang="en-US" dirty="0">
                <a:latin typeface="+mn-lt"/>
                <a:hlinkClick r:id="rId2"/>
              </a:rPr>
              <a:t>https://www.eia.gov/electricity/sales_revenue_price/pdf/table10.pdf</a:t>
            </a:r>
            <a:r>
              <a:rPr lang="en-US" dirty="0">
                <a:latin typeface="+mn-lt"/>
              </a:rPr>
              <a:t> </a:t>
            </a:r>
            <a:endParaRPr lang="en-US"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310602"/>
            <a:ext cx="11580921" cy="465353"/>
          </a:xfrm>
        </p:spPr>
        <p:txBody>
          <a:bodyPr>
            <a:no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size of the Utility</a:t>
            </a:r>
          </a:p>
        </p:txBody>
      </p:sp>
    </p:spTree>
    <p:extLst>
      <p:ext uri="{BB962C8B-B14F-4D97-AF65-F5344CB8AC3E}">
        <p14:creationId xmlns:p14="http://schemas.microsoft.com/office/powerpoint/2010/main" val="379782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NETL Overview</a:t>
            </a:r>
          </a:p>
        </p:txBody>
      </p:sp>
      <p:sp>
        <p:nvSpPr>
          <p:cNvPr id="4" name="Subtitle 3">
            <a:extLst>
              <a:ext uri="{FF2B5EF4-FFF2-40B4-BE49-F238E27FC236}">
                <a16:creationId xmlns:a16="http://schemas.microsoft.com/office/drawing/2014/main" id="{79506466-7FB3-49ED-99A0-71C87B6F4B36}"/>
              </a:ext>
            </a:extLst>
          </p:cNvPr>
          <p:cNvSpPr>
            <a:spLocks noGrp="1"/>
          </p:cNvSpPr>
          <p:nvPr>
            <p:ph type="subTitle" idx="13"/>
          </p:nvPr>
        </p:nvSpPr>
        <p:spPr>
          <a:xfrm>
            <a:off x="270628" y="797127"/>
            <a:ext cx="11580921" cy="373510"/>
          </a:xfrm>
        </p:spPr>
        <p:txBody>
          <a:bodyPr/>
          <a:lstStyle/>
          <a:p>
            <a:r>
              <a:rPr lang="en-US" sz="2000" b="1" dirty="0">
                <a:solidFill>
                  <a:srgbClr val="98C93D"/>
                </a:solidFill>
                <a:latin typeface="+mn-lt"/>
                <a:cs typeface="Arial" panose="020B0604020202020204" pitchFamily="34" charset="0"/>
              </a:rPr>
              <a:t>Snapshot</a:t>
            </a:r>
          </a:p>
        </p:txBody>
      </p:sp>
      <p:sp>
        <p:nvSpPr>
          <p:cNvPr id="7" name="Rectangle 6">
            <a:extLst>
              <a:ext uri="{FF2B5EF4-FFF2-40B4-BE49-F238E27FC236}">
                <a16:creationId xmlns:a16="http://schemas.microsoft.com/office/drawing/2014/main" id="{A7177F0F-589A-5BBE-B75E-2AFD97B175AB}"/>
              </a:ext>
            </a:extLst>
          </p:cNvPr>
          <p:cNvSpPr/>
          <p:nvPr/>
        </p:nvSpPr>
        <p:spPr>
          <a:xfrm>
            <a:off x="8880701" y="1262433"/>
            <a:ext cx="3378520" cy="4948986"/>
          </a:xfrm>
          <a:prstGeom prst="rect">
            <a:avLst/>
          </a:prstGeom>
          <a:noFill/>
          <a:ln w="12700"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3BFBAA18-9F28-D56D-01BE-CB876B1C4881}"/>
              </a:ext>
            </a:extLst>
          </p:cNvPr>
          <p:cNvSpPr/>
          <p:nvPr/>
        </p:nvSpPr>
        <p:spPr>
          <a:xfrm>
            <a:off x="6645177" y="1235898"/>
            <a:ext cx="5555106" cy="4960332"/>
          </a:xfrm>
          <a:prstGeom prst="rect">
            <a:avLst/>
          </a:prstGeom>
        </p:spPr>
        <p:txBody>
          <a:bodyPr wrap="square" lIns="0" rIns="0">
            <a:spAutoFit/>
          </a:bodyPr>
          <a:lstStyle/>
          <a:p>
            <a:pPr marL="4572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Energy Delivery &amp; Security Team (EDST):</a:t>
            </a:r>
            <a:endParaRPr kumimoji="0" lang="en-US" sz="2000" b="0" i="0" u="none" strike="noStrike" kern="1200" cap="none" spc="0" normalizeH="0" baseline="0" noProof="0" dirty="0">
              <a:ln>
                <a:noFill/>
              </a:ln>
              <a:solidFill>
                <a:srgbClr val="373838"/>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Grid Deployment Office (GDO)</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Transmission Division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Grid Modernization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Generation Credits Division</a:t>
            </a: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Electricity (OE)</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Advanced Grid Research and Development (AGR&amp;D)</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Electricity Delivery Cybersecurity Research and Development</a:t>
            </a:r>
            <a:endParaRPr kumimoji="0" lang="en-US" sz="1800" b="1" i="0" u="none" strike="noStrike" kern="1200" cap="none" spc="0" normalizeH="0" baseline="0" noProof="0" dirty="0">
              <a:ln>
                <a:noFill/>
              </a:ln>
              <a:solidFill>
                <a:srgbClr val="000000"/>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Cybersecurity, Energy Security, &amp; Emergency Response (CESER)</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Risk Management Tools and Technologies (RMT)</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Preparedness, Policy, and Risk Analysis (PPRA)</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Response and Restoration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Office of Petroleum Reserves</a:t>
            </a:r>
            <a:endParaRPr kumimoji="0" lang="en-US" sz="1800" b="1" i="0" u="none" strike="noStrike" kern="1200" cap="none" spc="0" normalizeH="0" baseline="0" noProof="0" dirty="0">
              <a:ln>
                <a:noFill/>
              </a:ln>
              <a:solidFill>
                <a:srgbClr val="000000"/>
              </a:solidFill>
              <a:effectLst/>
              <a:uLnTx/>
              <a:uFillTx/>
              <a:ea typeface="+mn-ea"/>
              <a:cs typeface="+mn-cs"/>
            </a:endParaRPr>
          </a:p>
        </p:txBody>
      </p:sp>
      <p:cxnSp>
        <p:nvCxnSpPr>
          <p:cNvPr id="16" name="Straight Connector 15">
            <a:extLst>
              <a:ext uri="{FF2B5EF4-FFF2-40B4-BE49-F238E27FC236}">
                <a16:creationId xmlns:a16="http://schemas.microsoft.com/office/drawing/2014/main" id="{2AA7ECD7-BFDE-237C-0FA1-A3F875D8AB86}"/>
              </a:ext>
            </a:extLst>
          </p:cNvPr>
          <p:cNvCxnSpPr>
            <a:cxnSpLocks/>
          </p:cNvCxnSpPr>
          <p:nvPr/>
        </p:nvCxnSpPr>
        <p:spPr>
          <a:xfrm>
            <a:off x="6628607" y="1263720"/>
            <a:ext cx="0" cy="49662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C9DE09-32C6-25AA-A4A5-9B018B67D99B}"/>
              </a:ext>
            </a:extLst>
          </p:cNvPr>
          <p:cNvSpPr txBox="1"/>
          <p:nvPr/>
        </p:nvSpPr>
        <p:spPr>
          <a:xfrm>
            <a:off x="0" y="1154897"/>
            <a:ext cx="12192000" cy="123111"/>
          </a:xfrm>
          <a:prstGeom prst="rect">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7BB04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EB51D28-EC07-C388-3643-95ADCBC1CCF5}"/>
              </a:ext>
            </a:extLst>
          </p:cNvPr>
          <p:cNvSpPr txBox="1"/>
          <p:nvPr/>
        </p:nvSpPr>
        <p:spPr>
          <a:xfrm>
            <a:off x="66674" y="1338164"/>
            <a:ext cx="6246253"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3 Research labs &amp; 2 Strategic Offices</a:t>
            </a:r>
          </a:p>
        </p:txBody>
      </p:sp>
      <p:sp>
        <p:nvSpPr>
          <p:cNvPr id="21" name="Rectangle 20">
            <a:extLst>
              <a:ext uri="{FF2B5EF4-FFF2-40B4-BE49-F238E27FC236}">
                <a16:creationId xmlns:a16="http://schemas.microsoft.com/office/drawing/2014/main" id="{5839CC9A-DEC2-E71D-1085-8B6A9FBAD98F}"/>
              </a:ext>
            </a:extLst>
          </p:cNvPr>
          <p:cNvSpPr/>
          <p:nvPr/>
        </p:nvSpPr>
        <p:spPr>
          <a:xfrm>
            <a:off x="82169" y="1707496"/>
            <a:ext cx="5244279" cy="1025922"/>
          </a:xfrm>
          <a:prstGeom prst="rect">
            <a:avLst/>
          </a:prstGeom>
        </p:spPr>
        <p:txBody>
          <a:bodyPr wrap="square" lIns="0" rIns="0">
            <a:spAutoFit/>
          </a:bodyPr>
          <a:lstStyle/>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One of 17 DOE national laboratories</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Only Government owned &amp; operated</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ea typeface="+mn-ea"/>
                <a:cs typeface="+mn-cs"/>
              </a:rPr>
              <a:t>1,000+ </a:t>
            </a:r>
            <a:r>
              <a:rPr kumimoji="0" lang="en-US" sz="1800" b="0" i="0" u="none" strike="noStrike" kern="1200" cap="none" spc="0" normalizeH="0" baseline="0" noProof="0" dirty="0">
                <a:ln>
                  <a:noFill/>
                </a:ln>
                <a:solidFill>
                  <a:srgbClr val="000000"/>
                </a:solidFill>
                <a:effectLst/>
                <a:uLnTx/>
                <a:uFillTx/>
                <a:ea typeface="+mn-ea"/>
                <a:cs typeface="+mn-cs"/>
              </a:rPr>
              <a:t>R&amp;D projects in 50 states</a:t>
            </a:r>
          </a:p>
        </p:txBody>
      </p:sp>
      <p:sp>
        <p:nvSpPr>
          <p:cNvPr id="19" name="TextBox 18">
            <a:extLst>
              <a:ext uri="{FF2B5EF4-FFF2-40B4-BE49-F238E27FC236}">
                <a16:creationId xmlns:a16="http://schemas.microsoft.com/office/drawing/2014/main" id="{281448E3-288C-61A2-95D6-E2B97CB70ECD}"/>
              </a:ext>
            </a:extLst>
          </p:cNvPr>
          <p:cNvSpPr txBox="1"/>
          <p:nvPr/>
        </p:nvSpPr>
        <p:spPr>
          <a:xfrm>
            <a:off x="9320924" y="5830040"/>
            <a:ext cx="2938297"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3"/>
              </a:rPr>
              <a:t>https://www.energy.gov/oe/mission</a:t>
            </a:r>
            <a:endPar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4"/>
              </a:rPr>
              <a:t>https://www.energy.gov/ceser/ceser-mission</a:t>
            </a: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hlinkClick r:id="rId5"/>
              </a:rPr>
              <a:t>https://www.energy.gov/gdo/grid-deployment-office</a:t>
            </a:r>
            <a:endPar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2" name="Picture 1" descr="Map&#10;&#10;Description automatically generated">
            <a:extLst>
              <a:ext uri="{FF2B5EF4-FFF2-40B4-BE49-F238E27FC236}">
                <a16:creationId xmlns:a16="http://schemas.microsoft.com/office/drawing/2014/main" id="{CF3851E2-A4E4-4F22-19E0-46FB858E2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 y="2871989"/>
            <a:ext cx="6623856" cy="3037567"/>
          </a:xfrm>
          <a:prstGeom prst="rect">
            <a:avLst/>
          </a:prstGeom>
        </p:spPr>
      </p:pic>
    </p:spTree>
    <p:extLst>
      <p:ext uri="{BB962C8B-B14F-4D97-AF65-F5344CB8AC3E}">
        <p14:creationId xmlns:p14="http://schemas.microsoft.com/office/powerpoint/2010/main" val="2375052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pic>
        <p:nvPicPr>
          <p:cNvPr id="5" name="Picture 4">
            <a:extLst>
              <a:ext uri="{FF2B5EF4-FFF2-40B4-BE49-F238E27FC236}">
                <a16:creationId xmlns:a16="http://schemas.microsoft.com/office/drawing/2014/main" id="{FD53CA69-31FD-488E-94CE-D0E93BF44B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990" y="1385749"/>
            <a:ext cx="11143056" cy="1957087"/>
          </a:xfrm>
          <a:prstGeom prst="rect">
            <a:avLst/>
          </a:prstGeom>
          <a:effectLst>
            <a:outerShdw blurRad="50800" dist="38100" dir="5400000" algn="t" rotWithShape="0">
              <a:prstClr val="black">
                <a:alpha val="40000"/>
              </a:prstClr>
            </a:outerShdw>
            <a:softEdge rad="31750"/>
          </a:effectLst>
        </p:spPr>
      </p:pic>
      <p:sp>
        <p:nvSpPr>
          <p:cNvPr id="6" name="Content Placeholder 1">
            <a:extLst>
              <a:ext uri="{FF2B5EF4-FFF2-40B4-BE49-F238E27FC236}">
                <a16:creationId xmlns:a16="http://schemas.microsoft.com/office/drawing/2014/main" id="{B5A62B27-74B6-81E4-F74B-1E2A2E31D960}"/>
              </a:ext>
            </a:extLst>
          </p:cNvPr>
          <p:cNvSpPr txBox="1">
            <a:spLocks/>
          </p:cNvSpPr>
          <p:nvPr/>
        </p:nvSpPr>
        <p:spPr>
          <a:xfrm>
            <a:off x="131663" y="3736428"/>
            <a:ext cx="8689143" cy="2130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Three Milestones should be listed on the Recipient sheet for each corresponding Project (Identified, DOE Notification, Initiated).</a:t>
            </a:r>
          </a:p>
          <a:p>
            <a:pPr>
              <a:spcAft>
                <a:spcPts val="2400"/>
              </a:spcAft>
            </a:pPr>
            <a:r>
              <a:rPr lang="en-US" sz="2400" b="0" dirty="0">
                <a:solidFill>
                  <a:srgbClr val="000000"/>
                </a:solidFill>
                <a:latin typeface="+mn-lt"/>
              </a:rPr>
              <a:t>Once Project is Initiated, individual Project Milestones will be captured in the Project sheet.</a:t>
            </a:r>
          </a:p>
        </p:txBody>
      </p:sp>
      <p:pic>
        <p:nvPicPr>
          <p:cNvPr id="7" name="Picture 6">
            <a:extLst>
              <a:ext uri="{FF2B5EF4-FFF2-40B4-BE49-F238E27FC236}">
                <a16:creationId xmlns:a16="http://schemas.microsoft.com/office/drawing/2014/main" id="{BAF8ED99-F121-0CB1-95A1-B2208A4F892B}"/>
              </a:ext>
            </a:extLst>
          </p:cNvPr>
          <p:cNvPicPr>
            <a:picLocks noChangeAspect="1"/>
          </p:cNvPicPr>
          <p:nvPr/>
        </p:nvPicPr>
        <p:blipFill>
          <a:blip r:embed="rId3"/>
          <a:stretch>
            <a:fillRect/>
          </a:stretch>
        </p:blipFill>
        <p:spPr>
          <a:xfrm>
            <a:off x="9288190" y="2979491"/>
            <a:ext cx="2333951" cy="27435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89480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0"/>
            <a:ext cx="11580921" cy="4700859"/>
          </a:xfrm>
        </p:spPr>
        <p:txBody>
          <a:bodyPr>
            <a:normAutofit fontScale="92500" lnSpcReduction="20000"/>
          </a:bodyPr>
          <a:lstStyle/>
          <a:p>
            <a:pPr marL="228600" lvl="1">
              <a:lnSpc>
                <a:spcPct val="110000"/>
              </a:lnSpc>
              <a:spcBef>
                <a:spcPts val="600"/>
              </a:spcBef>
            </a:pPr>
            <a:r>
              <a:rPr lang="en-US" sz="2800" b="1" dirty="0">
                <a:solidFill>
                  <a:srgbClr val="000000"/>
                </a:solidFill>
                <a:latin typeface="+mn-lt"/>
              </a:rPr>
              <a:t>Milestone:</a:t>
            </a:r>
            <a:r>
              <a:rPr lang="en-US" sz="2800" dirty="0">
                <a:solidFill>
                  <a:srgbClr val="000000"/>
                </a:solidFill>
                <a:latin typeface="+mn-lt"/>
              </a:rPr>
              <a:t> the number of the milestone</a:t>
            </a:r>
          </a:p>
          <a:p>
            <a:pPr marL="228600" lvl="1">
              <a:lnSpc>
                <a:spcPct val="110000"/>
              </a:lnSpc>
              <a:spcBef>
                <a:spcPts val="600"/>
              </a:spcBef>
            </a:pPr>
            <a:r>
              <a:rPr lang="en-US" sz="2800" b="1" dirty="0">
                <a:solidFill>
                  <a:srgbClr val="000000"/>
                </a:solidFill>
                <a:latin typeface="+mn-lt"/>
              </a:rPr>
              <a:t>Milestone Title:</a:t>
            </a:r>
            <a:r>
              <a:rPr lang="en-US" sz="2800" dirty="0">
                <a:solidFill>
                  <a:srgbClr val="000000"/>
                </a:solidFill>
                <a:latin typeface="+mn-lt"/>
              </a:rPr>
              <a:t> the title of the milestone</a:t>
            </a:r>
          </a:p>
          <a:p>
            <a:pPr marL="685800" lvl="3">
              <a:lnSpc>
                <a:spcPct val="110000"/>
              </a:lnSpc>
              <a:spcBef>
                <a:spcPts val="600"/>
              </a:spcBef>
            </a:pPr>
            <a:r>
              <a:rPr lang="en-US" sz="2600" dirty="0">
                <a:solidFill>
                  <a:srgbClr val="000000"/>
                </a:solidFill>
                <a:latin typeface="+mn-lt"/>
              </a:rPr>
              <a:t>These have been provided with a placeholder for the Project Name(s) from the Project tabs.</a:t>
            </a:r>
          </a:p>
          <a:p>
            <a:pPr marL="228600" lvl="1">
              <a:lnSpc>
                <a:spcPct val="110000"/>
              </a:lnSpc>
              <a:spcBef>
                <a:spcPts val="600"/>
              </a:spcBef>
            </a:pPr>
            <a:r>
              <a:rPr lang="en-US" sz="2800" b="1" dirty="0">
                <a:solidFill>
                  <a:srgbClr val="000000"/>
                </a:solidFill>
                <a:latin typeface="+mn-lt"/>
              </a:rPr>
              <a:t>Completion date:</a:t>
            </a:r>
          </a:p>
          <a:p>
            <a:pPr marL="685800" lvl="3">
              <a:lnSpc>
                <a:spcPct val="110000"/>
              </a:lnSpc>
              <a:spcBef>
                <a:spcPts val="600"/>
              </a:spcBef>
            </a:pPr>
            <a:r>
              <a:rPr lang="en-US" sz="2600" b="1" dirty="0">
                <a:solidFill>
                  <a:srgbClr val="000000"/>
                </a:solidFill>
                <a:latin typeface="+mn-lt"/>
              </a:rPr>
              <a:t>Planned:</a:t>
            </a:r>
            <a:r>
              <a:rPr lang="en-US" sz="2600" dirty="0">
                <a:solidFill>
                  <a:srgbClr val="000000"/>
                </a:solidFill>
                <a:latin typeface="+mn-lt"/>
              </a:rPr>
              <a:t> the planned completion date </a:t>
            </a:r>
          </a:p>
          <a:p>
            <a:pPr marL="685800" lvl="3">
              <a:lnSpc>
                <a:spcPct val="110000"/>
              </a:lnSpc>
              <a:spcBef>
                <a:spcPts val="600"/>
              </a:spcBef>
            </a:pPr>
            <a:r>
              <a:rPr lang="en-US" sz="2600" b="1" dirty="0">
                <a:solidFill>
                  <a:srgbClr val="000000"/>
                </a:solidFill>
                <a:latin typeface="+mn-lt"/>
              </a:rPr>
              <a:t>Actual: </a:t>
            </a:r>
            <a:r>
              <a:rPr lang="en-US" sz="2600" dirty="0">
                <a:solidFill>
                  <a:srgbClr val="000000"/>
                </a:solidFill>
                <a:latin typeface="+mn-lt"/>
              </a:rPr>
              <a:t>the actual completion date </a:t>
            </a:r>
          </a:p>
          <a:p>
            <a:pPr marL="228600" lvl="1">
              <a:lnSpc>
                <a:spcPct val="110000"/>
              </a:lnSpc>
              <a:spcBef>
                <a:spcPts val="600"/>
              </a:spcBef>
            </a:pPr>
            <a:r>
              <a:rPr lang="en-US" sz="2800" b="1" dirty="0">
                <a:solidFill>
                  <a:srgbClr val="000000"/>
                </a:solidFill>
                <a:latin typeface="+mn-lt"/>
              </a:rPr>
              <a:t>Status:</a:t>
            </a:r>
            <a:r>
              <a:rPr lang="en-US" sz="2800" dirty="0">
                <a:solidFill>
                  <a:srgbClr val="000000"/>
                </a:solidFill>
                <a:latin typeface="+mn-lt"/>
              </a:rPr>
              <a:t> the status of the milestone – achieved, ahead of schedule, delayed, on schedule</a:t>
            </a:r>
          </a:p>
          <a:p>
            <a:pPr marL="228600" lvl="1">
              <a:lnSpc>
                <a:spcPct val="110000"/>
              </a:lnSpc>
              <a:spcBef>
                <a:spcPts val="600"/>
              </a:spcBef>
            </a:pPr>
            <a:r>
              <a:rPr lang="en-US" sz="2800" b="1" dirty="0">
                <a:solidFill>
                  <a:srgbClr val="000000"/>
                </a:solidFill>
                <a:latin typeface="+mn-lt"/>
              </a:rPr>
              <a:t>Items of note:</a:t>
            </a:r>
            <a:r>
              <a:rPr lang="en-US" sz="2800" dirty="0">
                <a:solidFill>
                  <a:srgbClr val="000000"/>
                </a:solidFill>
                <a:latin typeface="+mn-lt"/>
              </a:rPr>
              <a:t> anything the FPO and DOE-NETL should know regarding the milestone.</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b="1" dirty="0">
                <a:solidFill>
                  <a:srgbClr val="000000"/>
                </a:solidFill>
                <a:latin typeface="+mn-lt"/>
              </a:rPr>
              <a:t>PMP/QPR </a:t>
            </a:r>
            <a:r>
              <a:rPr lang="en-US" sz="3200" dirty="0">
                <a:solidFill>
                  <a:srgbClr val="000000"/>
                </a:solidFill>
                <a:latin typeface="+mn-lt"/>
              </a:rPr>
              <a:t>-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spTree>
    <p:extLst>
      <p:ext uri="{BB962C8B-B14F-4D97-AF65-F5344CB8AC3E}">
        <p14:creationId xmlns:p14="http://schemas.microsoft.com/office/powerpoint/2010/main" val="1448359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Technical or Administrative Support Contracts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pic>
        <p:nvPicPr>
          <p:cNvPr id="5" name="Picture 4">
            <a:extLst>
              <a:ext uri="{FF2B5EF4-FFF2-40B4-BE49-F238E27FC236}">
                <a16:creationId xmlns:a16="http://schemas.microsoft.com/office/drawing/2014/main" id="{F3F58223-B359-40C2-AC14-7138D117B1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653" y="2852288"/>
            <a:ext cx="11482694" cy="126373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1695510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81754"/>
            <a:ext cx="11580921" cy="4698165"/>
          </a:xfrm>
        </p:spPr>
        <p:txBody>
          <a:bodyPr>
            <a:normAutofit/>
          </a:bodyPr>
          <a:lstStyle/>
          <a:p>
            <a:pPr marL="228600" lvl="1">
              <a:lnSpc>
                <a:spcPct val="100000"/>
              </a:lnSpc>
              <a:spcBef>
                <a:spcPts val="600"/>
              </a:spcBef>
            </a:pPr>
            <a:r>
              <a:rPr lang="en-US" b="1" dirty="0">
                <a:solidFill>
                  <a:srgbClr val="000000"/>
                </a:solidFill>
                <a:latin typeface="+mn-lt"/>
              </a:rPr>
              <a:t>Contractor Name:</a:t>
            </a:r>
            <a:r>
              <a:rPr lang="en-US" dirty="0">
                <a:solidFill>
                  <a:srgbClr val="000000"/>
                </a:solidFill>
                <a:latin typeface="+mn-lt"/>
              </a:rPr>
              <a:t> the name of the contractor </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Start date:</a:t>
            </a:r>
            <a:r>
              <a:rPr lang="en-US" dirty="0">
                <a:solidFill>
                  <a:srgbClr val="000000"/>
                </a:solidFill>
                <a:latin typeface="+mn-lt"/>
              </a:rPr>
              <a:t> the date the contractor is starting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End date:</a:t>
            </a:r>
            <a:r>
              <a:rPr lang="en-US" dirty="0">
                <a:solidFill>
                  <a:srgbClr val="000000"/>
                </a:solidFill>
                <a:latin typeface="+mn-lt"/>
              </a:rPr>
              <a:t> the date the contractor ends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Purpose:</a:t>
            </a:r>
            <a:r>
              <a:rPr lang="en-US" dirty="0">
                <a:solidFill>
                  <a:srgbClr val="000000"/>
                </a:solidFill>
                <a:latin typeface="+mn-lt"/>
              </a:rPr>
              <a:t> the purpose of the support contract, be as detailed as possible including specific items they’re supporting</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Total contract value:</a:t>
            </a:r>
            <a:r>
              <a:rPr lang="en-US" dirty="0">
                <a:solidFill>
                  <a:srgbClr val="000000"/>
                </a:solidFill>
                <a:latin typeface="+mn-lt"/>
              </a:rPr>
              <a:t> the total value of the contract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b="1" dirty="0">
                <a:solidFill>
                  <a:srgbClr val="000000"/>
                </a:solidFill>
                <a:latin typeface="+mn-lt"/>
              </a:rPr>
              <a:t>PMP/QPR </a:t>
            </a:r>
            <a:r>
              <a:rPr lang="en-US" sz="3000" dirty="0">
                <a:solidFill>
                  <a:srgbClr val="000000"/>
                </a:solidFill>
                <a:latin typeface="+mn-lt"/>
              </a:rPr>
              <a:t>- </a:t>
            </a:r>
            <a:r>
              <a:rPr lang="en-US" sz="3000" b="1" dirty="0">
                <a:solidFill>
                  <a:srgbClr val="000000"/>
                </a:solidFill>
                <a:latin typeface="+mn-lt"/>
              </a:rPr>
              <a:t>Technical or Administrative Support Contracts</a:t>
            </a:r>
            <a:endParaRPr lang="en-US" sz="3000" dirty="0">
              <a:solidFill>
                <a:srgbClr val="000000"/>
              </a:solidFill>
              <a:latin typeface="+mn-lt"/>
            </a:endParaRP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spTree>
    <p:extLst>
      <p:ext uri="{BB962C8B-B14F-4D97-AF65-F5344CB8AC3E}">
        <p14:creationId xmlns:p14="http://schemas.microsoft.com/office/powerpoint/2010/main" val="3228368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Risk Management Log</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pic>
        <p:nvPicPr>
          <p:cNvPr id="5" name="Picture 4">
            <a:extLst>
              <a:ext uri="{FF2B5EF4-FFF2-40B4-BE49-F238E27FC236}">
                <a16:creationId xmlns:a16="http://schemas.microsoft.com/office/drawing/2014/main" id="{70D5C4C7-3451-4EDF-8C92-BC49C279A6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278" y="2840788"/>
            <a:ext cx="11133444" cy="15389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715923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88379"/>
            <a:ext cx="11580921" cy="4834170"/>
          </a:xfrm>
        </p:spPr>
        <p:txBody>
          <a:bodyPr>
            <a:normAutofit fontScale="85000" lnSpcReduction="20000"/>
          </a:bodyPr>
          <a:lstStyle/>
          <a:p>
            <a:pPr marL="228600" lvl="1">
              <a:lnSpc>
                <a:spcPct val="120000"/>
              </a:lnSpc>
              <a:spcBef>
                <a:spcPts val="600"/>
              </a:spcBef>
            </a:pPr>
            <a:r>
              <a:rPr lang="en-US" sz="2800" b="1" dirty="0">
                <a:solidFill>
                  <a:srgbClr val="000000"/>
                </a:solidFill>
                <a:latin typeface="+mn-lt"/>
              </a:rPr>
              <a:t>Risk:</a:t>
            </a:r>
            <a:r>
              <a:rPr lang="en-US" sz="2800" dirty="0">
                <a:solidFill>
                  <a:srgbClr val="000000"/>
                </a:solidFill>
                <a:latin typeface="+mn-lt"/>
              </a:rPr>
              <a:t> detail the risk identified</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Likelihood:</a:t>
            </a:r>
            <a:r>
              <a:rPr lang="en-US" sz="2800" dirty="0">
                <a:solidFill>
                  <a:srgbClr val="000000"/>
                </a:solidFill>
                <a:latin typeface="+mn-lt"/>
              </a:rPr>
              <a:t> the likelihood that the risk will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Impact:</a:t>
            </a:r>
            <a:r>
              <a:rPr lang="en-US" sz="2800" dirty="0">
                <a:solidFill>
                  <a:srgbClr val="000000"/>
                </a:solidFill>
                <a:latin typeface="+mn-lt"/>
              </a:rPr>
              <a:t> the impact on the project success or schedule that the risk will have should it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Potential Impact:</a:t>
            </a:r>
            <a:r>
              <a:rPr lang="en-US" sz="2800" dirty="0">
                <a:solidFill>
                  <a:srgbClr val="000000"/>
                </a:solidFill>
                <a:latin typeface="+mn-lt"/>
              </a:rPr>
              <a:t> detail the potential impact the risk would have should it occur</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Mitigation Strategy:</a:t>
            </a:r>
            <a:r>
              <a:rPr lang="en-US" sz="2800" dirty="0">
                <a:solidFill>
                  <a:srgbClr val="000000"/>
                </a:solidFill>
                <a:latin typeface="+mn-lt"/>
              </a:rPr>
              <a:t> the mitigation strategy the project team is implementing to make sure the risk either doesn’t happen or it is managed effectively</a:t>
            </a:r>
          </a:p>
        </p:txBody>
      </p:sp>
      <p:sp>
        <p:nvSpPr>
          <p:cNvPr id="8" name="Subtitle 3">
            <a:extLst>
              <a:ext uri="{FF2B5EF4-FFF2-40B4-BE49-F238E27FC236}">
                <a16:creationId xmlns:a16="http://schemas.microsoft.com/office/drawing/2014/main" id="{0FF4DAD5-81E5-454A-8E81-082D7907BDA3}"/>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sp>
        <p:nvSpPr>
          <p:cNvPr id="7" name="Title 2">
            <a:extLst>
              <a:ext uri="{FF2B5EF4-FFF2-40B4-BE49-F238E27FC236}">
                <a16:creationId xmlns:a16="http://schemas.microsoft.com/office/drawing/2014/main" id="{9A022C89-587F-92D4-A4F5-998A2E481E1B}"/>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 Risk Management Log</a:t>
            </a:r>
          </a:p>
        </p:txBody>
      </p:sp>
    </p:spTree>
    <p:extLst>
      <p:ext uri="{BB962C8B-B14F-4D97-AF65-F5344CB8AC3E}">
        <p14:creationId xmlns:p14="http://schemas.microsoft.com/office/powerpoint/2010/main" val="1559571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79"/>
            <a:ext cx="11580921" cy="4675067"/>
          </a:xfrm>
        </p:spPr>
        <p:txBody>
          <a:bodyPr>
            <a:normAutofit/>
          </a:bodyPr>
          <a:lstStyle/>
          <a:p>
            <a:r>
              <a:rPr lang="en-US" sz="1200" dirty="0">
                <a:solidFill>
                  <a:srgbClr val="000000"/>
                </a:solidFill>
                <a:latin typeface="Calibri" panose="020F0502020204030204" pitchFamily="34" charset="0"/>
                <a:cs typeface="Calibri" panose="020F0502020204030204" pitchFamily="34" charset="0"/>
              </a:rPr>
              <a:t>Allocation: </a:t>
            </a:r>
            <a:r>
              <a:rPr lang="en-US" sz="1200" b="0" dirty="0">
                <a:solidFill>
                  <a:srgbClr val="000000"/>
                </a:solidFill>
                <a:latin typeface="Calibri" panose="020F0502020204030204" pitchFamily="34" charset="0"/>
                <a:cs typeface="Calibri" panose="020F0502020204030204" pitchFamily="34" charset="0"/>
              </a:rPr>
              <a:t>BIL Section 40101(d) prescribes a formula to allocate funds to States and Indian Tribes.  The formula includes five factors based on population, land area, probability of disruptive events, economic impact of past disruptive events, and amount of expenditures spent to mitigate likelihood and consequence of disruptive events.  The resulting allocations are the amount a State or Indian Tribe may receive during each of the five years of grant funding.  Annual allocation amounts will be determined each year based on available BIL Section 40101(d) funding and annual updates to the data relating to the five factors.  </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ALRD: </a:t>
            </a:r>
            <a:r>
              <a:rPr lang="en-US" sz="1200" b="0" dirty="0">
                <a:solidFill>
                  <a:srgbClr val="000000"/>
                </a:solidFill>
                <a:latin typeface="Calibri" panose="020F0502020204030204" pitchFamily="34" charset="0"/>
                <a:cs typeface="Calibri" panose="020F0502020204030204" pitchFamily="34" charset="0"/>
              </a:rPr>
              <a:t>An Administrative and Legal Requirements Document (ALRD) is the instrument the government uses to announce and describe a financial assistance opportunity, such as a formula grant.  It is similar to a Funding Opportunity Announcement (FOA), except that an ALRD is typically used for a non-competitive grant program whereas a FOA is typically used for a competitive financial assistance opportunity.  The ALRD provides the administrative and legal requirements of the formula grant program and instructs eligible applicants on the process and documents needed to apply for the grant.</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Applicant: </a:t>
            </a:r>
            <a:r>
              <a:rPr lang="en-US" sz="1200" b="0" dirty="0">
                <a:solidFill>
                  <a:srgbClr val="000000"/>
                </a:solidFill>
                <a:latin typeface="Calibri" panose="020F0502020204030204" pitchFamily="34" charset="0"/>
                <a:cs typeface="Calibri" panose="020F0502020204030204" pitchFamily="34" charset="0"/>
              </a:rPr>
              <a:t>An Applicant is a State, U.S. Territory, District of Columbia or Indian Tribe (normally referred to as “State and Indian Tribes” for the purpose of BIL Section 40101(d)) eligible to receive a formula grant under Section 40101(d) Formula Grant Program of the Bipartisan Infrastructure Law (BIL).</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Application: </a:t>
            </a:r>
            <a:r>
              <a:rPr lang="en-US" sz="1200" b="0" dirty="0">
                <a:solidFill>
                  <a:srgbClr val="000000"/>
                </a:solidFill>
                <a:latin typeface="Calibri" panose="020F0502020204030204" pitchFamily="34" charset="0"/>
                <a:cs typeface="Calibri" panose="020F0502020204030204" pitchFamily="34" charset="0"/>
              </a:rPr>
              <a:t>There are two definitions for an application, depending on the stage of the award process:</a:t>
            </a:r>
          </a:p>
          <a:p>
            <a:pPr indent="0">
              <a:buNone/>
            </a:pPr>
            <a:r>
              <a:rPr lang="en-US" sz="1200" dirty="0">
                <a:solidFill>
                  <a:srgbClr val="000000"/>
                </a:solidFill>
                <a:latin typeface="Calibri" panose="020F0502020204030204" pitchFamily="34" charset="0"/>
                <a:cs typeface="Calibri" panose="020F0502020204030204" pitchFamily="34" charset="0"/>
              </a:rPr>
              <a:t>Grant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 grant application to the U.S. Department of Energy to receive a formula grant under BIL Section 40101(d).  Section 40101(d) requires that applications include a plan (referred to as the Program Narrative) that describes the criteria and methods that will be used by the State or Indian Tribe to award grants to eligible entities; be adopted after notice and a public hearing; and describe the proposed funding distributions and recipients of the grants to be provided by the State or Indian Tribe.  In addition to the Program Narrative, the ALRD Sections IV.A and IV.B require additional information and documents needed to apply for and receive a grant. </a:t>
            </a:r>
          </a:p>
          <a:p>
            <a:pPr indent="0">
              <a:buNone/>
            </a:pPr>
            <a:r>
              <a:rPr lang="en-US" sz="1200" dirty="0">
                <a:solidFill>
                  <a:srgbClr val="000000"/>
                </a:solidFill>
                <a:latin typeface="Calibri" panose="020F0502020204030204" pitchFamily="34" charset="0"/>
                <a:cs typeface="Calibri" panose="020F0502020204030204" pitchFamily="34" charset="0"/>
              </a:rPr>
              <a:t>Allocation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an annual allocation application to request and receive their annual funding allocations (this is after receipt of their initial award).  The allocation request for Year 1 is considered to be part of the initial grant application.  Additionally, the U.S. Department of Energy will be releasing the Year 2 formula allocation amounts by January 2023.  States and Indian Tribes may request both Year 1 and Year 2 allocation amounts in the initial grant application.  Or, if a State or Indian Tribe submits an application prior to the release of the Year 2 allocations, requesting only the Year 1 allocation, they must submit a separate Year 2 allocation application prior to March 31, 2023 in order to receive the Year 2 allocation.  The Grant Agreement will contain instructions on the requirements and process for annual allocation application submittals.  Annual allocations will be obligated to the same grant agreement awarded in Year 1, thereby increasing the grant amount with each annual allocation.</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rPr>
              <a:t>Definitions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rPr>
              <a:t>Running List</a:t>
            </a:r>
          </a:p>
        </p:txBody>
      </p:sp>
    </p:spTree>
    <p:extLst>
      <p:ext uri="{BB962C8B-B14F-4D97-AF65-F5344CB8AC3E}">
        <p14:creationId xmlns:p14="http://schemas.microsoft.com/office/powerpoint/2010/main" val="1775955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43169"/>
          </a:xfrm>
        </p:spPr>
        <p:txBody>
          <a:bodyPr>
            <a:normAutofit fontScale="55000" lnSpcReduction="20000"/>
          </a:bodyPr>
          <a:lstStyle/>
          <a:p>
            <a:r>
              <a:rPr lang="en-US" sz="2500" dirty="0">
                <a:solidFill>
                  <a:srgbClr val="000000"/>
                </a:solidFill>
                <a:latin typeface="Calibri" panose="020F0502020204030204" pitchFamily="34" charset="0"/>
                <a:cs typeface="Calibri" panose="020F0502020204030204" pitchFamily="34" charset="0"/>
              </a:rPr>
              <a:t>Cost Match: </a:t>
            </a:r>
            <a:r>
              <a:rPr lang="en-US" sz="2500" b="0" dirty="0">
                <a:solidFill>
                  <a:srgbClr val="000000"/>
                </a:solidFill>
                <a:latin typeface="Calibri" panose="020F0502020204030204" pitchFamily="34" charset="0"/>
                <a:cs typeface="Calibri" panose="020F0502020204030204" pitchFamily="34" charset="0"/>
              </a:rPr>
              <a:t>Cost Match under BIL Section 40101(d) is the amount of non-Federal funding a State or Indian Tribe must provide to match the amount of Federal funds awarded under a Section 40101(d) formula grant.  Under the Section 40101(d) each State and Indian Tribe is required to match 15 percent of the amount provided to it under the program.   Further, an Eligible Entity that receives a subaward under this program is required to match 100 percent of the amount of the subaward as required by Section 40101(h)(1). However, if the Eligible Entity sells not more than 4,000,000 megawatt hours of electricity per year (i.e., is a Small Utility), the required match will be one-third of the amount of the subaward as required by Section 40101(h)(2).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Eligible Entity: </a:t>
            </a:r>
            <a:r>
              <a:rPr lang="en-US" sz="2500" b="0" dirty="0">
                <a:solidFill>
                  <a:srgbClr val="000000"/>
                </a:solidFill>
                <a:latin typeface="Calibri" panose="020F0502020204030204" pitchFamily="34" charset="0"/>
                <a:cs typeface="Calibri" panose="020F0502020204030204" pitchFamily="34" charset="0"/>
              </a:rPr>
              <a:t>States and Indian Tribes may use BIL Section 40101(d) formula grant funds to issue subawards to Eligible Entities for the purpose of implementing eligible resilience measures that achieve the objectives of Section 40101(d).  An Eligible Entity is defined by Section 40101(d) as </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 grid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storage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generator;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transmission owner or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distribution provider;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fuel supplier; and</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any other relevant entity, as determined by the Secretary (of the U.S. Department of Energy).</a:t>
            </a:r>
          </a:p>
          <a:p>
            <a:r>
              <a:rPr lang="en-US" sz="2500" dirty="0">
                <a:solidFill>
                  <a:srgbClr val="000000"/>
                </a:solidFill>
                <a:latin typeface="Calibri" panose="020F0502020204030204" pitchFamily="34" charset="0"/>
                <a:cs typeface="Calibri" panose="020F0502020204030204" pitchFamily="34" charset="0"/>
              </a:rPr>
              <a:t>Formula Grant: </a:t>
            </a:r>
            <a:r>
              <a:rPr lang="en-US" sz="2500" b="0" dirty="0">
                <a:solidFill>
                  <a:srgbClr val="000000"/>
                </a:solidFill>
                <a:latin typeface="Calibri" panose="020F0502020204030204" pitchFamily="34" charset="0"/>
                <a:cs typeface="Calibri" panose="020F0502020204030204" pitchFamily="34" charset="0"/>
              </a:rPr>
              <a:t>A formula grant is a type of financial assistance award in which the government awards grants to eligible applicants, with the grant amount being based on a prescribed formula.  BIL Section 40101(d) prescribes a formula to allocate Section 40101(d) funds to States and Indian Tribes.  The formula includes five factors based on population, land area, probability of disruptive events, economic impact of past disruptive events, and amount of expenditures spent to mitigate likelihood and consequence of disruptive events.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GDO: </a:t>
            </a:r>
            <a:r>
              <a:rPr lang="en-US" sz="2500" b="0" dirty="0">
                <a:solidFill>
                  <a:srgbClr val="000000"/>
                </a:solidFill>
                <a:latin typeface="Calibri" panose="020F0502020204030204" pitchFamily="34" charset="0"/>
                <a:cs typeface="Calibri" panose="020F0502020204030204" pitchFamily="34" charset="0"/>
              </a:rPr>
              <a:t>The Grid Deployment Office (GDO) is the programmatic office within the U.S. Department of Energy responsible for implementing the BIL Section 40101(d) and other BIL grid resilience programs.  Information about GDO is available here:  Grid Deployment Office | Department of Energy</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Grant Agreement: </a:t>
            </a:r>
            <a:r>
              <a:rPr lang="en-US" sz="2500" b="0" dirty="0">
                <a:solidFill>
                  <a:srgbClr val="000000"/>
                </a:solidFill>
                <a:latin typeface="Calibri" panose="020F0502020204030204" pitchFamily="34" charset="0"/>
                <a:cs typeface="Calibri" panose="020F0502020204030204" pitchFamily="34" charset="0"/>
              </a:rPr>
              <a:t>A grant agreement is the contractual financial assistance instrument in which a State or Indian Tribe and the Department of Energy enter into for the purpose of the Department of Energy making available funds to the applicant to achieve grant objectives.  The grant agreement contains the Terms and Conditions the State or Indian Tribe must adhere to when utilizing grant funds.  The U.S. Department of Energy will award Section 40101(d) grant agreements with an initial Period of Performance of five years.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2124840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53801"/>
          </a:xfrm>
        </p:spPr>
        <p:txBody>
          <a:bodyPr>
            <a:normAutofit fontScale="40000" lnSpcReduction="20000"/>
          </a:bodyPr>
          <a:lstStyle/>
          <a:p>
            <a:r>
              <a:rPr lang="en-US" sz="3000" dirty="0">
                <a:solidFill>
                  <a:srgbClr val="000000"/>
                </a:solidFill>
                <a:latin typeface="Calibri" panose="020F0502020204030204" pitchFamily="34" charset="0"/>
                <a:cs typeface="Calibri" panose="020F0502020204030204" pitchFamily="34" charset="0"/>
              </a:rPr>
              <a:t>NETL: </a:t>
            </a:r>
            <a:r>
              <a:rPr lang="en-US" sz="3000" b="0" dirty="0">
                <a:solidFill>
                  <a:srgbClr val="000000"/>
                </a:solidFill>
                <a:latin typeface="Calibri" panose="020F0502020204030204" pitchFamily="34" charset="0"/>
                <a:cs typeface="Calibri" panose="020F0502020204030204" pitchFamily="34" charset="0"/>
              </a:rPr>
              <a:t>The National Energy Technology Laboratory (NETL) is administering the BIL Section 40101(d) and other BIL grid resilience programs on behalf of the U.S. Department of Energy Grid Deployment Office (GDO), and will provide administrative and technical oversight over the formula grants.  NETL will assign Federal Project Officers, Award Administrators, and Contracting Officers to negotiate, award, monitor and administer the BIL Section 40101(d) formula grants to States and Indian Tribes.  Information about NETL is available here:  </a:t>
            </a:r>
            <a:r>
              <a:rPr lang="en-US" sz="3000" b="0" dirty="0">
                <a:solidFill>
                  <a:srgbClr val="000000"/>
                </a:solidFill>
                <a:latin typeface="Calibri" panose="020F0502020204030204" pitchFamily="34" charset="0"/>
                <a:cs typeface="Calibri" panose="020F0502020204030204" pitchFamily="34" charset="0"/>
                <a:hlinkClick r:id="rId2"/>
              </a:rPr>
              <a:t>https://netl.doe.gov</a:t>
            </a:r>
            <a:r>
              <a:rPr lang="en-US" sz="3000" b="0" dirty="0">
                <a:solidFill>
                  <a:srgbClr val="000000"/>
                </a:solidFill>
                <a:latin typeface="Calibri" panose="020F0502020204030204" pitchFamily="34" charset="0"/>
                <a:cs typeface="Calibri" panose="020F0502020204030204" pitchFamily="34" charset="0"/>
              </a:rPr>
              <a:t>.  </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New Generation: </a:t>
            </a:r>
            <a:r>
              <a:rPr lang="en-US" sz="3000" b="0" dirty="0">
                <a:solidFill>
                  <a:srgbClr val="000000"/>
                </a:solidFill>
                <a:latin typeface="Calibri" panose="020F0502020204030204" pitchFamily="34" charset="0"/>
                <a:cs typeface="Calibri" panose="020F0502020204030204" pitchFamily="34" charset="0"/>
              </a:rPr>
              <a:t>BIL Section 40101 prohibits a grant awarded to an Eligible Entity under the program being used for construction of a new electric generating facility.  In this context, new generation is defined as construction of a facility that produces electricity, including emergency back-up generation, solar generation or any other electric generation unit or facility.</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Power Line: </a:t>
            </a:r>
            <a:r>
              <a:rPr lang="en-US" sz="3000" b="0" dirty="0">
                <a:solidFill>
                  <a:srgbClr val="000000"/>
                </a:solidFill>
                <a:latin typeface="Calibri" panose="020F0502020204030204" pitchFamily="34" charset="0"/>
                <a:cs typeface="Calibri" panose="020F0502020204030204" pitchFamily="34" charset="0"/>
              </a:rPr>
              <a:t>The term “power line” includes a transmission line or a distribution line, as applicable.  Distribution power lines are considered to be below 69kV.</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Program Narrative: </a:t>
            </a:r>
            <a:r>
              <a:rPr lang="en-US" sz="3000" b="0" dirty="0">
                <a:solidFill>
                  <a:srgbClr val="000000"/>
                </a:solidFill>
                <a:latin typeface="Calibri" panose="020F0502020204030204" pitchFamily="34" charset="0"/>
                <a:cs typeface="Calibri" panose="020F0502020204030204" pitchFamily="34" charset="0"/>
              </a:rPr>
              <a:t>The Program Narrative is a critical part of the grant application.  Section 40101(d) requires that applications include a plan (referred to as the Program Narrative) that as describes the criteria and methods that will be used by the State or Indian Tribe to award grants to eligible entities; be adopted after notice and a public hearing; and (iii) describe the proposed funding distributions and recipients of the grants to be provided by the State or Indian Tribe.  The ALRD provides additional requirements for the Program Narrative, which include”</a:t>
            </a:r>
          </a:p>
          <a:p>
            <a:pPr lvl="1"/>
            <a:r>
              <a:rPr lang="en-US" b="0" dirty="0">
                <a:solidFill>
                  <a:srgbClr val="000000"/>
                </a:solidFill>
                <a:latin typeface="Calibri" panose="020F0502020204030204" pitchFamily="34" charset="0"/>
                <a:cs typeface="Calibri" panose="020F0502020204030204" pitchFamily="34" charset="0"/>
              </a:rPr>
              <a:t>Objective and metrics</a:t>
            </a:r>
          </a:p>
          <a:p>
            <a:pPr lvl="1"/>
            <a:r>
              <a:rPr lang="en-US" b="0" dirty="0">
                <a:solidFill>
                  <a:srgbClr val="000000"/>
                </a:solidFill>
                <a:latin typeface="Calibri" panose="020F0502020204030204" pitchFamily="34" charset="0"/>
                <a:cs typeface="Calibri" panose="020F0502020204030204" pitchFamily="34" charset="0"/>
              </a:rPr>
              <a:t>Criteria</a:t>
            </a:r>
          </a:p>
          <a:p>
            <a:pPr lvl="1"/>
            <a:r>
              <a:rPr lang="en-US" b="0" dirty="0">
                <a:solidFill>
                  <a:srgbClr val="000000"/>
                </a:solidFill>
                <a:latin typeface="Calibri" panose="020F0502020204030204" pitchFamily="34" charset="0"/>
                <a:cs typeface="Calibri" panose="020F0502020204030204" pitchFamily="34" charset="0"/>
              </a:rPr>
              <a:t>Methods</a:t>
            </a:r>
          </a:p>
          <a:p>
            <a:pPr lvl="1"/>
            <a:r>
              <a:rPr lang="en-US" b="0" dirty="0">
                <a:solidFill>
                  <a:srgbClr val="000000"/>
                </a:solidFill>
                <a:latin typeface="Calibri" panose="020F0502020204030204" pitchFamily="34" charset="0"/>
                <a:cs typeface="Calibri" panose="020F0502020204030204" pitchFamily="34" charset="0"/>
              </a:rPr>
              <a:t>Funding distribution</a:t>
            </a:r>
          </a:p>
          <a:p>
            <a:pPr lvl="1"/>
            <a:r>
              <a:rPr lang="en-US" b="0" dirty="0">
                <a:solidFill>
                  <a:srgbClr val="000000"/>
                </a:solidFill>
                <a:latin typeface="Calibri" panose="020F0502020204030204" pitchFamily="34" charset="0"/>
                <a:cs typeface="Calibri" panose="020F0502020204030204" pitchFamily="34" charset="0"/>
              </a:rPr>
              <a:t>Equity Approach</a:t>
            </a:r>
          </a:p>
          <a:p>
            <a:pPr lvl="1"/>
            <a:r>
              <a:rPr lang="en-US" b="0" dirty="0">
                <a:solidFill>
                  <a:srgbClr val="000000"/>
                </a:solidFill>
                <a:latin typeface="Calibri" panose="020F0502020204030204" pitchFamily="34" charset="0"/>
                <a:cs typeface="Calibri" panose="020F0502020204030204" pitchFamily="34" charset="0"/>
              </a:rPr>
              <a:t>Technical assistance and administration</a:t>
            </a:r>
          </a:p>
          <a:p>
            <a:pPr lvl="1"/>
            <a:r>
              <a:rPr lang="en-US" b="0" dirty="0">
                <a:solidFill>
                  <a:srgbClr val="000000"/>
                </a:solidFill>
                <a:latin typeface="Calibri" panose="020F0502020204030204" pitchFamily="34" charset="0"/>
                <a:cs typeface="Calibri" panose="020F0502020204030204" pitchFamily="34" charset="0"/>
              </a:rPr>
              <a:t>Public notice and hearing</a:t>
            </a:r>
            <a:endParaRPr lang="en-US"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Section 40101(d): </a:t>
            </a:r>
            <a:r>
              <a:rPr lang="en-US" sz="3000" b="0" dirty="0">
                <a:solidFill>
                  <a:srgbClr val="000000"/>
                </a:solidFill>
                <a:latin typeface="Calibri" panose="020F0502020204030204" pitchFamily="34" charset="0"/>
                <a:cs typeface="Calibri" panose="020F0502020204030204" pitchFamily="34" charset="0"/>
              </a:rPr>
              <a:t>Section 40101(d) of the Bipartisan Infrastructure Law (BIL) authorizes the U.S. Department of Energy to award formula grants to States and Indian Tribes to improve the resilience of their electric grids.</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Small Utility: </a:t>
            </a:r>
            <a:r>
              <a:rPr lang="en-US" sz="3000" b="0" dirty="0">
                <a:solidFill>
                  <a:srgbClr val="000000"/>
                </a:solidFill>
                <a:latin typeface="Calibri" panose="020F0502020204030204" pitchFamily="34" charset="0"/>
                <a:cs typeface="Calibri" panose="020F0502020204030204" pitchFamily="34" charset="0"/>
              </a:rPr>
              <a:t>As defined in BIL Section 40101(h)(2) for the purpose of this grant program, a Small Utility sells not more than 4,000,000 megawatt hours of electricity per year.  </a:t>
            </a:r>
          </a:p>
          <a:p>
            <a:r>
              <a:rPr lang="en-US" sz="3000" dirty="0">
                <a:solidFill>
                  <a:srgbClr val="000000"/>
                </a:solidFill>
                <a:latin typeface="Calibri" panose="020F0502020204030204" pitchFamily="34" charset="0"/>
                <a:cs typeface="Calibri" panose="020F0502020204030204" pitchFamily="34" charset="0"/>
              </a:rPr>
              <a:t>Weatherization: </a:t>
            </a:r>
            <a:r>
              <a:rPr lang="en-US" sz="3000" b="0" dirty="0">
                <a:solidFill>
                  <a:srgbClr val="000000"/>
                </a:solidFill>
                <a:latin typeface="Calibri" panose="020F0502020204030204" pitchFamily="34" charset="0"/>
                <a:cs typeface="Calibri" panose="020F0502020204030204" pitchFamily="34" charset="0"/>
              </a:rPr>
              <a:t>Technologies or equipment that can be used to enhance reliability and resiliency of electric grid components in preparation for extreme weather conditions.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68135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80"/>
            <a:ext cx="5825373" cy="4621904"/>
          </a:xfrm>
        </p:spPr>
        <p:txBody>
          <a:bodyPr>
            <a:normAutofit fontScale="55000" lnSpcReduction="20000"/>
          </a:bodyPr>
          <a:lstStyle/>
          <a:p>
            <a:r>
              <a:rPr lang="en-US" dirty="0">
                <a:solidFill>
                  <a:srgbClr val="000000"/>
                </a:solidFill>
                <a:latin typeface="Calibri" panose="020F0502020204030204" pitchFamily="34" charset="0"/>
                <a:cs typeface="Calibri" panose="020F0502020204030204" pitchFamily="34" charset="0"/>
              </a:rPr>
              <a:t>AGR&amp;D </a:t>
            </a:r>
            <a:r>
              <a:rPr lang="en-US" b="0" dirty="0">
                <a:solidFill>
                  <a:srgbClr val="000000"/>
                </a:solidFill>
                <a:latin typeface="Calibri" panose="020F0502020204030204" pitchFamily="34" charset="0"/>
                <a:cs typeface="Calibri" panose="020F0502020204030204" pitchFamily="34" charset="0"/>
              </a:rPr>
              <a:t>– Advanced Grid Research and Development</a:t>
            </a:r>
          </a:p>
          <a:p>
            <a:r>
              <a:rPr lang="en-US" dirty="0">
                <a:solidFill>
                  <a:srgbClr val="000000"/>
                </a:solidFill>
                <a:latin typeface="Calibri" panose="020F0502020204030204" pitchFamily="34" charset="0"/>
                <a:cs typeface="Calibri" panose="020F0502020204030204" pitchFamily="34" charset="0"/>
              </a:rPr>
              <a:t>ASAP </a:t>
            </a:r>
            <a:r>
              <a:rPr lang="en-US" b="0" dirty="0">
                <a:solidFill>
                  <a:srgbClr val="000000"/>
                </a:solidFill>
                <a:latin typeface="Calibri" panose="020F0502020204030204" pitchFamily="34" charset="0"/>
                <a:cs typeface="Calibri" panose="020F0502020204030204" pitchFamily="34" charset="0"/>
              </a:rPr>
              <a:t>– </a:t>
            </a:r>
            <a:r>
              <a:rPr lang="en-US" sz="2800" b="0" dirty="0">
                <a:solidFill>
                  <a:srgbClr val="000000"/>
                </a:solidFill>
                <a:latin typeface="Calibri" panose="020F0502020204030204" pitchFamily="34" charset="0"/>
                <a:cs typeface="Calibri" panose="020F0502020204030204" pitchFamily="34" charset="0"/>
              </a:rPr>
              <a:t>Automated Standard Application for Payments</a:t>
            </a:r>
            <a:endParaRPr lang="en-US" b="0" dirty="0">
              <a:solidFill>
                <a:srgbClr val="000000"/>
              </a:solidFill>
              <a:latin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cs typeface="Calibri" panose="020F0502020204030204" pitchFamily="34" charset="0"/>
              </a:rPr>
              <a:t>BIL </a:t>
            </a:r>
            <a:r>
              <a:rPr lang="en-US" b="0" dirty="0">
                <a:solidFill>
                  <a:srgbClr val="000000"/>
                </a:solidFill>
                <a:latin typeface="Calibri" panose="020F0502020204030204" pitchFamily="34" charset="0"/>
                <a:cs typeface="Calibri" panose="020F0502020204030204" pitchFamily="34" charset="0"/>
              </a:rPr>
              <a:t>– Bipartisan Infrastructure Law (also referred to as IIJA)</a:t>
            </a:r>
          </a:p>
          <a:p>
            <a:r>
              <a:rPr lang="en-US" dirty="0">
                <a:solidFill>
                  <a:srgbClr val="000000"/>
                </a:solidFill>
                <a:latin typeface="Calibri" panose="020F0502020204030204" pitchFamily="34" charset="0"/>
                <a:cs typeface="Calibri" panose="020F0502020204030204" pitchFamily="34" charset="0"/>
              </a:rPr>
              <a:t>CESER </a:t>
            </a:r>
            <a:r>
              <a:rPr lang="en-US" b="0" dirty="0">
                <a:solidFill>
                  <a:srgbClr val="000000"/>
                </a:solidFill>
                <a:latin typeface="Calibri" panose="020F0502020204030204" pitchFamily="34" charset="0"/>
                <a:cs typeface="Calibri" panose="020F0502020204030204" pitchFamily="34" charset="0"/>
              </a:rPr>
              <a:t>– Office of Cybersecurity, Energy Security, &amp; Emergency Response</a:t>
            </a:r>
          </a:p>
          <a:p>
            <a:r>
              <a:rPr lang="en-US" dirty="0">
                <a:solidFill>
                  <a:srgbClr val="000000"/>
                </a:solidFill>
                <a:latin typeface="Calibri" panose="020F0502020204030204" pitchFamily="34" charset="0"/>
                <a:cs typeface="Calibri" panose="020F0502020204030204" pitchFamily="34" charset="0"/>
              </a:rPr>
              <a:t>CFR</a:t>
            </a:r>
            <a:r>
              <a:rPr lang="en-US" b="0" dirty="0">
                <a:solidFill>
                  <a:srgbClr val="000000"/>
                </a:solidFill>
                <a:latin typeface="Calibri" panose="020F0502020204030204" pitchFamily="34" charset="0"/>
                <a:cs typeface="Calibri" panose="020F0502020204030204" pitchFamily="34" charset="0"/>
              </a:rPr>
              <a:t> – Code of Federal Regulations</a:t>
            </a:r>
          </a:p>
          <a:p>
            <a:r>
              <a:rPr lang="en-US" dirty="0">
                <a:solidFill>
                  <a:srgbClr val="000000"/>
                </a:solidFill>
                <a:latin typeface="Calibri" panose="020F0502020204030204" pitchFamily="34" charset="0"/>
                <a:cs typeface="Calibri" panose="020F0502020204030204" pitchFamily="34" charset="0"/>
              </a:rPr>
              <a:t>CO </a:t>
            </a:r>
            <a:r>
              <a:rPr lang="en-US" b="0" dirty="0">
                <a:solidFill>
                  <a:srgbClr val="000000"/>
                </a:solidFill>
                <a:latin typeface="Calibri" panose="020F0502020204030204" pitchFamily="34" charset="0"/>
                <a:cs typeface="Calibri" panose="020F0502020204030204" pitchFamily="34" charset="0"/>
              </a:rPr>
              <a:t>– Contracting Officer</a:t>
            </a:r>
          </a:p>
          <a:p>
            <a:r>
              <a:rPr lang="en-US" dirty="0">
                <a:solidFill>
                  <a:srgbClr val="000000"/>
                </a:solidFill>
                <a:latin typeface="Calibri" panose="020F0502020204030204" pitchFamily="34" charset="0"/>
                <a:cs typeface="Calibri" panose="020F0502020204030204" pitchFamily="34" charset="0"/>
              </a:rPr>
              <a:t>CS</a:t>
            </a:r>
            <a:r>
              <a:rPr lang="en-US" b="0" dirty="0">
                <a:solidFill>
                  <a:srgbClr val="000000"/>
                </a:solidFill>
                <a:latin typeface="Calibri" panose="020F0502020204030204" pitchFamily="34" charset="0"/>
                <a:cs typeface="Calibri" panose="020F0502020204030204" pitchFamily="34" charset="0"/>
              </a:rPr>
              <a:t> – Contract Specialist</a:t>
            </a:r>
          </a:p>
          <a:p>
            <a:r>
              <a:rPr lang="en-US" dirty="0">
                <a:solidFill>
                  <a:srgbClr val="000000"/>
                </a:solidFill>
                <a:latin typeface="Calibri" panose="020F0502020204030204" pitchFamily="34" charset="0"/>
                <a:cs typeface="Calibri" panose="020F0502020204030204" pitchFamily="34" charset="0"/>
              </a:rPr>
              <a:t>DOE </a:t>
            </a:r>
            <a:r>
              <a:rPr lang="en-US" b="0" dirty="0">
                <a:solidFill>
                  <a:srgbClr val="000000"/>
                </a:solidFill>
                <a:latin typeface="Calibri" panose="020F0502020204030204" pitchFamily="34" charset="0"/>
                <a:cs typeface="Calibri" panose="020F0502020204030204" pitchFamily="34" charset="0"/>
              </a:rPr>
              <a:t>– Department of Energy</a:t>
            </a:r>
          </a:p>
          <a:p>
            <a:r>
              <a:rPr lang="en-US" dirty="0">
                <a:solidFill>
                  <a:srgbClr val="000000"/>
                </a:solidFill>
                <a:latin typeface="Calibri" panose="020F0502020204030204" pitchFamily="34" charset="0"/>
                <a:cs typeface="Calibri" panose="020F0502020204030204" pitchFamily="34" charset="0"/>
              </a:rPr>
              <a:t>EDST </a:t>
            </a:r>
            <a:r>
              <a:rPr lang="en-US" b="0" dirty="0">
                <a:solidFill>
                  <a:srgbClr val="000000"/>
                </a:solidFill>
                <a:latin typeface="Calibri" panose="020F0502020204030204" pitchFamily="34" charset="0"/>
                <a:cs typeface="Calibri" panose="020F0502020204030204" pitchFamily="34" charset="0"/>
              </a:rPr>
              <a:t>– Energy Delivery &amp; Security Team </a:t>
            </a:r>
          </a:p>
          <a:p>
            <a:r>
              <a:rPr lang="en-US" dirty="0">
                <a:solidFill>
                  <a:srgbClr val="000000"/>
                </a:solidFill>
                <a:latin typeface="Calibri" panose="020F0502020204030204" pitchFamily="34" charset="0"/>
                <a:cs typeface="Calibri" panose="020F0502020204030204" pitchFamily="34" charset="0"/>
              </a:rPr>
              <a:t>EERE</a:t>
            </a:r>
            <a:r>
              <a:rPr lang="en-US" b="0" dirty="0">
                <a:solidFill>
                  <a:srgbClr val="000000"/>
                </a:solidFill>
                <a:latin typeface="Calibri" panose="020F0502020204030204" pitchFamily="34" charset="0"/>
                <a:cs typeface="Calibri" panose="020F0502020204030204" pitchFamily="34" charset="0"/>
              </a:rPr>
              <a:t> – Energy Efficiency and Renewable Energy</a:t>
            </a:r>
          </a:p>
          <a:p>
            <a:r>
              <a:rPr lang="en-US" dirty="0">
                <a:solidFill>
                  <a:srgbClr val="000000"/>
                </a:solidFill>
                <a:latin typeface="Calibri" panose="020F0502020204030204" pitchFamily="34" charset="0"/>
                <a:cs typeface="Calibri" panose="020F0502020204030204" pitchFamily="34" charset="0"/>
              </a:rPr>
              <a:t>FOA </a:t>
            </a:r>
            <a:r>
              <a:rPr lang="en-US" b="0" dirty="0">
                <a:solidFill>
                  <a:srgbClr val="000000"/>
                </a:solidFill>
                <a:latin typeface="Calibri" panose="020F0502020204030204" pitchFamily="34" charset="0"/>
                <a:cs typeface="Calibri" panose="020F0502020204030204" pitchFamily="34" charset="0"/>
              </a:rPr>
              <a:t>– Funding Opportunity Announcement</a:t>
            </a:r>
          </a:p>
          <a:p>
            <a:r>
              <a:rPr lang="en-US" dirty="0">
                <a:solidFill>
                  <a:srgbClr val="000000"/>
                </a:solidFill>
                <a:latin typeface="Calibri" panose="020F0502020204030204" pitchFamily="34" charset="0"/>
                <a:cs typeface="Calibri" panose="020F0502020204030204" pitchFamily="34" charset="0"/>
              </a:rPr>
              <a:t>FPO </a:t>
            </a:r>
            <a:r>
              <a:rPr lang="en-US" b="0" dirty="0">
                <a:solidFill>
                  <a:srgbClr val="000000"/>
                </a:solidFill>
                <a:latin typeface="Calibri" panose="020F0502020204030204" pitchFamily="34" charset="0"/>
                <a:cs typeface="Calibri" panose="020F0502020204030204" pitchFamily="34" charset="0"/>
              </a:rPr>
              <a:t>– Federal Project Officer (also referred to as TPO and Program Manager)</a:t>
            </a:r>
          </a:p>
          <a:p>
            <a:r>
              <a:rPr lang="en-US" dirty="0">
                <a:solidFill>
                  <a:srgbClr val="000000"/>
                </a:solidFill>
                <a:latin typeface="Calibri" panose="020F0502020204030204" pitchFamily="34" charset="0"/>
                <a:cs typeface="Calibri" panose="020F0502020204030204" pitchFamily="34" charset="0"/>
              </a:rPr>
              <a:t>GDO </a:t>
            </a:r>
            <a:r>
              <a:rPr lang="en-US" b="0" dirty="0">
                <a:solidFill>
                  <a:srgbClr val="000000"/>
                </a:solidFill>
                <a:latin typeface="Calibri" panose="020F0502020204030204" pitchFamily="34" charset="0"/>
                <a:cs typeface="Calibri" panose="020F0502020204030204" pitchFamily="34" charset="0"/>
              </a:rPr>
              <a:t>– Grid Deployment Office</a:t>
            </a:r>
          </a:p>
          <a:p>
            <a:r>
              <a:rPr lang="en-US" dirty="0">
                <a:solidFill>
                  <a:srgbClr val="000000"/>
                </a:solidFill>
                <a:latin typeface="Calibri" panose="020F0502020204030204" pitchFamily="34" charset="0"/>
                <a:cs typeface="Calibri" panose="020F0502020204030204" pitchFamily="34" charset="0"/>
              </a:rPr>
              <a:t>GD### </a:t>
            </a:r>
            <a:r>
              <a:rPr lang="en-US" b="0" dirty="0">
                <a:solidFill>
                  <a:srgbClr val="000000"/>
                </a:solidFill>
                <a:latin typeface="Calibri" panose="020F0502020204030204" pitchFamily="34" charset="0"/>
                <a:cs typeface="Calibri" panose="020F0502020204030204" pitchFamily="34" charset="0"/>
              </a:rPr>
              <a:t>– NETL’s Project Numbering System</a:t>
            </a:r>
          </a:p>
          <a:p>
            <a:r>
              <a:rPr lang="en-US" dirty="0">
                <a:solidFill>
                  <a:srgbClr val="000000"/>
                </a:solidFill>
                <a:latin typeface="Calibri" panose="020F0502020204030204" pitchFamily="34" charset="0"/>
                <a:cs typeface="Calibri" panose="020F0502020204030204" pitchFamily="34" charset="0"/>
              </a:rPr>
              <a:t>GRIP</a:t>
            </a:r>
            <a:r>
              <a:rPr lang="en-US" b="0" dirty="0">
                <a:solidFill>
                  <a:srgbClr val="000000"/>
                </a:solidFill>
                <a:latin typeface="Calibri" panose="020F0502020204030204" pitchFamily="34" charset="0"/>
                <a:cs typeface="Calibri" panose="020F0502020204030204" pitchFamily="34" charset="0"/>
              </a:rPr>
              <a:t> – Grid Resilience &amp; Innovative Partnerships</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Acronyms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
        <p:nvSpPr>
          <p:cNvPr id="5" name="Content Placeholder 1">
            <a:extLst>
              <a:ext uri="{FF2B5EF4-FFF2-40B4-BE49-F238E27FC236}">
                <a16:creationId xmlns:a16="http://schemas.microsoft.com/office/drawing/2014/main" id="{6317C2B1-0A82-4A71-AC14-BCCEEA6B184D}"/>
              </a:ext>
            </a:extLst>
          </p:cNvPr>
          <p:cNvSpPr txBox="1">
            <a:spLocks/>
          </p:cNvSpPr>
          <p:nvPr/>
        </p:nvSpPr>
        <p:spPr>
          <a:xfrm>
            <a:off x="6096000" y="1544980"/>
            <a:ext cx="5825373" cy="462190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Calibri" panose="020F0502020204030204" pitchFamily="34" charset="0"/>
                <a:cs typeface="Calibri" panose="020F0502020204030204" pitchFamily="34" charset="0"/>
              </a:rPr>
              <a:t>IIJA</a:t>
            </a:r>
            <a:r>
              <a:rPr lang="en-US" b="0" dirty="0">
                <a:solidFill>
                  <a:srgbClr val="000000"/>
                </a:solidFill>
                <a:latin typeface="Calibri" panose="020F0502020204030204" pitchFamily="34" charset="0"/>
                <a:cs typeface="Calibri" panose="020F0502020204030204" pitchFamily="34" charset="0"/>
              </a:rPr>
              <a:t> – Infrastructure Investment and Jobs Act</a:t>
            </a:r>
          </a:p>
          <a:p>
            <a:r>
              <a:rPr lang="en-US" dirty="0">
                <a:solidFill>
                  <a:srgbClr val="000000"/>
                </a:solidFill>
                <a:latin typeface="Calibri" panose="020F0502020204030204" pitchFamily="34" charset="0"/>
                <a:cs typeface="Calibri" panose="020F0502020204030204" pitchFamily="34" charset="0"/>
              </a:rPr>
              <a:t>MWh</a:t>
            </a:r>
            <a:r>
              <a:rPr lang="en-US" b="0" dirty="0">
                <a:solidFill>
                  <a:srgbClr val="000000"/>
                </a:solidFill>
                <a:latin typeface="Calibri" panose="020F0502020204030204" pitchFamily="34" charset="0"/>
                <a:cs typeface="Calibri" panose="020F0502020204030204" pitchFamily="34" charset="0"/>
              </a:rPr>
              <a:t> – Megawatt Hours</a:t>
            </a:r>
          </a:p>
          <a:p>
            <a:r>
              <a:rPr lang="en-US" dirty="0">
                <a:solidFill>
                  <a:srgbClr val="000000"/>
                </a:solidFill>
                <a:latin typeface="Calibri" panose="020F0502020204030204" pitchFamily="34" charset="0"/>
                <a:cs typeface="Calibri" panose="020F0502020204030204" pitchFamily="34" charset="0"/>
              </a:rPr>
              <a:t>NETL </a:t>
            </a:r>
            <a:r>
              <a:rPr lang="en-US" b="0" dirty="0">
                <a:solidFill>
                  <a:srgbClr val="000000"/>
                </a:solidFill>
                <a:latin typeface="Calibri" panose="020F0502020204030204" pitchFamily="34" charset="0"/>
                <a:cs typeface="Calibri" panose="020F0502020204030204" pitchFamily="34" charset="0"/>
              </a:rPr>
              <a:t>– National Energy Technology Laboratory</a:t>
            </a:r>
          </a:p>
          <a:p>
            <a:r>
              <a:rPr lang="en-US" dirty="0">
                <a:solidFill>
                  <a:srgbClr val="000000"/>
                </a:solidFill>
                <a:latin typeface="Calibri" panose="020F0502020204030204" pitchFamily="34" charset="0"/>
                <a:cs typeface="Calibri" panose="020F0502020204030204" pitchFamily="34" charset="0"/>
              </a:rPr>
              <a:t>OE </a:t>
            </a:r>
            <a:r>
              <a:rPr lang="en-US" b="0" dirty="0">
                <a:solidFill>
                  <a:srgbClr val="000000"/>
                </a:solidFill>
                <a:latin typeface="Calibri" panose="020F0502020204030204" pitchFamily="34" charset="0"/>
                <a:cs typeface="Calibri" panose="020F0502020204030204" pitchFamily="34" charset="0"/>
              </a:rPr>
              <a:t>– Office of Electricity</a:t>
            </a:r>
          </a:p>
          <a:p>
            <a:r>
              <a:rPr lang="en-US" dirty="0">
                <a:solidFill>
                  <a:srgbClr val="000000"/>
                </a:solidFill>
                <a:latin typeface="Calibri" panose="020F0502020204030204" pitchFamily="34" charset="0"/>
                <a:cs typeface="Calibri" panose="020F0502020204030204" pitchFamily="34" charset="0"/>
              </a:rPr>
              <a:t>PM</a:t>
            </a:r>
            <a:r>
              <a:rPr lang="en-US" b="0" dirty="0">
                <a:solidFill>
                  <a:srgbClr val="000000"/>
                </a:solidFill>
                <a:latin typeface="Calibri" panose="020F0502020204030204" pitchFamily="34" charset="0"/>
                <a:cs typeface="Calibri" panose="020F0502020204030204" pitchFamily="34" charset="0"/>
              </a:rPr>
              <a:t> – Project Milestone (Milestone Table)</a:t>
            </a:r>
          </a:p>
          <a:p>
            <a:r>
              <a:rPr lang="en-US" dirty="0">
                <a:solidFill>
                  <a:srgbClr val="000000"/>
                </a:solidFill>
                <a:latin typeface="Calibri" panose="020F0502020204030204" pitchFamily="34" charset="0"/>
                <a:cs typeface="Calibri" panose="020F0502020204030204" pitchFamily="34" charset="0"/>
              </a:rPr>
              <a:t>PMP </a:t>
            </a:r>
            <a:r>
              <a:rPr lang="en-US" b="0" dirty="0">
                <a:solidFill>
                  <a:srgbClr val="000000"/>
                </a:solidFill>
                <a:latin typeface="Calibri" panose="020F0502020204030204" pitchFamily="34" charset="0"/>
                <a:cs typeface="Calibri" panose="020F0502020204030204" pitchFamily="34" charset="0"/>
              </a:rPr>
              <a:t>– Project Management Plan</a:t>
            </a:r>
          </a:p>
          <a:p>
            <a:r>
              <a:rPr lang="en-US" dirty="0">
                <a:solidFill>
                  <a:srgbClr val="000000"/>
                </a:solidFill>
                <a:latin typeface="Calibri" panose="020F0502020204030204" pitchFamily="34" charset="0"/>
                <a:cs typeface="Calibri" panose="020F0502020204030204" pitchFamily="34" charset="0"/>
              </a:rPr>
              <a:t>POC </a:t>
            </a:r>
            <a:r>
              <a:rPr lang="en-US" b="0" dirty="0">
                <a:solidFill>
                  <a:srgbClr val="000000"/>
                </a:solidFill>
                <a:latin typeface="Calibri" panose="020F0502020204030204" pitchFamily="34" charset="0"/>
                <a:cs typeface="Calibri" panose="020F0502020204030204" pitchFamily="34" charset="0"/>
              </a:rPr>
              <a:t>– Point of Contact</a:t>
            </a:r>
          </a:p>
          <a:p>
            <a:r>
              <a:rPr lang="en-US" dirty="0">
                <a:solidFill>
                  <a:srgbClr val="000000"/>
                </a:solidFill>
                <a:latin typeface="Calibri" panose="020F0502020204030204" pitchFamily="34" charset="0"/>
                <a:cs typeface="Calibri" panose="020F0502020204030204" pitchFamily="34" charset="0"/>
              </a:rPr>
              <a:t>PPRA</a:t>
            </a:r>
            <a:r>
              <a:rPr lang="en-US" b="0" dirty="0">
                <a:solidFill>
                  <a:srgbClr val="000000"/>
                </a:solidFill>
                <a:latin typeface="Calibri" panose="020F0502020204030204" pitchFamily="34" charset="0"/>
                <a:cs typeface="Calibri" panose="020F0502020204030204" pitchFamily="34" charset="0"/>
              </a:rPr>
              <a:t> – Preparedness, Policy, and Risk Analysis</a:t>
            </a:r>
          </a:p>
          <a:p>
            <a:r>
              <a:rPr lang="en-US" dirty="0">
                <a:solidFill>
                  <a:srgbClr val="000000"/>
                </a:solidFill>
                <a:latin typeface="Calibri" panose="020F0502020204030204" pitchFamily="34" charset="0"/>
                <a:cs typeface="Calibri" panose="020F0502020204030204" pitchFamily="34" charset="0"/>
              </a:rPr>
              <a:t>QPR </a:t>
            </a:r>
            <a:r>
              <a:rPr lang="en-US" b="0" dirty="0">
                <a:solidFill>
                  <a:srgbClr val="000000"/>
                </a:solidFill>
                <a:latin typeface="Calibri" panose="020F0502020204030204" pitchFamily="34" charset="0"/>
                <a:cs typeface="Calibri" panose="020F0502020204030204" pitchFamily="34" charset="0"/>
              </a:rPr>
              <a:t>– Quarterly Progress Report</a:t>
            </a:r>
          </a:p>
          <a:p>
            <a:r>
              <a:rPr lang="en-US" dirty="0">
                <a:solidFill>
                  <a:srgbClr val="000000"/>
                </a:solidFill>
                <a:latin typeface="Calibri" panose="020F0502020204030204" pitchFamily="34" charset="0"/>
                <a:cs typeface="Calibri" panose="020F0502020204030204" pitchFamily="34" charset="0"/>
              </a:rPr>
              <a:t>R&amp;D </a:t>
            </a:r>
            <a:r>
              <a:rPr lang="en-US" b="0" dirty="0">
                <a:solidFill>
                  <a:srgbClr val="000000"/>
                </a:solidFill>
                <a:latin typeface="Calibri" panose="020F0502020204030204" pitchFamily="34" charset="0"/>
                <a:cs typeface="Calibri" panose="020F0502020204030204" pitchFamily="34" charset="0"/>
              </a:rPr>
              <a:t>– Research &amp; Development</a:t>
            </a:r>
          </a:p>
          <a:p>
            <a:r>
              <a:rPr lang="en-US" dirty="0">
                <a:solidFill>
                  <a:srgbClr val="000000"/>
                </a:solidFill>
                <a:latin typeface="Calibri" panose="020F0502020204030204" pitchFamily="34" charset="0"/>
                <a:cs typeface="Calibri" panose="020F0502020204030204" pitchFamily="34" charset="0"/>
              </a:rPr>
              <a:t>RM</a:t>
            </a:r>
            <a:r>
              <a:rPr lang="en-US" b="0" dirty="0">
                <a:solidFill>
                  <a:srgbClr val="000000"/>
                </a:solidFill>
                <a:latin typeface="Calibri" panose="020F0502020204030204" pitchFamily="34" charset="0"/>
                <a:cs typeface="Calibri" panose="020F0502020204030204" pitchFamily="34" charset="0"/>
              </a:rPr>
              <a:t> – Recipient Milestone (Milestone table)</a:t>
            </a:r>
          </a:p>
          <a:p>
            <a:r>
              <a:rPr lang="en-US" dirty="0">
                <a:solidFill>
                  <a:srgbClr val="000000"/>
                </a:solidFill>
                <a:latin typeface="Calibri" panose="020F0502020204030204" pitchFamily="34" charset="0"/>
                <a:cs typeface="Calibri" panose="020F0502020204030204" pitchFamily="34" charset="0"/>
              </a:rPr>
              <a:t>RMT</a:t>
            </a:r>
            <a:r>
              <a:rPr lang="en-US" b="0" dirty="0">
                <a:solidFill>
                  <a:srgbClr val="000000"/>
                </a:solidFill>
                <a:latin typeface="Calibri" panose="020F0502020204030204" pitchFamily="34" charset="0"/>
                <a:cs typeface="Calibri" panose="020F0502020204030204" pitchFamily="34" charset="0"/>
              </a:rPr>
              <a:t> – Risk Management Tools and Technologies</a:t>
            </a:r>
          </a:p>
          <a:p>
            <a:r>
              <a:rPr lang="en-US" dirty="0">
                <a:solidFill>
                  <a:srgbClr val="000000"/>
                </a:solidFill>
                <a:latin typeface="Calibri" panose="020F0502020204030204" pitchFamily="34" charset="0"/>
                <a:cs typeface="Calibri" panose="020F0502020204030204" pitchFamily="34" charset="0"/>
              </a:rPr>
              <a:t>SOPO </a:t>
            </a:r>
            <a:r>
              <a:rPr lang="en-US" b="0" dirty="0">
                <a:solidFill>
                  <a:srgbClr val="000000"/>
                </a:solidFill>
                <a:latin typeface="Calibri" panose="020F0502020204030204" pitchFamily="34" charset="0"/>
                <a:cs typeface="Calibri" panose="020F0502020204030204" pitchFamily="34" charset="0"/>
              </a:rPr>
              <a:t>– Statement of Project Objectives</a:t>
            </a:r>
          </a:p>
          <a:p>
            <a:r>
              <a:rPr lang="en-US" dirty="0">
                <a:solidFill>
                  <a:srgbClr val="000000"/>
                </a:solidFill>
                <a:latin typeface="Calibri" panose="020F0502020204030204" pitchFamily="34" charset="0"/>
                <a:cs typeface="Calibri" panose="020F0502020204030204" pitchFamily="34" charset="0"/>
              </a:rPr>
              <a:t>TA </a:t>
            </a:r>
            <a:r>
              <a:rPr lang="en-US" b="0" dirty="0">
                <a:solidFill>
                  <a:srgbClr val="000000"/>
                </a:solidFill>
                <a:latin typeface="Calibri" panose="020F0502020204030204" pitchFamily="34" charset="0"/>
                <a:cs typeface="Calibri" panose="020F0502020204030204" pitchFamily="34" charset="0"/>
              </a:rPr>
              <a:t>– Technical Assistance</a:t>
            </a:r>
          </a:p>
          <a:p>
            <a:r>
              <a:rPr lang="en-US" dirty="0">
                <a:solidFill>
                  <a:srgbClr val="000000"/>
                </a:solidFill>
                <a:latin typeface="Calibri" panose="020F0502020204030204" pitchFamily="34" charset="0"/>
                <a:cs typeface="Calibri" panose="020F0502020204030204" pitchFamily="34" charset="0"/>
              </a:rPr>
              <a:t>VIPERS </a:t>
            </a:r>
            <a:r>
              <a:rPr lang="en-US" b="0" dirty="0">
                <a:solidFill>
                  <a:srgbClr val="000000"/>
                </a:solidFill>
                <a:latin typeface="Calibri" panose="020F0502020204030204" pitchFamily="34" charset="0"/>
                <a:cs typeface="Calibri" panose="020F0502020204030204" pitchFamily="34" charset="0"/>
              </a:rPr>
              <a:t>– Vendor Invoicing Portal &amp; Electronic Reporting System</a:t>
            </a: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285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1" name="Straight Connector 170">
            <a:extLst>
              <a:ext uri="{FF2B5EF4-FFF2-40B4-BE49-F238E27FC236}">
                <a16:creationId xmlns:a16="http://schemas.microsoft.com/office/drawing/2014/main" id="{CA03F6B2-832E-4348-BE8B-5D22E97890F5}"/>
              </a:ext>
            </a:extLst>
          </p:cNvPr>
          <p:cNvCxnSpPr>
            <a:cxnSpLocks/>
          </p:cNvCxnSpPr>
          <p:nvPr/>
        </p:nvCxnSpPr>
        <p:spPr>
          <a:xfrm>
            <a:off x="10151444" y="547810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F2D0F97-A7AA-4A51-B201-D7A09C56C811}"/>
              </a:ext>
            </a:extLst>
          </p:cNvPr>
          <p:cNvCxnSpPr>
            <a:cxnSpLocks/>
          </p:cNvCxnSpPr>
          <p:nvPr/>
        </p:nvCxnSpPr>
        <p:spPr>
          <a:xfrm>
            <a:off x="10342893" y="540535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621205-EAB3-4E53-A98D-F1520EC6D692}"/>
              </a:ext>
            </a:extLst>
          </p:cNvPr>
          <p:cNvCxnSpPr>
            <a:cxnSpLocks/>
          </p:cNvCxnSpPr>
          <p:nvPr/>
        </p:nvCxnSpPr>
        <p:spPr>
          <a:xfrm>
            <a:off x="10151614" y="513716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18A56F-75FC-4A61-B4B9-D917A44E60F5}"/>
              </a:ext>
            </a:extLst>
          </p:cNvPr>
          <p:cNvCxnSpPr>
            <a:cxnSpLocks/>
          </p:cNvCxnSpPr>
          <p:nvPr/>
        </p:nvCxnSpPr>
        <p:spPr>
          <a:xfrm>
            <a:off x="10343062" y="497501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222CA70-9A8F-4B15-AF7C-4967DC9E4D42}"/>
              </a:ext>
            </a:extLst>
          </p:cNvPr>
          <p:cNvCxnSpPr>
            <a:cxnSpLocks/>
          </p:cNvCxnSpPr>
          <p:nvPr/>
        </p:nvCxnSpPr>
        <p:spPr>
          <a:xfrm>
            <a:off x="10151614" y="480933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5992746-710A-4C5C-BEED-2481E53EB6DF}"/>
              </a:ext>
            </a:extLst>
          </p:cNvPr>
          <p:cNvCxnSpPr>
            <a:cxnSpLocks/>
          </p:cNvCxnSpPr>
          <p:nvPr/>
        </p:nvCxnSpPr>
        <p:spPr>
          <a:xfrm>
            <a:off x="10343063" y="45343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0DFB6BF-13B5-4F6C-A3D4-F6503BBACAD0}"/>
              </a:ext>
            </a:extLst>
          </p:cNvPr>
          <p:cNvCxnSpPr>
            <a:cxnSpLocks/>
          </p:cNvCxnSpPr>
          <p:nvPr/>
        </p:nvCxnSpPr>
        <p:spPr>
          <a:xfrm>
            <a:off x="10162530" y="444335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A15676-F325-4F2D-BE83-7DFE839D69EF}"/>
              </a:ext>
            </a:extLst>
          </p:cNvPr>
          <p:cNvCxnSpPr>
            <a:cxnSpLocks/>
            <a:endCxn id="140" idx="1"/>
          </p:cNvCxnSpPr>
          <p:nvPr/>
        </p:nvCxnSpPr>
        <p:spPr>
          <a:xfrm>
            <a:off x="10167691" y="3371427"/>
            <a:ext cx="282013" cy="300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9D33F5-E4DF-4AE2-8C06-E2ECB16094D3}"/>
              </a:ext>
            </a:extLst>
          </p:cNvPr>
          <p:cNvCxnSpPr>
            <a:cxnSpLocks/>
          </p:cNvCxnSpPr>
          <p:nvPr/>
        </p:nvCxnSpPr>
        <p:spPr>
          <a:xfrm>
            <a:off x="10343063" y="3122565"/>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489DD-2DE6-4E22-AB68-32498C299E70}"/>
              </a:ext>
            </a:extLst>
          </p:cNvPr>
          <p:cNvCxnSpPr>
            <a:cxnSpLocks/>
          </p:cNvCxnSpPr>
          <p:nvPr/>
        </p:nvCxnSpPr>
        <p:spPr>
          <a:xfrm>
            <a:off x="10151614" y="30230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ECF497-8DCA-4428-985A-192C5EE6C2DC}"/>
              </a:ext>
            </a:extLst>
          </p:cNvPr>
          <p:cNvCxnSpPr>
            <a:cxnSpLocks/>
          </p:cNvCxnSpPr>
          <p:nvPr/>
        </p:nvCxnSpPr>
        <p:spPr>
          <a:xfrm flipH="1">
            <a:off x="7156720" y="36818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D82CF6B-5DA0-4A40-A3C8-A386D668B2B4}"/>
              </a:ext>
            </a:extLst>
          </p:cNvPr>
          <p:cNvCxnSpPr>
            <a:cxnSpLocks/>
          </p:cNvCxnSpPr>
          <p:nvPr/>
        </p:nvCxnSpPr>
        <p:spPr>
          <a:xfrm flipH="1">
            <a:off x="7325060" y="3545668"/>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CCC2DCD-AB72-4B59-BF21-3F1F5CDD0435}"/>
              </a:ext>
            </a:extLst>
          </p:cNvPr>
          <p:cNvCxnSpPr>
            <a:cxnSpLocks/>
          </p:cNvCxnSpPr>
          <p:nvPr/>
        </p:nvCxnSpPr>
        <p:spPr>
          <a:xfrm flipH="1">
            <a:off x="7139562" y="4588399"/>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AEEDC8E-5954-4E5A-9672-1E316858AAD5}"/>
              </a:ext>
            </a:extLst>
          </p:cNvPr>
          <p:cNvCxnSpPr>
            <a:cxnSpLocks/>
          </p:cNvCxnSpPr>
          <p:nvPr/>
        </p:nvCxnSpPr>
        <p:spPr>
          <a:xfrm flipH="1">
            <a:off x="7318645" y="4661424"/>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8BC4FA6-4BA7-4B39-B661-CB65CF8CA18E}"/>
              </a:ext>
            </a:extLst>
          </p:cNvPr>
          <p:cNvCxnSpPr>
            <a:cxnSpLocks/>
          </p:cNvCxnSpPr>
          <p:nvPr/>
        </p:nvCxnSpPr>
        <p:spPr>
          <a:xfrm flipH="1">
            <a:off x="7139562"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2C1A1C9-14B0-49DC-88AA-9657E1122F7C}"/>
              </a:ext>
            </a:extLst>
          </p:cNvPr>
          <p:cNvCxnSpPr>
            <a:cxnSpLocks/>
          </p:cNvCxnSpPr>
          <p:nvPr/>
        </p:nvCxnSpPr>
        <p:spPr>
          <a:xfrm flipH="1">
            <a:off x="7299595"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EC504D9-983D-4277-A58B-C0286CA53F1B}"/>
              </a:ext>
            </a:extLst>
          </p:cNvPr>
          <p:cNvCxnSpPr>
            <a:cxnSpLocks/>
          </p:cNvCxnSpPr>
          <p:nvPr/>
        </p:nvCxnSpPr>
        <p:spPr>
          <a:xfrm flipH="1">
            <a:off x="7331345" y="307479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8D4452-47A6-40F0-9EC0-CFE377C96D0A}"/>
              </a:ext>
            </a:extLst>
          </p:cNvPr>
          <p:cNvCxnSpPr>
            <a:cxnSpLocks/>
          </p:cNvCxnSpPr>
          <p:nvPr/>
        </p:nvCxnSpPr>
        <p:spPr>
          <a:xfrm flipH="1">
            <a:off x="7144020" y="31357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20C201-FA05-479F-AE0D-3FAEBFEF8325}"/>
              </a:ext>
            </a:extLst>
          </p:cNvPr>
          <p:cNvCxnSpPr>
            <a:cxnSpLocks/>
          </p:cNvCxnSpPr>
          <p:nvPr/>
        </p:nvCxnSpPr>
        <p:spPr>
          <a:xfrm flipH="1" flipV="1">
            <a:off x="5111392" y="536133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6E8AE4C-6F9C-454C-9EAB-C07C24565747}"/>
              </a:ext>
            </a:extLst>
          </p:cNvPr>
          <p:cNvCxnSpPr>
            <a:cxnSpLocks/>
          </p:cNvCxnSpPr>
          <p:nvPr/>
        </p:nvCxnSpPr>
        <p:spPr>
          <a:xfrm>
            <a:off x="4423976" y="5487668"/>
            <a:ext cx="12" cy="24246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B13A0FE-5A89-4D54-9F05-00A7BE9200DC}"/>
              </a:ext>
            </a:extLst>
          </p:cNvPr>
          <p:cNvCxnSpPr>
            <a:cxnSpLocks/>
          </p:cNvCxnSpPr>
          <p:nvPr/>
        </p:nvCxnSpPr>
        <p:spPr>
          <a:xfrm flipH="1">
            <a:off x="5469032" y="2864311"/>
            <a:ext cx="1" cy="2473843"/>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5C445D2-608F-484D-B55D-13C25AB6B979}"/>
              </a:ext>
            </a:extLst>
          </p:cNvPr>
          <p:cNvCxnSpPr>
            <a:cxnSpLocks/>
          </p:cNvCxnSpPr>
          <p:nvPr/>
        </p:nvCxnSpPr>
        <p:spPr>
          <a:xfrm flipH="1" flipV="1">
            <a:off x="5140000" y="3134964"/>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638C61-C355-484F-BD4B-98F0929AFC0A}"/>
              </a:ext>
            </a:extLst>
          </p:cNvPr>
          <p:cNvCxnSpPr>
            <a:cxnSpLocks/>
          </p:cNvCxnSpPr>
          <p:nvPr/>
        </p:nvCxnSpPr>
        <p:spPr>
          <a:xfrm flipH="1" flipV="1">
            <a:off x="5125865" y="360632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BF1887-39E7-4766-A419-019B287ACB96}"/>
              </a:ext>
            </a:extLst>
          </p:cNvPr>
          <p:cNvCxnSpPr>
            <a:cxnSpLocks/>
          </p:cNvCxnSpPr>
          <p:nvPr/>
        </p:nvCxnSpPr>
        <p:spPr>
          <a:xfrm flipH="1" flipV="1">
            <a:off x="5129299" y="3907699"/>
            <a:ext cx="329184"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8E4C7A-4E20-44EA-B5D0-FC637F6364AC}"/>
              </a:ext>
            </a:extLst>
          </p:cNvPr>
          <p:cNvCxnSpPr>
            <a:cxnSpLocks/>
          </p:cNvCxnSpPr>
          <p:nvPr/>
        </p:nvCxnSpPr>
        <p:spPr>
          <a:xfrm flipH="1" flipV="1">
            <a:off x="5124548" y="417986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E5543E5-FF8F-4F6E-BB01-6C2A70ED5137}"/>
              </a:ext>
            </a:extLst>
          </p:cNvPr>
          <p:cNvCxnSpPr>
            <a:cxnSpLocks/>
          </p:cNvCxnSpPr>
          <p:nvPr/>
        </p:nvCxnSpPr>
        <p:spPr>
          <a:xfrm flipH="1" flipV="1">
            <a:off x="5132852" y="4588399"/>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B6C446-5B73-40DA-8071-03312B54122B}"/>
              </a:ext>
            </a:extLst>
          </p:cNvPr>
          <p:cNvCxnSpPr>
            <a:cxnSpLocks/>
          </p:cNvCxnSpPr>
          <p:nvPr/>
        </p:nvCxnSpPr>
        <p:spPr>
          <a:xfrm flipH="1" flipV="1">
            <a:off x="5111578" y="500835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FDD7290-E9A1-42BC-90B7-28E65509BA2A}"/>
              </a:ext>
            </a:extLst>
          </p:cNvPr>
          <p:cNvCxnSpPr>
            <a:cxnSpLocks/>
          </p:cNvCxnSpPr>
          <p:nvPr/>
        </p:nvCxnSpPr>
        <p:spPr>
          <a:xfrm flipH="1">
            <a:off x="7323689" y="2090871"/>
            <a:ext cx="4202" cy="3079349"/>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Freeform 42"/>
          <p:cNvSpPr/>
          <p:nvPr/>
        </p:nvSpPr>
        <p:spPr>
          <a:xfrm>
            <a:off x="1712387" y="2094978"/>
            <a:ext cx="8634845" cy="3782882"/>
          </a:xfrm>
          <a:custGeom>
            <a:avLst/>
            <a:gdLst>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4" fmla="*/ 8618706 w 8625191"/>
              <a:gd name="connsiteY4" fmla="*/ 123217 h 129702"/>
              <a:gd name="connsiteX0" fmla="*/ 0 w 8625191"/>
              <a:gd name="connsiteY0" fmla="*/ 110247 h 2754262"/>
              <a:gd name="connsiteX1" fmla="*/ 0 w 8625191"/>
              <a:gd name="connsiteY1" fmla="*/ 0 h 2754262"/>
              <a:gd name="connsiteX2" fmla="*/ 8625191 w 8625191"/>
              <a:gd name="connsiteY2" fmla="*/ 0 h 2754262"/>
              <a:gd name="connsiteX3" fmla="*/ 8625191 w 8625191"/>
              <a:gd name="connsiteY3" fmla="*/ 129702 h 2754262"/>
              <a:gd name="connsiteX4" fmla="*/ 8618706 w 8625191"/>
              <a:gd name="connsiteY4" fmla="*/ 2754262 h 2754262"/>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0" fmla="*/ 0 w 8632130"/>
              <a:gd name="connsiteY0" fmla="*/ 110247 h 2747493"/>
              <a:gd name="connsiteX1" fmla="*/ 0 w 8632130"/>
              <a:gd name="connsiteY1" fmla="*/ 0 h 2747493"/>
              <a:gd name="connsiteX2" fmla="*/ 8625191 w 8632130"/>
              <a:gd name="connsiteY2" fmla="*/ 0 h 2747493"/>
              <a:gd name="connsiteX3" fmla="*/ 8632130 w 8632130"/>
              <a:gd name="connsiteY3" fmla="*/ 2747493 h 2747493"/>
              <a:gd name="connsiteX0" fmla="*/ 0 w 8625192"/>
              <a:gd name="connsiteY0" fmla="*/ 110247 h 2747493"/>
              <a:gd name="connsiteX1" fmla="*/ 0 w 8625192"/>
              <a:gd name="connsiteY1" fmla="*/ 0 h 2747493"/>
              <a:gd name="connsiteX2" fmla="*/ 8625191 w 8625192"/>
              <a:gd name="connsiteY2" fmla="*/ 0 h 2747493"/>
              <a:gd name="connsiteX3" fmla="*/ 8625192 w 8625192"/>
              <a:gd name="connsiteY3" fmla="*/ 2747493 h 2747493"/>
            </a:gdLst>
            <a:ahLst/>
            <a:cxnLst>
              <a:cxn ang="0">
                <a:pos x="connsiteX0" y="connsiteY0"/>
              </a:cxn>
              <a:cxn ang="0">
                <a:pos x="connsiteX1" y="connsiteY1"/>
              </a:cxn>
              <a:cxn ang="0">
                <a:pos x="connsiteX2" y="connsiteY2"/>
              </a:cxn>
              <a:cxn ang="0">
                <a:pos x="connsiteX3" y="connsiteY3"/>
              </a:cxn>
            </a:cxnLst>
            <a:rect l="l" t="t" r="r" b="b"/>
            <a:pathLst>
              <a:path w="8625192" h="2747493">
                <a:moveTo>
                  <a:pt x="0" y="110247"/>
                </a:moveTo>
                <a:lnTo>
                  <a:pt x="0" y="0"/>
                </a:lnTo>
                <a:lnTo>
                  <a:pt x="8625191" y="0"/>
                </a:lnTo>
                <a:cubicBezTo>
                  <a:pt x="8625191" y="915831"/>
                  <a:pt x="8625192" y="1831662"/>
                  <a:pt x="8625192" y="2747493"/>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4" name="Straight Connector 13"/>
          <p:cNvCxnSpPr>
            <a:cxnSpLocks/>
          </p:cNvCxnSpPr>
          <p:nvPr/>
        </p:nvCxnSpPr>
        <p:spPr>
          <a:xfrm flipV="1">
            <a:off x="7126510" y="1645573"/>
            <a:ext cx="1041016" cy="55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217889" y="1136670"/>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flipH="1" flipV="1">
            <a:off x="7217889" y="1444037"/>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167526" y="984824"/>
            <a:ext cx="1404461" cy="308026"/>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Federal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Regulatory Commission</a:t>
            </a:r>
          </a:p>
        </p:txBody>
      </p:sp>
      <p:sp>
        <p:nvSpPr>
          <p:cNvPr id="5" name="Rectangle 4"/>
          <p:cNvSpPr/>
          <p:nvPr/>
        </p:nvSpPr>
        <p:spPr>
          <a:xfrm>
            <a:off x="8167526" y="1335478"/>
            <a:ext cx="1403345" cy="19577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Inspector General</a:t>
            </a:r>
          </a:p>
        </p:txBody>
      </p:sp>
      <p:sp>
        <p:nvSpPr>
          <p:cNvPr id="6" name="Rectangle 5"/>
          <p:cNvSpPr/>
          <p:nvPr/>
        </p:nvSpPr>
        <p:spPr>
          <a:xfrm>
            <a:off x="8167526" y="1568601"/>
            <a:ext cx="1403343" cy="146827"/>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Ombudsman</a:t>
            </a:r>
          </a:p>
        </p:txBody>
      </p:sp>
      <p:sp>
        <p:nvSpPr>
          <p:cNvPr id="8" name="Rectangle 7"/>
          <p:cNvSpPr/>
          <p:nvPr/>
        </p:nvSpPr>
        <p:spPr>
          <a:xfrm>
            <a:off x="2262873" y="1375952"/>
            <a:ext cx="1167015" cy="23612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Boards &amp; Councils</a:t>
            </a:r>
          </a:p>
        </p:txBody>
      </p:sp>
      <p:sp>
        <p:nvSpPr>
          <p:cNvPr id="10" name="Rectangle 9"/>
          <p:cNvSpPr/>
          <p:nvPr/>
        </p:nvSpPr>
        <p:spPr>
          <a:xfrm>
            <a:off x="7335439" y="1746633"/>
            <a:ext cx="832087" cy="249360"/>
          </a:xfrm>
          <a:prstGeom prst="rect">
            <a:avLst/>
          </a:prstGeom>
          <a:ln w="6350"/>
        </p:spPr>
        <p:style>
          <a:lnRef idx="2">
            <a:schemeClr val="accent6"/>
          </a:lnRef>
          <a:fillRef idx="1">
            <a:schemeClr val="lt1"/>
          </a:fillRef>
          <a:effectRef idx="0">
            <a:schemeClr val="accent6"/>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Chief of Staff</a:t>
            </a:r>
          </a:p>
        </p:txBody>
      </p:sp>
      <p:cxnSp>
        <p:nvCxnSpPr>
          <p:cNvPr id="12" name="Straight Connector 11"/>
          <p:cNvCxnSpPr>
            <a:cxnSpLocks/>
            <a:stCxn id="104" idx="1"/>
          </p:cNvCxnSpPr>
          <p:nvPr/>
        </p:nvCxnSpPr>
        <p:spPr>
          <a:xfrm flipH="1">
            <a:off x="3429889" y="1497127"/>
            <a:ext cx="8097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7154232" y="1885074"/>
            <a:ext cx="18120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87" idx="3"/>
            <a:endCxn id="56" idx="1"/>
          </p:cNvCxnSpPr>
          <p:nvPr/>
        </p:nvCxnSpPr>
        <p:spPr>
          <a:xfrm>
            <a:off x="10251645" y="234531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1675238" y="2846548"/>
            <a:ext cx="0" cy="256264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a:stCxn id="100" idx="1"/>
            <a:endCxn id="78" idx="3"/>
          </p:cNvCxnSpPr>
          <p:nvPr/>
        </p:nvCxnSpPr>
        <p:spPr>
          <a:xfrm flipH="1">
            <a:off x="1518474" y="3122565"/>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99" idx="1"/>
            <a:endCxn id="77" idx="3"/>
          </p:cNvCxnSpPr>
          <p:nvPr/>
        </p:nvCxnSpPr>
        <p:spPr>
          <a:xfrm flipH="1">
            <a:off x="1518474" y="3578038"/>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stCxn id="95" idx="1"/>
            <a:endCxn id="73" idx="3"/>
          </p:cNvCxnSpPr>
          <p:nvPr/>
        </p:nvCxnSpPr>
        <p:spPr>
          <a:xfrm flipH="1">
            <a:off x="1518474" y="4033511"/>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stCxn id="96" idx="1"/>
            <a:endCxn id="74" idx="3"/>
          </p:cNvCxnSpPr>
          <p:nvPr/>
        </p:nvCxnSpPr>
        <p:spPr>
          <a:xfrm flipH="1">
            <a:off x="1518474" y="4488984"/>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13668" y="5405353"/>
            <a:ext cx="30834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97" idx="1"/>
            <a:endCxn id="75" idx="3"/>
          </p:cNvCxnSpPr>
          <p:nvPr/>
        </p:nvCxnSpPr>
        <p:spPr>
          <a:xfrm flipH="1">
            <a:off x="1518474" y="4944457"/>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0443094"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Advanced Research Projects Agency - Energy</a:t>
            </a:r>
          </a:p>
        </p:txBody>
      </p:sp>
      <p:sp>
        <p:nvSpPr>
          <p:cNvPr id="58" name="Rectangle 57"/>
          <p:cNvSpPr/>
          <p:nvPr/>
        </p:nvSpPr>
        <p:spPr>
          <a:xfrm>
            <a:off x="10443094" y="2568474"/>
            <a:ext cx="1554480" cy="39656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Congressional &amp; Intergovernmental Affairs</a:t>
            </a:r>
          </a:p>
        </p:txBody>
      </p:sp>
      <p:sp>
        <p:nvSpPr>
          <p:cNvPr id="59" name="Rectangle 58"/>
          <p:cNvSpPr/>
          <p:nvPr/>
        </p:nvSpPr>
        <p:spPr>
          <a:xfrm>
            <a:off x="10443094" y="3022913"/>
            <a:ext cx="1554480" cy="19763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Public Affairs</a:t>
            </a:r>
          </a:p>
        </p:txBody>
      </p:sp>
      <p:sp>
        <p:nvSpPr>
          <p:cNvPr id="60" name="Rectangle 59"/>
          <p:cNvSpPr/>
          <p:nvPr/>
        </p:nvSpPr>
        <p:spPr>
          <a:xfrm>
            <a:off x="10443094" y="3567484"/>
            <a:ext cx="1554480" cy="2954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Financial Officer</a:t>
            </a:r>
          </a:p>
        </p:txBody>
      </p:sp>
      <p:sp>
        <p:nvSpPr>
          <p:cNvPr id="61" name="Rectangle 60"/>
          <p:cNvSpPr/>
          <p:nvPr/>
        </p:nvSpPr>
        <p:spPr>
          <a:xfrm>
            <a:off x="10443094" y="393406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Chief Information Officer</a:t>
            </a:r>
          </a:p>
        </p:txBody>
      </p:sp>
      <p:sp>
        <p:nvSpPr>
          <p:cNvPr id="62" name="Rectangle 61"/>
          <p:cNvSpPr/>
          <p:nvPr/>
        </p:nvSpPr>
        <p:spPr>
          <a:xfrm>
            <a:off x="10443094" y="4370978"/>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Small and Disadvantaged Business Utilization</a:t>
            </a:r>
          </a:p>
        </p:txBody>
      </p:sp>
      <p:sp>
        <p:nvSpPr>
          <p:cNvPr id="73" name="Rectangle 72"/>
          <p:cNvSpPr/>
          <p:nvPr/>
        </p:nvSpPr>
        <p:spPr>
          <a:xfrm>
            <a:off x="55434"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Safety, Infrastructure &amp; Operations</a:t>
            </a:r>
          </a:p>
        </p:txBody>
      </p:sp>
      <p:sp>
        <p:nvSpPr>
          <p:cNvPr id="74" name="Rectangle 73"/>
          <p:cNvSpPr/>
          <p:nvPr/>
        </p:nvSpPr>
        <p:spPr>
          <a:xfrm>
            <a:off x="55434"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Counter-Terrorism &amp; Counter-Proliferation</a:t>
            </a:r>
          </a:p>
        </p:txBody>
      </p:sp>
      <p:sp>
        <p:nvSpPr>
          <p:cNvPr id="75" name="Rectangle 74"/>
          <p:cNvSpPr/>
          <p:nvPr/>
        </p:nvSpPr>
        <p:spPr>
          <a:xfrm>
            <a:off x="55434"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Management &amp; Budget</a:t>
            </a:r>
          </a:p>
        </p:txBody>
      </p:sp>
      <p:sp>
        <p:nvSpPr>
          <p:cNvPr id="76" name="Rectangle 75"/>
          <p:cNvSpPr/>
          <p:nvPr/>
        </p:nvSpPr>
        <p:spPr>
          <a:xfrm>
            <a:off x="55434" y="5207217"/>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General Counsel</a:t>
            </a:r>
          </a:p>
        </p:txBody>
      </p:sp>
      <p:sp>
        <p:nvSpPr>
          <p:cNvPr id="77" name="Rectangle 76"/>
          <p:cNvSpPr/>
          <p:nvPr/>
        </p:nvSpPr>
        <p:spPr>
          <a:xfrm>
            <a:off x="55434"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Naval Reactors</a:t>
            </a:r>
          </a:p>
        </p:txBody>
      </p:sp>
      <p:sp>
        <p:nvSpPr>
          <p:cNvPr id="78" name="Rectangle 77"/>
          <p:cNvSpPr/>
          <p:nvPr/>
        </p:nvSpPr>
        <p:spPr>
          <a:xfrm>
            <a:off x="55434"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Programs</a:t>
            </a:r>
          </a:p>
        </p:txBody>
      </p:sp>
      <p:sp>
        <p:nvSpPr>
          <p:cNvPr id="79" name="Rectangle 78"/>
          <p:cNvSpPr/>
          <p:nvPr/>
        </p:nvSpPr>
        <p:spPr>
          <a:xfrm>
            <a:off x="3486086" y="4031397"/>
            <a:ext cx="1802356" cy="2953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Nuclear Energy</a:t>
            </a:r>
          </a:p>
        </p:txBody>
      </p:sp>
      <p:sp>
        <p:nvSpPr>
          <p:cNvPr id="80" name="Rectangle 79"/>
          <p:cNvSpPr/>
          <p:nvPr/>
        </p:nvSpPr>
        <p:spPr>
          <a:xfrm>
            <a:off x="3481085" y="4387362"/>
            <a:ext cx="1802355" cy="364087"/>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Electricity</a:t>
            </a:r>
          </a:p>
        </p:txBody>
      </p:sp>
      <p:sp>
        <p:nvSpPr>
          <p:cNvPr id="83" name="Rectangle 82"/>
          <p:cNvSpPr/>
          <p:nvPr/>
        </p:nvSpPr>
        <p:spPr>
          <a:xfrm>
            <a:off x="3482817" y="3792980"/>
            <a:ext cx="1808704" cy="1762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Science</a:t>
            </a:r>
          </a:p>
        </p:txBody>
      </p:sp>
      <p:sp>
        <p:nvSpPr>
          <p:cNvPr id="84" name="Rectangle 83"/>
          <p:cNvSpPr/>
          <p:nvPr/>
        </p:nvSpPr>
        <p:spPr>
          <a:xfrm>
            <a:off x="3486086" y="3423431"/>
            <a:ext cx="1805435" cy="3138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Arctic Energy Office</a:t>
            </a:r>
          </a:p>
        </p:txBody>
      </p:sp>
      <p:sp>
        <p:nvSpPr>
          <p:cNvPr id="85" name="Rectangle 84"/>
          <p:cNvSpPr/>
          <p:nvPr/>
        </p:nvSpPr>
        <p:spPr>
          <a:xfrm>
            <a:off x="3486086" y="2929853"/>
            <a:ext cx="1805435" cy="441574"/>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Energy Efficiency &amp; Renewable Energy</a:t>
            </a:r>
          </a:p>
        </p:txBody>
      </p:sp>
      <p:sp>
        <p:nvSpPr>
          <p:cNvPr id="87" name="Rectangle 86"/>
          <p:cNvSpPr/>
          <p:nvPr/>
        </p:nvSpPr>
        <p:spPr>
          <a:xfrm>
            <a:off x="8697165"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U.S. Energy Information Administration</a:t>
            </a:r>
          </a:p>
        </p:txBody>
      </p:sp>
      <p:sp>
        <p:nvSpPr>
          <p:cNvPr id="89" name="Rectangle 88"/>
          <p:cNvSpPr/>
          <p:nvPr/>
        </p:nvSpPr>
        <p:spPr>
          <a:xfrm>
            <a:off x="8697165" y="2568739"/>
            <a:ext cx="1554480" cy="26664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International Affairs</a:t>
            </a:r>
          </a:p>
        </p:txBody>
      </p:sp>
      <p:sp>
        <p:nvSpPr>
          <p:cNvPr id="90" name="Rectangle 89"/>
          <p:cNvSpPr/>
          <p:nvPr/>
        </p:nvSpPr>
        <p:spPr>
          <a:xfrm>
            <a:off x="8692859" y="2890342"/>
            <a:ext cx="1554480" cy="2761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Enterprise Assessments</a:t>
            </a:r>
          </a:p>
        </p:txBody>
      </p:sp>
      <p:sp>
        <p:nvSpPr>
          <p:cNvPr id="91" name="Rectangle 90"/>
          <p:cNvSpPr/>
          <p:nvPr/>
        </p:nvSpPr>
        <p:spPr>
          <a:xfrm>
            <a:off x="8697165" y="3549463"/>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General Counsel</a:t>
            </a:r>
          </a:p>
        </p:txBody>
      </p:sp>
      <p:sp>
        <p:nvSpPr>
          <p:cNvPr id="92" name="Rectangle 91"/>
          <p:cNvSpPr/>
          <p:nvPr/>
        </p:nvSpPr>
        <p:spPr>
          <a:xfrm>
            <a:off x="8697165" y="3886312"/>
            <a:ext cx="1554480" cy="2830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Human Capital Officer</a:t>
            </a:r>
          </a:p>
        </p:txBody>
      </p:sp>
      <p:sp>
        <p:nvSpPr>
          <p:cNvPr id="93" name="Rectangle 92"/>
          <p:cNvSpPr/>
          <p:nvPr/>
        </p:nvSpPr>
        <p:spPr>
          <a:xfrm>
            <a:off x="8692859" y="4683525"/>
            <a:ext cx="1554480" cy="242892"/>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Management</a:t>
            </a:r>
          </a:p>
        </p:txBody>
      </p:sp>
      <p:sp>
        <p:nvSpPr>
          <p:cNvPr id="95" name="Rectangle 94"/>
          <p:cNvSpPr/>
          <p:nvPr/>
        </p:nvSpPr>
        <p:spPr>
          <a:xfrm>
            <a:off x="1822010"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Chief &amp; Associate Administrator for Defense Nuclear Security</a:t>
            </a:r>
          </a:p>
        </p:txBody>
      </p:sp>
      <p:sp>
        <p:nvSpPr>
          <p:cNvPr id="96" name="Rectangle 95"/>
          <p:cNvSpPr/>
          <p:nvPr/>
        </p:nvSpPr>
        <p:spPr>
          <a:xfrm>
            <a:off x="1822010"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External Affairs</a:t>
            </a:r>
          </a:p>
        </p:txBody>
      </p:sp>
      <p:sp>
        <p:nvSpPr>
          <p:cNvPr id="97" name="Rectangle 96"/>
          <p:cNvSpPr/>
          <p:nvPr/>
        </p:nvSpPr>
        <p:spPr>
          <a:xfrm>
            <a:off x="1822010"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Acquisition &amp; Project Management</a:t>
            </a:r>
          </a:p>
        </p:txBody>
      </p:sp>
      <p:sp>
        <p:nvSpPr>
          <p:cNvPr id="98" name="Rectangle 97"/>
          <p:cNvSpPr/>
          <p:nvPr/>
        </p:nvSpPr>
        <p:spPr>
          <a:xfrm>
            <a:off x="1822011" y="5216761"/>
            <a:ext cx="1466345" cy="58361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Information Management &amp; Chief Information Officer</a:t>
            </a:r>
          </a:p>
        </p:txBody>
      </p:sp>
      <p:sp>
        <p:nvSpPr>
          <p:cNvPr id="99" name="Rectangle 98"/>
          <p:cNvSpPr/>
          <p:nvPr/>
        </p:nvSpPr>
        <p:spPr>
          <a:xfrm>
            <a:off x="1822010"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Emergency Operations</a:t>
            </a:r>
          </a:p>
        </p:txBody>
      </p:sp>
      <p:sp>
        <p:nvSpPr>
          <p:cNvPr id="100" name="Rectangle 99"/>
          <p:cNvSpPr/>
          <p:nvPr/>
        </p:nvSpPr>
        <p:spPr>
          <a:xfrm>
            <a:off x="1822010"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Nuclear Nonproliferation</a:t>
            </a:r>
          </a:p>
        </p:txBody>
      </p:sp>
      <p:cxnSp>
        <p:nvCxnSpPr>
          <p:cNvPr id="101" name="Straight Connector 100"/>
          <p:cNvCxnSpPr>
            <a:cxnSpLocks/>
          </p:cNvCxnSpPr>
          <p:nvPr/>
        </p:nvCxnSpPr>
        <p:spPr>
          <a:xfrm>
            <a:off x="4892253" y="2078141"/>
            <a:ext cx="1" cy="14474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5720730" y="1919263"/>
            <a:ext cx="0" cy="17160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4239643" y="974462"/>
            <a:ext cx="2978245" cy="1045329"/>
          </a:xfrm>
          <a:prstGeom prst="rect">
            <a:avLst/>
          </a:prstGeom>
          <a:solidFill>
            <a:schemeClr val="accent6"/>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Secretary</a:t>
            </a:r>
          </a:p>
        </p:txBody>
      </p:sp>
      <p:sp>
        <p:nvSpPr>
          <p:cNvPr id="105" name="Rectangle 104"/>
          <p:cNvSpPr/>
          <p:nvPr/>
        </p:nvSpPr>
        <p:spPr>
          <a:xfrm>
            <a:off x="55435" y="2189873"/>
            <a:ext cx="3233866"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Nuclear Security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National Nuclear Security Administration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Nuclear Security Administrator (S5)/ Administrator, NNSA</a:t>
            </a:r>
          </a:p>
        </p:txBody>
      </p:sp>
      <p:sp>
        <p:nvSpPr>
          <p:cNvPr id="106" name="Rectangle 105"/>
          <p:cNvSpPr/>
          <p:nvPr/>
        </p:nvSpPr>
        <p:spPr>
          <a:xfrm>
            <a:off x="3480843" y="2189873"/>
            <a:ext cx="2890528"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Science and Innovation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Science and Innovation (S4)</a:t>
            </a:r>
          </a:p>
        </p:txBody>
      </p:sp>
      <p:sp>
        <p:nvSpPr>
          <p:cNvPr id="108" name="Rectangle 107">
            <a:extLst>
              <a:ext uri="{FF2B5EF4-FFF2-40B4-BE49-F238E27FC236}">
                <a16:creationId xmlns:a16="http://schemas.microsoft.com/office/drawing/2014/main" id="{4A22E51F-118C-424A-8988-46515938D633}"/>
              </a:ext>
            </a:extLst>
          </p:cNvPr>
          <p:cNvSpPr/>
          <p:nvPr/>
        </p:nvSpPr>
        <p:spPr>
          <a:xfrm>
            <a:off x="8692859" y="5008354"/>
            <a:ext cx="1554480" cy="2770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Intelligence &amp; Counterintelligence</a:t>
            </a:r>
          </a:p>
        </p:txBody>
      </p:sp>
      <p:sp>
        <p:nvSpPr>
          <p:cNvPr id="121" name="Rectangle 120">
            <a:extLst>
              <a:ext uri="{FF2B5EF4-FFF2-40B4-BE49-F238E27FC236}">
                <a16:creationId xmlns:a16="http://schemas.microsoft.com/office/drawing/2014/main" id="{8E133891-869E-45AB-A4C1-31461AF7CFA1}"/>
              </a:ext>
            </a:extLst>
          </p:cNvPr>
          <p:cNvSpPr/>
          <p:nvPr/>
        </p:nvSpPr>
        <p:spPr>
          <a:xfrm>
            <a:off x="10443094" y="480446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Economic Impact &amp; Diversity</a:t>
            </a:r>
          </a:p>
        </p:txBody>
      </p:sp>
      <p:sp>
        <p:nvSpPr>
          <p:cNvPr id="139" name="Rectangle 138">
            <a:extLst>
              <a:ext uri="{FF2B5EF4-FFF2-40B4-BE49-F238E27FC236}">
                <a16:creationId xmlns:a16="http://schemas.microsoft.com/office/drawing/2014/main" id="{476DF198-1F12-43D0-8367-704B9488A3BE}"/>
              </a:ext>
            </a:extLst>
          </p:cNvPr>
          <p:cNvSpPr/>
          <p:nvPr/>
        </p:nvSpPr>
        <p:spPr>
          <a:xfrm>
            <a:off x="10443094" y="5241982"/>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Hearings &amp; Appeals</a:t>
            </a:r>
          </a:p>
        </p:txBody>
      </p:sp>
      <p:sp>
        <p:nvSpPr>
          <p:cNvPr id="107" name="Rectangle 106"/>
          <p:cNvSpPr/>
          <p:nvPr/>
        </p:nvSpPr>
        <p:spPr>
          <a:xfrm>
            <a:off x="6552330" y="2189873"/>
            <a:ext cx="2002536" cy="670988"/>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Infrastructure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(S3)</a:t>
            </a:r>
          </a:p>
        </p:txBody>
      </p:sp>
      <p:sp>
        <p:nvSpPr>
          <p:cNvPr id="136" name="Rectangle 135">
            <a:extLst>
              <a:ext uri="{FF2B5EF4-FFF2-40B4-BE49-F238E27FC236}">
                <a16:creationId xmlns:a16="http://schemas.microsoft.com/office/drawing/2014/main" id="{970C113E-49AC-414F-A41C-BE96D87B8F09}"/>
              </a:ext>
            </a:extLst>
          </p:cNvPr>
          <p:cNvSpPr/>
          <p:nvPr/>
        </p:nvSpPr>
        <p:spPr>
          <a:xfrm>
            <a:off x="5757635" y="5035539"/>
            <a:ext cx="2794151" cy="89676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Power Marketing Administrations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Bonneville Power Administration (BPA)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Southeastern Power Administration (SEPA)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Southwestern Power Administration (SWPA)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Western Area Power Administration (WAPA)</a:t>
            </a:r>
          </a:p>
        </p:txBody>
      </p:sp>
      <p:sp>
        <p:nvSpPr>
          <p:cNvPr id="117" name="Rectangle 116">
            <a:extLst>
              <a:ext uri="{FF2B5EF4-FFF2-40B4-BE49-F238E27FC236}">
                <a16:creationId xmlns:a16="http://schemas.microsoft.com/office/drawing/2014/main" id="{4222C596-5640-4BCA-85CC-25CF55A45491}"/>
              </a:ext>
            </a:extLst>
          </p:cNvPr>
          <p:cNvSpPr/>
          <p:nvPr/>
        </p:nvSpPr>
        <p:spPr>
          <a:xfrm>
            <a:off x="5734949" y="2941779"/>
            <a:ext cx="1464778" cy="41148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Clean Energy Demonstrations (CD)</a:t>
            </a:r>
          </a:p>
        </p:txBody>
      </p:sp>
      <p:sp>
        <p:nvSpPr>
          <p:cNvPr id="118" name="TextBox 117">
            <a:extLst>
              <a:ext uri="{FF2B5EF4-FFF2-40B4-BE49-F238E27FC236}">
                <a16:creationId xmlns:a16="http://schemas.microsoft.com/office/drawing/2014/main" id="{9AEA1A0D-E3F1-41E5-8AF1-B3BAC759E858}"/>
              </a:ext>
            </a:extLst>
          </p:cNvPr>
          <p:cNvSpPr txBox="1"/>
          <p:nvPr/>
        </p:nvSpPr>
        <p:spPr>
          <a:xfrm>
            <a:off x="8664576" y="6494505"/>
            <a:ext cx="33798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73838"/>
                </a:solidFill>
                <a:effectLst/>
                <a:uLnTx/>
                <a:uFillTx/>
                <a:latin typeface="Calibri"/>
                <a:ea typeface="+mn-ea"/>
                <a:cs typeface="+mn-cs"/>
              </a:rPr>
              <a:t>Updated March 2022</a:t>
            </a:r>
          </a:p>
        </p:txBody>
      </p:sp>
      <p:sp>
        <p:nvSpPr>
          <p:cNvPr id="16" name="Title 15">
            <a:extLst>
              <a:ext uri="{FF2B5EF4-FFF2-40B4-BE49-F238E27FC236}">
                <a16:creationId xmlns:a16="http://schemas.microsoft.com/office/drawing/2014/main" id="{6A1D3A85-6D28-4A93-9924-90414CB0EDF1}"/>
              </a:ext>
            </a:extLst>
          </p:cNvPr>
          <p:cNvSpPr>
            <a:spLocks noGrp="1"/>
          </p:cNvSpPr>
          <p:nvPr>
            <p:ph type="ctrTitle"/>
          </p:nvPr>
        </p:nvSpPr>
        <p:spPr/>
        <p:txBody>
          <a:bodyPr>
            <a:normAutofit fontScale="90000"/>
          </a:bodyPr>
          <a:lstStyle/>
          <a:p>
            <a:r>
              <a:rPr lang="en-US" b="1" dirty="0">
                <a:solidFill>
                  <a:srgbClr val="000000"/>
                </a:solidFill>
                <a:latin typeface="+mn-lt"/>
                <a:cs typeface="Arial" panose="020B0604020202020204" pitchFamily="34" charset="0"/>
              </a:rPr>
              <a:t>Department of Energy</a:t>
            </a:r>
            <a:endParaRPr lang="en-US" dirty="0">
              <a:solidFill>
                <a:srgbClr val="000000"/>
              </a:solidFill>
              <a:latin typeface="+mn-lt"/>
            </a:endParaRPr>
          </a:p>
        </p:txBody>
      </p:sp>
      <p:sp>
        <p:nvSpPr>
          <p:cNvPr id="18" name="Subtitle 17">
            <a:extLst>
              <a:ext uri="{FF2B5EF4-FFF2-40B4-BE49-F238E27FC236}">
                <a16:creationId xmlns:a16="http://schemas.microsoft.com/office/drawing/2014/main" id="{ADCC88CC-39EC-4B56-BCA8-6E724C340C40}"/>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Organizational</a:t>
            </a:r>
            <a:r>
              <a:rPr lang="en-US" sz="2000" dirty="0">
                <a:solidFill>
                  <a:srgbClr val="000000"/>
                </a:solidFill>
                <a:latin typeface="+mn-lt"/>
              </a:rPr>
              <a:t> </a:t>
            </a:r>
            <a:r>
              <a:rPr lang="en-US" sz="2000" b="1" dirty="0">
                <a:solidFill>
                  <a:srgbClr val="98C93D"/>
                </a:solidFill>
                <a:latin typeface="+mn-lt"/>
                <a:cs typeface="Arial" panose="020B0604020202020204" pitchFamily="34" charset="0"/>
              </a:rPr>
              <a:t>Structure</a:t>
            </a:r>
          </a:p>
        </p:txBody>
      </p:sp>
      <p:sp>
        <p:nvSpPr>
          <p:cNvPr id="120" name="Rectangle 119">
            <a:extLst>
              <a:ext uri="{FF2B5EF4-FFF2-40B4-BE49-F238E27FC236}">
                <a16:creationId xmlns:a16="http://schemas.microsoft.com/office/drawing/2014/main" id="{50269A50-08EF-4261-8A10-577868D3A912}"/>
              </a:ext>
            </a:extLst>
          </p:cNvPr>
          <p:cNvSpPr/>
          <p:nvPr/>
        </p:nvSpPr>
        <p:spPr>
          <a:xfrm>
            <a:off x="3493958" y="4806528"/>
            <a:ext cx="1789482" cy="33906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Artificial Intelligence and Technology</a:t>
            </a:r>
          </a:p>
        </p:txBody>
      </p:sp>
      <p:sp>
        <p:nvSpPr>
          <p:cNvPr id="125" name="Rectangle 124">
            <a:extLst>
              <a:ext uri="{FF2B5EF4-FFF2-40B4-BE49-F238E27FC236}">
                <a16:creationId xmlns:a16="http://schemas.microsoft.com/office/drawing/2014/main" id="{B5DD8C08-2C6F-4C39-9CE1-F4C9236196B3}"/>
              </a:ext>
            </a:extLst>
          </p:cNvPr>
          <p:cNvSpPr/>
          <p:nvPr/>
        </p:nvSpPr>
        <p:spPr>
          <a:xfrm>
            <a:off x="7445576" y="3983900"/>
            <a:ext cx="1109289"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Indian Energy Policy &amp; Programs (IE)</a:t>
            </a:r>
          </a:p>
        </p:txBody>
      </p:sp>
      <p:sp>
        <p:nvSpPr>
          <p:cNvPr id="126" name="Rectangle 125">
            <a:extLst>
              <a:ext uri="{FF2B5EF4-FFF2-40B4-BE49-F238E27FC236}">
                <a16:creationId xmlns:a16="http://schemas.microsoft.com/office/drawing/2014/main" id="{85F283A7-314D-44EB-9DE8-8B8697217997}"/>
              </a:ext>
            </a:extLst>
          </p:cNvPr>
          <p:cNvSpPr/>
          <p:nvPr/>
        </p:nvSpPr>
        <p:spPr>
          <a:xfrm>
            <a:off x="5748109" y="3383528"/>
            <a:ext cx="1451617"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Federal Energy Management Programs (FEMP)</a:t>
            </a:r>
          </a:p>
        </p:txBody>
      </p:sp>
      <p:sp>
        <p:nvSpPr>
          <p:cNvPr id="128" name="Rectangle 127">
            <a:extLst>
              <a:ext uri="{FF2B5EF4-FFF2-40B4-BE49-F238E27FC236}">
                <a16:creationId xmlns:a16="http://schemas.microsoft.com/office/drawing/2014/main" id="{2074C30C-D316-4888-AABA-20E22FD54E91}"/>
              </a:ext>
            </a:extLst>
          </p:cNvPr>
          <p:cNvSpPr/>
          <p:nvPr/>
        </p:nvSpPr>
        <p:spPr>
          <a:xfrm>
            <a:off x="7445956" y="4500930"/>
            <a:ext cx="1109290" cy="3245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Loan Programs Office</a:t>
            </a:r>
          </a:p>
        </p:txBody>
      </p:sp>
      <p:sp>
        <p:nvSpPr>
          <p:cNvPr id="129" name="Rectangle 128">
            <a:extLst>
              <a:ext uri="{FF2B5EF4-FFF2-40B4-BE49-F238E27FC236}">
                <a16:creationId xmlns:a16="http://schemas.microsoft.com/office/drawing/2014/main" id="{B81EE5DB-FBCF-48DC-A5D7-3D4326CFE511}"/>
              </a:ext>
            </a:extLst>
          </p:cNvPr>
          <p:cNvSpPr/>
          <p:nvPr/>
        </p:nvSpPr>
        <p:spPr>
          <a:xfrm>
            <a:off x="5757635" y="3897505"/>
            <a:ext cx="1446078" cy="45695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Cybersecurity, Energy Security &amp; Emergency Response (CESER)</a:t>
            </a:r>
          </a:p>
        </p:txBody>
      </p:sp>
      <p:sp>
        <p:nvSpPr>
          <p:cNvPr id="159" name="Rectangle 158">
            <a:extLst>
              <a:ext uri="{FF2B5EF4-FFF2-40B4-BE49-F238E27FC236}">
                <a16:creationId xmlns:a16="http://schemas.microsoft.com/office/drawing/2014/main" id="{429CD9F1-015F-4012-98D9-1DDABA8DFA8E}"/>
              </a:ext>
            </a:extLst>
          </p:cNvPr>
          <p:cNvSpPr/>
          <p:nvPr/>
        </p:nvSpPr>
        <p:spPr>
          <a:xfrm>
            <a:off x="8697165" y="5338154"/>
            <a:ext cx="1554480" cy="26958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Legacy Management</a:t>
            </a:r>
          </a:p>
        </p:txBody>
      </p:sp>
      <p:sp>
        <p:nvSpPr>
          <p:cNvPr id="160" name="Rectangle 159">
            <a:extLst>
              <a:ext uri="{FF2B5EF4-FFF2-40B4-BE49-F238E27FC236}">
                <a16:creationId xmlns:a16="http://schemas.microsoft.com/office/drawing/2014/main" id="{643820EC-B5A3-4B6C-9D93-5EDFE1D848BA}"/>
              </a:ext>
            </a:extLst>
          </p:cNvPr>
          <p:cNvSpPr/>
          <p:nvPr/>
        </p:nvSpPr>
        <p:spPr>
          <a:xfrm>
            <a:off x="8697165" y="569274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Environmental Management</a:t>
            </a:r>
          </a:p>
        </p:txBody>
      </p:sp>
      <p:sp>
        <p:nvSpPr>
          <p:cNvPr id="162" name="Rectangle 161">
            <a:extLst>
              <a:ext uri="{FF2B5EF4-FFF2-40B4-BE49-F238E27FC236}">
                <a16:creationId xmlns:a16="http://schemas.microsoft.com/office/drawing/2014/main" id="{1DC62D89-C0B3-47FB-B5B1-1E149F5CD6CB}"/>
              </a:ext>
            </a:extLst>
          </p:cNvPr>
          <p:cNvSpPr/>
          <p:nvPr/>
        </p:nvSpPr>
        <p:spPr>
          <a:xfrm>
            <a:off x="10443094" y="569498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Project Management (PM)</a:t>
            </a:r>
          </a:p>
        </p:txBody>
      </p:sp>
      <p:cxnSp>
        <p:nvCxnSpPr>
          <p:cNvPr id="164" name="Straight Connector 163">
            <a:extLst>
              <a:ext uri="{FF2B5EF4-FFF2-40B4-BE49-F238E27FC236}">
                <a16:creationId xmlns:a16="http://schemas.microsoft.com/office/drawing/2014/main" id="{8A64F35E-0EF1-4AE5-8FE8-04E818FDFBB8}"/>
              </a:ext>
            </a:extLst>
          </p:cNvPr>
          <p:cNvCxnSpPr>
            <a:cxnSpLocks/>
            <a:stCxn id="160" idx="3"/>
            <a:endCxn id="162" idx="1"/>
          </p:cNvCxnSpPr>
          <p:nvPr/>
        </p:nvCxnSpPr>
        <p:spPr>
          <a:xfrm>
            <a:off x="10251645" y="5875625"/>
            <a:ext cx="191449" cy="223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964CDE2-8A94-4DA2-BCED-6ECEC94BDCDF}"/>
              </a:ext>
            </a:extLst>
          </p:cNvPr>
          <p:cNvSpPr/>
          <p:nvPr/>
        </p:nvSpPr>
        <p:spPr>
          <a:xfrm>
            <a:off x="5757635" y="4377505"/>
            <a:ext cx="1447989" cy="52074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Manufacturing &amp; Energy Supply Chains (MESC)</a:t>
            </a:r>
          </a:p>
        </p:txBody>
      </p:sp>
      <p:sp>
        <p:nvSpPr>
          <p:cNvPr id="102" name="Rectangle 101">
            <a:extLst>
              <a:ext uri="{FF2B5EF4-FFF2-40B4-BE49-F238E27FC236}">
                <a16:creationId xmlns:a16="http://schemas.microsoft.com/office/drawing/2014/main" id="{4C583CA6-7AA9-4F28-A632-E22980210B8A}"/>
              </a:ext>
            </a:extLst>
          </p:cNvPr>
          <p:cNvSpPr/>
          <p:nvPr/>
        </p:nvSpPr>
        <p:spPr>
          <a:xfrm>
            <a:off x="3499263" y="5699302"/>
            <a:ext cx="1784175" cy="42500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1026" name="Picture 2" descr="A New Look For NETL | Department of Energy">
            <a:extLst>
              <a:ext uri="{FF2B5EF4-FFF2-40B4-BE49-F238E27FC236}">
                <a16:creationId xmlns:a16="http://schemas.microsoft.com/office/drawing/2014/main" id="{A8715127-F667-483D-9E06-423F5C1BE4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9574" y="5737491"/>
            <a:ext cx="868816" cy="350455"/>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8B4E4D41-AB7E-4A55-8889-356351EEA7B3}"/>
              </a:ext>
            </a:extLst>
          </p:cNvPr>
          <p:cNvSpPr/>
          <p:nvPr/>
        </p:nvSpPr>
        <p:spPr>
          <a:xfrm>
            <a:off x="3493957" y="5212193"/>
            <a:ext cx="1789481" cy="265911"/>
          </a:xfrm>
          <a:prstGeom prst="rect">
            <a:avLst/>
          </a:prstGeom>
          <a:solidFill>
            <a:srgbClr val="00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Fossil Energy and Carbon Management (FECM</a:t>
            </a: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
        <p:nvSpPr>
          <p:cNvPr id="112" name="Rectangle 111">
            <a:extLst>
              <a:ext uri="{FF2B5EF4-FFF2-40B4-BE49-F238E27FC236}">
                <a16:creationId xmlns:a16="http://schemas.microsoft.com/office/drawing/2014/main" id="{78555A35-67F5-4528-8DE6-7B349D13566C}"/>
              </a:ext>
            </a:extLst>
          </p:cNvPr>
          <p:cNvSpPr/>
          <p:nvPr/>
        </p:nvSpPr>
        <p:spPr>
          <a:xfrm>
            <a:off x="7445576" y="2941780"/>
            <a:ext cx="1109290" cy="27619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Grid Deployment Office (GDO)</a:t>
            </a:r>
          </a:p>
        </p:txBody>
      </p:sp>
      <p:sp>
        <p:nvSpPr>
          <p:cNvPr id="113" name="Rectangle 112">
            <a:extLst>
              <a:ext uri="{FF2B5EF4-FFF2-40B4-BE49-F238E27FC236}">
                <a16:creationId xmlns:a16="http://schemas.microsoft.com/office/drawing/2014/main" id="{A991250E-3CA5-4592-B5DB-5D7314C4BFB4}"/>
              </a:ext>
            </a:extLst>
          </p:cNvPr>
          <p:cNvSpPr/>
          <p:nvPr/>
        </p:nvSpPr>
        <p:spPr>
          <a:xfrm>
            <a:off x="7451853" y="3304013"/>
            <a:ext cx="1105306" cy="59508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State &amp; Community Energy Programs (SCEP)</a:t>
            </a:r>
          </a:p>
        </p:txBody>
      </p:sp>
      <p:sp>
        <p:nvSpPr>
          <p:cNvPr id="138" name="Rectangle 137">
            <a:extLst>
              <a:ext uri="{FF2B5EF4-FFF2-40B4-BE49-F238E27FC236}">
                <a16:creationId xmlns:a16="http://schemas.microsoft.com/office/drawing/2014/main" id="{C8649B1D-BF6E-4C33-9310-A5CD1F0EBBB3}"/>
              </a:ext>
            </a:extLst>
          </p:cNvPr>
          <p:cNvSpPr/>
          <p:nvPr/>
        </p:nvSpPr>
        <p:spPr>
          <a:xfrm>
            <a:off x="8708936" y="3205181"/>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Technology Transitions (OTT)</a:t>
            </a:r>
          </a:p>
        </p:txBody>
      </p:sp>
      <p:sp>
        <p:nvSpPr>
          <p:cNvPr id="140" name="Rectangle 139">
            <a:extLst>
              <a:ext uri="{FF2B5EF4-FFF2-40B4-BE49-F238E27FC236}">
                <a16:creationId xmlns:a16="http://schemas.microsoft.com/office/drawing/2014/main" id="{CB6BB7B1-D3E8-44CF-89F0-AE3AB6175F00}"/>
              </a:ext>
            </a:extLst>
          </p:cNvPr>
          <p:cNvSpPr/>
          <p:nvPr/>
        </p:nvSpPr>
        <p:spPr>
          <a:xfrm>
            <a:off x="10449704" y="3286076"/>
            <a:ext cx="1554480" cy="1767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Policy (OP)</a:t>
            </a:r>
          </a:p>
        </p:txBody>
      </p:sp>
      <p:sp>
        <p:nvSpPr>
          <p:cNvPr id="141" name="Rectangle 140">
            <a:extLst>
              <a:ext uri="{FF2B5EF4-FFF2-40B4-BE49-F238E27FC236}">
                <a16:creationId xmlns:a16="http://schemas.microsoft.com/office/drawing/2014/main" id="{B9DE9F0C-20EB-4CFC-B274-08D8E991638E}"/>
              </a:ext>
            </a:extLst>
          </p:cNvPr>
          <p:cNvSpPr/>
          <p:nvPr/>
        </p:nvSpPr>
        <p:spPr>
          <a:xfrm>
            <a:off x="8708936" y="4257625"/>
            <a:ext cx="1554480" cy="3486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Environment, Health, Safety and Security (EHSS)</a:t>
            </a:r>
          </a:p>
        </p:txBody>
      </p:sp>
      <p:cxnSp>
        <p:nvCxnSpPr>
          <p:cNvPr id="148" name="Straight Connector 147">
            <a:extLst>
              <a:ext uri="{FF2B5EF4-FFF2-40B4-BE49-F238E27FC236}">
                <a16:creationId xmlns:a16="http://schemas.microsoft.com/office/drawing/2014/main" id="{7EF8A3DB-69B6-4498-A1AC-A4A824E026A6}"/>
              </a:ext>
            </a:extLst>
          </p:cNvPr>
          <p:cNvCxnSpPr>
            <a:cxnSpLocks/>
          </p:cNvCxnSpPr>
          <p:nvPr/>
        </p:nvCxnSpPr>
        <p:spPr>
          <a:xfrm>
            <a:off x="10247339" y="273107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E7CF7F7-A36A-4C6E-A03F-95E789E1A40E}"/>
              </a:ext>
            </a:extLst>
          </p:cNvPr>
          <p:cNvCxnSpPr>
            <a:cxnSpLocks/>
          </p:cNvCxnSpPr>
          <p:nvPr/>
        </p:nvCxnSpPr>
        <p:spPr>
          <a:xfrm>
            <a:off x="10258255" y="369304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51667BA-102A-4835-A1D0-7705973400E3}"/>
              </a:ext>
            </a:extLst>
          </p:cNvPr>
          <p:cNvCxnSpPr>
            <a:cxnSpLocks/>
          </p:cNvCxnSpPr>
          <p:nvPr/>
        </p:nvCxnSpPr>
        <p:spPr>
          <a:xfrm>
            <a:off x="10247338" y="406451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5841856-424F-44A5-8AB2-E20B8F6031E0}"/>
              </a:ext>
            </a:extLst>
          </p:cNvPr>
          <p:cNvSpPr/>
          <p:nvPr/>
        </p:nvSpPr>
        <p:spPr>
          <a:xfrm>
            <a:off x="91440" y="731520"/>
            <a:ext cx="1098378" cy="369332"/>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endParaRPr>
          </a:p>
        </p:txBody>
      </p:sp>
    </p:spTree>
    <p:custDataLst>
      <p:tags r:id="rId1"/>
    </p:custDataLst>
    <p:extLst>
      <p:ext uri="{BB962C8B-B14F-4D97-AF65-F5344CB8AC3E}">
        <p14:creationId xmlns:p14="http://schemas.microsoft.com/office/powerpoint/2010/main" val="320267510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9A3E6-766B-B460-0611-BF7A1D2513CE}"/>
              </a:ext>
            </a:extLst>
          </p:cNvPr>
          <p:cNvSpPr>
            <a:spLocks noGrp="1"/>
          </p:cNvSpPr>
          <p:nvPr>
            <p:ph type="ctrTitle"/>
          </p:nvPr>
        </p:nvSpPr>
        <p:spPr>
          <a:xfrm>
            <a:off x="305539" y="260268"/>
            <a:ext cx="11580921" cy="600980"/>
          </a:xfrm>
        </p:spPr>
        <p:txBody>
          <a:bodyPr>
            <a:normAutofit fontScale="90000"/>
          </a:bodyPr>
          <a:lstStyle/>
          <a:p>
            <a:r>
              <a:rPr lang="en-US" dirty="0">
                <a:solidFill>
                  <a:srgbClr val="000000"/>
                </a:solidFill>
                <a:latin typeface="+mn-lt"/>
              </a:rPr>
              <a:t>Grid Deployment Office (GDO)</a:t>
            </a:r>
          </a:p>
        </p:txBody>
      </p:sp>
      <p:sp>
        <p:nvSpPr>
          <p:cNvPr id="26" name="TextBox 25">
            <a:extLst>
              <a:ext uri="{FF2B5EF4-FFF2-40B4-BE49-F238E27FC236}">
                <a16:creationId xmlns:a16="http://schemas.microsoft.com/office/drawing/2014/main" id="{907CA823-7123-6DEB-8449-43137E4261CF}"/>
              </a:ext>
            </a:extLst>
          </p:cNvPr>
          <p:cNvSpPr txBox="1"/>
          <p:nvPr/>
        </p:nvSpPr>
        <p:spPr>
          <a:xfrm>
            <a:off x="188180" y="1206079"/>
            <a:ext cx="11815638" cy="1200329"/>
          </a:xfrm>
          <a:prstGeom prst="rect">
            <a:avLst/>
          </a:prstGeom>
          <a:noFill/>
        </p:spPr>
        <p:txBody>
          <a:bodyPr wrap="square">
            <a:spAutoFit/>
          </a:bodyPr>
          <a:lstStyle/>
          <a:p>
            <a:r>
              <a:rPr lang="en-US" sz="1800" b="1" dirty="0">
                <a:solidFill>
                  <a:srgbClr val="000000"/>
                </a:solidFill>
                <a:latin typeface="Arial" panose="020B0604020202020204" pitchFamily="34" charset="0"/>
                <a:ea typeface="+mn-lt"/>
                <a:cs typeface="Arial" panose="020B0604020202020204" pitchFamily="34" charset="0"/>
              </a:rPr>
              <a:t>Mission Statement</a:t>
            </a:r>
            <a:r>
              <a:rPr lang="en-US" sz="1800" dirty="0">
                <a:solidFill>
                  <a:srgbClr val="000000"/>
                </a:solidFill>
                <a:latin typeface="Arial" panose="020B0604020202020204" pitchFamily="34" charset="0"/>
                <a:ea typeface="+mn-lt"/>
                <a:cs typeface="Arial" panose="020B0604020202020204" pitchFamily="34" charset="0"/>
              </a:rPr>
              <a:t>: The Grid Deployment Office (GDO) works to provide electricity to everyone, everywhere by maintaining and investing in critical generation facilities to ensure resource adequacy and improving and expanding transmission and distribution systems to ensure all communities have access to reliable, affordable electricity.</a:t>
            </a:r>
            <a:endParaRPr lang="en-US" sz="1800"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2A50495A-F840-4DE8-CEA9-B71939F72CF5}"/>
              </a:ext>
            </a:extLst>
          </p:cNvPr>
          <p:cNvGrpSpPr/>
          <p:nvPr/>
        </p:nvGrpSpPr>
        <p:grpSpPr>
          <a:xfrm>
            <a:off x="1021126" y="2576308"/>
            <a:ext cx="10149746" cy="3142357"/>
            <a:chOff x="450541" y="2584191"/>
            <a:chExt cx="10149746" cy="3142357"/>
          </a:xfrm>
        </p:grpSpPr>
        <p:grpSp>
          <p:nvGrpSpPr>
            <p:cNvPr id="27" name="Group 26">
              <a:extLst>
                <a:ext uri="{FF2B5EF4-FFF2-40B4-BE49-F238E27FC236}">
                  <a16:creationId xmlns:a16="http://schemas.microsoft.com/office/drawing/2014/main" id="{5DE1FC29-E97B-49C6-5366-D81C59324439}"/>
                </a:ext>
              </a:extLst>
            </p:cNvPr>
            <p:cNvGrpSpPr/>
            <p:nvPr/>
          </p:nvGrpSpPr>
          <p:grpSpPr>
            <a:xfrm>
              <a:off x="450541" y="2706324"/>
              <a:ext cx="3283961" cy="3020224"/>
              <a:chOff x="62783" y="2842116"/>
              <a:chExt cx="3721823" cy="3422920"/>
            </a:xfrm>
          </p:grpSpPr>
          <p:sp>
            <p:nvSpPr>
              <p:cNvPr id="28" name="Rectangle: Rounded Corners 27">
                <a:extLst>
                  <a:ext uri="{FF2B5EF4-FFF2-40B4-BE49-F238E27FC236}">
                    <a16:creationId xmlns:a16="http://schemas.microsoft.com/office/drawing/2014/main" id="{CF84402F-8986-0CAF-1954-35E2F0F1C39D}"/>
                  </a:ext>
                </a:extLst>
              </p:cNvPr>
              <p:cNvSpPr/>
              <p:nvPr/>
            </p:nvSpPr>
            <p:spPr>
              <a:xfrm>
                <a:off x="62783" y="2842116"/>
                <a:ext cx="3689290"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a:cs typeface="Arial"/>
                  </a:rPr>
                  <a:t>Generation Credits Division</a:t>
                </a:r>
              </a:p>
            </p:txBody>
          </p:sp>
          <p:sp>
            <p:nvSpPr>
              <p:cNvPr id="29" name="Rectangle: Rounded Corners 28">
                <a:extLst>
                  <a:ext uri="{FF2B5EF4-FFF2-40B4-BE49-F238E27FC236}">
                    <a16:creationId xmlns:a16="http://schemas.microsoft.com/office/drawing/2014/main" id="{0C5D8BD0-D279-33C0-8FA1-54670A06FF50}"/>
                  </a:ext>
                </a:extLst>
              </p:cNvPr>
              <p:cNvSpPr/>
              <p:nvPr/>
            </p:nvSpPr>
            <p:spPr>
              <a:xfrm>
                <a:off x="62783" y="4318051"/>
                <a:ext cx="3701273"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Transmission Division</a:t>
                </a:r>
              </a:p>
            </p:txBody>
          </p:sp>
          <p:sp>
            <p:nvSpPr>
              <p:cNvPr id="30" name="Rectangle: Rounded Corners 29">
                <a:extLst>
                  <a:ext uri="{FF2B5EF4-FFF2-40B4-BE49-F238E27FC236}">
                    <a16:creationId xmlns:a16="http://schemas.microsoft.com/office/drawing/2014/main" id="{5ED61797-817E-77F8-C858-18BC448616B4}"/>
                  </a:ext>
                </a:extLst>
              </p:cNvPr>
              <p:cNvSpPr/>
              <p:nvPr/>
            </p:nvSpPr>
            <p:spPr>
              <a:xfrm>
                <a:off x="62783" y="5606719"/>
                <a:ext cx="3721823" cy="658317"/>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Grid Modernization Division</a:t>
                </a:r>
              </a:p>
            </p:txBody>
          </p:sp>
        </p:grpSp>
        <p:sp>
          <p:nvSpPr>
            <p:cNvPr id="31" name="TextBox 1">
              <a:extLst>
                <a:ext uri="{FF2B5EF4-FFF2-40B4-BE49-F238E27FC236}">
                  <a16:creationId xmlns:a16="http://schemas.microsoft.com/office/drawing/2014/main" id="{86AA7484-6E17-AE9C-5A33-3A5178E81E5C}"/>
                </a:ext>
              </a:extLst>
            </p:cNvPr>
            <p:cNvSpPr txBox="1"/>
            <p:nvPr/>
          </p:nvSpPr>
          <p:spPr>
            <a:xfrm>
              <a:off x="4044386" y="2584191"/>
              <a:ext cx="6288801" cy="814556"/>
            </a:xfrm>
            <a:prstGeom prst="rect">
              <a:avLst/>
            </a:prstGeom>
            <a:noFill/>
          </p:spPr>
          <p:txBody>
            <a:bodyPr rot="0" spcFirstLastPara="0" vert="horz" wrap="square" lIns="80682" tIns="40341" rIns="80682" bIns="40341"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a:cs typeface="Arial"/>
                </a:rPr>
                <a:t>The Generation Credits Division works with existing generation facilities to ensure resilience and reliability and works to improve electricity markets at the wholesale and distribution level.</a:t>
              </a:r>
            </a:p>
          </p:txBody>
        </p:sp>
        <p:sp>
          <p:nvSpPr>
            <p:cNvPr id="33" name="TextBox 1">
              <a:extLst>
                <a:ext uri="{FF2B5EF4-FFF2-40B4-BE49-F238E27FC236}">
                  <a16:creationId xmlns:a16="http://schemas.microsoft.com/office/drawing/2014/main" id="{CF959ED0-99B6-147E-786B-3227908AD745}"/>
                </a:ext>
              </a:extLst>
            </p:cNvPr>
            <p:cNvSpPr txBox="1"/>
            <p:nvPr/>
          </p:nvSpPr>
          <p:spPr>
            <a:xfrm>
              <a:off x="4044386" y="3764308"/>
              <a:ext cx="6334854" cy="1058917"/>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Transmission Division supports innovative efforts in transmission reliability and clean energy analysis and programs, and energy infrastructure and risk analysis in support of the Administration’s priorities to enhance grid resilience.</a:t>
              </a:r>
            </a:p>
          </p:txBody>
        </p:sp>
        <p:sp>
          <p:nvSpPr>
            <p:cNvPr id="34" name="TextBox 1">
              <a:extLst>
                <a:ext uri="{FF2B5EF4-FFF2-40B4-BE49-F238E27FC236}">
                  <a16:creationId xmlns:a16="http://schemas.microsoft.com/office/drawing/2014/main" id="{A28C7B81-4D0A-2EAE-83CD-C3980674AB73}"/>
                </a:ext>
              </a:extLst>
            </p:cNvPr>
            <p:cNvSpPr txBox="1"/>
            <p:nvPr/>
          </p:nvSpPr>
          <p:spPr>
            <a:xfrm>
              <a:off x="4044386" y="5145680"/>
              <a:ext cx="6555901" cy="570193"/>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Grid Modernization Division oversees activities that prevent outages and enhance the resilience of the electric grid. </a:t>
              </a:r>
            </a:p>
          </p:txBody>
        </p:sp>
      </p:grpSp>
    </p:spTree>
    <p:extLst>
      <p:ext uri="{BB962C8B-B14F-4D97-AF65-F5344CB8AC3E}">
        <p14:creationId xmlns:p14="http://schemas.microsoft.com/office/powerpoint/2010/main" val="199701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idx="1"/>
            <p:extLst>
              <p:ext uri="{D42A27DB-BD31-4B8C-83A1-F6EECF244321}">
                <p14:modId xmlns:p14="http://schemas.microsoft.com/office/powerpoint/2010/main" val="3059657662"/>
              </p:ext>
            </p:extLst>
          </p:nvPr>
        </p:nvGraphicFramePr>
        <p:xfrm>
          <a:off x="269875" y="1544638"/>
          <a:ext cx="11582398" cy="3368482"/>
        </p:xfrm>
        <a:graphic>
          <a:graphicData uri="http://schemas.openxmlformats.org/drawingml/2006/table">
            <a:tbl>
              <a:tblPr firstRow="1" bandRow="1">
                <a:tableStyleId>{16D9F66E-5EB9-4882-86FB-DCBF35E3C3E4}</a:tableStyleId>
              </a:tblPr>
              <a:tblGrid>
                <a:gridCol w="1850076">
                  <a:extLst>
                    <a:ext uri="{9D8B030D-6E8A-4147-A177-3AD203B41FA5}">
                      <a16:colId xmlns:a16="http://schemas.microsoft.com/office/drawing/2014/main" val="20000"/>
                    </a:ext>
                  </a:extLst>
                </a:gridCol>
                <a:gridCol w="7882246">
                  <a:extLst>
                    <a:ext uri="{9D8B030D-6E8A-4147-A177-3AD203B41FA5}">
                      <a16:colId xmlns:a16="http://schemas.microsoft.com/office/drawing/2014/main" val="20001"/>
                    </a:ext>
                  </a:extLst>
                </a:gridCol>
                <a:gridCol w="1850076">
                  <a:extLst>
                    <a:ext uri="{9D8B030D-6E8A-4147-A177-3AD203B41FA5}">
                      <a16:colId xmlns:a16="http://schemas.microsoft.com/office/drawing/2014/main" val="20002"/>
                    </a:ext>
                  </a:extLst>
                </a:gridCol>
              </a:tblGrid>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cs typeface="Arial" panose="020B0604020202020204" pitchFamily="34" charset="0"/>
                        </a:rPr>
                        <a:t>Federal Project Officer</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(Program Manager)</a:t>
                      </a:r>
                      <a:endParaRPr kumimoji="0" lang="en-US" sz="1400" b="1" u="none" strike="noStrike" kern="1200" cap="none" normalizeH="0" baseline="3000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Monitors performance and provides technical oversight of approved scope, budget, and schedule.  </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Serves as DOE technical representative to the Contracting Officer (CO).</a:t>
                      </a:r>
                      <a:endParaRPr kumimoji="0" lang="en-US" sz="1800" b="0" u="none" strike="noStrike" kern="1200" cap="none" normalizeH="0" baseline="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lang="en-US" sz="1800" b="1" kern="1200" dirty="0">
                          <a:solidFill>
                            <a:srgbClr val="000000"/>
                          </a:solidFill>
                          <a:latin typeface="+mn-lt"/>
                          <a:ea typeface="+mn-ea"/>
                          <a:cs typeface="Arial" panose="020B0604020202020204" pitchFamily="34" charset="0"/>
                        </a:rPr>
                        <a:t>Identified in Assistance Agreement</a:t>
                      </a:r>
                      <a:endParaRPr kumimoji="0" lang="en-US" sz="1800" b="1" i="0" u="none" strike="noStrike" cap="none" normalizeH="0" baseline="0" dirty="0">
                        <a:ln>
                          <a:noFill/>
                        </a:ln>
                        <a:solidFill>
                          <a:srgbClr val="000000"/>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 Specialist (CS)</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(Award Administrator) </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400" b="1" u="none" strike="noStrike" kern="1200" cap="none" normalizeH="0" baseline="0" dirty="0">
                        <a:ln>
                          <a:noFill/>
                        </a:ln>
                        <a:solidFill>
                          <a:srgbClr val="000000"/>
                        </a:solidFill>
                        <a:effectLst/>
                        <a:highlight>
                          <a:srgbClr val="FFFF00"/>
                        </a:highligh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Administers the business and financial aspects of the Agreement to ensure indirect costs, cost match, reporting, etc., are in compliance with award terms and conditions and federal regulations.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Contracting Officer (CO)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Is the only person authorized to obligate the government to any contractual agreement and/or to approve changes to the Agreement (e.g., scope, budget, schedule,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bl>
          </a:graphicData>
        </a:graphic>
      </p:graphicFrame>
      <p:sp>
        <p:nvSpPr>
          <p:cNvPr id="3" name="Title 2"/>
          <p:cNvSpPr>
            <a:spLocks noGrp="1"/>
          </p:cNvSpPr>
          <p:nvPr>
            <p:ph type="ctrTitle"/>
          </p:nvPr>
        </p:nvSpPr>
        <p:spPr/>
        <p:txBody>
          <a:bodyPr>
            <a:normAutofit fontScale="90000"/>
          </a:bodyPr>
          <a:lstStyle/>
          <a:p>
            <a:r>
              <a:rPr lang="en-US" dirty="0">
                <a:solidFill>
                  <a:srgbClr val="000000"/>
                </a:solidFill>
                <a:latin typeface="+mn-lt"/>
              </a:rPr>
              <a:t>Federal Roles and Responsibilities</a:t>
            </a:r>
          </a:p>
        </p:txBody>
      </p:sp>
    </p:spTree>
    <p:extLst>
      <p:ext uri="{BB962C8B-B14F-4D97-AF65-F5344CB8AC3E}">
        <p14:creationId xmlns:p14="http://schemas.microsoft.com/office/powerpoint/2010/main" val="2737233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EKGUID" val="3244ce7b-c971-41f9-911d-489f113bb6e5"/>
  <p:tag name="MIO_GUID" val="5106b319-8b7d-4288-85b4-babb6e360a8a"/>
  <p:tag name="MIO_UPDATE" val="True"/>
  <p:tag name="MIO_VERSION" val="22.10.2018 11:58:16"/>
  <p:tag name="MIO_DBID" val="5975AB46-D99C-44D0-8BC3-A071EFE760A6"/>
  <p:tag name="MIO_LASTDOWNLOADED" val="27.03.2019 10:57:51"/>
  <p:tag name="MIO_OBJECTNAME" val="NETL-DOE Logo (White)"/>
  <p:tag name="MIO_LASTEDITORNAME" val="Taylor Miller"/>
</p:tagLst>
</file>

<file path=ppt/tags/tag2.xml><?xml version="1.0" encoding="utf-8"?>
<p:tagLst xmlns:a="http://schemas.openxmlformats.org/drawingml/2006/main" xmlns:r="http://schemas.openxmlformats.org/officeDocument/2006/relationships" xmlns:p="http://schemas.openxmlformats.org/presentationml/2006/main">
  <p:tag name="MIO_GUID" val="93bed9fe-c91c-4387-80bf-4c2456d149ad"/>
</p:tagLst>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A24894E934294C81C1C9882282F86A" ma:contentTypeVersion="4" ma:contentTypeDescription="Create a new document." ma:contentTypeScope="" ma:versionID="f4704f02e44b64524c70d202b3cc272c">
  <xsd:schema xmlns:xsd="http://www.w3.org/2001/XMLSchema" xmlns:xs="http://www.w3.org/2001/XMLSchema" xmlns:p="http://schemas.microsoft.com/office/2006/metadata/properties" xmlns:ns2="d983d32e-4e64-40cc-a87e-e10498b8addf" targetNamespace="http://schemas.microsoft.com/office/2006/metadata/properties" ma:root="true" ma:fieldsID="f97560f0b8aec61e77526e1c9033c17f" ns2:_="">
    <xsd:import namespace="d983d32e-4e64-40cc-a87e-e10498b8addf"/>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3d32e-4e64-40cc-a87e-e10498b8a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2A381-E8CE-4D66-9328-ECACE14F4D35}">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d983d32e-4e64-40cc-a87e-e10498b8addf"/>
    <ds:schemaRef ds:uri="http://www.w3.org/XML/1998/namespace"/>
  </ds:schemaRefs>
</ds:datastoreItem>
</file>

<file path=customXml/itemProps2.xml><?xml version="1.0" encoding="utf-8"?>
<ds:datastoreItem xmlns:ds="http://schemas.openxmlformats.org/officeDocument/2006/customXml" ds:itemID="{DA4531D3-BA4F-41FB-BA10-F4BCD7BDB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3d32e-4e64-40cc-a87e-e10498b8a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9BCD4A-8224-495E-9481-A81215E9C4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27189</TotalTime>
  <Words>7317</Words>
  <Application>Microsoft Office PowerPoint</Application>
  <PresentationFormat>Widescreen</PresentationFormat>
  <Paragraphs>690</Paragraphs>
  <Slides>69</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Calibri Light</vt:lpstr>
      <vt:lpstr>Century Gothic</vt:lpstr>
      <vt:lpstr>Garamond</vt:lpstr>
      <vt:lpstr>Symbol</vt:lpstr>
      <vt:lpstr>Wingdings</vt:lpstr>
      <vt:lpstr>Office Theme</vt:lpstr>
      <vt:lpstr>DE-FOA-0002736 BIL40101(d) – PREVENTING OUTAGES AND ENHANCING THE RESILIENCE OF THE ELECTRIC GRID FORMULA GRANTS TO STATES AND INDIAN TRIBES</vt:lpstr>
      <vt:lpstr>DE-FOA-0002736 Award Kickoff Meeting</vt:lpstr>
      <vt:lpstr>Federal Project Officer (FPO) Team</vt:lpstr>
      <vt:lpstr>DOE Structure and Project Roles</vt:lpstr>
      <vt:lpstr>PowerPoint Presentation</vt:lpstr>
      <vt:lpstr>NETL Overview</vt:lpstr>
      <vt:lpstr>Department of Energy</vt:lpstr>
      <vt:lpstr>Grid Deployment Office (GDO)</vt:lpstr>
      <vt:lpstr>Federal Roles and Responsibilities</vt:lpstr>
      <vt:lpstr>NETL versus Recipient Roles and Responsibilities*</vt:lpstr>
      <vt:lpstr>BIL40101(d) Overview</vt:lpstr>
      <vt:lpstr>BIL40101(d) - DE-FOA-0002736</vt:lpstr>
      <vt:lpstr>Federal Acquisitions and Assistance</vt:lpstr>
      <vt:lpstr>Federal Acquisitions and Assistance Cont.</vt:lpstr>
      <vt:lpstr>Small Utilities Set Aside</vt:lpstr>
      <vt:lpstr>Project Post-Award Phase</vt:lpstr>
      <vt:lpstr>Assistance Agreement Documents</vt:lpstr>
      <vt:lpstr>Federal Reporting Checklist</vt:lpstr>
      <vt:lpstr>Subaward Process</vt:lpstr>
      <vt:lpstr>PowerPoint Presentation</vt:lpstr>
      <vt:lpstr>Resilience Project Subaward/Subcontract Process</vt:lpstr>
      <vt:lpstr>Subaward/Subcontract Notification Package</vt:lpstr>
      <vt:lpstr>Subaward</vt:lpstr>
      <vt:lpstr>Secretary Designation - Eligible Entity </vt:lpstr>
      <vt:lpstr>Reporting Overview and Guidance</vt:lpstr>
      <vt:lpstr>Major Reporting Requirements</vt:lpstr>
      <vt:lpstr>EERE-PMC Portal</vt:lpstr>
      <vt:lpstr>Reporting Resources</vt:lpstr>
      <vt:lpstr>PMP/QPR Overview</vt:lpstr>
      <vt:lpstr>PMP/QPR Overview</vt:lpstr>
      <vt:lpstr>Recipient/Project Comparison</vt:lpstr>
      <vt:lpstr>PMP/QPR Content</vt:lpstr>
      <vt:lpstr>Annual Metrics and Yearly Reporting</vt:lpstr>
      <vt:lpstr>Annual Program Metrics &amp; Impact Report</vt:lpstr>
      <vt:lpstr>Resources and Next Steps</vt:lpstr>
      <vt:lpstr>Award Administration Resources</vt:lpstr>
      <vt:lpstr>Financial Assistance Resources*</vt:lpstr>
      <vt:lpstr>Future Annual Allocations</vt:lpstr>
      <vt:lpstr>Payments Using ASAP and VIPERS</vt:lpstr>
      <vt:lpstr>Payments Using ASAP and VIPERS</vt:lpstr>
      <vt:lpstr>Payments Using ASAP and VIPERS</vt:lpstr>
      <vt:lpstr>Compliance Requirements</vt:lpstr>
      <vt:lpstr>Research, Technology, &amp; Economic Security (RTES)</vt:lpstr>
      <vt:lpstr>Build America, Buy America (BABA)</vt:lpstr>
      <vt:lpstr>National Environmental Policy Act </vt:lpstr>
      <vt:lpstr>Davis-Bacon Requirements</vt:lpstr>
      <vt:lpstr>Recipient Next Steps</vt:lpstr>
      <vt:lpstr>Questions?</vt:lpstr>
      <vt:lpstr>Backup Slides</vt:lpstr>
      <vt:lpstr>PMP/QPR - Recipient Information</vt:lpstr>
      <vt:lpstr>PMP/QPR - Recipient Information</vt:lpstr>
      <vt:lpstr>PMP/QPR - Quarterly Spend Plan</vt:lpstr>
      <vt:lpstr>PMP/QPR - Quarterly Spend Plan</vt:lpstr>
      <vt:lpstr>PMP/QPR - Administrative and Technical Assistance Costs</vt:lpstr>
      <vt:lpstr>PMP/QPR - Administrative and Technical Assistance Costs</vt:lpstr>
      <vt:lpstr>PMP/QPR - Baseline Budget and Incurred Cost</vt:lpstr>
      <vt:lpstr>PMP/QPR - Baseline Budget and Incurred Cost</vt:lpstr>
      <vt:lpstr>PMP/QPR - Utility Size, Funding and Customer information</vt:lpstr>
      <vt:lpstr>PMP/QPR - Utility Size, Funding and Customer information</vt:lpstr>
      <vt:lpstr>PMP/QPR - Milestone Table</vt:lpstr>
      <vt:lpstr>PMP/QPR - Milestone Table</vt:lpstr>
      <vt:lpstr>PMP/QPR - Technical or Administrative Support Contracts</vt:lpstr>
      <vt:lpstr>PMP/QPR - Technical or Administrative Support Contracts</vt:lpstr>
      <vt:lpstr>PMP/QPR - Risk Management Log</vt:lpstr>
      <vt:lpstr>PMP/QPR - Risk Management Log</vt:lpstr>
      <vt:lpstr>Definitions</vt:lpstr>
      <vt:lpstr>Definitions Cont.</vt:lpstr>
      <vt:lpstr>Definitions Cont.</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EDST Kickoff Meeting Template</dc:title>
  <dc:creator>Grieco, Alec J. (CONTR)</dc:creator>
  <cp:lastModifiedBy>Moore, Ryan E.</cp:lastModifiedBy>
  <cp:revision>803</cp:revision>
  <cp:lastPrinted>2018-04-03T16:12:55Z</cp:lastPrinted>
  <dcterms:created xsi:type="dcterms:W3CDTF">2016-07-07T11:16:57Z</dcterms:created>
  <dcterms:modified xsi:type="dcterms:W3CDTF">2023-12-26T14:24:26Z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0x01010084A24894E934294C81C1C9882282F86A</vt:lpwstr>
  </property>
</Properties>
</file>