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5" r:id="rId3"/>
    <p:sldMasterId id="2147483690" r:id="rId4"/>
    <p:sldMasterId id="2147483703" r:id="rId5"/>
  </p:sldMasterIdLst>
  <p:notesMasterIdLst>
    <p:notesMasterId r:id="rId47"/>
  </p:notesMasterIdLst>
  <p:sldIdLst>
    <p:sldId id="257" r:id="rId6"/>
    <p:sldId id="258" r:id="rId7"/>
    <p:sldId id="1155" r:id="rId8"/>
    <p:sldId id="288" r:id="rId9"/>
    <p:sldId id="339" r:id="rId10"/>
    <p:sldId id="263" r:id="rId11"/>
    <p:sldId id="1063" r:id="rId12"/>
    <p:sldId id="340" r:id="rId13"/>
    <p:sldId id="1064" r:id="rId14"/>
    <p:sldId id="316" r:id="rId15"/>
    <p:sldId id="1071" r:id="rId16"/>
    <p:sldId id="323" r:id="rId17"/>
    <p:sldId id="324" r:id="rId18"/>
    <p:sldId id="1150" r:id="rId19"/>
    <p:sldId id="1118" r:id="rId20"/>
    <p:sldId id="382" r:id="rId21"/>
    <p:sldId id="1151" r:id="rId22"/>
    <p:sldId id="1073" r:id="rId23"/>
    <p:sldId id="1094" r:id="rId24"/>
    <p:sldId id="1074" r:id="rId25"/>
    <p:sldId id="1139" r:id="rId26"/>
    <p:sldId id="1134" r:id="rId27"/>
    <p:sldId id="1142" r:id="rId28"/>
    <p:sldId id="1143" r:id="rId29"/>
    <p:sldId id="1153" r:id="rId30"/>
    <p:sldId id="1127" r:id="rId31"/>
    <p:sldId id="1128" r:id="rId32"/>
    <p:sldId id="369" r:id="rId33"/>
    <p:sldId id="1065" r:id="rId34"/>
    <p:sldId id="1044" r:id="rId35"/>
    <p:sldId id="1045" r:id="rId36"/>
    <p:sldId id="1047" r:id="rId37"/>
    <p:sldId id="1054" r:id="rId38"/>
    <p:sldId id="1055" r:id="rId39"/>
    <p:sldId id="1066" r:id="rId40"/>
    <p:sldId id="1021" r:id="rId41"/>
    <p:sldId id="1023" r:id="rId42"/>
    <p:sldId id="1024" r:id="rId43"/>
    <p:sldId id="1026" r:id="rId44"/>
    <p:sldId id="1028" r:id="rId45"/>
    <p:sldId id="1154"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23" autoAdjust="0"/>
    <p:restoredTop sz="82051" autoAdjust="0"/>
  </p:normalViewPr>
  <p:slideViewPr>
    <p:cSldViewPr>
      <p:cViewPr varScale="1">
        <p:scale>
          <a:sx n="44" d="100"/>
          <a:sy n="44" d="100"/>
        </p:scale>
        <p:origin x="1166" y="31"/>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cha\Desktop\Research\Weight%20Gain\Oxidation%20weight%20gai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altLang="zh-CN" sz="2400" b="1" i="0" u="none" strike="noStrike" kern="1200" spc="0" baseline="0">
                <a:solidFill>
                  <a:srgbClr val="0070C0"/>
                </a:solidFill>
                <a:latin typeface="Times New Roman" panose="02020603050405020304" pitchFamily="18" charset="0"/>
                <a:ea typeface="+mn-ea"/>
                <a:cs typeface="Times New Roman" panose="02020603050405020304" pitchFamily="18" charset="0"/>
              </a:defRPr>
            </a:pPr>
            <a:r>
              <a:rPr lang="en-US" altLang="zh-CN" sz="1600" b="0" kern="1200" dirty="0">
                <a:solidFill>
                  <a:srgbClr val="0070C0"/>
                </a:solidFill>
                <a:latin typeface="Times New Roman" panose="02020603050405020304" pitchFamily="18" charset="0"/>
                <a:ea typeface="+mn-ea"/>
                <a:cs typeface="Times New Roman" panose="02020603050405020304" pitchFamily="18" charset="0"/>
              </a:rPr>
              <a:t>Oxidation Weight Gain</a:t>
            </a:r>
          </a:p>
        </c:rich>
      </c:tx>
      <c:layout>
        <c:manualLayout>
          <c:xMode val="edge"/>
          <c:yMode val="edge"/>
          <c:x val="0.33622186197313569"/>
          <c:y val="3.2692680192189037E-2"/>
        </c:manualLayout>
      </c:layout>
      <c:overlay val="0"/>
      <c:spPr>
        <a:noFill/>
        <a:ln>
          <a:noFill/>
        </a:ln>
        <a:effectLst/>
      </c:spPr>
      <c:txPr>
        <a:bodyPr rot="0" spcFirstLastPara="1" vertOverflow="ellipsis" vert="horz" wrap="square" anchor="ctr" anchorCtr="1"/>
        <a:lstStyle/>
        <a:p>
          <a:pPr>
            <a:defRPr lang="en-US" altLang="zh-CN" sz="2400" b="1" i="0" u="none" strike="noStrike" kern="1200" spc="0" baseline="0">
              <a:solidFill>
                <a:srgbClr val="0070C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scatterChart>
        <c:scatterStyle val="smoothMarker"/>
        <c:varyColors val="0"/>
        <c:ser>
          <c:idx val="0"/>
          <c:order val="0"/>
          <c:tx>
            <c:v>Pitt-WVU ODS</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'250W_LENS_1st_without_XRD'!$D$2:$D$53</c:f>
              <c:numCache>
                <c:formatCode>General</c:formatCode>
                <c:ptCount val="52"/>
                <c:pt idx="0">
                  <c:v>0</c:v>
                </c:pt>
                <c:pt idx="1">
                  <c:v>40</c:v>
                </c:pt>
                <c:pt idx="2">
                  <c:v>80</c:v>
                </c:pt>
                <c:pt idx="3">
                  <c:v>120</c:v>
                </c:pt>
                <c:pt idx="4">
                  <c:v>160</c:v>
                </c:pt>
                <c:pt idx="5">
                  <c:v>200</c:v>
                </c:pt>
                <c:pt idx="6">
                  <c:v>240</c:v>
                </c:pt>
                <c:pt idx="7">
                  <c:v>280</c:v>
                </c:pt>
                <c:pt idx="8">
                  <c:v>320</c:v>
                </c:pt>
                <c:pt idx="9">
                  <c:v>360</c:v>
                </c:pt>
                <c:pt idx="10">
                  <c:v>400</c:v>
                </c:pt>
                <c:pt idx="11">
                  <c:v>480</c:v>
                </c:pt>
                <c:pt idx="12">
                  <c:v>560</c:v>
                </c:pt>
                <c:pt idx="13">
                  <c:v>640</c:v>
                </c:pt>
                <c:pt idx="14">
                  <c:v>800</c:v>
                </c:pt>
                <c:pt idx="15">
                  <c:v>1000</c:v>
                </c:pt>
                <c:pt idx="16">
                  <c:v>1200</c:v>
                </c:pt>
                <c:pt idx="17">
                  <c:v>1400</c:v>
                </c:pt>
                <c:pt idx="18">
                  <c:v>1600</c:v>
                </c:pt>
                <c:pt idx="19">
                  <c:v>1800</c:v>
                </c:pt>
                <c:pt idx="20">
                  <c:v>1860</c:v>
                </c:pt>
                <c:pt idx="21">
                  <c:v>1920</c:v>
                </c:pt>
                <c:pt idx="22">
                  <c:v>1980</c:v>
                </c:pt>
                <c:pt idx="23">
                  <c:v>2040</c:v>
                </c:pt>
                <c:pt idx="24">
                  <c:v>2100</c:v>
                </c:pt>
                <c:pt idx="25">
                  <c:v>2160</c:v>
                </c:pt>
                <c:pt idx="26">
                  <c:v>2220</c:v>
                </c:pt>
                <c:pt idx="27">
                  <c:v>2280</c:v>
                </c:pt>
                <c:pt idx="28">
                  <c:v>2400</c:v>
                </c:pt>
                <c:pt idx="29">
                  <c:v>2520</c:v>
                </c:pt>
                <c:pt idx="30">
                  <c:v>2580</c:v>
                </c:pt>
                <c:pt idx="31">
                  <c:v>2640</c:v>
                </c:pt>
                <c:pt idx="32">
                  <c:v>2700</c:v>
                </c:pt>
                <c:pt idx="33">
                  <c:v>2760</c:v>
                </c:pt>
                <c:pt idx="34">
                  <c:v>2820</c:v>
                </c:pt>
                <c:pt idx="35">
                  <c:v>2940</c:v>
                </c:pt>
                <c:pt idx="36">
                  <c:v>3000</c:v>
                </c:pt>
                <c:pt idx="37">
                  <c:v>3060</c:v>
                </c:pt>
                <c:pt idx="38">
                  <c:v>3120</c:v>
                </c:pt>
                <c:pt idx="39">
                  <c:v>3180</c:v>
                </c:pt>
                <c:pt idx="40">
                  <c:v>3240</c:v>
                </c:pt>
                <c:pt idx="41">
                  <c:v>3300</c:v>
                </c:pt>
                <c:pt idx="42">
                  <c:v>3345</c:v>
                </c:pt>
                <c:pt idx="43">
                  <c:v>3405</c:v>
                </c:pt>
                <c:pt idx="44">
                  <c:v>3445</c:v>
                </c:pt>
                <c:pt idx="45">
                  <c:v>3485</c:v>
                </c:pt>
                <c:pt idx="46">
                  <c:v>3520</c:v>
                </c:pt>
                <c:pt idx="47">
                  <c:v>3560</c:v>
                </c:pt>
                <c:pt idx="48">
                  <c:v>3600</c:v>
                </c:pt>
                <c:pt idx="49">
                  <c:v>3640</c:v>
                </c:pt>
                <c:pt idx="50">
                  <c:v>3720</c:v>
                </c:pt>
                <c:pt idx="51">
                  <c:v>3760</c:v>
                </c:pt>
              </c:numCache>
            </c:numRef>
          </c:xVal>
          <c:yVal>
            <c:numRef>
              <c:f>'250W_LENS_1st_without_XRD'!$F$2:$F$53</c:f>
              <c:numCache>
                <c:formatCode>General</c:formatCode>
                <c:ptCount val="52"/>
                <c:pt idx="1">
                  <c:v>1.5489055875662538</c:v>
                </c:pt>
                <c:pt idx="2">
                  <c:v>1.880813927759051</c:v>
                </c:pt>
                <c:pt idx="3">
                  <c:v>1.3276333607710966</c:v>
                </c:pt>
                <c:pt idx="4">
                  <c:v>2.3233583813493959</c:v>
                </c:pt>
                <c:pt idx="5">
                  <c:v>0</c:v>
                </c:pt>
                <c:pt idx="6">
                  <c:v>0.44254445359034505</c:v>
                </c:pt>
                <c:pt idx="7">
                  <c:v>0.22127222679518788</c:v>
                </c:pt>
                <c:pt idx="8">
                  <c:v>0.77445279378314225</c:v>
                </c:pt>
                <c:pt idx="9">
                  <c:v>0.22127222679518788</c:v>
                </c:pt>
                <c:pt idx="10">
                  <c:v>0.55318056698795437</c:v>
                </c:pt>
                <c:pt idx="11">
                  <c:v>2.3233583813493959</c:v>
                </c:pt>
                <c:pt idx="12">
                  <c:v>1.1063611339759087</c:v>
                </c:pt>
                <c:pt idx="13">
                  <c:v>1.3276333607710966</c:v>
                </c:pt>
                <c:pt idx="14">
                  <c:v>1.4382694741686752</c:v>
                </c:pt>
                <c:pt idx="15">
                  <c:v>1.4382694741686752</c:v>
                </c:pt>
                <c:pt idx="16">
                  <c:v>1.4382694741686752</c:v>
                </c:pt>
                <c:pt idx="17">
                  <c:v>1.4382694741686752</c:v>
                </c:pt>
                <c:pt idx="18">
                  <c:v>0.22127222679518788</c:v>
                </c:pt>
                <c:pt idx="19">
                  <c:v>1.9914500411566296</c:v>
                </c:pt>
                <c:pt idx="20">
                  <c:v>1.880813927759051</c:v>
                </c:pt>
                <c:pt idx="21">
                  <c:v>1.880813927759051</c:v>
                </c:pt>
                <c:pt idx="22">
                  <c:v>1.9914500411566296</c:v>
                </c:pt>
                <c:pt idx="23">
                  <c:v>1.880813927759051</c:v>
                </c:pt>
                <c:pt idx="24">
                  <c:v>1.880813927759051</c:v>
                </c:pt>
                <c:pt idx="25">
                  <c:v>1.880813927759051</c:v>
                </c:pt>
                <c:pt idx="26">
                  <c:v>1.880813927759051</c:v>
                </c:pt>
                <c:pt idx="27">
                  <c:v>1.9914500411566296</c:v>
                </c:pt>
                <c:pt idx="28">
                  <c:v>2.6552667215421621</c:v>
                </c:pt>
                <c:pt idx="29">
                  <c:v>2.5446306081445837</c:v>
                </c:pt>
                <c:pt idx="30">
                  <c:v>2.6552667215421621</c:v>
                </c:pt>
                <c:pt idx="31">
                  <c:v>2.6552667215421621</c:v>
                </c:pt>
                <c:pt idx="32">
                  <c:v>2.6552667215421621</c:v>
                </c:pt>
                <c:pt idx="33">
                  <c:v>2.4339944947469747</c:v>
                </c:pt>
                <c:pt idx="34">
                  <c:v>2.6552667215421621</c:v>
                </c:pt>
                <c:pt idx="35">
                  <c:v>2.6552667215421621</c:v>
                </c:pt>
                <c:pt idx="36">
                  <c:v>2.5446306081445837</c:v>
                </c:pt>
                <c:pt idx="37">
                  <c:v>2.5446306081445837</c:v>
                </c:pt>
                <c:pt idx="38">
                  <c:v>2.5446306081445837</c:v>
                </c:pt>
                <c:pt idx="39">
                  <c:v>2.6552667215421621</c:v>
                </c:pt>
                <c:pt idx="40">
                  <c:v>2.6552667215421621</c:v>
                </c:pt>
                <c:pt idx="41">
                  <c:v>2.6552667215421621</c:v>
                </c:pt>
                <c:pt idx="42">
                  <c:v>2.8765389483373505</c:v>
                </c:pt>
                <c:pt idx="43">
                  <c:v>2.6552667215421621</c:v>
                </c:pt>
                <c:pt idx="44">
                  <c:v>2.6552667215421621</c:v>
                </c:pt>
                <c:pt idx="45">
                  <c:v>2.9871750617349289</c:v>
                </c:pt>
                <c:pt idx="46">
                  <c:v>2.9871750617349289</c:v>
                </c:pt>
                <c:pt idx="47">
                  <c:v>2.8765389483373505</c:v>
                </c:pt>
                <c:pt idx="48">
                  <c:v>3.0978111751325383</c:v>
                </c:pt>
                <c:pt idx="49">
                  <c:v>2.8765389483373505</c:v>
                </c:pt>
                <c:pt idx="50">
                  <c:v>2.8765389483373505</c:v>
                </c:pt>
                <c:pt idx="51">
                  <c:v>3.2084472885301172</c:v>
                </c:pt>
              </c:numCache>
            </c:numRef>
          </c:yVal>
          <c:smooth val="1"/>
          <c:extLst>
            <c:ext xmlns:c16="http://schemas.microsoft.com/office/drawing/2014/chart" uri="{C3380CC4-5D6E-409C-BE32-E72D297353CC}">
              <c16:uniqueId val="{00000000-8E21-434B-AE27-797C2928A39C}"/>
            </c:ext>
          </c:extLst>
        </c:ser>
        <c:ser>
          <c:idx val="1"/>
          <c:order val="1"/>
          <c:tx>
            <c:v>APM FeCrAl</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'250W_LENS_1st_without_XRD'!$D$2:$D$45</c:f>
              <c:numCache>
                <c:formatCode>General</c:formatCode>
                <c:ptCount val="44"/>
                <c:pt idx="0">
                  <c:v>0</c:v>
                </c:pt>
                <c:pt idx="1">
                  <c:v>40</c:v>
                </c:pt>
                <c:pt idx="2">
                  <c:v>80</c:v>
                </c:pt>
                <c:pt idx="3">
                  <c:v>120</c:v>
                </c:pt>
                <c:pt idx="4">
                  <c:v>160</c:v>
                </c:pt>
                <c:pt idx="5">
                  <c:v>200</c:v>
                </c:pt>
                <c:pt idx="6">
                  <c:v>240</c:v>
                </c:pt>
                <c:pt idx="7">
                  <c:v>280</c:v>
                </c:pt>
                <c:pt idx="8">
                  <c:v>320</c:v>
                </c:pt>
                <c:pt idx="9">
                  <c:v>360</c:v>
                </c:pt>
                <c:pt idx="10">
                  <c:v>400</c:v>
                </c:pt>
                <c:pt idx="11">
                  <c:v>480</c:v>
                </c:pt>
                <c:pt idx="12">
                  <c:v>560</c:v>
                </c:pt>
                <c:pt idx="13">
                  <c:v>640</c:v>
                </c:pt>
                <c:pt idx="14">
                  <c:v>800</c:v>
                </c:pt>
                <c:pt idx="15">
                  <c:v>1000</c:v>
                </c:pt>
                <c:pt idx="16">
                  <c:v>1200</c:v>
                </c:pt>
                <c:pt idx="17">
                  <c:v>1400</c:v>
                </c:pt>
                <c:pt idx="18">
                  <c:v>1600</c:v>
                </c:pt>
                <c:pt idx="19">
                  <c:v>1800</c:v>
                </c:pt>
                <c:pt idx="20">
                  <c:v>1860</c:v>
                </c:pt>
                <c:pt idx="21">
                  <c:v>1920</c:v>
                </c:pt>
                <c:pt idx="22">
                  <c:v>1980</c:v>
                </c:pt>
                <c:pt idx="23">
                  <c:v>2040</c:v>
                </c:pt>
                <c:pt idx="24">
                  <c:v>2100</c:v>
                </c:pt>
                <c:pt idx="25">
                  <c:v>2160</c:v>
                </c:pt>
                <c:pt idx="26">
                  <c:v>2220</c:v>
                </c:pt>
                <c:pt idx="27">
                  <c:v>2280</c:v>
                </c:pt>
                <c:pt idx="28">
                  <c:v>2400</c:v>
                </c:pt>
                <c:pt idx="29">
                  <c:v>2520</c:v>
                </c:pt>
                <c:pt idx="30">
                  <c:v>2580</c:v>
                </c:pt>
                <c:pt idx="31">
                  <c:v>2640</c:v>
                </c:pt>
                <c:pt idx="32">
                  <c:v>2700</c:v>
                </c:pt>
                <c:pt idx="33">
                  <c:v>2760</c:v>
                </c:pt>
                <c:pt idx="34">
                  <c:v>2820</c:v>
                </c:pt>
                <c:pt idx="35">
                  <c:v>2940</c:v>
                </c:pt>
                <c:pt idx="36">
                  <c:v>3000</c:v>
                </c:pt>
                <c:pt idx="37">
                  <c:v>3060</c:v>
                </c:pt>
                <c:pt idx="38">
                  <c:v>3120</c:v>
                </c:pt>
                <c:pt idx="39">
                  <c:v>3180</c:v>
                </c:pt>
                <c:pt idx="40">
                  <c:v>3240</c:v>
                </c:pt>
                <c:pt idx="41">
                  <c:v>3300</c:v>
                </c:pt>
                <c:pt idx="42">
                  <c:v>3345</c:v>
                </c:pt>
                <c:pt idx="43">
                  <c:v>3405</c:v>
                </c:pt>
              </c:numCache>
            </c:numRef>
          </c:xVal>
          <c:yVal>
            <c:numRef>
              <c:f>'250W_LENS_1st_without_XRD'!$I$2:$I$45</c:f>
              <c:numCache>
                <c:formatCode>General</c:formatCode>
                <c:ptCount val="44"/>
                <c:pt idx="0">
                  <c:v>0</c:v>
                </c:pt>
                <c:pt idx="1">
                  <c:v>0.49254300000000001</c:v>
                </c:pt>
                <c:pt idx="2">
                  <c:v>0.85599599999999998</c:v>
                </c:pt>
                <c:pt idx="3">
                  <c:v>1.5661499999999999</c:v>
                </c:pt>
                <c:pt idx="4">
                  <c:v>1.0549900000000001</c:v>
                </c:pt>
                <c:pt idx="5">
                  <c:v>1.7295700000000001</c:v>
                </c:pt>
                <c:pt idx="7">
                  <c:v>1.21868</c:v>
                </c:pt>
                <c:pt idx="9">
                  <c:v>1.33562</c:v>
                </c:pt>
                <c:pt idx="11">
                  <c:v>1.4993700000000001</c:v>
                </c:pt>
                <c:pt idx="14">
                  <c:v>1.7324299999999999</c:v>
                </c:pt>
                <c:pt idx="15">
                  <c:v>1.9075500000000001</c:v>
                </c:pt>
                <c:pt idx="16">
                  <c:v>2.1875900000000001</c:v>
                </c:pt>
                <c:pt idx="17">
                  <c:v>2.3044799999999999</c:v>
                </c:pt>
                <c:pt idx="18">
                  <c:v>2.4676300000000002</c:v>
                </c:pt>
                <c:pt idx="21">
                  <c:v>2.57125</c:v>
                </c:pt>
                <c:pt idx="25">
                  <c:v>2.6993299999999998</c:v>
                </c:pt>
                <c:pt idx="28">
                  <c:v>2.8275899999999998</c:v>
                </c:pt>
                <c:pt idx="30">
                  <c:v>2.9438800000000001</c:v>
                </c:pt>
                <c:pt idx="34">
                  <c:v>3.0132599999999998</c:v>
                </c:pt>
                <c:pt idx="37">
                  <c:v>3.1882000000000001</c:v>
                </c:pt>
                <c:pt idx="38">
                  <c:v>3.2225600000000001</c:v>
                </c:pt>
                <c:pt idx="40">
                  <c:v>3.2683499999999999</c:v>
                </c:pt>
                <c:pt idx="41">
                  <c:v>3.3378999999999999</c:v>
                </c:pt>
                <c:pt idx="42">
                  <c:v>3.4895700000000001</c:v>
                </c:pt>
                <c:pt idx="43">
                  <c:v>3.5589400000000002</c:v>
                </c:pt>
              </c:numCache>
            </c:numRef>
          </c:yVal>
          <c:smooth val="1"/>
          <c:extLst>
            <c:ext xmlns:c16="http://schemas.microsoft.com/office/drawing/2014/chart" uri="{C3380CC4-5D6E-409C-BE32-E72D297353CC}">
              <c16:uniqueId val="{00000001-8E21-434B-AE27-797C2928A39C}"/>
            </c:ext>
          </c:extLst>
        </c:ser>
        <c:ser>
          <c:idx val="2"/>
          <c:order val="2"/>
          <c:tx>
            <c:v>ODS Fe3Al</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'250W_LENS_1st_without_XRD'!$D$2:$D$45</c:f>
              <c:numCache>
                <c:formatCode>General</c:formatCode>
                <c:ptCount val="44"/>
                <c:pt idx="0">
                  <c:v>0</c:v>
                </c:pt>
                <c:pt idx="1">
                  <c:v>40</c:v>
                </c:pt>
                <c:pt idx="2">
                  <c:v>80</c:v>
                </c:pt>
                <c:pt idx="3">
                  <c:v>120</c:v>
                </c:pt>
                <c:pt idx="4">
                  <c:v>160</c:v>
                </c:pt>
                <c:pt idx="5">
                  <c:v>200</c:v>
                </c:pt>
                <c:pt idx="6">
                  <c:v>240</c:v>
                </c:pt>
                <c:pt idx="7">
                  <c:v>280</c:v>
                </c:pt>
                <c:pt idx="8">
                  <c:v>320</c:v>
                </c:pt>
                <c:pt idx="9">
                  <c:v>360</c:v>
                </c:pt>
                <c:pt idx="10">
                  <c:v>400</c:v>
                </c:pt>
                <c:pt idx="11">
                  <c:v>480</c:v>
                </c:pt>
                <c:pt idx="12">
                  <c:v>560</c:v>
                </c:pt>
                <c:pt idx="13">
                  <c:v>640</c:v>
                </c:pt>
                <c:pt idx="14">
                  <c:v>800</c:v>
                </c:pt>
                <c:pt idx="15">
                  <c:v>1000</c:v>
                </c:pt>
                <c:pt idx="16">
                  <c:v>1200</c:v>
                </c:pt>
                <c:pt idx="17">
                  <c:v>1400</c:v>
                </c:pt>
                <c:pt idx="18">
                  <c:v>1600</c:v>
                </c:pt>
                <c:pt idx="19">
                  <c:v>1800</c:v>
                </c:pt>
                <c:pt idx="20">
                  <c:v>1860</c:v>
                </c:pt>
                <c:pt idx="21">
                  <c:v>1920</c:v>
                </c:pt>
                <c:pt idx="22">
                  <c:v>1980</c:v>
                </c:pt>
                <c:pt idx="23">
                  <c:v>2040</c:v>
                </c:pt>
                <c:pt idx="24">
                  <c:v>2100</c:v>
                </c:pt>
                <c:pt idx="25">
                  <c:v>2160</c:v>
                </c:pt>
                <c:pt idx="26">
                  <c:v>2220</c:v>
                </c:pt>
                <c:pt idx="27">
                  <c:v>2280</c:v>
                </c:pt>
                <c:pt idx="28">
                  <c:v>2400</c:v>
                </c:pt>
                <c:pt idx="29">
                  <c:v>2520</c:v>
                </c:pt>
                <c:pt idx="30">
                  <c:v>2580</c:v>
                </c:pt>
                <c:pt idx="31">
                  <c:v>2640</c:v>
                </c:pt>
                <c:pt idx="32">
                  <c:v>2700</c:v>
                </c:pt>
                <c:pt idx="33">
                  <c:v>2760</c:v>
                </c:pt>
                <c:pt idx="34">
                  <c:v>2820</c:v>
                </c:pt>
                <c:pt idx="35">
                  <c:v>2940</c:v>
                </c:pt>
                <c:pt idx="36">
                  <c:v>3000</c:v>
                </c:pt>
                <c:pt idx="37">
                  <c:v>3060</c:v>
                </c:pt>
                <c:pt idx="38">
                  <c:v>3120</c:v>
                </c:pt>
                <c:pt idx="39">
                  <c:v>3180</c:v>
                </c:pt>
                <c:pt idx="40">
                  <c:v>3240</c:v>
                </c:pt>
                <c:pt idx="41">
                  <c:v>3300</c:v>
                </c:pt>
                <c:pt idx="42">
                  <c:v>3345</c:v>
                </c:pt>
                <c:pt idx="43">
                  <c:v>3405</c:v>
                </c:pt>
              </c:numCache>
            </c:numRef>
          </c:xVal>
          <c:yVal>
            <c:numRef>
              <c:f>'250W_LENS_1st_without_XRD'!$J$2:$J$45</c:f>
              <c:numCache>
                <c:formatCode>General</c:formatCode>
                <c:ptCount val="44"/>
                <c:pt idx="0">
                  <c:v>0</c:v>
                </c:pt>
                <c:pt idx="1">
                  <c:v>0.29319200000000001</c:v>
                </c:pt>
                <c:pt idx="2">
                  <c:v>0.656586</c:v>
                </c:pt>
                <c:pt idx="3">
                  <c:v>0.77364900000000003</c:v>
                </c:pt>
                <c:pt idx="5">
                  <c:v>1.28301</c:v>
                </c:pt>
                <c:pt idx="8">
                  <c:v>1.0542800000000001</c:v>
                </c:pt>
                <c:pt idx="10">
                  <c:v>1.1946300000000001</c:v>
                </c:pt>
                <c:pt idx="11">
                  <c:v>1.2646500000000001</c:v>
                </c:pt>
                <c:pt idx="12">
                  <c:v>1.3582000000000001</c:v>
                </c:pt>
                <c:pt idx="13">
                  <c:v>1.52182</c:v>
                </c:pt>
                <c:pt idx="14">
                  <c:v>1.6619299999999999</c:v>
                </c:pt>
                <c:pt idx="15">
                  <c:v>1.84866</c:v>
                </c:pt>
                <c:pt idx="16">
                  <c:v>2.0941100000000001</c:v>
                </c:pt>
                <c:pt idx="17">
                  <c:v>2.2221299999999999</c:v>
                </c:pt>
                <c:pt idx="18">
                  <c:v>2.3737900000000001</c:v>
                </c:pt>
                <c:pt idx="19">
                  <c:v>2.5954799999999998</c:v>
                </c:pt>
                <c:pt idx="21">
                  <c:v>2.6420400000000002</c:v>
                </c:pt>
                <c:pt idx="23">
                  <c:v>2.7586900000000001</c:v>
                </c:pt>
              </c:numCache>
            </c:numRef>
          </c:yVal>
          <c:smooth val="1"/>
          <c:extLst>
            <c:ext xmlns:c16="http://schemas.microsoft.com/office/drawing/2014/chart" uri="{C3380CC4-5D6E-409C-BE32-E72D297353CC}">
              <c16:uniqueId val="{00000002-8E21-434B-AE27-797C2928A39C}"/>
            </c:ext>
          </c:extLst>
        </c:ser>
        <c:ser>
          <c:idx val="3"/>
          <c:order val="3"/>
          <c:tx>
            <c:v>Fe-35Ni-25Cr-4Al+Ti,C</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'250W_LENS_1st_without_XRD'!$D$2:$D$45</c:f>
              <c:numCache>
                <c:formatCode>General</c:formatCode>
                <c:ptCount val="44"/>
                <c:pt idx="0">
                  <c:v>0</c:v>
                </c:pt>
                <c:pt idx="1">
                  <c:v>40</c:v>
                </c:pt>
                <c:pt idx="2">
                  <c:v>80</c:v>
                </c:pt>
                <c:pt idx="3">
                  <c:v>120</c:v>
                </c:pt>
                <c:pt idx="4">
                  <c:v>160</c:v>
                </c:pt>
                <c:pt idx="5">
                  <c:v>200</c:v>
                </c:pt>
                <c:pt idx="6">
                  <c:v>240</c:v>
                </c:pt>
                <c:pt idx="7">
                  <c:v>280</c:v>
                </c:pt>
                <c:pt idx="8">
                  <c:v>320</c:v>
                </c:pt>
                <c:pt idx="9">
                  <c:v>360</c:v>
                </c:pt>
                <c:pt idx="10">
                  <c:v>400</c:v>
                </c:pt>
                <c:pt idx="11">
                  <c:v>480</c:v>
                </c:pt>
                <c:pt idx="12">
                  <c:v>560</c:v>
                </c:pt>
                <c:pt idx="13">
                  <c:v>640</c:v>
                </c:pt>
                <c:pt idx="14">
                  <c:v>800</c:v>
                </c:pt>
                <c:pt idx="15">
                  <c:v>1000</c:v>
                </c:pt>
                <c:pt idx="16">
                  <c:v>1200</c:v>
                </c:pt>
                <c:pt idx="17">
                  <c:v>1400</c:v>
                </c:pt>
                <c:pt idx="18">
                  <c:v>1600</c:v>
                </c:pt>
                <c:pt idx="19">
                  <c:v>1800</c:v>
                </c:pt>
                <c:pt idx="20">
                  <c:v>1860</c:v>
                </c:pt>
                <c:pt idx="21">
                  <c:v>1920</c:v>
                </c:pt>
                <c:pt idx="22">
                  <c:v>1980</c:v>
                </c:pt>
                <c:pt idx="23">
                  <c:v>2040</c:v>
                </c:pt>
                <c:pt idx="24">
                  <c:v>2100</c:v>
                </c:pt>
                <c:pt idx="25">
                  <c:v>2160</c:v>
                </c:pt>
                <c:pt idx="26">
                  <c:v>2220</c:v>
                </c:pt>
                <c:pt idx="27">
                  <c:v>2280</c:v>
                </c:pt>
                <c:pt idx="28">
                  <c:v>2400</c:v>
                </c:pt>
                <c:pt idx="29">
                  <c:v>2520</c:v>
                </c:pt>
                <c:pt idx="30">
                  <c:v>2580</c:v>
                </c:pt>
                <c:pt idx="31">
                  <c:v>2640</c:v>
                </c:pt>
                <c:pt idx="32">
                  <c:v>2700</c:v>
                </c:pt>
                <c:pt idx="33">
                  <c:v>2760</c:v>
                </c:pt>
                <c:pt idx="34">
                  <c:v>2820</c:v>
                </c:pt>
                <c:pt idx="35">
                  <c:v>2940</c:v>
                </c:pt>
                <c:pt idx="36">
                  <c:v>3000</c:v>
                </c:pt>
                <c:pt idx="37">
                  <c:v>3060</c:v>
                </c:pt>
                <c:pt idx="38">
                  <c:v>3120</c:v>
                </c:pt>
                <c:pt idx="39">
                  <c:v>3180</c:v>
                </c:pt>
                <c:pt idx="40">
                  <c:v>3240</c:v>
                </c:pt>
                <c:pt idx="41">
                  <c:v>3300</c:v>
                </c:pt>
                <c:pt idx="42">
                  <c:v>3345</c:v>
                </c:pt>
                <c:pt idx="43">
                  <c:v>3405</c:v>
                </c:pt>
              </c:numCache>
            </c:numRef>
          </c:xVal>
          <c:yVal>
            <c:numRef>
              <c:f>'250W_LENS_1st_without_XRD'!$K$2:$K$44</c:f>
              <c:numCache>
                <c:formatCode>General</c:formatCode>
                <c:ptCount val="43"/>
                <c:pt idx="0">
                  <c:v>0</c:v>
                </c:pt>
                <c:pt idx="2">
                  <c:v>1.0991200000000001</c:v>
                </c:pt>
                <c:pt idx="5">
                  <c:v>1.0250300000000001</c:v>
                </c:pt>
                <c:pt idx="7">
                  <c:v>1.3222100000000001</c:v>
                </c:pt>
                <c:pt idx="10">
                  <c:v>1.43354</c:v>
                </c:pt>
                <c:pt idx="11">
                  <c:v>1.5993999999999999</c:v>
                </c:pt>
                <c:pt idx="13">
                  <c:v>1.2952300000000001</c:v>
                </c:pt>
                <c:pt idx="14">
                  <c:v>1.17188</c:v>
                </c:pt>
                <c:pt idx="15">
                  <c:v>0.79542000000000002</c:v>
                </c:pt>
                <c:pt idx="24">
                  <c:v>0</c:v>
                </c:pt>
              </c:numCache>
            </c:numRef>
          </c:yVal>
          <c:smooth val="1"/>
          <c:extLst>
            <c:ext xmlns:c16="http://schemas.microsoft.com/office/drawing/2014/chart" uri="{C3380CC4-5D6E-409C-BE32-E72D297353CC}">
              <c16:uniqueId val="{00000003-8E21-434B-AE27-797C2928A39C}"/>
            </c:ext>
          </c:extLst>
        </c:ser>
        <c:ser>
          <c:idx val="4"/>
          <c:order val="4"/>
          <c:tx>
            <c:v>Fe-35Ni-25Cr-4Al+Nb,C</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'250W_LENS_1st_without_XRD'!$D$2:$D$45</c:f>
              <c:numCache>
                <c:formatCode>General</c:formatCode>
                <c:ptCount val="44"/>
                <c:pt idx="0">
                  <c:v>0</c:v>
                </c:pt>
                <c:pt idx="1">
                  <c:v>40</c:v>
                </c:pt>
                <c:pt idx="2">
                  <c:v>80</c:v>
                </c:pt>
                <c:pt idx="3">
                  <c:v>120</c:v>
                </c:pt>
                <c:pt idx="4">
                  <c:v>160</c:v>
                </c:pt>
                <c:pt idx="5">
                  <c:v>200</c:v>
                </c:pt>
                <c:pt idx="6">
                  <c:v>240</c:v>
                </c:pt>
                <c:pt idx="7">
                  <c:v>280</c:v>
                </c:pt>
                <c:pt idx="8">
                  <c:v>320</c:v>
                </c:pt>
                <c:pt idx="9">
                  <c:v>360</c:v>
                </c:pt>
                <c:pt idx="10">
                  <c:v>400</c:v>
                </c:pt>
                <c:pt idx="11">
                  <c:v>480</c:v>
                </c:pt>
                <c:pt idx="12">
                  <c:v>560</c:v>
                </c:pt>
                <c:pt idx="13">
                  <c:v>640</c:v>
                </c:pt>
                <c:pt idx="14">
                  <c:v>800</c:v>
                </c:pt>
                <c:pt idx="15">
                  <c:v>1000</c:v>
                </c:pt>
                <c:pt idx="16">
                  <c:v>1200</c:v>
                </c:pt>
                <c:pt idx="17">
                  <c:v>1400</c:v>
                </c:pt>
                <c:pt idx="18">
                  <c:v>1600</c:v>
                </c:pt>
                <c:pt idx="19">
                  <c:v>1800</c:v>
                </c:pt>
                <c:pt idx="20">
                  <c:v>1860</c:v>
                </c:pt>
                <c:pt idx="21">
                  <c:v>1920</c:v>
                </c:pt>
                <c:pt idx="22">
                  <c:v>1980</c:v>
                </c:pt>
                <c:pt idx="23">
                  <c:v>2040</c:v>
                </c:pt>
                <c:pt idx="24">
                  <c:v>2100</c:v>
                </c:pt>
                <c:pt idx="25">
                  <c:v>2160</c:v>
                </c:pt>
                <c:pt idx="26">
                  <c:v>2220</c:v>
                </c:pt>
                <c:pt idx="27">
                  <c:v>2280</c:v>
                </c:pt>
                <c:pt idx="28">
                  <c:v>2400</c:v>
                </c:pt>
                <c:pt idx="29">
                  <c:v>2520</c:v>
                </c:pt>
                <c:pt idx="30">
                  <c:v>2580</c:v>
                </c:pt>
                <c:pt idx="31">
                  <c:v>2640</c:v>
                </c:pt>
                <c:pt idx="32">
                  <c:v>2700</c:v>
                </c:pt>
                <c:pt idx="33">
                  <c:v>2760</c:v>
                </c:pt>
                <c:pt idx="34">
                  <c:v>2820</c:v>
                </c:pt>
                <c:pt idx="35">
                  <c:v>2940</c:v>
                </c:pt>
                <c:pt idx="36">
                  <c:v>3000</c:v>
                </c:pt>
                <c:pt idx="37">
                  <c:v>3060</c:v>
                </c:pt>
                <c:pt idx="38">
                  <c:v>3120</c:v>
                </c:pt>
                <c:pt idx="39">
                  <c:v>3180</c:v>
                </c:pt>
                <c:pt idx="40">
                  <c:v>3240</c:v>
                </c:pt>
                <c:pt idx="41">
                  <c:v>3300</c:v>
                </c:pt>
                <c:pt idx="42">
                  <c:v>3345</c:v>
                </c:pt>
                <c:pt idx="43">
                  <c:v>3405</c:v>
                </c:pt>
              </c:numCache>
            </c:numRef>
          </c:xVal>
          <c:yVal>
            <c:numRef>
              <c:f>'250W_LENS_1st_without_XRD'!$L$2:$L$44</c:f>
              <c:numCache>
                <c:formatCode>General</c:formatCode>
                <c:ptCount val="43"/>
                <c:pt idx="0">
                  <c:v>0</c:v>
                </c:pt>
                <c:pt idx="2">
                  <c:v>0.50304700000000002</c:v>
                </c:pt>
                <c:pt idx="5">
                  <c:v>0.61427399999999999</c:v>
                </c:pt>
                <c:pt idx="7">
                  <c:v>0.67181100000000005</c:v>
                </c:pt>
                <c:pt idx="10">
                  <c:v>0.80116299999999996</c:v>
                </c:pt>
                <c:pt idx="11">
                  <c:v>0.80427099999999996</c:v>
                </c:pt>
                <c:pt idx="13">
                  <c:v>0.93678499999999998</c:v>
                </c:pt>
                <c:pt idx="14">
                  <c:v>1.0667199999999999</c:v>
                </c:pt>
                <c:pt idx="15">
                  <c:v>1.12683</c:v>
                </c:pt>
                <c:pt idx="16">
                  <c:v>1.04227</c:v>
                </c:pt>
              </c:numCache>
            </c:numRef>
          </c:yVal>
          <c:smooth val="1"/>
          <c:extLst>
            <c:ext xmlns:c16="http://schemas.microsoft.com/office/drawing/2014/chart" uri="{C3380CC4-5D6E-409C-BE32-E72D297353CC}">
              <c16:uniqueId val="{00000004-8E21-434B-AE27-797C2928A39C}"/>
            </c:ext>
          </c:extLst>
        </c:ser>
        <c:ser>
          <c:idx val="5"/>
          <c:order val="5"/>
          <c:tx>
            <c:v>Fe-25Ni-15Cr-4Al</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'250W_LENS_1st_without_XRD'!$D$2:$D$45</c:f>
              <c:numCache>
                <c:formatCode>General</c:formatCode>
                <c:ptCount val="44"/>
                <c:pt idx="0">
                  <c:v>0</c:v>
                </c:pt>
                <c:pt idx="1">
                  <c:v>40</c:v>
                </c:pt>
                <c:pt idx="2">
                  <c:v>80</c:v>
                </c:pt>
                <c:pt idx="3">
                  <c:v>120</c:v>
                </c:pt>
                <c:pt idx="4">
                  <c:v>160</c:v>
                </c:pt>
                <c:pt idx="5">
                  <c:v>200</c:v>
                </c:pt>
                <c:pt idx="6">
                  <c:v>240</c:v>
                </c:pt>
                <c:pt idx="7">
                  <c:v>280</c:v>
                </c:pt>
                <c:pt idx="8">
                  <c:v>320</c:v>
                </c:pt>
                <c:pt idx="9">
                  <c:v>360</c:v>
                </c:pt>
                <c:pt idx="10">
                  <c:v>400</c:v>
                </c:pt>
                <c:pt idx="11">
                  <c:v>480</c:v>
                </c:pt>
                <c:pt idx="12">
                  <c:v>560</c:v>
                </c:pt>
                <c:pt idx="13">
                  <c:v>640</c:v>
                </c:pt>
                <c:pt idx="14">
                  <c:v>800</c:v>
                </c:pt>
                <c:pt idx="15">
                  <c:v>1000</c:v>
                </c:pt>
                <c:pt idx="16">
                  <c:v>1200</c:v>
                </c:pt>
                <c:pt idx="17">
                  <c:v>1400</c:v>
                </c:pt>
                <c:pt idx="18">
                  <c:v>1600</c:v>
                </c:pt>
                <c:pt idx="19">
                  <c:v>1800</c:v>
                </c:pt>
                <c:pt idx="20">
                  <c:v>1860</c:v>
                </c:pt>
                <c:pt idx="21">
                  <c:v>1920</c:v>
                </c:pt>
                <c:pt idx="22">
                  <c:v>1980</c:v>
                </c:pt>
                <c:pt idx="23">
                  <c:v>2040</c:v>
                </c:pt>
                <c:pt idx="24">
                  <c:v>2100</c:v>
                </c:pt>
                <c:pt idx="25">
                  <c:v>2160</c:v>
                </c:pt>
                <c:pt idx="26">
                  <c:v>2220</c:v>
                </c:pt>
                <c:pt idx="27">
                  <c:v>2280</c:v>
                </c:pt>
                <c:pt idx="28">
                  <c:v>2400</c:v>
                </c:pt>
                <c:pt idx="29">
                  <c:v>2520</c:v>
                </c:pt>
                <c:pt idx="30">
                  <c:v>2580</c:v>
                </c:pt>
                <c:pt idx="31">
                  <c:v>2640</c:v>
                </c:pt>
                <c:pt idx="32">
                  <c:v>2700</c:v>
                </c:pt>
                <c:pt idx="33">
                  <c:v>2760</c:v>
                </c:pt>
                <c:pt idx="34">
                  <c:v>2820</c:v>
                </c:pt>
                <c:pt idx="35">
                  <c:v>2940</c:v>
                </c:pt>
                <c:pt idx="36">
                  <c:v>3000</c:v>
                </c:pt>
                <c:pt idx="37">
                  <c:v>3060</c:v>
                </c:pt>
                <c:pt idx="38">
                  <c:v>3120</c:v>
                </c:pt>
                <c:pt idx="39">
                  <c:v>3180</c:v>
                </c:pt>
                <c:pt idx="40">
                  <c:v>3240</c:v>
                </c:pt>
                <c:pt idx="41">
                  <c:v>3300</c:v>
                </c:pt>
                <c:pt idx="42">
                  <c:v>3345</c:v>
                </c:pt>
                <c:pt idx="43">
                  <c:v>3405</c:v>
                </c:pt>
              </c:numCache>
            </c:numRef>
          </c:xVal>
          <c:yVal>
            <c:numRef>
              <c:f>'250W_LENS_1st_without_XRD'!$M$2:$M$44</c:f>
              <c:numCache>
                <c:formatCode>General</c:formatCode>
                <c:ptCount val="43"/>
                <c:pt idx="0">
                  <c:v>0</c:v>
                </c:pt>
                <c:pt idx="2">
                  <c:v>-3.6898</c:v>
                </c:pt>
                <c:pt idx="5">
                  <c:v>-4.9157200000000003</c:v>
                </c:pt>
                <c:pt idx="7">
                  <c:v>-5.3464499999999999</c:v>
                </c:pt>
                <c:pt idx="10">
                  <c:v>-6.0302600000000002</c:v>
                </c:pt>
                <c:pt idx="11">
                  <c:v>-6.2618799999999997</c:v>
                </c:pt>
                <c:pt idx="13">
                  <c:v>-6.4940300000000004</c:v>
                </c:pt>
                <c:pt idx="14">
                  <c:v>-6.8825000000000003</c:v>
                </c:pt>
                <c:pt idx="15">
                  <c:v>-6.9336599999999997</c:v>
                </c:pt>
              </c:numCache>
            </c:numRef>
          </c:yVal>
          <c:smooth val="1"/>
          <c:extLst>
            <c:ext xmlns:c16="http://schemas.microsoft.com/office/drawing/2014/chart" uri="{C3380CC4-5D6E-409C-BE32-E72D297353CC}">
              <c16:uniqueId val="{00000005-8E21-434B-AE27-797C2928A39C}"/>
            </c:ext>
          </c:extLst>
        </c:ser>
        <c:dLbls>
          <c:showLegendKey val="0"/>
          <c:showVal val="0"/>
          <c:showCatName val="0"/>
          <c:showSerName val="0"/>
          <c:showPercent val="0"/>
          <c:showBubbleSize val="0"/>
        </c:dLbls>
        <c:axId val="941978128"/>
        <c:axId val="941975408"/>
      </c:scatterChart>
      <c:valAx>
        <c:axId val="9419781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sz="900" b="0" i="0" baseline="0">
                    <a:effectLst/>
                  </a:rPr>
                  <a:t>Number of thermal cycles</a:t>
                </a:r>
                <a:endParaRPr lang="zh-CN" altLang="zh-CN" sz="900">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1975408"/>
        <c:crossesAt val="-7"/>
        <c:crossBetween val="midCat"/>
      </c:valAx>
      <c:valAx>
        <c:axId val="941975408"/>
        <c:scaling>
          <c:orientation val="minMax"/>
          <c:min val="-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sz="900" b="0" i="0" baseline="0">
                    <a:effectLst/>
                  </a:rPr>
                  <a:t>weight gain per unit area</a:t>
                </a:r>
                <a:endParaRPr lang="zh-CN" altLang="zh-CN" sz="900">
                  <a:effectLst/>
                </a:endParaRPr>
              </a:p>
              <a:p>
                <a:pPr>
                  <a:defRPr/>
                </a:pPr>
                <a:r>
                  <a:rPr lang="en-US" altLang="zh-CN" sz="900" b="0" i="0" baseline="0">
                    <a:effectLst/>
                  </a:rPr>
                  <a:t> (mg/cm^2)</a:t>
                </a:r>
                <a:endParaRPr lang="zh-CN" altLang="zh-CN" sz="9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1978128"/>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852C89-35C9-4945-B180-33C3CD6ADE5C}" type="datetimeFigureOut">
              <a:rPr lang="en-US" smtClean="0"/>
              <a:t>11/14/2019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E88E98-7390-426B-A120-E92B0721F575}" type="slidenum">
              <a:rPr lang="en-US" smtClean="0"/>
              <a:t>‹#›</a:t>
            </a:fld>
            <a:endParaRPr lang="en-US"/>
          </a:p>
        </p:txBody>
      </p:sp>
    </p:spTree>
    <p:extLst>
      <p:ext uri="{BB962C8B-B14F-4D97-AF65-F5344CB8AC3E}">
        <p14:creationId xmlns:p14="http://schemas.microsoft.com/office/powerpoint/2010/main" val="2656650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pPr eaLnBrk="1" hangingPunct="1"/>
            <a:endParaRPr lang="en-US" dirty="0"/>
          </a:p>
        </p:txBody>
      </p:sp>
    </p:spTree>
    <p:extLst>
      <p:ext uri="{BB962C8B-B14F-4D97-AF65-F5344CB8AC3E}">
        <p14:creationId xmlns:p14="http://schemas.microsoft.com/office/powerpoint/2010/main" val="288915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88E98-7390-426B-A120-E92B0721F5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6111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1743075" y="1082675"/>
            <a:ext cx="3833813" cy="2874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135" name="Google Shape;135;p5:notes"/>
          <p:cNvSpPr txBox="1">
            <a:spLocks noGrp="1"/>
          </p:cNvSpPr>
          <p:nvPr>
            <p:ph type="body" idx="1"/>
          </p:nvPr>
        </p:nvSpPr>
        <p:spPr>
          <a:xfrm>
            <a:off x="974036" y="4561226"/>
            <a:ext cx="5367130" cy="4315293"/>
          </a:xfrm>
          <a:prstGeom prst="rect">
            <a:avLst/>
          </a:prstGeom>
          <a:noFill/>
          <a:ln>
            <a:noFill/>
          </a:ln>
        </p:spPr>
        <p:txBody>
          <a:bodyPr spcFirstLastPara="1" wrap="square" lIns="96375" tIns="47325" rIns="96375" bIns="47325" anchor="t" anchorCtr="0">
            <a:noAutofit/>
          </a:bodyPr>
          <a:lstStyle/>
          <a:p>
            <a:pPr marL="0" marR="0" lvl="0" indent="0" algn="l" rtl="0">
              <a:spcBef>
                <a:spcPts val="0"/>
              </a:spcBef>
              <a:spcAft>
                <a:spcPts val="0"/>
              </a:spcAft>
              <a:buClr>
                <a:schemeClr val="dk1"/>
              </a:buClr>
              <a:buSzPts val="300"/>
              <a:buFont typeface="Times New Roman"/>
              <a:buNone/>
            </a:pPr>
            <a:r>
              <a:rPr lang="en-US" sz="1200" b="0" i="0" u="none" strike="noStrike" cap="none">
                <a:solidFill>
                  <a:schemeClr val="dk1"/>
                </a:solidFill>
                <a:latin typeface="Times New Roman"/>
                <a:ea typeface="Times New Roman"/>
                <a:cs typeface="Times New Roman"/>
                <a:sym typeface="Times New Roman"/>
              </a:rPr>
              <a:t>Benefits of ODS – Y2O3 – high temp creep alloy</a:t>
            </a:r>
            <a:endParaRPr/>
          </a:p>
          <a:p>
            <a:pPr marL="0" marR="0" lvl="0" indent="0" algn="l" rtl="0">
              <a:spcBef>
                <a:spcPts val="360"/>
              </a:spcBef>
              <a:spcAft>
                <a:spcPts val="0"/>
              </a:spcAft>
              <a:buClr>
                <a:schemeClr val="dk1"/>
              </a:buClr>
              <a:buSzPts val="300"/>
              <a:buFont typeface="Times New Roman"/>
              <a:buNone/>
            </a:pPr>
            <a:r>
              <a:rPr lang="en-US" sz="1200" b="0" i="0" u="none" strike="noStrike" cap="none">
                <a:solidFill>
                  <a:schemeClr val="dk1"/>
                </a:solidFill>
                <a:latin typeface="Times New Roman"/>
                <a:ea typeface="Times New Roman"/>
                <a:cs typeface="Times New Roman"/>
                <a:sym typeface="Times New Roman"/>
              </a:rPr>
              <a:t>How to uniformly dispersed Y2O3 onto the alloy? </a:t>
            </a:r>
            <a:endParaRPr/>
          </a:p>
          <a:p>
            <a:pPr marL="0" marR="0" lvl="0" indent="0" algn="l" rtl="0">
              <a:spcBef>
                <a:spcPts val="360"/>
              </a:spcBef>
              <a:spcAft>
                <a:spcPts val="0"/>
              </a:spcAft>
              <a:buClr>
                <a:schemeClr val="dk1"/>
              </a:buClr>
              <a:buSzPts val="3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300"/>
              <a:buFont typeface="Times New Roman"/>
              <a:buNone/>
            </a:pPr>
            <a:r>
              <a:rPr lang="en-US" sz="1200" b="0" i="0" u="none" strike="noStrike" cap="none">
                <a:solidFill>
                  <a:schemeClr val="dk1"/>
                </a:solidFill>
                <a:latin typeface="Times New Roman"/>
                <a:ea typeface="Times New Roman"/>
                <a:cs typeface="Times New Roman"/>
                <a:sym typeface="Times New Roman"/>
              </a:rPr>
              <a:t>Y2O3 gave high temperature resistance</a:t>
            </a:r>
            <a:endParaRPr/>
          </a:p>
          <a:p>
            <a:pPr marL="0" marR="0" lvl="0" indent="0" algn="l" rtl="0">
              <a:spcBef>
                <a:spcPts val="360"/>
              </a:spcBef>
              <a:spcAft>
                <a:spcPts val="0"/>
              </a:spcAft>
              <a:buClr>
                <a:schemeClr val="dk1"/>
              </a:buClr>
              <a:buSzPts val="300"/>
              <a:buFont typeface="Times New Roman"/>
              <a:buNone/>
            </a:pPr>
            <a:r>
              <a:rPr lang="en-US" sz="1200" b="0" i="0" u="none" strike="noStrike" cap="none">
                <a:solidFill>
                  <a:schemeClr val="dk1"/>
                </a:solidFill>
                <a:latin typeface="Times New Roman"/>
                <a:ea typeface="Times New Roman"/>
                <a:cs typeface="Times New Roman"/>
                <a:sym typeface="Times New Roman"/>
              </a:rPr>
              <a:t>Challenge in ODS community is to coat Y2O3 on the master particle</a:t>
            </a:r>
            <a:endParaRPr/>
          </a:p>
          <a:p>
            <a:pPr marL="0" marR="0" lvl="0" indent="0" algn="l" rtl="0">
              <a:spcBef>
                <a:spcPts val="360"/>
              </a:spcBef>
              <a:spcAft>
                <a:spcPts val="0"/>
              </a:spcAft>
              <a:buClr>
                <a:schemeClr val="dk1"/>
              </a:buClr>
              <a:buSzPts val="300"/>
              <a:buFont typeface="Times New Roman"/>
              <a:buNone/>
            </a:pPr>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11489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a:spLocks noGrp="1" noRot="1" noChangeAspect="1"/>
          </p:cNvSpPr>
          <p:nvPr>
            <p:ph type="sldImg" idx="2"/>
          </p:nvPr>
        </p:nvSpPr>
        <p:spPr>
          <a:xfrm>
            <a:off x="1743075" y="1082675"/>
            <a:ext cx="3833813" cy="2874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
            <a:headEnd type="none" w="sm" len="sm"/>
            <a:tailEnd type="none" w="sm" len="sm"/>
          </a:ln>
        </p:spPr>
      </p:sp>
      <p:sp>
        <p:nvSpPr>
          <p:cNvPr id="151" name="Google Shape;151;p6:notes"/>
          <p:cNvSpPr txBox="1">
            <a:spLocks noGrp="1"/>
          </p:cNvSpPr>
          <p:nvPr>
            <p:ph type="body" idx="1"/>
          </p:nvPr>
        </p:nvSpPr>
        <p:spPr>
          <a:xfrm>
            <a:off x="974036" y="4561226"/>
            <a:ext cx="5367130" cy="4315293"/>
          </a:xfrm>
          <a:prstGeom prst="rect">
            <a:avLst/>
          </a:prstGeom>
          <a:noFill/>
          <a:ln>
            <a:noFill/>
          </a:ln>
        </p:spPr>
        <p:txBody>
          <a:bodyPr spcFirstLastPara="1" wrap="square" lIns="96375" tIns="47325" rIns="96375" bIns="47325" anchor="t" anchorCtr="0">
            <a:noAutofit/>
          </a:bodyPr>
          <a:lstStyle/>
          <a:p>
            <a:pPr marL="0" marR="0" lvl="0" indent="0" algn="l" rtl="0">
              <a:spcBef>
                <a:spcPts val="0"/>
              </a:spcBef>
              <a:spcAft>
                <a:spcPts val="0"/>
              </a:spcAft>
              <a:buClr>
                <a:schemeClr val="dk1"/>
              </a:buClr>
              <a:buSzPts val="300"/>
              <a:buFont typeface="Times New Roman"/>
              <a:buNone/>
            </a:pPr>
            <a:r>
              <a:rPr lang="en-US" sz="1200" b="0" i="0" u="none" strike="noStrike" cap="none">
                <a:solidFill>
                  <a:schemeClr val="dk1"/>
                </a:solidFill>
                <a:latin typeface="Times New Roman"/>
                <a:ea typeface="Times New Roman"/>
                <a:cs typeface="Times New Roman"/>
                <a:sym typeface="Times New Roman"/>
              </a:rPr>
              <a:t>Each host/master particle – evidently clear that coated with Y2O3.</a:t>
            </a:r>
            <a:endParaRPr/>
          </a:p>
          <a:p>
            <a:pPr marL="0" marR="0" lvl="0" indent="0" algn="l" rtl="0">
              <a:spcBef>
                <a:spcPts val="360"/>
              </a:spcBef>
              <a:spcAft>
                <a:spcPts val="0"/>
              </a:spcAft>
              <a:buClr>
                <a:schemeClr val="dk1"/>
              </a:buClr>
              <a:buSzPts val="3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300"/>
              <a:buFont typeface="Times New Roman"/>
              <a:buNone/>
            </a:pPr>
            <a:r>
              <a:rPr lang="en-US" sz="1200" b="0" i="1" u="none" strike="noStrike" cap="none">
                <a:solidFill>
                  <a:schemeClr val="dk1"/>
                </a:solidFill>
                <a:latin typeface="Times New Roman"/>
                <a:ea typeface="Times New Roman"/>
                <a:cs typeface="Times New Roman"/>
                <a:sym typeface="Times New Roman"/>
              </a:rPr>
              <a:t>BF: bright field </a:t>
            </a:r>
            <a:r>
              <a:rPr lang="en-US" sz="1200" b="0" i="0" u="none" strike="noStrike" cap="none">
                <a:solidFill>
                  <a:schemeClr val="dk1"/>
                </a:solidFill>
                <a:latin typeface="Times New Roman"/>
                <a:ea typeface="Times New Roman"/>
                <a:cs typeface="Times New Roman"/>
                <a:sym typeface="Times New Roman"/>
              </a:rPr>
              <a:t>mode of the </a:t>
            </a:r>
            <a:r>
              <a:rPr lang="en-US" sz="1200" b="0" i="1" u="none" strike="noStrike" cap="none">
                <a:solidFill>
                  <a:schemeClr val="dk1"/>
                </a:solidFill>
                <a:latin typeface="Times New Roman"/>
                <a:ea typeface="Times New Roman"/>
                <a:cs typeface="Times New Roman"/>
                <a:sym typeface="Times New Roman"/>
              </a:rPr>
              <a:t>TEM (to show Y2O3)</a:t>
            </a:r>
            <a:endParaRPr/>
          </a:p>
          <a:p>
            <a:pPr marL="0" marR="0" lvl="0" indent="0" algn="l" rtl="0">
              <a:spcBef>
                <a:spcPts val="360"/>
              </a:spcBef>
              <a:spcAft>
                <a:spcPts val="0"/>
              </a:spcAft>
              <a:buClr>
                <a:schemeClr val="dk1"/>
              </a:buClr>
              <a:buSzPts val="300"/>
              <a:buFont typeface="Times New Roman"/>
              <a:buNone/>
            </a:pPr>
            <a:r>
              <a:rPr lang="en-US" sz="1200" b="0" i="0" u="none" strike="noStrike" cap="none">
                <a:solidFill>
                  <a:schemeClr val="dk1"/>
                </a:solidFill>
                <a:latin typeface="Times New Roman"/>
                <a:ea typeface="Times New Roman"/>
                <a:cs typeface="Times New Roman"/>
                <a:sym typeface="Times New Roman"/>
              </a:rPr>
              <a:t>The following areas appear with dark contrast in BF mode:</a:t>
            </a:r>
            <a:endParaRPr/>
          </a:p>
          <a:p>
            <a:pPr marL="0" marR="0" lvl="0" indent="0" algn="l" rtl="0">
              <a:spcBef>
                <a:spcPts val="360"/>
              </a:spcBef>
              <a:spcAft>
                <a:spcPts val="0"/>
              </a:spcAft>
              <a:buClr>
                <a:schemeClr val="dk1"/>
              </a:buClr>
              <a:buSzPts val="300"/>
              <a:buFont typeface="Times New Roman"/>
              <a:buNone/>
            </a:pPr>
            <a:r>
              <a:rPr lang="en-US" sz="1200" b="0" i="0" u="none" strike="noStrike" cap="none">
                <a:solidFill>
                  <a:schemeClr val="dk1"/>
                </a:solidFill>
                <a:latin typeface="Times New Roman"/>
                <a:ea typeface="Times New Roman"/>
                <a:cs typeface="Times New Roman"/>
                <a:sym typeface="Times New Roman"/>
              </a:rPr>
              <a:t>thick areas, </a:t>
            </a:r>
            <a:endParaRPr/>
          </a:p>
          <a:p>
            <a:pPr marL="0" marR="0" lvl="0" indent="0" algn="l" rtl="0">
              <a:spcBef>
                <a:spcPts val="360"/>
              </a:spcBef>
              <a:spcAft>
                <a:spcPts val="0"/>
              </a:spcAft>
              <a:buClr>
                <a:schemeClr val="dk1"/>
              </a:buClr>
              <a:buSzPts val="300"/>
              <a:buFont typeface="Times New Roman"/>
              <a:buNone/>
            </a:pPr>
            <a:r>
              <a:rPr lang="en-US" sz="1200" b="0" i="0" u="none" strike="noStrike" cap="none">
                <a:solidFill>
                  <a:schemeClr val="dk1"/>
                </a:solidFill>
                <a:latin typeface="Times New Roman"/>
                <a:ea typeface="Times New Roman"/>
                <a:cs typeface="Times New Roman"/>
                <a:sym typeface="Times New Roman"/>
              </a:rPr>
              <a:t>areas in which heavy atoms are enriched, </a:t>
            </a:r>
            <a:endParaRPr/>
          </a:p>
          <a:p>
            <a:pPr marL="0" marR="0" lvl="0" indent="0" algn="l" rtl="0">
              <a:spcBef>
                <a:spcPts val="360"/>
              </a:spcBef>
              <a:spcAft>
                <a:spcPts val="0"/>
              </a:spcAft>
              <a:buClr>
                <a:schemeClr val="dk1"/>
              </a:buClr>
              <a:buSzPts val="300"/>
              <a:buFont typeface="Times New Roman"/>
              <a:buNone/>
            </a:pPr>
            <a:r>
              <a:rPr lang="en-US" sz="1200" b="0" i="0" u="none" strike="noStrike" cap="none">
                <a:solidFill>
                  <a:schemeClr val="dk1"/>
                </a:solidFill>
                <a:latin typeface="Times New Roman"/>
                <a:ea typeface="Times New Roman"/>
                <a:cs typeface="Times New Roman"/>
                <a:sym typeface="Times New Roman"/>
              </a:rPr>
              <a:t>crystalline areas </a:t>
            </a:r>
            <a:endParaRPr/>
          </a:p>
          <a:p>
            <a:pPr marL="0" marR="0" lvl="0" indent="0" algn="l" rtl="0">
              <a:spcBef>
                <a:spcPts val="360"/>
              </a:spcBef>
              <a:spcAft>
                <a:spcPts val="0"/>
              </a:spcAft>
              <a:buClr>
                <a:schemeClr val="dk1"/>
              </a:buClr>
              <a:buSzPts val="3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300"/>
              <a:buFont typeface="Times New Roman"/>
              <a:buNone/>
            </a:pPr>
            <a:r>
              <a:rPr lang="en-US" sz="1200" b="0" i="0" u="none" strike="noStrike" cap="none">
                <a:solidFill>
                  <a:schemeClr val="dk1"/>
                </a:solidFill>
                <a:latin typeface="Times New Roman"/>
                <a:ea typeface="Times New Roman"/>
                <a:cs typeface="Times New Roman"/>
                <a:sym typeface="Times New Roman"/>
              </a:rPr>
              <a:t>HREM: High-resolution transmission electron microscopy</a:t>
            </a:r>
            <a:endParaRPr/>
          </a:p>
          <a:p>
            <a:pPr marL="0" marR="0" lvl="0" indent="0" algn="l" rtl="0">
              <a:spcBef>
                <a:spcPts val="360"/>
              </a:spcBef>
              <a:spcAft>
                <a:spcPts val="0"/>
              </a:spcAft>
              <a:buClr>
                <a:schemeClr val="dk1"/>
              </a:buClr>
              <a:buSzPts val="300"/>
              <a:buFont typeface="Times New Roman"/>
              <a:buNone/>
            </a:pPr>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4558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general, the MCB + BM powders show good </a:t>
            </a:r>
            <a:r>
              <a:rPr lang="en-US" baseline="0" dirty="0" err="1"/>
              <a:t>flowability</a:t>
            </a:r>
            <a:r>
              <a:rPr lang="en-US" baseline="0" dirty="0"/>
              <a:t> for AM systems, which can provide stable flow rate in LENS system.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46B13-E210-4014-86FC-E5A2009B56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671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49:notes"/>
          <p:cNvSpPr txBox="1">
            <a:spLocks noGrp="1"/>
          </p:cNvSpPr>
          <p:nvPr>
            <p:ph type="body" idx="1"/>
          </p:nvPr>
        </p:nvSpPr>
        <p:spPr>
          <a:xfrm>
            <a:off x="974036" y="4561226"/>
            <a:ext cx="5367130" cy="4315293"/>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dirty="0"/>
          </a:p>
        </p:txBody>
      </p:sp>
      <p:sp>
        <p:nvSpPr>
          <p:cNvPr id="684" name="Google Shape;684;p49:notes"/>
          <p:cNvSpPr>
            <a:spLocks noGrp="1" noRot="1" noChangeAspect="1"/>
          </p:cNvSpPr>
          <p:nvPr>
            <p:ph type="sldImg" idx="2"/>
          </p:nvPr>
        </p:nvSpPr>
        <p:spPr>
          <a:xfrm>
            <a:off x="1743075" y="1082675"/>
            <a:ext cx="3833813" cy="28749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0735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FA46B-1529-43A7-88DB-3A9D6B3E94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001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FA46B-1529-43A7-88DB-3A9D6B3E94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435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42:notes"/>
          <p:cNvSpPr txBox="1">
            <a:spLocks noGrp="1"/>
          </p:cNvSpPr>
          <p:nvPr>
            <p:ph type="body" idx="1"/>
          </p:nvPr>
        </p:nvSpPr>
        <p:spPr>
          <a:xfrm>
            <a:off x="974036" y="4561226"/>
            <a:ext cx="5367130" cy="4315293"/>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635" name="Google Shape;635;p42:notes"/>
          <p:cNvSpPr>
            <a:spLocks noGrp="1" noRot="1" noChangeAspect="1"/>
          </p:cNvSpPr>
          <p:nvPr>
            <p:ph type="sldImg" idx="2"/>
          </p:nvPr>
        </p:nvSpPr>
        <p:spPr>
          <a:xfrm>
            <a:off x="1743075" y="1082675"/>
            <a:ext cx="3833813" cy="28749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0897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604963" y="1031875"/>
            <a:ext cx="3649662" cy="2738438"/>
          </a:xfrm>
          <a:ln/>
        </p:spPr>
      </p:sp>
      <p:sp>
        <p:nvSpPr>
          <p:cNvPr id="26627" name="Rectangle 3"/>
          <p:cNvSpPr>
            <a:spLocks noGrp="1" noChangeArrowheads="1"/>
          </p:cNvSpPr>
          <p:nvPr>
            <p:ph type="body" idx="1"/>
          </p:nvPr>
        </p:nvSpPr>
        <p:spPr>
          <a:xfrm>
            <a:off x="913159" y="4344025"/>
            <a:ext cx="5031685" cy="4111366"/>
          </a:xfrm>
          <a:noFill/>
          <a:ln w="9525"/>
        </p:spPr>
        <p:txBody>
          <a:bodyPr/>
          <a:lstStyle/>
          <a:p>
            <a:pPr eaLnBrk="1" hangingPunct="1"/>
            <a:r>
              <a:rPr lang="en-US" dirty="0"/>
              <a:t>Presentation outline:</a:t>
            </a:r>
          </a:p>
          <a:p>
            <a:pPr eaLnBrk="1" hangingPunct="1"/>
            <a:r>
              <a:rPr lang="en-US" dirty="0"/>
              <a:t>A brief</a:t>
            </a:r>
            <a:r>
              <a:rPr lang="en-US" baseline="0" dirty="0"/>
              <a:t> i</a:t>
            </a:r>
            <a:r>
              <a:rPr lang="en-US" dirty="0"/>
              <a:t>ntroduction to the challenges in turbine blades,</a:t>
            </a:r>
            <a:r>
              <a:rPr lang="en-US" baseline="0" dirty="0"/>
              <a:t> which are related to our project.</a:t>
            </a:r>
            <a:endParaRPr lang="en-US" dirty="0"/>
          </a:p>
        </p:txBody>
      </p:sp>
    </p:spTree>
    <p:extLst>
      <p:ext uri="{BB962C8B-B14F-4D97-AF65-F5344CB8AC3E}">
        <p14:creationId xmlns:p14="http://schemas.microsoft.com/office/powerpoint/2010/main" val="3925795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Now we</a:t>
            </a:r>
            <a:r>
              <a:rPr lang="zh-CN" altLang="en-US" dirty="0"/>
              <a:t> </a:t>
            </a:r>
            <a:r>
              <a:rPr lang="en-US" altLang="zh-CN" dirty="0"/>
              <a:t>are</a:t>
            </a:r>
            <a:r>
              <a:rPr lang="zh-CN" altLang="en-US" dirty="0"/>
              <a:t> </a:t>
            </a:r>
            <a:r>
              <a:rPr lang="en-US" altLang="zh-CN" dirty="0"/>
              <a:t>working</a:t>
            </a:r>
            <a:r>
              <a:rPr lang="zh-CN" altLang="en-US" dirty="0"/>
              <a:t> </a:t>
            </a:r>
            <a:r>
              <a:rPr lang="en-US" altLang="zh-CN" dirty="0"/>
              <a:t>on</a:t>
            </a:r>
            <a:r>
              <a:rPr lang="zh-CN" altLang="en-US" dirty="0"/>
              <a:t> </a:t>
            </a:r>
            <a:r>
              <a:rPr lang="en-US" altLang="zh-CN" dirty="0"/>
              <a:t>applying transpiration</a:t>
            </a:r>
            <a:r>
              <a:rPr lang="zh-CN" altLang="en-US" dirty="0"/>
              <a:t> </a:t>
            </a:r>
            <a:r>
              <a:rPr lang="en-US" altLang="zh-CN" dirty="0"/>
              <a:t>cooling</a:t>
            </a:r>
            <a:r>
              <a:rPr lang="zh-CN" altLang="en-US" dirty="0"/>
              <a:t> </a:t>
            </a:r>
            <a:r>
              <a:rPr lang="en-US" altLang="zh-CN" dirty="0"/>
              <a:t>designs</a:t>
            </a:r>
            <a:r>
              <a:rPr lang="zh-CN" altLang="en-US" dirty="0"/>
              <a:t> </a:t>
            </a:r>
            <a:r>
              <a:rPr lang="en-US" altLang="zh-CN" dirty="0"/>
              <a:t>into</a:t>
            </a:r>
            <a:r>
              <a:rPr lang="zh-CN" altLang="en-US" dirty="0"/>
              <a:t> </a:t>
            </a:r>
            <a:r>
              <a:rPr lang="en-US" altLang="zh-CN" dirty="0"/>
              <a:t>turbine</a:t>
            </a:r>
            <a:r>
              <a:rPr lang="zh-CN" altLang="en-US" dirty="0"/>
              <a:t> </a:t>
            </a:r>
            <a:r>
              <a:rPr lang="en-US" altLang="zh-CN" dirty="0"/>
              <a:t>blade. In general, the transpiration cooling will provide better film coverage and enhance the heat removal ability due to higher inter-media heat transfer compared to conventional film cooling. However, the manufacturing difficulties, mechanical strength concerns and possible oxidation due to vortex mixing with hot gas. As shown in this slides, the development of AM significantly alleviated the manufacturing difficulties for such delicate features. Now the parts made by AM has comparable or even slightly higher mechanical strength than those of cast. In addition, the inherently remarkable mechanical strength and anti-oxidation properties of ODS alloy at high temperature  makes it a perfect candidate for turbine airfoil.</a:t>
            </a:r>
            <a:endParaRPr lang="en-US" dirty="0"/>
          </a:p>
          <a:p>
            <a:endParaRPr lang="en-US" dirty="0"/>
          </a:p>
        </p:txBody>
      </p:sp>
      <p:sp>
        <p:nvSpPr>
          <p:cNvPr id="4" name="Slide Number Placeholder 3"/>
          <p:cNvSpPr>
            <a:spLocks noGrp="1"/>
          </p:cNvSpPr>
          <p:nvPr>
            <p:ph type="sldNum" sz="quarter" idx="5"/>
          </p:nvPr>
        </p:nvSpPr>
        <p:spPr/>
        <p:txBody>
          <a:bodyPr/>
          <a:lstStyle/>
          <a:p>
            <a:fld id="{15907BE0-FAE3-4F91-812F-4B3C01B87431}" type="slidenum">
              <a:rPr lang="en-US" smtClean="0"/>
              <a:t>30</a:t>
            </a:fld>
            <a:endParaRPr lang="en-US"/>
          </a:p>
        </p:txBody>
      </p:sp>
    </p:spTree>
    <p:extLst>
      <p:ext uri="{BB962C8B-B14F-4D97-AF65-F5344CB8AC3E}">
        <p14:creationId xmlns:p14="http://schemas.microsoft.com/office/powerpoint/2010/main" val="2270346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604963" y="1031875"/>
            <a:ext cx="3649662" cy="2738438"/>
          </a:xfrm>
          <a:ln/>
        </p:spPr>
      </p:sp>
      <p:sp>
        <p:nvSpPr>
          <p:cNvPr id="26627" name="Rectangle 3"/>
          <p:cNvSpPr>
            <a:spLocks noGrp="1" noChangeArrowheads="1"/>
          </p:cNvSpPr>
          <p:nvPr>
            <p:ph type="body" idx="1"/>
          </p:nvPr>
        </p:nvSpPr>
        <p:spPr>
          <a:xfrm>
            <a:off x="913159" y="4344025"/>
            <a:ext cx="5031685" cy="4111366"/>
          </a:xfrm>
          <a:noFill/>
          <a:ln w="9525"/>
        </p:spPr>
        <p:txBody>
          <a:bodyPr/>
          <a:lstStyle/>
          <a:p>
            <a:pPr eaLnBrk="1" hangingPunct="1"/>
            <a:r>
              <a:rPr lang="en-US" dirty="0"/>
              <a:t>Presentation outline:</a:t>
            </a:r>
          </a:p>
          <a:p>
            <a:pPr eaLnBrk="1" hangingPunct="1"/>
            <a:r>
              <a:rPr lang="en-US" dirty="0"/>
              <a:t>A brief</a:t>
            </a:r>
            <a:r>
              <a:rPr lang="en-US" baseline="0" dirty="0"/>
              <a:t> i</a:t>
            </a:r>
            <a:r>
              <a:rPr lang="en-US" dirty="0"/>
              <a:t>ntroduction to the challenges in turbine blades,</a:t>
            </a:r>
            <a:r>
              <a:rPr lang="en-US" baseline="0" dirty="0"/>
              <a:t> which are related to our project.</a:t>
            </a:r>
            <a:endParaRPr lang="en-US" dirty="0"/>
          </a:p>
        </p:txBody>
      </p:sp>
    </p:spTree>
    <p:extLst>
      <p:ext uri="{BB962C8B-B14F-4D97-AF65-F5344CB8AC3E}">
        <p14:creationId xmlns:p14="http://schemas.microsoft.com/office/powerpoint/2010/main" val="165854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n-US" dirty="0"/>
              <a:t>As for transpiration part, first</a:t>
            </a:r>
            <a:r>
              <a:rPr lang="en-US" baseline="0" dirty="0"/>
              <a:t> we experimentally investigated different structures as shown in this picture and compared to laidback shaped holes film cooling. The structure designs include round holes with pitch of 3D and 2D, sphere packing design which originated from the powder compaction sintering, wire matrix design which comes from woven wire matrix and blood vessel shaped micro-channels design. To fairly compare the cooling performance, only the part of the plate is porous for transpiration cooling coupons to make sure the coolant covered area is the same as the downstream area of the film cooling holes. </a:t>
            </a:r>
            <a:endParaRPr lang="en-US" dirty="0"/>
          </a:p>
          <a:p>
            <a:endParaRPr lang="en-US" dirty="0"/>
          </a:p>
        </p:txBody>
      </p:sp>
    </p:spTree>
    <p:extLst>
      <p:ext uri="{BB962C8B-B14F-4D97-AF65-F5344CB8AC3E}">
        <p14:creationId xmlns:p14="http://schemas.microsoft.com/office/powerpoint/2010/main" val="185034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a:t>
            </a:r>
            <a:r>
              <a:rPr lang="en-US" baseline="0" dirty="0"/>
              <a:t> the heat transfer test results. The figure on the left hand side shows the cooling effectiveness distributions of the effective area. </a:t>
            </a:r>
          </a:p>
          <a:p>
            <a:r>
              <a:rPr lang="en-US" baseline="0" dirty="0"/>
              <a:t>Based on the results we can see almost all the transpiration cooling structures have higher cooling effectiveness than film cooling except for the RH-3D case at the lowest injection ratio. One possible reason is the cooling passages are not dense enough to provide full film coverage of the hot surface. </a:t>
            </a:r>
          </a:p>
          <a:p>
            <a:r>
              <a:rPr lang="en-US" baseline="0" dirty="0"/>
              <a:t>At higher injection ratio, all transpiration cooling structures have better performance than film cooling.</a:t>
            </a:r>
          </a:p>
          <a:p>
            <a:r>
              <a:rPr lang="en-US" baseline="0" dirty="0"/>
              <a:t>Among the transpiration cooling structures the performance of the blood vessel shaped micro-channels seems the best</a:t>
            </a:r>
            <a:endParaRPr lang="en-US" dirty="0"/>
          </a:p>
          <a:p>
            <a:endParaRPr lang="en-US" dirty="0"/>
          </a:p>
        </p:txBody>
      </p:sp>
    </p:spTree>
    <p:extLst>
      <p:ext uri="{BB962C8B-B14F-4D97-AF65-F5344CB8AC3E}">
        <p14:creationId xmlns:p14="http://schemas.microsoft.com/office/powerpoint/2010/main" val="780924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n-US" dirty="0"/>
              <a:t>This slide </a:t>
            </a:r>
            <a:r>
              <a:rPr lang="en-US" baseline="0" dirty="0"/>
              <a:t>the tensile test for the printed coupons(extended work, not included in the paper).  The gauge parts of the tensile bars are using the same design of the transpiration cooling and film cooling structures for heat transfer test. One porous media made by conventional powder sintering process has also been tested in this test. The strain-stress curve showed that </a:t>
            </a:r>
            <a:r>
              <a:rPr lang="en-US" sz="1100" dirty="0"/>
              <a:t>all tensile bars made by AM have much higher ultimate tensile strength(at least 2-3 times) than the one made by traditional In718 powder sintering(1250C, 6h).</a:t>
            </a:r>
          </a:p>
          <a:p>
            <a:endParaRPr lang="en-US" dirty="0"/>
          </a:p>
        </p:txBody>
      </p:sp>
    </p:spTree>
    <p:extLst>
      <p:ext uri="{BB962C8B-B14F-4D97-AF65-F5344CB8AC3E}">
        <p14:creationId xmlns:p14="http://schemas.microsoft.com/office/powerpoint/2010/main" val="1243722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effect of hole configurations, two major findings are:</a:t>
            </a:r>
          </a:p>
          <a:p>
            <a:pPr marL="228600" indent="-228600">
              <a:buAutoNum type="arabicPeriod"/>
            </a:pPr>
            <a:r>
              <a:rPr lang="en-US" sz="1200" dirty="0"/>
              <a:t>Smaller pore size increases the ratio of the internal air-metal interface area to the volume(compactness), thus the cooling effectiveness is enhanced for the same hole pitch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Staggered hole pattern or inclined cooling channel towards downstream also increase the cooling effectiveness by providing better coolant film coverage and reduce the lift-off of the film.</a:t>
            </a:r>
          </a:p>
          <a:p>
            <a:endParaRPr lang="en-US" dirty="0"/>
          </a:p>
          <a:p>
            <a:endParaRPr lang="en-US" dirty="0"/>
          </a:p>
          <a:p>
            <a:r>
              <a:rPr lang="en-US" sz="1200" dirty="0"/>
              <a:t>Porosity:  1) inline and staggered </a:t>
            </a:r>
            <a:r>
              <a:rPr lang="en-US" sz="1200" i="1" dirty="0"/>
              <a:t>P=</a:t>
            </a:r>
            <a:r>
              <a:rPr lang="en-US" sz="1200" i="1" dirty="0" err="1"/>
              <a:t>nD</a:t>
            </a:r>
            <a:r>
              <a:rPr lang="en-US" sz="1200" dirty="0"/>
              <a:t>:  </a:t>
            </a:r>
            <a:r>
              <a:rPr lang="el-GR" sz="1200" dirty="0"/>
              <a:t>ϕ</a:t>
            </a:r>
            <a:r>
              <a:rPr lang="en-US" sz="1200" dirty="0"/>
              <a:t>(n) ~ 1/n</a:t>
            </a:r>
            <a:r>
              <a:rPr lang="en-US" sz="1200" baseline="30000" dirty="0"/>
              <a:t>2</a:t>
            </a:r>
          </a:p>
          <a:p>
            <a:r>
              <a:rPr lang="en-US" sz="1200" dirty="0">
                <a:latin typeface="Tahoma" panose="020B0604030504040204" pitchFamily="34" charset="0"/>
                <a:ea typeface="Tahoma" panose="020B0604030504040204" pitchFamily="34" charset="0"/>
                <a:cs typeface="Tahoma" panose="020B0604030504040204" pitchFamily="34" charset="0"/>
              </a:rPr>
              <a:t>             </a:t>
            </a:r>
            <a:r>
              <a:rPr lang="en-US" sz="1200" dirty="0"/>
              <a:t>2) </a:t>
            </a:r>
            <a:r>
              <a:rPr lang="en-US" sz="1200" dirty="0" err="1"/>
              <a:t>inclind</a:t>
            </a:r>
            <a:r>
              <a:rPr lang="en-US" sz="1200" dirty="0"/>
              <a:t>:</a:t>
            </a:r>
            <a:r>
              <a:rPr lang="el-GR" sz="1200" dirty="0">
                <a:latin typeface="Tahoma" panose="020B0604030504040204" pitchFamily="34" charset="0"/>
                <a:ea typeface="Tahoma" panose="020B0604030504040204" pitchFamily="34" charset="0"/>
                <a:cs typeface="Tahoma" panose="020B0604030504040204" pitchFamily="34" charset="0"/>
              </a:rPr>
              <a:t> </a:t>
            </a:r>
            <a:r>
              <a:rPr lang="en-US" sz="1200" dirty="0">
                <a:latin typeface="Tahoma" panose="020B0604030504040204" pitchFamily="34" charset="0"/>
                <a:ea typeface="Tahoma" panose="020B0604030504040204" pitchFamily="34" charset="0"/>
                <a:cs typeface="Tahoma" panose="020B0604030504040204" pitchFamily="34" charset="0"/>
              </a:rPr>
              <a:t> </a:t>
            </a:r>
            <a:r>
              <a:rPr lang="el-GR" sz="1200" dirty="0"/>
              <a:t>ϕ</a:t>
            </a:r>
            <a:r>
              <a:rPr lang="en-US" sz="1200" dirty="0"/>
              <a:t>(n, </a:t>
            </a:r>
            <a:r>
              <a:rPr lang="el-GR" sz="1200" dirty="0"/>
              <a:t>θ</a:t>
            </a:r>
            <a:r>
              <a:rPr lang="en-US" sz="1200" dirty="0"/>
              <a:t>) ~  1/n</a:t>
            </a:r>
            <a:r>
              <a:rPr lang="en-US" sz="1200" baseline="30000" dirty="0"/>
              <a:t>2</a:t>
            </a:r>
            <a:r>
              <a:rPr lang="en-US" sz="1200" dirty="0"/>
              <a:t>cos</a:t>
            </a:r>
            <a:r>
              <a:rPr lang="el-GR" sz="1200" dirty="0"/>
              <a:t>θ</a:t>
            </a:r>
            <a:endParaRPr lang="en-US" sz="1200" dirty="0"/>
          </a:p>
          <a:p>
            <a:endParaRPr lang="en-US" sz="1200" dirty="0"/>
          </a:p>
          <a:p>
            <a:r>
              <a:rPr lang="en-US" sz="1200" dirty="0"/>
              <a:t>Internal Surface: 1) inline and staggered </a:t>
            </a:r>
            <a:r>
              <a:rPr lang="en-US" sz="1200" i="1" dirty="0"/>
              <a:t>P=</a:t>
            </a:r>
            <a:r>
              <a:rPr lang="en-US" sz="1200" i="1" dirty="0" err="1"/>
              <a:t>nD</a:t>
            </a:r>
            <a:r>
              <a:rPr lang="en-US" sz="1200" i="1" dirty="0"/>
              <a:t> </a:t>
            </a:r>
            <a:r>
              <a:rPr lang="en-US" sz="1200" dirty="0"/>
              <a:t>: A</a:t>
            </a:r>
            <a:r>
              <a:rPr lang="en-US" sz="1200" baseline="-25000" dirty="0"/>
              <a:t>i </a:t>
            </a:r>
            <a:r>
              <a:rPr lang="en-US" sz="1200" dirty="0"/>
              <a:t>~ 1/ n</a:t>
            </a:r>
            <a:r>
              <a:rPr lang="en-US" sz="1200" baseline="30000" dirty="0"/>
              <a:t>2</a:t>
            </a:r>
            <a:r>
              <a:rPr lang="en-US" altLang="zh-CN" sz="1200" dirty="0"/>
              <a:t>D</a:t>
            </a:r>
          </a:p>
          <a:p>
            <a:r>
              <a:rPr lang="en-US" altLang="zh-CN" sz="1200" dirty="0"/>
              <a:t>                               2) </a:t>
            </a:r>
            <a:r>
              <a:rPr lang="en-US" sz="1200" dirty="0" err="1"/>
              <a:t>inclind</a:t>
            </a:r>
            <a:r>
              <a:rPr lang="en-US" sz="1200" dirty="0"/>
              <a:t>:  A</a:t>
            </a:r>
            <a:r>
              <a:rPr lang="en-US" sz="1200" baseline="-25000" dirty="0"/>
              <a:t>i </a:t>
            </a:r>
            <a:r>
              <a:rPr lang="en-US" sz="1200" dirty="0"/>
              <a:t>~ 1/ n</a:t>
            </a:r>
            <a:r>
              <a:rPr lang="en-US" sz="1200" baseline="30000" dirty="0"/>
              <a:t>2</a:t>
            </a:r>
            <a:r>
              <a:rPr lang="en-US" altLang="zh-CN" sz="1200" dirty="0"/>
              <a:t>D</a:t>
            </a:r>
            <a:r>
              <a:rPr lang="en-US" sz="1200" dirty="0"/>
              <a:t>cos</a:t>
            </a:r>
            <a:r>
              <a:rPr lang="el-GR" sz="1200" dirty="0"/>
              <a:t>θ</a:t>
            </a:r>
            <a:endParaRPr lang="en-US" sz="1200" dirty="0"/>
          </a:p>
          <a:p>
            <a:endParaRPr lang="en-US" dirty="0"/>
          </a:p>
        </p:txBody>
      </p:sp>
    </p:spTree>
    <p:extLst>
      <p:ext uri="{BB962C8B-B14F-4D97-AF65-F5344CB8AC3E}">
        <p14:creationId xmlns:p14="http://schemas.microsoft.com/office/powerpoint/2010/main" val="1755838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604963" y="1031875"/>
            <a:ext cx="3649662" cy="2738438"/>
          </a:xfrm>
          <a:ln/>
        </p:spPr>
      </p:sp>
      <p:sp>
        <p:nvSpPr>
          <p:cNvPr id="26627" name="Rectangle 3"/>
          <p:cNvSpPr>
            <a:spLocks noGrp="1" noChangeArrowheads="1"/>
          </p:cNvSpPr>
          <p:nvPr>
            <p:ph type="body" idx="1"/>
          </p:nvPr>
        </p:nvSpPr>
        <p:spPr>
          <a:xfrm>
            <a:off x="913159" y="4344025"/>
            <a:ext cx="5031685" cy="4111366"/>
          </a:xfrm>
          <a:noFill/>
          <a:ln w="9525"/>
        </p:spPr>
        <p:txBody>
          <a:bodyPr/>
          <a:lstStyle/>
          <a:p>
            <a:pPr eaLnBrk="1" hangingPunct="1"/>
            <a:r>
              <a:rPr lang="en-US" dirty="0"/>
              <a:t>Presentation outline:</a:t>
            </a:r>
          </a:p>
          <a:p>
            <a:pPr eaLnBrk="1" hangingPunct="1"/>
            <a:r>
              <a:rPr lang="en-US" dirty="0"/>
              <a:t>A brief</a:t>
            </a:r>
            <a:r>
              <a:rPr lang="en-US" baseline="0" dirty="0"/>
              <a:t> i</a:t>
            </a:r>
            <a:r>
              <a:rPr lang="en-US" dirty="0"/>
              <a:t>ntroduction to the challenges in turbine blades,</a:t>
            </a:r>
            <a:r>
              <a:rPr lang="en-US" baseline="0" dirty="0"/>
              <a:t> which are related to our project.</a:t>
            </a:r>
            <a:endParaRPr lang="en-US" dirty="0"/>
          </a:p>
        </p:txBody>
      </p:sp>
    </p:spTree>
    <p:extLst>
      <p:ext uri="{BB962C8B-B14F-4D97-AF65-F5344CB8AC3E}">
        <p14:creationId xmlns:p14="http://schemas.microsoft.com/office/powerpoint/2010/main" val="143432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three phases to explore the ODS lattice structure:</a:t>
            </a:r>
          </a:p>
          <a:p>
            <a:pPr marL="228600" indent="-228600">
              <a:buFont typeface="+mj-lt"/>
              <a:buAutoNum type="arabicParenR"/>
            </a:pPr>
            <a:r>
              <a:rPr lang="en-US" baseline="0" dirty="0"/>
              <a:t>Phase 1 will focus on the internal cooling usage of lattice structures. The main effort is to figure out the AM process parameters and printable capable dimensions.</a:t>
            </a:r>
          </a:p>
          <a:p>
            <a:pPr marL="228600" indent="-228600">
              <a:buFont typeface="+mj-lt"/>
              <a:buAutoNum type="arabicParenR"/>
            </a:pPr>
            <a:r>
              <a:rPr lang="en-US" baseline="0" dirty="0"/>
              <a:t>Phase 2 will consider the application in transpiration cooling and the lattice will have smaller scales. The main challenge is the printing quality of the pores.</a:t>
            </a:r>
          </a:p>
          <a:p>
            <a:pPr marL="228600" indent="-228600">
              <a:buFont typeface="+mj-lt"/>
              <a:buAutoNum type="arabicParenR"/>
            </a:pPr>
            <a:r>
              <a:rPr lang="en-US" baseline="0" dirty="0"/>
              <a:t>Phase 3 will integrate the geometry from the previous two phases and develop a combined internal and external cooling approach. This is targeted at high cooling efficiency and robust anti-blockage property.</a:t>
            </a:r>
          </a:p>
          <a:p>
            <a:pPr marL="228600" indent="-228600">
              <a:buFont typeface="+mj-lt"/>
              <a:buAutoNum type="arabicParenR"/>
            </a:pPr>
            <a:endParaRPr lang="en-US" baseline="0" dirty="0"/>
          </a:p>
          <a:p>
            <a:pPr marL="228600" indent="-228600">
              <a:buFont typeface="+mj-lt"/>
              <a:buAutoNum type="arabicParenR"/>
            </a:pPr>
            <a:r>
              <a:rPr lang="en-US" baseline="0" dirty="0"/>
              <a:t>The image on the right bottom corner shows an exploratory intermediate step between phase 1 and phase 2. The coupon has an internal solid lattice network and an external porous wall with transpiration holes (0.3 mm, 2D pitch). The coolant is introduced from the left in the internal channel. This coolant then flows over the lattice and parallel to the channel wall to provide internal cooling. In addition, the spent coolant also bleeds through the transpiration holes to form the external protective film coverage.</a:t>
            </a:r>
          </a:p>
          <a:p>
            <a:pPr marL="228600" indent="-228600">
              <a:buFont typeface="+mj-lt"/>
              <a:buAutoNum type="arabicParenR"/>
            </a:pPr>
            <a:endParaRPr lang="en-US" baseline="0" dirty="0"/>
          </a:p>
          <a:p>
            <a:endParaRPr lang="en-US" dirty="0"/>
          </a:p>
        </p:txBody>
      </p:sp>
    </p:spTree>
    <p:extLst>
      <p:ext uri="{BB962C8B-B14F-4D97-AF65-F5344CB8AC3E}">
        <p14:creationId xmlns:p14="http://schemas.microsoft.com/office/powerpoint/2010/main" val="3016910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summarized different type of unit cells and preliminary heat transfer results of two Kagome lattices.</a:t>
            </a:r>
          </a:p>
          <a:p>
            <a:r>
              <a:rPr lang="en-US" baseline="0" dirty="0"/>
              <a:t>Lattices in a cubic unit can have different topologies by changing the connection between the vertices. Meantime, the diameter of each connection bar can vary to form different density or opening.</a:t>
            </a:r>
          </a:p>
          <a:p>
            <a:r>
              <a:rPr lang="en-US" baseline="0" dirty="0"/>
              <a:t>Besides the cubic lattices, there are still numerous bionic or irregular shaped lattices to explore, </a:t>
            </a:r>
            <a:r>
              <a:rPr lang="en-US" baseline="0" dirty="0" err="1"/>
              <a:t>e.g</a:t>
            </a:r>
            <a:r>
              <a:rPr lang="en-US" baseline="0" dirty="0"/>
              <a:t> blood vessel lattices</a:t>
            </a:r>
          </a:p>
          <a:p>
            <a:endParaRPr lang="en-US" baseline="0" dirty="0"/>
          </a:p>
          <a:p>
            <a:r>
              <a:rPr lang="en-US" baseline="0" dirty="0"/>
              <a:t>The tetrahedral lattice is relatively more used in making components with lighter weight but desired stiffness. Tetrahedral name refers to the “tetrahedron” formed by the top as well as the bottom ligaments of the unit cell.</a:t>
            </a:r>
          </a:p>
          <a:p>
            <a:r>
              <a:rPr lang="en-US" baseline="0" dirty="0"/>
              <a:t>The cubic lattice unit cells are derived from the prevalent molecular lattice unit cells in crystals. Body centered and face centered names are derived from the location of the node formed from intersection of the ligaments. The octahedral unit cell is a slight modification of the </a:t>
            </a:r>
            <a:r>
              <a:rPr lang="en-US" baseline="0" dirty="0" err="1"/>
              <a:t>facecentered</a:t>
            </a:r>
            <a:r>
              <a:rPr lang="en-US" baseline="0" dirty="0"/>
              <a:t>, wherein, an additional 4 sided pyramid like structure has been introduced on both top and bottom half of the unit.</a:t>
            </a:r>
          </a:p>
          <a:p>
            <a:endParaRPr lang="en-US" baseline="0" dirty="0"/>
          </a:p>
          <a:p>
            <a:r>
              <a:rPr lang="en-US" baseline="0" dirty="0"/>
              <a:t>Some of the </a:t>
            </a:r>
            <a:r>
              <a:rPr lang="en-US" baseline="0" dirty="0" err="1"/>
              <a:t>ky</a:t>
            </a:r>
            <a:r>
              <a:rPr lang="en-US" baseline="0" dirty="0"/>
              <a:t> parameters are depicted which include the ligament diameter, unit cell dimensions, surface area and porosity. In addition, the angle at which the flow is incident with respect to the upstream face forms another parameter.</a:t>
            </a:r>
          </a:p>
          <a:p>
            <a:endParaRPr lang="en-US" dirty="0"/>
          </a:p>
          <a:p>
            <a:endParaRPr lang="en-US" dirty="0"/>
          </a:p>
        </p:txBody>
      </p:sp>
    </p:spTree>
    <p:extLst>
      <p:ext uri="{BB962C8B-B14F-4D97-AF65-F5344CB8AC3E}">
        <p14:creationId xmlns:p14="http://schemas.microsoft.com/office/powerpoint/2010/main" val="2896181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7E9234-AD25-4D49-9093-29A886C93A90}" type="slidenum">
              <a:rPr lang="en-US" smtClean="0"/>
              <a:t>38</a:t>
            </a:fld>
            <a:endParaRPr lang="en-US"/>
          </a:p>
        </p:txBody>
      </p:sp>
    </p:spTree>
    <p:extLst>
      <p:ext uri="{BB962C8B-B14F-4D97-AF65-F5344CB8AC3E}">
        <p14:creationId xmlns:p14="http://schemas.microsoft.com/office/powerpoint/2010/main" val="664737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HTC distribution varied among the cases.</a:t>
            </a:r>
          </a:p>
          <a:p>
            <a:pPr marL="742950" lvl="1" indent="-285750">
              <a:buFont typeface="Arial" panose="020B0604020202020204" pitchFamily="34" charset="0"/>
              <a:buChar char="•"/>
            </a:pPr>
            <a:r>
              <a:rPr lang="en-US" dirty="0"/>
              <a:t>BC: near channel center</a:t>
            </a:r>
          </a:p>
          <a:p>
            <a:pPr marL="742950" lvl="1" indent="-285750">
              <a:buFont typeface="Arial" panose="020B0604020202020204" pitchFamily="34" charset="0"/>
              <a:buChar char="•"/>
            </a:pPr>
            <a:r>
              <a:rPr lang="en-US" dirty="0"/>
              <a:t>FC: near vertices, around the junction of rods for 0 degree; more evident for 45 degree</a:t>
            </a:r>
          </a:p>
          <a:p>
            <a:pPr marL="742950" lvl="1" indent="-285750">
              <a:buFont typeface="Arial" panose="020B0604020202020204" pitchFamily="34" charset="0"/>
              <a:buChar char="•"/>
            </a:pPr>
            <a:r>
              <a:rPr lang="en-US" dirty="0"/>
              <a:t>OCTA: wake of middle vertex</a:t>
            </a:r>
          </a:p>
          <a:p>
            <a:pPr marL="742950" lvl="1" indent="-285750">
              <a:buFont typeface="Arial" panose="020B0604020202020204" pitchFamily="34" charset="0"/>
              <a:buChar char="•"/>
            </a:pPr>
            <a:r>
              <a:rPr lang="en-US" dirty="0"/>
              <a:t>Kagome: top and bottom plates are different</a:t>
            </a:r>
          </a:p>
          <a:p>
            <a:pPr marL="742950" lvl="1" indent="-285750">
              <a:buFont typeface="Arial" panose="020B0604020202020204" pitchFamily="34" charset="0"/>
              <a:buChar char="•"/>
            </a:pPr>
            <a:r>
              <a:rPr lang="en-US" dirty="0"/>
              <a:t>Kagome: in the wakes, but asymmetric</a:t>
            </a:r>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27E9234-AD25-4D49-9093-29A886C93A90}" type="slidenum">
              <a:rPr lang="en-US" smtClean="0"/>
              <a:t>39</a:t>
            </a:fld>
            <a:endParaRPr lang="en-US"/>
          </a:p>
        </p:txBody>
      </p:sp>
    </p:spTree>
    <p:extLst>
      <p:ext uri="{BB962C8B-B14F-4D97-AF65-F5344CB8AC3E}">
        <p14:creationId xmlns:p14="http://schemas.microsoft.com/office/powerpoint/2010/main" val="3032199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E88E98-7390-426B-A120-E92B0721F57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567041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viewgraph on left summarized the projected turbine inlet temperature</a:t>
            </a:r>
            <a:r>
              <a:rPr lang="en-US" baseline="0" dirty="0"/>
              <a:t> of advanced gas turbine engines that continue to increase, which demands higher cooling load to combat the aerothermal challenges. </a:t>
            </a:r>
          </a:p>
          <a:p>
            <a:endParaRPr lang="en-US" baseline="0" dirty="0"/>
          </a:p>
          <a:p>
            <a:endParaRPr lang="en-US" baseline="0" dirty="0"/>
          </a:p>
          <a:p>
            <a:r>
              <a:rPr lang="en-US" baseline="0" dirty="0"/>
              <a:t>The right view graph is from Bunker 2017. The “heat load parameter” is basically a non-dimensional mass flow rate of the coolant. The figure illustrated the progressing of cooling technologies over the past few decades. Overall cooling effectiveness has been increased from 0.1 at the beginning to 0.7 today, which includes the contribution of convection cooling, film  cooling, and TBC. Meantime, the coolant amount instantly decrease with the progress with time, to enhance the turbine cycle efficiency.</a:t>
            </a:r>
          </a:p>
          <a:p>
            <a:r>
              <a:rPr lang="en-US" baseline="0" dirty="0"/>
              <a:t>Bunker pointed out that “one key avenue for turbine airfoil cooling might be “bringing about micro cooling or transpiration cooling with the ability of additive manufacturing”. By introducing complex geometry to achieve near wall or transpiration cooling, the coolant usage might be further reduced for 50%.</a:t>
            </a:r>
          </a:p>
          <a:p>
            <a:r>
              <a:rPr lang="en-US" baseline="0" dirty="0"/>
              <a:t>Typical failure of turbine blades included hot corrosion, thermal fatigue and thermal creep. All related to the high temperature condition the airfoils suffers from.</a:t>
            </a:r>
          </a:p>
          <a:p>
            <a:r>
              <a:rPr lang="en-US" baseline="0" dirty="0"/>
              <a:t>As a consequence, novel cooling technology and new material are urgently in need.</a:t>
            </a:r>
          </a:p>
          <a:p>
            <a:endParaRPr lang="en-US" baseline="0" dirty="0"/>
          </a:p>
          <a:p>
            <a:endParaRPr lang="en-US" dirty="0"/>
          </a:p>
        </p:txBody>
      </p:sp>
      <p:sp>
        <p:nvSpPr>
          <p:cNvPr id="4" name="Slide Number Placeholder 3"/>
          <p:cNvSpPr>
            <a:spLocks noGrp="1"/>
          </p:cNvSpPr>
          <p:nvPr>
            <p:ph type="sldNum" sz="quarter" idx="10"/>
          </p:nvPr>
        </p:nvSpPr>
        <p:spPr>
          <a:xfrm>
            <a:off x="3884027" y="8685071"/>
            <a:ext cx="2972422" cy="457358"/>
          </a:xfrm>
          <a:prstGeom prst="rect">
            <a:avLst/>
          </a:prstGeom>
        </p:spPr>
        <p:txBody>
          <a:bodyPr lIns="90056" tIns="45029" rIns="90056" bIns="45029"/>
          <a:lstStyle/>
          <a:p>
            <a:pPr marL="0" marR="0" lvl="0" indent="0" algn="r" defTabSz="914400" rtl="0" eaLnBrk="1" fontAlgn="auto" latinLnBrk="0" hangingPunct="1">
              <a:lnSpc>
                <a:spcPct val="100000"/>
              </a:lnSpc>
              <a:spcBef>
                <a:spcPts val="0"/>
              </a:spcBef>
              <a:spcAft>
                <a:spcPts val="0"/>
              </a:spcAft>
              <a:buClrTx/>
              <a:buSzTx/>
              <a:buFontTx/>
              <a:buNone/>
              <a:tabLst/>
              <a:defRPr/>
            </a:pPr>
            <a:fld id="{C7C5AC9B-1B99-4283-B2F2-E6E0E25776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3237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viewgraph on left summarized the projected turbine inlet temperature</a:t>
            </a:r>
            <a:r>
              <a:rPr lang="en-US" baseline="0" dirty="0"/>
              <a:t> of advanced gas turbine engines that continue to increase, which demands higher cooling load to combat the aerothermal challenges. </a:t>
            </a:r>
          </a:p>
          <a:p>
            <a:endParaRPr lang="en-US" baseline="0" dirty="0"/>
          </a:p>
          <a:p>
            <a:endParaRPr lang="en-US" baseline="0" dirty="0"/>
          </a:p>
          <a:p>
            <a:r>
              <a:rPr lang="en-US" baseline="0" dirty="0"/>
              <a:t>The right view graph is from Bunker 2017. The “heat load parameter” is basically a non-dimensional mass flow rate of the coolant. The figure illustrated the progressing of cooling technologies over the past few decades. Overall cooling effectiveness has been increased from 0.1 at the beginning to 0.7 today, which includes the contribution of convection cooling, film  cooling, and TBC. Meantime, the coolant amount instantly decrease with the progress with time, to enhance the turbine cycle efficiency.</a:t>
            </a:r>
          </a:p>
          <a:p>
            <a:r>
              <a:rPr lang="en-US" baseline="0" dirty="0"/>
              <a:t>Bunker pointed out that “one key avenue for turbine airfoil cooling might be “bringing about micro cooling or transpiration cooling with the ability of additive manufacturing”. By introducing complex geometry to achieve near wall or transpiration cooling, the coolant usage might be further reduced for 50%.</a:t>
            </a:r>
          </a:p>
          <a:p>
            <a:r>
              <a:rPr lang="en-US" baseline="0" dirty="0"/>
              <a:t>Typical failure of turbine blades included hot corrosion, thermal fatigue and thermal creep. All related to the high temperature condition the airfoils suffers from.</a:t>
            </a:r>
          </a:p>
          <a:p>
            <a:r>
              <a:rPr lang="en-US" baseline="0" dirty="0"/>
              <a:t>As a consequence, novel cooling technology and new material are urgently in need.</a:t>
            </a:r>
          </a:p>
          <a:p>
            <a:endParaRPr lang="en-US" baseline="0" dirty="0"/>
          </a:p>
          <a:p>
            <a:endParaRPr lang="en-US" dirty="0"/>
          </a:p>
        </p:txBody>
      </p:sp>
      <p:sp>
        <p:nvSpPr>
          <p:cNvPr id="4" name="Slide Number Placeholder 3"/>
          <p:cNvSpPr>
            <a:spLocks noGrp="1"/>
          </p:cNvSpPr>
          <p:nvPr>
            <p:ph type="sldNum" sz="quarter" idx="10"/>
          </p:nvPr>
        </p:nvSpPr>
        <p:spPr>
          <a:xfrm>
            <a:off x="3884027" y="8685071"/>
            <a:ext cx="2972422" cy="457358"/>
          </a:xfrm>
          <a:prstGeom prst="rect">
            <a:avLst/>
          </a:prstGeom>
        </p:spPr>
        <p:txBody>
          <a:bodyPr lIns="90056" tIns="45029" rIns="90056" bIns="45029"/>
          <a:lstStyle/>
          <a:p>
            <a:pPr>
              <a:defRPr/>
            </a:pPr>
            <a:fld id="{C7C5AC9B-1B99-4283-B2F2-E6E0E25776FD}" type="slidenum">
              <a:rPr lang="en-US" smtClean="0"/>
              <a:pPr>
                <a:defRPr/>
              </a:pPr>
              <a:t>4</a:t>
            </a:fld>
            <a:endParaRPr lang="en-US" dirty="0"/>
          </a:p>
        </p:txBody>
      </p:sp>
    </p:spTree>
    <p:extLst>
      <p:ext uri="{BB962C8B-B14F-4D97-AF65-F5344CB8AC3E}">
        <p14:creationId xmlns:p14="http://schemas.microsoft.com/office/powerpoint/2010/main" val="397323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a marriage</a:t>
            </a:r>
            <a:r>
              <a:rPr lang="en-US" baseline="0" dirty="0"/>
              <a:t> between material and manufacturing is the prime focus of our two UTSR research. The novel ODS material being developed has been proven to have extremely high oxidation resistance and high temperature strength (1200 C). This high strength makes it difficult for conventional machining to be used to form parts from ODS. However, we showed that AM is a viable approach to consolidate ODS powder into desired part form or coating. </a:t>
            </a:r>
          </a:p>
          <a:p>
            <a:r>
              <a:rPr lang="en-US" baseline="0" dirty="0"/>
              <a:t>The first project demonstrated the use of DED for deposition of ODS on </a:t>
            </a:r>
            <a:r>
              <a:rPr lang="en-US" baseline="0" dirty="0" err="1"/>
              <a:t>superalloy</a:t>
            </a:r>
            <a:r>
              <a:rPr lang="en-US" baseline="0" dirty="0"/>
              <a:t> substrate. This allowed to push the cooling channels closer to the hot side end wall and also in thinner end wall owing to the high temperature strength of the ODS. </a:t>
            </a:r>
          </a:p>
          <a:p>
            <a:r>
              <a:rPr lang="en-US" baseline="0" dirty="0"/>
              <a:t>The second project focuses on taking this approach further by fabricating a novel integrated transpiration and lattice cooling structure out of ODS. Such a geometry takes the advantage of AM and ODS and is capable of providing external and internal thermal protection in addition to being less susceptible to oxidation. </a:t>
            </a:r>
            <a:endParaRPr lang="en-US" dirty="0"/>
          </a:p>
        </p:txBody>
      </p:sp>
      <p:sp>
        <p:nvSpPr>
          <p:cNvPr id="4" name="Slide Number Placeholder 3"/>
          <p:cNvSpPr>
            <a:spLocks noGrp="1"/>
          </p:cNvSpPr>
          <p:nvPr>
            <p:ph type="sldNum" sz="quarter" idx="10"/>
          </p:nvPr>
        </p:nvSpPr>
        <p:spPr/>
        <p:txBody>
          <a:bodyPr/>
          <a:lstStyle/>
          <a:p>
            <a:fld id="{3AE88E98-7390-426B-A120-E92B0721F575}" type="slidenum">
              <a:rPr lang="en-US" smtClean="0"/>
              <a:t>5</a:t>
            </a:fld>
            <a:endParaRPr lang="en-US"/>
          </a:p>
        </p:txBody>
      </p:sp>
    </p:spTree>
    <p:extLst>
      <p:ext uri="{BB962C8B-B14F-4D97-AF65-F5344CB8AC3E}">
        <p14:creationId xmlns:p14="http://schemas.microsoft.com/office/powerpoint/2010/main" val="2451612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Main</a:t>
            </a:r>
            <a:r>
              <a:rPr lang="en-US" b="0" baseline="0" dirty="0"/>
              <a:t> advantages:</a:t>
            </a:r>
          </a:p>
          <a:p>
            <a:pPr marL="228600" indent="-228600">
              <a:buFont typeface="+mj-lt"/>
              <a:buAutoNum type="arabicParenR"/>
            </a:pPr>
            <a:r>
              <a:rPr lang="en-US" b="0" baseline="0" dirty="0"/>
              <a:t>Provide protection from oxidation and ultra high temperature strength</a:t>
            </a:r>
          </a:p>
          <a:p>
            <a:pPr marL="228600" indent="-228600">
              <a:buFont typeface="+mj-lt"/>
              <a:buAutoNum type="arabicParenR"/>
            </a:pPr>
            <a:r>
              <a:rPr lang="en-US" b="0" baseline="0" dirty="0"/>
              <a:t>provide cooling efficiency more than 0.6. </a:t>
            </a:r>
          </a:p>
          <a:p>
            <a:pPr marL="228600" indent="-228600">
              <a:buFont typeface="+mj-lt"/>
              <a:buAutoNum type="arabicParenR"/>
            </a:pPr>
            <a:r>
              <a:rPr lang="en-US" b="0" baseline="0" dirty="0"/>
              <a:t>Complex ODS lattice structure, - ultra high temperature strength, coupled with high oxidation resistance. </a:t>
            </a:r>
          </a:p>
          <a:p>
            <a:pPr marL="225141" indent="-225141">
              <a:buAutoNum type="arabicParenR"/>
            </a:pPr>
            <a:endParaRPr lang="en-US" b="0" baseline="0" dirty="0"/>
          </a:p>
          <a:p>
            <a:r>
              <a:rPr lang="en-US" b="0" dirty="0"/>
              <a:t>Broadly speaking, the Projects have following </a:t>
            </a:r>
            <a:r>
              <a:rPr lang="en-US" b="0" baseline="0" dirty="0"/>
              <a:t>6 sub-tasks</a:t>
            </a:r>
          </a:p>
          <a:p>
            <a:r>
              <a:rPr lang="en-US" b="0" baseline="0" dirty="0"/>
              <a:t>– U Pitt is responsible of exploring different configurations that can be considered as wall jet geometries, and Integrated Transpiration and Lattice Cooling Systems. Siemens will also provide suggestions and guidance on this part.</a:t>
            </a:r>
          </a:p>
          <a:p>
            <a:r>
              <a:rPr lang="en-US" b="0" baseline="0" dirty="0"/>
              <a:t>– U Pitt will develop optimal AM process for ODS lattice structure in the ANSYS Additive Manufacturing Research Lab. Siemens has rich experience on AM turbine components and we will exchange knowledge during this phase.</a:t>
            </a:r>
          </a:p>
          <a:p>
            <a:r>
              <a:rPr lang="en-US" b="0" baseline="0" dirty="0"/>
              <a:t>- U Pitt and NETL will conduct high temperature heat transfer experiments on the finalized ODS lattice structures</a:t>
            </a:r>
          </a:p>
          <a:p>
            <a:r>
              <a:rPr lang="en-US" b="0" baseline="0" dirty="0"/>
              <a:t>– WVU will further improve the production process and continuously produce adequate powder for the AM process. The time cost will be further reduced.</a:t>
            </a:r>
          </a:p>
          <a:p>
            <a:r>
              <a:rPr lang="en-US" b="0" baseline="0" dirty="0"/>
              <a:t>- WVU will exam the oxidation characteristics of ODS lattice structures under cyclic high temperature conditions to prove anti-oxidation properties of ODS.</a:t>
            </a:r>
          </a:p>
          <a:p>
            <a:endParaRPr lang="en-US" b="0" dirty="0"/>
          </a:p>
        </p:txBody>
      </p:sp>
      <p:sp>
        <p:nvSpPr>
          <p:cNvPr id="4" name="Slide Number Placeholder 3"/>
          <p:cNvSpPr>
            <a:spLocks noGrp="1"/>
          </p:cNvSpPr>
          <p:nvPr>
            <p:ph type="sldNum" sz="quarter" idx="10"/>
          </p:nvPr>
        </p:nvSpPr>
        <p:spPr>
          <a:xfrm>
            <a:off x="3884027" y="8685071"/>
            <a:ext cx="2972422" cy="457358"/>
          </a:xfrm>
          <a:prstGeom prst="rect">
            <a:avLst/>
          </a:prstGeom>
        </p:spPr>
        <p:txBody>
          <a:bodyPr lIns="90056" tIns="45029" rIns="90056" bIns="45029"/>
          <a:lstStyle/>
          <a:p>
            <a:pPr>
              <a:defRPr/>
            </a:pPr>
            <a:fld id="{C7C5AC9B-1B99-4283-B2F2-E6E0E25776FD}" type="slidenum">
              <a:rPr lang="en-US" smtClean="0"/>
              <a:pPr>
                <a:defRPr/>
              </a:pPr>
              <a:t>6</a:t>
            </a:fld>
            <a:endParaRPr lang="en-US" dirty="0"/>
          </a:p>
        </p:txBody>
      </p:sp>
    </p:spTree>
    <p:extLst>
      <p:ext uri="{BB962C8B-B14F-4D97-AF65-F5344CB8AC3E}">
        <p14:creationId xmlns:p14="http://schemas.microsoft.com/office/powerpoint/2010/main" val="618142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604963" y="1031875"/>
            <a:ext cx="3649662" cy="2738438"/>
          </a:xfrm>
          <a:ln/>
        </p:spPr>
      </p:sp>
      <p:sp>
        <p:nvSpPr>
          <p:cNvPr id="26627" name="Rectangle 3"/>
          <p:cNvSpPr>
            <a:spLocks noGrp="1" noChangeArrowheads="1"/>
          </p:cNvSpPr>
          <p:nvPr>
            <p:ph type="body" idx="1"/>
          </p:nvPr>
        </p:nvSpPr>
        <p:spPr>
          <a:xfrm>
            <a:off x="913159" y="4344025"/>
            <a:ext cx="5031685" cy="4111366"/>
          </a:xfrm>
          <a:noFill/>
          <a:ln w="9525"/>
        </p:spPr>
        <p:txBody>
          <a:bodyPr/>
          <a:lstStyle/>
          <a:p>
            <a:pPr eaLnBrk="1" hangingPunct="1"/>
            <a:r>
              <a:rPr lang="en-US" dirty="0"/>
              <a:t>Presentation outline:</a:t>
            </a:r>
          </a:p>
          <a:p>
            <a:pPr eaLnBrk="1" hangingPunct="1"/>
            <a:r>
              <a:rPr lang="en-US" dirty="0"/>
              <a:t>A brief</a:t>
            </a:r>
            <a:r>
              <a:rPr lang="en-US" baseline="0" dirty="0"/>
              <a:t> i</a:t>
            </a:r>
            <a:r>
              <a:rPr lang="en-US" dirty="0"/>
              <a:t>ntroduction to the challenges in turbine blades,</a:t>
            </a:r>
            <a:r>
              <a:rPr lang="en-US" baseline="0" dirty="0"/>
              <a:t> which are related to our project.</a:t>
            </a:r>
            <a:endParaRPr lang="en-US" dirty="0"/>
          </a:p>
        </p:txBody>
      </p:sp>
    </p:spTree>
    <p:extLst>
      <p:ext uri="{BB962C8B-B14F-4D97-AF65-F5344CB8AC3E}">
        <p14:creationId xmlns:p14="http://schemas.microsoft.com/office/powerpoint/2010/main" val="4203780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Binder Jetting: </a:t>
            </a:r>
            <a:r>
              <a:rPr lang="en-US" dirty="0" err="1"/>
              <a:t>ExOne</a:t>
            </a:r>
            <a:r>
              <a:rPr lang="en-US" dirty="0"/>
              <a:t>. Adhesive</a:t>
            </a:r>
            <a:r>
              <a:rPr lang="en-US" baseline="0" dirty="0"/>
              <a:t> binder to form the built product, then heat treatment to burn away the binder and create sintering effects to form the product.  The advantage is that the energy to produce the build is low and without laser melting; but the product</a:t>
            </a:r>
            <a:r>
              <a:rPr lang="en-US" dirty="0"/>
              <a:t> with too high porosity, such as hipping process.</a:t>
            </a:r>
          </a:p>
          <a:p>
            <a:endParaRPr lang="en-US" dirty="0"/>
          </a:p>
          <a:p>
            <a:r>
              <a:rPr lang="en-US" dirty="0"/>
              <a:t>EOS is laser</a:t>
            </a:r>
            <a:r>
              <a:rPr lang="en-US" baseline="0" dirty="0"/>
              <a:t> melt powder bed process and is very popular in aero and energy sectors. EOS provides recipe of process for a number of materials</a:t>
            </a:r>
          </a:p>
          <a:p>
            <a:endParaRPr lang="en-US" baseline="0" dirty="0"/>
          </a:p>
          <a:p>
            <a:r>
              <a:rPr lang="en-US" baseline="0" dirty="0"/>
              <a:t>LENS is a direct laser-melt particle deposit technology. This is a popular method for part repairing and using the method to develop new material or composite of new material characteristics. The limit is that this is a “free-form” technology, not a “powder bed” technology, so the part-building is processed without lateral support; hence it is difficult to </a:t>
            </a:r>
            <a:r>
              <a:rPr lang="en-US" baseline="0" dirty="0" err="1"/>
              <a:t>bulid</a:t>
            </a:r>
            <a:r>
              <a:rPr lang="en-US" baseline="0" dirty="0"/>
              <a:t> bridges and hangovers.</a:t>
            </a:r>
            <a:endParaRPr lang="en-US" dirty="0"/>
          </a:p>
          <a:p>
            <a:endParaRPr lang="en-US" dirty="0"/>
          </a:p>
          <a:p>
            <a:r>
              <a:rPr lang="en-US" dirty="0"/>
              <a:t>Powder</a:t>
            </a:r>
            <a:r>
              <a:rPr lang="en-US" baseline="0" dirty="0"/>
              <a:t> Bed Direct Metal Laser Sintering: EOS</a:t>
            </a:r>
          </a:p>
          <a:p>
            <a:r>
              <a:rPr lang="en-US" baseline="0" dirty="0"/>
              <a:t>	a production machine for complex geometries</a:t>
            </a:r>
          </a:p>
          <a:p>
            <a:endParaRPr lang="en-US" baseline="0" dirty="0"/>
          </a:p>
          <a:p>
            <a:r>
              <a:rPr lang="en-US" baseline="0" dirty="0"/>
              <a:t>Direct Energy Deposition: LENS</a:t>
            </a:r>
          </a:p>
          <a:p>
            <a:r>
              <a:rPr lang="en-US" baseline="0" dirty="0"/>
              <a:t>	for multiple material or coating/combining materials</a:t>
            </a:r>
          </a:p>
          <a:p>
            <a:r>
              <a:rPr lang="en-US" baseline="0" dirty="0"/>
              <a:t>	do not allow overhangs or unsupported structures</a:t>
            </a:r>
          </a:p>
          <a:p>
            <a:endParaRPr lang="en-US" dirty="0"/>
          </a:p>
          <a:p>
            <a:endParaRPr lang="en-US" dirty="0"/>
          </a:p>
        </p:txBody>
      </p:sp>
    </p:spTree>
    <p:extLst>
      <p:ext uri="{BB962C8B-B14F-4D97-AF65-F5344CB8AC3E}">
        <p14:creationId xmlns:p14="http://schemas.microsoft.com/office/powerpoint/2010/main" val="341540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604963" y="1031875"/>
            <a:ext cx="3649662" cy="2738438"/>
          </a:xfrm>
          <a:ln/>
        </p:spPr>
      </p:sp>
      <p:sp>
        <p:nvSpPr>
          <p:cNvPr id="26627" name="Rectangle 3"/>
          <p:cNvSpPr>
            <a:spLocks noGrp="1" noChangeArrowheads="1"/>
          </p:cNvSpPr>
          <p:nvPr>
            <p:ph type="body" idx="1"/>
          </p:nvPr>
        </p:nvSpPr>
        <p:spPr>
          <a:xfrm>
            <a:off x="913159" y="4344025"/>
            <a:ext cx="5031685" cy="4111366"/>
          </a:xfrm>
          <a:noFill/>
          <a:ln w="9525"/>
        </p:spPr>
        <p:txBody>
          <a:bodyPr/>
          <a:lstStyle/>
          <a:p>
            <a:pPr eaLnBrk="1" hangingPunct="1"/>
            <a:r>
              <a:rPr lang="en-US" dirty="0"/>
              <a:t>Presentation outline:</a:t>
            </a:r>
          </a:p>
          <a:p>
            <a:pPr eaLnBrk="1" hangingPunct="1"/>
            <a:r>
              <a:rPr lang="en-US" dirty="0"/>
              <a:t>A brief</a:t>
            </a:r>
            <a:r>
              <a:rPr lang="en-US" baseline="0" dirty="0"/>
              <a:t> i</a:t>
            </a:r>
            <a:r>
              <a:rPr lang="en-US" dirty="0"/>
              <a:t>ntroduction to the challenges in turbine blades,</a:t>
            </a:r>
            <a:r>
              <a:rPr lang="en-US" baseline="0" dirty="0"/>
              <a:t> which are related to our project.</a:t>
            </a:r>
            <a:endParaRPr lang="en-US" dirty="0"/>
          </a:p>
        </p:txBody>
      </p:sp>
    </p:spTree>
    <p:extLst>
      <p:ext uri="{BB962C8B-B14F-4D97-AF65-F5344CB8AC3E}">
        <p14:creationId xmlns:p14="http://schemas.microsoft.com/office/powerpoint/2010/main" val="751975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NETL Presentation Title Page Final"/>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Line 6"/>
          <p:cNvSpPr>
            <a:spLocks noChangeShapeType="1"/>
          </p:cNvSpPr>
          <p:nvPr/>
        </p:nvSpPr>
        <p:spPr bwMode="auto">
          <a:xfrm>
            <a:off x="2744788" y="5029200"/>
            <a:ext cx="5484812" cy="0"/>
          </a:xfrm>
          <a:prstGeom prst="line">
            <a:avLst/>
          </a:prstGeom>
          <a:noFill/>
          <a:ln w="12700">
            <a:solidFill>
              <a:schemeClr val="tx1"/>
            </a:solidFill>
            <a:round/>
            <a:headEnd/>
            <a:tailEnd/>
          </a:ln>
          <a:effectLst/>
        </p:spPr>
        <p:txBody>
          <a:bodyPr/>
          <a:lstStyle/>
          <a:p>
            <a:pPr fontAlgn="base">
              <a:spcBef>
                <a:spcPct val="0"/>
              </a:spcBef>
              <a:spcAft>
                <a:spcPct val="0"/>
              </a:spcAft>
              <a:defRPr/>
            </a:pPr>
            <a:endParaRPr lang="en-US" sz="900" i="1">
              <a:solidFill>
                <a:srgbClr val="003399"/>
              </a:solidFill>
              <a:cs typeface="Arial" charset="0"/>
            </a:endParaRPr>
          </a:p>
        </p:txBody>
      </p:sp>
      <p:sp>
        <p:nvSpPr>
          <p:cNvPr id="693252" name="Rectangle 4"/>
          <p:cNvSpPr>
            <a:spLocks noGrp="1" noChangeArrowheads="1"/>
          </p:cNvSpPr>
          <p:nvPr>
            <p:ph type="ctrTitle" sz="quarter"/>
          </p:nvPr>
        </p:nvSpPr>
        <p:spPr>
          <a:xfrm>
            <a:off x="2741613" y="4508500"/>
            <a:ext cx="6170612" cy="488950"/>
          </a:xfrm>
        </p:spPr>
        <p:txBody>
          <a:bodyPr anchor="b"/>
          <a:lstStyle>
            <a:lvl1pPr algn="l" fontAlgn="t">
              <a:defRPr sz="2600"/>
            </a:lvl1pPr>
          </a:lstStyle>
          <a:p>
            <a:r>
              <a:rPr lang="en-US"/>
              <a:t>Click to edit Master title style</a:t>
            </a:r>
          </a:p>
        </p:txBody>
      </p:sp>
      <p:sp>
        <p:nvSpPr>
          <p:cNvPr id="693253" name="Rectangle 5"/>
          <p:cNvSpPr>
            <a:spLocks noGrp="1" noChangeArrowheads="1"/>
          </p:cNvSpPr>
          <p:nvPr>
            <p:ph type="subTitle" sz="quarter" idx="1"/>
          </p:nvPr>
        </p:nvSpPr>
        <p:spPr>
          <a:xfrm>
            <a:off x="2741613" y="5027613"/>
            <a:ext cx="6170612" cy="366712"/>
          </a:xfrm>
          <a:ln w="12700"/>
        </p:spPr>
        <p:txBody>
          <a:bodyPr>
            <a:spAutoFit/>
          </a:bodyPr>
          <a:lstStyle>
            <a:lvl1pPr marL="0" indent="0">
              <a:buFontTx/>
              <a:buNone/>
              <a:defRPr sz="1800" b="0"/>
            </a:lvl1pPr>
          </a:lstStyle>
          <a:p>
            <a:r>
              <a:rPr lang="en-US"/>
              <a:t>Click to edit Master subtitle style</a:t>
            </a:r>
          </a:p>
        </p:txBody>
      </p:sp>
    </p:spTree>
    <p:extLst>
      <p:ext uri="{BB962C8B-B14F-4D97-AF65-F5344CB8AC3E}">
        <p14:creationId xmlns:p14="http://schemas.microsoft.com/office/powerpoint/2010/main" val="429063593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53292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735181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base">
              <a:spcBef>
                <a:spcPct val="0"/>
              </a:spcBef>
              <a:spcAft>
                <a:spcPct val="0"/>
              </a:spcAft>
              <a:defRPr/>
            </a:pPr>
            <a:endParaRPr lang="en-US" sz="900" i="1" dirty="0">
              <a:solidFill>
                <a:srgbClr val="003399"/>
              </a:solidFill>
              <a:cs typeface="Arial" charset="0"/>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US" sz="900" i="1" dirty="0">
              <a:solidFill>
                <a:srgbClr val="003399"/>
              </a:solidFill>
              <a:cs typeface="Arial" charset="0"/>
            </a:endParaRPr>
          </a:p>
        </p:txBody>
      </p:sp>
      <p:sp>
        <p:nvSpPr>
          <p:cNvPr id="4" name="Rectangle 6"/>
          <p:cNvSpPr>
            <a:spLocks noGrp="1" noChangeArrowheads="1"/>
          </p:cNvSpPr>
          <p:nvPr>
            <p:ph type="sldNum" sz="quarter" idx="12"/>
          </p:nvPr>
        </p:nvSpPr>
        <p:spPr>
          <a:xfrm>
            <a:off x="6553200" y="6248400"/>
            <a:ext cx="2133600" cy="476250"/>
          </a:xfrm>
          <a:prstGeom prst="rect">
            <a:avLst/>
          </a:prstGeom>
          <a:ln/>
        </p:spPr>
        <p:txBody>
          <a:bodyPr/>
          <a:lstStyle>
            <a:lvl1pPr>
              <a:defRPr/>
            </a:lvl1pPr>
          </a:lstStyle>
          <a:p>
            <a:pPr fontAlgn="base">
              <a:spcBef>
                <a:spcPct val="0"/>
              </a:spcBef>
              <a:spcAft>
                <a:spcPct val="0"/>
              </a:spcAft>
              <a:defRPr/>
            </a:pPr>
            <a:fld id="{EDF2127C-6550-4CE3-91D6-6F5E20FCE7FB}" type="slidenum">
              <a:rPr lang="en-US" sz="900" i="1">
                <a:solidFill>
                  <a:srgbClr val="003399"/>
                </a:solidFill>
                <a:cs typeface="Arial" charset="0"/>
              </a:rPr>
              <a:pPr fontAlgn="base">
                <a:spcBef>
                  <a:spcPct val="0"/>
                </a:spcBef>
                <a:spcAft>
                  <a:spcPct val="0"/>
                </a:spcAft>
                <a:defRPr/>
              </a:pPr>
              <a:t>‹#›</a:t>
            </a:fld>
            <a:endParaRPr lang="en-US" sz="900" i="1" dirty="0">
              <a:solidFill>
                <a:srgbClr val="003399"/>
              </a:solidFill>
              <a:cs typeface="Arial" charset="0"/>
            </a:endParaRPr>
          </a:p>
        </p:txBody>
      </p:sp>
    </p:spTree>
    <p:extLst>
      <p:ext uri="{BB962C8B-B14F-4D97-AF65-F5344CB8AC3E}">
        <p14:creationId xmlns:p14="http://schemas.microsoft.com/office/powerpoint/2010/main" val="2157282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a:t>Click to edit Master subtitle style</a:t>
            </a:r>
            <a:endParaRPr lang="zh-TW" altLang="en-US"/>
          </a:p>
        </p:txBody>
      </p:sp>
      <p:sp>
        <p:nvSpPr>
          <p:cNvPr id="4" name="Date Placeholder 3"/>
          <p:cNvSpPr>
            <a:spLocks noGrp="1"/>
          </p:cNvSpPr>
          <p:nvPr>
            <p:ph type="dt" sz="half" idx="10"/>
          </p:nvPr>
        </p:nvSpPr>
        <p:spPr/>
        <p:txBody>
          <a:bodyPr/>
          <a:lstStyle/>
          <a:p>
            <a:fld id="{4B38ACF8-4179-4037-B0C6-6EB1652D43D4}" type="datetimeFigureOut">
              <a:rPr lang="zh-TW" altLang="en-US" smtClean="0">
                <a:solidFill>
                  <a:prstClr val="black">
                    <a:tint val="75000"/>
                  </a:prstClr>
                </a:solidFill>
              </a:rPr>
              <a:pPr/>
              <a:t>2019/11/14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625124-021D-44EB-A032-82209EA0BB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91302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4B38ACF8-4179-4037-B0C6-6EB1652D43D4}" type="datetimeFigureOut">
              <a:rPr lang="zh-TW" altLang="en-US" smtClean="0">
                <a:solidFill>
                  <a:prstClr val="black">
                    <a:tint val="75000"/>
                  </a:prstClr>
                </a:solidFill>
              </a:rPr>
              <a:pPr/>
              <a:t>2019/11/14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625124-021D-44EB-A032-82209EA0BB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69519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a:t>Click to edit Master text styles</a:t>
            </a:r>
          </a:p>
        </p:txBody>
      </p:sp>
      <p:sp>
        <p:nvSpPr>
          <p:cNvPr id="4" name="Date Placeholder 3"/>
          <p:cNvSpPr>
            <a:spLocks noGrp="1"/>
          </p:cNvSpPr>
          <p:nvPr>
            <p:ph type="dt" sz="half" idx="10"/>
          </p:nvPr>
        </p:nvSpPr>
        <p:spPr/>
        <p:txBody>
          <a:bodyPr/>
          <a:lstStyle/>
          <a:p>
            <a:fld id="{4B38ACF8-4179-4037-B0C6-6EB1652D43D4}" type="datetimeFigureOut">
              <a:rPr lang="zh-TW" altLang="en-US" smtClean="0">
                <a:solidFill>
                  <a:prstClr val="black">
                    <a:tint val="75000"/>
                  </a:prstClr>
                </a:solidFill>
              </a:rPr>
              <a:pPr/>
              <a:t>2019/11/14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625124-021D-44EB-A032-82209EA0BB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82971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Date Placeholder 4"/>
          <p:cNvSpPr>
            <a:spLocks noGrp="1"/>
          </p:cNvSpPr>
          <p:nvPr>
            <p:ph type="dt" sz="half" idx="10"/>
          </p:nvPr>
        </p:nvSpPr>
        <p:spPr/>
        <p:txBody>
          <a:bodyPr/>
          <a:lstStyle/>
          <a:p>
            <a:fld id="{4B38ACF8-4179-4037-B0C6-6EB1652D43D4}" type="datetimeFigureOut">
              <a:rPr lang="zh-TW" altLang="en-US" smtClean="0">
                <a:solidFill>
                  <a:prstClr val="black">
                    <a:tint val="75000"/>
                  </a:prstClr>
                </a:solidFill>
              </a:rPr>
              <a:pPr/>
              <a:t>2019/11/14</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625124-021D-44EB-A032-82209EA0BB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03772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7" name="Date Placeholder 6"/>
          <p:cNvSpPr>
            <a:spLocks noGrp="1"/>
          </p:cNvSpPr>
          <p:nvPr>
            <p:ph type="dt" sz="half" idx="10"/>
          </p:nvPr>
        </p:nvSpPr>
        <p:spPr/>
        <p:txBody>
          <a:bodyPr/>
          <a:lstStyle/>
          <a:p>
            <a:fld id="{4B38ACF8-4179-4037-B0C6-6EB1652D43D4}" type="datetimeFigureOut">
              <a:rPr lang="zh-TW" altLang="en-US" smtClean="0">
                <a:solidFill>
                  <a:prstClr val="black">
                    <a:tint val="75000"/>
                  </a:prstClr>
                </a:solidFill>
              </a:rPr>
              <a:pPr/>
              <a:t>2019/11/14</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7625124-021D-44EB-A032-82209EA0BB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54872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Date Placeholder 2"/>
          <p:cNvSpPr>
            <a:spLocks noGrp="1"/>
          </p:cNvSpPr>
          <p:nvPr>
            <p:ph type="dt" sz="half" idx="10"/>
          </p:nvPr>
        </p:nvSpPr>
        <p:spPr/>
        <p:txBody>
          <a:bodyPr/>
          <a:lstStyle/>
          <a:p>
            <a:fld id="{4B38ACF8-4179-4037-B0C6-6EB1652D43D4}" type="datetimeFigureOut">
              <a:rPr lang="zh-TW" altLang="en-US" smtClean="0">
                <a:solidFill>
                  <a:prstClr val="black">
                    <a:tint val="75000"/>
                  </a:prstClr>
                </a:solidFill>
              </a:rPr>
              <a:pPr/>
              <a:t>2019/11/14</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625124-021D-44EB-A032-82209EA0BB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580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8ACF8-4179-4037-B0C6-6EB1652D43D4}" type="datetimeFigureOut">
              <a:rPr lang="zh-TW" altLang="en-US" smtClean="0">
                <a:solidFill>
                  <a:prstClr val="black">
                    <a:tint val="75000"/>
                  </a:prstClr>
                </a:solidFill>
              </a:rPr>
              <a:pPr/>
              <a:t>2019/11/14</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7625124-021D-44EB-A032-82209EA0BB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9083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48614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a:t>Click to edit Master text styles</a:t>
            </a:r>
          </a:p>
        </p:txBody>
      </p:sp>
      <p:sp>
        <p:nvSpPr>
          <p:cNvPr id="5" name="Date Placeholder 4"/>
          <p:cNvSpPr>
            <a:spLocks noGrp="1"/>
          </p:cNvSpPr>
          <p:nvPr>
            <p:ph type="dt" sz="half" idx="10"/>
          </p:nvPr>
        </p:nvSpPr>
        <p:spPr/>
        <p:txBody>
          <a:bodyPr/>
          <a:lstStyle/>
          <a:p>
            <a:fld id="{4B38ACF8-4179-4037-B0C6-6EB1652D43D4}" type="datetimeFigureOut">
              <a:rPr lang="zh-TW" altLang="en-US" smtClean="0">
                <a:solidFill>
                  <a:prstClr val="black">
                    <a:tint val="75000"/>
                  </a:prstClr>
                </a:solidFill>
              </a:rPr>
              <a:pPr/>
              <a:t>2019/11/14</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625124-021D-44EB-A032-82209EA0BB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45261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a:t>Click icon to add picture</a:t>
            </a:r>
            <a:endParaRPr lang="zh-TW"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a:t>Click to edit Master text styles</a:t>
            </a:r>
          </a:p>
        </p:txBody>
      </p:sp>
      <p:sp>
        <p:nvSpPr>
          <p:cNvPr id="5" name="Date Placeholder 4"/>
          <p:cNvSpPr>
            <a:spLocks noGrp="1"/>
          </p:cNvSpPr>
          <p:nvPr>
            <p:ph type="dt" sz="half" idx="10"/>
          </p:nvPr>
        </p:nvSpPr>
        <p:spPr/>
        <p:txBody>
          <a:bodyPr/>
          <a:lstStyle/>
          <a:p>
            <a:fld id="{4B38ACF8-4179-4037-B0C6-6EB1652D43D4}" type="datetimeFigureOut">
              <a:rPr lang="zh-TW" altLang="en-US" smtClean="0">
                <a:solidFill>
                  <a:prstClr val="black">
                    <a:tint val="75000"/>
                  </a:prstClr>
                </a:solidFill>
              </a:rPr>
              <a:pPr/>
              <a:t>2019/11/14</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625124-021D-44EB-A032-82209EA0BB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55243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4B38ACF8-4179-4037-B0C6-6EB1652D43D4}" type="datetimeFigureOut">
              <a:rPr lang="zh-TW" altLang="en-US" smtClean="0">
                <a:solidFill>
                  <a:prstClr val="black">
                    <a:tint val="75000"/>
                  </a:prstClr>
                </a:solidFill>
              </a:rPr>
              <a:pPr/>
              <a:t>2019/11/14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625124-021D-44EB-A032-82209EA0BB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43467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TW"/>
              <a:t>Click to edit Master title style</a:t>
            </a:r>
            <a:endParaRPr lang="zh-TW"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4B38ACF8-4179-4037-B0C6-6EB1652D43D4}" type="datetimeFigureOut">
              <a:rPr lang="zh-TW" altLang="en-US" smtClean="0">
                <a:solidFill>
                  <a:prstClr val="black">
                    <a:tint val="75000"/>
                  </a:prstClr>
                </a:solidFill>
              </a:rPr>
              <a:pPr/>
              <a:t>2019/11/14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625124-021D-44EB-A032-82209EA0BB62}"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28979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58738"/>
            <a:ext cx="8229600" cy="523219"/>
          </a:xfrm>
          <a:prstGeom prst="rect">
            <a:avLst/>
          </a:prstGeom>
          <a:noFill/>
          <a:ln>
            <a:noFill/>
          </a:ln>
        </p:spPr>
        <p:txBody>
          <a:bodyPr spcFirstLastPara="1" wrap="square" lIns="91425" tIns="91425" rIns="91425" bIns="91425" anchor="t" anchorCtr="0"/>
          <a:lstStyle>
            <a:lvl1pPr marR="0" lvl="0" algn="ctr">
              <a:spcBef>
                <a:spcPts val="0"/>
              </a:spcBef>
              <a:spcAft>
                <a:spcPts val="0"/>
              </a:spcAft>
              <a:buClr>
                <a:srgbClr val="003399"/>
              </a:buClr>
              <a:buSzPts val="2800"/>
              <a:buFont typeface="Times New Roman"/>
              <a:buNone/>
              <a:defRPr sz="2800" b="1" i="0" u="none" strike="noStrike" cap="none">
                <a:solidFill>
                  <a:srgbClr val="003399"/>
                </a:solidFill>
                <a:latin typeface="Times New Roman"/>
                <a:ea typeface="Times New Roman"/>
                <a:cs typeface="Times New Roman"/>
                <a:sym typeface="Times New Roman"/>
              </a:defRPr>
            </a:lvl1pPr>
            <a:lvl2pPr marR="0" lvl="1" algn="ctr">
              <a:spcBef>
                <a:spcPts val="0"/>
              </a:spcBef>
              <a:spcAft>
                <a:spcPts val="0"/>
              </a:spcAft>
              <a:buClr>
                <a:srgbClr val="003399"/>
              </a:buClr>
              <a:buSzPts val="3000"/>
              <a:buFont typeface="Arial"/>
              <a:buNone/>
              <a:defRPr sz="3000" b="1" i="0" u="none" strike="noStrike" cap="none">
                <a:solidFill>
                  <a:srgbClr val="003399"/>
                </a:solidFill>
                <a:latin typeface="Arial"/>
                <a:ea typeface="Arial"/>
                <a:cs typeface="Arial"/>
                <a:sym typeface="Arial"/>
              </a:defRPr>
            </a:lvl2pPr>
            <a:lvl3pPr marR="0" lvl="2" algn="ctr">
              <a:spcBef>
                <a:spcPts val="0"/>
              </a:spcBef>
              <a:spcAft>
                <a:spcPts val="0"/>
              </a:spcAft>
              <a:buClr>
                <a:srgbClr val="003399"/>
              </a:buClr>
              <a:buSzPts val="3000"/>
              <a:buFont typeface="Arial"/>
              <a:buNone/>
              <a:defRPr sz="3000" b="1" i="0" u="none" strike="noStrike" cap="none">
                <a:solidFill>
                  <a:srgbClr val="003399"/>
                </a:solidFill>
                <a:latin typeface="Arial"/>
                <a:ea typeface="Arial"/>
                <a:cs typeface="Arial"/>
                <a:sym typeface="Arial"/>
              </a:defRPr>
            </a:lvl3pPr>
            <a:lvl4pPr marR="0" lvl="3" algn="ctr">
              <a:spcBef>
                <a:spcPts val="0"/>
              </a:spcBef>
              <a:spcAft>
                <a:spcPts val="0"/>
              </a:spcAft>
              <a:buClr>
                <a:srgbClr val="003399"/>
              </a:buClr>
              <a:buSzPts val="3000"/>
              <a:buFont typeface="Arial"/>
              <a:buNone/>
              <a:defRPr sz="3000" b="1" i="0" u="none" strike="noStrike" cap="none">
                <a:solidFill>
                  <a:srgbClr val="003399"/>
                </a:solidFill>
                <a:latin typeface="Arial"/>
                <a:ea typeface="Arial"/>
                <a:cs typeface="Arial"/>
                <a:sym typeface="Arial"/>
              </a:defRPr>
            </a:lvl4pPr>
            <a:lvl5pPr marR="0" lvl="4" algn="ctr">
              <a:spcBef>
                <a:spcPts val="0"/>
              </a:spcBef>
              <a:spcAft>
                <a:spcPts val="0"/>
              </a:spcAft>
              <a:buClr>
                <a:srgbClr val="003399"/>
              </a:buClr>
              <a:buSzPts val="3000"/>
              <a:buFont typeface="Arial"/>
              <a:buNone/>
              <a:defRPr sz="3000" b="1" i="0" u="none" strike="noStrike" cap="none">
                <a:solidFill>
                  <a:srgbClr val="003399"/>
                </a:solidFill>
                <a:latin typeface="Arial"/>
                <a:ea typeface="Arial"/>
                <a:cs typeface="Arial"/>
                <a:sym typeface="Arial"/>
              </a:defRPr>
            </a:lvl5pPr>
            <a:lvl6pPr marR="0" lvl="5" algn="ctr">
              <a:spcBef>
                <a:spcPts val="0"/>
              </a:spcBef>
              <a:spcAft>
                <a:spcPts val="0"/>
              </a:spcAft>
              <a:buClr>
                <a:srgbClr val="003399"/>
              </a:buClr>
              <a:buSzPts val="3000"/>
              <a:buFont typeface="Arial"/>
              <a:buNone/>
              <a:defRPr sz="3000" b="1" i="0" u="none" strike="noStrike" cap="none">
                <a:solidFill>
                  <a:srgbClr val="003399"/>
                </a:solidFill>
                <a:latin typeface="Arial"/>
                <a:ea typeface="Arial"/>
                <a:cs typeface="Arial"/>
                <a:sym typeface="Arial"/>
              </a:defRPr>
            </a:lvl6pPr>
            <a:lvl7pPr marR="0" lvl="6" algn="ctr">
              <a:spcBef>
                <a:spcPts val="0"/>
              </a:spcBef>
              <a:spcAft>
                <a:spcPts val="0"/>
              </a:spcAft>
              <a:buClr>
                <a:srgbClr val="003399"/>
              </a:buClr>
              <a:buSzPts val="3000"/>
              <a:buFont typeface="Arial"/>
              <a:buNone/>
              <a:defRPr sz="3000" b="1" i="0" u="none" strike="noStrike" cap="none">
                <a:solidFill>
                  <a:srgbClr val="003399"/>
                </a:solidFill>
                <a:latin typeface="Arial"/>
                <a:ea typeface="Arial"/>
                <a:cs typeface="Arial"/>
                <a:sym typeface="Arial"/>
              </a:defRPr>
            </a:lvl7pPr>
            <a:lvl8pPr marR="0" lvl="7" algn="ctr">
              <a:spcBef>
                <a:spcPts val="0"/>
              </a:spcBef>
              <a:spcAft>
                <a:spcPts val="0"/>
              </a:spcAft>
              <a:buClr>
                <a:srgbClr val="003399"/>
              </a:buClr>
              <a:buSzPts val="3000"/>
              <a:buFont typeface="Arial"/>
              <a:buNone/>
              <a:defRPr sz="3000" b="1" i="0" u="none" strike="noStrike" cap="none">
                <a:solidFill>
                  <a:srgbClr val="003399"/>
                </a:solidFill>
                <a:latin typeface="Arial"/>
                <a:ea typeface="Arial"/>
                <a:cs typeface="Arial"/>
                <a:sym typeface="Arial"/>
              </a:defRPr>
            </a:lvl8pPr>
            <a:lvl9pPr marR="0" lvl="8" algn="ctr">
              <a:spcBef>
                <a:spcPts val="0"/>
              </a:spcBef>
              <a:spcAft>
                <a:spcPts val="0"/>
              </a:spcAft>
              <a:buClr>
                <a:srgbClr val="003399"/>
              </a:buClr>
              <a:buSzPts val="3000"/>
              <a:buFont typeface="Arial"/>
              <a:buNone/>
              <a:defRPr sz="3000" b="1" i="0" u="none" strike="noStrike" cap="none">
                <a:solidFill>
                  <a:srgbClr val="003399"/>
                </a:solidFill>
                <a:latin typeface="Arial"/>
                <a:ea typeface="Arial"/>
                <a:cs typeface="Arial"/>
                <a:sym typeface="Arial"/>
              </a:defRPr>
            </a:lvl9pPr>
          </a:lstStyle>
          <a:p>
            <a:endParaRPr/>
          </a:p>
        </p:txBody>
      </p:sp>
    </p:spTree>
    <p:extLst>
      <p:ext uri="{BB962C8B-B14F-4D97-AF65-F5344CB8AC3E}">
        <p14:creationId xmlns:p14="http://schemas.microsoft.com/office/powerpoint/2010/main" val="2701545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2" descr="NETL Presentation Title Page Final"/>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Line 6"/>
          <p:cNvSpPr>
            <a:spLocks noChangeShapeType="1"/>
          </p:cNvSpPr>
          <p:nvPr/>
        </p:nvSpPr>
        <p:spPr bwMode="auto">
          <a:xfrm>
            <a:off x="2744788" y="5029200"/>
            <a:ext cx="5484812" cy="0"/>
          </a:xfrm>
          <a:prstGeom prst="line">
            <a:avLst/>
          </a:prstGeom>
          <a:noFill/>
          <a:ln w="12700">
            <a:solidFill>
              <a:schemeClr val="tx1"/>
            </a:solidFill>
            <a:round/>
            <a:headEnd/>
            <a:tailEnd/>
          </a:ln>
          <a:effectLst/>
        </p:spPr>
        <p:txBody>
          <a:bodyPr/>
          <a:lstStyle/>
          <a:p>
            <a:pPr fontAlgn="base">
              <a:spcBef>
                <a:spcPct val="0"/>
              </a:spcBef>
              <a:spcAft>
                <a:spcPct val="0"/>
              </a:spcAft>
              <a:defRPr/>
            </a:pPr>
            <a:endParaRPr lang="en-US" sz="675" i="1">
              <a:solidFill>
                <a:srgbClr val="003399"/>
              </a:solidFill>
              <a:cs typeface="Arial" charset="0"/>
            </a:endParaRPr>
          </a:p>
        </p:txBody>
      </p:sp>
      <p:sp>
        <p:nvSpPr>
          <p:cNvPr id="693253" name="Rectangle 5"/>
          <p:cNvSpPr>
            <a:spLocks noGrp="1" noChangeArrowheads="1"/>
          </p:cNvSpPr>
          <p:nvPr>
            <p:ph type="subTitle" sz="quarter" idx="1"/>
          </p:nvPr>
        </p:nvSpPr>
        <p:spPr>
          <a:xfrm>
            <a:off x="2741614" y="5027613"/>
            <a:ext cx="6170612" cy="300082"/>
          </a:xfrm>
          <a:ln w="12700"/>
        </p:spPr>
        <p:txBody>
          <a:bodyPr>
            <a:spAutoFit/>
          </a:bodyPr>
          <a:lstStyle>
            <a:lvl1pPr marL="0" indent="0">
              <a:buFontTx/>
              <a:buNone/>
              <a:defRPr sz="1350" b="0"/>
            </a:lvl1pPr>
          </a:lstStyle>
          <a:p>
            <a:r>
              <a:rPr lang="en-US" dirty="0"/>
              <a:t>Click to edit Master subtitle style</a:t>
            </a:r>
          </a:p>
        </p:txBody>
      </p:sp>
    </p:spTree>
    <p:extLst>
      <p:ext uri="{BB962C8B-B14F-4D97-AF65-F5344CB8AC3E}">
        <p14:creationId xmlns:p14="http://schemas.microsoft.com/office/powerpoint/2010/main" val="129231896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2" descr="Footer G-Tone-Thin-2"/>
          <p:cNvPicPr>
            <a:picLocks noChangeAspect="1" noChangeArrowheads="1"/>
          </p:cNvPicPr>
          <p:nvPr userDrawn="1"/>
        </p:nvPicPr>
        <p:blipFill>
          <a:blip r:embed="rId2" cstate="print"/>
          <a:srcRect/>
          <a:stretch>
            <a:fillRect/>
          </a:stretch>
        </p:blipFill>
        <p:spPr bwMode="auto">
          <a:xfrm>
            <a:off x="0" y="6519798"/>
            <a:ext cx="9144000" cy="228600"/>
          </a:xfrm>
          <a:prstGeom prst="rect">
            <a:avLst/>
          </a:prstGeom>
          <a:noFill/>
          <a:ln w="9525">
            <a:noFill/>
            <a:miter lim="800000"/>
            <a:headEnd/>
            <a:tailEnd/>
          </a:ln>
        </p:spPr>
      </p:pic>
      <p:sp>
        <p:nvSpPr>
          <p:cNvPr id="5" name="Oval 4"/>
          <p:cNvSpPr/>
          <p:nvPr userDrawn="1"/>
        </p:nvSpPr>
        <p:spPr bwMode="auto">
          <a:xfrm>
            <a:off x="233919" y="6519798"/>
            <a:ext cx="350875" cy="228600"/>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20574" rIns="0" bIns="20574" numCol="1" rtlCol="0" anchor="ctr" anchorCtr="1" compatLnSpc="1">
            <a:prstTxWarp prst="textNoShape">
              <a:avLst/>
            </a:prstTxWarp>
          </a:bodyPr>
          <a:lstStyle/>
          <a:p>
            <a:pPr marL="257175" indent="-257175" fontAlgn="base">
              <a:spcBef>
                <a:spcPct val="0"/>
              </a:spcBef>
              <a:spcAft>
                <a:spcPct val="0"/>
              </a:spcAft>
            </a:pPr>
            <a:fld id="{4FA4A269-F9FE-43AD-BDC2-43BE7FE058FD}" type="slidenum">
              <a:rPr lang="en-US" sz="788" i="1" smtClean="0">
                <a:solidFill>
                  <a:srgbClr val="003399"/>
                </a:solidFill>
                <a:cs typeface="Arial" charset="0"/>
              </a:rPr>
              <a:pPr marL="257175" indent="-257175" fontAlgn="base">
                <a:spcBef>
                  <a:spcPct val="0"/>
                </a:spcBef>
                <a:spcAft>
                  <a:spcPct val="0"/>
                </a:spcAft>
              </a:pPr>
              <a:t>‹#›</a:t>
            </a:fld>
            <a:endParaRPr lang="en-US" sz="675" i="1" dirty="0">
              <a:solidFill>
                <a:srgbClr val="003399"/>
              </a:solidFill>
              <a:cs typeface="Arial" charset="0"/>
            </a:endParaRPr>
          </a:p>
        </p:txBody>
      </p:sp>
    </p:spTree>
    <p:extLst>
      <p:ext uri="{BB962C8B-B14F-4D97-AF65-F5344CB8AC3E}">
        <p14:creationId xmlns:p14="http://schemas.microsoft.com/office/powerpoint/2010/main" val="13267811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826066"/>
      </p:ext>
    </p:extLst>
  </p:cSld>
  <p:clrMapOvr>
    <a:overrideClrMapping bg1="lt1" tx1="dk1" bg2="lt2" tx2="dk2" accent1="accent1" accent2="accent2" accent3="accent3" accent4="accent4" accent5="accent5" accent6="accent6" hlink="hlink" folHlink="folHlink"/>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523220"/>
          </a:xfrm>
        </p:spPr>
        <p:txBody>
          <a:bodyPr/>
          <a:lstStyle/>
          <a:p>
            <a:r>
              <a:rPr lang="en-US"/>
              <a:t>Click to edit Master title style</a:t>
            </a:r>
          </a:p>
        </p:txBody>
      </p:sp>
    </p:spTree>
    <p:extLst>
      <p:ext uri="{BB962C8B-B14F-4D97-AF65-F5344CB8AC3E}">
        <p14:creationId xmlns:p14="http://schemas.microsoft.com/office/powerpoint/2010/main" val="34678124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base">
              <a:spcBef>
                <a:spcPct val="0"/>
              </a:spcBef>
              <a:spcAft>
                <a:spcPct val="0"/>
              </a:spcAft>
              <a:defRPr/>
            </a:pPr>
            <a:endParaRPr lang="en-US" sz="900" i="1" dirty="0">
              <a:solidFill>
                <a:srgbClr val="003399"/>
              </a:solidFill>
              <a:cs typeface="Arial" charset="0"/>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US" sz="900" i="1" dirty="0">
              <a:solidFill>
                <a:srgbClr val="003399"/>
              </a:solidFill>
              <a:cs typeface="Arial" charset="0"/>
            </a:endParaRPr>
          </a:p>
        </p:txBody>
      </p:sp>
      <p:sp>
        <p:nvSpPr>
          <p:cNvPr id="4" name="Rectangle 6"/>
          <p:cNvSpPr>
            <a:spLocks noGrp="1" noChangeArrowheads="1"/>
          </p:cNvSpPr>
          <p:nvPr>
            <p:ph type="sldNum" sz="quarter" idx="12"/>
          </p:nvPr>
        </p:nvSpPr>
        <p:spPr>
          <a:xfrm>
            <a:off x="6553200" y="6248400"/>
            <a:ext cx="2133600" cy="476250"/>
          </a:xfrm>
          <a:prstGeom prst="rect">
            <a:avLst/>
          </a:prstGeom>
          <a:ln/>
        </p:spPr>
        <p:txBody>
          <a:bodyPr/>
          <a:lstStyle>
            <a:lvl1pPr>
              <a:defRPr/>
            </a:lvl1pPr>
          </a:lstStyle>
          <a:p>
            <a:pPr fontAlgn="base">
              <a:spcBef>
                <a:spcPct val="0"/>
              </a:spcBef>
              <a:spcAft>
                <a:spcPct val="0"/>
              </a:spcAft>
              <a:defRPr/>
            </a:pPr>
            <a:fld id="{EDF2127C-6550-4CE3-91D6-6F5E20FCE7FB}" type="slidenum">
              <a:rPr lang="en-US" sz="900" i="1">
                <a:solidFill>
                  <a:srgbClr val="003399"/>
                </a:solidFill>
                <a:cs typeface="Arial" charset="0"/>
              </a:rPr>
              <a:pPr fontAlgn="base">
                <a:spcBef>
                  <a:spcPct val="0"/>
                </a:spcBef>
                <a:spcAft>
                  <a:spcPct val="0"/>
                </a:spcAft>
                <a:defRPr/>
              </a:pPr>
              <a:t>‹#›</a:t>
            </a:fld>
            <a:endParaRPr lang="en-US" sz="900" i="1" dirty="0">
              <a:solidFill>
                <a:srgbClr val="003399"/>
              </a:solidFill>
              <a:cs typeface="Arial" charset="0"/>
            </a:endParaRPr>
          </a:p>
        </p:txBody>
      </p:sp>
    </p:spTree>
    <p:extLst>
      <p:ext uri="{BB962C8B-B14F-4D97-AF65-F5344CB8AC3E}">
        <p14:creationId xmlns:p14="http://schemas.microsoft.com/office/powerpoint/2010/main" val="3799850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680592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base">
              <a:spcBef>
                <a:spcPct val="0"/>
              </a:spcBef>
              <a:spcAft>
                <a:spcPct val="0"/>
              </a:spcAft>
              <a:defRPr/>
            </a:pPr>
            <a:endParaRPr lang="en-US" sz="900" i="1" dirty="0">
              <a:solidFill>
                <a:srgbClr val="003399"/>
              </a:solidFill>
              <a:cs typeface="Arial" charset="0"/>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US" sz="900" i="1" dirty="0">
              <a:solidFill>
                <a:srgbClr val="003399"/>
              </a:solidFill>
              <a:cs typeface="Arial" charset="0"/>
            </a:endParaRPr>
          </a:p>
        </p:txBody>
      </p:sp>
      <p:sp>
        <p:nvSpPr>
          <p:cNvPr id="6" name="Rectangle 6"/>
          <p:cNvSpPr>
            <a:spLocks noGrp="1" noChangeArrowheads="1"/>
          </p:cNvSpPr>
          <p:nvPr>
            <p:ph type="sldNum" sz="quarter" idx="12"/>
          </p:nvPr>
        </p:nvSpPr>
        <p:spPr>
          <a:xfrm>
            <a:off x="6553200" y="6248400"/>
            <a:ext cx="2133600" cy="476250"/>
          </a:xfrm>
          <a:prstGeom prst="rect">
            <a:avLst/>
          </a:prstGeom>
          <a:ln/>
        </p:spPr>
        <p:txBody>
          <a:bodyPr/>
          <a:lstStyle>
            <a:lvl1pPr>
              <a:defRPr/>
            </a:lvl1pPr>
          </a:lstStyle>
          <a:p>
            <a:pPr fontAlgn="base">
              <a:spcBef>
                <a:spcPct val="0"/>
              </a:spcBef>
              <a:spcAft>
                <a:spcPct val="0"/>
              </a:spcAft>
              <a:defRPr/>
            </a:pPr>
            <a:fld id="{6886543F-86D5-434D-B3AE-80823C4A1FDD}" type="slidenum">
              <a:rPr lang="en-US" sz="900" i="1">
                <a:solidFill>
                  <a:srgbClr val="003399"/>
                </a:solidFill>
                <a:cs typeface="Arial" charset="0"/>
              </a:rPr>
              <a:pPr fontAlgn="base">
                <a:spcBef>
                  <a:spcPct val="0"/>
                </a:spcBef>
                <a:spcAft>
                  <a:spcPct val="0"/>
                </a:spcAft>
                <a:defRPr/>
              </a:pPr>
              <a:t>‹#›</a:t>
            </a:fld>
            <a:endParaRPr lang="en-US" sz="900" i="1" dirty="0">
              <a:solidFill>
                <a:srgbClr val="003399"/>
              </a:solidFill>
              <a:cs typeface="Arial" charset="0"/>
            </a:endParaRPr>
          </a:p>
        </p:txBody>
      </p:sp>
    </p:spTree>
    <p:extLst>
      <p:ext uri="{BB962C8B-B14F-4D97-AF65-F5344CB8AC3E}">
        <p14:creationId xmlns:p14="http://schemas.microsoft.com/office/powerpoint/2010/main" val="143600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base">
              <a:spcBef>
                <a:spcPct val="0"/>
              </a:spcBef>
              <a:spcAft>
                <a:spcPct val="0"/>
              </a:spcAft>
              <a:defRPr/>
            </a:pPr>
            <a:endParaRPr lang="en-US" sz="900" i="1" dirty="0">
              <a:solidFill>
                <a:srgbClr val="003399"/>
              </a:solidFill>
              <a:cs typeface="Arial" charset="0"/>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US" sz="900" i="1" dirty="0">
              <a:solidFill>
                <a:srgbClr val="003399"/>
              </a:solidFill>
              <a:cs typeface="Arial" charset="0"/>
            </a:endParaRPr>
          </a:p>
        </p:txBody>
      </p:sp>
      <p:sp>
        <p:nvSpPr>
          <p:cNvPr id="4" name="Rectangle 6"/>
          <p:cNvSpPr>
            <a:spLocks noGrp="1" noChangeArrowheads="1"/>
          </p:cNvSpPr>
          <p:nvPr>
            <p:ph type="sldNum" sz="quarter" idx="12"/>
          </p:nvPr>
        </p:nvSpPr>
        <p:spPr>
          <a:xfrm>
            <a:off x="6553200" y="6248400"/>
            <a:ext cx="2133600" cy="476250"/>
          </a:xfrm>
          <a:prstGeom prst="rect">
            <a:avLst/>
          </a:prstGeom>
          <a:ln/>
        </p:spPr>
        <p:txBody>
          <a:bodyPr/>
          <a:lstStyle>
            <a:lvl1pPr>
              <a:defRPr/>
            </a:lvl1pPr>
          </a:lstStyle>
          <a:p>
            <a:pPr fontAlgn="base">
              <a:spcBef>
                <a:spcPct val="0"/>
              </a:spcBef>
              <a:spcAft>
                <a:spcPct val="0"/>
              </a:spcAft>
              <a:defRPr/>
            </a:pPr>
            <a:fld id="{EDF2127C-6550-4CE3-91D6-6F5E20FCE7FB}" type="slidenum">
              <a:rPr lang="en-US" sz="900" i="1">
                <a:solidFill>
                  <a:srgbClr val="003399"/>
                </a:solidFill>
                <a:cs typeface="Arial" charset="0"/>
              </a:rPr>
              <a:pPr fontAlgn="base">
                <a:spcBef>
                  <a:spcPct val="0"/>
                </a:spcBef>
                <a:spcAft>
                  <a:spcPct val="0"/>
                </a:spcAft>
                <a:defRPr/>
              </a:pPr>
              <a:t>‹#›</a:t>
            </a:fld>
            <a:endParaRPr lang="en-US" sz="900" i="1" dirty="0">
              <a:solidFill>
                <a:srgbClr val="003399"/>
              </a:solidFill>
              <a:cs typeface="Arial" charset="0"/>
            </a:endParaRPr>
          </a:p>
        </p:txBody>
      </p:sp>
    </p:spTree>
    <p:extLst>
      <p:ext uri="{BB962C8B-B14F-4D97-AF65-F5344CB8AC3E}">
        <p14:creationId xmlns:p14="http://schemas.microsoft.com/office/powerpoint/2010/main" val="103704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523220"/>
          </a:xfrm>
        </p:spPr>
        <p:txBody>
          <a:bodyPr/>
          <a:lstStyle/>
          <a:p>
            <a:r>
              <a:rPr lang="en-US"/>
              <a:t>Click to edit Master title style</a:t>
            </a:r>
          </a:p>
        </p:txBody>
      </p:sp>
    </p:spTree>
    <p:extLst>
      <p:ext uri="{BB962C8B-B14F-4D97-AF65-F5344CB8AC3E}">
        <p14:creationId xmlns:p14="http://schemas.microsoft.com/office/powerpoint/2010/main" val="14288052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94366242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523220"/>
          </a:xfrm>
        </p:spPr>
        <p:txBody>
          <a:bodyPr/>
          <a:lstStyle/>
          <a:p>
            <a:r>
              <a:rPr lang="en-US"/>
              <a:t>Click to edit Master title style</a:t>
            </a:r>
          </a:p>
        </p:txBody>
      </p:sp>
    </p:spTree>
    <p:extLst>
      <p:ext uri="{BB962C8B-B14F-4D97-AF65-F5344CB8AC3E}">
        <p14:creationId xmlns:p14="http://schemas.microsoft.com/office/powerpoint/2010/main" val="61795991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NETL Presentation Title Page Final"/>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Line 6"/>
          <p:cNvSpPr>
            <a:spLocks noChangeShapeType="1"/>
          </p:cNvSpPr>
          <p:nvPr/>
        </p:nvSpPr>
        <p:spPr bwMode="auto">
          <a:xfrm>
            <a:off x="2744788" y="5029200"/>
            <a:ext cx="5484812" cy="0"/>
          </a:xfrm>
          <a:prstGeom prst="line">
            <a:avLst/>
          </a:prstGeom>
          <a:noFill/>
          <a:ln w="12700">
            <a:solidFill>
              <a:schemeClr val="tx1"/>
            </a:solidFill>
            <a:round/>
            <a:headEnd/>
            <a:tailEnd/>
          </a:ln>
          <a:effectLst/>
        </p:spPr>
        <p:txBody>
          <a:bodyPr/>
          <a:lstStyle/>
          <a:p>
            <a:pPr fontAlgn="base">
              <a:spcBef>
                <a:spcPct val="0"/>
              </a:spcBef>
              <a:spcAft>
                <a:spcPct val="0"/>
              </a:spcAft>
              <a:defRPr/>
            </a:pPr>
            <a:endParaRPr lang="en-US" sz="900" i="1">
              <a:solidFill>
                <a:srgbClr val="003399"/>
              </a:solidFill>
              <a:cs typeface="Arial" charset="0"/>
            </a:endParaRPr>
          </a:p>
        </p:txBody>
      </p:sp>
      <p:sp>
        <p:nvSpPr>
          <p:cNvPr id="693252" name="Rectangle 4"/>
          <p:cNvSpPr>
            <a:spLocks noGrp="1" noChangeArrowheads="1"/>
          </p:cNvSpPr>
          <p:nvPr>
            <p:ph type="ctrTitle" sz="quarter"/>
          </p:nvPr>
        </p:nvSpPr>
        <p:spPr>
          <a:xfrm>
            <a:off x="2741613" y="4508500"/>
            <a:ext cx="6170612" cy="488950"/>
          </a:xfrm>
        </p:spPr>
        <p:txBody>
          <a:bodyPr anchor="b"/>
          <a:lstStyle>
            <a:lvl1pPr algn="l" fontAlgn="t">
              <a:defRPr sz="2600"/>
            </a:lvl1pPr>
          </a:lstStyle>
          <a:p>
            <a:r>
              <a:rPr lang="en-US"/>
              <a:t>Click to edit Master title style</a:t>
            </a:r>
          </a:p>
        </p:txBody>
      </p:sp>
      <p:sp>
        <p:nvSpPr>
          <p:cNvPr id="693253" name="Rectangle 5"/>
          <p:cNvSpPr>
            <a:spLocks noGrp="1" noChangeArrowheads="1"/>
          </p:cNvSpPr>
          <p:nvPr>
            <p:ph type="subTitle" sz="quarter" idx="1"/>
          </p:nvPr>
        </p:nvSpPr>
        <p:spPr>
          <a:xfrm>
            <a:off x="2741613" y="5027613"/>
            <a:ext cx="6170612" cy="366712"/>
          </a:xfrm>
          <a:ln w="12700"/>
        </p:spPr>
        <p:txBody>
          <a:bodyPr>
            <a:spAutoFit/>
          </a:bodyPr>
          <a:lstStyle>
            <a:lvl1pPr marL="0" indent="0">
              <a:buFontTx/>
              <a:buNone/>
              <a:defRPr sz="1800" b="0"/>
            </a:lvl1pPr>
          </a:lstStyle>
          <a:p>
            <a:r>
              <a:rPr lang="en-US"/>
              <a:t>Click to edit Master subtitle style</a:t>
            </a:r>
          </a:p>
        </p:txBody>
      </p:sp>
    </p:spTree>
    <p:extLst>
      <p:ext uri="{BB962C8B-B14F-4D97-AF65-F5344CB8AC3E}">
        <p14:creationId xmlns:p14="http://schemas.microsoft.com/office/powerpoint/2010/main" val="272779113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4.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6.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5.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Footer G-Tone-Thin-2"/>
          <p:cNvPicPr>
            <a:picLocks noChangeAspect="1" noChangeArrowheads="1"/>
          </p:cNvPicPr>
          <p:nvPr/>
        </p:nvPicPr>
        <p:blipFill>
          <a:blip r:embed="rId8" cstate="print"/>
          <a:srcRect/>
          <a:stretch>
            <a:fillRect/>
          </a:stretch>
        </p:blipFill>
        <p:spPr bwMode="auto">
          <a:xfrm>
            <a:off x="0" y="6519798"/>
            <a:ext cx="9144000" cy="228600"/>
          </a:xfrm>
          <a:prstGeom prst="rect">
            <a:avLst/>
          </a:prstGeom>
          <a:noFill/>
          <a:ln w="9525">
            <a:noFill/>
            <a:miter lim="800000"/>
            <a:headEnd/>
            <a:tailEnd/>
          </a:ln>
        </p:spPr>
      </p:pic>
      <p:sp>
        <p:nvSpPr>
          <p:cNvPr id="5123" name="Rectangle 3"/>
          <p:cNvSpPr>
            <a:spLocks noGrp="1" noChangeArrowheads="1"/>
          </p:cNvSpPr>
          <p:nvPr>
            <p:ph type="title"/>
          </p:nvPr>
        </p:nvSpPr>
        <p:spPr bwMode="auto">
          <a:xfrm>
            <a:off x="457200" y="44334"/>
            <a:ext cx="82296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5124" name="Rectangle 4"/>
          <p:cNvSpPr>
            <a:spLocks noGrp="1" noChangeArrowheads="1"/>
          </p:cNvSpPr>
          <p:nvPr>
            <p:ph type="body" idx="1"/>
          </p:nvPr>
        </p:nvSpPr>
        <p:spPr bwMode="auto">
          <a:xfrm>
            <a:off x="457200" y="1370013"/>
            <a:ext cx="8229600"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val 1"/>
          <p:cNvSpPr/>
          <p:nvPr userDrawn="1"/>
        </p:nvSpPr>
        <p:spPr bwMode="auto">
          <a:xfrm>
            <a:off x="233916" y="6519798"/>
            <a:ext cx="350875" cy="228600"/>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27432" rIns="0" bIns="27432" numCol="1" rtlCol="0" anchor="ctr" anchorCtr="1" compatLnSpc="1">
            <a:prstTxWarp prst="textNoShape">
              <a:avLst/>
            </a:prstTxWarp>
          </a:bodyPr>
          <a:lstStyle/>
          <a:p>
            <a:pPr marL="342900" indent="-342900" fontAlgn="base">
              <a:spcBef>
                <a:spcPct val="0"/>
              </a:spcBef>
              <a:spcAft>
                <a:spcPct val="0"/>
              </a:spcAft>
            </a:pPr>
            <a:fld id="{4FA4A269-F9FE-43AD-BDC2-43BE7FE058FD}" type="slidenum">
              <a:rPr lang="en-US" sz="1050" i="1" smtClean="0">
                <a:solidFill>
                  <a:srgbClr val="003399"/>
                </a:solidFill>
                <a:cs typeface="Arial" charset="0"/>
              </a:rPr>
              <a:pPr marL="342900" indent="-342900" fontAlgn="base">
                <a:spcBef>
                  <a:spcPct val="0"/>
                </a:spcBef>
                <a:spcAft>
                  <a:spcPct val="0"/>
                </a:spcAft>
              </a:pPr>
              <a:t>‹#›</a:t>
            </a:fld>
            <a:endParaRPr lang="en-US" sz="900" i="1" dirty="0">
              <a:solidFill>
                <a:srgbClr val="003399"/>
              </a:solidFill>
              <a:cs typeface="Arial" charset="0"/>
            </a:endParaRPr>
          </a:p>
        </p:txBody>
      </p:sp>
    </p:spTree>
    <p:extLst>
      <p:ext uri="{BB962C8B-B14F-4D97-AF65-F5344CB8AC3E}">
        <p14:creationId xmlns:p14="http://schemas.microsoft.com/office/powerpoint/2010/main" val="1544999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72" r:id="rId6"/>
  </p:sldLayoutIdLst>
  <p:transition/>
  <p:hf hdr="0" dt="0"/>
  <p:txStyles>
    <p:titleStyle>
      <a:lvl1pPr algn="ctr" rtl="0" eaLnBrk="0" fontAlgn="base" hangingPunct="0">
        <a:spcBef>
          <a:spcPct val="0"/>
        </a:spcBef>
        <a:spcAft>
          <a:spcPct val="0"/>
        </a:spcAft>
        <a:defRPr sz="28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7" descr="powerpoint-C sub.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 y="-1"/>
            <a:ext cx="7387941" cy="554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0872" t="15877" r="56759" b="51601"/>
          <a:stretch/>
        </p:blipFill>
        <p:spPr bwMode="auto">
          <a:xfrm>
            <a:off x="7387941" y="4"/>
            <a:ext cx="1756060" cy="627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Footer G-Tone-Thin-2"/>
          <p:cNvPicPr>
            <a:picLocks noChangeAspect="1" noChangeArrowheads="1"/>
          </p:cNvPicPr>
          <p:nvPr/>
        </p:nvPicPr>
        <p:blipFill>
          <a:blip r:embed="rId6" cstate="print"/>
          <a:srcRect/>
          <a:stretch>
            <a:fillRect/>
          </a:stretch>
        </p:blipFill>
        <p:spPr bwMode="auto">
          <a:xfrm>
            <a:off x="0" y="6519799"/>
            <a:ext cx="9144000" cy="228600"/>
          </a:xfrm>
          <a:prstGeom prst="rect">
            <a:avLst/>
          </a:prstGeom>
          <a:noFill/>
          <a:ln w="9525">
            <a:noFill/>
            <a:miter lim="800000"/>
            <a:headEnd/>
            <a:tailEnd/>
          </a:ln>
        </p:spPr>
      </p:pic>
      <p:sp>
        <p:nvSpPr>
          <p:cNvPr id="2" name="Oval 1"/>
          <p:cNvSpPr/>
          <p:nvPr userDrawn="1"/>
        </p:nvSpPr>
        <p:spPr bwMode="auto">
          <a:xfrm>
            <a:off x="233919" y="6519799"/>
            <a:ext cx="350875" cy="228600"/>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27432" rIns="0" bIns="27432" numCol="1" rtlCol="0" anchor="ctr" anchorCtr="1" compatLnSpc="1">
            <a:prstTxWarp prst="textNoShape">
              <a:avLst/>
            </a:prstTxWarp>
          </a:bodyPr>
          <a:lstStyle/>
          <a:p>
            <a:pPr marL="342900" indent="-342900" fontAlgn="base">
              <a:spcBef>
                <a:spcPct val="0"/>
              </a:spcBef>
              <a:spcAft>
                <a:spcPct val="0"/>
              </a:spcAft>
            </a:pPr>
            <a:fld id="{4FA4A269-F9FE-43AD-BDC2-43BE7FE058FD}" type="slidenum">
              <a:rPr lang="en-US" sz="1050" i="1">
                <a:solidFill>
                  <a:srgbClr val="003399"/>
                </a:solidFill>
                <a:cs typeface="Arial" charset="0"/>
              </a:rPr>
              <a:pPr marL="342900" indent="-342900" fontAlgn="base">
                <a:spcBef>
                  <a:spcPct val="0"/>
                </a:spcBef>
                <a:spcAft>
                  <a:spcPct val="0"/>
                </a:spcAft>
              </a:pPr>
              <a:t>‹#›</a:t>
            </a:fld>
            <a:endParaRPr lang="en-US" sz="900" i="1" dirty="0">
              <a:solidFill>
                <a:srgbClr val="003399"/>
              </a:solidFill>
              <a:cs typeface="Arial" charset="0"/>
            </a:endParaRPr>
          </a:p>
        </p:txBody>
      </p:sp>
      <p:sp>
        <p:nvSpPr>
          <p:cNvPr id="8" name="Rectangle 2"/>
          <p:cNvSpPr>
            <a:spLocks noGrp="1" noChangeArrowheads="1"/>
          </p:cNvSpPr>
          <p:nvPr>
            <p:ph type="title"/>
          </p:nvPr>
        </p:nvSpPr>
        <p:spPr bwMode="auto">
          <a:xfrm>
            <a:off x="749300" y="914400"/>
            <a:ext cx="7924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 name="Rectangle 3"/>
          <p:cNvSpPr>
            <a:spLocks noGrp="1" noChangeArrowheads="1"/>
          </p:cNvSpPr>
          <p:nvPr>
            <p:ph type="body" idx="1"/>
          </p:nvPr>
        </p:nvSpPr>
        <p:spPr bwMode="auto">
          <a:xfrm>
            <a:off x="749300" y="1981200"/>
            <a:ext cx="792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on text regions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TextBox 2"/>
          <p:cNvSpPr txBox="1"/>
          <p:nvPr userDrawn="1"/>
        </p:nvSpPr>
        <p:spPr>
          <a:xfrm>
            <a:off x="5029203" y="6477466"/>
            <a:ext cx="3725333" cy="307777"/>
          </a:xfrm>
          <a:prstGeom prst="rect">
            <a:avLst/>
          </a:prstGeom>
          <a:solidFill>
            <a:schemeClr val="bg1"/>
          </a:solidFill>
          <a:ln>
            <a:solidFill>
              <a:schemeClr val="bg1"/>
            </a:solidFill>
          </a:ln>
        </p:spPr>
        <p:txBody>
          <a:bodyPr wrap="square" rtlCol="0">
            <a:spAutoFit/>
          </a:bodyPr>
          <a:lstStyle/>
          <a:p>
            <a:r>
              <a:rPr lang="en-US" sz="1400" b="1" dirty="0">
                <a:solidFill>
                  <a:srgbClr val="000000"/>
                </a:solidFill>
              </a:rPr>
              <a:t>Gas Turbine Heat Transfer Laboratory</a:t>
            </a:r>
          </a:p>
        </p:txBody>
      </p:sp>
    </p:spTree>
    <p:extLst>
      <p:ext uri="{BB962C8B-B14F-4D97-AF65-F5344CB8AC3E}">
        <p14:creationId xmlns:p14="http://schemas.microsoft.com/office/powerpoint/2010/main" val="2835834359"/>
      </p:ext>
    </p:extLst>
  </p:cSld>
  <p:clrMap bg1="lt1" tx1="dk1" bg2="lt2" tx2="dk2" accent1="accent1" accent2="accent2" accent3="accent3" accent4="accent4" accent5="accent5" accent6="accent6" hlink="hlink" folHlink="folHlink"/>
  <p:sldLayoutIdLst>
    <p:sldLayoutId id="2147483669" r:id="rId1"/>
    <p:sldLayoutId id="2147483671" r:id="rId2"/>
  </p:sldLayoutIdLst>
  <p:transition/>
  <p:hf hdr="0" dt="0"/>
  <p:txStyles>
    <p:titleStyle>
      <a:lvl1pPr algn="ctr" rtl="0" eaLnBrk="0" fontAlgn="base" hangingPunct="0">
        <a:spcBef>
          <a:spcPct val="0"/>
        </a:spcBef>
        <a:spcAft>
          <a:spcPct val="0"/>
        </a:spcAft>
        <a:defRPr sz="28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p:titleStyle>
    <p:body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Footer G-Tone-Thin-2"/>
          <p:cNvPicPr>
            <a:picLocks noChangeAspect="1" noChangeArrowheads="1"/>
          </p:cNvPicPr>
          <p:nvPr/>
        </p:nvPicPr>
        <p:blipFill>
          <a:blip r:embed="rId6" cstate="print"/>
          <a:srcRect/>
          <a:stretch>
            <a:fillRect/>
          </a:stretch>
        </p:blipFill>
        <p:spPr bwMode="auto">
          <a:xfrm>
            <a:off x="0" y="6519798"/>
            <a:ext cx="9144000" cy="228600"/>
          </a:xfrm>
          <a:prstGeom prst="rect">
            <a:avLst/>
          </a:prstGeom>
          <a:noFill/>
          <a:ln w="9525">
            <a:noFill/>
            <a:miter lim="800000"/>
            <a:headEnd/>
            <a:tailEnd/>
          </a:ln>
        </p:spPr>
      </p:pic>
      <p:sp>
        <p:nvSpPr>
          <p:cNvPr id="5123" name="Rectangle 3"/>
          <p:cNvSpPr>
            <a:spLocks noGrp="1" noChangeArrowheads="1"/>
          </p:cNvSpPr>
          <p:nvPr>
            <p:ph type="title"/>
          </p:nvPr>
        </p:nvSpPr>
        <p:spPr bwMode="auto">
          <a:xfrm>
            <a:off x="457200" y="44334"/>
            <a:ext cx="82296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5124" name="Rectangle 4"/>
          <p:cNvSpPr>
            <a:spLocks noGrp="1" noChangeArrowheads="1"/>
          </p:cNvSpPr>
          <p:nvPr>
            <p:ph type="body" idx="1"/>
          </p:nvPr>
        </p:nvSpPr>
        <p:spPr bwMode="auto">
          <a:xfrm>
            <a:off x="457200" y="1370013"/>
            <a:ext cx="8229600"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val 1"/>
          <p:cNvSpPr/>
          <p:nvPr userDrawn="1"/>
        </p:nvSpPr>
        <p:spPr bwMode="auto">
          <a:xfrm>
            <a:off x="233916" y="6519798"/>
            <a:ext cx="350875" cy="228600"/>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27432" rIns="0" bIns="27432" numCol="1" rtlCol="0" anchor="ctr" anchorCtr="1" compatLnSpc="1">
            <a:prstTxWarp prst="textNoShape">
              <a:avLst/>
            </a:prstTxWarp>
          </a:bodyPr>
          <a:lstStyle/>
          <a:p>
            <a:pPr marL="342900" indent="-342900" fontAlgn="base">
              <a:spcBef>
                <a:spcPct val="0"/>
              </a:spcBef>
              <a:spcAft>
                <a:spcPct val="0"/>
              </a:spcAft>
            </a:pPr>
            <a:fld id="{4FA4A269-F9FE-43AD-BDC2-43BE7FE058FD}" type="slidenum">
              <a:rPr lang="en-US" sz="1050" i="1" smtClean="0">
                <a:solidFill>
                  <a:srgbClr val="003399"/>
                </a:solidFill>
                <a:cs typeface="Arial" charset="0"/>
              </a:rPr>
              <a:pPr marL="342900" indent="-342900" fontAlgn="base">
                <a:spcBef>
                  <a:spcPct val="0"/>
                </a:spcBef>
                <a:spcAft>
                  <a:spcPct val="0"/>
                </a:spcAft>
              </a:pPr>
              <a:t>‹#›</a:t>
            </a:fld>
            <a:endParaRPr lang="en-US" sz="900" i="1" dirty="0">
              <a:solidFill>
                <a:srgbClr val="003399"/>
              </a:solidFill>
              <a:cs typeface="Arial" charset="0"/>
            </a:endParaRPr>
          </a:p>
        </p:txBody>
      </p:sp>
    </p:spTree>
    <p:extLst>
      <p:ext uri="{BB962C8B-B14F-4D97-AF65-F5344CB8AC3E}">
        <p14:creationId xmlns:p14="http://schemas.microsoft.com/office/powerpoint/2010/main" val="9144629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ransition/>
  <p:hf hdr="0" dt="0"/>
  <p:txStyles>
    <p:titleStyle>
      <a:lvl1pPr algn="ctr" rtl="0" eaLnBrk="0" fontAlgn="base" hangingPunct="0">
        <a:spcBef>
          <a:spcPct val="0"/>
        </a:spcBef>
        <a:spcAft>
          <a:spcPct val="0"/>
        </a:spcAft>
        <a:defRPr sz="28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TW"/>
              <a:t>Click to edit Master title style</a:t>
            </a:r>
            <a:endParaRPr lang="zh-TW"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8ACF8-4179-4037-B0C6-6EB1652D43D4}" type="datetimeFigureOut">
              <a:rPr lang="zh-TW" altLang="en-US" smtClean="0">
                <a:solidFill>
                  <a:prstClr val="black">
                    <a:tint val="75000"/>
                  </a:prstClr>
                </a:solidFill>
              </a:rPr>
              <a:pPr/>
              <a:t>2019/11/14</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25124-021D-44EB-A032-82209EA0BB62}" type="slidenum">
              <a:rPr lang="zh-TW" altLang="en-US" smtClean="0">
                <a:solidFill>
                  <a:prstClr val="black">
                    <a:tint val="75000"/>
                  </a:prstClr>
                </a:solidFill>
              </a:rPr>
              <a:pPr/>
              <a:t>‹#›</a:t>
            </a:fld>
            <a:endParaRPr lang="zh-TW" altLang="en-US">
              <a:solidFill>
                <a:prstClr val="black">
                  <a:tint val="75000"/>
                </a:prstClr>
              </a:solidFill>
            </a:endParaRPr>
          </a:p>
        </p:txBody>
      </p:sp>
      <p:sp>
        <p:nvSpPr>
          <p:cNvPr id="9" name="Oval 8"/>
          <p:cNvSpPr/>
          <p:nvPr/>
        </p:nvSpPr>
        <p:spPr bwMode="auto">
          <a:xfrm>
            <a:off x="233917" y="6519798"/>
            <a:ext cx="350875" cy="228600"/>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27432" rIns="0" bIns="27432" numCol="1" rtlCol="0" anchor="ctr" anchorCtr="1" compatLnSpc="1">
            <a:prstTxWarp prst="textNoShape">
              <a:avLst/>
            </a:prstTxWarp>
          </a:bodyPr>
          <a:lstStyle/>
          <a:p>
            <a:pPr marL="342900" indent="-342900" fontAlgn="base">
              <a:spcBef>
                <a:spcPct val="0"/>
              </a:spcBef>
              <a:spcAft>
                <a:spcPct val="0"/>
              </a:spcAft>
            </a:pPr>
            <a:fld id="{4FA4A269-F9FE-43AD-BDC2-43BE7FE058FD}" type="slidenum">
              <a:rPr lang="en-US" sz="1050" i="1">
                <a:solidFill>
                  <a:srgbClr val="003399"/>
                </a:solidFill>
                <a:cs typeface="Arial" charset="0"/>
              </a:rPr>
              <a:pPr marL="342900" indent="-342900" fontAlgn="base">
                <a:spcBef>
                  <a:spcPct val="0"/>
                </a:spcBef>
                <a:spcAft>
                  <a:spcPct val="0"/>
                </a:spcAft>
              </a:pPr>
              <a:t>‹#›</a:t>
            </a:fld>
            <a:endParaRPr lang="en-US" sz="900" i="1" dirty="0">
              <a:solidFill>
                <a:srgbClr val="003399"/>
              </a:solidFill>
              <a:cs typeface="Arial" charset="0"/>
            </a:endParaRPr>
          </a:p>
        </p:txBody>
      </p:sp>
      <p:pic>
        <p:nvPicPr>
          <p:cNvPr id="11" name="Picture 10" descr="wvu-statler-logo.jpg"/>
          <p:cNvPicPr>
            <a:picLocks noChangeAspect="1"/>
          </p:cNvPicPr>
          <p:nvPr/>
        </p:nvPicPr>
        <p:blipFill>
          <a:blip r:embed="rId14" cstate="print"/>
          <a:stretch>
            <a:fillRect/>
          </a:stretch>
        </p:blipFill>
        <p:spPr>
          <a:xfrm>
            <a:off x="6350000" y="6219403"/>
            <a:ext cx="2794000" cy="575097"/>
          </a:xfrm>
          <a:prstGeom prst="rect">
            <a:avLst/>
          </a:prstGeom>
        </p:spPr>
      </p:pic>
      <p:pic>
        <p:nvPicPr>
          <p:cNvPr id="12" name="Picture 11" descr="wvu logo.png"/>
          <p:cNvPicPr>
            <a:picLocks noChangeAspect="1"/>
          </p:cNvPicPr>
          <p:nvPr/>
        </p:nvPicPr>
        <p:blipFill>
          <a:blip r:embed="rId15" cstate="print"/>
          <a:stretch>
            <a:fillRect/>
          </a:stretch>
        </p:blipFill>
        <p:spPr>
          <a:xfrm>
            <a:off x="8204200" y="165100"/>
            <a:ext cx="774700" cy="751459"/>
          </a:xfrm>
          <a:prstGeom prst="rect">
            <a:avLst/>
          </a:prstGeom>
        </p:spPr>
      </p:pic>
    </p:spTree>
    <p:extLst>
      <p:ext uri="{BB962C8B-B14F-4D97-AF65-F5344CB8AC3E}">
        <p14:creationId xmlns:p14="http://schemas.microsoft.com/office/powerpoint/2010/main" val="19035627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Footer G-Tone-Thin-2"/>
          <p:cNvPicPr>
            <a:picLocks noChangeAspect="1" noChangeArrowheads="1"/>
          </p:cNvPicPr>
          <p:nvPr/>
        </p:nvPicPr>
        <p:blipFill>
          <a:blip r:embed="rId7" cstate="print"/>
          <a:srcRect/>
          <a:stretch>
            <a:fillRect/>
          </a:stretch>
        </p:blipFill>
        <p:spPr bwMode="auto">
          <a:xfrm>
            <a:off x="0" y="6519798"/>
            <a:ext cx="9144000" cy="228600"/>
          </a:xfrm>
          <a:prstGeom prst="rect">
            <a:avLst/>
          </a:prstGeom>
          <a:noFill/>
          <a:ln w="9525">
            <a:noFill/>
            <a:miter lim="800000"/>
            <a:headEnd/>
            <a:tailEnd/>
          </a:ln>
        </p:spPr>
      </p:pic>
      <p:sp>
        <p:nvSpPr>
          <p:cNvPr id="5123" name="Rectangle 3"/>
          <p:cNvSpPr>
            <a:spLocks noGrp="1" noChangeArrowheads="1"/>
          </p:cNvSpPr>
          <p:nvPr>
            <p:ph type="title"/>
          </p:nvPr>
        </p:nvSpPr>
        <p:spPr bwMode="auto">
          <a:xfrm>
            <a:off x="457200" y="44334"/>
            <a:ext cx="82296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endParaRPr lang="en-US" dirty="0"/>
          </a:p>
        </p:txBody>
      </p:sp>
      <p:sp>
        <p:nvSpPr>
          <p:cNvPr id="5124" name="Rectangle 4"/>
          <p:cNvSpPr>
            <a:spLocks noGrp="1" noChangeArrowheads="1"/>
          </p:cNvSpPr>
          <p:nvPr>
            <p:ph type="body" idx="1"/>
          </p:nvPr>
        </p:nvSpPr>
        <p:spPr bwMode="auto">
          <a:xfrm>
            <a:off x="457200" y="1370013"/>
            <a:ext cx="8229600"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Oval 1"/>
          <p:cNvSpPr/>
          <p:nvPr userDrawn="1"/>
        </p:nvSpPr>
        <p:spPr bwMode="auto">
          <a:xfrm>
            <a:off x="233919" y="6519798"/>
            <a:ext cx="350875" cy="228600"/>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20574" rIns="0" bIns="20574" numCol="1" rtlCol="0" anchor="ctr" anchorCtr="1" compatLnSpc="1">
            <a:prstTxWarp prst="textNoShape">
              <a:avLst/>
            </a:prstTxWarp>
          </a:bodyPr>
          <a:lstStyle/>
          <a:p>
            <a:pPr marL="257175" indent="-257175" fontAlgn="base">
              <a:spcBef>
                <a:spcPct val="0"/>
              </a:spcBef>
              <a:spcAft>
                <a:spcPct val="0"/>
              </a:spcAft>
            </a:pPr>
            <a:fld id="{4FA4A269-F9FE-43AD-BDC2-43BE7FE058FD}" type="slidenum">
              <a:rPr lang="en-US" sz="788" i="1" smtClean="0">
                <a:solidFill>
                  <a:srgbClr val="003399"/>
                </a:solidFill>
                <a:cs typeface="Arial" charset="0"/>
              </a:rPr>
              <a:pPr marL="257175" indent="-257175" fontAlgn="base">
                <a:spcBef>
                  <a:spcPct val="0"/>
                </a:spcBef>
                <a:spcAft>
                  <a:spcPct val="0"/>
                </a:spcAft>
              </a:pPr>
              <a:t>‹#›</a:t>
            </a:fld>
            <a:endParaRPr lang="en-US" sz="675" i="1" dirty="0">
              <a:solidFill>
                <a:srgbClr val="003399"/>
              </a:solidFill>
              <a:cs typeface="Arial" charset="0"/>
            </a:endParaRPr>
          </a:p>
        </p:txBody>
      </p:sp>
    </p:spTree>
    <p:extLst>
      <p:ext uri="{BB962C8B-B14F-4D97-AF65-F5344CB8AC3E}">
        <p14:creationId xmlns:p14="http://schemas.microsoft.com/office/powerpoint/2010/main" val="224144722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transition/>
  <p:hf sldNum="0" hdr="0" ftr="0" dt="0"/>
  <p:txStyles>
    <p:titleStyle>
      <a:lvl1pPr algn="ctr" rtl="0" eaLnBrk="0" fontAlgn="base" hangingPunct="0">
        <a:spcBef>
          <a:spcPct val="0"/>
        </a:spcBef>
        <a:spcAft>
          <a:spcPct val="0"/>
        </a:spcAft>
        <a:defRPr sz="28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2250" b="1">
          <a:solidFill>
            <a:srgbClr val="003399"/>
          </a:solidFill>
          <a:latin typeface="Arial" charset="0"/>
        </a:defRPr>
      </a:lvl2pPr>
      <a:lvl3pPr algn="ctr" rtl="0" eaLnBrk="0" fontAlgn="base" hangingPunct="0">
        <a:spcBef>
          <a:spcPct val="0"/>
        </a:spcBef>
        <a:spcAft>
          <a:spcPct val="0"/>
        </a:spcAft>
        <a:defRPr sz="2250" b="1">
          <a:solidFill>
            <a:srgbClr val="003399"/>
          </a:solidFill>
          <a:latin typeface="Arial" charset="0"/>
        </a:defRPr>
      </a:lvl3pPr>
      <a:lvl4pPr algn="ctr" rtl="0" eaLnBrk="0" fontAlgn="base" hangingPunct="0">
        <a:spcBef>
          <a:spcPct val="0"/>
        </a:spcBef>
        <a:spcAft>
          <a:spcPct val="0"/>
        </a:spcAft>
        <a:defRPr sz="2250" b="1">
          <a:solidFill>
            <a:srgbClr val="003399"/>
          </a:solidFill>
          <a:latin typeface="Arial" charset="0"/>
        </a:defRPr>
      </a:lvl4pPr>
      <a:lvl5pPr algn="ctr" rtl="0" eaLnBrk="0" fontAlgn="base" hangingPunct="0">
        <a:spcBef>
          <a:spcPct val="0"/>
        </a:spcBef>
        <a:spcAft>
          <a:spcPct val="0"/>
        </a:spcAft>
        <a:defRPr sz="2250" b="1">
          <a:solidFill>
            <a:srgbClr val="003399"/>
          </a:solidFill>
          <a:latin typeface="Arial" charset="0"/>
        </a:defRPr>
      </a:lvl5pPr>
      <a:lvl6pPr marL="342900" algn="ctr" rtl="0" fontAlgn="base">
        <a:spcBef>
          <a:spcPct val="0"/>
        </a:spcBef>
        <a:spcAft>
          <a:spcPct val="0"/>
        </a:spcAft>
        <a:defRPr sz="2250" b="1">
          <a:solidFill>
            <a:srgbClr val="003399"/>
          </a:solidFill>
          <a:latin typeface="Arial" charset="0"/>
        </a:defRPr>
      </a:lvl6pPr>
      <a:lvl7pPr marL="685800" algn="ctr" rtl="0" fontAlgn="base">
        <a:spcBef>
          <a:spcPct val="0"/>
        </a:spcBef>
        <a:spcAft>
          <a:spcPct val="0"/>
        </a:spcAft>
        <a:defRPr sz="2250" b="1">
          <a:solidFill>
            <a:srgbClr val="003399"/>
          </a:solidFill>
          <a:latin typeface="Arial" charset="0"/>
        </a:defRPr>
      </a:lvl7pPr>
      <a:lvl8pPr marL="1028700" algn="ctr" rtl="0" fontAlgn="base">
        <a:spcBef>
          <a:spcPct val="0"/>
        </a:spcBef>
        <a:spcAft>
          <a:spcPct val="0"/>
        </a:spcAft>
        <a:defRPr sz="2250" b="1">
          <a:solidFill>
            <a:srgbClr val="003399"/>
          </a:solidFill>
          <a:latin typeface="Arial" charset="0"/>
        </a:defRPr>
      </a:lvl8pPr>
      <a:lvl9pPr marL="1371600" algn="ctr" rtl="0" fontAlgn="base">
        <a:spcBef>
          <a:spcPct val="0"/>
        </a:spcBef>
        <a:spcAft>
          <a:spcPct val="0"/>
        </a:spcAft>
        <a:defRPr sz="2250" b="1">
          <a:solidFill>
            <a:srgbClr val="003399"/>
          </a:solidFill>
          <a:latin typeface="Arial" charset="0"/>
        </a:defRPr>
      </a:lvl9pPr>
    </p:titleStyle>
    <p:bodyStyle>
      <a:lvl1pPr marL="257175" indent="-257175" algn="l" rtl="0" eaLnBrk="0" fontAlgn="base" hangingPunct="0">
        <a:spcBef>
          <a:spcPct val="20000"/>
        </a:spcBef>
        <a:spcAft>
          <a:spcPct val="0"/>
        </a:spcAft>
        <a:buChar char="•"/>
        <a:defRPr sz="1800" b="1">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defRPr>
      </a:lvl2pPr>
      <a:lvl3pPr marL="857250" indent="-171450" algn="l" rtl="0" eaLnBrk="0" fontAlgn="base" hangingPunct="0">
        <a:spcBef>
          <a:spcPct val="20000"/>
        </a:spcBef>
        <a:spcAft>
          <a:spcPct val="0"/>
        </a:spcAft>
        <a:buChar char="•"/>
        <a:defRPr sz="1500">
          <a:solidFill>
            <a:schemeClr val="tx1"/>
          </a:solidFill>
          <a:latin typeface="+mn-lt"/>
        </a:defRPr>
      </a:lvl3pPr>
      <a:lvl4pPr marL="1200150" indent="-171450" algn="l" rtl="0" eaLnBrk="0" fontAlgn="base" hangingPunct="0">
        <a:spcBef>
          <a:spcPct val="20000"/>
        </a:spcBef>
        <a:spcAft>
          <a:spcPct val="0"/>
        </a:spcAft>
        <a:buChar char="–"/>
        <a:defRPr>
          <a:solidFill>
            <a:schemeClr val="tx1"/>
          </a:solidFill>
          <a:latin typeface="+mn-lt"/>
        </a:defRPr>
      </a:lvl4pPr>
      <a:lvl5pPr marL="1543050" indent="-171450" algn="l" rtl="0" eaLnBrk="0" fontAlgn="base" hangingPunct="0">
        <a:spcBef>
          <a:spcPct val="20000"/>
        </a:spcBef>
        <a:spcAft>
          <a:spcPct val="0"/>
        </a:spcAft>
        <a:buChar char="»"/>
        <a:defRPr sz="1050">
          <a:solidFill>
            <a:schemeClr val="tx1"/>
          </a:solidFill>
          <a:latin typeface="+mn-lt"/>
        </a:defRPr>
      </a:lvl5pPr>
      <a:lvl6pPr marL="1885950" indent="-171450" algn="l" rtl="0" fontAlgn="base">
        <a:spcBef>
          <a:spcPct val="20000"/>
        </a:spcBef>
        <a:spcAft>
          <a:spcPct val="0"/>
        </a:spcAft>
        <a:buChar char="»"/>
        <a:defRPr sz="1050">
          <a:solidFill>
            <a:schemeClr val="tx1"/>
          </a:solidFill>
          <a:latin typeface="+mn-lt"/>
        </a:defRPr>
      </a:lvl6pPr>
      <a:lvl7pPr marL="2228850" indent="-171450" algn="l" rtl="0" fontAlgn="base">
        <a:spcBef>
          <a:spcPct val="20000"/>
        </a:spcBef>
        <a:spcAft>
          <a:spcPct val="0"/>
        </a:spcAft>
        <a:buChar char="»"/>
        <a:defRPr sz="1050">
          <a:solidFill>
            <a:schemeClr val="tx1"/>
          </a:solidFill>
          <a:latin typeface="+mn-lt"/>
        </a:defRPr>
      </a:lvl7pPr>
      <a:lvl8pPr marL="2571750" indent="-171450" algn="l" rtl="0" fontAlgn="base">
        <a:spcBef>
          <a:spcPct val="20000"/>
        </a:spcBef>
        <a:spcAft>
          <a:spcPct val="0"/>
        </a:spcAft>
        <a:buChar char="»"/>
        <a:defRPr sz="1050">
          <a:solidFill>
            <a:schemeClr val="tx1"/>
          </a:solidFill>
          <a:latin typeface="+mn-lt"/>
        </a:defRPr>
      </a:lvl8pPr>
      <a:lvl9pPr marL="2914650" indent="-171450" algn="l" rtl="0" fontAlgn="base">
        <a:spcBef>
          <a:spcPct val="20000"/>
        </a:spcBef>
        <a:spcAft>
          <a:spcPct val="0"/>
        </a:spcAft>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55.jpg"/><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doi.org/10.1023/A:1010316428752" TargetMode="Externa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64.tiff"/><Relationship Id="rId13" Type="http://schemas.microsoft.com/office/2007/relationships/hdphoto" Target="../media/hdphoto1.wdp"/><Relationship Id="rId3" Type="http://schemas.openxmlformats.org/officeDocument/2006/relationships/image" Target="../media/image59.tiff"/><Relationship Id="rId7" Type="http://schemas.openxmlformats.org/officeDocument/2006/relationships/image" Target="../media/image63.tiff"/><Relationship Id="rId12"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62.tiff"/><Relationship Id="rId11" Type="http://schemas.openxmlformats.org/officeDocument/2006/relationships/image" Target="../media/image66.tiff"/><Relationship Id="rId5" Type="http://schemas.openxmlformats.org/officeDocument/2006/relationships/image" Target="../media/image61.tiff"/><Relationship Id="rId10" Type="http://schemas.openxmlformats.org/officeDocument/2006/relationships/slide" Target="slide27.xml"/><Relationship Id="rId4" Type="http://schemas.openxmlformats.org/officeDocument/2006/relationships/image" Target="../media/image60.tiff"/><Relationship Id="rId9" Type="http://schemas.openxmlformats.org/officeDocument/2006/relationships/image" Target="../media/image65.tiff"/></Relationships>
</file>

<file path=ppt/slides/_rels/slide2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69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90.png"/><Relationship Id="rId5" Type="http://schemas.openxmlformats.org/officeDocument/2006/relationships/image" Target="../media/image380.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6.jpeg"/><Relationship Id="rId4" Type="http://schemas.openxmlformats.org/officeDocument/2006/relationships/image" Target="../media/image91.png"/><Relationship Id="rId9"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110.png"/><Relationship Id="rId5" Type="http://schemas.openxmlformats.org/officeDocument/2006/relationships/image" Target="../media/image99.png"/><Relationship Id="rId10" Type="http://schemas.openxmlformats.org/officeDocument/2006/relationships/image" Target="../media/image1010.png"/><Relationship Id="rId4" Type="http://schemas.openxmlformats.org/officeDocument/2006/relationships/image" Target="../media/image98.png"/><Relationship Id="rId9" Type="http://schemas.openxmlformats.org/officeDocument/2006/relationships/image" Target="../media/image900.png"/></Relationships>
</file>

<file path=ppt/slides/_rels/slide3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12"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39.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g"/><Relationship Id="rId3" Type="http://schemas.openxmlformats.org/officeDocument/2006/relationships/image" Target="../media/image111.png"/><Relationship Id="rId7" Type="http://schemas.openxmlformats.org/officeDocument/2006/relationships/image" Target="../media/image115.jpeg"/><Relationship Id="rId12" Type="http://schemas.openxmlformats.org/officeDocument/2006/relationships/image" Target="../media/image120.jpeg"/><Relationship Id="rId2" Type="http://schemas.openxmlformats.org/officeDocument/2006/relationships/notesSlide" Target="../notesSlides/notesSlide28.xml"/><Relationship Id="rId16"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jpeg"/><Relationship Id="rId5" Type="http://schemas.openxmlformats.org/officeDocument/2006/relationships/image" Target="../media/image113.png"/><Relationship Id="rId15" Type="http://schemas.openxmlformats.org/officeDocument/2006/relationships/image" Target="../media/image123.jpeg"/><Relationship Id="rId10" Type="http://schemas.openxmlformats.org/officeDocument/2006/relationships/image" Target="../media/image118.jpeg"/><Relationship Id="rId4" Type="http://schemas.openxmlformats.org/officeDocument/2006/relationships/image" Target="../media/image112.png"/><Relationship Id="rId9" Type="http://schemas.openxmlformats.org/officeDocument/2006/relationships/image" Target="../media/image117.jpeg"/><Relationship Id="rId14" Type="http://schemas.openxmlformats.org/officeDocument/2006/relationships/image" Target="../media/image12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20.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gif"/><Relationship Id="rId5" Type="http://schemas.openxmlformats.org/officeDocument/2006/relationships/image" Target="../media/image31.jpeg"/><Relationship Id="rId10" Type="http://schemas.openxmlformats.org/officeDocument/2006/relationships/image" Target="../media/image36.gif"/><Relationship Id="rId4" Type="http://schemas.openxmlformats.org/officeDocument/2006/relationships/image" Target="../media/image30.pn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977656" y="4710223"/>
            <a:ext cx="6645349" cy="5954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indent="-342900" fontAlgn="base">
              <a:spcBef>
                <a:spcPct val="0"/>
              </a:spcBef>
              <a:spcAft>
                <a:spcPct val="0"/>
              </a:spcAft>
            </a:pPr>
            <a:endParaRPr lang="en-US" sz="900" i="1">
              <a:solidFill>
                <a:srgbClr val="003399"/>
              </a:solidFill>
              <a:cs typeface="Arial" charset="0"/>
            </a:endParaRPr>
          </a:p>
        </p:txBody>
      </p:sp>
      <p:sp>
        <p:nvSpPr>
          <p:cNvPr id="10242" name="Rectangle 3"/>
          <p:cNvSpPr>
            <a:spLocks noGrp="1" noChangeArrowheads="1"/>
          </p:cNvSpPr>
          <p:nvPr>
            <p:ph type="ctrTitle"/>
          </p:nvPr>
        </p:nvSpPr>
        <p:spPr>
          <a:xfrm>
            <a:off x="2243096" y="5353987"/>
            <a:ext cx="6608904" cy="1015663"/>
          </a:xfrm>
        </p:spPr>
        <p:txBody>
          <a:bodyPr/>
          <a:lstStyle/>
          <a:p>
            <a:pPr algn="ctr" eaLnBrk="1" hangingPunct="1">
              <a:spcAft>
                <a:spcPts val="500"/>
              </a:spcAft>
            </a:pPr>
            <a:r>
              <a:rPr lang="en-US" sz="2000" dirty="0">
                <a:latin typeface="+mn-lt"/>
              </a:rPr>
              <a:t> </a:t>
            </a:r>
            <a:r>
              <a:rPr lang="en-US" sz="1400" dirty="0">
                <a:latin typeface="+mj-lt"/>
              </a:rPr>
              <a:t> </a:t>
            </a:r>
            <a:br>
              <a:rPr lang="en-US" sz="1400" dirty="0">
                <a:latin typeface="+mj-lt"/>
              </a:rPr>
            </a:br>
            <a:r>
              <a:rPr lang="en-US" sz="1400" dirty="0">
                <a:latin typeface="+mj-lt"/>
              </a:rPr>
              <a:t> </a:t>
            </a:r>
            <a:br>
              <a:rPr lang="en-US" sz="1300" b="0" dirty="0">
                <a:latin typeface="+mj-lt"/>
              </a:rPr>
            </a:br>
            <a:br>
              <a:rPr lang="en-US" sz="1300" b="0" dirty="0">
                <a:latin typeface="+mj-lt"/>
              </a:rPr>
            </a:br>
            <a:r>
              <a:rPr lang="en-US" sz="1300" dirty="0">
                <a:latin typeface="+mj-lt"/>
              </a:rPr>
              <a:t> </a:t>
            </a:r>
            <a:r>
              <a:rPr lang="en-US" sz="1300" b="0" dirty="0">
                <a:latin typeface="+mj-lt"/>
              </a:rPr>
              <a:t> </a:t>
            </a:r>
            <a:endParaRPr lang="en-US" sz="1300" dirty="0">
              <a:latin typeface="+mj-lt"/>
            </a:endParaRPr>
          </a:p>
        </p:txBody>
      </p:sp>
      <p:pic>
        <p:nvPicPr>
          <p:cNvPr id="10244" name="Picture 4" descr="Cover_Slide_UoP_WVU_Turbine"/>
          <p:cNvPicPr>
            <a:picLocks noChangeAspect="1" noChangeArrowheads="1"/>
          </p:cNvPicPr>
          <p:nvPr/>
        </p:nvPicPr>
        <p:blipFill>
          <a:blip r:embed="rId3" cstate="print"/>
          <a:srcRect/>
          <a:stretch>
            <a:fillRect/>
          </a:stretch>
        </p:blipFill>
        <p:spPr bwMode="auto">
          <a:xfrm>
            <a:off x="2476600" y="855758"/>
            <a:ext cx="6400800" cy="2743200"/>
          </a:xfrm>
          <a:prstGeom prst="rect">
            <a:avLst/>
          </a:prstGeom>
          <a:noFill/>
          <a:ln w="9525">
            <a:noFill/>
            <a:miter lim="800000"/>
            <a:headEnd/>
            <a:tailEnd/>
          </a:ln>
        </p:spPr>
      </p:pic>
      <p:cxnSp>
        <p:nvCxnSpPr>
          <p:cNvPr id="6" name="Straight Connector 5"/>
          <p:cNvCxnSpPr/>
          <p:nvPr/>
        </p:nvCxnSpPr>
        <p:spPr bwMode="auto">
          <a:xfrm>
            <a:off x="2692002" y="5048879"/>
            <a:ext cx="5882185" cy="0"/>
          </a:xfrm>
          <a:prstGeom prst="line">
            <a:avLst/>
          </a:prstGeom>
          <a:noFill/>
          <a:ln w="9525" cap="flat" cmpd="sng" algn="ctr">
            <a:solidFill>
              <a:schemeClr val="tx1"/>
            </a:solidFill>
            <a:prstDash val="solid"/>
            <a:round/>
            <a:headEnd type="none" w="med" len="med"/>
            <a:tailEnd type="none" w="med" len="med"/>
          </a:ln>
          <a:effectLst/>
        </p:spPr>
      </p:cxnSp>
      <p:pic>
        <p:nvPicPr>
          <p:cNvPr id="8" name="Picture 2" descr="Home"/>
          <p:cNvPicPr>
            <a:picLocks noChangeAspect="1" noChangeArrowheads="1"/>
          </p:cNvPicPr>
          <p:nvPr/>
        </p:nvPicPr>
        <p:blipFill rotWithShape="1">
          <a:blip r:embed="rId4">
            <a:extLst>
              <a:ext uri="{28A0092B-C50C-407E-A947-70E740481C1C}">
                <a14:useLocalDpi xmlns:a14="http://schemas.microsoft.com/office/drawing/2010/main" val="0"/>
              </a:ext>
            </a:extLst>
          </a:blip>
          <a:srcRect r="87084"/>
          <a:stretch/>
        </p:blipFill>
        <p:spPr bwMode="auto">
          <a:xfrm>
            <a:off x="2476600" y="5171873"/>
            <a:ext cx="564107" cy="529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0083" y="5232459"/>
            <a:ext cx="484200" cy="46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0707" y="5171873"/>
            <a:ext cx="2709376" cy="830997"/>
          </a:xfrm>
          <a:prstGeom prst="rect">
            <a:avLst/>
          </a:prstGeom>
          <a:noFill/>
        </p:spPr>
        <p:txBody>
          <a:bodyPr wrap="square" rtlCol="0">
            <a:spAutoFit/>
          </a:bodyPr>
          <a:lstStyle/>
          <a:p>
            <a:pPr fontAlgn="base">
              <a:spcBef>
                <a:spcPct val="0"/>
              </a:spcBef>
              <a:spcAft>
                <a:spcPct val="0"/>
              </a:spcAft>
            </a:pPr>
            <a:r>
              <a:rPr lang="en-US" sz="1600" b="1" i="1" dirty="0" err="1">
                <a:solidFill>
                  <a:srgbClr val="003399"/>
                </a:solidFill>
                <a:cs typeface="Arial" charset="0"/>
              </a:rPr>
              <a:t>Minking</a:t>
            </a:r>
            <a:r>
              <a:rPr lang="en-US" sz="1600" b="1" i="1" dirty="0">
                <a:solidFill>
                  <a:srgbClr val="003399"/>
                </a:solidFill>
                <a:cs typeface="Arial" charset="0"/>
              </a:rPr>
              <a:t> Chyu, Albert To</a:t>
            </a:r>
            <a:br>
              <a:rPr lang="en-US" sz="1600" b="1" i="1" dirty="0">
                <a:solidFill>
                  <a:srgbClr val="003399"/>
                </a:solidFill>
                <a:cs typeface="Arial" charset="0"/>
              </a:rPr>
            </a:br>
            <a:r>
              <a:rPr lang="en-US" sz="1600" b="1" i="1" dirty="0">
                <a:solidFill>
                  <a:srgbClr val="003399"/>
                </a:solidFill>
                <a:cs typeface="Arial" charset="0"/>
              </a:rPr>
              <a:t>University of Pittsburgh</a:t>
            </a:r>
            <a:br>
              <a:rPr lang="en-US" sz="1600" b="1" i="1" dirty="0">
                <a:solidFill>
                  <a:srgbClr val="003399"/>
                </a:solidFill>
                <a:cs typeface="Arial" charset="0"/>
              </a:rPr>
            </a:br>
            <a:endParaRPr lang="en-US" sz="1600" b="1" i="1" dirty="0">
              <a:solidFill>
                <a:srgbClr val="003399"/>
              </a:solidFill>
              <a:cs typeface="Arial" charset="0"/>
            </a:endParaRPr>
          </a:p>
        </p:txBody>
      </p:sp>
      <p:sp>
        <p:nvSpPr>
          <p:cNvPr id="4" name="Rectangle 3"/>
          <p:cNvSpPr/>
          <p:nvPr/>
        </p:nvSpPr>
        <p:spPr>
          <a:xfrm>
            <a:off x="6353031" y="5154051"/>
            <a:ext cx="2757436" cy="584775"/>
          </a:xfrm>
          <a:prstGeom prst="rect">
            <a:avLst/>
          </a:prstGeom>
        </p:spPr>
        <p:txBody>
          <a:bodyPr wrap="square">
            <a:spAutoFit/>
          </a:bodyPr>
          <a:lstStyle/>
          <a:p>
            <a:pPr fontAlgn="base">
              <a:spcBef>
                <a:spcPct val="0"/>
              </a:spcBef>
              <a:spcAft>
                <a:spcPct val="0"/>
              </a:spcAft>
            </a:pPr>
            <a:r>
              <a:rPr lang="en-US" sz="1600" b="1" i="1" dirty="0">
                <a:solidFill>
                  <a:srgbClr val="003399"/>
                </a:solidFill>
                <a:cs typeface="Arial" charset="0"/>
              </a:rPr>
              <a:t>Bruce S. Kang </a:t>
            </a:r>
            <a:br>
              <a:rPr lang="en-US" sz="1600" b="1" i="1" dirty="0">
                <a:solidFill>
                  <a:srgbClr val="003399"/>
                </a:solidFill>
                <a:cs typeface="Arial" charset="0"/>
              </a:rPr>
            </a:br>
            <a:r>
              <a:rPr lang="en-US" sz="1600" b="1" i="1" dirty="0">
                <a:solidFill>
                  <a:srgbClr val="003399"/>
                </a:solidFill>
                <a:cs typeface="Arial" charset="0"/>
              </a:rPr>
              <a:t>West Virginia University </a:t>
            </a:r>
          </a:p>
        </p:txBody>
      </p:sp>
      <p:sp>
        <p:nvSpPr>
          <p:cNvPr id="7" name="Rectangle 6"/>
          <p:cNvSpPr/>
          <p:nvPr/>
        </p:nvSpPr>
        <p:spPr>
          <a:xfrm>
            <a:off x="2451201" y="3837311"/>
            <a:ext cx="6400799" cy="1015663"/>
          </a:xfrm>
          <a:prstGeom prst="rect">
            <a:avLst/>
          </a:prstGeom>
        </p:spPr>
        <p:txBody>
          <a:bodyPr wrap="square">
            <a:spAutoFit/>
          </a:bodyPr>
          <a:lstStyle/>
          <a:p>
            <a:pPr algn="ctr" fontAlgn="base">
              <a:spcBef>
                <a:spcPct val="0"/>
              </a:spcBef>
              <a:spcAft>
                <a:spcPct val="0"/>
              </a:spcAft>
            </a:pPr>
            <a:r>
              <a:rPr lang="en-US" sz="2000" b="1" dirty="0">
                <a:solidFill>
                  <a:srgbClr val="003399"/>
                </a:solidFill>
                <a:latin typeface="Palatino Linotype" panose="02040502050505030304" pitchFamily="18" charset="0"/>
                <a:cs typeface="Arial" charset="0"/>
              </a:rPr>
              <a:t>Integrated Transpiration &amp; Lattice Cooling Systems Developed by Additive Engineering with Oxide Dispersed Strengthened  (ODS) Alloys</a:t>
            </a:r>
          </a:p>
        </p:txBody>
      </p:sp>
      <p:pic>
        <p:nvPicPr>
          <p:cNvPr id="2050" name="Picture 2" descr="Image result for siemens America"/>
          <p:cNvPicPr>
            <a:picLocks noChangeAspect="1" noChangeArrowheads="1"/>
          </p:cNvPicPr>
          <p:nvPr/>
        </p:nvPicPr>
        <p:blipFill rotWithShape="1">
          <a:blip r:embed="rId6">
            <a:extLst>
              <a:ext uri="{28A0092B-C50C-407E-A947-70E740481C1C}">
                <a14:useLocalDpi xmlns:a14="http://schemas.microsoft.com/office/drawing/2010/main" val="0"/>
              </a:ext>
            </a:extLst>
          </a:blip>
          <a:srcRect l="49507" t="24488" r="19134" b="10015"/>
          <a:stretch/>
        </p:blipFill>
        <p:spPr bwMode="auto">
          <a:xfrm>
            <a:off x="5288737" y="828513"/>
            <a:ext cx="922692" cy="14453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7287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1757772" y="16565"/>
            <a:ext cx="56284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rPr>
              <a:t>Pros and Cons of Gas Atomization (GA)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rPr>
              <a:t> for AM Metal Powder</a:t>
            </a:r>
          </a:p>
        </p:txBody>
      </p:sp>
      <p:sp>
        <p:nvSpPr>
          <p:cNvPr id="5" name="文本框 4"/>
          <p:cNvSpPr txBox="1"/>
          <p:nvPr/>
        </p:nvSpPr>
        <p:spPr>
          <a:xfrm>
            <a:off x="228600" y="685800"/>
            <a:ext cx="8355091" cy="6001643"/>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ea typeface="+mn-ea"/>
                <a:cs typeface="Times New Roman" panose="02020603050405020304" pitchFamily="18" charset="0"/>
              </a:rPr>
              <a:t>Pros: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Atomization processes are capable of producing high quality metal powders, such as aluminum, brass, iron, stainless steel, titanium and superalloys with uniform particle distribution and spherical shape. </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Current standard fabrication method to produce metal powders for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metal AM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F497D">
                    <a:lumMod val="60000"/>
                    <a:lumOff val="40000"/>
                  </a:srgbClr>
                </a:solidFill>
                <a:effectLst/>
                <a:uLnTx/>
                <a:uFillTx/>
                <a:latin typeface="Times New Roman" panose="02020603050405020304" pitchFamily="18" charset="0"/>
                <a:ea typeface="+mn-ea"/>
                <a:cs typeface="Times New Roman" panose="02020603050405020304" pitchFamily="18" charset="0"/>
              </a:rPr>
              <a:t>Cons: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ODS powder fabrication using GA becomes problematic due to  high melting temperature of yttrium oxide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a:t>
            </a:r>
            <a:r>
              <a:rPr kumimoji="0" lang="en-US" sz="2400" b="0" i="0"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a:t>
            </a:r>
            <a:r>
              <a:rPr kumimoji="0" lang="en-US" sz="2400" b="0" i="0"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2425°C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compared to iron (Fe,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1538 °C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nickel (Ni,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1668 °C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chromium (Cr,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1907 °C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aluminum (Al,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660 °C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uniform dispersion of Y</a:t>
            </a:r>
            <a:r>
              <a:rPr kumimoji="0" lang="en-US" sz="2400" b="0" i="0"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a:t>
            </a:r>
            <a:r>
              <a:rPr kumimoji="0" lang="en-US" sz="2400" b="0" i="0"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problematic for production of ODS powders. </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Post alternations of atomized powder (i.e. ball milling) must be done to produce ODS powder.</a:t>
            </a:r>
          </a:p>
        </p:txBody>
      </p:sp>
    </p:spTree>
    <p:extLst>
      <p:ext uri="{BB962C8B-B14F-4D97-AF65-F5344CB8AC3E}">
        <p14:creationId xmlns:p14="http://schemas.microsoft.com/office/powerpoint/2010/main" val="2837303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1793874"/>
          </a:xfrm>
        </p:spPr>
        <p:txBody>
          <a:bodyPr>
            <a:noAutofit/>
          </a:bodyPr>
          <a:lstStyle/>
          <a:p>
            <a:pPr algn="just"/>
            <a:r>
              <a:rPr lang="en-US" sz="2800" b="1" dirty="0">
                <a:solidFill>
                  <a:schemeClr val="tx2">
                    <a:lumMod val="75000"/>
                  </a:schemeClr>
                </a:solidFill>
                <a:latin typeface="Times New Roman" panose="02020603050405020304" pitchFamily="18" charset="0"/>
                <a:cs typeface="Times New Roman" panose="02020603050405020304" pitchFamily="18" charset="0"/>
              </a:rPr>
              <a:t>Ni- and Fe-based </a:t>
            </a:r>
            <a:r>
              <a:rPr lang="en-US" sz="2800" b="1" dirty="0">
                <a:solidFill>
                  <a:srgbClr val="FF0000"/>
                </a:solidFill>
                <a:latin typeface="Times New Roman" panose="02020603050405020304" pitchFamily="18" charset="0"/>
                <a:cs typeface="Times New Roman" panose="02020603050405020304" pitchFamily="18" charset="0"/>
              </a:rPr>
              <a:t>ODS</a:t>
            </a:r>
            <a:r>
              <a:rPr lang="en-US" sz="2800" b="1" dirty="0">
                <a:solidFill>
                  <a:schemeClr val="tx2">
                    <a:lumMod val="75000"/>
                  </a:schemeClr>
                </a:solidFill>
                <a:latin typeface="Times New Roman" panose="02020603050405020304" pitchFamily="18" charset="0"/>
                <a:cs typeface="Times New Roman" panose="02020603050405020304" pitchFamily="18" charset="0"/>
              </a:rPr>
              <a:t> powder development for </a:t>
            </a:r>
            <a:r>
              <a:rPr lang="en-US" sz="2800" b="1" dirty="0">
                <a:solidFill>
                  <a:srgbClr val="FF0000"/>
                </a:solidFill>
                <a:latin typeface="Times New Roman" panose="02020603050405020304" pitchFamily="18" charset="0"/>
                <a:cs typeface="Times New Roman" panose="02020603050405020304" pitchFamily="18" charset="0"/>
              </a:rPr>
              <a:t>Additive Manufacturing </a:t>
            </a:r>
            <a:r>
              <a:rPr lang="en-US" sz="2800" b="1" dirty="0">
                <a:solidFill>
                  <a:schemeClr val="tx2">
                    <a:lumMod val="75000"/>
                  </a:schemeClr>
                </a:solidFill>
                <a:latin typeface="Times New Roman" panose="02020603050405020304" pitchFamily="18" charset="0"/>
                <a:cs typeface="Times New Roman" panose="02020603050405020304" pitchFamily="18" charset="0"/>
              </a:rPr>
              <a:t>of gas turbine component with better high temperature (up to 1200 </a:t>
            </a:r>
            <a:r>
              <a:rPr lang="en-US" sz="2800" b="1" baseline="30000" dirty="0" err="1">
                <a:solidFill>
                  <a:schemeClr val="tx2">
                    <a:lumMod val="75000"/>
                  </a:schemeClr>
                </a:solidFill>
                <a:latin typeface="Times New Roman" panose="02020603050405020304" pitchFamily="18" charset="0"/>
                <a:cs typeface="Times New Roman" panose="02020603050405020304" pitchFamily="18" charset="0"/>
              </a:rPr>
              <a:t>o</a:t>
            </a:r>
            <a:r>
              <a:rPr lang="en-US" sz="2800" b="1" dirty="0" err="1">
                <a:solidFill>
                  <a:schemeClr val="tx2">
                    <a:lumMod val="75000"/>
                  </a:schemeClr>
                </a:solidFill>
                <a:latin typeface="Times New Roman" panose="02020603050405020304" pitchFamily="18" charset="0"/>
                <a:cs typeface="Times New Roman" panose="02020603050405020304" pitchFamily="18" charset="0"/>
              </a:rPr>
              <a:t>C</a:t>
            </a:r>
            <a:r>
              <a:rPr lang="en-US" sz="2800" b="1" dirty="0">
                <a:solidFill>
                  <a:schemeClr val="tx2">
                    <a:lumMod val="75000"/>
                  </a:schemeClr>
                </a:solidFill>
                <a:latin typeface="Times New Roman" panose="02020603050405020304" pitchFamily="18" charset="0"/>
                <a:cs typeface="Times New Roman" panose="02020603050405020304" pitchFamily="18" charset="0"/>
              </a:rPr>
              <a:t>)  oxidation/corrosion resistance and material strength (i.e. creep and fatigue)</a:t>
            </a:r>
          </a:p>
        </p:txBody>
      </p:sp>
      <p:sp>
        <p:nvSpPr>
          <p:cNvPr id="5" name="Rectangle 3"/>
          <p:cNvSpPr txBox="1">
            <a:spLocks noChangeArrowheads="1"/>
          </p:cNvSpPr>
          <p:nvPr/>
        </p:nvSpPr>
        <p:spPr bwMode="auto">
          <a:xfrm>
            <a:off x="228600" y="1793874"/>
            <a:ext cx="8915400" cy="50641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863600" marR="0" lvl="0" indent="-863600" algn="l" defTabSz="914400" rtl="0" eaLnBrk="1" fontAlgn="base" latinLnBrk="0" hangingPunct="1">
              <a:lnSpc>
                <a:spcPct val="90000"/>
              </a:lnSpc>
              <a:spcBef>
                <a:spcPct val="20000"/>
              </a:spcBef>
              <a:spcAft>
                <a:spcPts val="60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    (</a:t>
            </a:r>
            <a:r>
              <a:rPr kumimoji="0" lang="en-US" altLang="zh-CN" sz="2800" b="1" i="0" u="none" strike="noStrike" kern="0" cap="none" spc="0" normalizeH="0" baseline="0" noProof="0" dirty="0" err="1">
                <a:ln>
                  <a:noFill/>
                </a:ln>
                <a:solidFill>
                  <a:prstClr val="black"/>
                </a:solidFill>
                <a:effectLst/>
                <a:uLnTx/>
                <a:uFillTx/>
                <a:latin typeface="Times New Roman" pitchFamily="18" charset="0"/>
                <a:ea typeface="宋体" pitchFamily="2" charset="-122"/>
                <a:cs typeface="+mn-cs"/>
              </a:rPr>
              <a:t>i</a:t>
            </a: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  (to produce) </a:t>
            </a:r>
            <a:r>
              <a:rPr kumimoji="0" lang="en-US" altLang="zh-CN" sz="2800" b="1" i="0" u="none" strike="noStrike" kern="0" cap="none" spc="0" normalizeH="0" baseline="0" noProof="0" dirty="0">
                <a:ln>
                  <a:noFill/>
                </a:ln>
                <a:solidFill>
                  <a:srgbClr val="FF0000"/>
                </a:solidFill>
                <a:effectLst/>
                <a:uLnTx/>
                <a:uFillTx/>
                <a:latin typeface="Times New Roman" pitchFamily="18" charset="0"/>
                <a:ea typeface="宋体" pitchFamily="2" charset="-122"/>
                <a:cs typeface="+mn-cs"/>
              </a:rPr>
              <a:t>ODS powder </a:t>
            </a: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for AM with lower manufacturing cost and better </a:t>
            </a:r>
            <a:r>
              <a:rPr kumimoji="0" lang="en-US" altLang="zh-CN" sz="2800" b="1" i="0" u="none" strike="noStrike" kern="0" cap="none" spc="0" normalizeH="0" baseline="0" noProof="0" dirty="0" err="1">
                <a:ln>
                  <a:noFill/>
                </a:ln>
                <a:solidFill>
                  <a:srgbClr val="FF0000"/>
                </a:solidFill>
                <a:effectLst/>
                <a:uLnTx/>
                <a:uFillTx/>
                <a:latin typeface="Times New Roman" pitchFamily="18" charset="0"/>
                <a:ea typeface="宋体" pitchFamily="2" charset="-122"/>
                <a:cs typeface="+mn-cs"/>
              </a:rPr>
              <a:t>yttria</a:t>
            </a:r>
            <a:r>
              <a:rPr kumimoji="0" lang="en-US" altLang="zh-CN" sz="2800" b="1" i="0" u="none" strike="noStrike" kern="0" cap="none" spc="0" normalizeH="0" baseline="0" noProof="0" dirty="0">
                <a:ln>
                  <a:noFill/>
                </a:ln>
                <a:solidFill>
                  <a:srgbClr val="FF0000"/>
                </a:solidFill>
                <a:effectLst/>
                <a:uLnTx/>
                <a:uFillTx/>
                <a:latin typeface="Times New Roman" pitchFamily="18" charset="0"/>
                <a:ea typeface="宋体" pitchFamily="2" charset="-122"/>
                <a:cs typeface="+mn-cs"/>
              </a:rPr>
              <a:t> dispersion </a:t>
            </a: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using a combined Hosokawa </a:t>
            </a:r>
            <a:r>
              <a:rPr kumimoji="0" lang="en-US" altLang="zh-CN" sz="2800" b="1" i="0" u="none" strike="noStrike" kern="0" cap="none" spc="0" normalizeH="0" baseline="0" noProof="0" dirty="0" err="1">
                <a:ln>
                  <a:noFill/>
                </a:ln>
                <a:solidFill>
                  <a:prstClr val="black"/>
                </a:solidFill>
                <a:effectLst/>
                <a:uLnTx/>
                <a:uFillTx/>
                <a:latin typeface="Times New Roman" pitchFamily="18" charset="0"/>
                <a:ea typeface="宋体" pitchFamily="2" charset="-122"/>
                <a:cs typeface="+mn-cs"/>
              </a:rPr>
              <a:t>mechano</a:t>
            </a: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 chemical bonding (</a:t>
            </a:r>
            <a:r>
              <a:rPr kumimoji="0" lang="en-US" altLang="zh-CN" sz="2800" b="1" i="0" u="none" strike="noStrike" kern="0" cap="none" spc="0" normalizeH="0" baseline="0" noProof="0" dirty="0">
                <a:ln>
                  <a:noFill/>
                </a:ln>
                <a:solidFill>
                  <a:srgbClr val="FF0000"/>
                </a:solidFill>
                <a:effectLst/>
                <a:uLnTx/>
                <a:uFillTx/>
                <a:latin typeface="Times New Roman" pitchFamily="18" charset="0"/>
                <a:ea typeface="宋体" pitchFamily="2" charset="-122"/>
                <a:cs typeface="+mn-cs"/>
              </a:rPr>
              <a:t>MCB</a:t>
            </a: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 and ball milling (</a:t>
            </a:r>
            <a:r>
              <a:rPr kumimoji="0" lang="en-US" altLang="zh-CN" sz="2800" b="1" i="0" u="none" strike="noStrike" kern="0" cap="none" spc="0" normalizeH="0" baseline="0" noProof="0" dirty="0">
                <a:ln>
                  <a:noFill/>
                </a:ln>
                <a:solidFill>
                  <a:srgbClr val="FF0000"/>
                </a:solidFill>
                <a:effectLst/>
                <a:uLnTx/>
                <a:uFillTx/>
                <a:latin typeface="Times New Roman" pitchFamily="18" charset="0"/>
                <a:ea typeface="宋体" pitchFamily="2" charset="-122"/>
                <a:cs typeface="+mn-cs"/>
              </a:rPr>
              <a:t>BM</a:t>
            </a: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 process:</a:t>
            </a:r>
          </a:p>
          <a:p>
            <a:pPr marL="863600" marR="0" lvl="0" indent="-863600" algn="l" defTabSz="914400" rtl="0" eaLnBrk="1" fontAlgn="base"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           (a) MCB + BM </a:t>
            </a:r>
          </a:p>
          <a:p>
            <a:pPr marL="863600" marR="0" lvl="0" indent="-863600" algn="l" defTabSz="914400" rtl="0" eaLnBrk="1" fontAlgn="base"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           (b) MCB only </a:t>
            </a:r>
          </a:p>
          <a:p>
            <a:pPr marL="863600" marR="0" lvl="0" indent="-863600" algn="l" defTabSz="914400" rtl="0" eaLnBrk="1" fontAlgn="base" latinLnBrk="0" hangingPunct="1">
              <a:lnSpc>
                <a:spcPct val="90000"/>
              </a:lnSpc>
              <a:spcBef>
                <a:spcPct val="20000"/>
              </a:spcBef>
              <a:spcAft>
                <a:spcPts val="60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    (ii) AM processing optimization</a:t>
            </a:r>
          </a:p>
          <a:p>
            <a:pPr marL="863600" marR="0" lvl="0" indent="-863600" algn="l" defTabSz="914400" rtl="0" eaLnBrk="1" fontAlgn="base" latinLnBrk="0" hangingPunct="1">
              <a:lnSpc>
                <a:spcPct val="90000"/>
              </a:lnSpc>
              <a:spcBef>
                <a:spcPct val="20000"/>
              </a:spcBef>
              <a:spcAft>
                <a:spcPts val="60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   (iii) (to achieve) a durable </a:t>
            </a:r>
            <a:r>
              <a:rPr kumimoji="0" lang="el-GR" altLang="zh-CN" sz="2800" b="1" i="0" u="none" strike="noStrike" kern="0" cap="none" spc="0" normalizeH="0" baseline="0" noProof="0" dirty="0">
                <a:ln>
                  <a:noFill/>
                </a:ln>
                <a:solidFill>
                  <a:srgbClr val="FF0000"/>
                </a:solidFill>
                <a:effectLst/>
                <a:uLnTx/>
                <a:uFillTx/>
                <a:latin typeface="Times New Roman" pitchFamily="18" charset="0"/>
                <a:ea typeface="宋体" pitchFamily="2" charset="-122"/>
                <a:cs typeface="+mn-cs"/>
              </a:rPr>
              <a:t>α</a:t>
            </a:r>
            <a:r>
              <a:rPr kumimoji="0" lang="en-US" altLang="zh-CN" sz="2800" b="1" i="0" u="none" strike="noStrike" kern="0" cap="none" spc="0" normalizeH="0" baseline="0" noProof="0" dirty="0">
                <a:ln>
                  <a:noFill/>
                </a:ln>
                <a:solidFill>
                  <a:srgbClr val="FF0000"/>
                </a:solidFill>
                <a:effectLst/>
                <a:uLnTx/>
                <a:uFillTx/>
                <a:latin typeface="Times New Roman" pitchFamily="18" charset="0"/>
                <a:ea typeface="宋体" pitchFamily="2" charset="-122"/>
                <a:cs typeface="+mn-cs"/>
              </a:rPr>
              <a:t>-Al</a:t>
            </a:r>
            <a:r>
              <a:rPr kumimoji="0" lang="en-US" altLang="zh-CN" sz="2800" b="1" i="0" u="none" strike="noStrike" kern="0" cap="none" spc="0" normalizeH="0" baseline="-25000" noProof="0" dirty="0">
                <a:ln>
                  <a:noFill/>
                </a:ln>
                <a:solidFill>
                  <a:srgbClr val="FF0000"/>
                </a:solidFill>
                <a:effectLst/>
                <a:uLnTx/>
                <a:uFillTx/>
                <a:latin typeface="Times New Roman" pitchFamily="18" charset="0"/>
                <a:ea typeface="宋体" pitchFamily="2" charset="-122"/>
                <a:cs typeface="+mn-cs"/>
              </a:rPr>
              <a:t>2</a:t>
            </a:r>
            <a:r>
              <a:rPr kumimoji="0" lang="en-US" altLang="zh-CN" sz="2800" b="1" i="0" u="none" strike="noStrike" kern="0" cap="none" spc="0" normalizeH="0" baseline="0" noProof="0" dirty="0">
                <a:ln>
                  <a:noFill/>
                </a:ln>
                <a:solidFill>
                  <a:srgbClr val="FF0000"/>
                </a:solidFill>
                <a:effectLst/>
                <a:uLnTx/>
                <a:uFillTx/>
                <a:latin typeface="Times New Roman" pitchFamily="18" charset="0"/>
                <a:ea typeface="宋体" pitchFamily="2" charset="-122"/>
                <a:cs typeface="+mn-cs"/>
              </a:rPr>
              <a:t>O</a:t>
            </a:r>
            <a:r>
              <a:rPr kumimoji="0" lang="en-US" altLang="zh-CN" sz="2800" b="1" i="0" u="none" strike="noStrike" kern="0" cap="none" spc="0" normalizeH="0" baseline="-25000" noProof="0" dirty="0">
                <a:ln>
                  <a:noFill/>
                </a:ln>
                <a:solidFill>
                  <a:srgbClr val="FF0000"/>
                </a:solidFill>
                <a:effectLst/>
                <a:uLnTx/>
                <a:uFillTx/>
                <a:latin typeface="Times New Roman" pitchFamily="18" charset="0"/>
                <a:ea typeface="宋体" pitchFamily="2" charset="-122"/>
                <a:cs typeface="+mn-cs"/>
              </a:rPr>
              <a:t>3</a:t>
            </a:r>
            <a:r>
              <a:rPr kumimoji="0" lang="en-US" altLang="zh-CN" sz="2800" b="1" i="0" u="none" strike="noStrike" kern="0" cap="none" spc="0" normalizeH="0" baseline="0" noProof="0" dirty="0">
                <a:ln>
                  <a:noFill/>
                </a:ln>
                <a:solidFill>
                  <a:srgbClr val="FF0000"/>
                </a:solidFill>
                <a:effectLst/>
                <a:uLnTx/>
                <a:uFillTx/>
                <a:latin typeface="Times New Roman" pitchFamily="18" charset="0"/>
                <a:ea typeface="宋体" pitchFamily="2" charset="-122"/>
                <a:cs typeface="+mn-cs"/>
              </a:rPr>
              <a:t> </a:t>
            </a: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oxide layer (via external oxidation) with strong adhesion to substrate for better oxidation and corrosion resistance (e.g. molten chloride) </a:t>
            </a:r>
            <a:endParaRPr kumimoji="0" lang="en-US" altLang="zh-CN" sz="2800" b="1" i="0" u="none" strike="noStrike" kern="0" cap="none" spc="0" normalizeH="0" baseline="-25000" noProof="0" dirty="0">
              <a:ln>
                <a:noFill/>
              </a:ln>
              <a:solidFill>
                <a:prstClr val="black"/>
              </a:solidFill>
              <a:effectLst/>
              <a:uLnTx/>
              <a:uFillTx/>
              <a:latin typeface="Times New Roman" pitchFamily="18" charset="0"/>
              <a:ea typeface="宋体" pitchFamily="2" charset="-122"/>
              <a:cs typeface="+mn-cs"/>
            </a:endParaRPr>
          </a:p>
          <a:p>
            <a:pPr marL="863600" marR="0" lvl="0" indent="-863600" algn="l" defTabSz="914400" rtl="0" eaLnBrk="1" fontAlgn="base" latinLnBrk="0" hangingPunct="1">
              <a:lnSpc>
                <a:spcPct val="90000"/>
              </a:lnSpc>
              <a:spcBef>
                <a:spcPct val="20000"/>
              </a:spcBef>
              <a:spcAft>
                <a:spcPts val="600"/>
              </a:spcAft>
              <a:buClrTx/>
              <a:buSzTx/>
              <a:buFontTx/>
              <a:buNone/>
              <a:tabLst/>
              <a:defRPr/>
            </a:pPr>
            <a:endPar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endParaRPr>
          </a:p>
          <a:p>
            <a:pPr marL="863600" marR="0" lvl="0" indent="-863600" algn="l" defTabSz="914400" rtl="0" eaLnBrk="1" fontAlgn="base" latinLnBrk="0" hangingPunct="1">
              <a:lnSpc>
                <a:spcPct val="90000"/>
              </a:lnSpc>
              <a:spcBef>
                <a:spcPct val="20000"/>
              </a:spcBef>
              <a:spcAft>
                <a:spcPts val="600"/>
              </a:spcAft>
              <a:buClrTx/>
              <a:buSzTx/>
              <a:buFontTx/>
              <a:buNone/>
              <a:tabLst/>
              <a:defRPr/>
            </a:pPr>
            <a:endPar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endParaRPr>
          </a:p>
          <a:p>
            <a:pPr marL="863600" marR="0" lvl="0" indent="-863600" algn="l" defTabSz="914400" rtl="0" eaLnBrk="1" fontAlgn="base" latinLnBrk="0" hangingPunct="1">
              <a:lnSpc>
                <a:spcPct val="90000"/>
              </a:lnSpc>
              <a:spcBef>
                <a:spcPct val="20000"/>
              </a:spcBef>
              <a:spcAft>
                <a:spcPts val="600"/>
              </a:spcAft>
              <a:buClrTx/>
              <a:buSzTx/>
              <a:buFontTx/>
              <a:buNone/>
              <a:tabLst/>
              <a:defRPr/>
            </a:pPr>
            <a:endPar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endParaRPr>
          </a:p>
          <a:p>
            <a:pPr marL="914400" marR="0" lvl="0" indent="-914400" algn="l" defTabSz="914400" rtl="0" eaLnBrk="1" fontAlgn="base" latinLnBrk="0" hangingPunct="1">
              <a:lnSpc>
                <a:spcPct val="90000"/>
              </a:lnSpc>
              <a:spcBef>
                <a:spcPct val="20000"/>
              </a:spcBef>
              <a:spcAft>
                <a:spcPct val="0"/>
              </a:spcAft>
              <a:buClrTx/>
              <a:buSzTx/>
              <a:buFontTx/>
              <a:buNone/>
              <a:tabLst/>
              <a:defRPr/>
            </a:pPr>
            <a:endPar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    </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zh-TW"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Calibri"/>
                <a:ea typeface="新細明體" pitchFamily="18" charset="-120"/>
                <a:cs typeface="+mn-cs"/>
              </a:rPr>
              <a:t>   </a:t>
            </a:r>
            <a:r>
              <a:rPr kumimoji="0" lang="en-US" altLang="zh-CN" sz="2800" b="1" i="0" u="none" strike="noStrike" kern="0" cap="none" spc="0" normalizeH="0" baseline="0" noProof="0" dirty="0">
                <a:ln>
                  <a:noFill/>
                </a:ln>
                <a:solidFill>
                  <a:prstClr val="black"/>
                </a:solidFill>
                <a:effectLst/>
                <a:uLnTx/>
                <a:uFillTx/>
                <a:latin typeface="Times New Roman" pitchFamily="18" charset="0"/>
                <a:ea typeface="宋体" pitchFamily="2" charset="-122"/>
                <a:cs typeface="+mn-cs"/>
              </a:rPr>
              <a:t> </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58418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36"/>
        <p:cNvGrpSpPr/>
        <p:nvPr/>
      </p:nvGrpSpPr>
      <p:grpSpPr>
        <a:xfrm>
          <a:off x="0" y="0"/>
          <a:ext cx="0" cy="0"/>
          <a:chOff x="0" y="0"/>
          <a:chExt cx="0" cy="0"/>
        </a:xfrm>
      </p:grpSpPr>
      <p:pic>
        <p:nvPicPr>
          <p:cNvPr id="137" name="Google Shape;137;p18"/>
          <p:cNvPicPr preferRelativeResize="0"/>
          <p:nvPr/>
        </p:nvPicPr>
        <p:blipFill rotWithShape="1">
          <a:blip r:embed="rId3">
            <a:alphaModFix/>
          </a:blip>
          <a:srcRect/>
          <a:stretch/>
        </p:blipFill>
        <p:spPr>
          <a:xfrm>
            <a:off x="4758048" y="1216172"/>
            <a:ext cx="2834640" cy="2238185"/>
          </a:xfrm>
          <a:prstGeom prst="rect">
            <a:avLst/>
          </a:prstGeom>
          <a:noFill/>
          <a:ln>
            <a:noFill/>
          </a:ln>
        </p:spPr>
      </p:pic>
      <p:pic>
        <p:nvPicPr>
          <p:cNvPr id="138" name="Google Shape;138;p18"/>
          <p:cNvPicPr preferRelativeResize="0"/>
          <p:nvPr/>
        </p:nvPicPr>
        <p:blipFill rotWithShape="1">
          <a:blip r:embed="rId4">
            <a:alphaModFix/>
          </a:blip>
          <a:srcRect/>
          <a:stretch/>
        </p:blipFill>
        <p:spPr>
          <a:xfrm>
            <a:off x="1460549" y="1201091"/>
            <a:ext cx="2834640" cy="2266237"/>
          </a:xfrm>
          <a:prstGeom prst="rect">
            <a:avLst/>
          </a:prstGeom>
          <a:noFill/>
          <a:ln>
            <a:noFill/>
          </a:ln>
        </p:spPr>
      </p:pic>
      <p:sp>
        <p:nvSpPr>
          <p:cNvPr id="139" name="Google Shape;139;p18"/>
          <p:cNvSpPr/>
          <p:nvPr/>
        </p:nvSpPr>
        <p:spPr>
          <a:xfrm>
            <a:off x="238193" y="3581218"/>
            <a:ext cx="8380429" cy="523219"/>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350"/>
              <a:buFont typeface="Arial"/>
              <a:buNone/>
              <a:tabLst/>
              <a:defRPr/>
            </a:pPr>
            <a:r>
              <a:rPr kumimoji="0" lang="en-US" sz="1400" b="1" i="0" u="none" strike="noStrike" kern="1200" cap="none" spc="0" normalizeH="0" baseline="0" noProof="0">
                <a:ln>
                  <a:noFill/>
                </a:ln>
                <a:solidFill>
                  <a:prstClr val="black"/>
                </a:solidFill>
                <a:effectLst/>
                <a:uLnTx/>
                <a:uFillTx/>
                <a:latin typeface="Arial"/>
                <a:ea typeface="Arial"/>
                <a:cs typeface="Arial"/>
                <a:sym typeface="Arial"/>
              </a:rPr>
              <a:t>SEM micrographs of MCB processed ODS powder sample</a:t>
            </a:r>
            <a:endParaRPr kumimoji="0" sz="1400" b="1" i="0" u="none" strike="noStrike" kern="1200" cap="none" spc="0" normalizeH="0" baseline="0" noProof="0">
              <a:ln>
                <a:noFill/>
              </a:ln>
              <a:solidFill>
                <a:prstClr val="black"/>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prstClr val="black"/>
              </a:buClr>
              <a:buSzPts val="350"/>
              <a:buFont typeface="Arial"/>
              <a:buNone/>
              <a:tabLst/>
              <a:defRPr/>
            </a:pPr>
            <a:r>
              <a:rPr kumimoji="0" lang="en-US" sz="1400" b="0" i="0" u="none" strike="noStrike" kern="1200" cap="none" spc="0" normalizeH="0" baseline="0" noProof="0">
                <a:ln>
                  <a:noFill/>
                </a:ln>
                <a:solidFill>
                  <a:prstClr val="black"/>
                </a:solidFill>
                <a:effectLst/>
                <a:uLnTx/>
                <a:uFillTx/>
                <a:latin typeface="Arial"/>
                <a:ea typeface="Arial"/>
                <a:cs typeface="Arial"/>
                <a:sym typeface="Arial"/>
              </a:rPr>
              <a:t>(a). As-processed from MCB; (b) close view of (a)</a:t>
            </a:r>
            <a:endParaRPr kumimoji="0" sz="1400" b="0" i="0" u="none" strike="noStrike" kern="1200" cap="none" spc="0" normalizeH="0" baseline="0" noProof="0">
              <a:ln>
                <a:noFill/>
              </a:ln>
              <a:solidFill>
                <a:prstClr val="black"/>
              </a:solidFill>
              <a:effectLst/>
              <a:uLnTx/>
              <a:uFillTx/>
              <a:latin typeface="Arial"/>
              <a:ea typeface="Arial"/>
              <a:cs typeface="Arial"/>
              <a:sym typeface="Arial"/>
            </a:endParaRPr>
          </a:p>
        </p:txBody>
      </p:sp>
      <p:graphicFrame>
        <p:nvGraphicFramePr>
          <p:cNvPr id="140" name="Google Shape;140;p18"/>
          <p:cNvGraphicFramePr/>
          <p:nvPr/>
        </p:nvGraphicFramePr>
        <p:xfrm>
          <a:off x="985524" y="664241"/>
          <a:ext cx="7482800" cy="479800"/>
        </p:xfrm>
        <a:graphic>
          <a:graphicData uri="http://schemas.openxmlformats.org/drawingml/2006/table">
            <a:tbl>
              <a:tblPr>
                <a:noFill/>
              </a:tblPr>
              <a:tblGrid>
                <a:gridCol w="1550650">
                  <a:extLst>
                    <a:ext uri="{9D8B030D-6E8A-4147-A177-3AD203B41FA5}">
                      <a16:colId xmlns:a16="http://schemas.microsoft.com/office/drawing/2014/main" val="20000"/>
                    </a:ext>
                  </a:extLst>
                </a:gridCol>
                <a:gridCol w="1457225">
                  <a:extLst>
                    <a:ext uri="{9D8B030D-6E8A-4147-A177-3AD203B41FA5}">
                      <a16:colId xmlns:a16="http://schemas.microsoft.com/office/drawing/2014/main" val="20001"/>
                    </a:ext>
                  </a:extLst>
                </a:gridCol>
                <a:gridCol w="1352325">
                  <a:extLst>
                    <a:ext uri="{9D8B030D-6E8A-4147-A177-3AD203B41FA5}">
                      <a16:colId xmlns:a16="http://schemas.microsoft.com/office/drawing/2014/main" val="20002"/>
                    </a:ext>
                  </a:extLst>
                </a:gridCol>
                <a:gridCol w="1455575">
                  <a:extLst>
                    <a:ext uri="{9D8B030D-6E8A-4147-A177-3AD203B41FA5}">
                      <a16:colId xmlns:a16="http://schemas.microsoft.com/office/drawing/2014/main" val="20003"/>
                    </a:ext>
                  </a:extLst>
                </a:gridCol>
                <a:gridCol w="1667025">
                  <a:extLst>
                    <a:ext uri="{9D8B030D-6E8A-4147-A177-3AD203B41FA5}">
                      <a16:colId xmlns:a16="http://schemas.microsoft.com/office/drawing/2014/main" val="20004"/>
                    </a:ext>
                  </a:extLst>
                </a:gridCol>
              </a:tblGrid>
              <a:tr h="239900">
                <a:tc>
                  <a:txBody>
                    <a:bodyPr/>
                    <a:lstStyle/>
                    <a:p>
                      <a:pPr marL="0" marR="0" lvl="0" indent="0" algn="ctr" rtl="0">
                        <a:lnSpc>
                          <a:spcPct val="100000"/>
                        </a:lnSpc>
                        <a:spcBef>
                          <a:spcPts val="0"/>
                        </a:spcBef>
                        <a:spcAft>
                          <a:spcPts val="0"/>
                        </a:spcAft>
                        <a:buClr>
                          <a:schemeClr val="dk1"/>
                        </a:buClr>
                        <a:buSzPts val="300"/>
                        <a:buFont typeface="Times New Roman"/>
                        <a:buNone/>
                      </a:pPr>
                      <a:r>
                        <a:rPr lang="en-US" sz="1200" b="1" i="0" u="none" strike="noStrike" cap="none">
                          <a:solidFill>
                            <a:schemeClr val="dk1"/>
                          </a:solidFill>
                          <a:latin typeface="Times New Roman"/>
                          <a:ea typeface="Times New Roman"/>
                          <a:cs typeface="Times New Roman"/>
                          <a:sym typeface="Times New Roman"/>
                        </a:rPr>
                        <a:t>Cr (7.5~10 µm)</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300"/>
                        <a:buFont typeface="Times New Roman"/>
                        <a:buNone/>
                      </a:pPr>
                      <a:r>
                        <a:rPr lang="en-US" sz="1200" b="1" i="0" u="none" strike="noStrike" cap="none">
                          <a:solidFill>
                            <a:schemeClr val="dk1"/>
                          </a:solidFill>
                          <a:latin typeface="Times New Roman"/>
                          <a:ea typeface="Times New Roman"/>
                          <a:cs typeface="Times New Roman"/>
                          <a:sym typeface="Times New Roman"/>
                        </a:rPr>
                        <a:t>Al (4.5 ~ 7 µm)</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300"/>
                        <a:buFont typeface="Times New Roman"/>
                        <a:buNone/>
                      </a:pPr>
                      <a:r>
                        <a:rPr lang="en-US" sz="1200" b="1" i="0" u="none" strike="noStrike" cap="none">
                          <a:solidFill>
                            <a:srgbClr val="FF0000"/>
                          </a:solidFill>
                          <a:latin typeface="Times New Roman"/>
                          <a:ea typeface="Times New Roman"/>
                          <a:cs typeface="Times New Roman"/>
                          <a:sym typeface="Times New Roman"/>
                        </a:rPr>
                        <a:t>Y</a:t>
                      </a:r>
                      <a:r>
                        <a:rPr lang="en-US" sz="1200" b="1" i="0" u="none" strike="noStrike" cap="none" baseline="-25000">
                          <a:solidFill>
                            <a:srgbClr val="FF0000"/>
                          </a:solidFill>
                          <a:latin typeface="Times New Roman"/>
                          <a:ea typeface="Times New Roman"/>
                          <a:cs typeface="Times New Roman"/>
                          <a:sym typeface="Times New Roman"/>
                        </a:rPr>
                        <a:t>2</a:t>
                      </a:r>
                      <a:r>
                        <a:rPr lang="en-US" sz="1200" b="1" i="0" u="none" strike="noStrike" cap="none">
                          <a:solidFill>
                            <a:srgbClr val="FF0000"/>
                          </a:solidFill>
                          <a:latin typeface="Times New Roman"/>
                          <a:ea typeface="Times New Roman"/>
                          <a:cs typeface="Times New Roman"/>
                          <a:sym typeface="Times New Roman"/>
                        </a:rPr>
                        <a:t>O</a:t>
                      </a:r>
                      <a:r>
                        <a:rPr lang="en-US" sz="1200" b="1" i="0" u="none" strike="noStrike" cap="none" baseline="-25000">
                          <a:solidFill>
                            <a:srgbClr val="FF0000"/>
                          </a:solidFill>
                          <a:latin typeface="Times New Roman"/>
                          <a:ea typeface="Times New Roman"/>
                          <a:cs typeface="Times New Roman"/>
                          <a:sym typeface="Times New Roman"/>
                        </a:rPr>
                        <a:t>3</a:t>
                      </a:r>
                      <a:r>
                        <a:rPr lang="en-US" sz="1200" b="1" i="0" u="none" strike="noStrike" cap="none">
                          <a:solidFill>
                            <a:srgbClr val="FF0000"/>
                          </a:solidFill>
                          <a:latin typeface="Times New Roman"/>
                          <a:ea typeface="Times New Roman"/>
                          <a:cs typeface="Times New Roman"/>
                          <a:sym typeface="Times New Roman"/>
                        </a:rPr>
                        <a:t> &lt; 50nm</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300"/>
                        <a:buFont typeface="Times New Roman"/>
                        <a:buNone/>
                      </a:pPr>
                      <a:r>
                        <a:rPr lang="en-US" sz="1200" b="1" i="0" u="none" strike="noStrike" cap="none">
                          <a:solidFill>
                            <a:schemeClr val="dk1"/>
                          </a:solidFill>
                          <a:latin typeface="Times New Roman"/>
                          <a:ea typeface="Times New Roman"/>
                          <a:cs typeface="Times New Roman"/>
                          <a:sym typeface="Times New Roman"/>
                        </a:rPr>
                        <a:t>W  (~1 µm)</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300"/>
                        <a:buFont typeface="Times New Roman"/>
                        <a:buNone/>
                      </a:pPr>
                      <a:r>
                        <a:rPr lang="en-US" sz="1200" b="1" i="0" u="none" strike="noStrike" cap="none">
                          <a:solidFill>
                            <a:schemeClr val="dk1"/>
                          </a:solidFill>
                          <a:latin typeface="Times New Roman"/>
                          <a:ea typeface="Times New Roman"/>
                          <a:cs typeface="Times New Roman"/>
                          <a:sym typeface="Times New Roman"/>
                        </a:rPr>
                        <a:t>Ni (4 ~ 8 µm)</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39900">
                <a:tc>
                  <a:txBody>
                    <a:bodyPr/>
                    <a:lstStyle/>
                    <a:p>
                      <a:pPr marL="0" marR="0" lvl="0" indent="0" algn="ctr" rtl="0">
                        <a:lnSpc>
                          <a:spcPct val="100000"/>
                        </a:lnSpc>
                        <a:spcBef>
                          <a:spcPts val="0"/>
                        </a:spcBef>
                        <a:spcAft>
                          <a:spcPts val="0"/>
                        </a:spcAft>
                        <a:buClr>
                          <a:schemeClr val="dk1"/>
                        </a:buClr>
                        <a:buSzPts val="300"/>
                        <a:buFont typeface="Times New Roman"/>
                        <a:buNone/>
                      </a:pPr>
                      <a:r>
                        <a:rPr lang="en-US" sz="1200" b="1" i="0" u="none" strike="noStrike" cap="none">
                          <a:solidFill>
                            <a:schemeClr val="dk1"/>
                          </a:solidFill>
                          <a:latin typeface="Times New Roman"/>
                          <a:ea typeface="Times New Roman"/>
                          <a:cs typeface="Times New Roman"/>
                          <a:sym typeface="Times New Roman"/>
                        </a:rPr>
                        <a:t>20</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300"/>
                        <a:buFont typeface="Times New Roman"/>
                        <a:buNone/>
                      </a:pPr>
                      <a:r>
                        <a:rPr lang="en-US" sz="1200" b="1" i="0" u="none" strike="noStrike" cap="none">
                          <a:solidFill>
                            <a:schemeClr val="dk1"/>
                          </a:solidFill>
                          <a:latin typeface="Times New Roman"/>
                          <a:ea typeface="Times New Roman"/>
                          <a:cs typeface="Times New Roman"/>
                          <a:sym typeface="Times New Roman"/>
                        </a:rPr>
                        <a:t>5</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300"/>
                        <a:buFont typeface="Times New Roman"/>
                        <a:buNone/>
                      </a:pPr>
                      <a:r>
                        <a:rPr lang="en-US" sz="1200" b="1" i="0" u="none" strike="noStrike" cap="none">
                          <a:solidFill>
                            <a:schemeClr val="dk1"/>
                          </a:solidFill>
                          <a:latin typeface="Times New Roman"/>
                          <a:ea typeface="Times New Roman"/>
                          <a:cs typeface="Times New Roman"/>
                          <a:sym typeface="Times New Roman"/>
                        </a:rPr>
                        <a:t>1.5</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300"/>
                        <a:buFont typeface="Times New Roman"/>
                        <a:buNone/>
                      </a:pPr>
                      <a:r>
                        <a:rPr lang="en-US" sz="1200" b="1" i="0" u="none" strike="noStrike" cap="none">
                          <a:solidFill>
                            <a:schemeClr val="dk1"/>
                          </a:solidFill>
                          <a:latin typeface="Times New Roman"/>
                          <a:ea typeface="Times New Roman"/>
                          <a:cs typeface="Times New Roman"/>
                          <a:sym typeface="Times New Roman"/>
                        </a:rPr>
                        <a:t>3</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300"/>
                        <a:buFont typeface="Times New Roman"/>
                        <a:buNone/>
                      </a:pPr>
                      <a:r>
                        <a:rPr lang="en-US" sz="1200" b="1" i="0" u="none" strike="noStrike" cap="none">
                          <a:solidFill>
                            <a:schemeClr val="dk1"/>
                          </a:solidFill>
                          <a:latin typeface="Times New Roman"/>
                          <a:ea typeface="Times New Roman"/>
                          <a:cs typeface="Times New Roman"/>
                          <a:sym typeface="Times New Roman"/>
                        </a:rPr>
                        <a:t>70.5</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41" name="Google Shape;141;p18"/>
          <p:cNvSpPr/>
          <p:nvPr/>
        </p:nvSpPr>
        <p:spPr>
          <a:xfrm>
            <a:off x="280871" y="18769"/>
            <a:ext cx="8356600" cy="52321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399"/>
              </a:buClr>
              <a:buSzPts val="700"/>
              <a:buFont typeface="Times New Roman"/>
              <a:buNone/>
              <a:tabLst/>
              <a:defRPr/>
            </a:pPr>
            <a:r>
              <a:rPr kumimoji="0" lang="en-US" sz="2800" b="1" i="0" u="none" strike="noStrike" kern="1200" cap="none" spc="0" normalizeH="0" baseline="0" noProof="0" dirty="0" err="1">
                <a:ln>
                  <a:noFill/>
                </a:ln>
                <a:solidFill>
                  <a:srgbClr val="4BACC6">
                    <a:lumMod val="75000"/>
                  </a:srgbClr>
                </a:solidFill>
                <a:effectLst/>
                <a:uLnTx/>
                <a:uFillTx/>
                <a:latin typeface="Times New Roman"/>
                <a:ea typeface="Times New Roman"/>
                <a:cs typeface="Times New Roman"/>
                <a:sym typeface="Times New Roman"/>
              </a:rPr>
              <a:t>Mechano</a:t>
            </a:r>
            <a:r>
              <a:rPr kumimoji="0" lang="en-US" sz="2800" b="1" i="0" u="none" strike="noStrike" kern="1200" cap="none" spc="0" normalizeH="0" baseline="0" noProof="0" dirty="0">
                <a:ln>
                  <a:noFill/>
                </a:ln>
                <a:solidFill>
                  <a:srgbClr val="4BACC6">
                    <a:lumMod val="75000"/>
                  </a:srgbClr>
                </a:solidFill>
                <a:effectLst/>
                <a:uLnTx/>
                <a:uFillTx/>
                <a:latin typeface="Times New Roman"/>
                <a:ea typeface="Times New Roman"/>
                <a:cs typeface="Times New Roman"/>
                <a:sym typeface="Times New Roman"/>
              </a:rPr>
              <a:t>-Chemical Bonding (MCB) Technique  </a:t>
            </a:r>
            <a:endParaRPr kumimoji="0" sz="2800" b="1" i="0" u="none" strike="noStrike" kern="1200" cap="none" spc="0" normalizeH="0" baseline="0" noProof="0" dirty="0">
              <a:ln>
                <a:noFill/>
              </a:ln>
              <a:solidFill>
                <a:srgbClr val="4BACC6">
                  <a:lumMod val="75000"/>
                </a:srgbClr>
              </a:solidFill>
              <a:effectLst/>
              <a:uLnTx/>
              <a:uFillTx/>
              <a:latin typeface="Times New Roman"/>
              <a:ea typeface="Times New Roman"/>
              <a:cs typeface="Times New Roman"/>
              <a:sym typeface="Times New Roman"/>
            </a:endParaRPr>
          </a:p>
        </p:txBody>
      </p:sp>
      <p:sp>
        <p:nvSpPr>
          <p:cNvPr id="142" name="Google Shape;142;p18"/>
          <p:cNvSpPr txBox="1"/>
          <p:nvPr/>
        </p:nvSpPr>
        <p:spPr>
          <a:xfrm>
            <a:off x="395785" y="4146332"/>
            <a:ext cx="8570794" cy="70788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Times New Roman"/>
              <a:buNone/>
              <a:tabLst/>
              <a:defRPr/>
            </a:pPr>
            <a:r>
              <a:rPr kumimoji="0" lang="en-US" sz="20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*Challenge: uniform dispersion of </a:t>
            </a:r>
            <a:r>
              <a:rPr kumimoji="0" lang="en-US" sz="2000" b="0"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nano</a:t>
            </a:r>
            <a:r>
              <a:rPr kumimoji="0" lang="en-US" sz="20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-sized Y</a:t>
            </a:r>
            <a:r>
              <a:rPr kumimoji="0" lang="en-US" sz="2000" b="0" i="0" u="none" strike="noStrike" kern="1200" cap="none" spc="0" normalizeH="0" baseline="-25000" noProof="0" dirty="0">
                <a:ln>
                  <a:noFill/>
                </a:ln>
                <a:solidFill>
                  <a:prstClr val="black"/>
                </a:solidFill>
                <a:effectLst/>
                <a:uLnTx/>
                <a:uFillTx/>
                <a:latin typeface="Times New Roman"/>
                <a:ea typeface="Times New Roman"/>
                <a:cs typeface="Times New Roman"/>
                <a:sym typeface="Times New Roman"/>
              </a:rPr>
              <a:t>2</a:t>
            </a:r>
            <a:r>
              <a:rPr kumimoji="0" lang="en-US" sz="20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O</a:t>
            </a:r>
            <a:r>
              <a:rPr kumimoji="0" lang="en-US" sz="2000" b="0" i="0" u="none" strike="noStrike" kern="1200" cap="none" spc="0" normalizeH="0" baseline="-25000" noProof="0" dirty="0">
                <a:ln>
                  <a:noFill/>
                </a:ln>
                <a:solidFill>
                  <a:prstClr val="black"/>
                </a:solidFill>
                <a:effectLst/>
                <a:uLnTx/>
                <a:uFillTx/>
                <a:latin typeface="Times New Roman"/>
                <a:ea typeface="Times New Roman"/>
                <a:cs typeface="Times New Roman"/>
                <a:sym typeface="Times New Roman"/>
              </a:rPr>
              <a:t>3</a:t>
            </a:r>
            <a:r>
              <a:rPr kumimoji="0" lang="en-US" sz="2000" b="0"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through out the matrix </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nvGrpSpPr>
          <p:cNvPr id="143" name="Google Shape;143;p18"/>
          <p:cNvGrpSpPr/>
          <p:nvPr/>
        </p:nvGrpSpPr>
        <p:grpSpPr>
          <a:xfrm>
            <a:off x="1022681" y="4682358"/>
            <a:ext cx="3372071" cy="1340068"/>
            <a:chOff x="1495646" y="4540469"/>
            <a:chExt cx="3372071" cy="1340068"/>
          </a:xfrm>
        </p:grpSpPr>
        <p:pic>
          <p:nvPicPr>
            <p:cNvPr id="144" name="Google Shape;144;p18" descr="https://www.hmicronpowder.com/media/img/uploads/products/Nobilta%20%281%29.5501ac0982dec.jpg"/>
            <p:cNvPicPr preferRelativeResize="0"/>
            <p:nvPr/>
          </p:nvPicPr>
          <p:blipFill rotWithShape="1">
            <a:blip r:embed="rId5">
              <a:alphaModFix/>
            </a:blip>
            <a:srcRect/>
            <a:stretch/>
          </p:blipFill>
          <p:spPr>
            <a:xfrm>
              <a:off x="1495646" y="4540469"/>
              <a:ext cx="948768" cy="1340068"/>
            </a:xfrm>
            <a:prstGeom prst="rect">
              <a:avLst/>
            </a:prstGeom>
            <a:noFill/>
            <a:ln>
              <a:noFill/>
            </a:ln>
          </p:spPr>
        </p:pic>
        <p:sp>
          <p:nvSpPr>
            <p:cNvPr id="145" name="Google Shape;145;p18"/>
            <p:cNvSpPr txBox="1"/>
            <p:nvPr/>
          </p:nvSpPr>
          <p:spPr>
            <a:xfrm>
              <a:off x="2443655" y="4635062"/>
              <a:ext cx="2424062" cy="116955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Hosokawa MCB machine</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Mixing time: 1hour</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Y</a:t>
              </a:r>
              <a:r>
                <a:rPr kumimoji="0" lang="en-US" sz="1400" b="0" i="0" u="none" strike="noStrike" kern="1200" cap="none" spc="0" normalizeH="0" baseline="-25000" noProof="0" dirty="0">
                  <a:ln>
                    <a:noFill/>
                  </a:ln>
                  <a:solidFill>
                    <a:srgbClr val="000000"/>
                  </a:solidFill>
                  <a:effectLst/>
                  <a:uLnTx/>
                  <a:uFillTx/>
                  <a:latin typeface="Arial"/>
                  <a:ea typeface="Arial"/>
                  <a:cs typeface="Arial"/>
                  <a:sym typeface="Arial"/>
                </a:rPr>
                <a:t>2</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O</a:t>
              </a:r>
              <a:r>
                <a:rPr kumimoji="0" lang="en-US" sz="1400" b="0" i="0" u="none" strike="noStrike" kern="1200" cap="none" spc="0" normalizeH="0" baseline="-25000" noProof="0" dirty="0">
                  <a:ln>
                    <a:noFill/>
                  </a:ln>
                  <a:solidFill>
                    <a:srgbClr val="000000"/>
                  </a:solidFill>
                  <a:effectLst/>
                  <a:uLnTx/>
                  <a:uFillTx/>
                  <a:latin typeface="Arial"/>
                  <a:ea typeface="Arial"/>
                  <a:cs typeface="Arial"/>
                  <a:sym typeface="Arial"/>
                </a:rPr>
                <a:t>3 </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is uniformly </a:t>
              </a:r>
              <a:r>
                <a:rPr kumimoji="0" lang="en-US" sz="1800" b="0" i="0" u="none" strike="noStrike" kern="1200" cap="none" spc="0" normalizeH="0" baseline="0" noProof="0" dirty="0">
                  <a:ln>
                    <a:noFill/>
                  </a:ln>
                  <a:solidFill>
                    <a:prstClr val="black"/>
                  </a:solidFill>
                  <a:effectLst/>
                  <a:uLnTx/>
                  <a:uFillTx/>
                  <a:latin typeface="Calibri"/>
                  <a:ea typeface="+mn-ea"/>
                  <a:cs typeface="+mn-cs"/>
                </a:rPr>
                <a:t>coated </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n master particles</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46" name="Google Shape;146;p18"/>
          <p:cNvGrpSpPr/>
          <p:nvPr/>
        </p:nvGrpSpPr>
        <p:grpSpPr>
          <a:xfrm>
            <a:off x="4840014" y="4629808"/>
            <a:ext cx="3471472" cy="1392620"/>
            <a:chOff x="5391807" y="4566746"/>
            <a:chExt cx="3471472" cy="1392620"/>
          </a:xfrm>
        </p:grpSpPr>
        <p:pic>
          <p:nvPicPr>
            <p:cNvPr id="147" name="Google Shape;147;p18" descr="http://www.mtixtl.com/images/products/detail/DSC0023.jpg"/>
            <p:cNvPicPr preferRelativeResize="0"/>
            <p:nvPr/>
          </p:nvPicPr>
          <p:blipFill rotWithShape="1">
            <a:blip r:embed="rId6">
              <a:alphaModFix/>
            </a:blip>
            <a:srcRect l="28522" r="31854"/>
            <a:stretch/>
          </p:blipFill>
          <p:spPr>
            <a:xfrm>
              <a:off x="5391807" y="4566746"/>
              <a:ext cx="827299" cy="1392620"/>
            </a:xfrm>
            <a:prstGeom prst="rect">
              <a:avLst/>
            </a:prstGeom>
            <a:noFill/>
            <a:ln>
              <a:noFill/>
            </a:ln>
          </p:spPr>
        </p:pic>
        <p:sp>
          <p:nvSpPr>
            <p:cNvPr id="148" name="Google Shape;148;p18"/>
            <p:cNvSpPr txBox="1"/>
            <p:nvPr/>
          </p:nvSpPr>
          <p:spPr>
            <a:xfrm>
              <a:off x="6274674" y="4887310"/>
              <a:ext cx="2588605" cy="7386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Ball milling time: 40 hours</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Forming alloyed ODS powder</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90743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52"/>
        <p:cNvGrpSpPr/>
        <p:nvPr/>
      </p:nvGrpSpPr>
      <p:grpSpPr>
        <a:xfrm>
          <a:off x="0" y="0"/>
          <a:ext cx="0" cy="0"/>
          <a:chOff x="0" y="0"/>
          <a:chExt cx="0" cy="0"/>
        </a:xfrm>
      </p:grpSpPr>
      <p:sp>
        <p:nvSpPr>
          <p:cNvPr id="153" name="Google Shape;153;p19"/>
          <p:cNvSpPr/>
          <p:nvPr/>
        </p:nvSpPr>
        <p:spPr>
          <a:xfrm>
            <a:off x="280871" y="18769"/>
            <a:ext cx="8356600" cy="52321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399"/>
              </a:buClr>
              <a:buSzPts val="700"/>
              <a:buFont typeface="Times New Roman"/>
              <a:buNone/>
              <a:tabLst/>
              <a:defRPr/>
            </a:pPr>
            <a:r>
              <a:rPr kumimoji="0" lang="en-US" sz="2800" b="1" i="0" u="none" strike="noStrike" kern="1200" cap="none" spc="0" normalizeH="0" baseline="0" noProof="0" dirty="0">
                <a:ln>
                  <a:noFill/>
                </a:ln>
                <a:solidFill>
                  <a:srgbClr val="4BACC6">
                    <a:lumMod val="75000"/>
                  </a:srgbClr>
                </a:solidFill>
                <a:effectLst/>
                <a:uLnTx/>
                <a:uFillTx/>
                <a:latin typeface="Times New Roman"/>
                <a:ea typeface="Times New Roman"/>
                <a:cs typeface="Times New Roman"/>
                <a:sym typeface="Times New Roman"/>
              </a:rPr>
              <a:t>ODS Powder Characterization</a:t>
            </a:r>
            <a:endParaRPr kumimoji="0" sz="1800" b="0"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sp>
        <p:nvSpPr>
          <p:cNvPr id="154" name="Google Shape;154;p19"/>
          <p:cNvSpPr txBox="1"/>
          <p:nvPr/>
        </p:nvSpPr>
        <p:spPr>
          <a:xfrm>
            <a:off x="113643" y="4785291"/>
            <a:ext cx="8964727" cy="156966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prstClr val="black"/>
              </a:buClr>
              <a:buSzPts val="1600"/>
              <a:buFont typeface="Noto Sans Symbols"/>
              <a:buChar char="➢"/>
              <a:tabLst/>
              <a:defRPr/>
            </a:pPr>
            <a:r>
              <a:rPr kumimoji="0" lang="en-US" sz="1600" b="0" i="0" u="none" strike="noStrike" kern="1200" cap="none" spc="0" normalizeH="0" baseline="0" noProof="0">
                <a:ln>
                  <a:noFill/>
                </a:ln>
                <a:solidFill>
                  <a:prstClr val="black"/>
                </a:solidFill>
                <a:effectLst/>
                <a:uLnTx/>
                <a:uFillTx/>
                <a:latin typeface="Arial"/>
                <a:ea typeface="Arial"/>
                <a:cs typeface="Arial"/>
                <a:sym typeface="Arial"/>
              </a:rPr>
              <a:t>TEM BF image (a) shows a layer of Y</a:t>
            </a:r>
            <a:r>
              <a:rPr kumimoji="0" lang="en-US" sz="1600" b="0" i="0" u="none" strike="noStrike" kern="1200" cap="none" spc="0" normalizeH="0" baseline="-25000" noProof="0">
                <a:ln>
                  <a:noFill/>
                </a:ln>
                <a:solidFill>
                  <a:prstClr val="black"/>
                </a:solidFill>
                <a:effectLst/>
                <a:uLnTx/>
                <a:uFillTx/>
                <a:latin typeface="Arial"/>
                <a:ea typeface="Arial"/>
                <a:cs typeface="Arial"/>
                <a:sym typeface="Arial"/>
              </a:rPr>
              <a:t>2</a:t>
            </a:r>
            <a:r>
              <a:rPr kumimoji="0" lang="en-US" sz="1600" b="0" i="0" u="none" strike="noStrike" kern="1200" cap="none" spc="0" normalizeH="0" baseline="0" noProof="0">
                <a:ln>
                  <a:noFill/>
                </a:ln>
                <a:solidFill>
                  <a:prstClr val="black"/>
                </a:solidFill>
                <a:effectLst/>
                <a:uLnTx/>
                <a:uFillTx/>
                <a:latin typeface="Arial"/>
                <a:ea typeface="Arial"/>
                <a:cs typeface="Arial"/>
                <a:sym typeface="Arial"/>
              </a:rPr>
              <a:t>O</a:t>
            </a:r>
            <a:r>
              <a:rPr kumimoji="0" lang="en-US" sz="1600" b="0" i="0" u="none" strike="noStrike" kern="1200" cap="none" spc="0" normalizeH="0" baseline="-25000" noProof="0">
                <a:ln>
                  <a:noFill/>
                </a:ln>
                <a:solidFill>
                  <a:prstClr val="black"/>
                </a:solidFill>
                <a:effectLst/>
                <a:uLnTx/>
                <a:uFillTx/>
                <a:latin typeface="Arial"/>
                <a:ea typeface="Arial"/>
                <a:cs typeface="Arial"/>
                <a:sym typeface="Arial"/>
              </a:rPr>
              <a:t>3</a:t>
            </a:r>
            <a:r>
              <a:rPr kumimoji="0" lang="en-US" sz="1600" b="0" i="0" u="none" strike="noStrike" kern="1200" cap="none" spc="0" normalizeH="0" baseline="0" noProof="0">
                <a:ln>
                  <a:noFill/>
                </a:ln>
                <a:solidFill>
                  <a:prstClr val="black"/>
                </a:solidFill>
                <a:effectLst/>
                <a:uLnTx/>
                <a:uFillTx/>
                <a:latin typeface="Arial"/>
                <a:ea typeface="Arial"/>
                <a:cs typeface="Arial"/>
                <a:sym typeface="Arial"/>
              </a:rPr>
              <a:t> thin film with thickness about 25nm around the edge of particle. The film thickness is relatively homogeneous.</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prstClr val="black"/>
              </a:buClr>
              <a:buSzPts val="1600"/>
              <a:buFont typeface="Noto Sans Symbols"/>
              <a:buChar char="➢"/>
              <a:tabLst/>
              <a:defRPr/>
            </a:pPr>
            <a:r>
              <a:rPr kumimoji="0" lang="en-US" sz="1600" b="0" i="0" u="none" strike="noStrike" kern="1200" cap="none" spc="0" normalizeH="0" baseline="0" noProof="0">
                <a:ln>
                  <a:noFill/>
                </a:ln>
                <a:solidFill>
                  <a:prstClr val="black"/>
                </a:solidFill>
                <a:effectLst/>
                <a:uLnTx/>
                <a:uFillTx/>
                <a:latin typeface="Arial"/>
                <a:ea typeface="Arial"/>
                <a:cs typeface="Arial"/>
                <a:sym typeface="Arial"/>
              </a:rPr>
              <a:t>HREM image (b) shows the fine structure of the thin film. Most area of the film is amorphous and the corresponding FFT (Fast Fourier Transform) image show the diffusive feature. </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prstClr val="black"/>
              </a:buClr>
              <a:buSzPts val="1600"/>
              <a:buFont typeface="Noto Sans Symbols"/>
              <a:buChar char="➢"/>
              <a:tabLst/>
              <a:defRPr/>
            </a:pPr>
            <a:r>
              <a:rPr kumimoji="0" lang="en-US" sz="1600" b="0" i="0" u="none" strike="noStrike" kern="1200" cap="none" spc="0" normalizeH="0" baseline="0" noProof="0">
                <a:ln>
                  <a:noFill/>
                </a:ln>
                <a:solidFill>
                  <a:prstClr val="black"/>
                </a:solidFill>
                <a:effectLst/>
                <a:uLnTx/>
                <a:uFillTx/>
                <a:latin typeface="Arial"/>
                <a:ea typeface="Arial"/>
                <a:cs typeface="Arial"/>
                <a:sym typeface="Arial"/>
              </a:rPr>
              <a:t>There is crystal structure within film as FFT indicated. The embedded FFT shows the spots and image shows the orientation fringe. The growth of film may involve crystallization of Y</a:t>
            </a:r>
            <a:r>
              <a:rPr kumimoji="0" lang="en-US" sz="1600" b="0" i="0" u="none" strike="noStrike" kern="1200" cap="none" spc="0" normalizeH="0" baseline="-25000" noProof="0">
                <a:ln>
                  <a:noFill/>
                </a:ln>
                <a:solidFill>
                  <a:prstClr val="black"/>
                </a:solidFill>
                <a:effectLst/>
                <a:uLnTx/>
                <a:uFillTx/>
                <a:latin typeface="Arial"/>
                <a:ea typeface="Arial"/>
                <a:cs typeface="Arial"/>
                <a:sym typeface="Arial"/>
              </a:rPr>
              <a:t>2</a:t>
            </a:r>
            <a:r>
              <a:rPr kumimoji="0" lang="en-US" sz="1600" b="0" i="0" u="none" strike="noStrike" kern="1200" cap="none" spc="0" normalizeH="0" baseline="0" noProof="0">
                <a:ln>
                  <a:noFill/>
                </a:ln>
                <a:solidFill>
                  <a:prstClr val="black"/>
                </a:solidFill>
                <a:effectLst/>
                <a:uLnTx/>
                <a:uFillTx/>
                <a:latin typeface="Arial"/>
                <a:ea typeface="Arial"/>
                <a:cs typeface="Arial"/>
                <a:sym typeface="Arial"/>
              </a:rPr>
              <a:t>O</a:t>
            </a:r>
            <a:r>
              <a:rPr kumimoji="0" lang="en-US" sz="1600" b="0" i="0" u="none" strike="noStrike" kern="1200" cap="none" spc="0" normalizeH="0" baseline="-25000" noProof="0">
                <a:ln>
                  <a:noFill/>
                </a:ln>
                <a:solidFill>
                  <a:prstClr val="black"/>
                </a:solidFill>
                <a:effectLst/>
                <a:uLnTx/>
                <a:uFillTx/>
                <a:latin typeface="Arial"/>
                <a:ea typeface="Arial"/>
                <a:cs typeface="Arial"/>
                <a:sym typeface="Arial"/>
              </a:rPr>
              <a:t>3</a:t>
            </a:r>
            <a:r>
              <a:rPr kumimoji="0" lang="en-US" sz="1600" b="0" i="0" u="none" strike="noStrike" kern="1200" cap="none" spc="0" normalizeH="0" baseline="0" noProof="0">
                <a:ln>
                  <a:noFill/>
                </a:ln>
                <a:solidFill>
                  <a:prstClr val="black"/>
                </a:solidFill>
                <a:effectLst/>
                <a:uLnTx/>
                <a:uFillTx/>
                <a:latin typeface="Arial"/>
                <a:ea typeface="Arial"/>
                <a:cs typeface="Arial"/>
                <a:sym typeface="Arial"/>
              </a:rPr>
              <a:t>.</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5" name="Google Shape;155;p19"/>
          <p:cNvGrpSpPr/>
          <p:nvPr/>
        </p:nvGrpSpPr>
        <p:grpSpPr>
          <a:xfrm>
            <a:off x="12700" y="533400"/>
            <a:ext cx="8816679" cy="4071007"/>
            <a:chOff x="12700" y="551793"/>
            <a:chExt cx="8816679" cy="4071007"/>
          </a:xfrm>
        </p:grpSpPr>
        <p:pic>
          <p:nvPicPr>
            <p:cNvPr id="156" name="Google Shape;156;p19"/>
            <p:cNvPicPr preferRelativeResize="0"/>
            <p:nvPr/>
          </p:nvPicPr>
          <p:blipFill rotWithShape="1">
            <a:blip r:embed="rId3">
              <a:alphaModFix/>
            </a:blip>
            <a:srcRect t="5309" b="28771"/>
            <a:stretch/>
          </p:blipFill>
          <p:spPr>
            <a:xfrm>
              <a:off x="12700" y="558800"/>
              <a:ext cx="8816679" cy="4064000"/>
            </a:xfrm>
            <a:prstGeom prst="rect">
              <a:avLst/>
            </a:prstGeom>
            <a:noFill/>
            <a:ln>
              <a:noFill/>
            </a:ln>
          </p:spPr>
        </p:pic>
        <p:sp>
          <p:nvSpPr>
            <p:cNvPr id="157" name="Google Shape;157;p19"/>
            <p:cNvSpPr txBox="1"/>
            <p:nvPr/>
          </p:nvSpPr>
          <p:spPr>
            <a:xfrm>
              <a:off x="5470634" y="551793"/>
              <a:ext cx="1261242" cy="315310"/>
            </a:xfrm>
            <a:prstGeom prst="rect">
              <a:avLst/>
            </a:pr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850751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3850" y="419903"/>
            <a:ext cx="8229600" cy="523220"/>
          </a:xfrm>
        </p:spPr>
        <p:txBody>
          <a:bodyPr>
            <a:noAutofit/>
          </a:bodyPr>
          <a:lstStyle/>
          <a:p>
            <a:r>
              <a:rPr lang="en-US" sz="2400" dirty="0">
                <a:solidFill>
                  <a:schemeClr val="accent2">
                    <a:lumMod val="75000"/>
                  </a:schemeClr>
                </a:solidFill>
                <a:latin typeface="Times New Roman" panose="02020603050405020304" pitchFamily="18" charset="0"/>
                <a:cs typeface="Times New Roman" panose="02020603050405020304" pitchFamily="18" charset="0"/>
              </a:rPr>
              <a:t>XRD of ODS Powders MCB only, MCB + Ball Mill for 20 hours, and MCB + Ball Mill for 40 hours</a:t>
            </a:r>
          </a:p>
        </p:txBody>
      </p:sp>
      <p:pic>
        <p:nvPicPr>
          <p:cNvPr id="32" name="Content Placeholder 3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850" y="2105713"/>
            <a:ext cx="4114800" cy="3086100"/>
          </a:xfrm>
        </p:spPr>
      </p:pic>
      <p:grpSp>
        <p:nvGrpSpPr>
          <p:cNvPr id="33" name="Group 32">
            <a:extLst>
              <a:ext uri="{FF2B5EF4-FFF2-40B4-BE49-F238E27FC236}">
                <a16:creationId xmlns:a16="http://schemas.microsoft.com/office/drawing/2014/main" id="{EEB4D2D0-E9CC-4054-86C1-A0907139BEF0}"/>
              </a:ext>
            </a:extLst>
          </p:cNvPr>
          <p:cNvGrpSpPr/>
          <p:nvPr/>
        </p:nvGrpSpPr>
        <p:grpSpPr>
          <a:xfrm>
            <a:off x="2565631" y="2557530"/>
            <a:ext cx="1501844" cy="2137394"/>
            <a:chOff x="5821642" y="2341500"/>
            <a:chExt cx="2002459" cy="2849859"/>
          </a:xfrm>
        </p:grpSpPr>
        <p:sp>
          <p:nvSpPr>
            <p:cNvPr id="34" name="Multiplication Sign 19">
              <a:extLst>
                <a:ext uri="{FF2B5EF4-FFF2-40B4-BE49-F238E27FC236}">
                  <a16:creationId xmlns:a16="http://schemas.microsoft.com/office/drawing/2014/main" id="{8B5348C5-8B93-4A69-9171-B8BEE1A91879}"/>
                </a:ext>
              </a:extLst>
            </p:cNvPr>
            <p:cNvSpPr/>
            <p:nvPr/>
          </p:nvSpPr>
          <p:spPr>
            <a:xfrm>
              <a:off x="6233020" y="2341500"/>
              <a:ext cx="98973" cy="155605"/>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A4EAC544-1AC5-411E-8359-4EA89CC353C7}"/>
                </a:ext>
              </a:extLst>
            </p:cNvPr>
            <p:cNvGrpSpPr/>
            <p:nvPr/>
          </p:nvGrpSpPr>
          <p:grpSpPr>
            <a:xfrm>
              <a:off x="5821642" y="2497105"/>
              <a:ext cx="2002459" cy="2694254"/>
              <a:chOff x="5821642" y="2497105"/>
              <a:chExt cx="2002459" cy="2694254"/>
            </a:xfrm>
          </p:grpSpPr>
          <p:sp>
            <p:nvSpPr>
              <p:cNvPr id="36" name="Oval 35">
                <a:extLst>
                  <a:ext uri="{FF2B5EF4-FFF2-40B4-BE49-F238E27FC236}">
                    <a16:creationId xmlns:a16="http://schemas.microsoft.com/office/drawing/2014/main" id="{B10EEA3C-38A4-46F2-B71E-7ADD82A4B495}"/>
                  </a:ext>
                </a:extLst>
              </p:cNvPr>
              <p:cNvSpPr/>
              <p:nvPr/>
            </p:nvSpPr>
            <p:spPr>
              <a:xfrm>
                <a:off x="7692705" y="5052735"/>
                <a:ext cx="131396" cy="1386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37" name="Flowchart: Collate 36">
                <a:extLst>
                  <a:ext uri="{FF2B5EF4-FFF2-40B4-BE49-F238E27FC236}">
                    <a16:creationId xmlns:a16="http://schemas.microsoft.com/office/drawing/2014/main" id="{5B9E95F7-1A1C-4688-9EE7-88F52B40F2C0}"/>
                  </a:ext>
                </a:extLst>
              </p:cNvPr>
              <p:cNvSpPr/>
              <p:nvPr/>
            </p:nvSpPr>
            <p:spPr>
              <a:xfrm>
                <a:off x="6745693" y="3120115"/>
                <a:ext cx="91335" cy="144236"/>
              </a:xfrm>
              <a:prstGeom prst="flowChartCol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38" name="Multiplication Sign 15">
                <a:extLst>
                  <a:ext uri="{FF2B5EF4-FFF2-40B4-BE49-F238E27FC236}">
                    <a16:creationId xmlns:a16="http://schemas.microsoft.com/office/drawing/2014/main" id="{8A017AB9-3BD0-423B-8C8A-EEB9CF872476}"/>
                  </a:ext>
                </a:extLst>
              </p:cNvPr>
              <p:cNvSpPr/>
              <p:nvPr/>
            </p:nvSpPr>
            <p:spPr>
              <a:xfrm>
                <a:off x="6233021" y="2707404"/>
                <a:ext cx="98973" cy="155605"/>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39" name="Diamond 38">
                <a:extLst>
                  <a:ext uri="{FF2B5EF4-FFF2-40B4-BE49-F238E27FC236}">
                    <a16:creationId xmlns:a16="http://schemas.microsoft.com/office/drawing/2014/main" id="{1D3BEEDA-61BB-4C02-8681-7FAF10AEEF64}"/>
                  </a:ext>
                </a:extLst>
              </p:cNvPr>
              <p:cNvSpPr/>
              <p:nvPr/>
            </p:nvSpPr>
            <p:spPr>
              <a:xfrm>
                <a:off x="5986401" y="3151453"/>
                <a:ext cx="71727" cy="114747"/>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0" name="Flowchart: Collate 39">
                <a:extLst>
                  <a:ext uri="{FF2B5EF4-FFF2-40B4-BE49-F238E27FC236}">
                    <a16:creationId xmlns:a16="http://schemas.microsoft.com/office/drawing/2014/main" id="{EFB4EC5A-B4C3-4AD8-BC9B-9DC1C5C92E03}"/>
                  </a:ext>
                </a:extLst>
              </p:cNvPr>
              <p:cNvSpPr/>
              <p:nvPr/>
            </p:nvSpPr>
            <p:spPr>
              <a:xfrm>
                <a:off x="6745693" y="2497105"/>
                <a:ext cx="91335" cy="144236"/>
              </a:xfrm>
              <a:prstGeom prst="flowChartCol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41" name="Diamond 40">
                <a:extLst>
                  <a:ext uri="{FF2B5EF4-FFF2-40B4-BE49-F238E27FC236}">
                    <a16:creationId xmlns:a16="http://schemas.microsoft.com/office/drawing/2014/main" id="{1CD08C2E-0D85-4E8D-87FB-074AC988552C}"/>
                  </a:ext>
                </a:extLst>
              </p:cNvPr>
              <p:cNvSpPr/>
              <p:nvPr/>
            </p:nvSpPr>
            <p:spPr>
              <a:xfrm>
                <a:off x="5986401" y="2528443"/>
                <a:ext cx="71727" cy="114747"/>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2" name="Plus Sign 21">
                <a:extLst>
                  <a:ext uri="{FF2B5EF4-FFF2-40B4-BE49-F238E27FC236}">
                    <a16:creationId xmlns:a16="http://schemas.microsoft.com/office/drawing/2014/main" id="{CA75B847-F798-4F60-8DD1-A9F91D045803}"/>
                  </a:ext>
                </a:extLst>
              </p:cNvPr>
              <p:cNvSpPr/>
              <p:nvPr/>
            </p:nvSpPr>
            <p:spPr>
              <a:xfrm>
                <a:off x="7541703" y="5060595"/>
                <a:ext cx="151002" cy="13076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3" name="Plus Sign 22">
                <a:extLst>
                  <a:ext uri="{FF2B5EF4-FFF2-40B4-BE49-F238E27FC236}">
                    <a16:creationId xmlns:a16="http://schemas.microsoft.com/office/drawing/2014/main" id="{C3677047-10F9-4B1F-B0C3-999DB5DCA44B}"/>
                  </a:ext>
                </a:extLst>
              </p:cNvPr>
              <p:cNvSpPr/>
              <p:nvPr/>
            </p:nvSpPr>
            <p:spPr>
              <a:xfrm>
                <a:off x="6123964" y="3695610"/>
                <a:ext cx="109057" cy="134692"/>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4" name="Isosceles Triangle 43">
                <a:extLst>
                  <a:ext uri="{FF2B5EF4-FFF2-40B4-BE49-F238E27FC236}">
                    <a16:creationId xmlns:a16="http://schemas.microsoft.com/office/drawing/2014/main" id="{AAAC9A8B-0865-47EE-BFF6-C9AB2A922513}"/>
                  </a:ext>
                </a:extLst>
              </p:cNvPr>
              <p:cNvSpPr/>
              <p:nvPr/>
            </p:nvSpPr>
            <p:spPr>
              <a:xfrm>
                <a:off x="6351548" y="3695610"/>
                <a:ext cx="74420" cy="13469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5" name="Isosceles Triangle 44">
                <a:extLst>
                  <a:ext uri="{FF2B5EF4-FFF2-40B4-BE49-F238E27FC236}">
                    <a16:creationId xmlns:a16="http://schemas.microsoft.com/office/drawing/2014/main" id="{00E74F36-2269-4A98-9353-E54D6953DD36}"/>
                  </a:ext>
                </a:extLst>
              </p:cNvPr>
              <p:cNvSpPr/>
              <p:nvPr/>
            </p:nvSpPr>
            <p:spPr>
              <a:xfrm>
                <a:off x="6761527" y="4652423"/>
                <a:ext cx="75501" cy="14261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6" name="Diamond 45">
                <a:extLst>
                  <a:ext uri="{FF2B5EF4-FFF2-40B4-BE49-F238E27FC236}">
                    <a16:creationId xmlns:a16="http://schemas.microsoft.com/office/drawing/2014/main" id="{C7215A59-9EEE-48D4-A7D1-28E2279B4A16}"/>
                  </a:ext>
                </a:extLst>
              </p:cNvPr>
              <p:cNvSpPr/>
              <p:nvPr/>
            </p:nvSpPr>
            <p:spPr>
              <a:xfrm>
                <a:off x="7206144" y="5018073"/>
                <a:ext cx="83890" cy="130764"/>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7" name="Diamond 46">
                <a:extLst>
                  <a:ext uri="{FF2B5EF4-FFF2-40B4-BE49-F238E27FC236}">
                    <a16:creationId xmlns:a16="http://schemas.microsoft.com/office/drawing/2014/main" id="{0783D52F-8EEF-4077-9C82-25754C4359FE}"/>
                  </a:ext>
                </a:extLst>
              </p:cNvPr>
              <p:cNvSpPr/>
              <p:nvPr/>
            </p:nvSpPr>
            <p:spPr>
              <a:xfrm>
                <a:off x="5974898" y="4795036"/>
                <a:ext cx="71727" cy="139147"/>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8" name="Oval 47">
                <a:extLst>
                  <a:ext uri="{FF2B5EF4-FFF2-40B4-BE49-F238E27FC236}">
                    <a16:creationId xmlns:a16="http://schemas.microsoft.com/office/drawing/2014/main" id="{0E8AC3D6-ABB1-4D51-8A05-1A65B799E6C5}"/>
                  </a:ext>
                </a:extLst>
              </p:cNvPr>
              <p:cNvSpPr/>
              <p:nvPr/>
            </p:nvSpPr>
            <p:spPr>
              <a:xfrm>
                <a:off x="5821642" y="4991283"/>
                <a:ext cx="131396" cy="1386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49" name="Group 48">
            <a:extLst>
              <a:ext uri="{FF2B5EF4-FFF2-40B4-BE49-F238E27FC236}">
                <a16:creationId xmlns:a16="http://schemas.microsoft.com/office/drawing/2014/main" id="{B3D48B6C-13F8-4AF2-B63F-0F8BD1B747DA}"/>
              </a:ext>
            </a:extLst>
          </p:cNvPr>
          <p:cNvGrpSpPr/>
          <p:nvPr/>
        </p:nvGrpSpPr>
        <p:grpSpPr>
          <a:xfrm>
            <a:off x="4502384" y="3067894"/>
            <a:ext cx="767807" cy="784830"/>
            <a:chOff x="4786861" y="3761379"/>
            <a:chExt cx="1023743" cy="1046440"/>
          </a:xfrm>
        </p:grpSpPr>
        <p:sp>
          <p:nvSpPr>
            <p:cNvPr id="50" name="TextBox 49">
              <a:extLst>
                <a:ext uri="{FF2B5EF4-FFF2-40B4-BE49-F238E27FC236}">
                  <a16:creationId xmlns:a16="http://schemas.microsoft.com/office/drawing/2014/main" id="{8B30514E-F81E-4D69-878B-EA7C48699B95}"/>
                </a:ext>
              </a:extLst>
            </p:cNvPr>
            <p:cNvSpPr txBox="1"/>
            <p:nvPr/>
          </p:nvSpPr>
          <p:spPr>
            <a:xfrm>
              <a:off x="4786861" y="3761379"/>
              <a:ext cx="102374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Arial" charset="0"/>
                </a:rPr>
                <a:t>Ni</a:t>
              </a:r>
              <a:r>
                <a:rPr kumimoji="0" lang="en-US" sz="75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Arial" charset="0"/>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Arial" charset="0"/>
                </a:rPr>
                <a:t>NiAl-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Arial" charset="0"/>
                </a:rPr>
                <a:t>Cr-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Arial" charset="0"/>
                </a:rPr>
                <a:t>Ni-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Arial" charset="0"/>
                </a:rPr>
                <a:t>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Arial" charset="0"/>
                </a:rPr>
                <a:t>Al- </a:t>
              </a:r>
            </a:p>
          </p:txBody>
        </p:sp>
        <p:sp>
          <p:nvSpPr>
            <p:cNvPr id="51" name="Flowchart: Collate 50">
              <a:extLst>
                <a:ext uri="{FF2B5EF4-FFF2-40B4-BE49-F238E27FC236}">
                  <a16:creationId xmlns:a16="http://schemas.microsoft.com/office/drawing/2014/main" id="{472452A5-1F7F-434C-86A1-267CC29A7BF6}"/>
                </a:ext>
              </a:extLst>
            </p:cNvPr>
            <p:cNvSpPr/>
            <p:nvPr/>
          </p:nvSpPr>
          <p:spPr>
            <a:xfrm>
              <a:off x="5214906" y="3803139"/>
              <a:ext cx="107234" cy="147560"/>
            </a:xfrm>
            <a:prstGeom prst="flowChartCol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52" name="Multiplication Sign 32">
              <a:extLst>
                <a:ext uri="{FF2B5EF4-FFF2-40B4-BE49-F238E27FC236}">
                  <a16:creationId xmlns:a16="http://schemas.microsoft.com/office/drawing/2014/main" id="{E0E98C47-4DFB-4F37-BB79-3789F220D7B5}"/>
                </a:ext>
              </a:extLst>
            </p:cNvPr>
            <p:cNvSpPr/>
            <p:nvPr/>
          </p:nvSpPr>
          <p:spPr>
            <a:xfrm>
              <a:off x="5182244" y="3972822"/>
              <a:ext cx="144092" cy="143502"/>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53" name="Plus Sign 33">
              <a:extLst>
                <a:ext uri="{FF2B5EF4-FFF2-40B4-BE49-F238E27FC236}">
                  <a16:creationId xmlns:a16="http://schemas.microsoft.com/office/drawing/2014/main" id="{DC5DBA56-FF6C-4C12-8B20-DCEC4DB82849}"/>
                </a:ext>
              </a:extLst>
            </p:cNvPr>
            <p:cNvSpPr/>
            <p:nvPr/>
          </p:nvSpPr>
          <p:spPr>
            <a:xfrm>
              <a:off x="5188297" y="4116324"/>
              <a:ext cx="151002" cy="13076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54" name="Isosceles Triangle 53">
              <a:extLst>
                <a:ext uri="{FF2B5EF4-FFF2-40B4-BE49-F238E27FC236}">
                  <a16:creationId xmlns:a16="http://schemas.microsoft.com/office/drawing/2014/main" id="{2BB04C33-A699-41DD-A3FE-2B8C94CDDD78}"/>
                </a:ext>
              </a:extLst>
            </p:cNvPr>
            <p:cNvSpPr/>
            <p:nvPr/>
          </p:nvSpPr>
          <p:spPr>
            <a:xfrm>
              <a:off x="5219102" y="4269211"/>
              <a:ext cx="74420" cy="13469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55" name="Diamond 54">
              <a:extLst>
                <a:ext uri="{FF2B5EF4-FFF2-40B4-BE49-F238E27FC236}">
                  <a16:creationId xmlns:a16="http://schemas.microsoft.com/office/drawing/2014/main" id="{4DB1938F-D33A-4B42-BF4A-4FC87C8964C0}"/>
                </a:ext>
              </a:extLst>
            </p:cNvPr>
            <p:cNvSpPr/>
            <p:nvPr/>
          </p:nvSpPr>
          <p:spPr>
            <a:xfrm>
              <a:off x="5214906" y="4440745"/>
              <a:ext cx="71727" cy="139147"/>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56" name="Oval 55">
              <a:extLst>
                <a:ext uri="{FF2B5EF4-FFF2-40B4-BE49-F238E27FC236}">
                  <a16:creationId xmlns:a16="http://schemas.microsoft.com/office/drawing/2014/main" id="{AD705D8C-3948-41E9-A0D2-432B5AA4CBC9}"/>
                </a:ext>
              </a:extLst>
            </p:cNvPr>
            <p:cNvSpPr/>
            <p:nvPr/>
          </p:nvSpPr>
          <p:spPr>
            <a:xfrm>
              <a:off x="5193102" y="4601836"/>
              <a:ext cx="131396" cy="1386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sp>
        <p:nvSpPr>
          <p:cNvPr id="57" name="TextBox 56"/>
          <p:cNvSpPr txBox="1"/>
          <p:nvPr/>
        </p:nvSpPr>
        <p:spPr>
          <a:xfrm>
            <a:off x="5648896" y="2381260"/>
            <a:ext cx="2965076" cy="2762295"/>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charset="0"/>
              </a:rPr>
              <a:t>C5 depicts MCB plus ball milling process for 20 hours at 400 rpm, with a BPR of 15:1.</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charset="0"/>
              </a:rPr>
              <a:t>C6 depicts MCB plus ball milling process for 40 hours at 400 rpm, with a BPR of 15:1.</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9659658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892660" y="298326"/>
            <a:ext cx="65527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ODS Powder processed by MCB+BM </a:t>
            </a: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2690" y="1360156"/>
            <a:ext cx="6012668" cy="4509502"/>
          </a:xfrm>
          <a:prstGeom prst="rect">
            <a:avLst/>
          </a:prstGeom>
        </p:spPr>
      </p:pic>
      <p:sp>
        <p:nvSpPr>
          <p:cNvPr id="12" name="文本框 11"/>
          <p:cNvSpPr txBox="1"/>
          <p:nvPr/>
        </p:nvSpPr>
        <p:spPr>
          <a:xfrm>
            <a:off x="1981200" y="960046"/>
            <a:ext cx="43756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Ni-20Cr-5Al-3W-1.5Y2O3 in Weight.%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0298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3815916" y="260648"/>
            <a:ext cx="1512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MCB only </a:t>
            </a:r>
            <a:endParaRPr kumimoji="0" lang="en-US" sz="2000" b="0" i="0"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908720"/>
            <a:ext cx="6539088" cy="4904316"/>
          </a:xfrm>
          <a:prstGeom prst="rect">
            <a:avLst/>
          </a:prstGeom>
        </p:spPr>
      </p:pic>
    </p:spTree>
    <p:extLst>
      <p:ext uri="{BB962C8B-B14F-4D97-AF65-F5344CB8AC3E}">
        <p14:creationId xmlns:p14="http://schemas.microsoft.com/office/powerpoint/2010/main" val="1393376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3">
            <a:extLst>
              <a:ext uri="{FF2B5EF4-FFF2-40B4-BE49-F238E27FC236}">
                <a16:creationId xmlns:a16="http://schemas.microsoft.com/office/drawing/2014/main" id="{20720D41-13E7-4D77-BBD5-C15BCC0B091C}"/>
              </a:ext>
            </a:extLst>
          </p:cNvPr>
          <p:cNvSpPr txBox="1"/>
          <p:nvPr/>
        </p:nvSpPr>
        <p:spPr>
          <a:xfrm>
            <a:off x="609600" y="254287"/>
            <a:ext cx="78472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Mechano</a:t>
            </a:r>
            <a:r>
              <a:rPr kumimoji="0" lang="en-US" altLang="zh-CN" sz="24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-Chemical Bonding (MCB)</a:t>
            </a:r>
          </a:p>
        </p:txBody>
      </p:sp>
      <p:sp>
        <p:nvSpPr>
          <p:cNvPr id="4" name="文本框 3"/>
          <p:cNvSpPr txBox="1"/>
          <p:nvPr/>
        </p:nvSpPr>
        <p:spPr>
          <a:xfrm>
            <a:off x="687177" y="4736558"/>
            <a:ext cx="3702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XRD, ODS powders (MCB only, M6)</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49" y="1789789"/>
            <a:ext cx="4018578" cy="3002291"/>
          </a:xfrm>
          <a:prstGeom prst="rect">
            <a:avLst/>
          </a:prstGeom>
        </p:spPr>
      </p:pic>
      <p:sp>
        <p:nvSpPr>
          <p:cNvPr id="8" name="文本框 7"/>
          <p:cNvSpPr txBox="1"/>
          <p:nvPr/>
        </p:nvSpPr>
        <p:spPr>
          <a:xfrm>
            <a:off x="4876801" y="4724229"/>
            <a:ext cx="35800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XRD,  AM sample (M6 ODS powder)</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 name="文本框 9"/>
          <p:cNvSpPr txBox="1"/>
          <p:nvPr/>
        </p:nvSpPr>
        <p:spPr>
          <a:xfrm>
            <a:off x="304800" y="5354848"/>
            <a:ext cx="472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70C0"/>
                </a:solidFill>
                <a:effectLst/>
                <a:uLnTx/>
                <a:uFillTx/>
                <a:latin typeface="Calibri"/>
                <a:ea typeface="宋体" panose="02010600030101010101" pitchFamily="2" charset="-122"/>
                <a:cs typeface="+mn-cs"/>
              </a:rPr>
              <a:t>MCB only, M6 ODS powder,  5000 rpm 11 hours</a:t>
            </a:r>
            <a:endParaRPr kumimoji="0" lang="zh-CN" altLang="zh-CN" sz="1800" b="0" i="0" u="none" strike="noStrike" kern="1200" cap="none" spc="0" normalizeH="0" baseline="0" noProof="0" dirty="0">
              <a:ln>
                <a:noFill/>
              </a:ln>
              <a:solidFill>
                <a:srgbClr val="0070C0"/>
              </a:solidFill>
              <a:effectLst/>
              <a:uLnTx/>
              <a:uFillTx/>
              <a:latin typeface="Calibri"/>
              <a:ea typeface="宋体" panose="02010600030101010101" pitchFamily="2" charset="-122"/>
              <a:cs typeface="+mn-cs"/>
            </a:endParaRPr>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630" t="8817" r="12265" b="3302"/>
          <a:stretch/>
        </p:blipFill>
        <p:spPr>
          <a:xfrm>
            <a:off x="4394271" y="1825502"/>
            <a:ext cx="4092952" cy="2984444"/>
          </a:xfrm>
          <a:prstGeom prst="rect">
            <a:avLst/>
          </a:prstGeom>
        </p:spPr>
      </p:pic>
    </p:spTree>
    <p:extLst>
      <p:ext uri="{BB962C8B-B14F-4D97-AF65-F5344CB8AC3E}">
        <p14:creationId xmlns:p14="http://schemas.microsoft.com/office/powerpoint/2010/main" val="1602865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3C7D6E-FC35-4FA9-BA99-7BEF72D35FBA}"/>
              </a:ext>
            </a:extLst>
          </p:cNvPr>
          <p:cNvPicPr>
            <a:picLocks noChangeAspect="1"/>
          </p:cNvPicPr>
          <p:nvPr/>
        </p:nvPicPr>
        <p:blipFill>
          <a:blip r:embed="rId3"/>
          <a:stretch>
            <a:fillRect/>
          </a:stretch>
        </p:blipFill>
        <p:spPr>
          <a:xfrm>
            <a:off x="344296" y="1191352"/>
            <a:ext cx="1828800" cy="1686560"/>
          </a:xfrm>
          <a:prstGeom prst="rect">
            <a:avLst/>
          </a:prstGeom>
        </p:spPr>
      </p:pic>
      <p:pic>
        <p:nvPicPr>
          <p:cNvPr id="5" name="Picture 4">
            <a:extLst>
              <a:ext uri="{FF2B5EF4-FFF2-40B4-BE49-F238E27FC236}">
                <a16:creationId xmlns:a16="http://schemas.microsoft.com/office/drawing/2014/main" id="{89917BE8-2632-42A8-A92F-82F58056B209}"/>
              </a:ext>
            </a:extLst>
          </p:cNvPr>
          <p:cNvPicPr>
            <a:picLocks noChangeAspect="1"/>
          </p:cNvPicPr>
          <p:nvPr/>
        </p:nvPicPr>
        <p:blipFill>
          <a:blip r:embed="rId4"/>
          <a:stretch>
            <a:fillRect/>
          </a:stretch>
        </p:blipFill>
        <p:spPr>
          <a:xfrm>
            <a:off x="344296" y="2877912"/>
            <a:ext cx="1828800" cy="1775011"/>
          </a:xfrm>
          <a:prstGeom prst="rect">
            <a:avLst/>
          </a:prstGeom>
        </p:spPr>
      </p:pic>
      <p:sp>
        <p:nvSpPr>
          <p:cNvPr id="6" name="Oval 5">
            <a:extLst>
              <a:ext uri="{FF2B5EF4-FFF2-40B4-BE49-F238E27FC236}">
                <a16:creationId xmlns:a16="http://schemas.microsoft.com/office/drawing/2014/main" id="{BD3CE8F2-0843-4F58-9B9C-D7E4D13E9BA5}"/>
              </a:ext>
            </a:extLst>
          </p:cNvPr>
          <p:cNvSpPr/>
          <p:nvPr/>
        </p:nvSpPr>
        <p:spPr bwMode="auto">
          <a:xfrm>
            <a:off x="4280960" y="1669169"/>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1</a:t>
            </a:r>
          </a:p>
        </p:txBody>
      </p:sp>
      <p:sp>
        <p:nvSpPr>
          <p:cNvPr id="7" name="TextBox 6">
            <a:extLst>
              <a:ext uri="{FF2B5EF4-FFF2-40B4-BE49-F238E27FC236}">
                <a16:creationId xmlns:a16="http://schemas.microsoft.com/office/drawing/2014/main" id="{981032E4-6A4E-4991-9CEB-7A0D33E5727A}"/>
              </a:ext>
            </a:extLst>
          </p:cNvPr>
          <p:cNvSpPr txBox="1"/>
          <p:nvPr/>
        </p:nvSpPr>
        <p:spPr>
          <a:xfrm>
            <a:off x="5103285" y="1201436"/>
            <a:ext cx="76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Powder</a:t>
            </a:r>
          </a:p>
        </p:txBody>
      </p:sp>
      <p:sp>
        <p:nvSpPr>
          <p:cNvPr id="8" name="TextBox 7">
            <a:extLst>
              <a:ext uri="{FF2B5EF4-FFF2-40B4-BE49-F238E27FC236}">
                <a16:creationId xmlns:a16="http://schemas.microsoft.com/office/drawing/2014/main" id="{DC4F0B46-6363-4E0A-B30A-BC40D7B55F04}"/>
              </a:ext>
            </a:extLst>
          </p:cNvPr>
          <p:cNvSpPr txBox="1"/>
          <p:nvPr/>
        </p:nvSpPr>
        <p:spPr>
          <a:xfrm>
            <a:off x="6398685" y="1112825"/>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Printing Parameters</a:t>
            </a:r>
          </a:p>
        </p:txBody>
      </p:sp>
      <p:sp>
        <p:nvSpPr>
          <p:cNvPr id="9" name="TextBox 8">
            <a:extLst>
              <a:ext uri="{FF2B5EF4-FFF2-40B4-BE49-F238E27FC236}">
                <a16:creationId xmlns:a16="http://schemas.microsoft.com/office/drawing/2014/main" id="{19593A83-5D63-49E2-A5CA-E64BB3A90902}"/>
              </a:ext>
            </a:extLst>
          </p:cNvPr>
          <p:cNvSpPr txBox="1"/>
          <p:nvPr/>
        </p:nvSpPr>
        <p:spPr>
          <a:xfrm>
            <a:off x="7846485" y="1119280"/>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Heat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Treatment</a:t>
            </a:r>
          </a:p>
        </p:txBody>
      </p:sp>
      <p:sp>
        <p:nvSpPr>
          <p:cNvPr id="10" name="TextBox 9">
            <a:extLst>
              <a:ext uri="{FF2B5EF4-FFF2-40B4-BE49-F238E27FC236}">
                <a16:creationId xmlns:a16="http://schemas.microsoft.com/office/drawing/2014/main" id="{663C0D45-2154-4FC8-BC27-3E2BFF7C2195}"/>
              </a:ext>
            </a:extLst>
          </p:cNvPr>
          <p:cNvSpPr txBox="1"/>
          <p:nvPr/>
        </p:nvSpPr>
        <p:spPr>
          <a:xfrm>
            <a:off x="4687888" y="1589102"/>
            <a:ext cx="14562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4000rpm 1h, +BM 400rpm 40h </a:t>
            </a:r>
          </a:p>
        </p:txBody>
      </p:sp>
      <p:sp>
        <p:nvSpPr>
          <p:cNvPr id="11" name="TextBox 10">
            <a:extLst>
              <a:ext uri="{FF2B5EF4-FFF2-40B4-BE49-F238E27FC236}">
                <a16:creationId xmlns:a16="http://schemas.microsoft.com/office/drawing/2014/main" id="{EE0A5803-FCD8-47C3-9BFC-EDF4F4246A68}"/>
              </a:ext>
            </a:extLst>
          </p:cNvPr>
          <p:cNvSpPr txBox="1"/>
          <p:nvPr/>
        </p:nvSpPr>
        <p:spPr>
          <a:xfrm>
            <a:off x="6398684" y="1607323"/>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250W,5mm/s,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13" name="Oval 12">
            <a:extLst>
              <a:ext uri="{FF2B5EF4-FFF2-40B4-BE49-F238E27FC236}">
                <a16:creationId xmlns:a16="http://schemas.microsoft.com/office/drawing/2014/main" id="{51D9E4AA-62B2-4D4F-80BF-7A135BD7E05D}"/>
              </a:ext>
            </a:extLst>
          </p:cNvPr>
          <p:cNvSpPr/>
          <p:nvPr/>
        </p:nvSpPr>
        <p:spPr bwMode="auto">
          <a:xfrm>
            <a:off x="4280960" y="2375688"/>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a:t>
            </a:r>
          </a:p>
        </p:txBody>
      </p:sp>
      <p:sp>
        <p:nvSpPr>
          <p:cNvPr id="14" name="TextBox 13">
            <a:extLst>
              <a:ext uri="{FF2B5EF4-FFF2-40B4-BE49-F238E27FC236}">
                <a16:creationId xmlns:a16="http://schemas.microsoft.com/office/drawing/2014/main" id="{B2267569-B1F2-4F0C-BAC6-79E8E7F77C11}"/>
              </a:ext>
            </a:extLst>
          </p:cNvPr>
          <p:cNvSpPr txBox="1"/>
          <p:nvPr/>
        </p:nvSpPr>
        <p:spPr>
          <a:xfrm>
            <a:off x="6398684" y="2276088"/>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250W,10mm/s,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16" name="Oval 15">
            <a:extLst>
              <a:ext uri="{FF2B5EF4-FFF2-40B4-BE49-F238E27FC236}">
                <a16:creationId xmlns:a16="http://schemas.microsoft.com/office/drawing/2014/main" id="{4608D5A9-8FC7-43A9-AB27-637E76B0C645}"/>
              </a:ext>
            </a:extLst>
          </p:cNvPr>
          <p:cNvSpPr/>
          <p:nvPr/>
        </p:nvSpPr>
        <p:spPr bwMode="auto">
          <a:xfrm>
            <a:off x="4280960" y="308220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3</a:t>
            </a:r>
          </a:p>
        </p:txBody>
      </p:sp>
      <p:sp>
        <p:nvSpPr>
          <p:cNvPr id="17" name="TextBox 16">
            <a:extLst>
              <a:ext uri="{FF2B5EF4-FFF2-40B4-BE49-F238E27FC236}">
                <a16:creationId xmlns:a16="http://schemas.microsoft.com/office/drawing/2014/main" id="{D31EB9C4-8576-4DF7-A37C-92F24332D129}"/>
              </a:ext>
            </a:extLst>
          </p:cNvPr>
          <p:cNvSpPr txBox="1"/>
          <p:nvPr/>
        </p:nvSpPr>
        <p:spPr>
          <a:xfrm>
            <a:off x="4867806" y="5002595"/>
            <a:ext cx="1219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only, 5000rpm 11h, </a:t>
            </a:r>
            <a:r>
              <a:rPr kumimoji="0" lang="en-US" sz="1200" b="0" i="0" u="none" strike="noStrike" kern="1200" cap="none" spc="0" normalizeH="0" baseline="0" noProof="0" dirty="0" err="1">
                <a:ln>
                  <a:noFill/>
                </a:ln>
                <a:solidFill>
                  <a:srgbClr val="000000"/>
                </a:solidFill>
                <a:effectLst/>
                <a:uLnTx/>
                <a:uFillTx/>
                <a:latin typeface="Calibri"/>
                <a:ea typeface="+mn-ea"/>
                <a:cs typeface="+mn-cs"/>
              </a:rPr>
              <a:t>acid+sieved</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42C703B1-3441-4C7B-9D5B-E55E865C86D5}"/>
              </a:ext>
            </a:extLst>
          </p:cNvPr>
          <p:cNvSpPr txBox="1"/>
          <p:nvPr/>
        </p:nvSpPr>
        <p:spPr>
          <a:xfrm>
            <a:off x="6398684" y="5085231"/>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250W,10mm/s,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19" name="TextBox 18">
            <a:extLst>
              <a:ext uri="{FF2B5EF4-FFF2-40B4-BE49-F238E27FC236}">
                <a16:creationId xmlns:a16="http://schemas.microsoft.com/office/drawing/2014/main" id="{5DEA7B74-13AF-4F50-BCAE-5EC3A067E34B}"/>
              </a:ext>
            </a:extLst>
          </p:cNvPr>
          <p:cNvSpPr txBox="1"/>
          <p:nvPr/>
        </p:nvSpPr>
        <p:spPr>
          <a:xfrm>
            <a:off x="7846484" y="5085231"/>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100W,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10mm/s</a:t>
            </a:r>
          </a:p>
        </p:txBody>
      </p:sp>
      <p:sp>
        <p:nvSpPr>
          <p:cNvPr id="20" name="TextBox 19">
            <a:extLst>
              <a:ext uri="{FF2B5EF4-FFF2-40B4-BE49-F238E27FC236}">
                <a16:creationId xmlns:a16="http://schemas.microsoft.com/office/drawing/2014/main" id="{0D53FC22-4950-4718-8145-B57FBE5A2139}"/>
              </a:ext>
            </a:extLst>
          </p:cNvPr>
          <p:cNvSpPr txBox="1"/>
          <p:nvPr/>
        </p:nvSpPr>
        <p:spPr>
          <a:xfrm>
            <a:off x="4867806" y="5698617"/>
            <a:ext cx="1219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only, 5000rpm 11h, </a:t>
            </a:r>
            <a:r>
              <a:rPr kumimoji="0" lang="en-US" sz="1200" b="0" i="0" u="none" strike="noStrike" kern="1200" cap="none" spc="0" normalizeH="0" baseline="0" noProof="0" dirty="0" err="1">
                <a:ln>
                  <a:noFill/>
                </a:ln>
                <a:solidFill>
                  <a:srgbClr val="000000"/>
                </a:solidFill>
                <a:effectLst/>
                <a:uLnTx/>
                <a:uFillTx/>
                <a:latin typeface="Calibri"/>
                <a:ea typeface="+mn-ea"/>
                <a:cs typeface="+mn-cs"/>
              </a:rPr>
              <a:t>acid+sieved</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6FB71AAB-7C34-4D74-A20F-280130A2A3E0}"/>
              </a:ext>
            </a:extLst>
          </p:cNvPr>
          <p:cNvSpPr txBox="1"/>
          <p:nvPr/>
        </p:nvSpPr>
        <p:spPr>
          <a:xfrm>
            <a:off x="6398684" y="5790951"/>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250W,10mm/s,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22" name="TextBox 21">
            <a:extLst>
              <a:ext uri="{FF2B5EF4-FFF2-40B4-BE49-F238E27FC236}">
                <a16:creationId xmlns:a16="http://schemas.microsoft.com/office/drawing/2014/main" id="{3E41ED26-5E4F-45D8-89DD-BB5F662792A2}"/>
              </a:ext>
            </a:extLst>
          </p:cNvPr>
          <p:cNvSpPr txBox="1"/>
          <p:nvPr/>
        </p:nvSpPr>
        <p:spPr>
          <a:xfrm>
            <a:off x="7846484" y="5790951"/>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200W,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10mm/s</a:t>
            </a:r>
          </a:p>
        </p:txBody>
      </p:sp>
      <p:sp>
        <p:nvSpPr>
          <p:cNvPr id="23" name="TextBox 22">
            <a:extLst>
              <a:ext uri="{FF2B5EF4-FFF2-40B4-BE49-F238E27FC236}">
                <a16:creationId xmlns:a16="http://schemas.microsoft.com/office/drawing/2014/main" id="{8AABB00C-27B7-4D4F-A3D9-88E7881A4398}"/>
              </a:ext>
            </a:extLst>
          </p:cNvPr>
          <p:cNvSpPr txBox="1"/>
          <p:nvPr/>
        </p:nvSpPr>
        <p:spPr>
          <a:xfrm>
            <a:off x="4687888" y="2276089"/>
            <a:ext cx="15324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4000rpm 1h, +BM 400rpm 40h</a:t>
            </a:r>
          </a:p>
        </p:txBody>
      </p:sp>
      <p:sp>
        <p:nvSpPr>
          <p:cNvPr id="24" name="Oval 23">
            <a:extLst>
              <a:ext uri="{FF2B5EF4-FFF2-40B4-BE49-F238E27FC236}">
                <a16:creationId xmlns:a16="http://schemas.microsoft.com/office/drawing/2014/main" id="{51812008-8F56-489E-AE81-562A40739571}"/>
              </a:ext>
            </a:extLst>
          </p:cNvPr>
          <p:cNvSpPr/>
          <p:nvPr/>
        </p:nvSpPr>
        <p:spPr bwMode="auto">
          <a:xfrm>
            <a:off x="4280960" y="5908284"/>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7</a:t>
            </a:r>
          </a:p>
        </p:txBody>
      </p:sp>
      <p:sp>
        <p:nvSpPr>
          <p:cNvPr id="25" name="TextBox 24">
            <a:extLst>
              <a:ext uri="{FF2B5EF4-FFF2-40B4-BE49-F238E27FC236}">
                <a16:creationId xmlns:a16="http://schemas.microsoft.com/office/drawing/2014/main" id="{FC0B3D7C-BCBD-4D9E-AEF8-163C09494BAA}"/>
              </a:ext>
            </a:extLst>
          </p:cNvPr>
          <p:cNvSpPr txBox="1"/>
          <p:nvPr/>
        </p:nvSpPr>
        <p:spPr>
          <a:xfrm>
            <a:off x="4711173" y="2978741"/>
            <a:ext cx="15324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4000rpm 1h, +BM 400rpm 40h</a:t>
            </a:r>
          </a:p>
        </p:txBody>
      </p:sp>
      <p:sp>
        <p:nvSpPr>
          <p:cNvPr id="26" name="TextBox 25">
            <a:extLst>
              <a:ext uri="{FF2B5EF4-FFF2-40B4-BE49-F238E27FC236}">
                <a16:creationId xmlns:a16="http://schemas.microsoft.com/office/drawing/2014/main" id="{B3F22079-290C-4D08-ABDA-0792865C0BFB}"/>
              </a:ext>
            </a:extLst>
          </p:cNvPr>
          <p:cNvSpPr txBox="1"/>
          <p:nvPr/>
        </p:nvSpPr>
        <p:spPr>
          <a:xfrm>
            <a:off x="6398684" y="2978740"/>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250W,15mm/s,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27" name="TextBox 26">
            <a:extLst>
              <a:ext uri="{FF2B5EF4-FFF2-40B4-BE49-F238E27FC236}">
                <a16:creationId xmlns:a16="http://schemas.microsoft.com/office/drawing/2014/main" id="{61E00406-7611-490C-BE5F-F11FCF167EC7}"/>
              </a:ext>
            </a:extLst>
          </p:cNvPr>
          <p:cNvSpPr txBox="1"/>
          <p:nvPr/>
        </p:nvSpPr>
        <p:spPr>
          <a:xfrm>
            <a:off x="7846484" y="1663105"/>
            <a:ext cx="12192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N/A</a:t>
            </a:r>
          </a:p>
        </p:txBody>
      </p:sp>
      <p:sp>
        <p:nvSpPr>
          <p:cNvPr id="28" name="TextBox 27">
            <a:extLst>
              <a:ext uri="{FF2B5EF4-FFF2-40B4-BE49-F238E27FC236}">
                <a16:creationId xmlns:a16="http://schemas.microsoft.com/office/drawing/2014/main" id="{EC3DF5DC-67AC-47CD-8C34-28A9910DF4D8}"/>
              </a:ext>
            </a:extLst>
          </p:cNvPr>
          <p:cNvSpPr txBox="1"/>
          <p:nvPr/>
        </p:nvSpPr>
        <p:spPr>
          <a:xfrm>
            <a:off x="7846484" y="2344223"/>
            <a:ext cx="12192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N/A</a:t>
            </a:r>
          </a:p>
        </p:txBody>
      </p:sp>
      <p:sp>
        <p:nvSpPr>
          <p:cNvPr id="29" name="TextBox 28">
            <a:extLst>
              <a:ext uri="{FF2B5EF4-FFF2-40B4-BE49-F238E27FC236}">
                <a16:creationId xmlns:a16="http://schemas.microsoft.com/office/drawing/2014/main" id="{7EA8A842-0018-4684-8457-F907C9E0FCC4}"/>
              </a:ext>
            </a:extLst>
          </p:cNvPr>
          <p:cNvSpPr txBox="1"/>
          <p:nvPr/>
        </p:nvSpPr>
        <p:spPr>
          <a:xfrm>
            <a:off x="7846484" y="3033808"/>
            <a:ext cx="12192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N/A</a:t>
            </a:r>
          </a:p>
        </p:txBody>
      </p:sp>
      <p:sp>
        <p:nvSpPr>
          <p:cNvPr id="30" name="Oval 29">
            <a:extLst>
              <a:ext uri="{FF2B5EF4-FFF2-40B4-BE49-F238E27FC236}">
                <a16:creationId xmlns:a16="http://schemas.microsoft.com/office/drawing/2014/main" id="{8113EAAB-31CC-4370-ADC9-BA934CA3D743}"/>
              </a:ext>
            </a:extLst>
          </p:cNvPr>
          <p:cNvSpPr/>
          <p:nvPr/>
        </p:nvSpPr>
        <p:spPr bwMode="auto">
          <a:xfrm>
            <a:off x="4280960" y="3788726"/>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4</a:t>
            </a:r>
          </a:p>
        </p:txBody>
      </p:sp>
      <p:sp>
        <p:nvSpPr>
          <p:cNvPr id="31" name="TextBox 30">
            <a:extLst>
              <a:ext uri="{FF2B5EF4-FFF2-40B4-BE49-F238E27FC236}">
                <a16:creationId xmlns:a16="http://schemas.microsoft.com/office/drawing/2014/main" id="{F0029E8E-B188-49A2-8460-508320CEC9EB}"/>
              </a:ext>
            </a:extLst>
          </p:cNvPr>
          <p:cNvSpPr txBox="1"/>
          <p:nvPr/>
        </p:nvSpPr>
        <p:spPr>
          <a:xfrm>
            <a:off x="4711172" y="3679887"/>
            <a:ext cx="15324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4000rpm 1h, +BM 400rpm 40h</a:t>
            </a:r>
          </a:p>
        </p:txBody>
      </p:sp>
      <p:sp>
        <p:nvSpPr>
          <p:cNvPr id="32" name="TextBox 31">
            <a:extLst>
              <a:ext uri="{FF2B5EF4-FFF2-40B4-BE49-F238E27FC236}">
                <a16:creationId xmlns:a16="http://schemas.microsoft.com/office/drawing/2014/main" id="{BFA6BA69-1378-49E8-AFD2-9B209E6E7E21}"/>
              </a:ext>
            </a:extLst>
          </p:cNvPr>
          <p:cNvSpPr txBox="1"/>
          <p:nvPr/>
        </p:nvSpPr>
        <p:spPr>
          <a:xfrm>
            <a:off x="6398684" y="3678381"/>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250W,10mm/s,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33" name="TextBox 32">
            <a:extLst>
              <a:ext uri="{FF2B5EF4-FFF2-40B4-BE49-F238E27FC236}">
                <a16:creationId xmlns:a16="http://schemas.microsoft.com/office/drawing/2014/main" id="{61D88798-9A8A-446E-B2AE-A479A866061E}"/>
              </a:ext>
            </a:extLst>
          </p:cNvPr>
          <p:cNvSpPr txBox="1"/>
          <p:nvPr/>
        </p:nvSpPr>
        <p:spPr>
          <a:xfrm>
            <a:off x="7846484" y="3678381"/>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100W,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10mm/s</a:t>
            </a:r>
          </a:p>
        </p:txBody>
      </p:sp>
      <p:sp>
        <p:nvSpPr>
          <p:cNvPr id="35" name="Oval 34">
            <a:extLst>
              <a:ext uri="{FF2B5EF4-FFF2-40B4-BE49-F238E27FC236}">
                <a16:creationId xmlns:a16="http://schemas.microsoft.com/office/drawing/2014/main" id="{C862877C-2F9F-45F6-9F62-31EC620948A2}"/>
              </a:ext>
            </a:extLst>
          </p:cNvPr>
          <p:cNvSpPr/>
          <p:nvPr/>
        </p:nvSpPr>
        <p:spPr bwMode="auto">
          <a:xfrm>
            <a:off x="4280960" y="4495245"/>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5</a:t>
            </a:r>
          </a:p>
        </p:txBody>
      </p:sp>
      <p:sp>
        <p:nvSpPr>
          <p:cNvPr id="36" name="TextBox 35">
            <a:extLst>
              <a:ext uri="{FF2B5EF4-FFF2-40B4-BE49-F238E27FC236}">
                <a16:creationId xmlns:a16="http://schemas.microsoft.com/office/drawing/2014/main" id="{59B6CD26-7288-45F1-8095-DE19BCB20631}"/>
              </a:ext>
            </a:extLst>
          </p:cNvPr>
          <p:cNvSpPr txBox="1"/>
          <p:nvPr/>
        </p:nvSpPr>
        <p:spPr>
          <a:xfrm>
            <a:off x="4711171" y="4378547"/>
            <a:ext cx="15324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4000rpm 1h, +BM 400rpm 40h</a:t>
            </a:r>
          </a:p>
        </p:txBody>
      </p:sp>
      <p:sp>
        <p:nvSpPr>
          <p:cNvPr id="37" name="TextBox 36">
            <a:extLst>
              <a:ext uri="{FF2B5EF4-FFF2-40B4-BE49-F238E27FC236}">
                <a16:creationId xmlns:a16="http://schemas.microsoft.com/office/drawing/2014/main" id="{3A1CAC6D-DD2F-43BC-8296-B836743A7C03}"/>
              </a:ext>
            </a:extLst>
          </p:cNvPr>
          <p:cNvSpPr txBox="1"/>
          <p:nvPr/>
        </p:nvSpPr>
        <p:spPr>
          <a:xfrm>
            <a:off x="6398684" y="4378547"/>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250W,10mm/s,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38" name="TextBox 37">
            <a:extLst>
              <a:ext uri="{FF2B5EF4-FFF2-40B4-BE49-F238E27FC236}">
                <a16:creationId xmlns:a16="http://schemas.microsoft.com/office/drawing/2014/main" id="{54301AA9-AFFF-44BD-A8C3-D1CC2E34D8C0}"/>
              </a:ext>
            </a:extLst>
          </p:cNvPr>
          <p:cNvSpPr txBox="1"/>
          <p:nvPr/>
        </p:nvSpPr>
        <p:spPr>
          <a:xfrm>
            <a:off x="7846484" y="4373534"/>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200W,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10mm/s</a:t>
            </a:r>
          </a:p>
        </p:txBody>
      </p:sp>
      <p:sp>
        <p:nvSpPr>
          <p:cNvPr id="39" name="Oval 38">
            <a:extLst>
              <a:ext uri="{FF2B5EF4-FFF2-40B4-BE49-F238E27FC236}">
                <a16:creationId xmlns:a16="http://schemas.microsoft.com/office/drawing/2014/main" id="{C4C9608E-0CE9-4A4A-A9AD-40D777FD20A2}"/>
              </a:ext>
            </a:extLst>
          </p:cNvPr>
          <p:cNvSpPr/>
          <p:nvPr/>
        </p:nvSpPr>
        <p:spPr bwMode="auto">
          <a:xfrm>
            <a:off x="4280960" y="5201764"/>
            <a:ext cx="228600" cy="228600"/>
          </a:xfrm>
          <a:prstGeom prst="ellipse">
            <a:avLst/>
          </a:prstGeom>
          <a:solidFill>
            <a:srgbClr val="00B05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6</a:t>
            </a:r>
          </a:p>
        </p:txBody>
      </p:sp>
      <p:cxnSp>
        <p:nvCxnSpPr>
          <p:cNvPr id="41" name="Straight Connector 40">
            <a:extLst>
              <a:ext uri="{FF2B5EF4-FFF2-40B4-BE49-F238E27FC236}">
                <a16:creationId xmlns:a16="http://schemas.microsoft.com/office/drawing/2014/main" id="{75D956C6-E865-40A6-8288-6DCA6D4AC32C}"/>
              </a:ext>
            </a:extLst>
          </p:cNvPr>
          <p:cNvCxnSpPr/>
          <p:nvPr/>
        </p:nvCxnSpPr>
        <p:spPr bwMode="auto">
          <a:xfrm>
            <a:off x="4061882" y="2133597"/>
            <a:ext cx="4927599" cy="0"/>
          </a:xfrm>
          <a:prstGeom prst="line">
            <a:avLst/>
          </a:prstGeom>
          <a:noFill/>
          <a:ln w="12700"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B52D8A37-08B4-4832-BB05-6168C660DE8C}"/>
              </a:ext>
            </a:extLst>
          </p:cNvPr>
          <p:cNvCxnSpPr/>
          <p:nvPr/>
        </p:nvCxnSpPr>
        <p:spPr bwMode="auto">
          <a:xfrm>
            <a:off x="4061882" y="2846601"/>
            <a:ext cx="4927599" cy="0"/>
          </a:xfrm>
          <a:prstGeom prst="line">
            <a:avLst/>
          </a:prstGeom>
          <a:noFill/>
          <a:ln w="12700"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FDF93C6F-E90E-4D3C-A720-D95FE1EAE3A0}"/>
              </a:ext>
            </a:extLst>
          </p:cNvPr>
          <p:cNvCxnSpPr/>
          <p:nvPr/>
        </p:nvCxnSpPr>
        <p:spPr bwMode="auto">
          <a:xfrm>
            <a:off x="4061882" y="3559605"/>
            <a:ext cx="4927599" cy="0"/>
          </a:xfrm>
          <a:prstGeom prst="line">
            <a:avLst/>
          </a:prstGeom>
          <a:noFill/>
          <a:ln w="12700"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70458079-038F-42F2-9F8C-54C19ABDEE6F}"/>
              </a:ext>
            </a:extLst>
          </p:cNvPr>
          <p:cNvCxnSpPr/>
          <p:nvPr/>
        </p:nvCxnSpPr>
        <p:spPr bwMode="auto">
          <a:xfrm>
            <a:off x="4061882" y="4272609"/>
            <a:ext cx="4927599" cy="0"/>
          </a:xfrm>
          <a:prstGeom prst="line">
            <a:avLst/>
          </a:prstGeom>
          <a:noFill/>
          <a:ln w="12700"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D2FF54C4-A089-45F8-AEA1-5A6D48D11E29}"/>
              </a:ext>
            </a:extLst>
          </p:cNvPr>
          <p:cNvCxnSpPr/>
          <p:nvPr/>
        </p:nvCxnSpPr>
        <p:spPr bwMode="auto">
          <a:xfrm>
            <a:off x="4061882" y="4985613"/>
            <a:ext cx="4927599" cy="0"/>
          </a:xfrm>
          <a:prstGeom prst="line">
            <a:avLst/>
          </a:prstGeom>
          <a:noFill/>
          <a:ln w="12700"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14356535-8E5D-4EF4-BAB8-AB45B3418205}"/>
              </a:ext>
            </a:extLst>
          </p:cNvPr>
          <p:cNvCxnSpPr/>
          <p:nvPr/>
        </p:nvCxnSpPr>
        <p:spPr bwMode="auto">
          <a:xfrm>
            <a:off x="4061882" y="5698617"/>
            <a:ext cx="4927599" cy="0"/>
          </a:xfrm>
          <a:prstGeom prst="line">
            <a:avLst/>
          </a:prstGeom>
          <a:noFill/>
          <a:ln w="12700" cap="flat" cmpd="sng" algn="ctr">
            <a:solidFill>
              <a:schemeClr val="tx1"/>
            </a:solidFill>
            <a:prstDash val="solid"/>
            <a:round/>
            <a:headEnd type="none" w="med" len="med"/>
            <a:tailEnd type="none" w="med" len="med"/>
          </a:ln>
          <a:effectLst/>
        </p:spPr>
      </p:cxnSp>
      <p:sp>
        <p:nvSpPr>
          <p:cNvPr id="47" name="Title 1">
            <a:extLst>
              <a:ext uri="{FF2B5EF4-FFF2-40B4-BE49-F238E27FC236}">
                <a16:creationId xmlns:a16="http://schemas.microsoft.com/office/drawing/2014/main" id="{37E4554C-F281-40A5-B1CF-6D7DF66CB06F}"/>
              </a:ext>
            </a:extLst>
          </p:cNvPr>
          <p:cNvSpPr txBox="1">
            <a:spLocks/>
          </p:cNvSpPr>
          <p:nvPr/>
        </p:nvSpPr>
        <p:spPr bwMode="auto">
          <a:xfrm>
            <a:off x="99482" y="204912"/>
            <a:ext cx="7924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7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2100" b="1">
                <a:solidFill>
                  <a:srgbClr val="003399"/>
                </a:solidFill>
                <a:latin typeface="Palatino Linotype" panose="02040502050505030304" pitchFamily="18" charset="0"/>
              </a:defRPr>
            </a:lvl2pPr>
            <a:lvl3pPr algn="ctr" rtl="0" eaLnBrk="0" fontAlgn="base" hangingPunct="0">
              <a:spcBef>
                <a:spcPct val="0"/>
              </a:spcBef>
              <a:spcAft>
                <a:spcPct val="0"/>
              </a:spcAft>
              <a:defRPr sz="2100" b="1">
                <a:solidFill>
                  <a:srgbClr val="003399"/>
                </a:solidFill>
                <a:latin typeface="Palatino Linotype" panose="02040502050505030304" pitchFamily="18" charset="0"/>
              </a:defRPr>
            </a:lvl3pPr>
            <a:lvl4pPr algn="ctr" rtl="0" eaLnBrk="0" fontAlgn="base" hangingPunct="0">
              <a:spcBef>
                <a:spcPct val="0"/>
              </a:spcBef>
              <a:spcAft>
                <a:spcPct val="0"/>
              </a:spcAft>
              <a:defRPr sz="2100" b="1">
                <a:solidFill>
                  <a:srgbClr val="003399"/>
                </a:solidFill>
                <a:latin typeface="Palatino Linotype" panose="02040502050505030304" pitchFamily="18" charset="0"/>
              </a:defRPr>
            </a:lvl4pPr>
            <a:lvl5pPr algn="ctr" rtl="0" eaLnBrk="0" fontAlgn="base" hangingPunct="0">
              <a:spcBef>
                <a:spcPct val="0"/>
              </a:spcBef>
              <a:spcAft>
                <a:spcPct val="0"/>
              </a:spcAft>
              <a:defRPr sz="2100" b="1">
                <a:solidFill>
                  <a:srgbClr val="003399"/>
                </a:solidFill>
                <a:latin typeface="Palatino Linotype" panose="02040502050505030304" pitchFamily="18" charset="0"/>
              </a:defRPr>
            </a:lvl5pPr>
            <a:lvl6pPr marL="342900" algn="ctr" rtl="0" fontAlgn="base">
              <a:spcBef>
                <a:spcPct val="0"/>
              </a:spcBef>
              <a:spcAft>
                <a:spcPct val="0"/>
              </a:spcAft>
              <a:defRPr sz="2250" b="1">
                <a:solidFill>
                  <a:srgbClr val="003399"/>
                </a:solidFill>
                <a:latin typeface="Arial" charset="0"/>
              </a:defRPr>
            </a:lvl6pPr>
            <a:lvl7pPr marL="685800" algn="ctr" rtl="0" fontAlgn="base">
              <a:spcBef>
                <a:spcPct val="0"/>
              </a:spcBef>
              <a:spcAft>
                <a:spcPct val="0"/>
              </a:spcAft>
              <a:defRPr sz="2250" b="1">
                <a:solidFill>
                  <a:srgbClr val="003399"/>
                </a:solidFill>
                <a:latin typeface="Arial" charset="0"/>
              </a:defRPr>
            </a:lvl7pPr>
            <a:lvl8pPr marL="1028700" algn="ctr" rtl="0" fontAlgn="base">
              <a:spcBef>
                <a:spcPct val="0"/>
              </a:spcBef>
              <a:spcAft>
                <a:spcPct val="0"/>
              </a:spcAft>
              <a:defRPr sz="2250" b="1">
                <a:solidFill>
                  <a:srgbClr val="003399"/>
                </a:solidFill>
                <a:latin typeface="Arial" charset="0"/>
              </a:defRPr>
            </a:lvl8pPr>
            <a:lvl9pPr marL="1371600" algn="ctr" rtl="0" fontAlgn="base">
              <a:spcBef>
                <a:spcPct val="0"/>
              </a:spcBef>
              <a:spcAft>
                <a:spcPct val="0"/>
              </a:spcAft>
              <a:defRPr sz="2250" b="1">
                <a:solidFill>
                  <a:srgbClr val="003399"/>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1" i="0" u="none" strike="noStrike" kern="0" cap="none" spc="0" normalizeH="0" baseline="0" noProof="0" dirty="0">
                <a:ln>
                  <a:noFill/>
                </a:ln>
                <a:solidFill>
                  <a:srgbClr val="003399"/>
                </a:solidFill>
                <a:effectLst/>
                <a:uLnTx/>
                <a:uFillTx/>
                <a:latin typeface="Arial" panose="020B0604020202020204" pitchFamily="34" charset="0"/>
                <a:ea typeface="+mj-ea"/>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ODS Coatings by LENS</a:t>
            </a:r>
          </a:p>
        </p:txBody>
      </p:sp>
      <p:cxnSp>
        <p:nvCxnSpPr>
          <p:cNvPr id="48" name="Straight Connector 47">
            <a:extLst>
              <a:ext uri="{FF2B5EF4-FFF2-40B4-BE49-F238E27FC236}">
                <a16:creationId xmlns:a16="http://schemas.microsoft.com/office/drawing/2014/main" id="{F5EC1ADD-5765-40C1-BCC4-1829E2A21DE4}"/>
              </a:ext>
            </a:extLst>
          </p:cNvPr>
          <p:cNvCxnSpPr/>
          <p:nvPr/>
        </p:nvCxnSpPr>
        <p:spPr>
          <a:xfrm>
            <a:off x="0" y="962727"/>
            <a:ext cx="91440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8014E6B0-D885-4303-9E51-1878351531A3}"/>
              </a:ext>
            </a:extLst>
          </p:cNvPr>
          <p:cNvSpPr/>
          <p:nvPr/>
        </p:nvSpPr>
        <p:spPr>
          <a:xfrm>
            <a:off x="207249" y="4724259"/>
            <a:ext cx="244329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10mm x 10mm x 0.5~1mm </a:t>
            </a:r>
          </a:p>
        </p:txBody>
      </p:sp>
      <p:sp>
        <p:nvSpPr>
          <p:cNvPr id="50" name="TextBox 49">
            <a:extLst>
              <a:ext uri="{FF2B5EF4-FFF2-40B4-BE49-F238E27FC236}">
                <a16:creationId xmlns:a16="http://schemas.microsoft.com/office/drawing/2014/main" id="{FD8D0182-0040-489F-A437-2020B91125EE}"/>
              </a:ext>
            </a:extLst>
          </p:cNvPr>
          <p:cNvSpPr txBox="1"/>
          <p:nvPr/>
        </p:nvSpPr>
        <p:spPr>
          <a:xfrm>
            <a:off x="0" y="5085231"/>
            <a:ext cx="3962400"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Flowability</a:t>
            </a:r>
            <a:r>
              <a:rPr kumimoji="0" lang="en-US" sz="1400" b="0" i="0" u="none" strike="noStrike" kern="1200" cap="none" spc="0" normalizeH="0" baseline="0" noProof="0" dirty="0">
                <a:ln>
                  <a:noFill/>
                </a:ln>
                <a:solidFill>
                  <a:srgbClr val="000000"/>
                </a:solidFill>
                <a:effectLst/>
                <a:uLnTx/>
                <a:uFillTx/>
                <a:latin typeface="Calibri"/>
                <a:ea typeface="+mn-ea"/>
                <a:cs typeface="+mn-cs"/>
              </a:rPr>
              <a:t> of MCB only powder improved significantly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Surface becomes smoother after 200W laser surface heat treatment. </a:t>
            </a:r>
          </a:p>
        </p:txBody>
      </p:sp>
      <p:sp>
        <p:nvSpPr>
          <p:cNvPr id="2" name="Left Brace 1">
            <a:extLst>
              <a:ext uri="{FF2B5EF4-FFF2-40B4-BE49-F238E27FC236}">
                <a16:creationId xmlns:a16="http://schemas.microsoft.com/office/drawing/2014/main" id="{FBD3D53B-E7D0-49B5-BDB8-02CC772B8C21}"/>
              </a:ext>
            </a:extLst>
          </p:cNvPr>
          <p:cNvSpPr/>
          <p:nvPr/>
        </p:nvSpPr>
        <p:spPr bwMode="auto">
          <a:xfrm>
            <a:off x="3733800" y="1751671"/>
            <a:ext cx="228600" cy="1559111"/>
          </a:xfrm>
          <a:prstGeom prst="leftBrace">
            <a:avLst>
              <a:gd name="adj1" fmla="val 51666"/>
              <a:gd name="adj2" fmla="val 50000"/>
            </a:avLst>
          </a:prstGeom>
          <a:noFill/>
          <a:ln w="19050"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900" b="0" i="1" u="none" strike="noStrike" kern="1200" cap="none" spc="0" normalizeH="0" baseline="0" noProof="0">
              <a:ln>
                <a:noFill/>
              </a:ln>
              <a:solidFill>
                <a:srgbClr val="003399"/>
              </a:solidFill>
              <a:effectLst/>
              <a:uLnTx/>
              <a:uFillTx/>
              <a:latin typeface="Calibri"/>
              <a:ea typeface="+mn-ea"/>
              <a:cs typeface="Arial" charset="0"/>
            </a:endParaRPr>
          </a:p>
        </p:txBody>
      </p:sp>
      <p:sp>
        <p:nvSpPr>
          <p:cNvPr id="51" name="TextBox 50">
            <a:extLst>
              <a:ext uri="{FF2B5EF4-FFF2-40B4-BE49-F238E27FC236}">
                <a16:creationId xmlns:a16="http://schemas.microsoft.com/office/drawing/2014/main" id="{C5129C2D-B827-4574-BC46-6B1CC29EB2A2}"/>
              </a:ext>
            </a:extLst>
          </p:cNvPr>
          <p:cNvSpPr txBox="1"/>
          <p:nvPr/>
        </p:nvSpPr>
        <p:spPr>
          <a:xfrm>
            <a:off x="2296585" y="2294047"/>
            <a:ext cx="15324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Scan Speed</a:t>
            </a:r>
          </a:p>
        </p:txBody>
      </p:sp>
      <p:sp>
        <p:nvSpPr>
          <p:cNvPr id="52" name="TextBox 51">
            <a:extLst>
              <a:ext uri="{FF2B5EF4-FFF2-40B4-BE49-F238E27FC236}">
                <a16:creationId xmlns:a16="http://schemas.microsoft.com/office/drawing/2014/main" id="{E4332FC8-7F83-49AB-BF75-BC3359B6E1FC}"/>
              </a:ext>
            </a:extLst>
          </p:cNvPr>
          <p:cNvSpPr txBox="1"/>
          <p:nvPr/>
        </p:nvSpPr>
        <p:spPr>
          <a:xfrm>
            <a:off x="2243475" y="4152376"/>
            <a:ext cx="15324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Heat Treatment</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Left Brace 52">
            <a:extLst>
              <a:ext uri="{FF2B5EF4-FFF2-40B4-BE49-F238E27FC236}">
                <a16:creationId xmlns:a16="http://schemas.microsoft.com/office/drawing/2014/main" id="{0AF74D74-28EE-4F3E-AA60-A3B057DE9CC8}"/>
              </a:ext>
            </a:extLst>
          </p:cNvPr>
          <p:cNvSpPr/>
          <p:nvPr/>
        </p:nvSpPr>
        <p:spPr bwMode="auto">
          <a:xfrm>
            <a:off x="3711383" y="3678382"/>
            <a:ext cx="228600" cy="1239170"/>
          </a:xfrm>
          <a:prstGeom prst="leftBrace">
            <a:avLst>
              <a:gd name="adj1" fmla="val 34999"/>
              <a:gd name="adj2" fmla="val 50000"/>
            </a:avLst>
          </a:prstGeom>
          <a:noFill/>
          <a:ln w="19050"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900" b="0" i="1" u="none" strike="noStrike" kern="1200" cap="none" spc="0" normalizeH="0" baseline="0" noProof="0">
              <a:ln>
                <a:noFill/>
              </a:ln>
              <a:solidFill>
                <a:srgbClr val="003399"/>
              </a:solidFill>
              <a:effectLst/>
              <a:uLnTx/>
              <a:uFillTx/>
              <a:latin typeface="Calibri"/>
              <a:ea typeface="+mn-ea"/>
              <a:cs typeface="Arial" charset="0"/>
            </a:endParaRPr>
          </a:p>
        </p:txBody>
      </p:sp>
    </p:spTree>
    <p:extLst>
      <p:ext uri="{BB962C8B-B14F-4D97-AF65-F5344CB8AC3E}">
        <p14:creationId xmlns:p14="http://schemas.microsoft.com/office/powerpoint/2010/main" val="1905979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750" t="13974" r="30454" b="5267"/>
          <a:stretch/>
        </p:blipFill>
        <p:spPr>
          <a:xfrm rot="10800000">
            <a:off x="247528" y="1276975"/>
            <a:ext cx="2871978" cy="2239169"/>
          </a:xfrm>
          <a:prstGeom prst="rect">
            <a:avLst/>
          </a:prstGeom>
        </p:spPr>
      </p:pic>
      <p:sp>
        <p:nvSpPr>
          <p:cNvPr id="7" name="文本框 6"/>
          <p:cNvSpPr txBox="1"/>
          <p:nvPr/>
        </p:nvSpPr>
        <p:spPr>
          <a:xfrm>
            <a:off x="625860" y="1218537"/>
            <a:ext cx="4834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2</a:t>
            </a:r>
            <a:endParaRPr kumimoji="0" lang="zh-CN" altLang="en-US"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8" name="文本框 7"/>
          <p:cNvSpPr txBox="1"/>
          <p:nvPr/>
        </p:nvSpPr>
        <p:spPr>
          <a:xfrm>
            <a:off x="2483975" y="1237112"/>
            <a:ext cx="5654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2b</a:t>
            </a:r>
            <a:endParaRPr kumimoji="0" lang="zh-CN" altLang="en-US"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9" name="文本框 8"/>
          <p:cNvSpPr txBox="1"/>
          <p:nvPr/>
        </p:nvSpPr>
        <p:spPr>
          <a:xfrm>
            <a:off x="1478539" y="3087770"/>
            <a:ext cx="5189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1a</a:t>
            </a:r>
            <a:endParaRPr kumimoji="0" lang="zh-CN" altLang="en-US"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10" name="文本框 9"/>
          <p:cNvSpPr txBox="1"/>
          <p:nvPr/>
        </p:nvSpPr>
        <p:spPr>
          <a:xfrm>
            <a:off x="567661" y="3108412"/>
            <a:ext cx="333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1</a:t>
            </a:r>
            <a:endParaRPr kumimoji="0" lang="zh-CN" altLang="en-US"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11" name="文本框 10"/>
          <p:cNvSpPr txBox="1"/>
          <p:nvPr/>
        </p:nvSpPr>
        <p:spPr>
          <a:xfrm>
            <a:off x="2545339" y="3099566"/>
            <a:ext cx="442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1b</a:t>
            </a:r>
            <a:endParaRPr kumimoji="0" lang="zh-CN" altLang="en-US"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12" name="文本框 11"/>
          <p:cNvSpPr txBox="1"/>
          <p:nvPr/>
        </p:nvSpPr>
        <p:spPr>
          <a:xfrm>
            <a:off x="1519305" y="1204723"/>
            <a:ext cx="454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2a</a:t>
            </a:r>
            <a:endParaRPr kumimoji="0" lang="zh-CN" altLang="en-US"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17530" t="1176" r="27666" b="509"/>
          <a:stretch/>
        </p:blipFill>
        <p:spPr>
          <a:xfrm rot="5400000">
            <a:off x="625685" y="3660266"/>
            <a:ext cx="2115662" cy="2520789"/>
          </a:xfrm>
          <a:prstGeom prst="rect">
            <a:avLst/>
          </a:prstGeom>
        </p:spPr>
      </p:pic>
      <p:sp>
        <p:nvSpPr>
          <p:cNvPr id="16" name="文本框 15"/>
          <p:cNvSpPr txBox="1"/>
          <p:nvPr/>
        </p:nvSpPr>
        <p:spPr>
          <a:xfrm>
            <a:off x="775593" y="4777592"/>
            <a:ext cx="333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8</a:t>
            </a:r>
            <a:endParaRPr kumimoji="0" lang="zh-CN" altLang="en-US"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17" name="文本框 16"/>
          <p:cNvSpPr txBox="1"/>
          <p:nvPr/>
        </p:nvSpPr>
        <p:spPr>
          <a:xfrm>
            <a:off x="2150219" y="4735994"/>
            <a:ext cx="333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6</a:t>
            </a:r>
            <a:endParaRPr kumimoji="0" lang="zh-CN" altLang="en-US"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18" name="文本框 17"/>
          <p:cNvSpPr txBox="1"/>
          <p:nvPr/>
        </p:nvSpPr>
        <p:spPr>
          <a:xfrm>
            <a:off x="1478539" y="5471714"/>
            <a:ext cx="333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7</a:t>
            </a:r>
            <a:endParaRPr kumimoji="0" lang="zh-CN" altLang="en-US" sz="1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sp>
        <p:nvSpPr>
          <p:cNvPr id="21" name="Oval 5">
            <a:extLst>
              <a:ext uri="{FF2B5EF4-FFF2-40B4-BE49-F238E27FC236}">
                <a16:creationId xmlns:a16="http://schemas.microsoft.com/office/drawing/2014/main" id="{BD3CE8F2-0843-4F58-9B9C-D7E4D13E9BA5}"/>
              </a:ext>
            </a:extLst>
          </p:cNvPr>
          <p:cNvSpPr/>
          <p:nvPr/>
        </p:nvSpPr>
        <p:spPr bwMode="auto">
          <a:xfrm>
            <a:off x="4112004" y="1297276"/>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a:t>
            </a:r>
          </a:p>
        </p:txBody>
      </p:sp>
      <p:sp>
        <p:nvSpPr>
          <p:cNvPr id="22" name="TextBox 6">
            <a:extLst>
              <a:ext uri="{FF2B5EF4-FFF2-40B4-BE49-F238E27FC236}">
                <a16:creationId xmlns:a16="http://schemas.microsoft.com/office/drawing/2014/main" id="{981032E4-6A4E-4991-9CEB-7A0D33E5727A}"/>
              </a:ext>
            </a:extLst>
          </p:cNvPr>
          <p:cNvSpPr txBox="1"/>
          <p:nvPr/>
        </p:nvSpPr>
        <p:spPr>
          <a:xfrm>
            <a:off x="4934329" y="829543"/>
            <a:ext cx="76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Powder</a:t>
            </a:r>
          </a:p>
        </p:txBody>
      </p:sp>
      <p:sp>
        <p:nvSpPr>
          <p:cNvPr id="23" name="TextBox 7">
            <a:extLst>
              <a:ext uri="{FF2B5EF4-FFF2-40B4-BE49-F238E27FC236}">
                <a16:creationId xmlns:a16="http://schemas.microsoft.com/office/drawing/2014/main" id="{DC4F0B46-6363-4E0A-B30A-BC40D7B55F04}"/>
              </a:ext>
            </a:extLst>
          </p:cNvPr>
          <p:cNvSpPr txBox="1"/>
          <p:nvPr/>
        </p:nvSpPr>
        <p:spPr>
          <a:xfrm>
            <a:off x="6229729" y="740932"/>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Printing Parameters</a:t>
            </a:r>
          </a:p>
        </p:txBody>
      </p:sp>
      <p:sp>
        <p:nvSpPr>
          <p:cNvPr id="24" name="TextBox 8">
            <a:extLst>
              <a:ext uri="{FF2B5EF4-FFF2-40B4-BE49-F238E27FC236}">
                <a16:creationId xmlns:a16="http://schemas.microsoft.com/office/drawing/2014/main" id="{19593A83-5D63-49E2-A5CA-E64BB3A90902}"/>
              </a:ext>
            </a:extLst>
          </p:cNvPr>
          <p:cNvSpPr txBox="1"/>
          <p:nvPr/>
        </p:nvSpPr>
        <p:spPr>
          <a:xfrm>
            <a:off x="7677529" y="747387"/>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Heat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Treatment</a:t>
            </a:r>
          </a:p>
        </p:txBody>
      </p:sp>
      <p:sp>
        <p:nvSpPr>
          <p:cNvPr id="25" name="TextBox 9">
            <a:extLst>
              <a:ext uri="{FF2B5EF4-FFF2-40B4-BE49-F238E27FC236}">
                <a16:creationId xmlns:a16="http://schemas.microsoft.com/office/drawing/2014/main" id="{663C0D45-2154-4FC8-BC27-3E2BFF7C2195}"/>
              </a:ext>
            </a:extLst>
          </p:cNvPr>
          <p:cNvSpPr txBox="1"/>
          <p:nvPr/>
        </p:nvSpPr>
        <p:spPr>
          <a:xfrm>
            <a:off x="4518932" y="1217209"/>
            <a:ext cx="14562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4000rpm 1h, +BM 400rpm 40h </a:t>
            </a:r>
          </a:p>
        </p:txBody>
      </p:sp>
      <p:sp>
        <p:nvSpPr>
          <p:cNvPr id="26" name="TextBox 10">
            <a:extLst>
              <a:ext uri="{FF2B5EF4-FFF2-40B4-BE49-F238E27FC236}">
                <a16:creationId xmlns:a16="http://schemas.microsoft.com/office/drawing/2014/main" id="{EE0A5803-FCD8-47C3-9BFC-EDF4F4246A68}"/>
              </a:ext>
            </a:extLst>
          </p:cNvPr>
          <p:cNvSpPr txBox="1"/>
          <p:nvPr/>
        </p:nvSpPr>
        <p:spPr>
          <a:xfrm>
            <a:off x="6229728" y="1235430"/>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250W,10mm/s,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27" name="Oval 12">
            <a:extLst>
              <a:ext uri="{FF2B5EF4-FFF2-40B4-BE49-F238E27FC236}">
                <a16:creationId xmlns:a16="http://schemas.microsoft.com/office/drawing/2014/main" id="{51D9E4AA-62B2-4D4F-80BF-7A135BD7E05D}"/>
              </a:ext>
            </a:extLst>
          </p:cNvPr>
          <p:cNvSpPr/>
          <p:nvPr/>
        </p:nvSpPr>
        <p:spPr bwMode="auto">
          <a:xfrm>
            <a:off x="4087150" y="1765998"/>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2a</a:t>
            </a:r>
          </a:p>
        </p:txBody>
      </p:sp>
      <p:sp>
        <p:nvSpPr>
          <p:cNvPr id="28" name="TextBox 13">
            <a:extLst>
              <a:ext uri="{FF2B5EF4-FFF2-40B4-BE49-F238E27FC236}">
                <a16:creationId xmlns:a16="http://schemas.microsoft.com/office/drawing/2014/main" id="{B2267569-B1F2-4F0C-BAC6-79E8E7F77C11}"/>
              </a:ext>
            </a:extLst>
          </p:cNvPr>
          <p:cNvSpPr txBox="1"/>
          <p:nvPr/>
        </p:nvSpPr>
        <p:spPr>
          <a:xfrm>
            <a:off x="6204874" y="1666398"/>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250W,10mm/s,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29" name="Oval 15">
            <a:extLst>
              <a:ext uri="{FF2B5EF4-FFF2-40B4-BE49-F238E27FC236}">
                <a16:creationId xmlns:a16="http://schemas.microsoft.com/office/drawing/2014/main" id="{4608D5A9-8FC7-43A9-AB27-637E76B0C645}"/>
              </a:ext>
            </a:extLst>
          </p:cNvPr>
          <p:cNvSpPr/>
          <p:nvPr/>
        </p:nvSpPr>
        <p:spPr bwMode="auto">
          <a:xfrm>
            <a:off x="4076853" y="2256565"/>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2b</a:t>
            </a:r>
          </a:p>
        </p:txBody>
      </p:sp>
      <p:sp>
        <p:nvSpPr>
          <p:cNvPr id="30" name="TextBox 16">
            <a:extLst>
              <a:ext uri="{FF2B5EF4-FFF2-40B4-BE49-F238E27FC236}">
                <a16:creationId xmlns:a16="http://schemas.microsoft.com/office/drawing/2014/main" id="{D31EB9C4-8576-4DF7-A37C-92F24332D129}"/>
              </a:ext>
            </a:extLst>
          </p:cNvPr>
          <p:cNvSpPr txBox="1"/>
          <p:nvPr/>
        </p:nvSpPr>
        <p:spPr>
          <a:xfrm>
            <a:off x="4926166" y="4636604"/>
            <a:ext cx="1219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only, 5000rpm 11h, </a:t>
            </a:r>
            <a:r>
              <a:rPr kumimoji="0" lang="en-US" sz="1200" b="0" i="0" u="none" strike="noStrike" kern="1200" cap="none" spc="0" normalizeH="0" baseline="0" noProof="0" dirty="0" err="1">
                <a:ln>
                  <a:noFill/>
                </a:ln>
                <a:solidFill>
                  <a:srgbClr val="000000"/>
                </a:solidFill>
                <a:effectLst/>
                <a:uLnTx/>
                <a:uFillTx/>
                <a:latin typeface="Calibri"/>
                <a:ea typeface="+mn-ea"/>
                <a:cs typeface="+mn-cs"/>
              </a:rPr>
              <a:t>acid+sieved</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1" name="TextBox 17">
            <a:extLst>
              <a:ext uri="{FF2B5EF4-FFF2-40B4-BE49-F238E27FC236}">
                <a16:creationId xmlns:a16="http://schemas.microsoft.com/office/drawing/2014/main" id="{42C703B1-3441-4C7B-9D5B-E55E865C86D5}"/>
              </a:ext>
            </a:extLst>
          </p:cNvPr>
          <p:cNvSpPr txBox="1"/>
          <p:nvPr/>
        </p:nvSpPr>
        <p:spPr>
          <a:xfrm>
            <a:off x="6457044" y="4719240"/>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250W,10mm/s,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32" name="TextBox 18">
            <a:extLst>
              <a:ext uri="{FF2B5EF4-FFF2-40B4-BE49-F238E27FC236}">
                <a16:creationId xmlns:a16="http://schemas.microsoft.com/office/drawing/2014/main" id="{5DEA7B74-13AF-4F50-BCAE-5EC3A067E34B}"/>
              </a:ext>
            </a:extLst>
          </p:cNvPr>
          <p:cNvSpPr txBox="1"/>
          <p:nvPr/>
        </p:nvSpPr>
        <p:spPr>
          <a:xfrm>
            <a:off x="7904844" y="4719240"/>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100W,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10mm/s</a:t>
            </a:r>
          </a:p>
        </p:txBody>
      </p:sp>
      <p:sp>
        <p:nvSpPr>
          <p:cNvPr id="33" name="TextBox 19">
            <a:extLst>
              <a:ext uri="{FF2B5EF4-FFF2-40B4-BE49-F238E27FC236}">
                <a16:creationId xmlns:a16="http://schemas.microsoft.com/office/drawing/2014/main" id="{0D53FC22-4950-4718-8145-B57FBE5A2139}"/>
              </a:ext>
            </a:extLst>
          </p:cNvPr>
          <p:cNvSpPr txBox="1"/>
          <p:nvPr/>
        </p:nvSpPr>
        <p:spPr>
          <a:xfrm>
            <a:off x="4926166" y="5423244"/>
            <a:ext cx="1219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only, 5000rpm 11h, </a:t>
            </a:r>
            <a:r>
              <a:rPr kumimoji="0" lang="en-US" sz="1200" b="0" i="0" u="none" strike="noStrike" kern="1200" cap="none" spc="0" normalizeH="0" baseline="0" noProof="0" dirty="0" err="1">
                <a:ln>
                  <a:noFill/>
                </a:ln>
                <a:solidFill>
                  <a:srgbClr val="000000"/>
                </a:solidFill>
                <a:effectLst/>
                <a:uLnTx/>
                <a:uFillTx/>
                <a:latin typeface="Calibri"/>
                <a:ea typeface="+mn-ea"/>
                <a:cs typeface="+mn-cs"/>
              </a:rPr>
              <a:t>acid+sieved</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4" name="TextBox 20">
            <a:extLst>
              <a:ext uri="{FF2B5EF4-FFF2-40B4-BE49-F238E27FC236}">
                <a16:creationId xmlns:a16="http://schemas.microsoft.com/office/drawing/2014/main" id="{6FB71AAB-7C34-4D74-A20F-280130A2A3E0}"/>
              </a:ext>
            </a:extLst>
          </p:cNvPr>
          <p:cNvSpPr txBox="1"/>
          <p:nvPr/>
        </p:nvSpPr>
        <p:spPr>
          <a:xfrm>
            <a:off x="6457044" y="5515578"/>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250W,10mm/s,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35" name="TextBox 21">
            <a:extLst>
              <a:ext uri="{FF2B5EF4-FFF2-40B4-BE49-F238E27FC236}">
                <a16:creationId xmlns:a16="http://schemas.microsoft.com/office/drawing/2014/main" id="{3E41ED26-5E4F-45D8-89DD-BB5F662792A2}"/>
              </a:ext>
            </a:extLst>
          </p:cNvPr>
          <p:cNvSpPr txBox="1"/>
          <p:nvPr/>
        </p:nvSpPr>
        <p:spPr>
          <a:xfrm>
            <a:off x="7904844" y="5515578"/>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200W,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10mm/s</a:t>
            </a:r>
          </a:p>
        </p:txBody>
      </p:sp>
      <p:sp>
        <p:nvSpPr>
          <p:cNvPr id="36" name="TextBox 22">
            <a:extLst>
              <a:ext uri="{FF2B5EF4-FFF2-40B4-BE49-F238E27FC236}">
                <a16:creationId xmlns:a16="http://schemas.microsoft.com/office/drawing/2014/main" id="{8AABB00C-27B7-4D4F-A3D9-88E7881A4398}"/>
              </a:ext>
            </a:extLst>
          </p:cNvPr>
          <p:cNvSpPr txBox="1"/>
          <p:nvPr/>
        </p:nvSpPr>
        <p:spPr>
          <a:xfrm>
            <a:off x="4494078" y="1666399"/>
            <a:ext cx="15324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4000rpm 1h, +BM 400rpm 40h</a:t>
            </a:r>
          </a:p>
        </p:txBody>
      </p:sp>
      <p:sp>
        <p:nvSpPr>
          <p:cNvPr id="38" name="TextBox 24">
            <a:extLst>
              <a:ext uri="{FF2B5EF4-FFF2-40B4-BE49-F238E27FC236}">
                <a16:creationId xmlns:a16="http://schemas.microsoft.com/office/drawing/2014/main" id="{FC0B3D7C-BCBD-4D9E-AEF8-163C09494BAA}"/>
              </a:ext>
            </a:extLst>
          </p:cNvPr>
          <p:cNvSpPr txBox="1"/>
          <p:nvPr/>
        </p:nvSpPr>
        <p:spPr>
          <a:xfrm>
            <a:off x="4507066" y="2153099"/>
            <a:ext cx="15324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4000rpm 1h, +BM 400rpm 40h</a:t>
            </a:r>
          </a:p>
        </p:txBody>
      </p:sp>
      <p:sp>
        <p:nvSpPr>
          <p:cNvPr id="39" name="TextBox 25">
            <a:extLst>
              <a:ext uri="{FF2B5EF4-FFF2-40B4-BE49-F238E27FC236}">
                <a16:creationId xmlns:a16="http://schemas.microsoft.com/office/drawing/2014/main" id="{B3F22079-290C-4D08-ABDA-0792865C0BFB}"/>
              </a:ext>
            </a:extLst>
          </p:cNvPr>
          <p:cNvSpPr txBox="1"/>
          <p:nvPr/>
        </p:nvSpPr>
        <p:spPr>
          <a:xfrm>
            <a:off x="6194577" y="2153098"/>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250W,10mm/s,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40" name="TextBox 26">
            <a:extLst>
              <a:ext uri="{FF2B5EF4-FFF2-40B4-BE49-F238E27FC236}">
                <a16:creationId xmlns:a16="http://schemas.microsoft.com/office/drawing/2014/main" id="{61E00406-7611-490C-BE5F-F11FCF167EC7}"/>
              </a:ext>
            </a:extLst>
          </p:cNvPr>
          <p:cNvSpPr txBox="1"/>
          <p:nvPr/>
        </p:nvSpPr>
        <p:spPr>
          <a:xfrm>
            <a:off x="7677528" y="1291212"/>
            <a:ext cx="12192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N/A</a:t>
            </a:r>
          </a:p>
        </p:txBody>
      </p:sp>
      <p:sp>
        <p:nvSpPr>
          <p:cNvPr id="41" name="TextBox 27">
            <a:extLst>
              <a:ext uri="{FF2B5EF4-FFF2-40B4-BE49-F238E27FC236}">
                <a16:creationId xmlns:a16="http://schemas.microsoft.com/office/drawing/2014/main" id="{EC3DF5DC-67AC-47CD-8C34-28A9910DF4D8}"/>
              </a:ext>
            </a:extLst>
          </p:cNvPr>
          <p:cNvSpPr txBox="1"/>
          <p:nvPr/>
        </p:nvSpPr>
        <p:spPr>
          <a:xfrm>
            <a:off x="7652674" y="1734533"/>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100W,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10mm/s</a:t>
            </a:r>
          </a:p>
        </p:txBody>
      </p:sp>
      <p:sp>
        <p:nvSpPr>
          <p:cNvPr id="42" name="TextBox 28">
            <a:extLst>
              <a:ext uri="{FF2B5EF4-FFF2-40B4-BE49-F238E27FC236}">
                <a16:creationId xmlns:a16="http://schemas.microsoft.com/office/drawing/2014/main" id="{7EA8A842-0018-4684-8457-F907C9E0FCC4}"/>
              </a:ext>
            </a:extLst>
          </p:cNvPr>
          <p:cNvSpPr txBox="1"/>
          <p:nvPr/>
        </p:nvSpPr>
        <p:spPr>
          <a:xfrm>
            <a:off x="7642377" y="2134114"/>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200W,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10mm/s</a:t>
            </a:r>
          </a:p>
        </p:txBody>
      </p:sp>
      <p:sp>
        <p:nvSpPr>
          <p:cNvPr id="43" name="Oval 29">
            <a:extLst>
              <a:ext uri="{FF2B5EF4-FFF2-40B4-BE49-F238E27FC236}">
                <a16:creationId xmlns:a16="http://schemas.microsoft.com/office/drawing/2014/main" id="{8113EAAB-31CC-4370-ADC9-BA934CA3D743}"/>
              </a:ext>
            </a:extLst>
          </p:cNvPr>
          <p:cNvSpPr/>
          <p:nvPr/>
        </p:nvSpPr>
        <p:spPr bwMode="auto">
          <a:xfrm>
            <a:off x="4076853" y="3531384"/>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altLang="zh-CN" sz="1100" b="1" i="1" u="none" strike="noStrike" kern="1200" cap="none" spc="0" normalizeH="0" baseline="0" noProof="0" dirty="0">
                <a:ln>
                  <a:noFill/>
                </a:ln>
                <a:solidFill>
                  <a:srgbClr val="FFFFFF"/>
                </a:solidFill>
                <a:effectLst/>
                <a:uLnTx/>
                <a:uFillTx/>
                <a:latin typeface="Calibri"/>
                <a:ea typeface="宋体" panose="02010600030101010101" pitchFamily="2" charset="-122"/>
                <a:cs typeface="Calibri" panose="020F0502020204030204" pitchFamily="34" charset="0"/>
              </a:rPr>
              <a:t>1b</a:t>
            </a:r>
            <a:endPar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44" name="TextBox 30">
            <a:extLst>
              <a:ext uri="{FF2B5EF4-FFF2-40B4-BE49-F238E27FC236}">
                <a16:creationId xmlns:a16="http://schemas.microsoft.com/office/drawing/2014/main" id="{F0029E8E-B188-49A2-8460-508320CEC9EB}"/>
              </a:ext>
            </a:extLst>
          </p:cNvPr>
          <p:cNvSpPr txBox="1"/>
          <p:nvPr/>
        </p:nvSpPr>
        <p:spPr>
          <a:xfrm>
            <a:off x="4538097" y="3439759"/>
            <a:ext cx="15324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4000rpm 1h, +BM 400rpm 40h</a:t>
            </a:r>
          </a:p>
        </p:txBody>
      </p:sp>
      <p:sp>
        <p:nvSpPr>
          <p:cNvPr id="45" name="TextBox 31">
            <a:extLst>
              <a:ext uri="{FF2B5EF4-FFF2-40B4-BE49-F238E27FC236}">
                <a16:creationId xmlns:a16="http://schemas.microsoft.com/office/drawing/2014/main" id="{BFA6BA69-1378-49E8-AFD2-9B209E6E7E21}"/>
              </a:ext>
            </a:extLst>
          </p:cNvPr>
          <p:cNvSpPr txBox="1"/>
          <p:nvPr/>
        </p:nvSpPr>
        <p:spPr>
          <a:xfrm>
            <a:off x="6225609" y="3438253"/>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250W,5mm/s,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46" name="TextBox 32">
            <a:extLst>
              <a:ext uri="{FF2B5EF4-FFF2-40B4-BE49-F238E27FC236}">
                <a16:creationId xmlns:a16="http://schemas.microsoft.com/office/drawing/2014/main" id="{61D88798-9A8A-446E-B2AE-A479A866061E}"/>
              </a:ext>
            </a:extLst>
          </p:cNvPr>
          <p:cNvSpPr txBox="1"/>
          <p:nvPr/>
        </p:nvSpPr>
        <p:spPr>
          <a:xfrm>
            <a:off x="7673409" y="3438253"/>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200W,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10mm/s</a:t>
            </a:r>
          </a:p>
        </p:txBody>
      </p:sp>
      <p:sp>
        <p:nvSpPr>
          <p:cNvPr id="47" name="Oval 34">
            <a:extLst>
              <a:ext uri="{FF2B5EF4-FFF2-40B4-BE49-F238E27FC236}">
                <a16:creationId xmlns:a16="http://schemas.microsoft.com/office/drawing/2014/main" id="{C862877C-2F9F-45F6-9F62-31EC620948A2}"/>
              </a:ext>
            </a:extLst>
          </p:cNvPr>
          <p:cNvSpPr/>
          <p:nvPr/>
        </p:nvSpPr>
        <p:spPr bwMode="auto">
          <a:xfrm>
            <a:off x="4085337" y="4220809"/>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8</a:t>
            </a:r>
          </a:p>
        </p:txBody>
      </p:sp>
      <p:sp>
        <p:nvSpPr>
          <p:cNvPr id="48" name="TextBox 35">
            <a:extLst>
              <a:ext uri="{FF2B5EF4-FFF2-40B4-BE49-F238E27FC236}">
                <a16:creationId xmlns:a16="http://schemas.microsoft.com/office/drawing/2014/main" id="{59B6CD26-7288-45F1-8095-DE19BCB20631}"/>
              </a:ext>
            </a:extLst>
          </p:cNvPr>
          <p:cNvSpPr txBox="1"/>
          <p:nvPr/>
        </p:nvSpPr>
        <p:spPr>
          <a:xfrm>
            <a:off x="4769531" y="4103174"/>
            <a:ext cx="15324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4000rpm 1h, +BM 400rpm 40h</a:t>
            </a:r>
          </a:p>
        </p:txBody>
      </p:sp>
      <p:sp>
        <p:nvSpPr>
          <p:cNvPr id="49" name="TextBox 36">
            <a:extLst>
              <a:ext uri="{FF2B5EF4-FFF2-40B4-BE49-F238E27FC236}">
                <a16:creationId xmlns:a16="http://schemas.microsoft.com/office/drawing/2014/main" id="{3A1CAC6D-DD2F-43BC-8296-B836743A7C03}"/>
              </a:ext>
            </a:extLst>
          </p:cNvPr>
          <p:cNvSpPr txBox="1"/>
          <p:nvPr/>
        </p:nvSpPr>
        <p:spPr>
          <a:xfrm>
            <a:off x="6457044" y="4103174"/>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250W,10mm/s,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50" name="TextBox 37">
            <a:extLst>
              <a:ext uri="{FF2B5EF4-FFF2-40B4-BE49-F238E27FC236}">
                <a16:creationId xmlns:a16="http://schemas.microsoft.com/office/drawing/2014/main" id="{54301AA9-AFFF-44BD-A8C3-D1CC2E34D8C0}"/>
              </a:ext>
            </a:extLst>
          </p:cNvPr>
          <p:cNvSpPr txBox="1"/>
          <p:nvPr/>
        </p:nvSpPr>
        <p:spPr>
          <a:xfrm>
            <a:off x="7904844" y="4098161"/>
            <a:ext cx="12192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N/A</a:t>
            </a:r>
          </a:p>
        </p:txBody>
      </p:sp>
      <p:cxnSp>
        <p:nvCxnSpPr>
          <p:cNvPr id="52" name="Straight Connector 40">
            <a:extLst>
              <a:ext uri="{FF2B5EF4-FFF2-40B4-BE49-F238E27FC236}">
                <a16:creationId xmlns:a16="http://schemas.microsoft.com/office/drawing/2014/main" id="{75D956C6-E865-40A6-8288-6DCA6D4AC32C}"/>
              </a:ext>
            </a:extLst>
          </p:cNvPr>
          <p:cNvCxnSpPr/>
          <p:nvPr/>
        </p:nvCxnSpPr>
        <p:spPr bwMode="auto">
          <a:xfrm>
            <a:off x="3892925" y="1645989"/>
            <a:ext cx="4927599" cy="0"/>
          </a:xfrm>
          <a:prstGeom prst="line">
            <a:avLst/>
          </a:prstGeom>
          <a:noFill/>
          <a:ln w="12700" cap="flat" cmpd="sng" algn="ctr">
            <a:solidFill>
              <a:schemeClr val="tx1"/>
            </a:solidFill>
            <a:prstDash val="solid"/>
            <a:round/>
            <a:headEnd type="none" w="med" len="med"/>
            <a:tailEnd type="none" w="med" len="med"/>
          </a:ln>
          <a:effectLst/>
        </p:spPr>
      </p:cxnSp>
      <p:cxnSp>
        <p:nvCxnSpPr>
          <p:cNvPr id="53" name="Straight Connector 41">
            <a:extLst>
              <a:ext uri="{FF2B5EF4-FFF2-40B4-BE49-F238E27FC236}">
                <a16:creationId xmlns:a16="http://schemas.microsoft.com/office/drawing/2014/main" id="{B52D8A37-08B4-4832-BB05-6168C660DE8C}"/>
              </a:ext>
            </a:extLst>
          </p:cNvPr>
          <p:cNvCxnSpPr/>
          <p:nvPr/>
        </p:nvCxnSpPr>
        <p:spPr bwMode="auto">
          <a:xfrm>
            <a:off x="3892926" y="2144268"/>
            <a:ext cx="4927599" cy="0"/>
          </a:xfrm>
          <a:prstGeom prst="line">
            <a:avLst/>
          </a:prstGeom>
          <a:noFill/>
          <a:ln w="12700" cap="flat" cmpd="sng" algn="ctr">
            <a:solidFill>
              <a:schemeClr val="tx1"/>
            </a:solidFill>
            <a:prstDash val="solid"/>
            <a:round/>
            <a:headEnd type="none" w="med" len="med"/>
            <a:tailEnd type="none" w="med" len="med"/>
          </a:ln>
          <a:effectLst/>
        </p:spPr>
      </p:cxnSp>
      <p:cxnSp>
        <p:nvCxnSpPr>
          <p:cNvPr id="54" name="Straight Connector 42">
            <a:extLst>
              <a:ext uri="{FF2B5EF4-FFF2-40B4-BE49-F238E27FC236}">
                <a16:creationId xmlns:a16="http://schemas.microsoft.com/office/drawing/2014/main" id="{FDF93C6F-E90E-4D3C-A720-D95FE1EAE3A0}"/>
              </a:ext>
            </a:extLst>
          </p:cNvPr>
          <p:cNvCxnSpPr/>
          <p:nvPr/>
        </p:nvCxnSpPr>
        <p:spPr bwMode="auto">
          <a:xfrm>
            <a:off x="3919635" y="2606039"/>
            <a:ext cx="4927599" cy="0"/>
          </a:xfrm>
          <a:prstGeom prst="line">
            <a:avLst/>
          </a:prstGeom>
          <a:noFill/>
          <a:ln w="12700" cap="flat" cmpd="sng" algn="ctr">
            <a:solidFill>
              <a:schemeClr val="tx1"/>
            </a:solidFill>
            <a:prstDash val="solid"/>
            <a:round/>
            <a:headEnd type="none" w="med" len="med"/>
            <a:tailEnd type="none" w="med" len="med"/>
          </a:ln>
          <a:effectLst/>
        </p:spPr>
      </p:cxnSp>
      <p:cxnSp>
        <p:nvCxnSpPr>
          <p:cNvPr id="56" name="Straight Connector 44">
            <a:extLst>
              <a:ext uri="{FF2B5EF4-FFF2-40B4-BE49-F238E27FC236}">
                <a16:creationId xmlns:a16="http://schemas.microsoft.com/office/drawing/2014/main" id="{D2FF54C4-A089-45F8-AEA1-5A6D48D11E29}"/>
              </a:ext>
            </a:extLst>
          </p:cNvPr>
          <p:cNvCxnSpPr/>
          <p:nvPr/>
        </p:nvCxnSpPr>
        <p:spPr bwMode="auto">
          <a:xfrm>
            <a:off x="4076852" y="4636604"/>
            <a:ext cx="4927599" cy="0"/>
          </a:xfrm>
          <a:prstGeom prst="line">
            <a:avLst/>
          </a:prstGeom>
          <a:noFill/>
          <a:ln w="12700" cap="flat" cmpd="sng" algn="ctr">
            <a:solidFill>
              <a:schemeClr val="tx1"/>
            </a:solidFill>
            <a:prstDash val="solid"/>
            <a:round/>
            <a:headEnd type="none" w="med" len="med"/>
            <a:tailEnd type="none" w="med" len="med"/>
          </a:ln>
          <a:effectLst/>
        </p:spPr>
      </p:cxnSp>
      <p:cxnSp>
        <p:nvCxnSpPr>
          <p:cNvPr id="57" name="Straight Connector 45">
            <a:extLst>
              <a:ext uri="{FF2B5EF4-FFF2-40B4-BE49-F238E27FC236}">
                <a16:creationId xmlns:a16="http://schemas.microsoft.com/office/drawing/2014/main" id="{14356535-8E5D-4EF4-BAB8-AB45B3418205}"/>
              </a:ext>
            </a:extLst>
          </p:cNvPr>
          <p:cNvCxnSpPr/>
          <p:nvPr/>
        </p:nvCxnSpPr>
        <p:spPr bwMode="auto">
          <a:xfrm>
            <a:off x="4076853" y="5282935"/>
            <a:ext cx="4927599" cy="0"/>
          </a:xfrm>
          <a:prstGeom prst="line">
            <a:avLst/>
          </a:prstGeom>
          <a:noFill/>
          <a:ln w="12700" cap="flat" cmpd="sng" algn="ctr">
            <a:solidFill>
              <a:schemeClr val="tx1"/>
            </a:solidFill>
            <a:prstDash val="solid"/>
            <a:round/>
            <a:headEnd type="none" w="med" len="med"/>
            <a:tailEnd type="none" w="med" len="med"/>
          </a:ln>
          <a:effectLst/>
        </p:spPr>
      </p:cxnSp>
      <p:sp>
        <p:nvSpPr>
          <p:cNvPr id="58" name="Left Brace 1">
            <a:extLst>
              <a:ext uri="{FF2B5EF4-FFF2-40B4-BE49-F238E27FC236}">
                <a16:creationId xmlns:a16="http://schemas.microsoft.com/office/drawing/2014/main" id="{FBD3D53B-E7D0-49B5-BDB8-02CC772B8C21}"/>
              </a:ext>
            </a:extLst>
          </p:cNvPr>
          <p:cNvSpPr/>
          <p:nvPr/>
        </p:nvSpPr>
        <p:spPr bwMode="auto">
          <a:xfrm>
            <a:off x="3526523" y="1313617"/>
            <a:ext cx="349708" cy="2520938"/>
          </a:xfrm>
          <a:prstGeom prst="leftBrace">
            <a:avLst>
              <a:gd name="adj1" fmla="val 51666"/>
              <a:gd name="adj2" fmla="val 50000"/>
            </a:avLst>
          </a:prstGeom>
          <a:noFill/>
          <a:ln w="19050"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900" b="0" i="1" u="none" strike="noStrike" kern="1200" cap="none" spc="0" normalizeH="0" baseline="0" noProof="0">
              <a:ln>
                <a:noFill/>
              </a:ln>
              <a:solidFill>
                <a:srgbClr val="003399"/>
              </a:solidFill>
              <a:effectLst/>
              <a:uLnTx/>
              <a:uFillTx/>
              <a:latin typeface="Calibri"/>
              <a:ea typeface="+mn-ea"/>
              <a:cs typeface="Arial" charset="0"/>
            </a:endParaRPr>
          </a:p>
        </p:txBody>
      </p:sp>
      <p:sp>
        <p:nvSpPr>
          <p:cNvPr id="59" name="Left Brace 52">
            <a:extLst>
              <a:ext uri="{FF2B5EF4-FFF2-40B4-BE49-F238E27FC236}">
                <a16:creationId xmlns:a16="http://schemas.microsoft.com/office/drawing/2014/main" id="{0AF74D74-28EE-4F3E-AA60-A3B057DE9CC8}"/>
              </a:ext>
            </a:extLst>
          </p:cNvPr>
          <p:cNvSpPr/>
          <p:nvPr/>
        </p:nvSpPr>
        <p:spPr bwMode="auto">
          <a:xfrm>
            <a:off x="3573727" y="4417210"/>
            <a:ext cx="228600" cy="1239170"/>
          </a:xfrm>
          <a:prstGeom prst="leftBrace">
            <a:avLst>
              <a:gd name="adj1" fmla="val 34999"/>
              <a:gd name="adj2" fmla="val 50000"/>
            </a:avLst>
          </a:prstGeom>
          <a:noFill/>
          <a:ln w="19050"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900" b="0" i="1" u="none" strike="noStrike" kern="1200" cap="none" spc="0" normalizeH="0" baseline="0" noProof="0">
              <a:ln>
                <a:noFill/>
              </a:ln>
              <a:solidFill>
                <a:srgbClr val="003399"/>
              </a:solidFill>
              <a:effectLst/>
              <a:uLnTx/>
              <a:uFillTx/>
              <a:latin typeface="Calibri"/>
              <a:ea typeface="+mn-ea"/>
              <a:cs typeface="Arial" charset="0"/>
            </a:endParaRPr>
          </a:p>
        </p:txBody>
      </p:sp>
      <p:sp>
        <p:nvSpPr>
          <p:cNvPr id="61" name="Oval 29">
            <a:extLst>
              <a:ext uri="{FF2B5EF4-FFF2-40B4-BE49-F238E27FC236}">
                <a16:creationId xmlns:a16="http://schemas.microsoft.com/office/drawing/2014/main" id="{8113EAAB-31CC-4370-ADC9-BA934CA3D743}"/>
              </a:ext>
            </a:extLst>
          </p:cNvPr>
          <p:cNvSpPr/>
          <p:nvPr/>
        </p:nvSpPr>
        <p:spPr bwMode="auto">
          <a:xfrm>
            <a:off x="4077146" y="281168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altLang="zh-CN" sz="1100" b="1" i="1" u="none" strike="noStrike" kern="1200" cap="none" spc="0" normalizeH="0" baseline="0" noProof="0" dirty="0">
                <a:ln>
                  <a:noFill/>
                </a:ln>
                <a:solidFill>
                  <a:srgbClr val="FFFFFF"/>
                </a:solidFill>
                <a:effectLst/>
                <a:uLnTx/>
                <a:uFillTx/>
                <a:latin typeface="Calibri"/>
                <a:ea typeface="宋体" panose="02010600030101010101" pitchFamily="2" charset="-122"/>
                <a:cs typeface="Calibri" panose="020F0502020204030204" pitchFamily="34" charset="0"/>
              </a:rPr>
              <a:t>1</a:t>
            </a:r>
            <a:endPar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62" name="TextBox 30">
            <a:extLst>
              <a:ext uri="{FF2B5EF4-FFF2-40B4-BE49-F238E27FC236}">
                <a16:creationId xmlns:a16="http://schemas.microsoft.com/office/drawing/2014/main" id="{F0029E8E-B188-49A2-8460-508320CEC9EB}"/>
              </a:ext>
            </a:extLst>
          </p:cNvPr>
          <p:cNvSpPr txBox="1"/>
          <p:nvPr/>
        </p:nvSpPr>
        <p:spPr>
          <a:xfrm>
            <a:off x="4492723" y="2603416"/>
            <a:ext cx="15324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4000rpm 1h, +BM 400rpm 40h</a:t>
            </a:r>
          </a:p>
        </p:txBody>
      </p:sp>
      <p:sp>
        <p:nvSpPr>
          <p:cNvPr id="63" name="TextBox 31">
            <a:extLst>
              <a:ext uri="{FF2B5EF4-FFF2-40B4-BE49-F238E27FC236}">
                <a16:creationId xmlns:a16="http://schemas.microsoft.com/office/drawing/2014/main" id="{BFA6BA69-1378-49E8-AFD2-9B209E6E7E21}"/>
              </a:ext>
            </a:extLst>
          </p:cNvPr>
          <p:cNvSpPr txBox="1"/>
          <p:nvPr/>
        </p:nvSpPr>
        <p:spPr>
          <a:xfrm>
            <a:off x="6180235" y="2628359"/>
            <a:ext cx="12091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250W,5mm/s,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64" name="TextBox 32">
            <a:extLst>
              <a:ext uri="{FF2B5EF4-FFF2-40B4-BE49-F238E27FC236}">
                <a16:creationId xmlns:a16="http://schemas.microsoft.com/office/drawing/2014/main" id="{61D88798-9A8A-446E-B2AE-A479A866061E}"/>
              </a:ext>
            </a:extLst>
          </p:cNvPr>
          <p:cNvSpPr txBox="1"/>
          <p:nvPr/>
        </p:nvSpPr>
        <p:spPr>
          <a:xfrm>
            <a:off x="7617738" y="2676122"/>
            <a:ext cx="12192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N/A</a:t>
            </a:r>
          </a:p>
        </p:txBody>
      </p:sp>
      <p:cxnSp>
        <p:nvCxnSpPr>
          <p:cNvPr id="65" name="Straight Connector 43">
            <a:extLst>
              <a:ext uri="{FF2B5EF4-FFF2-40B4-BE49-F238E27FC236}">
                <a16:creationId xmlns:a16="http://schemas.microsoft.com/office/drawing/2014/main" id="{70458079-038F-42F2-9F8C-54C19ABDEE6F}"/>
              </a:ext>
            </a:extLst>
          </p:cNvPr>
          <p:cNvCxnSpPr/>
          <p:nvPr/>
        </p:nvCxnSpPr>
        <p:spPr bwMode="auto">
          <a:xfrm>
            <a:off x="3919634" y="3082327"/>
            <a:ext cx="4927599" cy="0"/>
          </a:xfrm>
          <a:prstGeom prst="line">
            <a:avLst/>
          </a:prstGeom>
          <a:noFill/>
          <a:ln w="12700" cap="flat" cmpd="sng" algn="ctr">
            <a:solidFill>
              <a:schemeClr val="tx1"/>
            </a:solidFill>
            <a:prstDash val="solid"/>
            <a:round/>
            <a:headEnd type="none" w="med" len="med"/>
            <a:tailEnd type="none" w="med" len="med"/>
          </a:ln>
          <a:effectLst/>
        </p:spPr>
      </p:cxnSp>
      <p:sp>
        <p:nvSpPr>
          <p:cNvPr id="66" name="Oval 29">
            <a:extLst>
              <a:ext uri="{FF2B5EF4-FFF2-40B4-BE49-F238E27FC236}">
                <a16:creationId xmlns:a16="http://schemas.microsoft.com/office/drawing/2014/main" id="{8113EAAB-31CC-4370-ADC9-BA934CA3D743}"/>
              </a:ext>
            </a:extLst>
          </p:cNvPr>
          <p:cNvSpPr/>
          <p:nvPr/>
        </p:nvSpPr>
        <p:spPr bwMode="auto">
          <a:xfrm>
            <a:off x="4082236" y="3148066"/>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altLang="zh-CN" sz="1100" b="1" i="1" u="none" strike="noStrike" kern="1200" cap="none" spc="0" normalizeH="0" baseline="0" noProof="0" dirty="0">
                <a:ln>
                  <a:noFill/>
                </a:ln>
                <a:solidFill>
                  <a:srgbClr val="FFFFFF"/>
                </a:solidFill>
                <a:effectLst/>
                <a:uLnTx/>
                <a:uFillTx/>
                <a:latin typeface="Calibri"/>
                <a:ea typeface="宋体" panose="02010600030101010101" pitchFamily="2" charset="-122"/>
                <a:cs typeface="Calibri" panose="020F0502020204030204" pitchFamily="34" charset="0"/>
              </a:rPr>
              <a:t>1a</a:t>
            </a:r>
            <a:endPar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67" name="TextBox 30">
            <a:extLst>
              <a:ext uri="{FF2B5EF4-FFF2-40B4-BE49-F238E27FC236}">
                <a16:creationId xmlns:a16="http://schemas.microsoft.com/office/drawing/2014/main" id="{F0029E8E-B188-49A2-8460-508320CEC9EB}"/>
              </a:ext>
            </a:extLst>
          </p:cNvPr>
          <p:cNvSpPr txBox="1"/>
          <p:nvPr/>
        </p:nvSpPr>
        <p:spPr>
          <a:xfrm>
            <a:off x="4579165" y="3056372"/>
            <a:ext cx="15324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MCB 4000rpm 1h, +BM 400rpm 40h</a:t>
            </a:r>
          </a:p>
        </p:txBody>
      </p:sp>
      <p:sp>
        <p:nvSpPr>
          <p:cNvPr id="68" name="TextBox 31">
            <a:extLst>
              <a:ext uri="{FF2B5EF4-FFF2-40B4-BE49-F238E27FC236}">
                <a16:creationId xmlns:a16="http://schemas.microsoft.com/office/drawing/2014/main" id="{BFA6BA69-1378-49E8-AFD2-9B209E6E7E21}"/>
              </a:ext>
            </a:extLst>
          </p:cNvPr>
          <p:cNvSpPr txBox="1"/>
          <p:nvPr/>
        </p:nvSpPr>
        <p:spPr>
          <a:xfrm>
            <a:off x="6266677" y="3054866"/>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250W,5mm/s,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0°+90°</a:t>
            </a:r>
          </a:p>
        </p:txBody>
      </p:sp>
      <p:sp>
        <p:nvSpPr>
          <p:cNvPr id="69" name="TextBox 32">
            <a:extLst>
              <a:ext uri="{FF2B5EF4-FFF2-40B4-BE49-F238E27FC236}">
                <a16:creationId xmlns:a16="http://schemas.microsoft.com/office/drawing/2014/main" id="{61D88798-9A8A-446E-B2AE-A479A866061E}"/>
              </a:ext>
            </a:extLst>
          </p:cNvPr>
          <p:cNvSpPr txBox="1"/>
          <p:nvPr/>
        </p:nvSpPr>
        <p:spPr>
          <a:xfrm>
            <a:off x="7696638" y="3071734"/>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100W,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10mm/s</a:t>
            </a:r>
          </a:p>
        </p:txBody>
      </p:sp>
      <p:cxnSp>
        <p:nvCxnSpPr>
          <p:cNvPr id="70" name="Straight Connector 43">
            <a:extLst>
              <a:ext uri="{FF2B5EF4-FFF2-40B4-BE49-F238E27FC236}">
                <a16:creationId xmlns:a16="http://schemas.microsoft.com/office/drawing/2014/main" id="{70458079-038F-42F2-9F8C-54C19ABDEE6F}"/>
              </a:ext>
            </a:extLst>
          </p:cNvPr>
          <p:cNvCxnSpPr/>
          <p:nvPr/>
        </p:nvCxnSpPr>
        <p:spPr bwMode="auto">
          <a:xfrm>
            <a:off x="3919636" y="3481816"/>
            <a:ext cx="4927599" cy="0"/>
          </a:xfrm>
          <a:prstGeom prst="line">
            <a:avLst/>
          </a:prstGeom>
          <a:noFill/>
          <a:ln w="12700" cap="flat" cmpd="sng" algn="ctr">
            <a:solidFill>
              <a:schemeClr val="tx1"/>
            </a:solidFill>
            <a:prstDash val="solid"/>
            <a:round/>
            <a:headEnd type="none" w="med" len="med"/>
            <a:tailEnd type="none" w="med" len="med"/>
          </a:ln>
          <a:effectLst/>
        </p:spPr>
      </p:cxnSp>
      <p:sp>
        <p:nvSpPr>
          <p:cNvPr id="71" name="Oval 34">
            <a:extLst>
              <a:ext uri="{FF2B5EF4-FFF2-40B4-BE49-F238E27FC236}">
                <a16:creationId xmlns:a16="http://schemas.microsoft.com/office/drawing/2014/main" id="{C862877C-2F9F-45F6-9F62-31EC620948A2}"/>
              </a:ext>
            </a:extLst>
          </p:cNvPr>
          <p:cNvSpPr/>
          <p:nvPr/>
        </p:nvSpPr>
        <p:spPr bwMode="auto">
          <a:xfrm>
            <a:off x="4102338" y="5572568"/>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7</a:t>
            </a:r>
          </a:p>
        </p:txBody>
      </p:sp>
      <p:sp>
        <p:nvSpPr>
          <p:cNvPr id="72" name="Oval 34">
            <a:extLst>
              <a:ext uri="{FF2B5EF4-FFF2-40B4-BE49-F238E27FC236}">
                <a16:creationId xmlns:a16="http://schemas.microsoft.com/office/drawing/2014/main" id="{C862877C-2F9F-45F6-9F62-31EC620948A2}"/>
              </a:ext>
            </a:extLst>
          </p:cNvPr>
          <p:cNvSpPr/>
          <p:nvPr/>
        </p:nvSpPr>
        <p:spPr bwMode="auto">
          <a:xfrm>
            <a:off x="4110720" y="4840403"/>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6</a:t>
            </a:r>
          </a:p>
        </p:txBody>
      </p:sp>
      <p:sp>
        <p:nvSpPr>
          <p:cNvPr id="73" name="Title 1">
            <a:extLst>
              <a:ext uri="{FF2B5EF4-FFF2-40B4-BE49-F238E27FC236}">
                <a16:creationId xmlns:a16="http://schemas.microsoft.com/office/drawing/2014/main" id="{37E4554C-F281-40A5-B1CF-6D7DF66CB06F}"/>
              </a:ext>
            </a:extLst>
          </p:cNvPr>
          <p:cNvSpPr txBox="1">
            <a:spLocks/>
          </p:cNvSpPr>
          <p:nvPr/>
        </p:nvSpPr>
        <p:spPr bwMode="auto">
          <a:xfrm>
            <a:off x="1519305" y="85634"/>
            <a:ext cx="650497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7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2100" b="1">
                <a:solidFill>
                  <a:srgbClr val="003399"/>
                </a:solidFill>
                <a:latin typeface="Palatino Linotype" panose="02040502050505030304" pitchFamily="18" charset="0"/>
              </a:defRPr>
            </a:lvl2pPr>
            <a:lvl3pPr algn="ctr" rtl="0" eaLnBrk="0" fontAlgn="base" hangingPunct="0">
              <a:spcBef>
                <a:spcPct val="0"/>
              </a:spcBef>
              <a:spcAft>
                <a:spcPct val="0"/>
              </a:spcAft>
              <a:defRPr sz="2100" b="1">
                <a:solidFill>
                  <a:srgbClr val="003399"/>
                </a:solidFill>
                <a:latin typeface="Palatino Linotype" panose="02040502050505030304" pitchFamily="18" charset="0"/>
              </a:defRPr>
            </a:lvl3pPr>
            <a:lvl4pPr algn="ctr" rtl="0" eaLnBrk="0" fontAlgn="base" hangingPunct="0">
              <a:spcBef>
                <a:spcPct val="0"/>
              </a:spcBef>
              <a:spcAft>
                <a:spcPct val="0"/>
              </a:spcAft>
              <a:defRPr sz="2100" b="1">
                <a:solidFill>
                  <a:srgbClr val="003399"/>
                </a:solidFill>
                <a:latin typeface="Palatino Linotype" panose="02040502050505030304" pitchFamily="18" charset="0"/>
              </a:defRPr>
            </a:lvl4pPr>
            <a:lvl5pPr algn="ctr" rtl="0" eaLnBrk="0" fontAlgn="base" hangingPunct="0">
              <a:spcBef>
                <a:spcPct val="0"/>
              </a:spcBef>
              <a:spcAft>
                <a:spcPct val="0"/>
              </a:spcAft>
              <a:defRPr sz="2100" b="1">
                <a:solidFill>
                  <a:srgbClr val="003399"/>
                </a:solidFill>
                <a:latin typeface="Palatino Linotype" panose="02040502050505030304" pitchFamily="18" charset="0"/>
              </a:defRPr>
            </a:lvl5pPr>
            <a:lvl6pPr marL="342900" algn="ctr" rtl="0" fontAlgn="base">
              <a:spcBef>
                <a:spcPct val="0"/>
              </a:spcBef>
              <a:spcAft>
                <a:spcPct val="0"/>
              </a:spcAft>
              <a:defRPr sz="2250" b="1">
                <a:solidFill>
                  <a:srgbClr val="003399"/>
                </a:solidFill>
                <a:latin typeface="Arial" charset="0"/>
              </a:defRPr>
            </a:lvl6pPr>
            <a:lvl7pPr marL="685800" algn="ctr" rtl="0" fontAlgn="base">
              <a:spcBef>
                <a:spcPct val="0"/>
              </a:spcBef>
              <a:spcAft>
                <a:spcPct val="0"/>
              </a:spcAft>
              <a:defRPr sz="2250" b="1">
                <a:solidFill>
                  <a:srgbClr val="003399"/>
                </a:solidFill>
                <a:latin typeface="Arial" charset="0"/>
              </a:defRPr>
            </a:lvl7pPr>
            <a:lvl8pPr marL="1028700" algn="ctr" rtl="0" fontAlgn="base">
              <a:spcBef>
                <a:spcPct val="0"/>
              </a:spcBef>
              <a:spcAft>
                <a:spcPct val="0"/>
              </a:spcAft>
              <a:defRPr sz="2250" b="1">
                <a:solidFill>
                  <a:srgbClr val="003399"/>
                </a:solidFill>
                <a:latin typeface="Arial" charset="0"/>
              </a:defRPr>
            </a:lvl8pPr>
            <a:lvl9pPr marL="1371600" algn="ctr" rtl="0" fontAlgn="base">
              <a:spcBef>
                <a:spcPct val="0"/>
              </a:spcBef>
              <a:spcAft>
                <a:spcPct val="0"/>
              </a:spcAft>
              <a:defRPr sz="2250" b="1">
                <a:solidFill>
                  <a:srgbClr val="003399"/>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1" i="0" u="none" strike="noStrike" kern="0" cap="none" spc="0" normalizeH="0" baseline="0" noProof="0" dirty="0">
                <a:ln>
                  <a:noFill/>
                </a:ln>
                <a:solidFill>
                  <a:srgbClr val="003399"/>
                </a:solidFill>
                <a:effectLst/>
                <a:uLnTx/>
                <a:uFillTx/>
                <a:latin typeface="Arial" panose="020B0604020202020204" pitchFamily="34" charset="0"/>
                <a:ea typeface="+mj-ea"/>
                <a:cs typeface="Arial" panose="020B0604020202020204" pitchFamily="34" charset="0"/>
              </a:rPr>
              <a:t> </a:t>
            </a:r>
            <a:r>
              <a:rPr kumimoji="0" lang="en-US" altLang="en-US" sz="2400" b="1" i="0" u="none" strike="noStrike" kern="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(MCB only) </a:t>
            </a:r>
            <a:r>
              <a:rPr kumimoji="0" lang="en-US"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ODS Coatings by LENS</a:t>
            </a:r>
          </a:p>
        </p:txBody>
      </p:sp>
    </p:spTree>
    <p:extLst>
      <p:ext uri="{BB962C8B-B14F-4D97-AF65-F5344CB8AC3E}">
        <p14:creationId xmlns:p14="http://schemas.microsoft.com/office/powerpoint/2010/main" val="1042275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41" name="Rectangle 5"/>
          <p:cNvSpPr>
            <a:spLocks noGrp="1" noChangeArrowheads="1"/>
          </p:cNvSpPr>
          <p:nvPr>
            <p:ph type="title"/>
          </p:nvPr>
        </p:nvSpPr>
        <p:spPr>
          <a:xfrm>
            <a:off x="457200" y="182563"/>
            <a:ext cx="8229600" cy="458587"/>
          </a:xfrm>
        </p:spPr>
        <p:txBody>
          <a:bodyPr/>
          <a:lstStyle/>
          <a:p>
            <a:pPr defTabSz="758825" eaLnBrk="1" hangingPunct="1">
              <a:lnSpc>
                <a:spcPct val="85000"/>
              </a:lnSpc>
              <a:defRPr/>
            </a:pPr>
            <a:r>
              <a:rPr lang="en-US" sz="2800" dirty="0">
                <a:latin typeface="+mj-lt"/>
              </a:rPr>
              <a:t>University Turbin</a:t>
            </a:r>
            <a:r>
              <a:rPr lang="en-US" dirty="0">
                <a:latin typeface="+mj-lt"/>
              </a:rPr>
              <a:t>e Systems Research</a:t>
            </a:r>
            <a:endParaRPr lang="en-US" sz="2600" dirty="0">
              <a:solidFill>
                <a:srgbClr val="000099"/>
              </a:solidFill>
              <a:effectLst>
                <a:outerShdw blurRad="38100" dist="38100" dir="2700000" algn="tl">
                  <a:srgbClr val="C0C0C0"/>
                </a:outerShdw>
              </a:effectLst>
              <a:latin typeface="+mj-lt"/>
            </a:endParaRPr>
          </a:p>
        </p:txBody>
      </p:sp>
      <p:sp>
        <p:nvSpPr>
          <p:cNvPr id="12296" name="Rectangle 10"/>
          <p:cNvSpPr>
            <a:spLocks noChangeArrowheads="1"/>
          </p:cNvSpPr>
          <p:nvPr/>
        </p:nvSpPr>
        <p:spPr bwMode="auto">
          <a:xfrm>
            <a:off x="76210" y="990600"/>
            <a:ext cx="9067790" cy="4303742"/>
          </a:xfrm>
          <a:prstGeom prst="rect">
            <a:avLst/>
          </a:prstGeom>
          <a:noFill/>
          <a:ln w="9525">
            <a:noFill/>
            <a:miter lim="800000"/>
            <a:headEnd/>
            <a:tailEnd/>
          </a:ln>
        </p:spPr>
        <p:txBody>
          <a:bodyPr wrap="square" anchor="ctr">
            <a:spAutoFit/>
          </a:bodyPr>
          <a:lstStyle/>
          <a:p>
            <a:pPr algn="just" fontAlgn="base">
              <a:spcBef>
                <a:spcPct val="0"/>
              </a:spcBef>
              <a:spcAft>
                <a:spcPct val="0"/>
              </a:spcAft>
            </a:pPr>
            <a:r>
              <a:rPr lang="en-US" sz="3200" b="1" i="1" dirty="0">
                <a:solidFill>
                  <a:srgbClr val="004DBF"/>
                </a:solidFill>
                <a:cs typeface="Arial" charset="0"/>
              </a:rPr>
              <a:t>  Outlines</a:t>
            </a:r>
          </a:p>
          <a:p>
            <a:pPr algn="just" fontAlgn="base">
              <a:spcBef>
                <a:spcPct val="0"/>
              </a:spcBef>
              <a:spcAft>
                <a:spcPct val="0"/>
              </a:spcAft>
            </a:pPr>
            <a:endParaRPr lang="en-US" sz="3200" i="1" dirty="0">
              <a:solidFill>
                <a:srgbClr val="004DBF"/>
              </a:solidFill>
              <a:cs typeface="Arial" charset="0"/>
            </a:endParaRPr>
          </a:p>
          <a:p>
            <a:pPr marL="514350" indent="-285750" fontAlgn="base">
              <a:spcBef>
                <a:spcPct val="0"/>
              </a:spcBef>
              <a:spcAft>
                <a:spcPts val="1000"/>
              </a:spcAft>
              <a:buFont typeface="Wingdings" panose="05000000000000000000" pitchFamily="2" charset="2"/>
              <a:buChar char="Ø"/>
            </a:pPr>
            <a:r>
              <a:rPr lang="en-US" sz="2400" b="1" i="1" dirty="0">
                <a:solidFill>
                  <a:srgbClr val="FF0000"/>
                </a:solidFill>
                <a:cs typeface="Arial" charset="0"/>
              </a:rPr>
              <a:t>Background, Challenges, Objectives, Benefits of Technology, Research Task Plans</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Additive Manufacturing Processes</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ODS Powder Development</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Heat Transfer Results: Transpiration Cooling</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Heat Transfer Results: Lattice Cooling</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Summary</a:t>
            </a:r>
          </a:p>
        </p:txBody>
      </p:sp>
    </p:spTree>
    <p:extLst>
      <p:ext uri="{BB962C8B-B14F-4D97-AF65-F5344CB8AC3E}">
        <p14:creationId xmlns:p14="http://schemas.microsoft.com/office/powerpoint/2010/main" val="459754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685"/>
        <p:cNvGrpSpPr/>
        <p:nvPr/>
      </p:nvGrpSpPr>
      <p:grpSpPr>
        <a:xfrm>
          <a:off x="0" y="0"/>
          <a:ext cx="0" cy="0"/>
          <a:chOff x="0" y="0"/>
          <a:chExt cx="0" cy="0"/>
        </a:xfrm>
      </p:grpSpPr>
      <p:sp>
        <p:nvSpPr>
          <p:cNvPr id="686" name="Google Shape;686;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spcAft>
                <a:spcPts val="0"/>
              </a:spcAft>
              <a:buClr>
                <a:schemeClr val="dk1"/>
              </a:buClr>
              <a:buSzPts val="4400"/>
            </a:pPr>
            <a:r>
              <a:rPr lang="en-US" sz="2400" b="1" dirty="0">
                <a:solidFill>
                  <a:srgbClr val="0070C0"/>
                </a:solidFill>
                <a:latin typeface="Times New Roman" panose="02020603050405020304" pitchFamily="18" charset="0"/>
                <a:ea typeface="+mn-ea"/>
                <a:cs typeface="Times New Roman" panose="02020603050405020304" pitchFamily="18" charset="0"/>
              </a:rPr>
              <a:t>Oxidation Weight Gain</a:t>
            </a:r>
            <a:endParaRPr sz="2400" b="1" dirty="0">
              <a:solidFill>
                <a:srgbClr val="0070C0"/>
              </a:solidFill>
              <a:latin typeface="Times New Roman" panose="02020603050405020304" pitchFamily="18" charset="0"/>
              <a:ea typeface="+mn-ea"/>
              <a:cs typeface="Times New Roman" panose="02020603050405020304" pitchFamily="18" charset="0"/>
            </a:endParaRPr>
          </a:p>
        </p:txBody>
      </p:sp>
      <p:grpSp>
        <p:nvGrpSpPr>
          <p:cNvPr id="687" name="Google Shape;687;p62"/>
          <p:cNvGrpSpPr/>
          <p:nvPr/>
        </p:nvGrpSpPr>
        <p:grpSpPr>
          <a:xfrm>
            <a:off x="2123727" y="2308534"/>
            <a:ext cx="5115263" cy="3235528"/>
            <a:chOff x="-502743" y="806408"/>
            <a:chExt cx="4082702" cy="2688818"/>
          </a:xfrm>
        </p:grpSpPr>
        <p:sp>
          <p:nvSpPr>
            <p:cNvPr id="688" name="Google Shape;688;p62"/>
            <p:cNvSpPr txBox="1"/>
            <p:nvPr/>
          </p:nvSpPr>
          <p:spPr>
            <a:xfrm>
              <a:off x="-394703" y="3010722"/>
              <a:ext cx="3866619" cy="48450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350"/>
                <a:buFont typeface="Arial"/>
                <a:buNone/>
                <a:tabLst/>
                <a:defRPr/>
              </a:pPr>
              <a:r>
                <a:rPr kumimoji="0" lang="en-US" sz="1400" b="0" i="0" u="none" strike="noStrike" kern="1200" cap="none" spc="0" normalizeH="0" baseline="0" noProof="0" dirty="0">
                  <a:ln>
                    <a:noFill/>
                  </a:ln>
                  <a:solidFill>
                    <a:prstClr val="black"/>
                  </a:solidFill>
                  <a:effectLst/>
                  <a:uLnTx/>
                  <a:uFillTx/>
                  <a:latin typeface="Arial"/>
                  <a:ea typeface="Arial"/>
                  <a:cs typeface="Arial"/>
                  <a:sym typeface="Arial"/>
                </a:rPr>
                <a:t>Schematic of the cyclic thermal exposure apparatus setup (WVU)</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89" name="Google Shape;689;p62" descr="Journal P. graphs-2-1-1.tif"/>
            <p:cNvPicPr preferRelativeResize="0"/>
            <p:nvPr/>
          </p:nvPicPr>
          <p:blipFill rotWithShape="1">
            <a:blip r:embed="rId3">
              <a:alphaModFix/>
            </a:blip>
            <a:srcRect/>
            <a:stretch/>
          </p:blipFill>
          <p:spPr>
            <a:xfrm>
              <a:off x="-502743" y="806408"/>
              <a:ext cx="4082702" cy="2190439"/>
            </a:xfrm>
            <a:prstGeom prst="rect">
              <a:avLst/>
            </a:prstGeom>
            <a:noFill/>
            <a:ln>
              <a:noFill/>
            </a:ln>
          </p:spPr>
        </p:pic>
      </p:grpSp>
      <p:sp>
        <p:nvSpPr>
          <p:cNvPr id="690" name="Google Shape;690;p62"/>
          <p:cNvSpPr/>
          <p:nvPr/>
        </p:nvSpPr>
        <p:spPr>
          <a:xfrm>
            <a:off x="0" y="5616072"/>
            <a:ext cx="8786830" cy="588546"/>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350"/>
              <a:buFont typeface="Arial"/>
              <a:buNone/>
              <a:tabLst/>
              <a:defRPr/>
            </a:pPr>
            <a:r>
              <a:rPr kumimoji="0" lang="en-US" sz="1800" b="1" i="1" u="none" strike="noStrike" kern="1200" cap="none" spc="0" normalizeH="0" baseline="0" noProof="0" dirty="0">
                <a:ln>
                  <a:noFill/>
                </a:ln>
                <a:solidFill>
                  <a:srgbClr val="000000"/>
                </a:solidFill>
                <a:effectLst/>
                <a:uLnTx/>
                <a:uFillTx/>
                <a:latin typeface="Arial"/>
                <a:ea typeface="Arial"/>
                <a:cs typeface="Arial"/>
                <a:sym typeface="Arial"/>
              </a:rPr>
              <a:t>**  Each cycle consists of moving test sample to the furnace within </a:t>
            </a:r>
            <a:r>
              <a:rPr kumimoji="0" lang="en-US" sz="1800" b="1" i="1" u="none" strike="noStrike" kern="1200" cap="none" spc="0" normalizeH="0" baseline="0" noProof="0" dirty="0">
                <a:ln>
                  <a:noFill/>
                </a:ln>
                <a:solidFill>
                  <a:srgbClr val="FF0000"/>
                </a:solidFill>
                <a:effectLst/>
                <a:uLnTx/>
                <a:uFillTx/>
                <a:latin typeface="Arial"/>
                <a:ea typeface="Arial"/>
                <a:cs typeface="Arial"/>
                <a:sym typeface="Arial"/>
              </a:rPr>
              <a:t>15 minute </a:t>
            </a:r>
            <a:r>
              <a:rPr kumimoji="0" lang="en-US" sz="1800" b="1" i="1" u="none" strike="noStrike" kern="1200" cap="none" spc="0" normalizeH="0" baseline="0" noProof="0" dirty="0">
                <a:ln>
                  <a:noFill/>
                </a:ln>
                <a:solidFill>
                  <a:srgbClr val="000000"/>
                </a:solidFill>
                <a:effectLst/>
                <a:uLnTx/>
                <a:uFillTx/>
                <a:latin typeface="Arial"/>
                <a:ea typeface="Arial"/>
                <a:cs typeface="Arial"/>
                <a:sym typeface="Arial"/>
              </a:rPr>
              <a:t>and kept at </a:t>
            </a:r>
            <a:r>
              <a:rPr kumimoji="0" lang="en-US" sz="1800" b="1" i="1" u="none" strike="noStrike" kern="1200" cap="none" spc="0" normalizeH="0" baseline="0" noProof="0" dirty="0">
                <a:ln>
                  <a:noFill/>
                </a:ln>
                <a:solidFill>
                  <a:srgbClr val="FF0000"/>
                </a:solidFill>
                <a:effectLst/>
                <a:uLnTx/>
                <a:uFillTx/>
                <a:latin typeface="Arial"/>
                <a:ea typeface="Arial"/>
                <a:cs typeface="Arial"/>
                <a:sym typeface="Arial"/>
              </a:rPr>
              <a:t>1100 </a:t>
            </a:r>
            <a:r>
              <a:rPr kumimoji="0" lang="en-US" sz="1800" b="1" i="1" u="none" strike="noStrike" kern="1200" cap="none" spc="0" normalizeH="0" baseline="30000" noProof="0" dirty="0" err="1">
                <a:ln>
                  <a:noFill/>
                </a:ln>
                <a:solidFill>
                  <a:srgbClr val="FF0000"/>
                </a:solidFill>
                <a:effectLst/>
                <a:uLnTx/>
                <a:uFillTx/>
                <a:latin typeface="Arial"/>
                <a:ea typeface="Arial"/>
                <a:cs typeface="Arial"/>
                <a:sym typeface="Arial"/>
              </a:rPr>
              <a:t>o</a:t>
            </a:r>
            <a:r>
              <a:rPr kumimoji="0" lang="en-US" sz="1800" b="1" i="1" u="none" strike="noStrike" kern="1200" cap="none" spc="0" normalizeH="0" baseline="0" noProof="0" dirty="0" err="1">
                <a:ln>
                  <a:noFill/>
                </a:ln>
                <a:solidFill>
                  <a:srgbClr val="FF0000"/>
                </a:solidFill>
                <a:effectLst/>
                <a:uLnTx/>
                <a:uFillTx/>
                <a:latin typeface="Arial"/>
                <a:ea typeface="Arial"/>
                <a:cs typeface="Arial"/>
                <a:sym typeface="Arial"/>
              </a:rPr>
              <a:t>C</a:t>
            </a:r>
            <a:r>
              <a:rPr kumimoji="0" lang="en-US" sz="1800" b="1" i="1" u="none" strike="noStrike" kern="1200" cap="none" spc="0" normalizeH="0" baseline="0" noProof="0" dirty="0">
                <a:ln>
                  <a:noFill/>
                </a:ln>
                <a:solidFill>
                  <a:srgbClr val="FF0000"/>
                </a:solidFill>
                <a:effectLst/>
                <a:uLnTx/>
                <a:uFillTx/>
                <a:latin typeface="Arial"/>
                <a:ea typeface="Arial"/>
                <a:cs typeface="Arial"/>
                <a:sym typeface="Arial"/>
              </a:rPr>
              <a:t> </a:t>
            </a:r>
            <a:r>
              <a:rPr kumimoji="0" lang="en-US" sz="1800" b="1" i="1" u="none" strike="noStrike" kern="1200" cap="none" spc="0" normalizeH="0" baseline="0" noProof="0" dirty="0">
                <a:ln>
                  <a:noFill/>
                </a:ln>
                <a:solidFill>
                  <a:srgbClr val="000000"/>
                </a:solidFill>
                <a:effectLst/>
                <a:uLnTx/>
                <a:uFillTx/>
                <a:latin typeface="Arial"/>
                <a:ea typeface="Arial"/>
                <a:cs typeface="Arial"/>
                <a:sym typeface="Arial"/>
              </a:rPr>
              <a:t>for </a:t>
            </a:r>
            <a:r>
              <a:rPr kumimoji="0" lang="en-US" sz="1800" b="1" i="1" u="none" strike="noStrike" kern="1200" cap="none" spc="0" normalizeH="0" baseline="0" noProof="0" dirty="0">
                <a:ln>
                  <a:noFill/>
                </a:ln>
                <a:solidFill>
                  <a:srgbClr val="FF0000"/>
                </a:solidFill>
                <a:effectLst/>
                <a:uLnTx/>
                <a:uFillTx/>
                <a:latin typeface="Arial"/>
                <a:ea typeface="Arial"/>
                <a:cs typeface="Arial"/>
                <a:sym typeface="Arial"/>
              </a:rPr>
              <a:t>45 minutes</a:t>
            </a:r>
            <a:r>
              <a:rPr kumimoji="0" lang="en-US" sz="1800" b="1" i="1" u="none" strike="noStrike" kern="1200" cap="none" spc="0" normalizeH="0" baseline="0" noProof="0" dirty="0">
                <a:ln>
                  <a:noFill/>
                </a:ln>
                <a:solidFill>
                  <a:srgbClr val="000000"/>
                </a:solidFill>
                <a:effectLst/>
                <a:uLnTx/>
                <a:uFillTx/>
                <a:latin typeface="Arial"/>
                <a:ea typeface="Arial"/>
                <a:cs typeface="Arial"/>
                <a:sym typeface="Arial"/>
              </a:rPr>
              <a:t> and moved out within </a:t>
            </a:r>
            <a:r>
              <a:rPr kumimoji="0" lang="en-US" sz="1800" b="1" i="1" u="none" strike="noStrike" kern="1200" cap="none" spc="0" normalizeH="0" baseline="0" noProof="0" dirty="0">
                <a:ln>
                  <a:noFill/>
                </a:ln>
                <a:solidFill>
                  <a:srgbClr val="FF0000"/>
                </a:solidFill>
                <a:effectLst/>
                <a:uLnTx/>
                <a:uFillTx/>
                <a:latin typeface="Arial"/>
                <a:ea typeface="Arial"/>
                <a:cs typeface="Arial"/>
                <a:sym typeface="Arial"/>
              </a:rPr>
              <a:t>15 minutes</a:t>
            </a:r>
            <a:r>
              <a:rPr kumimoji="0" lang="en-US" sz="1800" b="1" i="1" u="none" strike="noStrike" kern="1200" cap="none" spc="0" normalizeH="0" baseline="0" noProof="0" dirty="0">
                <a:ln>
                  <a:noFill/>
                </a:ln>
                <a:solidFill>
                  <a:srgbClr val="000000"/>
                </a:solidFill>
                <a:effectLst/>
                <a:uLnTx/>
                <a:uFillTx/>
                <a:latin typeface="Arial"/>
                <a:ea typeface="Arial"/>
                <a:cs typeface="Arial"/>
                <a:sym typeface="Arial"/>
              </a:rPr>
              <a:t>, kept for </a:t>
            </a:r>
            <a:r>
              <a:rPr kumimoji="0" lang="en-US" sz="1800" b="1" i="1" u="none" strike="noStrike" kern="1200" cap="none" spc="0" normalizeH="0" baseline="0" noProof="0" dirty="0">
                <a:ln>
                  <a:noFill/>
                </a:ln>
                <a:solidFill>
                  <a:srgbClr val="FF0000"/>
                </a:solidFill>
                <a:effectLst/>
                <a:uLnTx/>
                <a:uFillTx/>
                <a:latin typeface="Arial"/>
                <a:ea typeface="Arial"/>
                <a:cs typeface="Arial"/>
                <a:sym typeface="Arial"/>
              </a:rPr>
              <a:t>45 minute </a:t>
            </a:r>
            <a:r>
              <a:rPr kumimoji="0" lang="en-US" sz="1800" b="1" i="1" u="none" strike="noStrike" kern="1200" cap="none" spc="0" normalizeH="0" baseline="0" noProof="0" dirty="0">
                <a:ln>
                  <a:noFill/>
                </a:ln>
                <a:solidFill>
                  <a:srgbClr val="000000"/>
                </a:solidFill>
                <a:effectLst/>
                <a:uLnTx/>
                <a:uFillTx/>
                <a:latin typeface="Arial"/>
                <a:ea typeface="Arial"/>
                <a:cs typeface="Arial"/>
                <a:sym typeface="Arial"/>
              </a:rPr>
              <a:t>at room temperature.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91" name="Google Shape;691;p62"/>
          <p:cNvGrpSpPr/>
          <p:nvPr/>
        </p:nvGrpSpPr>
        <p:grpSpPr>
          <a:xfrm>
            <a:off x="467544" y="1295592"/>
            <a:ext cx="2543175" cy="1104900"/>
            <a:chOff x="0" y="0"/>
            <a:chExt cx="2543175" cy="1104900"/>
          </a:xfrm>
        </p:grpSpPr>
        <p:pic>
          <p:nvPicPr>
            <p:cNvPr id="692" name="Google Shape;692;p62"/>
            <p:cNvPicPr preferRelativeResize="0"/>
            <p:nvPr/>
          </p:nvPicPr>
          <p:blipFill rotWithShape="1">
            <a:blip r:embed="rId4">
              <a:alphaModFix/>
            </a:blip>
            <a:srcRect l="20313" t="47217" r="38158" b="28737"/>
            <a:stretch/>
          </p:blipFill>
          <p:spPr>
            <a:xfrm>
              <a:off x="0" y="0"/>
              <a:ext cx="2543175" cy="1104900"/>
            </a:xfrm>
            <a:prstGeom prst="rect">
              <a:avLst/>
            </a:prstGeom>
            <a:noFill/>
            <a:ln>
              <a:noFill/>
            </a:ln>
          </p:spPr>
        </p:pic>
        <p:cxnSp>
          <p:nvCxnSpPr>
            <p:cNvPr id="693" name="Google Shape;693;p62"/>
            <p:cNvCxnSpPr/>
            <p:nvPr/>
          </p:nvCxnSpPr>
          <p:spPr>
            <a:xfrm>
              <a:off x="571500" y="603250"/>
              <a:ext cx="1000125" cy="0"/>
            </a:xfrm>
            <a:prstGeom prst="straightConnector1">
              <a:avLst/>
            </a:prstGeom>
            <a:noFill/>
            <a:ln w="38100" cap="flat" cmpd="sng">
              <a:solidFill>
                <a:srgbClr val="FFFFFF"/>
              </a:solidFill>
              <a:prstDash val="dot"/>
              <a:round/>
              <a:headEnd type="none" w="med" len="med"/>
              <a:tailEnd type="none" w="med" len="med"/>
            </a:ln>
          </p:spPr>
        </p:cxnSp>
        <p:cxnSp>
          <p:nvCxnSpPr>
            <p:cNvPr id="694" name="Google Shape;694;p62"/>
            <p:cNvCxnSpPr/>
            <p:nvPr/>
          </p:nvCxnSpPr>
          <p:spPr>
            <a:xfrm rot="5400000">
              <a:off x="647700" y="612775"/>
              <a:ext cx="895350" cy="0"/>
            </a:xfrm>
            <a:prstGeom prst="straightConnector1">
              <a:avLst/>
            </a:prstGeom>
            <a:noFill/>
            <a:ln w="38100" cap="flat" cmpd="sng">
              <a:solidFill>
                <a:srgbClr val="FFFFFF"/>
              </a:solidFill>
              <a:prstDash val="dot"/>
              <a:round/>
              <a:headEnd type="none" w="med" len="med"/>
              <a:tailEnd type="none" w="med" len="med"/>
            </a:ln>
          </p:spPr>
        </p:cxnSp>
      </p:grpSp>
      <p:cxnSp>
        <p:nvCxnSpPr>
          <p:cNvPr id="695" name="Google Shape;695;p62"/>
          <p:cNvCxnSpPr/>
          <p:nvPr/>
        </p:nvCxnSpPr>
        <p:spPr>
          <a:xfrm>
            <a:off x="3131840" y="1799648"/>
            <a:ext cx="847725" cy="0"/>
          </a:xfrm>
          <a:prstGeom prst="straightConnector1">
            <a:avLst/>
          </a:prstGeom>
          <a:noFill/>
          <a:ln w="38100" cap="flat" cmpd="sng">
            <a:solidFill>
              <a:srgbClr val="FF0000"/>
            </a:solidFill>
            <a:prstDash val="solid"/>
            <a:round/>
            <a:headEnd type="none" w="med" len="med"/>
            <a:tailEnd type="triangle" w="med" len="med"/>
          </a:ln>
        </p:spPr>
      </p:cxnSp>
      <p:grpSp>
        <p:nvGrpSpPr>
          <p:cNvPr id="696" name="Google Shape;696;p62"/>
          <p:cNvGrpSpPr/>
          <p:nvPr/>
        </p:nvGrpSpPr>
        <p:grpSpPr>
          <a:xfrm>
            <a:off x="4211960" y="1295592"/>
            <a:ext cx="910158" cy="990600"/>
            <a:chOff x="899592" y="260648"/>
            <a:chExt cx="910158" cy="990600"/>
          </a:xfrm>
        </p:grpSpPr>
        <p:pic>
          <p:nvPicPr>
            <p:cNvPr id="697" name="Google Shape;697;p62"/>
            <p:cNvPicPr preferRelativeResize="0"/>
            <p:nvPr/>
          </p:nvPicPr>
          <p:blipFill rotWithShape="1">
            <a:blip r:embed="rId5">
              <a:alphaModFix/>
            </a:blip>
            <a:srcRect l="47676" t="53209" r="47989" b="39326"/>
            <a:stretch/>
          </p:blipFill>
          <p:spPr>
            <a:xfrm>
              <a:off x="899592" y="260648"/>
              <a:ext cx="771525" cy="990600"/>
            </a:xfrm>
            <a:prstGeom prst="rect">
              <a:avLst/>
            </a:prstGeom>
            <a:noFill/>
            <a:ln>
              <a:noFill/>
            </a:ln>
          </p:spPr>
        </p:pic>
        <p:cxnSp>
          <p:nvCxnSpPr>
            <p:cNvPr id="698" name="Google Shape;698;p62"/>
            <p:cNvCxnSpPr/>
            <p:nvPr/>
          </p:nvCxnSpPr>
          <p:spPr>
            <a:xfrm rot="5400000">
              <a:off x="1376214" y="720130"/>
              <a:ext cx="342900" cy="0"/>
            </a:xfrm>
            <a:prstGeom prst="straightConnector1">
              <a:avLst/>
            </a:prstGeom>
            <a:noFill/>
            <a:ln w="9525" cap="flat" cmpd="sng">
              <a:solidFill>
                <a:srgbClr val="000000"/>
              </a:solidFill>
              <a:prstDash val="solid"/>
              <a:round/>
              <a:headEnd type="triangle" w="med" len="med"/>
              <a:tailEnd type="triangle" w="med" len="med"/>
            </a:ln>
          </p:spPr>
        </p:cxnSp>
        <p:cxnSp>
          <p:nvCxnSpPr>
            <p:cNvPr id="699" name="Google Shape;699;p62"/>
            <p:cNvCxnSpPr/>
            <p:nvPr/>
          </p:nvCxnSpPr>
          <p:spPr>
            <a:xfrm>
              <a:off x="971600" y="476672"/>
              <a:ext cx="400050" cy="0"/>
            </a:xfrm>
            <a:prstGeom prst="straightConnector1">
              <a:avLst/>
            </a:prstGeom>
            <a:noFill/>
            <a:ln w="9525" cap="flat" cmpd="sng">
              <a:solidFill>
                <a:srgbClr val="000000"/>
              </a:solidFill>
              <a:prstDash val="solid"/>
              <a:round/>
              <a:headEnd type="triangle" w="med" len="med"/>
              <a:tailEnd type="triangle" w="med" len="med"/>
            </a:ln>
          </p:spPr>
        </p:cxnSp>
        <p:sp>
          <p:nvSpPr>
            <p:cNvPr id="700" name="Google Shape;700;p62"/>
            <p:cNvSpPr txBox="1"/>
            <p:nvPr/>
          </p:nvSpPr>
          <p:spPr>
            <a:xfrm>
              <a:off x="1581150" y="441325"/>
              <a:ext cx="228600" cy="3238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sp>
        <p:nvSpPr>
          <p:cNvPr id="701" name="Google Shape;701;p62"/>
          <p:cNvSpPr txBox="1"/>
          <p:nvPr/>
        </p:nvSpPr>
        <p:spPr>
          <a:xfrm>
            <a:off x="4139952" y="1151576"/>
            <a:ext cx="779124" cy="3693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length</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2" name="Google Shape;702;p62"/>
          <p:cNvSpPr txBox="1"/>
          <p:nvPr/>
        </p:nvSpPr>
        <p:spPr>
          <a:xfrm>
            <a:off x="4788024" y="1583624"/>
            <a:ext cx="723275" cy="3693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width</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84415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4"/>
          <p:cNvSpPr txBox="1"/>
          <p:nvPr/>
        </p:nvSpPr>
        <p:spPr>
          <a:xfrm>
            <a:off x="114300" y="6136404"/>
            <a:ext cx="891540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Wright, I.G., Pint, B.A. &amp; </a:t>
            </a:r>
            <a:r>
              <a:rPr kumimoji="0" lang="en-US" altLang="zh-CN" sz="14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Tortorelli</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P.F. Oxidation of Metals (2001) 55: 333. </a:t>
            </a: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hlinkClick r:id="rId2"/>
              </a:rPr>
              <a:t>https://doi.org/10.1023/A:1010316428752</a:t>
            </a:r>
            <a:endPar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a:t>
            </a:r>
            <a:r>
              <a:rPr kumimoji="0" lang="zh-CN" altLang="zh-CN" sz="1400" b="0" i="0" u="none" strike="noStrike" kern="1200" cap="none" spc="0" normalizeH="0" baseline="0" noProof="0" dirty="0">
                <a:ln>
                  <a:noFill/>
                </a:ln>
                <a:solidFill>
                  <a:srgbClr val="333333"/>
                </a:solidFill>
                <a:effectLst/>
                <a:uLnTx/>
                <a:uFillTx/>
                <a:latin typeface="Calibri"/>
                <a:ea typeface="Source Sans Pro"/>
                <a:cs typeface="+mn-cs"/>
              </a:rPr>
              <a:t> Brady, M.P., Muralidharan, G., Yamamoto, Y. et al. Oxid Met (2017) 87: 1. https://doi.org/10.1007/s11085-016-9667-3</a:t>
            </a:r>
          </a:p>
        </p:txBody>
      </p:sp>
      <p:sp>
        <p:nvSpPr>
          <p:cNvPr id="3" name="Rectangle 1"/>
          <p:cNvSpPr>
            <a:spLocks noChangeArrowheads="1"/>
          </p:cNvSpPr>
          <p:nvPr/>
        </p:nvSpPr>
        <p:spPr bwMode="auto">
          <a:xfrm>
            <a:off x="0" y="-323165"/>
            <a:ext cx="65" cy="646331"/>
          </a:xfrm>
          <a:prstGeom prst="rect">
            <a:avLst/>
          </a:prstGeom>
          <a:solidFill>
            <a:srgbClr val="FCFC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zh-CN" altLang="zh-CN" sz="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br>
            <a:endParaRPr kumimoji="0" lang="zh-CN"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文本框 8"/>
          <p:cNvSpPr txBox="1"/>
          <p:nvPr/>
        </p:nvSpPr>
        <p:spPr>
          <a:xfrm>
            <a:off x="152400" y="4801752"/>
            <a:ext cx="87630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Pitt-WVU ODS</a:t>
            </a: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Ni-20Cr-5Al-3W-1.5Y2O3(Thermal cyclic Test at 1100 degree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Calibri"/>
                <a:ea typeface="宋体" panose="02010600030101010101" pitchFamily="2" charset="-122"/>
                <a:cs typeface="+mn-cs"/>
              </a:rPr>
              <a:t>APM </a:t>
            </a:r>
            <a:r>
              <a:rPr kumimoji="0" lang="en-US" altLang="zh-CN" sz="1600" b="0" i="0" u="none" strike="noStrike" kern="1200" cap="none" spc="0" normalizeH="0" baseline="0" noProof="0" dirty="0" err="1">
                <a:ln>
                  <a:noFill/>
                </a:ln>
                <a:solidFill>
                  <a:srgbClr val="C00000"/>
                </a:solidFill>
                <a:effectLst/>
                <a:uLnTx/>
                <a:uFillTx/>
                <a:latin typeface="Calibri"/>
                <a:ea typeface="宋体" panose="02010600030101010101" pitchFamily="2" charset="-122"/>
                <a:cs typeface="+mn-cs"/>
              </a:rPr>
              <a:t>FeCrAl</a:t>
            </a: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Fe-20.42Cr-5.54Al-0.08Mn-0.03Ti-0.23Si-0.03C( cyclic-oxidation tests,1100 degree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92D050"/>
                </a:solidFill>
                <a:effectLst/>
                <a:uLnTx/>
                <a:uFillTx/>
                <a:latin typeface="Calibri"/>
                <a:ea typeface="宋体" panose="02010600030101010101" pitchFamily="2" charset="-122"/>
                <a:cs typeface="+mn-cs"/>
              </a:rPr>
              <a:t>ODS Fe3Al</a:t>
            </a: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Fe–28Al–2Cr–0.5Y2O3( cyclic-oxidation tests,1100 degree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600" b="0" i="0" u="none" strike="noStrike" kern="1200" cap="none" spc="0" normalizeH="0" baseline="0" noProof="0" dirty="0">
                <a:ln>
                  <a:noFill/>
                </a:ln>
                <a:solidFill>
                  <a:srgbClr val="8064A2"/>
                </a:solidFill>
                <a:effectLst/>
                <a:uLnTx/>
                <a:uFillTx/>
                <a:latin typeface="Calibri"/>
                <a:ea typeface="宋体" panose="02010600030101010101" pitchFamily="2" charset="-122"/>
                <a:cs typeface="+mn-cs"/>
              </a:rPr>
              <a:t>Fe-35Ni-25Cr-4Al+Ti,C</a:t>
            </a: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600" b="0" i="0" u="none" strike="noStrike" kern="1200" cap="none" spc="0" normalizeH="0" baseline="0" noProof="0" dirty="0">
                <a:ln>
                  <a:noFill/>
                </a:ln>
                <a:solidFill>
                  <a:srgbClr val="4BACC6">
                    <a:lumMod val="75000"/>
                  </a:srgbClr>
                </a:solidFill>
                <a:effectLst/>
                <a:uLnTx/>
                <a:uFillTx/>
                <a:latin typeface="Calibri"/>
                <a:ea typeface="宋体" panose="02010600030101010101" pitchFamily="2" charset="-122"/>
                <a:cs typeface="+mn-cs"/>
              </a:rPr>
              <a:t>Fe-35Ni-25Cr-4Al+Nb,C</a:t>
            </a: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600" b="0" i="0" u="none" strike="noStrike" kern="1200" cap="none" spc="0" normalizeH="0" baseline="0" noProof="0" dirty="0">
                <a:ln>
                  <a:noFill/>
                </a:ln>
                <a:solidFill>
                  <a:srgbClr val="F79646"/>
                </a:solidFill>
                <a:effectLst/>
                <a:uLnTx/>
                <a:uFillTx/>
                <a:latin typeface="Calibri"/>
                <a:ea typeface="宋体" panose="02010600030101010101" pitchFamily="2" charset="-122"/>
                <a:cs typeface="+mn-cs"/>
              </a:rPr>
              <a:t>Fe-25Ni-15Cr-4Al</a:t>
            </a: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Mass change at 1100 degree C in air with 10% H2O vs. time (100 h cycles) </a:t>
            </a:r>
            <a:endParaRPr kumimoji="0" lang="zh-CN" altLang="en-US"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aphicFrame>
        <p:nvGraphicFramePr>
          <p:cNvPr id="7" name="图表 6"/>
          <p:cNvGraphicFramePr>
            <a:graphicFrameLocks/>
          </p:cNvGraphicFramePr>
          <p:nvPr/>
        </p:nvGraphicFramePr>
        <p:xfrm>
          <a:off x="1371600" y="459985"/>
          <a:ext cx="6477000" cy="4341767"/>
        </p:xfrm>
        <a:graphic>
          <a:graphicData uri="http://schemas.openxmlformats.org/drawingml/2006/chart">
            <c:chart xmlns:c="http://schemas.openxmlformats.org/drawingml/2006/chart" xmlns:r="http://schemas.openxmlformats.org/officeDocument/2006/relationships" r:id="rId3"/>
          </a:graphicData>
        </a:graphic>
      </p:graphicFrame>
      <p:sp>
        <p:nvSpPr>
          <p:cNvPr id="2" name="文本框 1"/>
          <p:cNvSpPr txBox="1"/>
          <p:nvPr/>
        </p:nvSpPr>
        <p:spPr>
          <a:xfrm>
            <a:off x="1806388" y="90124"/>
            <a:ext cx="563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Weight Gain Comparison (ODS sample 1) </a:t>
            </a:r>
            <a:endParaRPr kumimoji="0" lang="zh-CN"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50090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350063"/>
            <a:ext cx="8229600" cy="1143000"/>
          </a:xfrm>
        </p:spPr>
        <p:txBody>
          <a:bodyPr>
            <a:noAutofit/>
          </a:bodyPr>
          <a:lstStyle/>
          <a:p>
            <a:r>
              <a:rPr lang="en-US" altLang="zh-TW" sz="3600" b="1" dirty="0">
                <a:solidFill>
                  <a:srgbClr val="0070C0"/>
                </a:solidFill>
              </a:rPr>
              <a:t>Microstructure Stability Analyses of AM-processed ODS using LENS</a:t>
            </a:r>
            <a:endParaRPr lang="zh-TW" altLang="en-US" sz="3600" b="1" dirty="0">
              <a:solidFill>
                <a:srgbClr val="0070C0"/>
              </a:solidFill>
            </a:endParaRPr>
          </a:p>
        </p:txBody>
      </p:sp>
      <p:sp>
        <p:nvSpPr>
          <p:cNvPr id="4" name="Rectangle 3"/>
          <p:cNvSpPr/>
          <p:nvPr/>
        </p:nvSpPr>
        <p:spPr>
          <a:xfrm>
            <a:off x="2915816" y="3140968"/>
            <a:ext cx="244827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 name="Rectangle 4"/>
          <p:cNvSpPr/>
          <p:nvPr/>
        </p:nvSpPr>
        <p:spPr>
          <a:xfrm>
            <a:off x="2915816" y="4149080"/>
            <a:ext cx="2448272" cy="216024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6" name="TextBox 5"/>
          <p:cNvSpPr txBox="1"/>
          <p:nvPr/>
        </p:nvSpPr>
        <p:spPr>
          <a:xfrm>
            <a:off x="2915816" y="2780928"/>
            <a:ext cx="23762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Stability of  oxide layer</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7" name="TextBox 6"/>
          <p:cNvSpPr txBox="1"/>
          <p:nvPr/>
        </p:nvSpPr>
        <p:spPr>
          <a:xfrm>
            <a:off x="2890074" y="3937486"/>
            <a:ext cx="24482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Stability of interface</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8" name="TextBox 7"/>
          <p:cNvSpPr txBox="1"/>
          <p:nvPr/>
        </p:nvSpPr>
        <p:spPr>
          <a:xfrm>
            <a:off x="2915816" y="5229200"/>
            <a:ext cx="24482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Stability of substrate</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9" name="TextBox 8"/>
          <p:cNvSpPr txBox="1"/>
          <p:nvPr/>
        </p:nvSpPr>
        <p:spPr>
          <a:xfrm>
            <a:off x="2906704" y="3388134"/>
            <a:ext cx="24482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Stability of ODS coating</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012394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8832"/>
            <a:ext cx="8229600" cy="346050"/>
          </a:xfrm>
        </p:spPr>
        <p:txBody>
          <a:bodyPr>
            <a:noAutofit/>
          </a:bodyPr>
          <a:lstStyle/>
          <a:p>
            <a:pPr>
              <a:defRPr/>
            </a:pPr>
            <a:r>
              <a:rPr lang="en-US" altLang="zh-TW" sz="2400" b="1" dirty="0">
                <a:solidFill>
                  <a:srgbClr val="0070C0"/>
                </a:solidFill>
                <a:latin typeface="Times New Roman" panose="02020603050405020304" pitchFamily="18" charset="0"/>
                <a:ea typeface="+mn-ea"/>
                <a:cs typeface="Times New Roman" panose="02020603050405020304" pitchFamily="18" charset="0"/>
              </a:rPr>
              <a:t>200W- </a:t>
            </a:r>
            <a:r>
              <a:rPr lang="en-US" altLang="zh-CN" sz="2400" b="1" dirty="0">
                <a:solidFill>
                  <a:srgbClr val="0070C0"/>
                </a:solidFill>
                <a:latin typeface="Times New Roman" panose="02020603050405020304" pitchFamily="18" charset="0"/>
                <a:ea typeface="+mn-ea"/>
                <a:cs typeface="Times New Roman" panose="02020603050405020304" pitchFamily="18" charset="0"/>
              </a:rPr>
              <a:t>MCB+BM </a:t>
            </a:r>
            <a:r>
              <a:rPr lang="en-US" altLang="zh-TW" sz="2400" b="1" dirty="0">
                <a:solidFill>
                  <a:srgbClr val="0070C0"/>
                </a:solidFill>
                <a:latin typeface="Times New Roman" panose="02020603050405020304" pitchFamily="18" charset="0"/>
                <a:ea typeface="+mn-ea"/>
                <a:cs typeface="Times New Roman" panose="02020603050405020304" pitchFamily="18" charset="0"/>
              </a:rPr>
              <a:t>ODS– AM Printed</a:t>
            </a:r>
            <a:endParaRPr lang="zh-TW" altLang="en-US" sz="2400" b="1" dirty="0">
              <a:solidFill>
                <a:srgbClr val="0070C0"/>
              </a:solidFill>
              <a:latin typeface="Times New Roman" panose="02020603050405020304" pitchFamily="18" charset="0"/>
              <a:ea typeface="+mn-ea"/>
              <a:cs typeface="Times New Roman" panose="02020603050405020304" pitchFamily="18" charset="0"/>
            </a:endParaRPr>
          </a:p>
        </p:txBody>
      </p:sp>
      <p:grpSp>
        <p:nvGrpSpPr>
          <p:cNvPr id="3" name="Group 8"/>
          <p:cNvGrpSpPr/>
          <p:nvPr/>
        </p:nvGrpSpPr>
        <p:grpSpPr>
          <a:xfrm rot="5400000">
            <a:off x="7977063" y="1552147"/>
            <a:ext cx="1440160" cy="792087"/>
            <a:chOff x="5508104" y="2204865"/>
            <a:chExt cx="1440160" cy="792087"/>
          </a:xfrm>
        </p:grpSpPr>
        <p:sp>
          <p:nvSpPr>
            <p:cNvPr id="4" name="Rectangle 3"/>
            <p:cNvSpPr/>
            <p:nvPr/>
          </p:nvSpPr>
          <p:spPr>
            <a:xfrm>
              <a:off x="5508104" y="2204865"/>
              <a:ext cx="1440160" cy="268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 name="Rectangle 4"/>
            <p:cNvSpPr/>
            <p:nvPr/>
          </p:nvSpPr>
          <p:spPr>
            <a:xfrm>
              <a:off x="5508104" y="2420888"/>
              <a:ext cx="1440160" cy="576064"/>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grpSp>
      <p:sp>
        <p:nvSpPr>
          <p:cNvPr id="22" name="Rectangle 21"/>
          <p:cNvSpPr/>
          <p:nvPr/>
        </p:nvSpPr>
        <p:spPr>
          <a:xfrm>
            <a:off x="8948428" y="1772816"/>
            <a:ext cx="7200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15" name="Picture 14" descr="200W_01_m10.tif"/>
          <p:cNvPicPr>
            <a:picLocks noChangeAspect="1"/>
          </p:cNvPicPr>
          <p:nvPr/>
        </p:nvPicPr>
        <p:blipFill>
          <a:blip r:embed="rId2" cstate="print">
            <a:lum contrast="30000"/>
          </a:blip>
          <a:srcRect b="8001"/>
          <a:stretch>
            <a:fillRect/>
          </a:stretch>
        </p:blipFill>
        <p:spPr>
          <a:xfrm>
            <a:off x="180543" y="692696"/>
            <a:ext cx="7827005" cy="5400600"/>
          </a:xfrm>
          <a:prstGeom prst="rect">
            <a:avLst/>
          </a:prstGeom>
          <a:ln w="38100">
            <a:noFill/>
          </a:ln>
        </p:spPr>
      </p:pic>
      <p:grpSp>
        <p:nvGrpSpPr>
          <p:cNvPr id="6" name="组合 5"/>
          <p:cNvGrpSpPr/>
          <p:nvPr/>
        </p:nvGrpSpPr>
        <p:grpSpPr>
          <a:xfrm>
            <a:off x="2829431" y="2668270"/>
            <a:ext cx="3830801" cy="2354198"/>
            <a:chOff x="2829431" y="2668270"/>
            <a:chExt cx="3830801" cy="2354198"/>
          </a:xfrm>
        </p:grpSpPr>
        <p:sp>
          <p:nvSpPr>
            <p:cNvPr id="16" name="TextBox 15"/>
            <p:cNvSpPr txBox="1"/>
            <p:nvPr/>
          </p:nvSpPr>
          <p:spPr>
            <a:xfrm>
              <a:off x="3830335" y="3049245"/>
              <a:ext cx="19841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err="1">
                  <a:ln>
                    <a:noFill/>
                  </a:ln>
                  <a:solidFill>
                    <a:prstClr val="white"/>
                  </a:solidFill>
                  <a:effectLst/>
                  <a:uLnTx/>
                  <a:uFillTx/>
                  <a:latin typeface="Calibri"/>
                  <a:ea typeface="新細明體" panose="02020500000000000000" pitchFamily="18" charset="-120"/>
                  <a:cs typeface="+mn-cs"/>
                </a:rPr>
                <a:t>Nano</a:t>
              </a:r>
              <a:r>
                <a:rPr kumimoji="0" lang="en-US" altLang="zh-TW"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-sized </a:t>
              </a:r>
              <a:r>
                <a:rPr kumimoji="0" lang="en-US" altLang="zh-TW"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sym typeface="Symbol"/>
                </a:rPr>
                <a:t>’phase</a:t>
              </a: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cxnSp>
          <p:nvCxnSpPr>
            <p:cNvPr id="18" name="Straight Arrow Connector 17"/>
            <p:cNvCxnSpPr/>
            <p:nvPr/>
          </p:nvCxnSpPr>
          <p:spPr>
            <a:xfrm flipH="1" flipV="1">
              <a:off x="2829431" y="2668270"/>
              <a:ext cx="936104" cy="47269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1"/>
            </p:cNvCxnSpPr>
            <p:nvPr/>
          </p:nvCxnSpPr>
          <p:spPr>
            <a:xfrm flipH="1">
              <a:off x="3686319" y="3233911"/>
              <a:ext cx="144016" cy="53541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5580112" y="4653136"/>
              <a:ext cx="1080120" cy="369332"/>
              <a:chOff x="5724128" y="4869160"/>
              <a:chExt cx="1080120" cy="369332"/>
            </a:xfrm>
          </p:grpSpPr>
          <p:cxnSp>
            <p:nvCxnSpPr>
              <p:cNvPr id="26" name="Straight Connector 25"/>
              <p:cNvCxnSpPr/>
              <p:nvPr/>
            </p:nvCxnSpPr>
            <p:spPr>
              <a:xfrm>
                <a:off x="5724128" y="5229200"/>
                <a:ext cx="10801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868144" y="4869160"/>
                <a:ext cx="8418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850nm</a:t>
                </a: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grpSp>
      </p:grpSp>
      <p:sp>
        <p:nvSpPr>
          <p:cNvPr id="29" name="TextBox 28"/>
          <p:cNvSpPr txBox="1"/>
          <p:nvPr/>
        </p:nvSpPr>
        <p:spPr>
          <a:xfrm>
            <a:off x="7912760" y="2771636"/>
            <a:ext cx="135274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ODS Coating</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8" name="文本框 7"/>
          <p:cNvSpPr txBox="1"/>
          <p:nvPr/>
        </p:nvSpPr>
        <p:spPr>
          <a:xfrm>
            <a:off x="914400" y="6248400"/>
            <a:ext cx="632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Nano-sized </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sym typeface="Symbol"/>
              </a:rPr>
              <a:t>’phase  preserved at ODS coating.</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69585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8863" y="29457"/>
            <a:ext cx="8229600" cy="597400"/>
          </a:xfrm>
        </p:spPr>
        <p:txBody>
          <a:bodyPr>
            <a:noAutofit/>
          </a:bodyPr>
          <a:lstStyle/>
          <a:p>
            <a:pPr>
              <a:defRPr/>
            </a:pPr>
            <a:r>
              <a:rPr lang="en-US" altLang="zh-TW" sz="2400" b="1" dirty="0">
                <a:solidFill>
                  <a:srgbClr val="0070C0"/>
                </a:solidFill>
                <a:latin typeface="Times New Roman" panose="02020603050405020304" pitchFamily="18" charset="0"/>
                <a:ea typeface="+mn-ea"/>
                <a:cs typeface="Times New Roman" panose="02020603050405020304" pitchFamily="18" charset="0"/>
              </a:rPr>
              <a:t>200W- </a:t>
            </a:r>
            <a:r>
              <a:rPr lang="en-US" altLang="zh-CN" sz="2400" b="1" dirty="0">
                <a:solidFill>
                  <a:srgbClr val="0070C0"/>
                </a:solidFill>
                <a:latin typeface="Times New Roman" panose="02020603050405020304" pitchFamily="18" charset="0"/>
                <a:ea typeface="+mn-ea"/>
                <a:cs typeface="Times New Roman" panose="02020603050405020304" pitchFamily="18" charset="0"/>
              </a:rPr>
              <a:t>MCB+BM </a:t>
            </a:r>
            <a:r>
              <a:rPr lang="en-US" altLang="zh-TW" sz="2400" b="1" dirty="0">
                <a:solidFill>
                  <a:srgbClr val="0070C0"/>
                </a:solidFill>
                <a:latin typeface="Times New Roman" panose="02020603050405020304" pitchFamily="18" charset="0"/>
                <a:ea typeface="+mn-ea"/>
                <a:cs typeface="Times New Roman" panose="02020603050405020304" pitchFamily="18" charset="0"/>
              </a:rPr>
              <a:t>ODS – 2200 Cycles</a:t>
            </a:r>
            <a:endParaRPr lang="zh-TW" altLang="en-US" sz="2400" b="1" dirty="0">
              <a:solidFill>
                <a:srgbClr val="0070C0"/>
              </a:solidFill>
              <a:latin typeface="Times New Roman" panose="02020603050405020304" pitchFamily="18" charset="0"/>
              <a:ea typeface="+mn-ea"/>
              <a:cs typeface="Times New Roman" panose="02020603050405020304" pitchFamily="18" charset="0"/>
            </a:endParaRPr>
          </a:p>
        </p:txBody>
      </p:sp>
      <p:grpSp>
        <p:nvGrpSpPr>
          <p:cNvPr id="3" name="Group 8"/>
          <p:cNvGrpSpPr/>
          <p:nvPr/>
        </p:nvGrpSpPr>
        <p:grpSpPr>
          <a:xfrm rot="5400000">
            <a:off x="7868757" y="1808821"/>
            <a:ext cx="1440160" cy="792087"/>
            <a:chOff x="5508104" y="2204865"/>
            <a:chExt cx="1440160" cy="792087"/>
          </a:xfrm>
        </p:grpSpPr>
        <p:sp>
          <p:nvSpPr>
            <p:cNvPr id="4" name="Rectangle 3"/>
            <p:cNvSpPr/>
            <p:nvPr/>
          </p:nvSpPr>
          <p:spPr>
            <a:xfrm>
              <a:off x="5508104" y="2204865"/>
              <a:ext cx="1440160" cy="268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 name="Rectangle 4"/>
            <p:cNvSpPr/>
            <p:nvPr/>
          </p:nvSpPr>
          <p:spPr>
            <a:xfrm>
              <a:off x="5508104" y="2420888"/>
              <a:ext cx="1440160" cy="576064"/>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grpSp>
      <p:pic>
        <p:nvPicPr>
          <p:cNvPr id="21" name="Picture 20" descr="200W_2200_02_m03.tif"/>
          <p:cNvPicPr>
            <a:picLocks noChangeAspect="1"/>
          </p:cNvPicPr>
          <p:nvPr/>
        </p:nvPicPr>
        <p:blipFill>
          <a:blip r:embed="rId2" cstate="print">
            <a:lum bright="10000" contrast="40000"/>
          </a:blip>
          <a:srcRect b="8001"/>
          <a:stretch>
            <a:fillRect/>
          </a:stretch>
        </p:blipFill>
        <p:spPr>
          <a:xfrm>
            <a:off x="94043" y="626857"/>
            <a:ext cx="7923659" cy="5467289"/>
          </a:xfrm>
          <a:prstGeom prst="rect">
            <a:avLst/>
          </a:prstGeom>
        </p:spPr>
      </p:pic>
      <p:sp>
        <p:nvSpPr>
          <p:cNvPr id="23" name="Rectangle 22"/>
          <p:cNvSpPr/>
          <p:nvPr/>
        </p:nvSpPr>
        <p:spPr>
          <a:xfrm>
            <a:off x="8864999" y="2060849"/>
            <a:ext cx="7200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nvGrpSpPr>
          <p:cNvPr id="14" name="Group 13"/>
          <p:cNvGrpSpPr/>
          <p:nvPr/>
        </p:nvGrpSpPr>
        <p:grpSpPr>
          <a:xfrm>
            <a:off x="5489848" y="4351412"/>
            <a:ext cx="1080120" cy="369332"/>
            <a:chOff x="5724128" y="4869160"/>
            <a:chExt cx="1080120" cy="369332"/>
          </a:xfrm>
        </p:grpSpPr>
        <p:cxnSp>
          <p:nvCxnSpPr>
            <p:cNvPr id="17" name="Straight Connector 16"/>
            <p:cNvCxnSpPr/>
            <p:nvPr/>
          </p:nvCxnSpPr>
          <p:spPr>
            <a:xfrm>
              <a:off x="5724128" y="5229200"/>
              <a:ext cx="10801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68144" y="4869160"/>
              <a:ext cx="8418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750nm</a:t>
              </a: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grpSp>
      <p:sp>
        <p:nvSpPr>
          <p:cNvPr id="24" name="TextBox 23"/>
          <p:cNvSpPr txBox="1"/>
          <p:nvPr/>
        </p:nvSpPr>
        <p:spPr>
          <a:xfrm>
            <a:off x="4153091" y="3696020"/>
            <a:ext cx="19841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err="1">
                <a:ln>
                  <a:noFill/>
                </a:ln>
                <a:solidFill>
                  <a:prstClr val="white"/>
                </a:solidFill>
                <a:effectLst/>
                <a:uLnTx/>
                <a:uFillTx/>
                <a:latin typeface="Calibri"/>
                <a:ea typeface="新細明體" panose="02020500000000000000" pitchFamily="18" charset="-120"/>
                <a:cs typeface="+mn-cs"/>
              </a:rPr>
              <a:t>Nano</a:t>
            </a:r>
            <a:r>
              <a:rPr kumimoji="0" lang="en-US" altLang="zh-TW"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-sized </a:t>
            </a:r>
            <a:r>
              <a:rPr kumimoji="0" lang="en-US" altLang="zh-TW"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sym typeface="Symbol"/>
              </a:rPr>
              <a:t>’phase</a:t>
            </a: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cxnSp>
        <p:nvCxnSpPr>
          <p:cNvPr id="27" name="Straight Arrow Connector 26"/>
          <p:cNvCxnSpPr/>
          <p:nvPr/>
        </p:nvCxnSpPr>
        <p:spPr>
          <a:xfrm flipH="1" flipV="1">
            <a:off x="4613439" y="2956548"/>
            <a:ext cx="632059" cy="648072"/>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4225099" y="3316770"/>
            <a:ext cx="920091" cy="36004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0" y="6147393"/>
            <a:ext cx="67485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Nano-sized </a:t>
            </a: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sym typeface="Symbol"/>
              </a:rPr>
              <a:t>’phase  preserved at ODS coating after 2200 cycles</a:t>
            </a:r>
            <a:endParaRPr kumimoji="0" lang="zh-TW" altLang="en-US"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32" name="TextBox 31"/>
          <p:cNvSpPr txBox="1"/>
          <p:nvPr/>
        </p:nvSpPr>
        <p:spPr>
          <a:xfrm>
            <a:off x="7923503" y="2977836"/>
            <a:ext cx="135274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ODS Coating</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851529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72" y="37928"/>
            <a:ext cx="8229600" cy="656123"/>
          </a:xfrm>
        </p:spPr>
        <p:txBody>
          <a:bodyPr>
            <a:normAutofit/>
          </a:bodyPr>
          <a:lstStyle/>
          <a:p>
            <a:r>
              <a:rPr lang="en-US" altLang="zh-TW" sz="3600" b="1" dirty="0">
                <a:solidFill>
                  <a:srgbClr val="0070C0"/>
                </a:solidFill>
              </a:rPr>
              <a:t>200W ODS – 2200 Cycles</a:t>
            </a:r>
            <a:endParaRPr lang="zh-TW" altLang="en-US" sz="3600" b="1" dirty="0">
              <a:solidFill>
                <a:srgbClr val="0070C0"/>
              </a:solidFill>
            </a:endParaRPr>
          </a:p>
        </p:txBody>
      </p:sp>
      <p:grpSp>
        <p:nvGrpSpPr>
          <p:cNvPr id="3" name="Group 8"/>
          <p:cNvGrpSpPr/>
          <p:nvPr/>
        </p:nvGrpSpPr>
        <p:grpSpPr>
          <a:xfrm rot="5400000">
            <a:off x="7909132" y="1822830"/>
            <a:ext cx="1440160" cy="792087"/>
            <a:chOff x="5508104" y="2204865"/>
            <a:chExt cx="1440160" cy="792087"/>
          </a:xfrm>
        </p:grpSpPr>
        <p:sp>
          <p:nvSpPr>
            <p:cNvPr id="4" name="Rectangle 3"/>
            <p:cNvSpPr/>
            <p:nvPr/>
          </p:nvSpPr>
          <p:spPr>
            <a:xfrm>
              <a:off x="5508104" y="2204865"/>
              <a:ext cx="1440160" cy="268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 name="Rectangle 4"/>
            <p:cNvSpPr/>
            <p:nvPr/>
          </p:nvSpPr>
          <p:spPr>
            <a:xfrm>
              <a:off x="5508104" y="2420888"/>
              <a:ext cx="1440160" cy="576064"/>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grpSp>
      <p:pic>
        <p:nvPicPr>
          <p:cNvPr id="9" name="Picture 8" descr="200W_2200_01_m05.tif"/>
          <p:cNvPicPr>
            <a:picLocks noChangeAspect="1"/>
          </p:cNvPicPr>
          <p:nvPr/>
        </p:nvPicPr>
        <p:blipFill>
          <a:blip r:embed="rId2" cstate="print"/>
          <a:srcRect b="7601"/>
          <a:stretch>
            <a:fillRect/>
          </a:stretch>
        </p:blipFill>
        <p:spPr>
          <a:xfrm>
            <a:off x="174475" y="669311"/>
            <a:ext cx="7736261" cy="5361154"/>
          </a:xfrm>
          <a:prstGeom prst="rect">
            <a:avLst/>
          </a:prstGeom>
        </p:spPr>
      </p:pic>
      <p:grpSp>
        <p:nvGrpSpPr>
          <p:cNvPr id="6" name="Group 13"/>
          <p:cNvGrpSpPr/>
          <p:nvPr/>
        </p:nvGrpSpPr>
        <p:grpSpPr>
          <a:xfrm>
            <a:off x="3923928" y="4581128"/>
            <a:ext cx="1080120" cy="369332"/>
            <a:chOff x="5724128" y="4869160"/>
            <a:chExt cx="1080120" cy="369332"/>
          </a:xfrm>
        </p:grpSpPr>
        <p:cxnSp>
          <p:nvCxnSpPr>
            <p:cNvPr id="17" name="Straight Connector 16"/>
            <p:cNvCxnSpPr/>
            <p:nvPr/>
          </p:nvCxnSpPr>
          <p:spPr>
            <a:xfrm>
              <a:off x="5724128" y="5229200"/>
              <a:ext cx="10801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68144" y="4869160"/>
              <a:ext cx="724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30um</a:t>
              </a: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grpSp>
      <p:sp>
        <p:nvSpPr>
          <p:cNvPr id="10" name="TextBox 9"/>
          <p:cNvSpPr txBox="1"/>
          <p:nvPr/>
        </p:nvSpPr>
        <p:spPr>
          <a:xfrm>
            <a:off x="4037426" y="3137934"/>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Aluminum Oxide Scale</a:t>
            </a: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cxnSp>
        <p:nvCxnSpPr>
          <p:cNvPr id="12" name="Straight Arrow Connector 11"/>
          <p:cNvCxnSpPr/>
          <p:nvPr/>
        </p:nvCxnSpPr>
        <p:spPr>
          <a:xfrm>
            <a:off x="6293187" y="3201841"/>
            <a:ext cx="504056"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077875" y="3552526"/>
            <a:ext cx="576064" cy="14401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33138" y="6024322"/>
            <a:ext cx="55560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Stable 10 – 15 um of uniform stable aluminum oxide scale</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20" name="TextBox 19"/>
          <p:cNvSpPr txBox="1"/>
          <p:nvPr/>
        </p:nvSpPr>
        <p:spPr>
          <a:xfrm>
            <a:off x="7948192" y="3057184"/>
            <a:ext cx="125861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Oxide Scale</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21" name="Rectangle 20"/>
          <p:cNvSpPr/>
          <p:nvPr/>
        </p:nvSpPr>
        <p:spPr>
          <a:xfrm>
            <a:off x="8933560" y="2045129"/>
            <a:ext cx="14401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05082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4210A50-C871-4743-9275-41B048204388}"/>
              </a:ext>
            </a:extLst>
          </p:cNvPr>
          <p:cNvSpPr txBox="1">
            <a:spLocks/>
          </p:cNvSpPr>
          <p:nvPr/>
        </p:nvSpPr>
        <p:spPr bwMode="auto">
          <a:xfrm>
            <a:off x="1452708" y="233616"/>
            <a:ext cx="549233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7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2100" b="1">
                <a:solidFill>
                  <a:srgbClr val="003399"/>
                </a:solidFill>
                <a:latin typeface="Palatino Linotype" panose="02040502050505030304" pitchFamily="18" charset="0"/>
              </a:defRPr>
            </a:lvl2pPr>
            <a:lvl3pPr algn="ctr" rtl="0" eaLnBrk="0" fontAlgn="base" hangingPunct="0">
              <a:spcBef>
                <a:spcPct val="0"/>
              </a:spcBef>
              <a:spcAft>
                <a:spcPct val="0"/>
              </a:spcAft>
              <a:defRPr sz="2100" b="1">
                <a:solidFill>
                  <a:srgbClr val="003399"/>
                </a:solidFill>
                <a:latin typeface="Palatino Linotype" panose="02040502050505030304" pitchFamily="18" charset="0"/>
              </a:defRPr>
            </a:lvl3pPr>
            <a:lvl4pPr algn="ctr" rtl="0" eaLnBrk="0" fontAlgn="base" hangingPunct="0">
              <a:spcBef>
                <a:spcPct val="0"/>
              </a:spcBef>
              <a:spcAft>
                <a:spcPct val="0"/>
              </a:spcAft>
              <a:defRPr sz="2100" b="1">
                <a:solidFill>
                  <a:srgbClr val="003399"/>
                </a:solidFill>
                <a:latin typeface="Palatino Linotype" panose="02040502050505030304" pitchFamily="18" charset="0"/>
              </a:defRPr>
            </a:lvl4pPr>
            <a:lvl5pPr algn="ctr" rtl="0" eaLnBrk="0" fontAlgn="base" hangingPunct="0">
              <a:spcBef>
                <a:spcPct val="0"/>
              </a:spcBef>
              <a:spcAft>
                <a:spcPct val="0"/>
              </a:spcAft>
              <a:defRPr sz="2100" b="1">
                <a:solidFill>
                  <a:srgbClr val="003399"/>
                </a:solidFill>
                <a:latin typeface="Palatino Linotype" panose="02040502050505030304" pitchFamily="18" charset="0"/>
              </a:defRPr>
            </a:lvl5pPr>
            <a:lvl6pPr marL="342900" algn="ctr" rtl="0" fontAlgn="base">
              <a:spcBef>
                <a:spcPct val="0"/>
              </a:spcBef>
              <a:spcAft>
                <a:spcPct val="0"/>
              </a:spcAft>
              <a:defRPr sz="2250" b="1">
                <a:solidFill>
                  <a:srgbClr val="003399"/>
                </a:solidFill>
                <a:latin typeface="Arial" charset="0"/>
              </a:defRPr>
            </a:lvl6pPr>
            <a:lvl7pPr marL="685800" algn="ctr" rtl="0" fontAlgn="base">
              <a:spcBef>
                <a:spcPct val="0"/>
              </a:spcBef>
              <a:spcAft>
                <a:spcPct val="0"/>
              </a:spcAft>
              <a:defRPr sz="2250" b="1">
                <a:solidFill>
                  <a:srgbClr val="003399"/>
                </a:solidFill>
                <a:latin typeface="Arial" charset="0"/>
              </a:defRPr>
            </a:lvl7pPr>
            <a:lvl8pPr marL="1028700" algn="ctr" rtl="0" fontAlgn="base">
              <a:spcBef>
                <a:spcPct val="0"/>
              </a:spcBef>
              <a:spcAft>
                <a:spcPct val="0"/>
              </a:spcAft>
              <a:defRPr sz="2250" b="1">
                <a:solidFill>
                  <a:srgbClr val="003399"/>
                </a:solidFill>
                <a:latin typeface="Arial" charset="0"/>
              </a:defRPr>
            </a:lvl8pPr>
            <a:lvl9pPr marL="1371600" algn="ctr" rtl="0" fontAlgn="base">
              <a:spcBef>
                <a:spcPct val="0"/>
              </a:spcBef>
              <a:spcAft>
                <a:spcPct val="0"/>
              </a:spcAft>
              <a:defRPr sz="2250" b="1">
                <a:solidFill>
                  <a:srgbClr val="003399"/>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rPr>
              <a:t>Isothermal Test for Full ODS Channel</a:t>
            </a:r>
            <a:endParaRPr kumimoji="0" lang="en-US"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endParaRPr>
          </a:p>
        </p:txBody>
      </p:sp>
      <p:pic>
        <p:nvPicPr>
          <p:cNvPr id="65" name="Picture 64">
            <a:extLst>
              <a:ext uri="{FF2B5EF4-FFF2-40B4-BE49-F238E27FC236}">
                <a16:creationId xmlns:a16="http://schemas.microsoft.com/office/drawing/2014/main" id="{9A2A9C81-150C-4B44-AE27-89907FEEFB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54141" y="1847378"/>
            <a:ext cx="1371600" cy="1828800"/>
          </a:xfrm>
          <a:prstGeom prst="rect">
            <a:avLst/>
          </a:prstGeom>
        </p:spPr>
      </p:pic>
      <p:pic>
        <p:nvPicPr>
          <p:cNvPr id="71" name="Picture 70">
            <a:extLst>
              <a:ext uri="{FF2B5EF4-FFF2-40B4-BE49-F238E27FC236}">
                <a16:creationId xmlns:a16="http://schemas.microsoft.com/office/drawing/2014/main" id="{CA8042E9-F6A8-4169-B40A-4334C14C6F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797407" y="1847378"/>
            <a:ext cx="1371600" cy="1828800"/>
          </a:xfrm>
          <a:prstGeom prst="rect">
            <a:avLst/>
          </a:prstGeom>
        </p:spPr>
      </p:pic>
      <p:grpSp>
        <p:nvGrpSpPr>
          <p:cNvPr id="25" name="Group 24">
            <a:extLst>
              <a:ext uri="{FF2B5EF4-FFF2-40B4-BE49-F238E27FC236}">
                <a16:creationId xmlns:a16="http://schemas.microsoft.com/office/drawing/2014/main" id="{277F09C5-B67E-4DD8-993C-700E0C14CD4A}"/>
              </a:ext>
            </a:extLst>
          </p:cNvPr>
          <p:cNvGrpSpPr/>
          <p:nvPr/>
        </p:nvGrpSpPr>
        <p:grpSpPr>
          <a:xfrm>
            <a:off x="268688" y="3547445"/>
            <a:ext cx="592928" cy="281138"/>
            <a:chOff x="2614612" y="3140752"/>
            <a:chExt cx="592928" cy="281138"/>
          </a:xfrm>
        </p:grpSpPr>
        <p:cxnSp>
          <p:nvCxnSpPr>
            <p:cNvPr id="26" name="Straight Connector 25">
              <a:extLst>
                <a:ext uri="{FF2B5EF4-FFF2-40B4-BE49-F238E27FC236}">
                  <a16:creationId xmlns:a16="http://schemas.microsoft.com/office/drawing/2014/main" id="{AA1C57F9-6F1F-4D61-BF41-57A709218B85}"/>
                </a:ext>
              </a:extLst>
            </p:cNvPr>
            <p:cNvCxnSpPr>
              <a:cxnSpLocks/>
            </p:cNvCxnSpPr>
            <p:nvPr/>
          </p:nvCxnSpPr>
          <p:spPr bwMode="auto">
            <a:xfrm>
              <a:off x="2796596" y="3157016"/>
              <a:ext cx="189492" cy="0"/>
            </a:xfrm>
            <a:prstGeom prst="line">
              <a:avLst/>
            </a:prstGeom>
            <a:noFill/>
            <a:ln w="9525" cap="flat" cmpd="sng" algn="ctr">
              <a:solidFill>
                <a:schemeClr val="tx1"/>
              </a:solidFill>
              <a:prstDash val="solid"/>
              <a:round/>
              <a:headEnd type="none" w="sm" len="sm"/>
              <a:tailEnd type="none" w="sm" len="sm"/>
            </a:ln>
            <a:effectLst/>
          </p:spPr>
        </p:cxnSp>
        <p:cxnSp>
          <p:nvCxnSpPr>
            <p:cNvPr id="27" name="Straight Connector 26">
              <a:extLst>
                <a:ext uri="{FF2B5EF4-FFF2-40B4-BE49-F238E27FC236}">
                  <a16:creationId xmlns:a16="http://schemas.microsoft.com/office/drawing/2014/main" id="{E93181EB-8F4B-405F-9229-791106839277}"/>
                </a:ext>
              </a:extLst>
            </p:cNvPr>
            <p:cNvCxnSpPr>
              <a:cxnSpLocks/>
            </p:cNvCxnSpPr>
            <p:nvPr/>
          </p:nvCxnSpPr>
          <p:spPr bwMode="auto">
            <a:xfrm flipV="1">
              <a:off x="2796596" y="3140752"/>
              <a:ext cx="0" cy="32528"/>
            </a:xfrm>
            <a:prstGeom prst="line">
              <a:avLst/>
            </a:prstGeom>
            <a:noFill/>
            <a:ln w="9525" cap="flat" cmpd="sng" algn="ctr">
              <a:solidFill>
                <a:schemeClr val="tx1"/>
              </a:solidFill>
              <a:prstDash val="solid"/>
              <a:round/>
              <a:headEnd type="none" w="sm" len="sm"/>
              <a:tailEnd type="none" w="sm" len="sm"/>
            </a:ln>
            <a:effectLst/>
          </p:spPr>
        </p:cxnSp>
        <p:cxnSp>
          <p:nvCxnSpPr>
            <p:cNvPr id="28" name="Straight Connector 27">
              <a:extLst>
                <a:ext uri="{FF2B5EF4-FFF2-40B4-BE49-F238E27FC236}">
                  <a16:creationId xmlns:a16="http://schemas.microsoft.com/office/drawing/2014/main" id="{5E163B36-B764-4CC5-91BE-C24777BBD2B9}"/>
                </a:ext>
              </a:extLst>
            </p:cNvPr>
            <p:cNvCxnSpPr>
              <a:cxnSpLocks/>
            </p:cNvCxnSpPr>
            <p:nvPr/>
          </p:nvCxnSpPr>
          <p:spPr bwMode="auto">
            <a:xfrm flipV="1">
              <a:off x="2986088" y="3140752"/>
              <a:ext cx="0" cy="32528"/>
            </a:xfrm>
            <a:prstGeom prst="line">
              <a:avLst/>
            </a:prstGeom>
            <a:noFill/>
            <a:ln w="9525" cap="flat" cmpd="sng" algn="ctr">
              <a:solidFill>
                <a:schemeClr val="tx1"/>
              </a:solidFill>
              <a:prstDash val="solid"/>
              <a:round/>
              <a:headEnd type="none" w="sm" len="sm"/>
              <a:tailEnd type="none" w="sm" len="sm"/>
            </a:ln>
            <a:effectLst/>
          </p:spPr>
        </p:cxnSp>
        <p:sp>
          <p:nvSpPr>
            <p:cNvPr id="29" name="TextBox 28">
              <a:extLst>
                <a:ext uri="{FF2B5EF4-FFF2-40B4-BE49-F238E27FC236}">
                  <a16:creationId xmlns:a16="http://schemas.microsoft.com/office/drawing/2014/main" id="{7B8F782F-747C-4DDB-B17E-BC32C38BE696}"/>
                </a:ext>
              </a:extLst>
            </p:cNvPr>
            <p:cNvSpPr txBox="1"/>
            <p:nvPr/>
          </p:nvSpPr>
          <p:spPr>
            <a:xfrm>
              <a:off x="2614612" y="3175669"/>
              <a:ext cx="59292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10 µm</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35" name="Group 34">
            <a:extLst>
              <a:ext uri="{FF2B5EF4-FFF2-40B4-BE49-F238E27FC236}">
                <a16:creationId xmlns:a16="http://schemas.microsoft.com/office/drawing/2014/main" id="{34850292-71AB-4B3D-896B-0FC9D3DC6AEF}"/>
              </a:ext>
            </a:extLst>
          </p:cNvPr>
          <p:cNvGrpSpPr/>
          <p:nvPr/>
        </p:nvGrpSpPr>
        <p:grpSpPr>
          <a:xfrm>
            <a:off x="2603240" y="3542270"/>
            <a:ext cx="592928" cy="281138"/>
            <a:chOff x="2614612" y="3140752"/>
            <a:chExt cx="592928" cy="281138"/>
          </a:xfrm>
        </p:grpSpPr>
        <p:cxnSp>
          <p:nvCxnSpPr>
            <p:cNvPr id="36" name="Straight Connector 35">
              <a:extLst>
                <a:ext uri="{FF2B5EF4-FFF2-40B4-BE49-F238E27FC236}">
                  <a16:creationId xmlns:a16="http://schemas.microsoft.com/office/drawing/2014/main" id="{5E2DAE42-3003-48FA-8C10-4BBC3358AB29}"/>
                </a:ext>
              </a:extLst>
            </p:cNvPr>
            <p:cNvCxnSpPr>
              <a:cxnSpLocks/>
            </p:cNvCxnSpPr>
            <p:nvPr/>
          </p:nvCxnSpPr>
          <p:spPr bwMode="auto">
            <a:xfrm>
              <a:off x="2796596" y="3157016"/>
              <a:ext cx="189492" cy="0"/>
            </a:xfrm>
            <a:prstGeom prst="line">
              <a:avLst/>
            </a:prstGeom>
            <a:noFill/>
            <a:ln w="9525" cap="flat" cmpd="sng" algn="ctr">
              <a:solidFill>
                <a:schemeClr val="tx1"/>
              </a:solidFill>
              <a:prstDash val="solid"/>
              <a:round/>
              <a:headEnd type="none" w="sm" len="sm"/>
              <a:tailEnd type="none" w="sm" len="sm"/>
            </a:ln>
            <a:effectLst/>
          </p:spPr>
        </p:cxnSp>
        <p:cxnSp>
          <p:nvCxnSpPr>
            <p:cNvPr id="37" name="Straight Connector 36">
              <a:extLst>
                <a:ext uri="{FF2B5EF4-FFF2-40B4-BE49-F238E27FC236}">
                  <a16:creationId xmlns:a16="http://schemas.microsoft.com/office/drawing/2014/main" id="{B1BED074-2BE4-4E1D-9750-2374F1BC7A9E}"/>
                </a:ext>
              </a:extLst>
            </p:cNvPr>
            <p:cNvCxnSpPr>
              <a:cxnSpLocks/>
            </p:cNvCxnSpPr>
            <p:nvPr/>
          </p:nvCxnSpPr>
          <p:spPr bwMode="auto">
            <a:xfrm flipV="1">
              <a:off x="2796596" y="3140752"/>
              <a:ext cx="0" cy="32528"/>
            </a:xfrm>
            <a:prstGeom prst="line">
              <a:avLst/>
            </a:prstGeom>
            <a:noFill/>
            <a:ln w="9525"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E271BDE0-4DAD-4F2D-B769-6099DB7979AD}"/>
                </a:ext>
              </a:extLst>
            </p:cNvPr>
            <p:cNvCxnSpPr>
              <a:cxnSpLocks/>
            </p:cNvCxnSpPr>
            <p:nvPr/>
          </p:nvCxnSpPr>
          <p:spPr bwMode="auto">
            <a:xfrm flipV="1">
              <a:off x="2986088" y="3140752"/>
              <a:ext cx="0" cy="32528"/>
            </a:xfrm>
            <a:prstGeom prst="line">
              <a:avLst/>
            </a:prstGeom>
            <a:noFill/>
            <a:ln w="9525" cap="flat" cmpd="sng" algn="ctr">
              <a:solidFill>
                <a:schemeClr val="tx1"/>
              </a:solidFill>
              <a:prstDash val="solid"/>
              <a:round/>
              <a:headEnd type="none" w="sm" len="sm"/>
              <a:tailEnd type="none" w="sm" len="sm"/>
            </a:ln>
            <a:effectLst/>
          </p:spPr>
        </p:cxnSp>
        <p:sp>
          <p:nvSpPr>
            <p:cNvPr id="40" name="TextBox 39">
              <a:extLst>
                <a:ext uri="{FF2B5EF4-FFF2-40B4-BE49-F238E27FC236}">
                  <a16:creationId xmlns:a16="http://schemas.microsoft.com/office/drawing/2014/main" id="{F60B3C17-3FF5-449A-A58B-D8AA535ED61B}"/>
                </a:ext>
              </a:extLst>
            </p:cNvPr>
            <p:cNvSpPr txBox="1"/>
            <p:nvPr/>
          </p:nvSpPr>
          <p:spPr>
            <a:xfrm>
              <a:off x="2614612" y="3175669"/>
              <a:ext cx="59292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10 µm</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51" name="TextBox 50">
            <a:extLst>
              <a:ext uri="{FF2B5EF4-FFF2-40B4-BE49-F238E27FC236}">
                <a16:creationId xmlns:a16="http://schemas.microsoft.com/office/drawing/2014/main" id="{0D4B09F9-C3B8-4CA4-A7C2-CC27C295EE10}"/>
              </a:ext>
            </a:extLst>
          </p:cNvPr>
          <p:cNvSpPr txBox="1"/>
          <p:nvPr/>
        </p:nvSpPr>
        <p:spPr>
          <a:xfrm>
            <a:off x="996088" y="3806031"/>
            <a:ext cx="55232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10</a:t>
            </a:r>
            <a:r>
              <a:rPr kumimoji="0" lang="en-US" sz="1200" b="1" i="0" u="none" strike="noStrike" kern="1200" cap="none" spc="0" normalizeH="0" baseline="0" noProof="0" dirty="0">
                <a:ln>
                  <a:noFill/>
                </a:ln>
                <a:solidFill>
                  <a:srgbClr val="000000"/>
                </a:solidFill>
                <a:effectLst/>
                <a:uLnTx/>
                <a:uFillTx/>
                <a:latin typeface="Arial"/>
                <a:ea typeface="+mn-ea"/>
                <a:cs typeface="+mn-cs"/>
              </a:rPr>
              <a:t>0h</a:t>
            </a:r>
          </a:p>
        </p:txBody>
      </p:sp>
      <p:sp>
        <p:nvSpPr>
          <p:cNvPr id="53" name="TextBox 52">
            <a:extLst>
              <a:ext uri="{FF2B5EF4-FFF2-40B4-BE49-F238E27FC236}">
                <a16:creationId xmlns:a16="http://schemas.microsoft.com/office/drawing/2014/main" id="{CAD5BCF5-F204-490B-993E-D971B929B7FF}"/>
              </a:ext>
            </a:extLst>
          </p:cNvPr>
          <p:cNvSpPr txBox="1"/>
          <p:nvPr/>
        </p:nvSpPr>
        <p:spPr>
          <a:xfrm>
            <a:off x="3170242" y="3806033"/>
            <a:ext cx="55232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20</a:t>
            </a:r>
            <a:r>
              <a:rPr kumimoji="0" lang="en-US" sz="1200" b="1" i="0" u="none" strike="noStrike" kern="1200" cap="none" spc="0" normalizeH="0" baseline="0" noProof="0" dirty="0">
                <a:ln>
                  <a:noFill/>
                </a:ln>
                <a:solidFill>
                  <a:srgbClr val="000000"/>
                </a:solidFill>
                <a:effectLst/>
                <a:uLnTx/>
                <a:uFillTx/>
                <a:latin typeface="Arial"/>
                <a:ea typeface="+mn-ea"/>
                <a:cs typeface="+mn-cs"/>
              </a:rPr>
              <a:t>0h</a:t>
            </a:r>
          </a:p>
        </p:txBody>
      </p:sp>
      <p:pic>
        <p:nvPicPr>
          <p:cNvPr id="4" name="Picture 3">
            <a:extLst>
              <a:ext uri="{FF2B5EF4-FFF2-40B4-BE49-F238E27FC236}">
                <a16:creationId xmlns:a16="http://schemas.microsoft.com/office/drawing/2014/main" id="{7586BBFF-CD11-4589-A6C6-521D197125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0282" y="2075978"/>
            <a:ext cx="1828800" cy="1371600"/>
          </a:xfrm>
          <a:prstGeom prst="rect">
            <a:avLst/>
          </a:prstGeom>
        </p:spPr>
      </p:pic>
      <p:grpSp>
        <p:nvGrpSpPr>
          <p:cNvPr id="54" name="Group 53">
            <a:extLst>
              <a:ext uri="{FF2B5EF4-FFF2-40B4-BE49-F238E27FC236}">
                <a16:creationId xmlns:a16="http://schemas.microsoft.com/office/drawing/2014/main" id="{8A6DF985-DFDD-4543-AC34-97A2DF74CAC1}"/>
              </a:ext>
            </a:extLst>
          </p:cNvPr>
          <p:cNvGrpSpPr/>
          <p:nvPr/>
        </p:nvGrpSpPr>
        <p:grpSpPr>
          <a:xfrm>
            <a:off x="4652778" y="3545226"/>
            <a:ext cx="592928" cy="281138"/>
            <a:chOff x="2614612" y="3140752"/>
            <a:chExt cx="592928" cy="281138"/>
          </a:xfrm>
        </p:grpSpPr>
        <p:cxnSp>
          <p:nvCxnSpPr>
            <p:cNvPr id="55" name="Straight Connector 54">
              <a:extLst>
                <a:ext uri="{FF2B5EF4-FFF2-40B4-BE49-F238E27FC236}">
                  <a16:creationId xmlns:a16="http://schemas.microsoft.com/office/drawing/2014/main" id="{868F5282-18F3-43AB-B97C-2FAB6154AC21}"/>
                </a:ext>
              </a:extLst>
            </p:cNvPr>
            <p:cNvCxnSpPr>
              <a:cxnSpLocks/>
            </p:cNvCxnSpPr>
            <p:nvPr/>
          </p:nvCxnSpPr>
          <p:spPr bwMode="auto">
            <a:xfrm>
              <a:off x="2796596" y="3157016"/>
              <a:ext cx="189492" cy="0"/>
            </a:xfrm>
            <a:prstGeom prst="line">
              <a:avLst/>
            </a:prstGeom>
            <a:noFill/>
            <a:ln w="9525" cap="flat" cmpd="sng" algn="ctr">
              <a:solidFill>
                <a:schemeClr val="tx1"/>
              </a:solidFill>
              <a:prstDash val="solid"/>
              <a:round/>
              <a:headEnd type="none" w="sm" len="sm"/>
              <a:tailEnd type="none" w="sm" len="sm"/>
            </a:ln>
            <a:effectLst/>
          </p:spPr>
        </p:cxnSp>
        <p:cxnSp>
          <p:nvCxnSpPr>
            <p:cNvPr id="57" name="Straight Connector 56">
              <a:extLst>
                <a:ext uri="{FF2B5EF4-FFF2-40B4-BE49-F238E27FC236}">
                  <a16:creationId xmlns:a16="http://schemas.microsoft.com/office/drawing/2014/main" id="{A935BDA3-C92E-40DD-B305-38856B7047F1}"/>
                </a:ext>
              </a:extLst>
            </p:cNvPr>
            <p:cNvCxnSpPr>
              <a:cxnSpLocks/>
            </p:cNvCxnSpPr>
            <p:nvPr/>
          </p:nvCxnSpPr>
          <p:spPr bwMode="auto">
            <a:xfrm flipV="1">
              <a:off x="2796596" y="3140752"/>
              <a:ext cx="0" cy="32528"/>
            </a:xfrm>
            <a:prstGeom prst="line">
              <a:avLst/>
            </a:prstGeom>
            <a:noFill/>
            <a:ln w="9525" cap="flat" cmpd="sng" algn="ctr">
              <a:solidFill>
                <a:schemeClr val="tx1"/>
              </a:solidFill>
              <a:prstDash val="solid"/>
              <a:round/>
              <a:headEnd type="none" w="sm" len="sm"/>
              <a:tailEnd type="none" w="sm" len="sm"/>
            </a:ln>
            <a:effectLst/>
          </p:spPr>
        </p:cxnSp>
        <p:cxnSp>
          <p:nvCxnSpPr>
            <p:cNvPr id="59" name="Straight Connector 58">
              <a:extLst>
                <a:ext uri="{FF2B5EF4-FFF2-40B4-BE49-F238E27FC236}">
                  <a16:creationId xmlns:a16="http://schemas.microsoft.com/office/drawing/2014/main" id="{B138F7A7-7627-4E77-9C8B-0615BB16D606}"/>
                </a:ext>
              </a:extLst>
            </p:cNvPr>
            <p:cNvCxnSpPr>
              <a:cxnSpLocks/>
            </p:cNvCxnSpPr>
            <p:nvPr/>
          </p:nvCxnSpPr>
          <p:spPr bwMode="auto">
            <a:xfrm flipV="1">
              <a:off x="2986088" y="3140752"/>
              <a:ext cx="0" cy="32528"/>
            </a:xfrm>
            <a:prstGeom prst="line">
              <a:avLst/>
            </a:prstGeom>
            <a:noFill/>
            <a:ln w="9525" cap="flat" cmpd="sng" algn="ctr">
              <a:solidFill>
                <a:schemeClr val="tx1"/>
              </a:solidFill>
              <a:prstDash val="solid"/>
              <a:round/>
              <a:headEnd type="none" w="sm" len="sm"/>
              <a:tailEnd type="none" w="sm" len="sm"/>
            </a:ln>
            <a:effectLst/>
          </p:spPr>
        </p:cxnSp>
        <p:sp>
          <p:nvSpPr>
            <p:cNvPr id="60" name="TextBox 59">
              <a:extLst>
                <a:ext uri="{FF2B5EF4-FFF2-40B4-BE49-F238E27FC236}">
                  <a16:creationId xmlns:a16="http://schemas.microsoft.com/office/drawing/2014/main" id="{40927A85-FAF5-48E3-8941-396095243038}"/>
                </a:ext>
              </a:extLst>
            </p:cNvPr>
            <p:cNvSpPr txBox="1"/>
            <p:nvPr/>
          </p:nvSpPr>
          <p:spPr>
            <a:xfrm>
              <a:off x="2614612" y="3175669"/>
              <a:ext cx="59292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10 µm</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70" name="TextBox 69">
            <a:extLst>
              <a:ext uri="{FF2B5EF4-FFF2-40B4-BE49-F238E27FC236}">
                <a16:creationId xmlns:a16="http://schemas.microsoft.com/office/drawing/2014/main" id="{C1E421AF-C789-4043-8689-A67376278BF1}"/>
              </a:ext>
            </a:extLst>
          </p:cNvPr>
          <p:cNvSpPr txBox="1"/>
          <p:nvPr/>
        </p:nvSpPr>
        <p:spPr>
          <a:xfrm>
            <a:off x="5378520" y="3707953"/>
            <a:ext cx="55232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40</a:t>
            </a:r>
            <a:r>
              <a:rPr kumimoji="0" lang="en-US" sz="1200" b="1" i="0" u="none" strike="noStrike" kern="1200" cap="none" spc="0" normalizeH="0" baseline="0" noProof="0" dirty="0">
                <a:ln>
                  <a:noFill/>
                </a:ln>
                <a:solidFill>
                  <a:srgbClr val="000000"/>
                </a:solidFill>
                <a:effectLst/>
                <a:uLnTx/>
                <a:uFillTx/>
                <a:latin typeface="Arial"/>
                <a:ea typeface="+mn-ea"/>
                <a:cs typeface="+mn-cs"/>
              </a:rPr>
              <a:t>0h</a:t>
            </a:r>
          </a:p>
        </p:txBody>
      </p:sp>
      <p:sp>
        <p:nvSpPr>
          <p:cNvPr id="84" name="TextBox 83">
            <a:extLst>
              <a:ext uri="{FF2B5EF4-FFF2-40B4-BE49-F238E27FC236}">
                <a16:creationId xmlns:a16="http://schemas.microsoft.com/office/drawing/2014/main" id="{56CC60B9-E776-43A7-820A-8BC4C3B3B6A1}"/>
              </a:ext>
            </a:extLst>
          </p:cNvPr>
          <p:cNvSpPr txBox="1"/>
          <p:nvPr/>
        </p:nvSpPr>
        <p:spPr>
          <a:xfrm>
            <a:off x="6070885" y="1282367"/>
            <a:ext cx="78711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宋体" panose="02010600030101010101" pitchFamily="2" charset="-122"/>
                <a:cs typeface="+mn-cs"/>
              </a:rPr>
              <a:t>1200C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宋体" panose="02010600030101010101" pitchFamily="2" charset="-122"/>
                <a:cs typeface="+mn-cs"/>
              </a:rPr>
              <a:t>190</a:t>
            </a:r>
            <a:r>
              <a:rPr kumimoji="0" lang="en-US" sz="1400" b="1" i="0" u="none" strike="noStrike" kern="1200" cap="none" spc="0" normalizeH="0" baseline="0" noProof="0" dirty="0">
                <a:ln>
                  <a:noFill/>
                </a:ln>
                <a:solidFill>
                  <a:srgbClr val="FF0000"/>
                </a:solidFill>
                <a:effectLst/>
                <a:uLnTx/>
                <a:uFillTx/>
                <a:latin typeface="Arial"/>
                <a:ea typeface="+mn-ea"/>
                <a:cs typeface="+mn-cs"/>
              </a:rPr>
              <a:t>0h</a:t>
            </a:r>
          </a:p>
        </p:txBody>
      </p:sp>
      <p:pic>
        <p:nvPicPr>
          <p:cNvPr id="10" name="Picture 9">
            <a:extLst>
              <a:ext uri="{FF2B5EF4-FFF2-40B4-BE49-F238E27FC236}">
                <a16:creationId xmlns:a16="http://schemas.microsoft.com/office/drawing/2014/main" id="{4AA4A8EC-709A-42B4-A340-EE947A33EC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3682" y="4345626"/>
            <a:ext cx="1828800" cy="1371600"/>
          </a:xfrm>
          <a:prstGeom prst="rect">
            <a:avLst/>
          </a:prstGeom>
        </p:spPr>
      </p:pic>
      <p:grpSp>
        <p:nvGrpSpPr>
          <p:cNvPr id="73" name="Group 72">
            <a:extLst>
              <a:ext uri="{FF2B5EF4-FFF2-40B4-BE49-F238E27FC236}">
                <a16:creationId xmlns:a16="http://schemas.microsoft.com/office/drawing/2014/main" id="{18D8357A-9999-45BF-9D6B-7B992E93D52A}"/>
              </a:ext>
            </a:extLst>
          </p:cNvPr>
          <p:cNvGrpSpPr/>
          <p:nvPr/>
        </p:nvGrpSpPr>
        <p:grpSpPr>
          <a:xfrm>
            <a:off x="268688" y="5840089"/>
            <a:ext cx="592928" cy="281138"/>
            <a:chOff x="2614612" y="3140752"/>
            <a:chExt cx="592928" cy="281138"/>
          </a:xfrm>
        </p:grpSpPr>
        <p:cxnSp>
          <p:nvCxnSpPr>
            <p:cNvPr id="74" name="Straight Connector 73">
              <a:extLst>
                <a:ext uri="{FF2B5EF4-FFF2-40B4-BE49-F238E27FC236}">
                  <a16:creationId xmlns:a16="http://schemas.microsoft.com/office/drawing/2014/main" id="{FF9E9169-66E0-4231-8032-C8B773E37C6A}"/>
                </a:ext>
              </a:extLst>
            </p:cNvPr>
            <p:cNvCxnSpPr>
              <a:cxnSpLocks/>
            </p:cNvCxnSpPr>
            <p:nvPr/>
          </p:nvCxnSpPr>
          <p:spPr bwMode="auto">
            <a:xfrm>
              <a:off x="2796596" y="3157016"/>
              <a:ext cx="189492" cy="0"/>
            </a:xfrm>
            <a:prstGeom prst="line">
              <a:avLst/>
            </a:prstGeom>
            <a:noFill/>
            <a:ln w="9525" cap="flat" cmpd="sng" algn="ctr">
              <a:solidFill>
                <a:schemeClr val="tx1"/>
              </a:solidFill>
              <a:prstDash val="solid"/>
              <a:round/>
              <a:headEnd type="none" w="sm" len="sm"/>
              <a:tailEnd type="none" w="sm" len="sm"/>
            </a:ln>
            <a:effectLst/>
          </p:spPr>
        </p:cxnSp>
        <p:cxnSp>
          <p:nvCxnSpPr>
            <p:cNvPr id="75" name="Straight Connector 74">
              <a:extLst>
                <a:ext uri="{FF2B5EF4-FFF2-40B4-BE49-F238E27FC236}">
                  <a16:creationId xmlns:a16="http://schemas.microsoft.com/office/drawing/2014/main" id="{37FB5494-27AB-4E3B-B3C5-0CB5EFEE115C}"/>
                </a:ext>
              </a:extLst>
            </p:cNvPr>
            <p:cNvCxnSpPr>
              <a:cxnSpLocks/>
            </p:cNvCxnSpPr>
            <p:nvPr/>
          </p:nvCxnSpPr>
          <p:spPr bwMode="auto">
            <a:xfrm flipV="1">
              <a:off x="2796596" y="3140752"/>
              <a:ext cx="0" cy="32528"/>
            </a:xfrm>
            <a:prstGeom prst="line">
              <a:avLst/>
            </a:prstGeom>
            <a:noFill/>
            <a:ln w="9525" cap="flat" cmpd="sng" algn="ctr">
              <a:solidFill>
                <a:schemeClr val="tx1"/>
              </a:solidFill>
              <a:prstDash val="solid"/>
              <a:round/>
              <a:headEnd type="none" w="sm" len="sm"/>
              <a:tailEnd type="none" w="sm" len="sm"/>
            </a:ln>
            <a:effectLst/>
          </p:spPr>
        </p:cxnSp>
        <p:cxnSp>
          <p:nvCxnSpPr>
            <p:cNvPr id="76" name="Straight Connector 75">
              <a:extLst>
                <a:ext uri="{FF2B5EF4-FFF2-40B4-BE49-F238E27FC236}">
                  <a16:creationId xmlns:a16="http://schemas.microsoft.com/office/drawing/2014/main" id="{D276EC44-CEA0-4D64-B837-879DCD32F298}"/>
                </a:ext>
              </a:extLst>
            </p:cNvPr>
            <p:cNvCxnSpPr>
              <a:cxnSpLocks/>
            </p:cNvCxnSpPr>
            <p:nvPr/>
          </p:nvCxnSpPr>
          <p:spPr bwMode="auto">
            <a:xfrm flipV="1">
              <a:off x="2986088" y="3140752"/>
              <a:ext cx="0" cy="32528"/>
            </a:xfrm>
            <a:prstGeom prst="line">
              <a:avLst/>
            </a:prstGeom>
            <a:noFill/>
            <a:ln w="9525" cap="flat" cmpd="sng" algn="ctr">
              <a:solidFill>
                <a:schemeClr val="tx1"/>
              </a:solidFill>
              <a:prstDash val="solid"/>
              <a:round/>
              <a:headEnd type="none" w="sm" len="sm"/>
              <a:tailEnd type="none" w="sm" len="sm"/>
            </a:ln>
            <a:effectLst/>
          </p:spPr>
        </p:cxnSp>
        <p:sp>
          <p:nvSpPr>
            <p:cNvPr id="77" name="TextBox 76">
              <a:extLst>
                <a:ext uri="{FF2B5EF4-FFF2-40B4-BE49-F238E27FC236}">
                  <a16:creationId xmlns:a16="http://schemas.microsoft.com/office/drawing/2014/main" id="{F5701432-B786-4304-A94D-8F1DB477716D}"/>
                </a:ext>
              </a:extLst>
            </p:cNvPr>
            <p:cNvSpPr txBox="1"/>
            <p:nvPr/>
          </p:nvSpPr>
          <p:spPr>
            <a:xfrm>
              <a:off x="2614612" y="3175669"/>
              <a:ext cx="59292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10 µm</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78" name="TextBox 77">
            <a:extLst>
              <a:ext uri="{FF2B5EF4-FFF2-40B4-BE49-F238E27FC236}">
                <a16:creationId xmlns:a16="http://schemas.microsoft.com/office/drawing/2014/main" id="{3EA8BD6C-C394-4819-92DE-1F6F4D26BEFE}"/>
              </a:ext>
            </a:extLst>
          </p:cNvPr>
          <p:cNvSpPr txBox="1"/>
          <p:nvPr/>
        </p:nvSpPr>
        <p:spPr>
          <a:xfrm>
            <a:off x="940160" y="6001212"/>
            <a:ext cx="55232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80</a:t>
            </a:r>
            <a:r>
              <a:rPr kumimoji="0" lang="en-US" sz="1200" b="1" i="0" u="none" strike="noStrike" kern="1200" cap="none" spc="0" normalizeH="0" baseline="0" noProof="0" dirty="0">
                <a:ln>
                  <a:noFill/>
                </a:ln>
                <a:solidFill>
                  <a:srgbClr val="000000"/>
                </a:solidFill>
                <a:effectLst/>
                <a:uLnTx/>
                <a:uFillTx/>
                <a:latin typeface="Arial"/>
                <a:ea typeface="+mn-ea"/>
                <a:cs typeface="+mn-cs"/>
              </a:rPr>
              <a:t>0h</a:t>
            </a:r>
          </a:p>
        </p:txBody>
      </p:sp>
      <p:pic>
        <p:nvPicPr>
          <p:cNvPr id="13" name="Picture 12">
            <a:extLst>
              <a:ext uri="{FF2B5EF4-FFF2-40B4-BE49-F238E27FC236}">
                <a16:creationId xmlns:a16="http://schemas.microsoft.com/office/drawing/2014/main" id="{629FA1C0-7D33-4B9B-9D01-E383D85153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03240" y="4343407"/>
            <a:ext cx="1828800" cy="1371600"/>
          </a:xfrm>
          <a:prstGeom prst="rect">
            <a:avLst/>
          </a:prstGeom>
        </p:spPr>
      </p:pic>
      <p:sp>
        <p:nvSpPr>
          <p:cNvPr id="86" name="TextBox 85">
            <a:extLst>
              <a:ext uri="{FF2B5EF4-FFF2-40B4-BE49-F238E27FC236}">
                <a16:creationId xmlns:a16="http://schemas.microsoft.com/office/drawing/2014/main" id="{D018C248-A7CB-4DE6-94A9-ECAAAD138F43}"/>
              </a:ext>
            </a:extLst>
          </p:cNvPr>
          <p:cNvSpPr txBox="1"/>
          <p:nvPr/>
        </p:nvSpPr>
        <p:spPr>
          <a:xfrm>
            <a:off x="3385792" y="5986848"/>
            <a:ext cx="81308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120</a:t>
            </a:r>
            <a:r>
              <a:rPr kumimoji="0" lang="en-US" sz="1200" b="1" i="0" u="none" strike="noStrike" kern="1200" cap="none" spc="0" normalizeH="0" baseline="0" noProof="0" dirty="0">
                <a:ln>
                  <a:noFill/>
                </a:ln>
                <a:solidFill>
                  <a:srgbClr val="000000"/>
                </a:solidFill>
                <a:effectLst/>
                <a:uLnTx/>
                <a:uFillTx/>
                <a:latin typeface="Arial"/>
                <a:ea typeface="+mn-ea"/>
                <a:cs typeface="+mn-cs"/>
              </a:rPr>
              <a:t>0h</a:t>
            </a:r>
          </a:p>
        </p:txBody>
      </p:sp>
      <p:grpSp>
        <p:nvGrpSpPr>
          <p:cNvPr id="87" name="Group 86">
            <a:extLst>
              <a:ext uri="{FF2B5EF4-FFF2-40B4-BE49-F238E27FC236}">
                <a16:creationId xmlns:a16="http://schemas.microsoft.com/office/drawing/2014/main" id="{DC548633-9A4D-4728-88FC-32ECB62C694B}"/>
              </a:ext>
            </a:extLst>
          </p:cNvPr>
          <p:cNvGrpSpPr/>
          <p:nvPr/>
        </p:nvGrpSpPr>
        <p:grpSpPr>
          <a:xfrm>
            <a:off x="2634556" y="5829719"/>
            <a:ext cx="592928" cy="281138"/>
            <a:chOff x="2614612" y="3140752"/>
            <a:chExt cx="592928" cy="281138"/>
          </a:xfrm>
        </p:grpSpPr>
        <p:cxnSp>
          <p:nvCxnSpPr>
            <p:cNvPr id="88" name="Straight Connector 87">
              <a:extLst>
                <a:ext uri="{FF2B5EF4-FFF2-40B4-BE49-F238E27FC236}">
                  <a16:creationId xmlns:a16="http://schemas.microsoft.com/office/drawing/2014/main" id="{FAFDDB74-DEF7-4E8B-A22D-E381A4EA31B0}"/>
                </a:ext>
              </a:extLst>
            </p:cNvPr>
            <p:cNvCxnSpPr>
              <a:cxnSpLocks/>
            </p:cNvCxnSpPr>
            <p:nvPr/>
          </p:nvCxnSpPr>
          <p:spPr bwMode="auto">
            <a:xfrm>
              <a:off x="2796596" y="3157016"/>
              <a:ext cx="189492" cy="0"/>
            </a:xfrm>
            <a:prstGeom prst="line">
              <a:avLst/>
            </a:prstGeom>
            <a:noFill/>
            <a:ln w="9525" cap="flat" cmpd="sng" algn="ctr">
              <a:solidFill>
                <a:schemeClr val="tx1"/>
              </a:solidFill>
              <a:prstDash val="solid"/>
              <a:round/>
              <a:headEnd type="none" w="sm" len="sm"/>
              <a:tailEnd type="none" w="sm" len="sm"/>
            </a:ln>
            <a:effectLst/>
          </p:spPr>
        </p:cxnSp>
        <p:cxnSp>
          <p:nvCxnSpPr>
            <p:cNvPr id="89" name="Straight Connector 88">
              <a:extLst>
                <a:ext uri="{FF2B5EF4-FFF2-40B4-BE49-F238E27FC236}">
                  <a16:creationId xmlns:a16="http://schemas.microsoft.com/office/drawing/2014/main" id="{73890DA6-A344-4BAC-8D28-45741E24DBC8}"/>
                </a:ext>
              </a:extLst>
            </p:cNvPr>
            <p:cNvCxnSpPr>
              <a:cxnSpLocks/>
            </p:cNvCxnSpPr>
            <p:nvPr/>
          </p:nvCxnSpPr>
          <p:spPr bwMode="auto">
            <a:xfrm flipV="1">
              <a:off x="2796596" y="3140752"/>
              <a:ext cx="0" cy="32528"/>
            </a:xfrm>
            <a:prstGeom prst="line">
              <a:avLst/>
            </a:prstGeom>
            <a:noFill/>
            <a:ln w="9525" cap="flat" cmpd="sng" algn="ctr">
              <a:solidFill>
                <a:schemeClr val="tx1"/>
              </a:solidFill>
              <a:prstDash val="solid"/>
              <a:round/>
              <a:headEnd type="none" w="sm" len="sm"/>
              <a:tailEnd type="none" w="sm" len="sm"/>
            </a:ln>
            <a:effectLst/>
          </p:spPr>
        </p:cxnSp>
        <p:cxnSp>
          <p:nvCxnSpPr>
            <p:cNvPr id="90" name="Straight Connector 89">
              <a:extLst>
                <a:ext uri="{FF2B5EF4-FFF2-40B4-BE49-F238E27FC236}">
                  <a16:creationId xmlns:a16="http://schemas.microsoft.com/office/drawing/2014/main" id="{B7A4E261-1033-431D-9CA3-820785BFBA2D}"/>
                </a:ext>
              </a:extLst>
            </p:cNvPr>
            <p:cNvCxnSpPr>
              <a:cxnSpLocks/>
            </p:cNvCxnSpPr>
            <p:nvPr/>
          </p:nvCxnSpPr>
          <p:spPr bwMode="auto">
            <a:xfrm flipV="1">
              <a:off x="2986088" y="3140752"/>
              <a:ext cx="0" cy="32528"/>
            </a:xfrm>
            <a:prstGeom prst="line">
              <a:avLst/>
            </a:prstGeom>
            <a:noFill/>
            <a:ln w="9525" cap="flat" cmpd="sng" algn="ctr">
              <a:solidFill>
                <a:schemeClr val="tx1"/>
              </a:solidFill>
              <a:prstDash val="solid"/>
              <a:round/>
              <a:headEnd type="none" w="sm" len="sm"/>
              <a:tailEnd type="none" w="sm" len="sm"/>
            </a:ln>
            <a:effectLst/>
          </p:spPr>
        </p:cxnSp>
        <p:sp>
          <p:nvSpPr>
            <p:cNvPr id="91" name="TextBox 90">
              <a:extLst>
                <a:ext uri="{FF2B5EF4-FFF2-40B4-BE49-F238E27FC236}">
                  <a16:creationId xmlns:a16="http://schemas.microsoft.com/office/drawing/2014/main" id="{C3EAE750-3341-41AE-A8F7-FB4B6A7EC999}"/>
                </a:ext>
              </a:extLst>
            </p:cNvPr>
            <p:cNvSpPr txBox="1"/>
            <p:nvPr/>
          </p:nvSpPr>
          <p:spPr>
            <a:xfrm>
              <a:off x="2614612" y="3175669"/>
              <a:ext cx="59292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10 µm</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15" name="Picture 14">
            <a:extLst>
              <a:ext uri="{FF2B5EF4-FFF2-40B4-BE49-F238E27FC236}">
                <a16:creationId xmlns:a16="http://schemas.microsoft.com/office/drawing/2014/main" id="{7FADF03E-16EA-4C2C-8060-38DE28C9E4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40882" y="4339469"/>
            <a:ext cx="1828800" cy="1371600"/>
          </a:xfrm>
          <a:prstGeom prst="rect">
            <a:avLst/>
          </a:prstGeom>
        </p:spPr>
      </p:pic>
      <p:grpSp>
        <p:nvGrpSpPr>
          <p:cNvPr id="95" name="Group 94">
            <a:extLst>
              <a:ext uri="{FF2B5EF4-FFF2-40B4-BE49-F238E27FC236}">
                <a16:creationId xmlns:a16="http://schemas.microsoft.com/office/drawing/2014/main" id="{855DDA1E-B23C-4F1A-B43D-A3B2D20279D5}"/>
              </a:ext>
            </a:extLst>
          </p:cNvPr>
          <p:cNvGrpSpPr/>
          <p:nvPr/>
        </p:nvGrpSpPr>
        <p:grpSpPr>
          <a:xfrm>
            <a:off x="4709849" y="5840891"/>
            <a:ext cx="592928" cy="281138"/>
            <a:chOff x="2614612" y="3140752"/>
            <a:chExt cx="592928" cy="281138"/>
          </a:xfrm>
        </p:grpSpPr>
        <p:cxnSp>
          <p:nvCxnSpPr>
            <p:cNvPr id="96" name="Straight Connector 95">
              <a:extLst>
                <a:ext uri="{FF2B5EF4-FFF2-40B4-BE49-F238E27FC236}">
                  <a16:creationId xmlns:a16="http://schemas.microsoft.com/office/drawing/2014/main" id="{C851A955-75D3-431C-A447-ED69B47877F2}"/>
                </a:ext>
              </a:extLst>
            </p:cNvPr>
            <p:cNvCxnSpPr>
              <a:cxnSpLocks/>
            </p:cNvCxnSpPr>
            <p:nvPr/>
          </p:nvCxnSpPr>
          <p:spPr bwMode="auto">
            <a:xfrm>
              <a:off x="2796596" y="3157016"/>
              <a:ext cx="189492" cy="0"/>
            </a:xfrm>
            <a:prstGeom prst="line">
              <a:avLst/>
            </a:prstGeom>
            <a:noFill/>
            <a:ln w="9525" cap="flat" cmpd="sng" algn="ctr">
              <a:solidFill>
                <a:schemeClr val="tx1"/>
              </a:solidFill>
              <a:prstDash val="solid"/>
              <a:round/>
              <a:headEnd type="none" w="sm" len="sm"/>
              <a:tailEnd type="none" w="sm" len="sm"/>
            </a:ln>
            <a:effectLst/>
          </p:spPr>
        </p:cxnSp>
        <p:cxnSp>
          <p:nvCxnSpPr>
            <p:cNvPr id="97" name="Straight Connector 96">
              <a:extLst>
                <a:ext uri="{FF2B5EF4-FFF2-40B4-BE49-F238E27FC236}">
                  <a16:creationId xmlns:a16="http://schemas.microsoft.com/office/drawing/2014/main" id="{FE43433F-4C0A-47E4-8B72-A786C7DCE802}"/>
                </a:ext>
              </a:extLst>
            </p:cNvPr>
            <p:cNvCxnSpPr>
              <a:cxnSpLocks/>
            </p:cNvCxnSpPr>
            <p:nvPr/>
          </p:nvCxnSpPr>
          <p:spPr bwMode="auto">
            <a:xfrm flipV="1">
              <a:off x="2796596" y="3140752"/>
              <a:ext cx="0" cy="32528"/>
            </a:xfrm>
            <a:prstGeom prst="line">
              <a:avLst/>
            </a:prstGeom>
            <a:noFill/>
            <a:ln w="9525" cap="flat" cmpd="sng" algn="ctr">
              <a:solidFill>
                <a:schemeClr val="tx1"/>
              </a:solidFill>
              <a:prstDash val="solid"/>
              <a:round/>
              <a:headEnd type="none" w="sm" len="sm"/>
              <a:tailEnd type="none" w="sm" len="sm"/>
            </a:ln>
            <a:effectLst/>
          </p:spPr>
        </p:cxnSp>
        <p:cxnSp>
          <p:nvCxnSpPr>
            <p:cNvPr id="98" name="Straight Connector 97">
              <a:extLst>
                <a:ext uri="{FF2B5EF4-FFF2-40B4-BE49-F238E27FC236}">
                  <a16:creationId xmlns:a16="http://schemas.microsoft.com/office/drawing/2014/main" id="{8305A2A1-037F-42D4-ACA9-D4BA9E405245}"/>
                </a:ext>
              </a:extLst>
            </p:cNvPr>
            <p:cNvCxnSpPr>
              <a:cxnSpLocks/>
            </p:cNvCxnSpPr>
            <p:nvPr/>
          </p:nvCxnSpPr>
          <p:spPr bwMode="auto">
            <a:xfrm flipV="1">
              <a:off x="2986088" y="3140752"/>
              <a:ext cx="0" cy="32528"/>
            </a:xfrm>
            <a:prstGeom prst="line">
              <a:avLst/>
            </a:prstGeom>
            <a:noFill/>
            <a:ln w="9525" cap="flat" cmpd="sng" algn="ctr">
              <a:solidFill>
                <a:schemeClr val="tx1"/>
              </a:solidFill>
              <a:prstDash val="solid"/>
              <a:round/>
              <a:headEnd type="none" w="sm" len="sm"/>
              <a:tailEnd type="none" w="sm" len="sm"/>
            </a:ln>
            <a:effectLst/>
          </p:spPr>
        </p:cxnSp>
        <p:sp>
          <p:nvSpPr>
            <p:cNvPr id="99" name="TextBox 98">
              <a:extLst>
                <a:ext uri="{FF2B5EF4-FFF2-40B4-BE49-F238E27FC236}">
                  <a16:creationId xmlns:a16="http://schemas.microsoft.com/office/drawing/2014/main" id="{DF89FD7B-7EB2-4F8B-A9C3-0BE11B5CEE71}"/>
                </a:ext>
              </a:extLst>
            </p:cNvPr>
            <p:cNvSpPr txBox="1"/>
            <p:nvPr/>
          </p:nvSpPr>
          <p:spPr>
            <a:xfrm>
              <a:off x="2614612" y="3175669"/>
              <a:ext cx="59292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10 µm</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00" name="TextBox 99">
            <a:extLst>
              <a:ext uri="{FF2B5EF4-FFF2-40B4-BE49-F238E27FC236}">
                <a16:creationId xmlns:a16="http://schemas.microsoft.com/office/drawing/2014/main" id="{64718D36-26D6-4A14-83FE-53B0E8763C95}"/>
              </a:ext>
            </a:extLst>
          </p:cNvPr>
          <p:cNvSpPr txBox="1"/>
          <p:nvPr/>
        </p:nvSpPr>
        <p:spPr>
          <a:xfrm>
            <a:off x="5361921" y="5971024"/>
            <a:ext cx="81308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160</a:t>
            </a:r>
            <a:r>
              <a:rPr kumimoji="0" lang="en-US" sz="1200" b="1" i="0" u="none" strike="noStrike" kern="1200" cap="none" spc="0" normalizeH="0" baseline="0" noProof="0" dirty="0">
                <a:ln>
                  <a:noFill/>
                </a:ln>
                <a:solidFill>
                  <a:srgbClr val="000000"/>
                </a:solidFill>
                <a:effectLst/>
                <a:uLnTx/>
                <a:uFillTx/>
                <a:latin typeface="Arial"/>
                <a:ea typeface="+mn-ea"/>
                <a:cs typeface="+mn-cs"/>
              </a:rPr>
              <a:t>0h</a:t>
            </a:r>
          </a:p>
        </p:txBody>
      </p:sp>
      <p:pic>
        <p:nvPicPr>
          <p:cNvPr id="108" name="Picture 107">
            <a:extLst>
              <a:ext uri="{FF2B5EF4-FFF2-40B4-BE49-F238E27FC236}">
                <a16:creationId xmlns:a16="http://schemas.microsoft.com/office/drawing/2014/main" id="{72550339-5B03-43D1-B93F-1C3AA3FC0CA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50139" y="2074002"/>
            <a:ext cx="1828800" cy="1371600"/>
          </a:xfrm>
          <a:prstGeom prst="rect">
            <a:avLst/>
          </a:prstGeom>
        </p:spPr>
      </p:pic>
      <p:grpSp>
        <p:nvGrpSpPr>
          <p:cNvPr id="109" name="Group 108">
            <a:extLst>
              <a:ext uri="{FF2B5EF4-FFF2-40B4-BE49-F238E27FC236}">
                <a16:creationId xmlns:a16="http://schemas.microsoft.com/office/drawing/2014/main" id="{0A534579-748F-4E1A-8053-9B9F1BB802A0}"/>
              </a:ext>
            </a:extLst>
          </p:cNvPr>
          <p:cNvGrpSpPr/>
          <p:nvPr/>
        </p:nvGrpSpPr>
        <p:grpSpPr>
          <a:xfrm>
            <a:off x="6884299" y="3568324"/>
            <a:ext cx="592928" cy="281138"/>
            <a:chOff x="2614612" y="3140752"/>
            <a:chExt cx="592928" cy="281138"/>
          </a:xfrm>
        </p:grpSpPr>
        <p:cxnSp>
          <p:nvCxnSpPr>
            <p:cNvPr id="110" name="Straight Connector 109">
              <a:extLst>
                <a:ext uri="{FF2B5EF4-FFF2-40B4-BE49-F238E27FC236}">
                  <a16:creationId xmlns:a16="http://schemas.microsoft.com/office/drawing/2014/main" id="{E34FB515-C9A7-4354-8F14-05405B5B324B}"/>
                </a:ext>
              </a:extLst>
            </p:cNvPr>
            <p:cNvCxnSpPr>
              <a:cxnSpLocks/>
            </p:cNvCxnSpPr>
            <p:nvPr/>
          </p:nvCxnSpPr>
          <p:spPr bwMode="auto">
            <a:xfrm>
              <a:off x="2796596" y="3157016"/>
              <a:ext cx="189492" cy="0"/>
            </a:xfrm>
            <a:prstGeom prst="line">
              <a:avLst/>
            </a:prstGeom>
            <a:noFill/>
            <a:ln w="9525" cap="flat" cmpd="sng" algn="ctr">
              <a:solidFill>
                <a:schemeClr val="tx1"/>
              </a:solidFill>
              <a:prstDash val="solid"/>
              <a:round/>
              <a:headEnd type="none" w="sm" len="sm"/>
              <a:tailEnd type="none" w="sm" len="sm"/>
            </a:ln>
            <a:effectLst/>
          </p:spPr>
        </p:cxnSp>
        <p:cxnSp>
          <p:nvCxnSpPr>
            <p:cNvPr id="111" name="Straight Connector 110">
              <a:extLst>
                <a:ext uri="{FF2B5EF4-FFF2-40B4-BE49-F238E27FC236}">
                  <a16:creationId xmlns:a16="http://schemas.microsoft.com/office/drawing/2014/main" id="{A6DE8FB0-4901-470B-A35A-AF0A467CFC55}"/>
                </a:ext>
              </a:extLst>
            </p:cNvPr>
            <p:cNvCxnSpPr>
              <a:cxnSpLocks/>
            </p:cNvCxnSpPr>
            <p:nvPr/>
          </p:nvCxnSpPr>
          <p:spPr bwMode="auto">
            <a:xfrm flipV="1">
              <a:off x="2796596" y="3140752"/>
              <a:ext cx="0" cy="32528"/>
            </a:xfrm>
            <a:prstGeom prst="line">
              <a:avLst/>
            </a:prstGeom>
            <a:noFill/>
            <a:ln w="9525" cap="flat" cmpd="sng" algn="ctr">
              <a:solidFill>
                <a:schemeClr val="tx1"/>
              </a:solidFill>
              <a:prstDash val="solid"/>
              <a:round/>
              <a:headEnd type="none" w="sm" len="sm"/>
              <a:tailEnd type="none" w="sm" len="sm"/>
            </a:ln>
            <a:effectLst/>
          </p:spPr>
        </p:cxnSp>
        <p:cxnSp>
          <p:nvCxnSpPr>
            <p:cNvPr id="112" name="Straight Connector 111">
              <a:extLst>
                <a:ext uri="{FF2B5EF4-FFF2-40B4-BE49-F238E27FC236}">
                  <a16:creationId xmlns:a16="http://schemas.microsoft.com/office/drawing/2014/main" id="{0103924B-9F64-4B96-A834-075DF890234D}"/>
                </a:ext>
              </a:extLst>
            </p:cNvPr>
            <p:cNvCxnSpPr>
              <a:cxnSpLocks/>
            </p:cNvCxnSpPr>
            <p:nvPr/>
          </p:nvCxnSpPr>
          <p:spPr bwMode="auto">
            <a:xfrm flipV="1">
              <a:off x="2986088" y="3140752"/>
              <a:ext cx="0" cy="32528"/>
            </a:xfrm>
            <a:prstGeom prst="line">
              <a:avLst/>
            </a:prstGeom>
            <a:noFill/>
            <a:ln w="9525" cap="flat" cmpd="sng" algn="ctr">
              <a:solidFill>
                <a:schemeClr val="tx1"/>
              </a:solidFill>
              <a:prstDash val="solid"/>
              <a:round/>
              <a:headEnd type="none" w="sm" len="sm"/>
              <a:tailEnd type="none" w="sm" len="sm"/>
            </a:ln>
            <a:effectLst/>
          </p:spPr>
        </p:cxnSp>
        <p:sp>
          <p:nvSpPr>
            <p:cNvPr id="113" name="TextBox 112">
              <a:extLst>
                <a:ext uri="{FF2B5EF4-FFF2-40B4-BE49-F238E27FC236}">
                  <a16:creationId xmlns:a16="http://schemas.microsoft.com/office/drawing/2014/main" id="{DCF083F4-678E-4E5D-B992-5D661F2AA0CA}"/>
                </a:ext>
              </a:extLst>
            </p:cNvPr>
            <p:cNvSpPr txBox="1"/>
            <p:nvPr/>
          </p:nvSpPr>
          <p:spPr>
            <a:xfrm>
              <a:off x="2614612" y="3175669"/>
              <a:ext cx="59292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10 µm</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14" name="TextBox 113">
            <a:extLst>
              <a:ext uri="{FF2B5EF4-FFF2-40B4-BE49-F238E27FC236}">
                <a16:creationId xmlns:a16="http://schemas.microsoft.com/office/drawing/2014/main" id="{8D4B89D0-5FC8-45DD-873C-9172965AF69E}"/>
              </a:ext>
            </a:extLst>
          </p:cNvPr>
          <p:cNvSpPr txBox="1"/>
          <p:nvPr/>
        </p:nvSpPr>
        <p:spPr>
          <a:xfrm>
            <a:off x="7555771" y="3726353"/>
            <a:ext cx="55232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70</a:t>
            </a:r>
            <a:r>
              <a:rPr kumimoji="0" lang="en-US" sz="1200" b="1" i="0" u="none" strike="noStrike" kern="1200" cap="none" spc="0" normalizeH="0" baseline="0" noProof="0" dirty="0">
                <a:ln>
                  <a:noFill/>
                </a:ln>
                <a:solidFill>
                  <a:srgbClr val="000000"/>
                </a:solidFill>
                <a:effectLst/>
                <a:uLnTx/>
                <a:uFillTx/>
                <a:latin typeface="Arial"/>
                <a:ea typeface="+mn-ea"/>
                <a:cs typeface="+mn-cs"/>
              </a:rPr>
              <a:t>0h</a:t>
            </a:r>
          </a:p>
        </p:txBody>
      </p:sp>
      <p:grpSp>
        <p:nvGrpSpPr>
          <p:cNvPr id="66" name="Group 65">
            <a:extLst>
              <a:ext uri="{FF2B5EF4-FFF2-40B4-BE49-F238E27FC236}">
                <a16:creationId xmlns:a16="http://schemas.microsoft.com/office/drawing/2014/main" id="{8783EFAB-4185-489A-AF85-99B7EBE5954B}"/>
              </a:ext>
            </a:extLst>
          </p:cNvPr>
          <p:cNvGrpSpPr/>
          <p:nvPr/>
        </p:nvGrpSpPr>
        <p:grpSpPr>
          <a:xfrm>
            <a:off x="6956169" y="5833519"/>
            <a:ext cx="592928" cy="281138"/>
            <a:chOff x="2614612" y="3140752"/>
            <a:chExt cx="592928" cy="281138"/>
          </a:xfrm>
        </p:grpSpPr>
        <p:cxnSp>
          <p:nvCxnSpPr>
            <p:cNvPr id="67" name="Straight Connector 66">
              <a:extLst>
                <a:ext uri="{FF2B5EF4-FFF2-40B4-BE49-F238E27FC236}">
                  <a16:creationId xmlns:a16="http://schemas.microsoft.com/office/drawing/2014/main" id="{A4DC471C-3D68-40E0-B0D0-139C77F2CAA8}"/>
                </a:ext>
              </a:extLst>
            </p:cNvPr>
            <p:cNvCxnSpPr>
              <a:cxnSpLocks/>
            </p:cNvCxnSpPr>
            <p:nvPr/>
          </p:nvCxnSpPr>
          <p:spPr bwMode="auto">
            <a:xfrm>
              <a:off x="2796596" y="3157016"/>
              <a:ext cx="189492" cy="0"/>
            </a:xfrm>
            <a:prstGeom prst="line">
              <a:avLst/>
            </a:prstGeom>
            <a:noFill/>
            <a:ln w="9525" cap="flat" cmpd="sng" algn="ctr">
              <a:solidFill>
                <a:schemeClr val="tx1"/>
              </a:solidFill>
              <a:prstDash val="solid"/>
              <a:round/>
              <a:headEnd type="none" w="sm" len="sm"/>
              <a:tailEnd type="none" w="sm" len="sm"/>
            </a:ln>
            <a:effectLst/>
          </p:spPr>
        </p:cxnSp>
        <p:cxnSp>
          <p:nvCxnSpPr>
            <p:cNvPr id="68" name="Straight Connector 67">
              <a:extLst>
                <a:ext uri="{FF2B5EF4-FFF2-40B4-BE49-F238E27FC236}">
                  <a16:creationId xmlns:a16="http://schemas.microsoft.com/office/drawing/2014/main" id="{093975D4-C616-4E5C-86A7-36E1609264BE}"/>
                </a:ext>
              </a:extLst>
            </p:cNvPr>
            <p:cNvCxnSpPr>
              <a:cxnSpLocks/>
            </p:cNvCxnSpPr>
            <p:nvPr/>
          </p:nvCxnSpPr>
          <p:spPr bwMode="auto">
            <a:xfrm flipV="1">
              <a:off x="2796596" y="3140752"/>
              <a:ext cx="0" cy="32528"/>
            </a:xfrm>
            <a:prstGeom prst="line">
              <a:avLst/>
            </a:prstGeom>
            <a:noFill/>
            <a:ln w="9525" cap="flat" cmpd="sng" algn="ctr">
              <a:solidFill>
                <a:schemeClr val="tx1"/>
              </a:solidFill>
              <a:prstDash val="solid"/>
              <a:round/>
              <a:headEnd type="none" w="sm" len="sm"/>
              <a:tailEnd type="none" w="sm" len="sm"/>
            </a:ln>
            <a:effectLst/>
          </p:spPr>
        </p:cxnSp>
        <p:cxnSp>
          <p:nvCxnSpPr>
            <p:cNvPr id="69" name="Straight Connector 68">
              <a:extLst>
                <a:ext uri="{FF2B5EF4-FFF2-40B4-BE49-F238E27FC236}">
                  <a16:creationId xmlns:a16="http://schemas.microsoft.com/office/drawing/2014/main" id="{B8B6DB96-D723-4C03-95AD-39FCDC082B2E}"/>
                </a:ext>
              </a:extLst>
            </p:cNvPr>
            <p:cNvCxnSpPr>
              <a:cxnSpLocks/>
            </p:cNvCxnSpPr>
            <p:nvPr/>
          </p:nvCxnSpPr>
          <p:spPr bwMode="auto">
            <a:xfrm flipV="1">
              <a:off x="2986088" y="3140752"/>
              <a:ext cx="0" cy="32528"/>
            </a:xfrm>
            <a:prstGeom prst="line">
              <a:avLst/>
            </a:prstGeom>
            <a:noFill/>
            <a:ln w="9525" cap="flat" cmpd="sng" algn="ctr">
              <a:solidFill>
                <a:schemeClr val="tx1"/>
              </a:solidFill>
              <a:prstDash val="solid"/>
              <a:round/>
              <a:headEnd type="none" w="sm" len="sm"/>
              <a:tailEnd type="none" w="sm" len="sm"/>
            </a:ln>
            <a:effectLst/>
          </p:spPr>
        </p:cxnSp>
        <p:sp>
          <p:nvSpPr>
            <p:cNvPr id="72" name="TextBox 71">
              <a:extLst>
                <a:ext uri="{FF2B5EF4-FFF2-40B4-BE49-F238E27FC236}">
                  <a16:creationId xmlns:a16="http://schemas.microsoft.com/office/drawing/2014/main" id="{68EECC0D-B125-4976-8859-70512A3B1DF2}"/>
                </a:ext>
              </a:extLst>
            </p:cNvPr>
            <p:cNvSpPr txBox="1"/>
            <p:nvPr/>
          </p:nvSpPr>
          <p:spPr>
            <a:xfrm>
              <a:off x="2614612" y="3175669"/>
              <a:ext cx="59292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10 µm</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79" name="TextBox 78">
            <a:extLst>
              <a:ext uri="{FF2B5EF4-FFF2-40B4-BE49-F238E27FC236}">
                <a16:creationId xmlns:a16="http://schemas.microsoft.com/office/drawing/2014/main" id="{8B32B477-80FB-4C81-B9FD-5C14BBA5C8F3}"/>
              </a:ext>
            </a:extLst>
          </p:cNvPr>
          <p:cNvSpPr txBox="1"/>
          <p:nvPr/>
        </p:nvSpPr>
        <p:spPr>
          <a:xfrm>
            <a:off x="7608241" y="5963652"/>
            <a:ext cx="81308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190</a:t>
            </a:r>
            <a:r>
              <a:rPr kumimoji="0" lang="en-US" sz="1200" b="1" i="0" u="none" strike="noStrike" kern="1200" cap="none" spc="0" normalizeH="0" baseline="0" noProof="0" dirty="0">
                <a:ln>
                  <a:noFill/>
                </a:ln>
                <a:solidFill>
                  <a:srgbClr val="000000"/>
                </a:solidFill>
                <a:effectLst/>
                <a:uLnTx/>
                <a:uFillTx/>
                <a:latin typeface="Arial"/>
                <a:ea typeface="+mn-ea"/>
                <a:cs typeface="+mn-cs"/>
              </a:rPr>
              <a:t>0h</a:t>
            </a:r>
          </a:p>
        </p:txBody>
      </p:sp>
      <p:pic>
        <p:nvPicPr>
          <p:cNvPr id="1026" name="Picture 2" descr="C:\Users\zhm10\Dropbox\NFCF Data\190424\ODS_CHN_3000x_a.tif">
            <a:hlinkClick r:id="rId10" action="ppaction://hlinksldjump"/>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50139" y="4339469"/>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zhm10\Dropbox\NFCF Data\190424\ODS_CHN_33x.tif"/>
          <p:cNvPicPr>
            <a:picLocks noChangeAspect="1" noChangeArrowheads="1"/>
          </p:cNvPicPr>
          <p:nvPr/>
        </p:nvPicPr>
        <p:blipFill>
          <a:blip r:embed="rId12" cstate="screen">
            <a:extLst>
              <a:ext uri="{BEBA8EAE-BF5A-486C-A8C5-ECC9F3942E4B}">
                <a14:imgProps xmlns:a14="http://schemas.microsoft.com/office/drawing/2010/main">
                  <a14:imgLayer r:embed="rId13">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927813" y="838200"/>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343682" y="1505183"/>
            <a:ext cx="55151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Oxide layer stables after 100h during Isothermal test.</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4863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937A06-ACF6-47AE-97A1-F0531AB28CC2}"/>
              </a:ext>
            </a:extLst>
          </p:cNvPr>
          <p:cNvPicPr>
            <a:picLocks noChangeAspect="1"/>
          </p:cNvPicPr>
          <p:nvPr/>
        </p:nvPicPr>
        <p:blipFill>
          <a:blip r:embed="rId3"/>
          <a:stretch>
            <a:fillRect/>
          </a:stretch>
        </p:blipFill>
        <p:spPr>
          <a:xfrm>
            <a:off x="4555836" y="2289788"/>
            <a:ext cx="4736592" cy="3182112"/>
          </a:xfrm>
          <a:prstGeom prst="rect">
            <a:avLst/>
          </a:prstGeom>
        </p:spPr>
      </p:pic>
      <p:sp>
        <p:nvSpPr>
          <p:cNvPr id="22" name="Rectangle 21">
            <a:extLst>
              <a:ext uri="{FF2B5EF4-FFF2-40B4-BE49-F238E27FC236}">
                <a16:creationId xmlns:a16="http://schemas.microsoft.com/office/drawing/2014/main" id="{759F71BE-751D-44C9-B2EF-CBE7F3F3E618}"/>
              </a:ext>
            </a:extLst>
          </p:cNvPr>
          <p:cNvSpPr/>
          <p:nvPr/>
        </p:nvSpPr>
        <p:spPr>
          <a:xfrm>
            <a:off x="3647631" y="5583735"/>
            <a:ext cx="2095189" cy="73866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Zone       : Mainly </a:t>
            </a:r>
            <a:r>
              <a:rPr kumimoji="0" lang="en-US" altLang="zh-CN" sz="1400" b="0"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Al</a:t>
            </a:r>
            <a:r>
              <a:rPr kumimoji="0" lang="en-US" altLang="zh-CN" sz="1400" b="0" i="0" u="none" strike="noStrike" kern="1200" cap="none" spc="0" normalizeH="0" baseline="-25000" noProof="0" dirty="0">
                <a:ln>
                  <a:noFill/>
                </a:ln>
                <a:solidFill>
                  <a:srgbClr val="000000"/>
                </a:solidFill>
                <a:effectLst/>
                <a:uLnTx/>
                <a:uFillTx/>
                <a:latin typeface="Arial"/>
                <a:ea typeface="宋体" panose="02010600030101010101" pitchFamily="2" charset="-122"/>
                <a:cs typeface="+mn-cs"/>
              </a:rPr>
              <a:t>2</a:t>
            </a:r>
            <a:r>
              <a:rPr kumimoji="0" lang="en-US" altLang="zh-CN" sz="1400" b="0"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O</a:t>
            </a:r>
            <a:r>
              <a:rPr kumimoji="0" lang="en-US" altLang="zh-CN" sz="1400" b="0" i="0" u="none" strike="noStrike" kern="1200" cap="none" spc="0" normalizeH="0" baseline="-25000" noProof="0" dirty="0">
                <a:ln>
                  <a:noFill/>
                </a:ln>
                <a:solidFill>
                  <a:srgbClr val="000000"/>
                </a:solidFill>
                <a:effectLst/>
                <a:uLnTx/>
                <a:uFillTx/>
                <a:latin typeface="Arial"/>
                <a:ea typeface="宋体" panose="02010600030101010101" pitchFamily="2" charset="-122"/>
                <a:cs typeface="+mn-cs"/>
              </a:rPr>
              <a:t>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3399"/>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3399"/>
              </a:solidFill>
              <a:effectLst/>
              <a:uLnTx/>
              <a:uFillTx/>
              <a:latin typeface="Arial" charset="0"/>
              <a:ea typeface="+mn-ea"/>
              <a:cs typeface="Arial" charset="0"/>
            </a:endParaRPr>
          </a:p>
        </p:txBody>
      </p:sp>
      <p:sp>
        <p:nvSpPr>
          <p:cNvPr id="50" name="Oval 49">
            <a:extLst>
              <a:ext uri="{FF2B5EF4-FFF2-40B4-BE49-F238E27FC236}">
                <a16:creationId xmlns:a16="http://schemas.microsoft.com/office/drawing/2014/main" id="{AC772440-053D-44C1-A81A-CE2E35203E4B}"/>
              </a:ext>
            </a:extLst>
          </p:cNvPr>
          <p:cNvSpPr/>
          <p:nvPr/>
        </p:nvSpPr>
        <p:spPr bwMode="auto">
          <a:xfrm>
            <a:off x="4195190" y="5632365"/>
            <a:ext cx="229341" cy="229341"/>
          </a:xfrm>
          <a:prstGeom prst="ellipse">
            <a:avLst/>
          </a:prstGeom>
          <a:solidFill>
            <a:srgbClr val="0000FF"/>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mn-ea"/>
                <a:cs typeface="Arial" charset="0"/>
              </a:rPr>
              <a:t>1</a:t>
            </a:r>
          </a:p>
        </p:txBody>
      </p:sp>
      <p:sp>
        <p:nvSpPr>
          <p:cNvPr id="51" name="TextBox 50"/>
          <p:cNvSpPr txBox="1"/>
          <p:nvPr/>
        </p:nvSpPr>
        <p:spPr>
          <a:xfrm>
            <a:off x="371048" y="5913274"/>
            <a:ext cx="9077752"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Total thickness of oxide layer is around 10-15 µm, </a:t>
            </a:r>
            <a:r>
              <a:rPr kumimoji="0" lang="en-US" sz="1400" b="0" i="0" u="none" strike="noStrike" kern="1200" cap="none" spc="0" normalizeH="0" baseline="0" noProof="0" dirty="0">
                <a:ln>
                  <a:noFill/>
                </a:ln>
                <a:solidFill>
                  <a:srgbClr val="FF0000"/>
                </a:solidFill>
                <a:effectLst/>
                <a:uLnTx/>
                <a:uFillTx/>
                <a:latin typeface="Arial"/>
                <a:ea typeface="+mn-ea"/>
                <a:cs typeface="+mn-cs"/>
              </a:rPr>
              <a:t>and the Al</a:t>
            </a:r>
            <a:r>
              <a:rPr kumimoji="0" lang="en-US" sz="1400" b="0" i="0" u="none" strike="noStrike" kern="1200" cap="none" spc="0" normalizeH="0" baseline="-25000" noProof="0" dirty="0">
                <a:ln>
                  <a:noFill/>
                </a:ln>
                <a:solidFill>
                  <a:srgbClr val="FF0000"/>
                </a:solidFill>
                <a:effectLst/>
                <a:uLnTx/>
                <a:uFillTx/>
                <a:latin typeface="Arial"/>
                <a:ea typeface="+mn-ea"/>
                <a:cs typeface="+mn-cs"/>
              </a:rPr>
              <a:t>2</a:t>
            </a:r>
            <a:r>
              <a:rPr kumimoji="0" lang="en-US" sz="1400" b="0" i="0" u="none" strike="noStrike" kern="1200" cap="none" spc="0" normalizeH="0" baseline="0" noProof="0" dirty="0">
                <a:ln>
                  <a:noFill/>
                </a:ln>
                <a:solidFill>
                  <a:srgbClr val="FF0000"/>
                </a:solidFill>
                <a:effectLst/>
                <a:uLnTx/>
                <a:uFillTx/>
                <a:latin typeface="Arial"/>
                <a:ea typeface="+mn-ea"/>
                <a:cs typeface="+mn-cs"/>
              </a:rPr>
              <a:t>O</a:t>
            </a:r>
            <a:r>
              <a:rPr kumimoji="0" lang="en-US" sz="1400" b="0" i="0" u="none" strike="noStrike" kern="1200" cap="none" spc="0" normalizeH="0" baseline="-25000" noProof="0" dirty="0">
                <a:ln>
                  <a:noFill/>
                </a:ln>
                <a:solidFill>
                  <a:srgbClr val="FF0000"/>
                </a:solidFill>
                <a:effectLst/>
                <a:uLnTx/>
                <a:uFillTx/>
                <a:latin typeface="Arial"/>
                <a:ea typeface="+mn-ea"/>
                <a:cs typeface="+mn-cs"/>
              </a:rPr>
              <a:t>3</a:t>
            </a:r>
            <a:r>
              <a:rPr kumimoji="0" lang="en-US" sz="1400" b="0" i="0" u="none" strike="noStrike" kern="1200" cap="none" spc="0" normalizeH="0" baseline="0" noProof="0" dirty="0">
                <a:ln>
                  <a:noFill/>
                </a:ln>
                <a:solidFill>
                  <a:srgbClr val="FF0000"/>
                </a:solidFill>
                <a:effectLst/>
                <a:uLnTx/>
                <a:uFillTx/>
                <a:latin typeface="Arial"/>
                <a:ea typeface="+mn-ea"/>
                <a:cs typeface="+mn-cs"/>
              </a:rPr>
              <a:t> dominated layer thickness is 5-10 µm.</a:t>
            </a:r>
          </a:p>
        </p:txBody>
      </p:sp>
      <p:sp>
        <p:nvSpPr>
          <p:cNvPr id="108" name="TextBox 107">
            <a:extLst>
              <a:ext uri="{FF2B5EF4-FFF2-40B4-BE49-F238E27FC236}">
                <a16:creationId xmlns:a16="http://schemas.microsoft.com/office/drawing/2014/main" id="{31B6FD9A-4078-47AD-96BE-EE93E66883B9}"/>
              </a:ext>
            </a:extLst>
          </p:cNvPr>
          <p:cNvSpPr txBox="1"/>
          <p:nvPr/>
        </p:nvSpPr>
        <p:spPr>
          <a:xfrm>
            <a:off x="3676785" y="1099145"/>
            <a:ext cx="64284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a:ea typeface="宋体" panose="02010600030101010101" pitchFamily="2" charset="-122"/>
                <a:cs typeface="+mn-cs"/>
              </a:rPr>
              <a:t>160</a:t>
            </a:r>
            <a:r>
              <a:rPr kumimoji="0" lang="en-US" sz="1200" b="1" i="0" u="none" strike="noStrike" kern="1200" cap="none" spc="0" normalizeH="0" baseline="0" noProof="0" dirty="0">
                <a:ln>
                  <a:noFill/>
                </a:ln>
                <a:solidFill>
                  <a:srgbClr val="FFFFFF"/>
                </a:solidFill>
                <a:effectLst/>
                <a:uLnTx/>
                <a:uFillTx/>
                <a:latin typeface="Arial"/>
                <a:ea typeface="+mn-ea"/>
                <a:cs typeface="+mn-cs"/>
              </a:rPr>
              <a:t>0h</a:t>
            </a:r>
          </a:p>
        </p:txBody>
      </p:sp>
      <p:pic>
        <p:nvPicPr>
          <p:cNvPr id="43" name="Picture 42" descr="rId1.png">
            <a:extLst>
              <a:ext uri="{FF2B5EF4-FFF2-40B4-BE49-F238E27FC236}">
                <a16:creationId xmlns:a16="http://schemas.microsoft.com/office/drawing/2014/main" id="{00000000-0008-0000-0200-00000200000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a:xfrm>
            <a:off x="620159" y="1020825"/>
            <a:ext cx="3657600" cy="1255059"/>
          </a:xfrm>
          <a:prstGeom prst="rect">
            <a:avLst/>
          </a:prstGeom>
        </p:spPr>
      </p:pic>
      <p:sp>
        <p:nvSpPr>
          <p:cNvPr id="44" name="TextBox 43">
            <a:extLst>
              <a:ext uri="{FF2B5EF4-FFF2-40B4-BE49-F238E27FC236}">
                <a16:creationId xmlns:a16="http://schemas.microsoft.com/office/drawing/2014/main" id="{0160892B-182F-4058-B8E6-19465274C270}"/>
              </a:ext>
            </a:extLst>
          </p:cNvPr>
          <p:cNvSpPr txBox="1"/>
          <p:nvPr/>
        </p:nvSpPr>
        <p:spPr>
          <a:xfrm>
            <a:off x="3117162" y="1099144"/>
            <a:ext cx="64284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a:ea typeface="宋体" panose="02010600030101010101" pitchFamily="2" charset="-122"/>
                <a:cs typeface="+mn-cs"/>
              </a:rPr>
              <a:t>170</a:t>
            </a:r>
            <a:r>
              <a:rPr kumimoji="0" lang="en-US" sz="1200" b="1" i="0" u="none" strike="noStrike" kern="1200" cap="none" spc="0" normalizeH="0" baseline="0" noProof="0" dirty="0">
                <a:ln>
                  <a:noFill/>
                </a:ln>
                <a:solidFill>
                  <a:srgbClr val="FFFFFF"/>
                </a:solidFill>
                <a:effectLst/>
                <a:uLnTx/>
                <a:uFillTx/>
                <a:latin typeface="Arial"/>
                <a:ea typeface="+mn-ea"/>
                <a:cs typeface="+mn-cs"/>
              </a:rPr>
              <a:t>0h</a:t>
            </a:r>
          </a:p>
        </p:txBody>
      </p:sp>
      <p:pic>
        <p:nvPicPr>
          <p:cNvPr id="3" name="Picture 2">
            <a:extLst>
              <a:ext uri="{FF2B5EF4-FFF2-40B4-BE49-F238E27FC236}">
                <a16:creationId xmlns:a16="http://schemas.microsoft.com/office/drawing/2014/main" id="{7D6DC607-F3FD-447D-85CA-D1804CE7B6B5}"/>
              </a:ext>
            </a:extLst>
          </p:cNvPr>
          <p:cNvPicPr>
            <a:picLocks/>
          </p:cNvPicPr>
          <p:nvPr/>
        </p:nvPicPr>
        <p:blipFill>
          <a:blip r:embed="rId5"/>
          <a:stretch>
            <a:fillRect/>
          </a:stretch>
        </p:blipFill>
        <p:spPr>
          <a:xfrm>
            <a:off x="368808" y="2287528"/>
            <a:ext cx="4736592" cy="3182112"/>
          </a:xfrm>
          <a:prstGeom prst="rect">
            <a:avLst/>
          </a:prstGeom>
        </p:spPr>
      </p:pic>
      <p:cxnSp>
        <p:nvCxnSpPr>
          <p:cNvPr id="46" name="Straight Connector 45">
            <a:extLst>
              <a:ext uri="{FF2B5EF4-FFF2-40B4-BE49-F238E27FC236}">
                <a16:creationId xmlns:a16="http://schemas.microsoft.com/office/drawing/2014/main" id="{B06BEC4F-9EE5-4033-83C5-38005CA4BCAF}"/>
              </a:ext>
            </a:extLst>
          </p:cNvPr>
          <p:cNvCxnSpPr>
            <a:cxnSpLocks/>
          </p:cNvCxnSpPr>
          <p:nvPr/>
        </p:nvCxnSpPr>
        <p:spPr bwMode="auto">
          <a:xfrm>
            <a:off x="2586092" y="1675304"/>
            <a:ext cx="0" cy="3456471"/>
          </a:xfrm>
          <a:prstGeom prst="line">
            <a:avLst/>
          </a:prstGeom>
          <a:ln w="15875">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BB251818-95C3-4EC7-958F-C95037433EC9}"/>
              </a:ext>
            </a:extLst>
          </p:cNvPr>
          <p:cNvCxnSpPr>
            <a:cxnSpLocks/>
          </p:cNvCxnSpPr>
          <p:nvPr/>
        </p:nvCxnSpPr>
        <p:spPr bwMode="auto">
          <a:xfrm>
            <a:off x="2255892" y="1674345"/>
            <a:ext cx="0" cy="3456471"/>
          </a:xfrm>
          <a:prstGeom prst="line">
            <a:avLst/>
          </a:prstGeom>
          <a:ln w="15875">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2" name="Oval 51">
            <a:extLst>
              <a:ext uri="{FF2B5EF4-FFF2-40B4-BE49-F238E27FC236}">
                <a16:creationId xmlns:a16="http://schemas.microsoft.com/office/drawing/2014/main" id="{09480630-C725-442F-A3BC-C5AF6A362645}"/>
              </a:ext>
            </a:extLst>
          </p:cNvPr>
          <p:cNvSpPr/>
          <p:nvPr/>
        </p:nvSpPr>
        <p:spPr bwMode="auto">
          <a:xfrm>
            <a:off x="2296003" y="2234065"/>
            <a:ext cx="229341" cy="229341"/>
          </a:xfrm>
          <a:prstGeom prst="ellipse">
            <a:avLst/>
          </a:prstGeom>
          <a:solidFill>
            <a:srgbClr val="0000FF"/>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mn-ea"/>
                <a:cs typeface="Arial" charset="0"/>
              </a:rPr>
              <a:t>1</a:t>
            </a:r>
          </a:p>
        </p:txBody>
      </p:sp>
      <p:grpSp>
        <p:nvGrpSpPr>
          <p:cNvPr id="53" name="Group 52">
            <a:extLst>
              <a:ext uri="{FF2B5EF4-FFF2-40B4-BE49-F238E27FC236}">
                <a16:creationId xmlns:a16="http://schemas.microsoft.com/office/drawing/2014/main" id="{E2089899-A44F-47A8-8F6C-D3B9971D871E}"/>
              </a:ext>
            </a:extLst>
          </p:cNvPr>
          <p:cNvGrpSpPr/>
          <p:nvPr/>
        </p:nvGrpSpPr>
        <p:grpSpPr>
          <a:xfrm>
            <a:off x="3653239" y="2526461"/>
            <a:ext cx="819938" cy="1087773"/>
            <a:chOff x="4346865" y="3337122"/>
            <a:chExt cx="819938" cy="1087773"/>
          </a:xfrm>
        </p:grpSpPr>
        <p:cxnSp>
          <p:nvCxnSpPr>
            <p:cNvPr id="54" name="Straight Connector 53">
              <a:extLst>
                <a:ext uri="{FF2B5EF4-FFF2-40B4-BE49-F238E27FC236}">
                  <a16:creationId xmlns:a16="http://schemas.microsoft.com/office/drawing/2014/main" id="{60BD4727-DF08-4315-A235-7172E61042FB}"/>
                </a:ext>
              </a:extLst>
            </p:cNvPr>
            <p:cNvCxnSpPr>
              <a:cxnSpLocks/>
            </p:cNvCxnSpPr>
            <p:nvPr/>
          </p:nvCxnSpPr>
          <p:spPr bwMode="auto">
            <a:xfrm>
              <a:off x="4354265" y="3499888"/>
              <a:ext cx="386411" cy="0"/>
            </a:xfrm>
            <a:prstGeom prst="line">
              <a:avLst/>
            </a:prstGeom>
            <a:ln w="15875">
              <a:solidFill>
                <a:srgbClr val="0000FF"/>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DDD56F19-41C2-47AE-8AAB-C12229D3142E}"/>
                </a:ext>
              </a:extLst>
            </p:cNvPr>
            <p:cNvCxnSpPr>
              <a:cxnSpLocks/>
            </p:cNvCxnSpPr>
            <p:nvPr/>
          </p:nvCxnSpPr>
          <p:spPr bwMode="auto">
            <a:xfrm>
              <a:off x="4354264" y="3732187"/>
              <a:ext cx="386411" cy="0"/>
            </a:xfrm>
            <a:prstGeom prst="line">
              <a:avLst/>
            </a:prstGeom>
            <a:ln w="15875">
              <a:solidFill>
                <a:srgbClr val="00FF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7851C42E-80A0-4F0B-B573-32E5B1ACF33E}"/>
                </a:ext>
              </a:extLst>
            </p:cNvPr>
            <p:cNvCxnSpPr>
              <a:cxnSpLocks/>
            </p:cNvCxnSpPr>
            <p:nvPr/>
          </p:nvCxnSpPr>
          <p:spPr bwMode="auto">
            <a:xfrm>
              <a:off x="4354263" y="3973364"/>
              <a:ext cx="386411" cy="0"/>
            </a:xfrm>
            <a:prstGeom prst="line">
              <a:avLst/>
            </a:prstGeom>
            <a:ln w="15875">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2E205F49-04BB-46C7-9C76-405FF8C9C4EF}"/>
                </a:ext>
              </a:extLst>
            </p:cNvPr>
            <p:cNvCxnSpPr>
              <a:cxnSpLocks/>
            </p:cNvCxnSpPr>
            <p:nvPr/>
          </p:nvCxnSpPr>
          <p:spPr bwMode="auto">
            <a:xfrm>
              <a:off x="4346865" y="4250052"/>
              <a:ext cx="386411" cy="0"/>
            </a:xfrm>
            <a:prstGeom prst="line">
              <a:avLst/>
            </a:prstGeom>
            <a:ln w="15875">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8" name="TextBox 57">
              <a:extLst>
                <a:ext uri="{FF2B5EF4-FFF2-40B4-BE49-F238E27FC236}">
                  <a16:creationId xmlns:a16="http://schemas.microsoft.com/office/drawing/2014/main" id="{24E067EC-C007-42DE-BDF2-67A16B4B9BF8}"/>
                </a:ext>
              </a:extLst>
            </p:cNvPr>
            <p:cNvSpPr txBox="1"/>
            <p:nvPr/>
          </p:nvSpPr>
          <p:spPr>
            <a:xfrm>
              <a:off x="4740674" y="3337122"/>
              <a:ext cx="42612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Al</a:t>
              </a:r>
            </a:p>
          </p:txBody>
        </p:sp>
        <p:sp>
          <p:nvSpPr>
            <p:cNvPr id="59" name="TextBox 58">
              <a:extLst>
                <a:ext uri="{FF2B5EF4-FFF2-40B4-BE49-F238E27FC236}">
                  <a16:creationId xmlns:a16="http://schemas.microsoft.com/office/drawing/2014/main" id="{915C59A6-C3A2-43E6-AE02-7943FD49B4EE}"/>
                </a:ext>
              </a:extLst>
            </p:cNvPr>
            <p:cNvSpPr txBox="1"/>
            <p:nvPr/>
          </p:nvSpPr>
          <p:spPr>
            <a:xfrm>
              <a:off x="4740674" y="3597679"/>
              <a:ext cx="42612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FF00"/>
                  </a:solidFill>
                  <a:effectLst/>
                  <a:uLnTx/>
                  <a:uFillTx/>
                  <a:latin typeface="Arial"/>
                  <a:ea typeface="+mn-ea"/>
                  <a:cs typeface="+mn-cs"/>
                </a:rPr>
                <a:t>Ni</a:t>
              </a:r>
            </a:p>
          </p:txBody>
        </p:sp>
        <p:sp>
          <p:nvSpPr>
            <p:cNvPr id="60" name="TextBox 59">
              <a:extLst>
                <a:ext uri="{FF2B5EF4-FFF2-40B4-BE49-F238E27FC236}">
                  <a16:creationId xmlns:a16="http://schemas.microsoft.com/office/drawing/2014/main" id="{64687DFE-9C64-409B-9E1F-237CDB697205}"/>
                </a:ext>
              </a:extLst>
            </p:cNvPr>
            <p:cNvSpPr txBox="1"/>
            <p:nvPr/>
          </p:nvSpPr>
          <p:spPr>
            <a:xfrm>
              <a:off x="4733276" y="3849357"/>
              <a:ext cx="42612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mn-cs"/>
                </a:rPr>
                <a:t>Cr</a:t>
              </a:r>
            </a:p>
          </p:txBody>
        </p:sp>
        <p:sp>
          <p:nvSpPr>
            <p:cNvPr id="61" name="TextBox 60">
              <a:extLst>
                <a:ext uri="{FF2B5EF4-FFF2-40B4-BE49-F238E27FC236}">
                  <a16:creationId xmlns:a16="http://schemas.microsoft.com/office/drawing/2014/main" id="{52E32AE5-5FEA-4101-A0E6-2A2CA2F78863}"/>
                </a:ext>
              </a:extLst>
            </p:cNvPr>
            <p:cNvSpPr txBox="1"/>
            <p:nvPr/>
          </p:nvSpPr>
          <p:spPr>
            <a:xfrm>
              <a:off x="4733275" y="4117118"/>
              <a:ext cx="42612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O</a:t>
              </a:r>
            </a:p>
          </p:txBody>
        </p:sp>
      </p:grpSp>
      <p:sp>
        <p:nvSpPr>
          <p:cNvPr id="62" name="TextBox 61">
            <a:extLst>
              <a:ext uri="{FF2B5EF4-FFF2-40B4-BE49-F238E27FC236}">
                <a16:creationId xmlns:a16="http://schemas.microsoft.com/office/drawing/2014/main" id="{B294D923-BA98-403E-A7CC-7BF3DE647592}"/>
              </a:ext>
            </a:extLst>
          </p:cNvPr>
          <p:cNvSpPr txBox="1"/>
          <p:nvPr/>
        </p:nvSpPr>
        <p:spPr>
          <a:xfrm>
            <a:off x="2051219" y="5306736"/>
            <a:ext cx="137177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Thickness (µm)</a:t>
            </a:r>
          </a:p>
        </p:txBody>
      </p:sp>
      <p:sp>
        <p:nvSpPr>
          <p:cNvPr id="63" name="TextBox 62">
            <a:extLst>
              <a:ext uri="{FF2B5EF4-FFF2-40B4-BE49-F238E27FC236}">
                <a16:creationId xmlns:a16="http://schemas.microsoft.com/office/drawing/2014/main" id="{9556E8DE-2AE8-4FDF-9D82-06C8C0BBF9C2}"/>
              </a:ext>
            </a:extLst>
          </p:cNvPr>
          <p:cNvSpPr txBox="1"/>
          <p:nvPr/>
        </p:nvSpPr>
        <p:spPr>
          <a:xfrm>
            <a:off x="34121" y="2327998"/>
            <a:ext cx="101376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Weight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Percentage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sp>
        <p:nvSpPr>
          <p:cNvPr id="64" name="TextBox 63">
            <a:extLst>
              <a:ext uri="{FF2B5EF4-FFF2-40B4-BE49-F238E27FC236}">
                <a16:creationId xmlns:a16="http://schemas.microsoft.com/office/drawing/2014/main" id="{223E8641-396E-402F-8F6C-9A97AFE15583}"/>
              </a:ext>
            </a:extLst>
          </p:cNvPr>
          <p:cNvSpPr txBox="1"/>
          <p:nvPr/>
        </p:nvSpPr>
        <p:spPr>
          <a:xfrm>
            <a:off x="2306421" y="5523152"/>
            <a:ext cx="83563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170</a:t>
            </a:r>
            <a:r>
              <a:rPr kumimoji="0" lang="en-US" sz="1600" b="1" i="0" u="none" strike="noStrike" kern="1200" cap="none" spc="0" normalizeH="0" baseline="0" noProof="0" dirty="0">
                <a:ln>
                  <a:noFill/>
                </a:ln>
                <a:solidFill>
                  <a:srgbClr val="000000"/>
                </a:solidFill>
                <a:effectLst/>
                <a:uLnTx/>
                <a:uFillTx/>
                <a:latin typeface="Arial"/>
                <a:ea typeface="+mn-ea"/>
                <a:cs typeface="+mn-cs"/>
              </a:rPr>
              <a:t>0h</a:t>
            </a:r>
          </a:p>
        </p:txBody>
      </p:sp>
      <p:pic>
        <p:nvPicPr>
          <p:cNvPr id="41" name="Picture 40" descr="rId1.png">
            <a:extLst>
              <a:ext uri="{FF2B5EF4-FFF2-40B4-BE49-F238E27FC236}">
                <a16:creationId xmlns:a16="http://schemas.microsoft.com/office/drawing/2014/main" id="{00000000-0008-0000-0200-00000200000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a:xfrm>
            <a:off x="4828202" y="1020824"/>
            <a:ext cx="3657600" cy="1255059"/>
          </a:xfrm>
          <a:prstGeom prst="rect">
            <a:avLst/>
          </a:prstGeom>
        </p:spPr>
      </p:pic>
      <p:cxnSp>
        <p:nvCxnSpPr>
          <p:cNvPr id="68" name="Straight Connector 67">
            <a:extLst>
              <a:ext uri="{FF2B5EF4-FFF2-40B4-BE49-F238E27FC236}">
                <a16:creationId xmlns:a16="http://schemas.microsoft.com/office/drawing/2014/main" id="{268F3FCE-84D1-4FDE-917F-74075DD759B9}"/>
              </a:ext>
            </a:extLst>
          </p:cNvPr>
          <p:cNvCxnSpPr>
            <a:cxnSpLocks/>
          </p:cNvCxnSpPr>
          <p:nvPr/>
        </p:nvCxnSpPr>
        <p:spPr bwMode="auto">
          <a:xfrm>
            <a:off x="7162800" y="1674345"/>
            <a:ext cx="0" cy="3456471"/>
          </a:xfrm>
          <a:prstGeom prst="line">
            <a:avLst/>
          </a:prstGeom>
          <a:ln w="15875">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88B39B8D-8B75-4776-BE8E-433F810AFB34}"/>
              </a:ext>
            </a:extLst>
          </p:cNvPr>
          <p:cNvCxnSpPr>
            <a:cxnSpLocks/>
          </p:cNvCxnSpPr>
          <p:nvPr/>
        </p:nvCxnSpPr>
        <p:spPr bwMode="auto">
          <a:xfrm>
            <a:off x="6705600" y="1674345"/>
            <a:ext cx="0" cy="3456471"/>
          </a:xfrm>
          <a:prstGeom prst="line">
            <a:avLst/>
          </a:prstGeom>
          <a:ln w="15875">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9" name="Oval 78">
            <a:extLst>
              <a:ext uri="{FF2B5EF4-FFF2-40B4-BE49-F238E27FC236}">
                <a16:creationId xmlns:a16="http://schemas.microsoft.com/office/drawing/2014/main" id="{79BE2114-8CBA-4230-B7A1-1151FDFE4EB8}"/>
              </a:ext>
            </a:extLst>
          </p:cNvPr>
          <p:cNvSpPr/>
          <p:nvPr/>
        </p:nvSpPr>
        <p:spPr bwMode="auto">
          <a:xfrm>
            <a:off x="6829694" y="2275883"/>
            <a:ext cx="229341" cy="229341"/>
          </a:xfrm>
          <a:prstGeom prst="ellipse">
            <a:avLst/>
          </a:prstGeom>
          <a:solidFill>
            <a:srgbClr val="0000FF"/>
          </a:solidFill>
          <a:ln w="9525" cap="flat" cmpd="sng" algn="ctr">
            <a:noFill/>
            <a:prstDash val="solid"/>
            <a:round/>
            <a:headEnd type="none" w="med" len="med"/>
            <a:tailEnd type="none" w="med" len="med"/>
          </a:ln>
          <a:effectLst/>
        </p:spPr>
        <p:txBody>
          <a:bodyPr vert="horz" wrap="square" lIns="0" tIns="27432" rIns="0" bIns="27432" numCol="1" rtlCol="0" anchor="ctr" anchorCtr="0" compatLnSpc="1">
            <a:prstTxWarp prst="textNoShape">
              <a:avLst/>
            </a:prstTxWarp>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mn-ea"/>
                <a:cs typeface="Arial" charset="0"/>
              </a:rPr>
              <a:t>1</a:t>
            </a:r>
          </a:p>
        </p:txBody>
      </p:sp>
      <p:sp>
        <p:nvSpPr>
          <p:cNvPr id="80" name="TextBox 79">
            <a:extLst>
              <a:ext uri="{FF2B5EF4-FFF2-40B4-BE49-F238E27FC236}">
                <a16:creationId xmlns:a16="http://schemas.microsoft.com/office/drawing/2014/main" id="{9E81C003-3F7C-459D-BD8C-FC3A239DA7CA}"/>
              </a:ext>
            </a:extLst>
          </p:cNvPr>
          <p:cNvSpPr txBox="1"/>
          <p:nvPr/>
        </p:nvSpPr>
        <p:spPr>
          <a:xfrm>
            <a:off x="6258479" y="5306735"/>
            <a:ext cx="137177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Thickness (µm)</a:t>
            </a:r>
          </a:p>
        </p:txBody>
      </p:sp>
      <p:sp>
        <p:nvSpPr>
          <p:cNvPr id="81" name="TextBox 80">
            <a:extLst>
              <a:ext uri="{FF2B5EF4-FFF2-40B4-BE49-F238E27FC236}">
                <a16:creationId xmlns:a16="http://schemas.microsoft.com/office/drawing/2014/main" id="{5F183788-3C5A-49AF-A4DA-9FC8E450F259}"/>
              </a:ext>
            </a:extLst>
          </p:cNvPr>
          <p:cNvSpPr txBox="1"/>
          <p:nvPr/>
        </p:nvSpPr>
        <p:spPr>
          <a:xfrm>
            <a:off x="6557075" y="5583734"/>
            <a:ext cx="83563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宋体" panose="02010600030101010101" pitchFamily="2" charset="-122"/>
                <a:cs typeface="+mn-cs"/>
              </a:rPr>
              <a:t>190</a:t>
            </a:r>
            <a:r>
              <a:rPr kumimoji="0" lang="en-US" sz="1600" b="1" i="0" u="none" strike="noStrike" kern="1200" cap="none" spc="0" normalizeH="0" baseline="0" noProof="0" dirty="0">
                <a:ln>
                  <a:noFill/>
                </a:ln>
                <a:solidFill>
                  <a:srgbClr val="000000"/>
                </a:solidFill>
                <a:effectLst/>
                <a:uLnTx/>
                <a:uFillTx/>
                <a:latin typeface="Arial"/>
                <a:ea typeface="+mn-ea"/>
                <a:cs typeface="+mn-cs"/>
              </a:rPr>
              <a:t>0h</a:t>
            </a:r>
          </a:p>
        </p:txBody>
      </p:sp>
      <p:sp>
        <p:nvSpPr>
          <p:cNvPr id="82" name="TextBox 81">
            <a:extLst>
              <a:ext uri="{FF2B5EF4-FFF2-40B4-BE49-F238E27FC236}">
                <a16:creationId xmlns:a16="http://schemas.microsoft.com/office/drawing/2014/main" id="{56231287-6198-4004-A23F-257192E31264}"/>
              </a:ext>
            </a:extLst>
          </p:cNvPr>
          <p:cNvSpPr txBox="1"/>
          <p:nvPr/>
        </p:nvSpPr>
        <p:spPr>
          <a:xfrm>
            <a:off x="7529139" y="1135766"/>
            <a:ext cx="64284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a:ea typeface="宋体" panose="02010600030101010101" pitchFamily="2" charset="-122"/>
                <a:cs typeface="+mn-cs"/>
              </a:rPr>
              <a:t>190</a:t>
            </a:r>
            <a:r>
              <a:rPr kumimoji="0" lang="en-US" sz="1200" b="1" i="0" u="none" strike="noStrike" kern="1200" cap="none" spc="0" normalizeH="0" baseline="0" noProof="0" dirty="0">
                <a:ln>
                  <a:noFill/>
                </a:ln>
                <a:solidFill>
                  <a:srgbClr val="FFFFFF"/>
                </a:solidFill>
                <a:effectLst/>
                <a:uLnTx/>
                <a:uFillTx/>
                <a:latin typeface="Arial"/>
                <a:ea typeface="+mn-ea"/>
                <a:cs typeface="+mn-cs"/>
              </a:rPr>
              <a:t>0h</a:t>
            </a:r>
          </a:p>
        </p:txBody>
      </p:sp>
      <p:sp>
        <p:nvSpPr>
          <p:cNvPr id="33" name="Title 1">
            <a:extLst>
              <a:ext uri="{FF2B5EF4-FFF2-40B4-BE49-F238E27FC236}">
                <a16:creationId xmlns:a16="http://schemas.microsoft.com/office/drawing/2014/main" id="{9B42F58D-DC3E-435D-8697-438BED56F2B8}"/>
              </a:ext>
            </a:extLst>
          </p:cNvPr>
          <p:cNvSpPr txBox="1">
            <a:spLocks/>
          </p:cNvSpPr>
          <p:nvPr/>
        </p:nvSpPr>
        <p:spPr bwMode="auto">
          <a:xfrm>
            <a:off x="2410673" y="84834"/>
            <a:ext cx="435176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7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2100" b="1">
                <a:solidFill>
                  <a:srgbClr val="003399"/>
                </a:solidFill>
                <a:latin typeface="Palatino Linotype" panose="02040502050505030304" pitchFamily="18" charset="0"/>
              </a:defRPr>
            </a:lvl2pPr>
            <a:lvl3pPr algn="ctr" rtl="0" eaLnBrk="0" fontAlgn="base" hangingPunct="0">
              <a:spcBef>
                <a:spcPct val="0"/>
              </a:spcBef>
              <a:spcAft>
                <a:spcPct val="0"/>
              </a:spcAft>
              <a:defRPr sz="2100" b="1">
                <a:solidFill>
                  <a:srgbClr val="003399"/>
                </a:solidFill>
                <a:latin typeface="Palatino Linotype" panose="02040502050505030304" pitchFamily="18" charset="0"/>
              </a:defRPr>
            </a:lvl3pPr>
            <a:lvl4pPr algn="ctr" rtl="0" eaLnBrk="0" fontAlgn="base" hangingPunct="0">
              <a:spcBef>
                <a:spcPct val="0"/>
              </a:spcBef>
              <a:spcAft>
                <a:spcPct val="0"/>
              </a:spcAft>
              <a:defRPr sz="2100" b="1">
                <a:solidFill>
                  <a:srgbClr val="003399"/>
                </a:solidFill>
                <a:latin typeface="Palatino Linotype" panose="02040502050505030304" pitchFamily="18" charset="0"/>
              </a:defRPr>
            </a:lvl4pPr>
            <a:lvl5pPr algn="ctr" rtl="0" eaLnBrk="0" fontAlgn="base" hangingPunct="0">
              <a:spcBef>
                <a:spcPct val="0"/>
              </a:spcBef>
              <a:spcAft>
                <a:spcPct val="0"/>
              </a:spcAft>
              <a:defRPr sz="2100" b="1">
                <a:solidFill>
                  <a:srgbClr val="003399"/>
                </a:solidFill>
                <a:latin typeface="Palatino Linotype" panose="02040502050505030304" pitchFamily="18" charset="0"/>
              </a:defRPr>
            </a:lvl5pPr>
            <a:lvl6pPr marL="342900" algn="ctr" rtl="0" fontAlgn="base">
              <a:spcBef>
                <a:spcPct val="0"/>
              </a:spcBef>
              <a:spcAft>
                <a:spcPct val="0"/>
              </a:spcAft>
              <a:defRPr sz="2250" b="1">
                <a:solidFill>
                  <a:srgbClr val="003399"/>
                </a:solidFill>
                <a:latin typeface="Arial" charset="0"/>
              </a:defRPr>
            </a:lvl6pPr>
            <a:lvl7pPr marL="685800" algn="ctr" rtl="0" fontAlgn="base">
              <a:spcBef>
                <a:spcPct val="0"/>
              </a:spcBef>
              <a:spcAft>
                <a:spcPct val="0"/>
              </a:spcAft>
              <a:defRPr sz="2250" b="1">
                <a:solidFill>
                  <a:srgbClr val="003399"/>
                </a:solidFill>
                <a:latin typeface="Arial" charset="0"/>
              </a:defRPr>
            </a:lvl7pPr>
            <a:lvl8pPr marL="1028700" algn="ctr" rtl="0" fontAlgn="base">
              <a:spcBef>
                <a:spcPct val="0"/>
              </a:spcBef>
              <a:spcAft>
                <a:spcPct val="0"/>
              </a:spcAft>
              <a:defRPr sz="2250" b="1">
                <a:solidFill>
                  <a:srgbClr val="003399"/>
                </a:solidFill>
                <a:latin typeface="Arial" charset="0"/>
              </a:defRPr>
            </a:lvl8pPr>
            <a:lvl9pPr marL="1371600" algn="ctr" rtl="0" fontAlgn="base">
              <a:spcBef>
                <a:spcPct val="0"/>
              </a:spcBef>
              <a:spcAft>
                <a:spcPct val="0"/>
              </a:spcAft>
              <a:defRPr sz="2250" b="1">
                <a:solidFill>
                  <a:srgbClr val="003399"/>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j-ea"/>
                <a:cs typeface="Times New Roman" panose="02020603050405020304" pitchFamily="18" charset="0"/>
              </a:rPr>
              <a:t>Stable Alumina in Oxide Layer</a:t>
            </a:r>
          </a:p>
        </p:txBody>
      </p:sp>
    </p:spTree>
    <p:extLst>
      <p:ext uri="{BB962C8B-B14F-4D97-AF65-F5344CB8AC3E}">
        <p14:creationId xmlns:p14="http://schemas.microsoft.com/office/powerpoint/2010/main" val="3660399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2400" b="1" dirty="0">
                <a:solidFill>
                  <a:schemeClr val="accent1">
                    <a:lumMod val="50000"/>
                  </a:schemeClr>
                </a:solidFill>
              </a:rPr>
              <a:t>ODS coating stress/strain curve </a:t>
            </a:r>
            <a:endParaRPr sz="2400" b="1" dirty="0">
              <a:solidFill>
                <a:schemeClr val="accent1">
                  <a:lumMod val="50000"/>
                </a:schemeClr>
              </a:solidFill>
            </a:endParaRPr>
          </a:p>
        </p:txBody>
      </p:sp>
      <p:pic>
        <p:nvPicPr>
          <p:cNvPr id="638" name="Google Shape;638;p55" descr="200W_upto120.bmp"/>
          <p:cNvPicPr preferRelativeResize="0"/>
          <p:nvPr/>
        </p:nvPicPr>
        <p:blipFill rotWithShape="1">
          <a:blip r:embed="rId3">
            <a:alphaModFix/>
          </a:blip>
          <a:srcRect/>
          <a:stretch/>
        </p:blipFill>
        <p:spPr>
          <a:xfrm>
            <a:off x="1331640" y="1412776"/>
            <a:ext cx="7164783" cy="4669309"/>
          </a:xfrm>
          <a:prstGeom prst="rect">
            <a:avLst/>
          </a:prstGeom>
          <a:noFill/>
          <a:ln>
            <a:noFill/>
          </a:ln>
        </p:spPr>
      </p:pic>
    </p:spTree>
    <p:extLst>
      <p:ext uri="{BB962C8B-B14F-4D97-AF65-F5344CB8AC3E}">
        <p14:creationId xmlns:p14="http://schemas.microsoft.com/office/powerpoint/2010/main" val="2948823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41" name="Rectangle 5"/>
          <p:cNvSpPr>
            <a:spLocks noGrp="1" noChangeArrowheads="1"/>
          </p:cNvSpPr>
          <p:nvPr>
            <p:ph type="title"/>
          </p:nvPr>
        </p:nvSpPr>
        <p:spPr>
          <a:xfrm>
            <a:off x="457200" y="182563"/>
            <a:ext cx="8229600" cy="458587"/>
          </a:xfrm>
        </p:spPr>
        <p:txBody>
          <a:bodyPr/>
          <a:lstStyle/>
          <a:p>
            <a:pPr defTabSz="758825" eaLnBrk="1" hangingPunct="1">
              <a:lnSpc>
                <a:spcPct val="85000"/>
              </a:lnSpc>
              <a:defRPr/>
            </a:pPr>
            <a:r>
              <a:rPr lang="en-US" sz="2800" dirty="0">
                <a:latin typeface="+mj-lt"/>
              </a:rPr>
              <a:t>University Turbin</a:t>
            </a:r>
            <a:r>
              <a:rPr lang="en-US" dirty="0">
                <a:latin typeface="+mj-lt"/>
              </a:rPr>
              <a:t>e Systems Research</a:t>
            </a:r>
            <a:endParaRPr lang="en-US" sz="2600" dirty="0">
              <a:solidFill>
                <a:srgbClr val="000099"/>
              </a:solidFill>
              <a:effectLst>
                <a:outerShdw blurRad="38100" dist="38100" dir="2700000" algn="tl">
                  <a:srgbClr val="C0C0C0"/>
                </a:outerShdw>
              </a:effectLst>
              <a:latin typeface="+mj-lt"/>
            </a:endParaRPr>
          </a:p>
        </p:txBody>
      </p:sp>
      <p:sp>
        <p:nvSpPr>
          <p:cNvPr id="12296" name="Rectangle 10"/>
          <p:cNvSpPr>
            <a:spLocks noChangeArrowheads="1"/>
          </p:cNvSpPr>
          <p:nvPr/>
        </p:nvSpPr>
        <p:spPr bwMode="auto">
          <a:xfrm>
            <a:off x="76210" y="990600"/>
            <a:ext cx="9067790" cy="4303742"/>
          </a:xfrm>
          <a:prstGeom prst="rect">
            <a:avLst/>
          </a:prstGeom>
          <a:noFill/>
          <a:ln w="9525">
            <a:noFill/>
            <a:miter lim="800000"/>
            <a:headEnd/>
            <a:tailEnd/>
          </a:ln>
        </p:spPr>
        <p:txBody>
          <a:bodyPr wrap="square" anchor="ctr">
            <a:spAutoFit/>
          </a:bodyPr>
          <a:lstStyle/>
          <a:p>
            <a:pPr algn="just" fontAlgn="base">
              <a:spcBef>
                <a:spcPct val="0"/>
              </a:spcBef>
              <a:spcAft>
                <a:spcPct val="0"/>
              </a:spcAft>
            </a:pPr>
            <a:r>
              <a:rPr lang="en-US" sz="3200" b="1" i="1" dirty="0">
                <a:solidFill>
                  <a:srgbClr val="004DBF"/>
                </a:solidFill>
                <a:cs typeface="Arial" charset="0"/>
              </a:rPr>
              <a:t>  Outlines</a:t>
            </a:r>
          </a:p>
          <a:p>
            <a:pPr algn="just" fontAlgn="base">
              <a:spcBef>
                <a:spcPct val="0"/>
              </a:spcBef>
              <a:spcAft>
                <a:spcPct val="0"/>
              </a:spcAft>
            </a:pPr>
            <a:endParaRPr lang="en-US" sz="3200" i="1" dirty="0">
              <a:solidFill>
                <a:srgbClr val="004DBF"/>
              </a:solidFill>
              <a:cs typeface="Arial" charset="0"/>
            </a:endParaRP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Background, Challenges, Objectives, Benefits of Technology, </a:t>
            </a:r>
            <a:br>
              <a:rPr lang="en-US" sz="2400" i="1" dirty="0">
                <a:solidFill>
                  <a:prstClr val="black"/>
                </a:solidFill>
                <a:cs typeface="Arial" charset="0"/>
              </a:rPr>
            </a:br>
            <a:r>
              <a:rPr lang="en-US" sz="2400" i="1" dirty="0">
                <a:solidFill>
                  <a:prstClr val="black"/>
                </a:solidFill>
                <a:cs typeface="Arial" charset="0"/>
              </a:rPr>
              <a:t>Research Task Plans</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Additive Manufacturing Processes</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ODS Powder Development</a:t>
            </a:r>
          </a:p>
          <a:p>
            <a:pPr marL="514350" indent="-285750" algn="just" fontAlgn="base">
              <a:spcBef>
                <a:spcPct val="0"/>
              </a:spcBef>
              <a:spcAft>
                <a:spcPts val="1000"/>
              </a:spcAft>
              <a:buFont typeface="Wingdings" panose="05000000000000000000" pitchFamily="2" charset="2"/>
              <a:buChar char="Ø"/>
            </a:pPr>
            <a:r>
              <a:rPr lang="en-US" sz="2400" b="1" i="1" dirty="0">
                <a:solidFill>
                  <a:srgbClr val="FF0000"/>
                </a:solidFill>
                <a:cs typeface="Arial" charset="0"/>
              </a:rPr>
              <a:t>Heat Transfer Results: Transpiration Cooling</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Heat Transfer Results: Lattice Cooling</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Summary</a:t>
            </a:r>
          </a:p>
        </p:txBody>
      </p:sp>
    </p:spTree>
    <p:extLst>
      <p:ext uri="{BB962C8B-B14F-4D97-AF65-F5344CB8AC3E}">
        <p14:creationId xmlns:p14="http://schemas.microsoft.com/office/powerpoint/2010/main" val="3482707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4800" y="-294752"/>
            <a:ext cx="9599351"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399"/>
                </a:solidFill>
                <a:effectLst/>
                <a:uLnTx/>
                <a:uFillTx/>
                <a:latin typeface="Arial"/>
                <a:ea typeface="+mj-ea"/>
                <a:cs typeface="+mj-cs"/>
              </a:rPr>
              <a:t>Technical Background: Need for Turbine Cooling</a:t>
            </a:r>
          </a:p>
        </p:txBody>
      </p:sp>
      <p:sp>
        <p:nvSpPr>
          <p:cNvPr id="19" name="Rectangle 7"/>
          <p:cNvSpPr>
            <a:spLocks noChangeArrowheads="1"/>
          </p:cNvSpPr>
          <p:nvPr/>
        </p:nvSpPr>
        <p:spPr bwMode="auto">
          <a:xfrm>
            <a:off x="256478" y="4835129"/>
            <a:ext cx="42550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Turbine Inlet Temperature continues to rise</a:t>
            </a:r>
          </a:p>
        </p:txBody>
      </p:sp>
      <p:pic>
        <p:nvPicPr>
          <p:cNvPr id="13" name="Picture 3">
            <a:extLst>
              <a:ext uri="{FF2B5EF4-FFF2-40B4-BE49-F238E27FC236}">
                <a16:creationId xmlns:a16="http://schemas.microsoft.com/office/drawing/2014/main" id="{89D650F1-5BAF-47DA-AFAB-0095E832D0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458"/>
          <a:stretch/>
        </p:blipFill>
        <p:spPr bwMode="auto">
          <a:xfrm>
            <a:off x="167103" y="927845"/>
            <a:ext cx="4382785" cy="3728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354F30F1-A83C-44B1-BAFB-7323F05416C5}"/>
              </a:ext>
            </a:extLst>
          </p:cNvPr>
          <p:cNvSpPr/>
          <p:nvPr/>
        </p:nvSpPr>
        <p:spPr>
          <a:xfrm>
            <a:off x="547566" y="5357336"/>
            <a:ext cx="8068757" cy="954107"/>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charset="0"/>
              </a:rPr>
              <a:t>“One key will be the marriage of design and manufacturing to bring about the concurrent use of engineered micro cooling or transpiration, with the ability of additive manufacturing</a:t>
            </a:r>
            <a:r>
              <a:rPr kumimoji="0" lang="en-US" sz="1400" b="1" i="0" u="none" strike="noStrike" kern="1200" cap="none" spc="0" normalizeH="0" baseline="0" noProof="0" dirty="0">
                <a:ln>
                  <a:noFill/>
                </a:ln>
                <a:effectLst/>
                <a:uLnTx/>
                <a:uFillTx/>
                <a:latin typeface="Arial"/>
                <a:ea typeface="+mn-ea"/>
                <a:cs typeface="Arial" charset="0"/>
              </a:rPr>
              <a:t>. </a:t>
            </a:r>
            <a:r>
              <a:rPr kumimoji="0" lang="en-US" sz="1400" b="1" i="0" u="none" strike="noStrike" kern="1200" cap="none" spc="0" normalizeH="0" baseline="0" noProof="0" dirty="0">
                <a:ln>
                  <a:noFill/>
                </a:ln>
                <a:solidFill>
                  <a:srgbClr val="FF0000"/>
                </a:solidFill>
                <a:effectLst/>
                <a:uLnTx/>
                <a:uFillTx/>
                <a:latin typeface="Arial"/>
                <a:ea typeface="+mn-ea"/>
                <a:cs typeface="Arial" charset="0"/>
              </a:rPr>
              <a:t>If successful, this combination could see a further 50% reduction in coolant usage for turbines</a:t>
            </a:r>
            <a:r>
              <a:rPr kumimoji="0" lang="en-US" sz="1400" b="1" i="0" u="none" strike="noStrike" kern="1200" cap="none" spc="0" normalizeH="0" baseline="0" noProof="0" dirty="0">
                <a:ln>
                  <a:noFill/>
                </a:ln>
                <a:solidFill>
                  <a:srgbClr val="003399"/>
                </a:solidFill>
                <a:effectLst/>
                <a:uLnTx/>
                <a:uFillTx/>
                <a:latin typeface="Arial"/>
                <a:ea typeface="+mn-ea"/>
                <a:cs typeface="Arial" charset="0"/>
              </a:rPr>
              <a:t>”</a:t>
            </a:r>
            <a:endParaRPr kumimoji="0" lang="en-US" sz="1400" b="1" i="1" u="none" strike="noStrike" kern="1200" cap="none" spc="0" normalizeH="0" baseline="0" noProof="0" dirty="0">
              <a:ln>
                <a:noFill/>
              </a:ln>
              <a:solidFill>
                <a:prstClr val="black"/>
              </a:solidFill>
              <a:effectLst/>
              <a:uLnTx/>
              <a:uFillTx/>
              <a:latin typeface="Arial"/>
              <a:ea typeface="+mn-ea"/>
              <a:cs typeface="Arial" charset="0"/>
            </a:endParaRPr>
          </a:p>
        </p:txBody>
      </p:sp>
      <p:sp>
        <p:nvSpPr>
          <p:cNvPr id="20" name="Rectangle 19">
            <a:extLst>
              <a:ext uri="{FF2B5EF4-FFF2-40B4-BE49-F238E27FC236}">
                <a16:creationId xmlns:a16="http://schemas.microsoft.com/office/drawing/2014/main" id="{3A76F5BA-4F26-44C4-AFBC-EFFD3B218099}"/>
              </a:ext>
            </a:extLst>
          </p:cNvPr>
          <p:cNvSpPr/>
          <p:nvPr/>
        </p:nvSpPr>
        <p:spPr bwMode="auto">
          <a:xfrm>
            <a:off x="4581945" y="4368003"/>
            <a:ext cx="4458825" cy="619638"/>
          </a:xfrm>
          <a:prstGeom prst="rect">
            <a:avLst/>
          </a:prstGeom>
          <a:noFill/>
          <a:ln w="9525" cap="flat" cmpd="sng" algn="ctr">
            <a:no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3399"/>
                </a:solidFill>
                <a:effectLst/>
                <a:uLnTx/>
                <a:uFillTx/>
                <a:latin typeface="Arial"/>
                <a:ea typeface="+mn-ea"/>
                <a:cs typeface="Arial" charset="0"/>
              </a:rPr>
              <a:t>Bunker RS. Evolution of Turbine Cooling. ASME. Turbo Expo: Power for Land, Sea, and Air, Volume 1: Aircraft Engine; Fans and Blowers; Marine; Honors and Awards ():V001T51A001. doi:10.1115/GT2017-63205</a:t>
            </a:r>
            <a:r>
              <a:rPr kumimoji="0" lang="en-US" sz="900" b="0" i="1" u="none" strike="noStrike" kern="1200" cap="none" spc="0" normalizeH="0" baseline="0" noProof="0" dirty="0">
                <a:ln>
                  <a:noFill/>
                </a:ln>
                <a:solidFill>
                  <a:srgbClr val="003399"/>
                </a:solidFill>
                <a:effectLst/>
                <a:uLnTx/>
                <a:uFillTx/>
                <a:latin typeface="Arial"/>
                <a:ea typeface="+mn-ea"/>
                <a:cs typeface="Arial" charset="0"/>
              </a:rPr>
              <a:t>. </a:t>
            </a:r>
          </a:p>
        </p:txBody>
      </p:sp>
      <p:pic>
        <p:nvPicPr>
          <p:cNvPr id="21" name="Picture 20">
            <a:extLst>
              <a:ext uri="{FF2B5EF4-FFF2-40B4-BE49-F238E27FC236}">
                <a16:creationId xmlns:a16="http://schemas.microsoft.com/office/drawing/2014/main" id="{F081E0C6-672E-40BD-844D-7197AFB7B2DA}"/>
              </a:ext>
            </a:extLst>
          </p:cNvPr>
          <p:cNvPicPr>
            <a:picLocks noChangeAspect="1"/>
          </p:cNvPicPr>
          <p:nvPr/>
        </p:nvPicPr>
        <p:blipFill>
          <a:blip r:embed="rId4"/>
          <a:stretch>
            <a:fillRect/>
          </a:stretch>
        </p:blipFill>
        <p:spPr>
          <a:xfrm>
            <a:off x="4511516" y="762000"/>
            <a:ext cx="4572000" cy="3575538"/>
          </a:xfrm>
          <a:prstGeom prst="rect">
            <a:avLst/>
          </a:prstGeom>
        </p:spPr>
      </p:pic>
    </p:spTree>
    <p:extLst>
      <p:ext uri="{BB962C8B-B14F-4D97-AF65-F5344CB8AC3E}">
        <p14:creationId xmlns:p14="http://schemas.microsoft.com/office/powerpoint/2010/main" val="204599458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D61E92-93CB-4134-BAAC-A8DA4A7570B6}"/>
              </a:ext>
            </a:extLst>
          </p:cNvPr>
          <p:cNvPicPr>
            <a:picLocks noChangeAspect="1"/>
          </p:cNvPicPr>
          <p:nvPr/>
        </p:nvPicPr>
        <p:blipFill>
          <a:blip r:embed="rId3"/>
          <a:stretch>
            <a:fillRect/>
          </a:stretch>
        </p:blipFill>
        <p:spPr>
          <a:xfrm>
            <a:off x="304800" y="1964822"/>
            <a:ext cx="2743200" cy="1016746"/>
          </a:xfrm>
          <a:prstGeom prst="rect">
            <a:avLst/>
          </a:prstGeom>
        </p:spPr>
      </p:pic>
      <p:sp>
        <p:nvSpPr>
          <p:cNvPr id="3" name="TextBox 2">
            <a:extLst>
              <a:ext uri="{FF2B5EF4-FFF2-40B4-BE49-F238E27FC236}">
                <a16:creationId xmlns:a16="http://schemas.microsoft.com/office/drawing/2014/main" id="{E6007A0E-664A-449E-8224-E4ED5C46588A}"/>
              </a:ext>
            </a:extLst>
          </p:cNvPr>
          <p:cNvSpPr txBox="1"/>
          <p:nvPr/>
        </p:nvSpPr>
        <p:spPr>
          <a:xfrm>
            <a:off x="304800" y="2854966"/>
            <a:ext cx="756817" cy="253914"/>
          </a:xfrm>
          <a:prstGeom prst="rect">
            <a:avLst/>
          </a:prstGeom>
          <a:noFill/>
        </p:spPr>
        <p:txBody>
          <a:bodyPr wrap="square" lIns="68579" tIns="34289" rIns="68579" bIns="34289" rtlCol="0">
            <a:spAutoFit/>
          </a:bodyPr>
          <a:lstStyle/>
          <a:p>
            <a:r>
              <a:rPr lang="en-US" altLang="zh-CN" sz="1200" dirty="0">
                <a:solidFill>
                  <a:srgbClr val="00B0F0"/>
                </a:solidFill>
                <a:latin typeface="Arial" panose="020B0604020202020204" pitchFamily="34" charset="0"/>
                <a:cs typeface="Arial" panose="020B0604020202020204" pitchFamily="34" charset="0"/>
              </a:rPr>
              <a:t>Coolant</a:t>
            </a:r>
            <a:endParaRPr lang="en-US" sz="1200" dirty="0">
              <a:solidFill>
                <a:srgbClr val="00B0F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4B9C825-90BE-45CC-A34D-8F56D1B9CEDA}"/>
              </a:ext>
            </a:extLst>
          </p:cNvPr>
          <p:cNvSpPr txBox="1"/>
          <p:nvPr/>
        </p:nvSpPr>
        <p:spPr>
          <a:xfrm>
            <a:off x="152400" y="1849052"/>
            <a:ext cx="991348" cy="253914"/>
          </a:xfrm>
          <a:prstGeom prst="rect">
            <a:avLst/>
          </a:prstGeom>
          <a:noFill/>
        </p:spPr>
        <p:txBody>
          <a:bodyPr wrap="square" lIns="68579" tIns="34289" rIns="68579" bIns="34289" rtlCol="0">
            <a:spAutoFit/>
          </a:bodyPr>
          <a:lstStyle/>
          <a:p>
            <a:r>
              <a:rPr lang="en-US" altLang="zh-CN" sz="1200" dirty="0">
                <a:solidFill>
                  <a:srgbClr val="FF0000"/>
                </a:solidFill>
                <a:latin typeface="Arial" panose="020B0604020202020204" pitchFamily="34" charset="0"/>
                <a:cs typeface="Arial" panose="020B0604020202020204" pitchFamily="34" charset="0"/>
              </a:rPr>
              <a:t>Mainstream</a:t>
            </a:r>
            <a:endParaRPr lang="en-US" sz="1200" dirty="0">
              <a:solidFill>
                <a:srgbClr val="FF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E5BA231-F9CC-4AEA-853A-FF0D7ADDEFB0}"/>
              </a:ext>
            </a:extLst>
          </p:cNvPr>
          <p:cNvSpPr/>
          <p:nvPr/>
        </p:nvSpPr>
        <p:spPr>
          <a:xfrm>
            <a:off x="2173359" y="1987001"/>
            <a:ext cx="368570" cy="29179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a:p>
        </p:txBody>
      </p:sp>
      <p:sp>
        <p:nvSpPr>
          <p:cNvPr id="6" name="TextBox 5">
            <a:extLst>
              <a:ext uri="{FF2B5EF4-FFF2-40B4-BE49-F238E27FC236}">
                <a16:creationId xmlns:a16="http://schemas.microsoft.com/office/drawing/2014/main" id="{14C63A9A-6A08-4307-9C5D-310F702D674A}"/>
              </a:ext>
            </a:extLst>
          </p:cNvPr>
          <p:cNvSpPr txBox="1"/>
          <p:nvPr/>
        </p:nvSpPr>
        <p:spPr>
          <a:xfrm>
            <a:off x="2591027" y="1685267"/>
            <a:ext cx="1283710" cy="438580"/>
          </a:xfrm>
          <a:prstGeom prst="rect">
            <a:avLst/>
          </a:prstGeom>
          <a:noFill/>
        </p:spPr>
        <p:txBody>
          <a:bodyPr wrap="square" lIns="68579" tIns="34289" rIns="68579" bIns="34289" rtlCol="0">
            <a:spAutoFit/>
          </a:bodyPr>
          <a:lstStyle/>
          <a:p>
            <a:pPr algn="ctr"/>
            <a:r>
              <a:rPr lang="en-US" altLang="zh-CN" sz="1200" dirty="0">
                <a:latin typeface="Arial" panose="020B0604020202020204" pitchFamily="34" charset="0"/>
                <a:cs typeface="Arial" panose="020B0604020202020204" pitchFamily="34" charset="0"/>
              </a:rPr>
              <a:t>Turbulence</a:t>
            </a:r>
          </a:p>
          <a:p>
            <a:pPr algn="ctr"/>
            <a:r>
              <a:rPr lang="en-US" sz="1200" dirty="0">
                <a:latin typeface="Arial" panose="020B0604020202020204" pitchFamily="34" charset="0"/>
                <a:cs typeface="Arial" panose="020B0604020202020204" pitchFamily="34" charset="0"/>
              </a:rPr>
              <a:t>Mixing Area</a:t>
            </a:r>
          </a:p>
        </p:txBody>
      </p:sp>
      <p:cxnSp>
        <p:nvCxnSpPr>
          <p:cNvPr id="7" name="Straight Arrow Connector 6">
            <a:extLst>
              <a:ext uri="{FF2B5EF4-FFF2-40B4-BE49-F238E27FC236}">
                <a16:creationId xmlns:a16="http://schemas.microsoft.com/office/drawing/2014/main" id="{EDDC1E24-70EF-43A2-BF3F-1BDAFCA4EA65}"/>
              </a:ext>
            </a:extLst>
          </p:cNvPr>
          <p:cNvCxnSpPr>
            <a:cxnSpLocks/>
          </p:cNvCxnSpPr>
          <p:nvPr/>
        </p:nvCxnSpPr>
        <p:spPr>
          <a:xfrm flipH="1">
            <a:off x="2539706" y="1951661"/>
            <a:ext cx="167723" cy="10412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2891DC3-A9FF-4E73-AC91-2AE108B3D3EB}"/>
              </a:ext>
            </a:extLst>
          </p:cNvPr>
          <p:cNvPicPr>
            <a:picLocks noChangeAspect="1"/>
          </p:cNvPicPr>
          <p:nvPr/>
        </p:nvPicPr>
        <p:blipFill>
          <a:blip r:embed="rId4"/>
          <a:stretch>
            <a:fillRect/>
          </a:stretch>
        </p:blipFill>
        <p:spPr>
          <a:xfrm>
            <a:off x="5648325" y="1564772"/>
            <a:ext cx="3429000" cy="1953998"/>
          </a:xfrm>
          <a:prstGeom prst="rect">
            <a:avLst/>
          </a:prstGeom>
        </p:spPr>
      </p:pic>
      <p:sp>
        <p:nvSpPr>
          <p:cNvPr id="9" name="TextBox 8">
            <a:extLst>
              <a:ext uri="{FF2B5EF4-FFF2-40B4-BE49-F238E27FC236}">
                <a16:creationId xmlns:a16="http://schemas.microsoft.com/office/drawing/2014/main" id="{8DD77EA8-84BE-4A88-BD0A-D8A788F4A0A1}"/>
              </a:ext>
            </a:extLst>
          </p:cNvPr>
          <p:cNvSpPr txBox="1"/>
          <p:nvPr/>
        </p:nvSpPr>
        <p:spPr>
          <a:xfrm>
            <a:off x="5698218" y="1721712"/>
            <a:ext cx="1035418" cy="238525"/>
          </a:xfrm>
          <a:prstGeom prst="rect">
            <a:avLst/>
          </a:prstGeom>
          <a:noFill/>
        </p:spPr>
        <p:txBody>
          <a:bodyPr wrap="square" lIns="68579" tIns="34289" rIns="68579" bIns="34289" rtlCol="0">
            <a:spAutoFit/>
          </a:bodyPr>
          <a:lstStyle/>
          <a:p>
            <a:r>
              <a:rPr lang="en-US" altLang="zh-CN" sz="1100" dirty="0">
                <a:solidFill>
                  <a:srgbClr val="FF0000"/>
                </a:solidFill>
                <a:latin typeface="Arial" panose="020B0604020202020204" pitchFamily="34" charset="0"/>
                <a:cs typeface="Arial" panose="020B0604020202020204" pitchFamily="34" charset="0"/>
              </a:rPr>
              <a:t>Mainstream</a:t>
            </a:r>
            <a:endParaRPr lang="en-US" sz="1100" dirty="0">
              <a:solidFill>
                <a:srgbClr val="FF0000"/>
              </a:solidFill>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F9E9158F-0AF3-46C5-8554-DC57E1EBDD33}"/>
              </a:ext>
            </a:extLst>
          </p:cNvPr>
          <p:cNvSpPr/>
          <p:nvPr/>
        </p:nvSpPr>
        <p:spPr>
          <a:xfrm>
            <a:off x="3730402" y="2441467"/>
            <a:ext cx="1797495" cy="528408"/>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dirty="0"/>
          </a:p>
        </p:txBody>
      </p:sp>
      <p:sp>
        <p:nvSpPr>
          <p:cNvPr id="11" name="TextBox 10">
            <a:extLst>
              <a:ext uri="{FF2B5EF4-FFF2-40B4-BE49-F238E27FC236}">
                <a16:creationId xmlns:a16="http://schemas.microsoft.com/office/drawing/2014/main" id="{72689333-5435-48F9-BD67-EC34F245860A}"/>
              </a:ext>
            </a:extLst>
          </p:cNvPr>
          <p:cNvSpPr txBox="1"/>
          <p:nvPr/>
        </p:nvSpPr>
        <p:spPr>
          <a:xfrm>
            <a:off x="585884" y="1331167"/>
            <a:ext cx="3174949" cy="338554"/>
          </a:xfrm>
          <a:prstGeom prst="rect">
            <a:avLst/>
          </a:prstGeom>
          <a:noFill/>
        </p:spPr>
        <p:txBody>
          <a:bodyPr wrap="square" rtlCol="0">
            <a:spAutoFit/>
          </a:bodyPr>
          <a:lstStyle/>
          <a:p>
            <a:r>
              <a:rPr lang="en-US" altLang="zh-CN" sz="1600" dirty="0"/>
              <a:t>Conventional Film Cooling</a:t>
            </a:r>
            <a:endParaRPr lang="en-US" sz="1600" dirty="0"/>
          </a:p>
        </p:txBody>
      </p:sp>
      <p:sp>
        <p:nvSpPr>
          <p:cNvPr id="12" name="TextBox 11">
            <a:extLst>
              <a:ext uri="{FF2B5EF4-FFF2-40B4-BE49-F238E27FC236}">
                <a16:creationId xmlns:a16="http://schemas.microsoft.com/office/drawing/2014/main" id="{C1531B23-0A05-407F-B48A-86E2DCC9AC2E}"/>
              </a:ext>
            </a:extLst>
          </p:cNvPr>
          <p:cNvSpPr txBox="1"/>
          <p:nvPr/>
        </p:nvSpPr>
        <p:spPr>
          <a:xfrm>
            <a:off x="6272121" y="1304629"/>
            <a:ext cx="2414680" cy="338554"/>
          </a:xfrm>
          <a:prstGeom prst="rect">
            <a:avLst/>
          </a:prstGeom>
          <a:noFill/>
        </p:spPr>
        <p:txBody>
          <a:bodyPr wrap="square" rtlCol="0">
            <a:spAutoFit/>
          </a:bodyPr>
          <a:lstStyle/>
          <a:p>
            <a:r>
              <a:rPr lang="en-US" altLang="zh-CN" sz="1600" dirty="0"/>
              <a:t>Transpiration Cooling</a:t>
            </a:r>
            <a:endParaRPr lang="en-US" sz="1600" dirty="0"/>
          </a:p>
        </p:txBody>
      </p:sp>
      <p:sp>
        <p:nvSpPr>
          <p:cNvPr id="13" name="TextBox 12">
            <a:extLst>
              <a:ext uri="{FF2B5EF4-FFF2-40B4-BE49-F238E27FC236}">
                <a16:creationId xmlns:a16="http://schemas.microsoft.com/office/drawing/2014/main" id="{5F8387EC-88A9-47B5-A470-E56C5FD698A3}"/>
              </a:ext>
            </a:extLst>
          </p:cNvPr>
          <p:cNvSpPr txBox="1"/>
          <p:nvPr/>
        </p:nvSpPr>
        <p:spPr>
          <a:xfrm>
            <a:off x="4726729" y="4764559"/>
            <a:ext cx="3533117" cy="1577353"/>
          </a:xfrm>
          <a:prstGeom prst="rect">
            <a:avLst/>
          </a:prstGeom>
          <a:noFill/>
        </p:spPr>
        <p:txBody>
          <a:bodyPr wrap="square" lIns="68579" tIns="34289" rIns="68579" bIns="34289" rtlCol="0">
            <a:spAutoFit/>
          </a:bodyPr>
          <a:lstStyle/>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High Anti-oxidation Resistance                     </a:t>
            </a: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High Temperature Mechanical Strength</a:t>
            </a:r>
          </a:p>
          <a:p>
            <a:pPr marL="285750" indent="-285750">
              <a:buFont typeface="Arial" panose="020B0604020202020204" pitchFamily="34" charset="0"/>
              <a:buChar char="•"/>
            </a:pPr>
            <a:endParaRPr lang="en-US" altLang="zh-CN"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Comparable Strength with Casting</a:t>
            </a: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Complexity and Design Freedom</a:t>
            </a: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Fast and Low-cost Fabrication for Intricate Features</a:t>
            </a:r>
          </a:p>
        </p:txBody>
      </p:sp>
      <p:pic>
        <p:nvPicPr>
          <p:cNvPr id="15" name="Graphic 14" descr="Checkmark">
            <a:extLst>
              <a:ext uri="{FF2B5EF4-FFF2-40B4-BE49-F238E27FC236}">
                <a16:creationId xmlns:a16="http://schemas.microsoft.com/office/drawing/2014/main" id="{132E71E0-D874-42B2-9898-8AB9483179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0011" y="4747929"/>
            <a:ext cx="228600" cy="228600"/>
          </a:xfrm>
          <a:prstGeom prst="rect">
            <a:avLst/>
          </a:prstGeom>
        </p:spPr>
      </p:pic>
      <p:pic>
        <p:nvPicPr>
          <p:cNvPr id="16" name="Graphic 15" descr="Checkmark">
            <a:extLst>
              <a:ext uri="{FF2B5EF4-FFF2-40B4-BE49-F238E27FC236}">
                <a16:creationId xmlns:a16="http://schemas.microsoft.com/office/drawing/2014/main" id="{39CEA71E-2AE6-4C85-A41C-4B7E50A945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1472" y="5444469"/>
            <a:ext cx="228600" cy="228600"/>
          </a:xfrm>
          <a:prstGeom prst="rect">
            <a:avLst/>
          </a:prstGeom>
        </p:spPr>
      </p:pic>
      <p:pic>
        <p:nvPicPr>
          <p:cNvPr id="17" name="Graphic 16" descr="Checkmark">
            <a:extLst>
              <a:ext uri="{FF2B5EF4-FFF2-40B4-BE49-F238E27FC236}">
                <a16:creationId xmlns:a16="http://schemas.microsoft.com/office/drawing/2014/main" id="{5C6AC179-01AC-4E42-8F27-7F7779B7AFD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0011" y="5028835"/>
            <a:ext cx="228600" cy="228600"/>
          </a:xfrm>
          <a:prstGeom prst="rect">
            <a:avLst/>
          </a:prstGeom>
        </p:spPr>
      </p:pic>
      <p:sp>
        <p:nvSpPr>
          <p:cNvPr id="18" name="Left Brace 17">
            <a:extLst>
              <a:ext uri="{FF2B5EF4-FFF2-40B4-BE49-F238E27FC236}">
                <a16:creationId xmlns:a16="http://schemas.microsoft.com/office/drawing/2014/main" id="{3307AC47-75AA-4D54-9DFD-F5B496DFBF64}"/>
              </a:ext>
            </a:extLst>
          </p:cNvPr>
          <p:cNvSpPr/>
          <p:nvPr/>
        </p:nvSpPr>
        <p:spPr bwMode="auto">
          <a:xfrm rot="10800000">
            <a:off x="8524875" y="4735798"/>
            <a:ext cx="152400" cy="577656"/>
          </a:xfrm>
          <a:prstGeom prst="leftBrace">
            <a:avLst>
              <a:gd name="adj1" fmla="val 51666"/>
              <a:gd name="adj2" fmla="val 45190"/>
            </a:avLst>
          </a:prstGeom>
          <a:noFill/>
          <a:ln w="19050"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19" name="Rectangle 18">
            <a:extLst>
              <a:ext uri="{FF2B5EF4-FFF2-40B4-BE49-F238E27FC236}">
                <a16:creationId xmlns:a16="http://schemas.microsoft.com/office/drawing/2014/main" id="{2F141321-CB3E-4858-9FB4-CEDB731E4B62}"/>
              </a:ext>
            </a:extLst>
          </p:cNvPr>
          <p:cNvSpPr/>
          <p:nvPr/>
        </p:nvSpPr>
        <p:spPr>
          <a:xfrm>
            <a:off x="152400" y="3154547"/>
            <a:ext cx="2736686" cy="1052658"/>
          </a:xfrm>
          <a:prstGeom prst="rect">
            <a:avLst/>
          </a:prstGeom>
          <a:ln>
            <a:noFill/>
          </a:ln>
        </p:spPr>
        <p:txBody>
          <a:bodyPr wrap="square" lIns="68579" tIns="34289" rIns="68579" bIns="34289">
            <a:spAutoFit/>
          </a:bodyPr>
          <a:lstStyle/>
          <a:p>
            <a:pPr marL="214308" indent="-214308">
              <a:lnSpc>
                <a:spcPts val="1800"/>
              </a:lnSpc>
              <a:spcBef>
                <a:spcPts val="600"/>
              </a:spcBef>
              <a:buFont typeface="Arial" panose="020B0604020202020204" pitchFamily="34" charset="0"/>
              <a:buChar char="•"/>
            </a:pPr>
            <a:r>
              <a:rPr lang="en-US" sz="1400" dirty="0">
                <a:solidFill>
                  <a:srgbClr val="FF0000"/>
                </a:solidFill>
                <a:latin typeface="Arial" panose="020B0604020202020204" pitchFamily="34" charset="0"/>
                <a:ea typeface="宋体" panose="02010600030101010101" pitchFamily="2" charset="-122"/>
                <a:cs typeface="Arial" panose="020B0604020202020204" pitchFamily="34" charset="0"/>
              </a:rPr>
              <a:t>“Lift-off” of the film due to jet momentum at the outlet</a:t>
            </a:r>
          </a:p>
          <a:p>
            <a:pPr marL="214308" indent="-214308">
              <a:lnSpc>
                <a:spcPts val="1800"/>
              </a:lnSpc>
              <a:spcBef>
                <a:spcPts val="600"/>
              </a:spcBef>
              <a:buFont typeface="Arial" panose="020B0604020202020204" pitchFamily="34" charset="0"/>
              <a:buChar char="•"/>
            </a:pPr>
            <a:r>
              <a:rPr lang="en-US" sz="1400" dirty="0">
                <a:solidFill>
                  <a:srgbClr val="FF0000"/>
                </a:solidFill>
                <a:latin typeface="Arial" panose="020B0604020202020204" pitchFamily="34" charset="0"/>
                <a:ea typeface="宋体" panose="02010600030101010101" pitchFamily="2" charset="-122"/>
                <a:cs typeface="Arial" panose="020B0604020202020204" pitchFamily="34" charset="0"/>
              </a:rPr>
              <a:t>Film gradually spread diffused  downstream by flow mixing</a:t>
            </a:r>
            <a:endParaRPr lang="en-US" sz="1400" dirty="0">
              <a:solidFill>
                <a:srgbClr val="FF0000"/>
              </a:solidFill>
              <a:latin typeface="Arial" panose="020B0604020202020204" pitchFamily="34" charset="0"/>
              <a:cs typeface="Arial" panose="020B0604020202020204" pitchFamily="34" charset="0"/>
            </a:endParaRPr>
          </a:p>
        </p:txBody>
      </p:sp>
      <p:pic>
        <p:nvPicPr>
          <p:cNvPr id="20" name="Graphic 19" descr="Checkmark">
            <a:extLst>
              <a:ext uri="{FF2B5EF4-FFF2-40B4-BE49-F238E27FC236}">
                <a16:creationId xmlns:a16="http://schemas.microsoft.com/office/drawing/2014/main" id="{AC42B3C2-C0DE-4160-9559-EC871A7F9B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1472" y="5682917"/>
            <a:ext cx="228600" cy="228600"/>
          </a:xfrm>
          <a:prstGeom prst="rect">
            <a:avLst/>
          </a:prstGeom>
        </p:spPr>
      </p:pic>
      <p:sp>
        <p:nvSpPr>
          <p:cNvPr id="21" name="TextBox 20">
            <a:extLst>
              <a:ext uri="{FF2B5EF4-FFF2-40B4-BE49-F238E27FC236}">
                <a16:creationId xmlns:a16="http://schemas.microsoft.com/office/drawing/2014/main" id="{A53C7CA0-BA8F-47F7-8062-BF36AE427A26}"/>
              </a:ext>
            </a:extLst>
          </p:cNvPr>
          <p:cNvSpPr txBox="1"/>
          <p:nvPr/>
        </p:nvSpPr>
        <p:spPr>
          <a:xfrm>
            <a:off x="8620664" y="4895320"/>
            <a:ext cx="799594" cy="338554"/>
          </a:xfrm>
          <a:prstGeom prst="rect">
            <a:avLst/>
          </a:prstGeom>
          <a:noFill/>
        </p:spPr>
        <p:txBody>
          <a:bodyPr wrap="square" rtlCol="0">
            <a:spAutoFit/>
          </a:bodyPr>
          <a:lstStyle/>
          <a:p>
            <a:r>
              <a:rPr lang="en-US" altLang="zh-CN" sz="1600" dirty="0"/>
              <a:t>ODS</a:t>
            </a:r>
            <a:endParaRPr lang="en-US" sz="1600" dirty="0"/>
          </a:p>
        </p:txBody>
      </p:sp>
      <p:sp>
        <p:nvSpPr>
          <p:cNvPr id="22" name="Left Brace 21">
            <a:extLst>
              <a:ext uri="{FF2B5EF4-FFF2-40B4-BE49-F238E27FC236}">
                <a16:creationId xmlns:a16="http://schemas.microsoft.com/office/drawing/2014/main" id="{838632C9-71A9-498F-B0EF-0A6E15E1A934}"/>
              </a:ext>
            </a:extLst>
          </p:cNvPr>
          <p:cNvSpPr/>
          <p:nvPr/>
        </p:nvSpPr>
        <p:spPr bwMode="auto">
          <a:xfrm rot="10800000">
            <a:off x="8534779" y="5444469"/>
            <a:ext cx="152400" cy="662897"/>
          </a:xfrm>
          <a:prstGeom prst="leftBrace">
            <a:avLst>
              <a:gd name="adj1" fmla="val 51666"/>
              <a:gd name="adj2" fmla="val 45190"/>
            </a:avLst>
          </a:prstGeom>
          <a:noFill/>
          <a:ln w="19050"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23" name="TextBox 22">
            <a:extLst>
              <a:ext uri="{FF2B5EF4-FFF2-40B4-BE49-F238E27FC236}">
                <a16:creationId xmlns:a16="http://schemas.microsoft.com/office/drawing/2014/main" id="{33423AA2-E95F-4FD7-AF0F-53DBA14421E9}"/>
              </a:ext>
            </a:extLst>
          </p:cNvPr>
          <p:cNvSpPr txBox="1"/>
          <p:nvPr/>
        </p:nvSpPr>
        <p:spPr>
          <a:xfrm>
            <a:off x="8677528" y="5633011"/>
            <a:ext cx="799594" cy="338554"/>
          </a:xfrm>
          <a:prstGeom prst="rect">
            <a:avLst/>
          </a:prstGeom>
          <a:noFill/>
        </p:spPr>
        <p:txBody>
          <a:bodyPr wrap="square" rtlCol="0">
            <a:spAutoFit/>
          </a:bodyPr>
          <a:lstStyle/>
          <a:p>
            <a:r>
              <a:rPr lang="en-US" altLang="zh-CN" sz="1600" dirty="0"/>
              <a:t>AM</a:t>
            </a:r>
            <a:endParaRPr lang="en-US" sz="1600" dirty="0"/>
          </a:p>
        </p:txBody>
      </p:sp>
      <p:sp>
        <p:nvSpPr>
          <p:cNvPr id="26" name="TextBox 25">
            <a:extLst>
              <a:ext uri="{FF2B5EF4-FFF2-40B4-BE49-F238E27FC236}">
                <a16:creationId xmlns:a16="http://schemas.microsoft.com/office/drawing/2014/main" id="{0C87D6FB-BC89-4F83-B79D-C1C9B25C4685}"/>
              </a:ext>
            </a:extLst>
          </p:cNvPr>
          <p:cNvSpPr txBox="1"/>
          <p:nvPr/>
        </p:nvSpPr>
        <p:spPr>
          <a:xfrm>
            <a:off x="5797025" y="3415539"/>
            <a:ext cx="3270775" cy="792523"/>
          </a:xfrm>
          <a:prstGeom prst="rect">
            <a:avLst/>
          </a:prstGeom>
          <a:noFill/>
          <a:ln>
            <a:noFill/>
          </a:ln>
        </p:spPr>
        <p:txBody>
          <a:bodyPr wrap="square" lIns="68579" tIns="34289" rIns="68579" bIns="34289" rtlCol="0">
            <a:spAutoFit/>
          </a:bodyPr>
          <a:lstStyle/>
          <a:p>
            <a:pPr marL="214308" indent="-214308">
              <a:spcBef>
                <a:spcPts val="600"/>
              </a:spcBef>
              <a:buFont typeface="Arial" panose="020B0604020202020204" pitchFamily="34" charset="0"/>
              <a:buChar char="•"/>
            </a:pPr>
            <a:r>
              <a:rPr lang="en-US" sz="1400" dirty="0">
                <a:solidFill>
                  <a:srgbClr val="00B050"/>
                </a:solidFill>
                <a:latin typeface="Arial" panose="020B0604020202020204" pitchFamily="34" charset="0"/>
                <a:cs typeface="Arial" panose="020B0604020202020204" pitchFamily="34" charset="0"/>
              </a:rPr>
              <a:t>Uniform coolant film coverage</a:t>
            </a:r>
          </a:p>
          <a:p>
            <a:pPr marL="214308" indent="-214308">
              <a:spcBef>
                <a:spcPts val="600"/>
              </a:spcBef>
              <a:buFont typeface="Arial" panose="020B0604020202020204" pitchFamily="34" charset="0"/>
              <a:buChar char="•"/>
            </a:pPr>
            <a:r>
              <a:rPr lang="en-US" sz="1400" dirty="0">
                <a:solidFill>
                  <a:srgbClr val="00B050"/>
                </a:solidFill>
                <a:latin typeface="Arial" panose="020B0604020202020204" pitchFamily="34" charset="0"/>
                <a:cs typeface="Arial" panose="020B0604020202020204" pitchFamily="34" charset="0"/>
              </a:rPr>
              <a:t>Enhanced heat removal ability due to higher inner-wall heat transfer</a:t>
            </a:r>
          </a:p>
        </p:txBody>
      </p:sp>
      <p:sp>
        <p:nvSpPr>
          <p:cNvPr id="27" name="Title 1">
            <a:extLst>
              <a:ext uri="{FF2B5EF4-FFF2-40B4-BE49-F238E27FC236}">
                <a16:creationId xmlns:a16="http://schemas.microsoft.com/office/drawing/2014/main" id="{2559645D-C1D8-4B6D-88B3-31325F06AF84}"/>
              </a:ext>
            </a:extLst>
          </p:cNvPr>
          <p:cNvSpPr>
            <a:spLocks noGrp="1"/>
          </p:cNvSpPr>
          <p:nvPr>
            <p:ph type="title"/>
          </p:nvPr>
        </p:nvSpPr>
        <p:spPr>
          <a:xfrm>
            <a:off x="457200" y="44334"/>
            <a:ext cx="8229600" cy="523220"/>
          </a:xfrm>
        </p:spPr>
        <p:txBody>
          <a:bodyPr/>
          <a:lstStyle/>
          <a:p>
            <a:r>
              <a:rPr lang="en-US" dirty="0"/>
              <a:t>Introduction: Transpiration Cooling</a:t>
            </a:r>
          </a:p>
        </p:txBody>
      </p:sp>
      <p:sp>
        <p:nvSpPr>
          <p:cNvPr id="25" name="Rectangle 24">
            <a:extLst>
              <a:ext uri="{FF2B5EF4-FFF2-40B4-BE49-F238E27FC236}">
                <a16:creationId xmlns:a16="http://schemas.microsoft.com/office/drawing/2014/main" id="{873E9FC8-69C4-4323-B055-67DA4173BE73}"/>
              </a:ext>
            </a:extLst>
          </p:cNvPr>
          <p:cNvSpPr/>
          <p:nvPr/>
        </p:nvSpPr>
        <p:spPr>
          <a:xfrm>
            <a:off x="24106" y="609600"/>
            <a:ext cx="8683716" cy="584775"/>
          </a:xfrm>
          <a:prstGeom prst="rect">
            <a:avLst/>
          </a:prstGeom>
        </p:spPr>
        <p:txBody>
          <a:bodyPr wrap="square">
            <a:spAutoFit/>
          </a:bodyPr>
          <a:lstStyle/>
          <a:p>
            <a:pPr marL="285750" indent="-285750">
              <a:buFont typeface="Wingdings" panose="05000000000000000000" pitchFamily="2" charset="2"/>
              <a:buChar char="Ø"/>
            </a:pPr>
            <a:r>
              <a:rPr lang="en-US" sz="1600" dirty="0"/>
              <a:t>Concept: The coolant was forced through a porous wall or multiple micro-cooling channels to form an insulating layer of coolant film between the outer wall surface and hot stream.</a:t>
            </a:r>
          </a:p>
        </p:txBody>
      </p:sp>
      <p:sp>
        <p:nvSpPr>
          <p:cNvPr id="28" name="Rectangle 27">
            <a:extLst>
              <a:ext uri="{FF2B5EF4-FFF2-40B4-BE49-F238E27FC236}">
                <a16:creationId xmlns:a16="http://schemas.microsoft.com/office/drawing/2014/main" id="{E8CB7892-3394-4A29-9653-A7256E388A40}"/>
              </a:ext>
            </a:extLst>
          </p:cNvPr>
          <p:cNvSpPr/>
          <p:nvPr/>
        </p:nvSpPr>
        <p:spPr bwMode="auto">
          <a:xfrm>
            <a:off x="152400" y="1331168"/>
            <a:ext cx="3505200" cy="3088432"/>
          </a:xfrm>
          <a:prstGeom prst="rect">
            <a:avLst/>
          </a:prstGeom>
          <a:noFill/>
          <a:ln w="15875" cap="flat" cmpd="sng" algn="ctr">
            <a:solidFill>
              <a:srgbClr val="FF0000"/>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31" name="Rectangle 30">
            <a:extLst>
              <a:ext uri="{FF2B5EF4-FFF2-40B4-BE49-F238E27FC236}">
                <a16:creationId xmlns:a16="http://schemas.microsoft.com/office/drawing/2014/main" id="{F0F49444-D7AF-4540-B6D8-E5F37294E18B}"/>
              </a:ext>
            </a:extLst>
          </p:cNvPr>
          <p:cNvSpPr/>
          <p:nvPr/>
        </p:nvSpPr>
        <p:spPr bwMode="auto">
          <a:xfrm>
            <a:off x="5600700" y="1331167"/>
            <a:ext cx="3505200" cy="3080321"/>
          </a:xfrm>
          <a:prstGeom prst="rect">
            <a:avLst/>
          </a:prstGeom>
          <a:noFill/>
          <a:ln w="15875" cap="flat" cmpd="sng" algn="ctr">
            <a:solidFill>
              <a:srgbClr val="00B050"/>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32" name="TextBox 31">
            <a:extLst>
              <a:ext uri="{FF2B5EF4-FFF2-40B4-BE49-F238E27FC236}">
                <a16:creationId xmlns:a16="http://schemas.microsoft.com/office/drawing/2014/main" id="{BFD08B15-A793-4DED-9202-811DF93AC81B}"/>
              </a:ext>
            </a:extLst>
          </p:cNvPr>
          <p:cNvSpPr txBox="1"/>
          <p:nvPr/>
        </p:nvSpPr>
        <p:spPr>
          <a:xfrm>
            <a:off x="187949" y="4563284"/>
            <a:ext cx="4343401" cy="1731241"/>
          </a:xfrm>
          <a:prstGeom prst="rect">
            <a:avLst/>
          </a:prstGeom>
          <a:solidFill>
            <a:schemeClr val="bg1">
              <a:lumMod val="85000"/>
            </a:schemeClr>
          </a:solidFill>
        </p:spPr>
        <p:txBody>
          <a:bodyPr wrap="square" lIns="68579" tIns="34289" rIns="68579" bIns="34289" rtlCol="0">
            <a:spAutoFit/>
          </a:bodyPr>
          <a:lstStyle/>
          <a:p>
            <a:pPr marL="285750" indent="-285750">
              <a:buFont typeface="Wingdings" panose="05000000000000000000" pitchFamily="2" charset="2"/>
              <a:buChar char="Ø"/>
            </a:pPr>
            <a:r>
              <a:rPr lang="en-US" altLang="zh-CN" sz="1600" dirty="0">
                <a:latin typeface="Arial" panose="020B0604020202020204" pitchFamily="34" charset="0"/>
                <a:cs typeface="Arial" panose="020B0604020202020204" pitchFamily="34" charset="0"/>
              </a:rPr>
              <a:t>Challenges</a:t>
            </a:r>
          </a:p>
          <a:p>
            <a:r>
              <a:rPr lang="en-US" altLang="zh-CN" sz="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Oxidation due to Vortex Mixing with Hot Gas</a:t>
            </a:r>
          </a:p>
          <a:p>
            <a:pPr marL="285750" indent="-285750">
              <a:buFont typeface="Arial" panose="020B0604020202020204" pitchFamily="34" charset="0"/>
              <a:buChar char="•"/>
            </a:pPr>
            <a:endParaRPr lang="en-US" altLang="zh-CN"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Mechanical Strength Concern with Porous Media</a:t>
            </a:r>
          </a:p>
          <a:p>
            <a:pPr marL="285750" indent="-285750">
              <a:buFont typeface="Arial" panose="020B0604020202020204" pitchFamily="34" charset="0"/>
              <a:buChar char="•"/>
            </a:pPr>
            <a:endParaRPr lang="en-US" altLang="zh-CN"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Manufacturing Difficulties</a:t>
            </a:r>
          </a:p>
          <a:p>
            <a:endParaRPr lang="en-US" altLang="zh-CN" sz="1400" dirty="0">
              <a:latin typeface="Arial" panose="020B0604020202020204" pitchFamily="34" charset="0"/>
              <a:cs typeface="Arial" panose="020B0604020202020204" pitchFamily="34" charset="0"/>
            </a:endParaRPr>
          </a:p>
        </p:txBody>
      </p:sp>
      <p:pic>
        <p:nvPicPr>
          <p:cNvPr id="33" name="Graphic 32" descr="Checkmark">
            <a:extLst>
              <a:ext uri="{FF2B5EF4-FFF2-40B4-BE49-F238E27FC236}">
                <a16:creationId xmlns:a16="http://schemas.microsoft.com/office/drawing/2014/main" id="{775E8C0C-6388-48C1-B3BE-B87B735081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1472" y="5921365"/>
            <a:ext cx="228600" cy="228600"/>
          </a:xfrm>
          <a:prstGeom prst="rect">
            <a:avLst/>
          </a:prstGeom>
        </p:spPr>
      </p:pic>
      <p:cxnSp>
        <p:nvCxnSpPr>
          <p:cNvPr id="34" name="Straight Connector 33">
            <a:extLst>
              <a:ext uri="{FF2B5EF4-FFF2-40B4-BE49-F238E27FC236}">
                <a16:creationId xmlns:a16="http://schemas.microsoft.com/office/drawing/2014/main" id="{60E186AA-A5DA-4CB3-94BE-7D0DEA37A47E}"/>
              </a:ext>
            </a:extLst>
          </p:cNvPr>
          <p:cNvCxnSpPr>
            <a:cxnSpLocks/>
          </p:cNvCxnSpPr>
          <p:nvPr/>
        </p:nvCxnSpPr>
        <p:spPr bwMode="auto">
          <a:xfrm flipV="1">
            <a:off x="4114800" y="4911876"/>
            <a:ext cx="676243" cy="112750"/>
          </a:xfrm>
          <a:prstGeom prst="line">
            <a:avLst/>
          </a:prstGeom>
          <a:noFill/>
          <a:ln w="15875" cap="flat" cmpd="sng" algn="ctr">
            <a:solidFill>
              <a:srgbClr val="00B05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B373BA61-A9F2-45C1-91CB-EBE1E0CB05C9}"/>
              </a:ext>
            </a:extLst>
          </p:cNvPr>
          <p:cNvCxnSpPr>
            <a:cxnSpLocks/>
          </p:cNvCxnSpPr>
          <p:nvPr/>
        </p:nvCxnSpPr>
        <p:spPr bwMode="auto">
          <a:xfrm flipV="1">
            <a:off x="4417272" y="5143135"/>
            <a:ext cx="373771" cy="285769"/>
          </a:xfrm>
          <a:prstGeom prst="line">
            <a:avLst/>
          </a:prstGeom>
          <a:noFill/>
          <a:ln w="15875" cap="flat" cmpd="sng" algn="ctr">
            <a:solidFill>
              <a:srgbClr val="00B05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6745E68E-B746-443C-8E44-9E9374B54DB2}"/>
              </a:ext>
            </a:extLst>
          </p:cNvPr>
          <p:cNvCxnSpPr>
            <a:cxnSpLocks/>
          </p:cNvCxnSpPr>
          <p:nvPr/>
        </p:nvCxnSpPr>
        <p:spPr bwMode="auto">
          <a:xfrm>
            <a:off x="4393911" y="5440678"/>
            <a:ext cx="423902" cy="106735"/>
          </a:xfrm>
          <a:prstGeom prst="line">
            <a:avLst/>
          </a:prstGeom>
          <a:noFill/>
          <a:ln w="15875" cap="flat" cmpd="sng" algn="ctr">
            <a:solidFill>
              <a:srgbClr val="00B050"/>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E2907DCF-2B63-4DD5-8B94-6C7F181A1680}"/>
              </a:ext>
            </a:extLst>
          </p:cNvPr>
          <p:cNvCxnSpPr>
            <a:cxnSpLocks/>
          </p:cNvCxnSpPr>
          <p:nvPr/>
        </p:nvCxnSpPr>
        <p:spPr bwMode="auto">
          <a:xfrm flipV="1">
            <a:off x="2539706" y="5775918"/>
            <a:ext cx="2251337" cy="77674"/>
          </a:xfrm>
          <a:prstGeom prst="line">
            <a:avLst/>
          </a:prstGeom>
          <a:noFill/>
          <a:ln w="15875" cap="flat" cmpd="sng" algn="ctr">
            <a:solidFill>
              <a:srgbClr val="00B050"/>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1BB0066A-0C51-4242-A78A-9AE644BD3101}"/>
              </a:ext>
            </a:extLst>
          </p:cNvPr>
          <p:cNvCxnSpPr>
            <a:cxnSpLocks/>
          </p:cNvCxnSpPr>
          <p:nvPr/>
        </p:nvCxnSpPr>
        <p:spPr bwMode="auto">
          <a:xfrm>
            <a:off x="2554946" y="5854982"/>
            <a:ext cx="2251337" cy="127054"/>
          </a:xfrm>
          <a:prstGeom prst="line">
            <a:avLst/>
          </a:prstGeom>
          <a:noFill/>
          <a:ln w="15875" cap="flat" cmpd="sng" algn="ctr">
            <a:solidFill>
              <a:srgbClr val="00B050"/>
            </a:solidFill>
            <a:prstDash val="solid"/>
            <a:round/>
            <a:headEnd type="none" w="med" len="med"/>
            <a:tailEnd type="none" w="med" len="med"/>
          </a:ln>
          <a:effectLst/>
        </p:spPr>
      </p:cxnSp>
    </p:spTree>
    <p:extLst>
      <p:ext uri="{BB962C8B-B14F-4D97-AF65-F5344CB8AC3E}">
        <p14:creationId xmlns:p14="http://schemas.microsoft.com/office/powerpoint/2010/main" val="13795432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067340-0284-4204-B01C-1A8813132EB0}"/>
              </a:ext>
            </a:extLst>
          </p:cNvPr>
          <p:cNvSpPr txBox="1"/>
          <p:nvPr/>
        </p:nvSpPr>
        <p:spPr>
          <a:xfrm>
            <a:off x="653802" y="324800"/>
            <a:ext cx="7885236" cy="435504"/>
          </a:xfrm>
          <a:prstGeom prst="rect">
            <a:avLst/>
          </a:prstGeom>
        </p:spPr>
        <p:txBody>
          <a:bodyPr wrap="none" lIns="68580" tIns="34290" rIns="68580" bIns="34290">
            <a:spAutoFit/>
          </a:bodyPr>
          <a:lstStyle>
            <a:defPPr>
              <a:defRPr lang="en-US"/>
            </a:defPPr>
            <a:lvl1pPr>
              <a:defRPr sz="2800" b="1">
                <a:solidFill>
                  <a:srgbClr val="002060"/>
                </a:solidFill>
                <a:latin typeface="Georgia Pro" panose="02040502050405020303" pitchFamily="18" charset="0"/>
                <a:ea typeface="MS PGothic" panose="020B0600070205080204" pitchFamily="34" charset="-128"/>
                <a:cs typeface="Arial" panose="020B0604020202020204" pitchFamily="34" charset="0"/>
              </a:defRPr>
            </a:lvl1pPr>
          </a:lstStyle>
          <a:p>
            <a:pPr algn="ctr" defTabSz="758825">
              <a:lnSpc>
                <a:spcPct val="85000"/>
              </a:lnSpc>
              <a:defRPr/>
            </a:pPr>
            <a:r>
              <a:rPr lang="en-US" i="0" dirty="0">
                <a:solidFill>
                  <a:srgbClr val="003399"/>
                </a:solidFill>
                <a:latin typeface="+mj-lt"/>
                <a:ea typeface="+mj-ea"/>
                <a:cs typeface="+mj-cs"/>
              </a:rPr>
              <a:t>Transpiration &amp; Film Cooling Test Structures </a:t>
            </a:r>
          </a:p>
        </p:txBody>
      </p:sp>
      <p:sp>
        <p:nvSpPr>
          <p:cNvPr id="4" name="TextBox 3">
            <a:extLst>
              <a:ext uri="{FF2B5EF4-FFF2-40B4-BE49-F238E27FC236}">
                <a16:creationId xmlns:a16="http://schemas.microsoft.com/office/drawing/2014/main" id="{BE403906-FEA4-467F-B290-56A3E71E6E1E}"/>
              </a:ext>
            </a:extLst>
          </p:cNvPr>
          <p:cNvSpPr txBox="1"/>
          <p:nvPr/>
        </p:nvSpPr>
        <p:spPr>
          <a:xfrm>
            <a:off x="224207" y="3488440"/>
            <a:ext cx="859190" cy="1131079"/>
          </a:xfrm>
          <a:prstGeom prst="rect">
            <a:avLst/>
          </a:prstGeom>
          <a:noFill/>
        </p:spPr>
        <p:txBody>
          <a:bodyPr wrap="square" lIns="68580" tIns="34290" rIns="68580" bIns="34290" rtlCol="0">
            <a:spAutoFit/>
          </a:bodyPr>
          <a:lstStyle/>
          <a:p>
            <a:pPr algn="ctr"/>
            <a:r>
              <a:rPr lang="en-US" sz="1200" dirty="0">
                <a:solidFill>
                  <a:schemeClr val="tx1"/>
                </a:solidFill>
                <a:latin typeface="Arial" panose="020B0604020202020204" pitchFamily="34" charset="0"/>
                <a:cs typeface="Arial" panose="020B0604020202020204" pitchFamily="34" charset="0"/>
              </a:rPr>
              <a:t>(A) Round</a:t>
            </a:r>
          </a:p>
          <a:p>
            <a:pPr algn="ctr"/>
            <a:r>
              <a:rPr lang="en-US" sz="1200" dirty="0">
                <a:solidFill>
                  <a:schemeClr val="tx1"/>
                </a:solidFill>
                <a:latin typeface="Arial" panose="020B0604020202020204" pitchFamily="34" charset="0"/>
                <a:cs typeface="Arial" panose="020B0604020202020204" pitchFamily="34" charset="0"/>
              </a:rPr>
              <a:t> Holes with Pitch of 3D</a:t>
            </a:r>
          </a:p>
          <a:p>
            <a:pPr algn="ctr"/>
            <a:r>
              <a:rPr lang="en-US" sz="1200" dirty="0">
                <a:solidFill>
                  <a:schemeClr val="tx1"/>
                </a:solidFill>
                <a:latin typeface="Arial" panose="020B0604020202020204" pitchFamily="34" charset="0"/>
                <a:cs typeface="Arial" panose="020B0604020202020204" pitchFamily="34" charset="0"/>
              </a:rPr>
              <a:t>(RH-3D)</a:t>
            </a:r>
          </a:p>
          <a:p>
            <a:pPr algn="ctr"/>
            <a:endParaRPr lang="en-US" sz="9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1A5455B-DBA3-4366-8DF3-F29DD3832E89}"/>
              </a:ext>
            </a:extLst>
          </p:cNvPr>
          <p:cNvSpPr txBox="1"/>
          <p:nvPr/>
        </p:nvSpPr>
        <p:spPr>
          <a:xfrm>
            <a:off x="2501364" y="3496548"/>
            <a:ext cx="859189" cy="807913"/>
          </a:xfrm>
          <a:prstGeom prst="rect">
            <a:avLst/>
          </a:prstGeom>
          <a:noFill/>
        </p:spPr>
        <p:txBody>
          <a:bodyPr wrap="square" lIns="68580" tIns="34290" rIns="68580" bIns="34290" rtlCol="0">
            <a:spAutoFit/>
          </a:bodyPr>
          <a:lstStyle/>
          <a:p>
            <a:pPr algn="ctr"/>
            <a:r>
              <a:rPr lang="en-US" sz="1200" dirty="0">
                <a:solidFill>
                  <a:schemeClr val="tx1"/>
                </a:solidFill>
                <a:latin typeface="Arial" panose="020B0604020202020204" pitchFamily="34" charset="0"/>
                <a:cs typeface="Arial" panose="020B0604020202020204" pitchFamily="34" charset="0"/>
              </a:rPr>
              <a:t>(C) Spheres</a:t>
            </a:r>
          </a:p>
          <a:p>
            <a:pPr algn="ctr"/>
            <a:r>
              <a:rPr lang="en-US" sz="1200" dirty="0">
                <a:solidFill>
                  <a:schemeClr val="tx1"/>
                </a:solidFill>
                <a:latin typeface="Arial" panose="020B0604020202020204" pitchFamily="34" charset="0"/>
                <a:cs typeface="Arial" panose="020B0604020202020204" pitchFamily="34" charset="0"/>
              </a:rPr>
              <a:t> Packing</a:t>
            </a:r>
          </a:p>
          <a:p>
            <a:pPr algn="ctr"/>
            <a:r>
              <a:rPr lang="en-US" sz="1200" dirty="0">
                <a:solidFill>
                  <a:schemeClr val="tx1"/>
                </a:solidFill>
                <a:latin typeface="Arial" panose="020B0604020202020204" pitchFamily="34" charset="0"/>
                <a:cs typeface="Arial" panose="020B0604020202020204" pitchFamily="34" charset="0"/>
              </a:rPr>
              <a:t>(SP)</a:t>
            </a:r>
          </a:p>
        </p:txBody>
      </p:sp>
      <p:sp>
        <p:nvSpPr>
          <p:cNvPr id="6" name="TextBox 5">
            <a:extLst>
              <a:ext uri="{FF2B5EF4-FFF2-40B4-BE49-F238E27FC236}">
                <a16:creationId xmlns:a16="http://schemas.microsoft.com/office/drawing/2014/main" id="{117EAD23-26F2-4C5C-8554-D94845F783F0}"/>
              </a:ext>
            </a:extLst>
          </p:cNvPr>
          <p:cNvSpPr txBox="1"/>
          <p:nvPr/>
        </p:nvSpPr>
        <p:spPr>
          <a:xfrm>
            <a:off x="3488749" y="3533449"/>
            <a:ext cx="1003872" cy="623248"/>
          </a:xfrm>
          <a:prstGeom prst="rect">
            <a:avLst/>
          </a:prstGeom>
          <a:noFill/>
        </p:spPr>
        <p:txBody>
          <a:bodyPr wrap="square" lIns="68580" tIns="34290" rIns="68580" bIns="34290" rtlCol="0">
            <a:spAutoFit/>
          </a:bodyPr>
          <a:lstStyle/>
          <a:p>
            <a:pPr algn="ctr"/>
            <a:r>
              <a:rPr lang="en-US" sz="1200" dirty="0">
                <a:solidFill>
                  <a:schemeClr val="tx1"/>
                </a:solidFill>
                <a:latin typeface="Arial" panose="020B0604020202020204" pitchFamily="34" charset="0"/>
                <a:cs typeface="Arial" panose="020B0604020202020204" pitchFamily="34" charset="0"/>
              </a:rPr>
              <a:t>(D) Wire </a:t>
            </a:r>
            <a:r>
              <a:rPr lang="en-US" altLang="zh-CN" sz="1200" dirty="0">
                <a:solidFill>
                  <a:schemeClr val="tx1"/>
                </a:solidFill>
                <a:latin typeface="Arial" panose="020B0604020202020204" pitchFamily="34" charset="0"/>
                <a:cs typeface="Arial" panose="020B0604020202020204" pitchFamily="34" charset="0"/>
              </a:rPr>
              <a:t>Mesh</a:t>
            </a:r>
          </a:p>
          <a:p>
            <a:pPr algn="ctr"/>
            <a:r>
              <a:rPr lang="en-US" sz="1200" dirty="0">
                <a:solidFill>
                  <a:schemeClr val="tx1"/>
                </a:solidFill>
                <a:latin typeface="Arial" panose="020B0604020202020204" pitchFamily="34" charset="0"/>
                <a:cs typeface="Arial" panose="020B0604020202020204" pitchFamily="34" charset="0"/>
              </a:rPr>
              <a:t>(WM)</a:t>
            </a:r>
          </a:p>
        </p:txBody>
      </p:sp>
      <p:sp>
        <p:nvSpPr>
          <p:cNvPr id="7" name="TextBox 6">
            <a:extLst>
              <a:ext uri="{FF2B5EF4-FFF2-40B4-BE49-F238E27FC236}">
                <a16:creationId xmlns:a16="http://schemas.microsoft.com/office/drawing/2014/main" id="{A5F60929-2D8C-45B2-B7BA-7F00FB973154}"/>
              </a:ext>
            </a:extLst>
          </p:cNvPr>
          <p:cNvSpPr txBox="1"/>
          <p:nvPr/>
        </p:nvSpPr>
        <p:spPr>
          <a:xfrm>
            <a:off x="4553208" y="3544675"/>
            <a:ext cx="1003871" cy="807913"/>
          </a:xfrm>
          <a:prstGeom prst="rect">
            <a:avLst/>
          </a:prstGeom>
          <a:noFill/>
        </p:spPr>
        <p:txBody>
          <a:bodyPr wrap="square" lIns="68580" tIns="34290" rIns="68580" bIns="34290" rtlCol="0">
            <a:spAutoFit/>
          </a:bodyPr>
          <a:lstStyle/>
          <a:p>
            <a:pPr algn="ctr"/>
            <a:r>
              <a:rPr lang="en-US" sz="1200" dirty="0">
                <a:solidFill>
                  <a:schemeClr val="tx1"/>
                </a:solidFill>
                <a:latin typeface="Arial" panose="020B0604020202020204" pitchFamily="34" charset="0"/>
                <a:cs typeface="Arial" panose="020B0604020202020204" pitchFamily="34" charset="0"/>
              </a:rPr>
              <a:t>(E) Blood Vessel Shaped</a:t>
            </a:r>
          </a:p>
          <a:p>
            <a:pPr algn="ctr"/>
            <a:r>
              <a:rPr lang="en-US" sz="1200" dirty="0">
                <a:solidFill>
                  <a:schemeClr val="tx1"/>
                </a:solidFill>
                <a:latin typeface="Arial" panose="020B0604020202020204" pitchFamily="34" charset="0"/>
                <a:cs typeface="Arial" panose="020B0604020202020204" pitchFamily="34" charset="0"/>
              </a:rPr>
              <a:t>(BV) </a:t>
            </a:r>
          </a:p>
        </p:txBody>
      </p:sp>
      <p:sp>
        <p:nvSpPr>
          <p:cNvPr id="8" name="TextBox 7">
            <a:extLst>
              <a:ext uri="{FF2B5EF4-FFF2-40B4-BE49-F238E27FC236}">
                <a16:creationId xmlns:a16="http://schemas.microsoft.com/office/drawing/2014/main" id="{9B24BA3E-8752-41B1-8258-5B1F08D6873D}"/>
              </a:ext>
            </a:extLst>
          </p:cNvPr>
          <p:cNvSpPr txBox="1"/>
          <p:nvPr/>
        </p:nvSpPr>
        <p:spPr>
          <a:xfrm>
            <a:off x="1356437" y="3488440"/>
            <a:ext cx="859189" cy="992579"/>
          </a:xfrm>
          <a:prstGeom prst="rect">
            <a:avLst/>
          </a:prstGeom>
          <a:noFill/>
        </p:spPr>
        <p:txBody>
          <a:bodyPr wrap="square" lIns="68580" tIns="34290" rIns="68580" bIns="34290" rtlCol="0">
            <a:spAutoFit/>
          </a:bodyPr>
          <a:lstStyle/>
          <a:p>
            <a:pPr algn="ctr"/>
            <a:r>
              <a:rPr lang="en-US" sz="1200" dirty="0">
                <a:solidFill>
                  <a:schemeClr val="tx1"/>
                </a:solidFill>
                <a:latin typeface="Arial" panose="020B0604020202020204" pitchFamily="34" charset="0"/>
                <a:cs typeface="Arial" panose="020B0604020202020204" pitchFamily="34" charset="0"/>
              </a:rPr>
              <a:t>(B) Round   Holes with Pitch of 2D</a:t>
            </a:r>
          </a:p>
          <a:p>
            <a:pPr algn="ctr"/>
            <a:r>
              <a:rPr lang="en-US" sz="1200" dirty="0">
                <a:solidFill>
                  <a:schemeClr val="tx1"/>
                </a:solidFill>
                <a:latin typeface="Arial" panose="020B0604020202020204" pitchFamily="34" charset="0"/>
                <a:cs typeface="Arial" panose="020B0604020202020204" pitchFamily="34" charset="0"/>
              </a:rPr>
              <a:t>(RH-2D)</a:t>
            </a:r>
          </a:p>
        </p:txBody>
      </p:sp>
      <p:pic>
        <p:nvPicPr>
          <p:cNvPr id="9" name="Picture 8">
            <a:extLst>
              <a:ext uri="{FF2B5EF4-FFF2-40B4-BE49-F238E27FC236}">
                <a16:creationId xmlns:a16="http://schemas.microsoft.com/office/drawing/2014/main" id="{D44F8090-70AF-4F24-B407-C9BD5866C1B3}"/>
              </a:ext>
            </a:extLst>
          </p:cNvPr>
          <p:cNvPicPr>
            <a:picLocks noChangeAspect="1"/>
          </p:cNvPicPr>
          <p:nvPr/>
        </p:nvPicPr>
        <p:blipFill>
          <a:blip r:embed="rId3"/>
          <a:stretch>
            <a:fillRect/>
          </a:stretch>
        </p:blipFill>
        <p:spPr>
          <a:xfrm>
            <a:off x="70679" y="1075982"/>
            <a:ext cx="5486400" cy="2310350"/>
          </a:xfrm>
          <a:prstGeom prst="rect">
            <a:avLst/>
          </a:prstGeom>
        </p:spPr>
      </p:pic>
      <p:pic>
        <p:nvPicPr>
          <p:cNvPr id="10" name="Picture 9">
            <a:extLst>
              <a:ext uri="{FF2B5EF4-FFF2-40B4-BE49-F238E27FC236}">
                <a16:creationId xmlns:a16="http://schemas.microsoft.com/office/drawing/2014/main" id="{1458B93E-D972-43CE-AC35-48823BCACF5A}"/>
              </a:ext>
            </a:extLst>
          </p:cNvPr>
          <p:cNvPicPr>
            <a:picLocks noChangeAspect="1"/>
          </p:cNvPicPr>
          <p:nvPr/>
        </p:nvPicPr>
        <p:blipFill>
          <a:blip r:embed="rId4"/>
          <a:stretch>
            <a:fillRect/>
          </a:stretch>
        </p:blipFill>
        <p:spPr>
          <a:xfrm>
            <a:off x="5557079" y="1252780"/>
            <a:ext cx="1371600" cy="1652039"/>
          </a:xfrm>
          <a:prstGeom prst="rect">
            <a:avLst/>
          </a:prstGeom>
        </p:spPr>
      </p:pic>
      <p:sp>
        <p:nvSpPr>
          <p:cNvPr id="11" name="Oval 10">
            <a:extLst>
              <a:ext uri="{FF2B5EF4-FFF2-40B4-BE49-F238E27FC236}">
                <a16:creationId xmlns:a16="http://schemas.microsoft.com/office/drawing/2014/main" id="{83BB25B1-A2E5-4DCB-BD0B-44B6D33AE25F}"/>
              </a:ext>
            </a:extLst>
          </p:cNvPr>
          <p:cNvSpPr>
            <a:spLocks noChangeAspect="1"/>
          </p:cNvSpPr>
          <p:nvPr/>
        </p:nvSpPr>
        <p:spPr>
          <a:xfrm>
            <a:off x="5603834" y="1190286"/>
            <a:ext cx="270321" cy="270321"/>
          </a:xfrm>
          <a:prstGeom prst="ellipse">
            <a:avLst/>
          </a:prstGeom>
          <a:solidFill>
            <a:srgbClr val="7030A0"/>
          </a:solidFill>
          <a:ln>
            <a:no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algn="ctr"/>
            <a:r>
              <a:rPr lang="en-US" sz="1800" dirty="0"/>
              <a:t>F</a:t>
            </a:r>
          </a:p>
        </p:txBody>
      </p:sp>
      <p:sp>
        <p:nvSpPr>
          <p:cNvPr id="12" name="TextBox 11">
            <a:extLst>
              <a:ext uri="{FF2B5EF4-FFF2-40B4-BE49-F238E27FC236}">
                <a16:creationId xmlns:a16="http://schemas.microsoft.com/office/drawing/2014/main" id="{A9C517BB-48EC-4BBE-91E0-B479825AC325}"/>
              </a:ext>
            </a:extLst>
          </p:cNvPr>
          <p:cNvSpPr txBox="1"/>
          <p:nvPr/>
        </p:nvSpPr>
        <p:spPr>
          <a:xfrm>
            <a:off x="5641770" y="3550760"/>
            <a:ext cx="1003871" cy="623248"/>
          </a:xfrm>
          <a:prstGeom prst="rect">
            <a:avLst/>
          </a:prstGeom>
          <a:noFill/>
        </p:spPr>
        <p:txBody>
          <a:bodyPr wrap="square" lIns="68580" tIns="34290" rIns="68580" bIns="34290" rtlCol="0">
            <a:spAutoFit/>
          </a:bodyPr>
          <a:lstStyle/>
          <a:p>
            <a:pPr algn="ctr"/>
            <a:r>
              <a:rPr lang="en-US" sz="1200" dirty="0">
                <a:solidFill>
                  <a:schemeClr val="tx1"/>
                </a:solidFill>
                <a:latin typeface="Arial" panose="020B0604020202020204" pitchFamily="34" charset="0"/>
                <a:cs typeface="Arial" panose="020B0604020202020204" pitchFamily="34" charset="0"/>
              </a:rPr>
              <a:t>(F) Laidback Film Cooling </a:t>
            </a:r>
          </a:p>
          <a:p>
            <a:pPr algn="ctr"/>
            <a:r>
              <a:rPr lang="en-US" sz="1200" dirty="0">
                <a:solidFill>
                  <a:schemeClr val="tx1"/>
                </a:solidFill>
                <a:latin typeface="Arial" panose="020B0604020202020204" pitchFamily="34" charset="0"/>
                <a:cs typeface="Arial" panose="020B0604020202020204" pitchFamily="34" charset="0"/>
              </a:rPr>
              <a:t>(FC)</a:t>
            </a:r>
          </a:p>
        </p:txBody>
      </p:sp>
      <p:sp>
        <p:nvSpPr>
          <p:cNvPr id="13" name="TextBox 12">
            <a:extLst>
              <a:ext uri="{FF2B5EF4-FFF2-40B4-BE49-F238E27FC236}">
                <a16:creationId xmlns:a16="http://schemas.microsoft.com/office/drawing/2014/main" id="{E3AF5CE8-D72E-47FB-93E7-F2493DA00D53}"/>
              </a:ext>
            </a:extLst>
          </p:cNvPr>
          <p:cNvSpPr txBox="1"/>
          <p:nvPr/>
        </p:nvSpPr>
        <p:spPr>
          <a:xfrm>
            <a:off x="5690166" y="2904819"/>
            <a:ext cx="955475" cy="253916"/>
          </a:xfrm>
          <a:prstGeom prst="rect">
            <a:avLst/>
          </a:prstGeom>
          <a:noFill/>
        </p:spPr>
        <p:txBody>
          <a:bodyPr wrap="square" lIns="68580" tIns="34290" rIns="68580" bIns="34290" rtlCol="0">
            <a:spAutoFit/>
          </a:bodyPr>
          <a:lstStyle/>
          <a:p>
            <a:r>
              <a:rPr lang="en-US" sz="1200" dirty="0">
                <a:solidFill>
                  <a:schemeClr val="tx1"/>
                </a:solidFill>
              </a:rPr>
              <a:t>D=1mm</a:t>
            </a:r>
          </a:p>
        </p:txBody>
      </p:sp>
      <p:pic>
        <p:nvPicPr>
          <p:cNvPr id="14" name="Picture 13">
            <a:extLst>
              <a:ext uri="{FF2B5EF4-FFF2-40B4-BE49-F238E27FC236}">
                <a16:creationId xmlns:a16="http://schemas.microsoft.com/office/drawing/2014/main" id="{3B8FE9D6-AAC6-49D8-AB52-B885A53D6121}"/>
              </a:ext>
            </a:extLst>
          </p:cNvPr>
          <p:cNvPicPr>
            <a:picLocks noChangeAspect="1"/>
          </p:cNvPicPr>
          <p:nvPr/>
        </p:nvPicPr>
        <p:blipFill>
          <a:blip r:embed="rId5"/>
          <a:stretch>
            <a:fillRect/>
          </a:stretch>
        </p:blipFill>
        <p:spPr>
          <a:xfrm>
            <a:off x="6954079" y="914615"/>
            <a:ext cx="2267712" cy="1915140"/>
          </a:xfrm>
          <a:prstGeom prst="rect">
            <a:avLst/>
          </a:prstGeom>
        </p:spPr>
      </p:pic>
      <p:sp>
        <p:nvSpPr>
          <p:cNvPr id="15" name="TextBox 14">
            <a:extLst>
              <a:ext uri="{FF2B5EF4-FFF2-40B4-BE49-F238E27FC236}">
                <a16:creationId xmlns:a16="http://schemas.microsoft.com/office/drawing/2014/main" id="{1160EF37-3C01-4665-AB5A-7299B29934E1}"/>
              </a:ext>
            </a:extLst>
          </p:cNvPr>
          <p:cNvSpPr txBox="1"/>
          <p:nvPr/>
        </p:nvSpPr>
        <p:spPr>
          <a:xfrm>
            <a:off x="681503" y="4641405"/>
            <a:ext cx="2596104" cy="1895391"/>
          </a:xfrm>
          <a:prstGeom prst="rect">
            <a:avLst/>
          </a:prstGeom>
          <a:noFill/>
        </p:spPr>
        <p:txBody>
          <a:bodyPr wrap="square" lIns="68580" tIns="34290" rIns="68580" bIns="34290" rtlCol="0">
            <a:spAutoFit/>
          </a:bodyPr>
          <a:lstStyle/>
          <a:p>
            <a:pPr algn="ctr"/>
            <a:r>
              <a:rPr lang="en-US" sz="1600" b="1" dirty="0">
                <a:solidFill>
                  <a:schemeClr val="tx1"/>
                </a:solidFill>
                <a:latin typeface="Arial" panose="020B0604020202020204" pitchFamily="34" charset="0"/>
                <a:cs typeface="Arial" panose="020B0604020202020204" pitchFamily="34" charset="0"/>
              </a:rPr>
              <a:t>Design Parameters</a:t>
            </a:r>
            <a:r>
              <a:rPr lang="en-US" sz="1600" dirty="0">
                <a:solidFill>
                  <a:schemeClr val="tx1"/>
                </a:solidFill>
                <a:latin typeface="Arial" panose="020B0604020202020204" pitchFamily="34" charset="0"/>
                <a:cs typeface="Arial" panose="020B0604020202020204" pitchFamily="34" charset="0"/>
              </a:rPr>
              <a:t>: </a:t>
            </a:r>
          </a:p>
          <a:p>
            <a:pPr algn="ctr"/>
            <a:endParaRPr lang="en-US" sz="1600" dirty="0">
              <a:solidFill>
                <a:schemeClr val="tx1"/>
              </a:solidFill>
            </a:endParaRPr>
          </a:p>
          <a:p>
            <a:pPr algn="ctr"/>
            <a:r>
              <a:rPr lang="en-US" sz="1600" dirty="0">
                <a:solidFill>
                  <a:schemeClr val="tx1"/>
                </a:solidFill>
              </a:rPr>
              <a:t>Material: In718</a:t>
            </a:r>
          </a:p>
          <a:p>
            <a:pPr algn="ctr"/>
            <a:r>
              <a:rPr lang="en-US" sz="1600" dirty="0">
                <a:solidFill>
                  <a:schemeClr val="tx1"/>
                </a:solidFill>
                <a:latin typeface="Arial" panose="020B0604020202020204" pitchFamily="34" charset="0"/>
                <a:cs typeface="Arial" panose="020B0604020202020204" pitchFamily="34" charset="0"/>
              </a:rPr>
              <a:t> </a:t>
            </a:r>
            <a:r>
              <a:rPr lang="en-US" sz="1600" dirty="0">
                <a:solidFill>
                  <a:schemeClr val="tx1"/>
                </a:solidFill>
                <a:cs typeface="Arial" panose="020B0604020202020204" pitchFamily="34" charset="0"/>
              </a:rPr>
              <a:t>Test Plate Size (mm) : L</a:t>
            </a:r>
            <a:r>
              <a:rPr lang="en-US" sz="1600" dirty="0">
                <a:solidFill>
                  <a:schemeClr val="tx1"/>
                </a:solidFill>
              </a:rPr>
              <a:t>30×W12×T3.2</a:t>
            </a:r>
          </a:p>
          <a:p>
            <a:pPr algn="ctr">
              <a:spcBef>
                <a:spcPts val="800"/>
              </a:spcBef>
            </a:pPr>
            <a:r>
              <a:rPr lang="en-US" sz="1600" dirty="0">
                <a:solidFill>
                  <a:schemeClr val="tx1"/>
                </a:solidFill>
                <a:cs typeface="Arial" panose="020B0604020202020204" pitchFamily="34" charset="0"/>
              </a:rPr>
              <a:t> Cooling effective area:  L20 ×W12</a:t>
            </a:r>
          </a:p>
        </p:txBody>
      </p:sp>
      <p:sp>
        <p:nvSpPr>
          <p:cNvPr id="16" name="Rectangle 15">
            <a:extLst>
              <a:ext uri="{FF2B5EF4-FFF2-40B4-BE49-F238E27FC236}">
                <a16:creationId xmlns:a16="http://schemas.microsoft.com/office/drawing/2014/main" id="{F95BB497-ACEF-429B-B926-CBD812C053B8}"/>
              </a:ext>
            </a:extLst>
          </p:cNvPr>
          <p:cNvSpPr/>
          <p:nvPr/>
        </p:nvSpPr>
        <p:spPr>
          <a:xfrm>
            <a:off x="23924" y="1049114"/>
            <a:ext cx="6914393" cy="3431905"/>
          </a:xfrm>
          <a:prstGeom prst="rect">
            <a:avLst/>
          </a:prstGeom>
          <a:noFill/>
          <a:ln w="3175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t>0</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1A22EBDC-3108-4565-B487-556ECB1636B9}"/>
                  </a:ext>
                </a:extLst>
              </p:cNvPr>
              <p:cNvSpPr/>
              <p:nvPr/>
            </p:nvSpPr>
            <p:spPr>
              <a:xfrm>
                <a:off x="5333042" y="5093727"/>
                <a:ext cx="1463157" cy="550856"/>
              </a:xfrm>
              <a:prstGeom prst="rect">
                <a:avLst/>
              </a:prstGeom>
            </p:spPr>
            <p:txBody>
              <a:bodyPr wrap="none" lIns="68580" tIns="34290" rIns="68580" bIns="34290">
                <a:spAutoFit/>
              </a:bodyPr>
              <a:lstStyle/>
              <a:p>
                <a14:m>
                  <m:oMath xmlns:m="http://schemas.openxmlformats.org/officeDocument/2006/math">
                    <m:r>
                      <a:rPr lang="en-US" sz="2000" i="1" smtClean="0">
                        <a:solidFill>
                          <a:schemeClr val="tx1"/>
                        </a:solidFill>
                        <a:latin typeface="Cambria Math"/>
                      </a:rPr>
                      <m:t>𝐹</m:t>
                    </m:r>
                    <m:r>
                      <a:rPr lang="en-US" sz="2000">
                        <a:solidFill>
                          <a:schemeClr val="tx1"/>
                        </a:solidFill>
                        <a:latin typeface="Cambria Math"/>
                      </a:rPr>
                      <m:t>=</m:t>
                    </m:r>
                    <m:f>
                      <m:fPr>
                        <m:ctrlPr>
                          <a:rPr lang="en-US" sz="2000" i="1">
                            <a:solidFill>
                              <a:schemeClr val="tx1"/>
                            </a:solidFill>
                            <a:latin typeface="Cambria Math" panose="02040503050406030204" pitchFamily="18" charset="0"/>
                          </a:rPr>
                        </m:ctrlPr>
                      </m:fPr>
                      <m:num>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a:rPr>
                              <m:t>𝜌</m:t>
                            </m:r>
                          </m:e>
                          <m:sub>
                            <m:r>
                              <a:rPr lang="en-US" sz="2000" i="1">
                                <a:solidFill>
                                  <a:schemeClr val="tx1"/>
                                </a:solidFill>
                                <a:latin typeface="Cambria Math"/>
                              </a:rPr>
                              <m:t>𝑐</m:t>
                            </m:r>
                          </m:sub>
                        </m:sSub>
                        <m:sSub>
                          <m:sSubPr>
                            <m:ctrlPr>
                              <a:rPr lang="en-US" sz="2000" i="1">
                                <a:solidFill>
                                  <a:schemeClr val="tx1"/>
                                </a:solidFill>
                                <a:latin typeface="Cambria Math" panose="02040503050406030204" pitchFamily="18" charset="0"/>
                              </a:rPr>
                            </m:ctrlPr>
                          </m:sSubPr>
                          <m:e>
                            <m:r>
                              <m:rPr>
                                <m:sty m:val="p"/>
                              </m:rPr>
                              <a:rPr lang="en-US" sz="2000" i="0">
                                <a:solidFill>
                                  <a:schemeClr val="tx1"/>
                                </a:solidFill>
                                <a:latin typeface="Cambria Math"/>
                              </a:rPr>
                              <m:t>v</m:t>
                            </m:r>
                          </m:e>
                          <m:sub>
                            <m:r>
                              <a:rPr lang="en-US" sz="2000" i="1">
                                <a:solidFill>
                                  <a:schemeClr val="tx1"/>
                                </a:solidFill>
                                <a:latin typeface="Cambria Math"/>
                              </a:rPr>
                              <m:t>𝑐</m:t>
                            </m:r>
                          </m:sub>
                        </m:sSub>
                      </m:num>
                      <m:den>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a:rPr>
                              <m:t>𝜌</m:t>
                            </m:r>
                          </m:e>
                          <m:sub>
                            <m:r>
                              <a:rPr lang="en-US" sz="2000" i="1">
                                <a:solidFill>
                                  <a:schemeClr val="tx1"/>
                                </a:solidFill>
                                <a:latin typeface="Cambria Math"/>
                              </a:rPr>
                              <m:t>𝑔</m:t>
                            </m:r>
                          </m:sub>
                        </m:sSub>
                        <m:sSub>
                          <m:sSubPr>
                            <m:ctrlPr>
                              <a:rPr lang="en-US" sz="2000" i="1">
                                <a:solidFill>
                                  <a:schemeClr val="tx1"/>
                                </a:solidFill>
                                <a:latin typeface="Cambria Math" panose="02040503050406030204" pitchFamily="18" charset="0"/>
                              </a:rPr>
                            </m:ctrlPr>
                          </m:sSubPr>
                          <m:e>
                            <m:r>
                              <m:rPr>
                                <m:sty m:val="p"/>
                              </m:rPr>
                              <a:rPr lang="en-US" sz="2000" i="0">
                                <a:solidFill>
                                  <a:schemeClr val="tx1"/>
                                </a:solidFill>
                                <a:latin typeface="Cambria Math"/>
                              </a:rPr>
                              <m:t>v</m:t>
                            </m:r>
                          </m:e>
                          <m:sub>
                            <m:r>
                              <a:rPr lang="en-US" sz="2000" i="1">
                                <a:solidFill>
                                  <a:schemeClr val="tx1"/>
                                </a:solidFill>
                                <a:latin typeface="Cambria Math"/>
                              </a:rPr>
                              <m:t>𝑔</m:t>
                            </m:r>
                          </m:sub>
                        </m:sSub>
                      </m:den>
                    </m:f>
                    <m:r>
                      <a:rPr lang="en-US" sz="2000">
                        <a:solidFill>
                          <a:schemeClr val="tx1"/>
                        </a:solidFill>
                        <a:latin typeface="Cambria Math"/>
                      </a:rPr>
                      <m:t> </m:t>
                    </m:r>
                    <m:r>
                      <a:rPr lang="en-US" sz="2000" b="0" i="0" smtClean="0">
                        <a:solidFill>
                          <a:schemeClr val="tx1"/>
                        </a:solidFill>
                        <a:latin typeface="Cambria Math"/>
                      </a:rPr>
                      <m:t>  </m:t>
                    </m:r>
                  </m:oMath>
                </a14:m>
                <a:r>
                  <a:rPr lang="en-US" sz="2000" dirty="0">
                    <a:solidFill>
                      <a:schemeClr val="tx1"/>
                    </a:solidFill>
                  </a:rPr>
                  <a:t>  </a:t>
                </a:r>
                <a:r>
                  <a:rPr lang="en-US" sz="1800" dirty="0">
                    <a:solidFill>
                      <a:schemeClr val="tx1"/>
                    </a:solidFill>
                  </a:rPr>
                  <a:t>;</a:t>
                </a:r>
              </a:p>
            </p:txBody>
          </p:sp>
        </mc:Choice>
        <mc:Fallback xmlns="">
          <p:sp>
            <p:nvSpPr>
              <p:cNvPr id="17" name="Rectangle 16">
                <a:extLst>
                  <a:ext uri="{FF2B5EF4-FFF2-40B4-BE49-F238E27FC236}">
                    <a16:creationId xmlns="" xmlns:a16="http://schemas.microsoft.com/office/drawing/2014/main" xmlns:a14="http://schemas.microsoft.com/office/drawing/2010/main" id="{1A22EBDC-3108-4565-B487-556ECB1636B9}"/>
                  </a:ext>
                </a:extLst>
              </p:cNvPr>
              <p:cNvSpPr>
                <a:spLocks noRot="1" noChangeAspect="1" noMove="1" noResize="1" noEditPoints="1" noAdjustHandles="1" noChangeArrowheads="1" noChangeShapeType="1" noTextEdit="1"/>
              </p:cNvSpPr>
              <p:nvPr/>
            </p:nvSpPr>
            <p:spPr>
              <a:xfrm>
                <a:off x="5333042" y="5093727"/>
                <a:ext cx="1463157" cy="550856"/>
              </a:xfrm>
              <a:prstGeom prst="rect">
                <a:avLst/>
              </a:prstGeom>
              <a:blipFill rotWithShape="1">
                <a:blip r:embed="rId6"/>
                <a:stretch>
                  <a:fillRect l="-1250" r="-4583"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04314DF9-FC43-48C4-8E52-48749843DCE1}"/>
                  </a:ext>
                </a:extLst>
              </p:cNvPr>
              <p:cNvSpPr/>
              <p:nvPr/>
            </p:nvSpPr>
            <p:spPr>
              <a:xfrm>
                <a:off x="6658340" y="5003921"/>
                <a:ext cx="1879425" cy="668837"/>
              </a:xfrm>
              <a:prstGeom prst="rect">
                <a:avLst/>
              </a:prstGeom>
            </p:spPr>
            <p:txBody>
              <a:bodyPr wrap="none" lIns="68580" tIns="34290" rIns="68580" bIns="34290">
                <a:spAutoFit/>
              </a:bodyPr>
              <a:lstStyle/>
              <a:p>
                <a:pPr/>
                <a14:m>
                  <m:oMathPara xmlns:m="http://schemas.openxmlformats.org/officeDocument/2006/math">
                    <m:oMathParaPr>
                      <m:jc m:val="centerGroup"/>
                    </m:oMathParaPr>
                    <m:oMath xmlns:m="http://schemas.openxmlformats.org/officeDocument/2006/math">
                      <m:sSub>
                        <m:sSubPr>
                          <m:ctrlPr>
                            <a:rPr lang="en-US" sz="1800" i="1" smtClean="0">
                              <a:solidFill>
                                <a:schemeClr val="tx1"/>
                              </a:solidFill>
                              <a:latin typeface="Cambria Math" panose="02040503050406030204" pitchFamily="18" charset="0"/>
                            </a:rPr>
                          </m:ctrlPr>
                        </m:sSubPr>
                        <m:e>
                          <m:r>
                            <m:rPr>
                              <m:sty m:val="p"/>
                            </m:rPr>
                            <a:rPr lang="en-US" sz="1800" i="0">
                              <a:solidFill>
                                <a:schemeClr val="tx1"/>
                              </a:solidFill>
                              <a:latin typeface="Cambria Math"/>
                            </a:rPr>
                            <m:t>v</m:t>
                          </m:r>
                        </m:e>
                        <m:sub>
                          <m:r>
                            <a:rPr lang="en-US" sz="1800" i="1">
                              <a:solidFill>
                                <a:schemeClr val="tx1"/>
                              </a:solidFill>
                              <a:latin typeface="Cambria Math"/>
                            </a:rPr>
                            <m:t>𝑐</m:t>
                          </m:r>
                        </m:sub>
                      </m:sSub>
                      <m:r>
                        <a:rPr lang="en-US" sz="1800">
                          <a:solidFill>
                            <a:schemeClr val="tx1"/>
                          </a:solidFill>
                          <a:latin typeface="Cambria Math"/>
                        </a:rPr>
                        <m:t>=</m:t>
                      </m:r>
                      <m:f>
                        <m:fPr>
                          <m:ctrlPr>
                            <a:rPr lang="en-US" sz="1800" i="1">
                              <a:solidFill>
                                <a:schemeClr val="tx1"/>
                              </a:solidFill>
                              <a:latin typeface="Cambria Math" panose="02040503050406030204" pitchFamily="18" charset="0"/>
                            </a:rPr>
                          </m:ctrlPr>
                        </m:fPr>
                        <m:num>
                          <m:acc>
                            <m:accPr>
                              <m:chr m:val="̇"/>
                              <m:ctrlPr>
                                <a:rPr lang="en-US" sz="1800" i="1">
                                  <a:solidFill>
                                    <a:schemeClr val="tx1"/>
                                  </a:solidFill>
                                  <a:latin typeface="Cambria Math" panose="02040503050406030204" pitchFamily="18" charset="0"/>
                                </a:rPr>
                              </m:ctrlPr>
                            </m:accPr>
                            <m:e>
                              <m:r>
                                <a:rPr lang="en-US" sz="1800" i="1">
                                  <a:solidFill>
                                    <a:schemeClr val="tx1"/>
                                  </a:solidFill>
                                  <a:latin typeface="Cambria Math"/>
                                </a:rPr>
                                <m:t>𝑚</m:t>
                              </m:r>
                              <m:r>
                                <a:rPr lang="en-US" sz="1800" b="0" i="1" baseline="-25000" smtClean="0">
                                  <a:solidFill>
                                    <a:schemeClr val="tx1"/>
                                  </a:solidFill>
                                  <a:latin typeface="Cambria Math"/>
                                </a:rPr>
                                <m:t>𝑐</m:t>
                              </m:r>
                            </m:e>
                          </m:acc>
                        </m:num>
                        <m:den>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a:rPr>
                                <m:t>𝜌</m:t>
                              </m:r>
                            </m:e>
                            <m:sub>
                              <m:r>
                                <a:rPr lang="en-US" sz="1800" i="1">
                                  <a:solidFill>
                                    <a:schemeClr val="tx1"/>
                                  </a:solidFill>
                                  <a:latin typeface="Cambria Math"/>
                                </a:rPr>
                                <m:t>𝑐</m:t>
                              </m:r>
                            </m:sub>
                          </m:sSub>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a:rPr>
                                <m:t>𝐴</m:t>
                              </m:r>
                            </m:e>
                            <m:sub>
                              <m:r>
                                <a:rPr lang="en-US" sz="1800" i="1">
                                  <a:solidFill>
                                    <a:schemeClr val="tx1"/>
                                  </a:solidFill>
                                  <a:latin typeface="Cambria Math"/>
                                </a:rPr>
                                <m:t>𝑒𝑓𝑓𝑒𝑐𝑡𝑖𝑣𝑒</m:t>
                              </m:r>
                            </m:sub>
                          </m:sSub>
                        </m:den>
                      </m:f>
                    </m:oMath>
                  </m:oMathPara>
                </a14:m>
                <a:endParaRPr lang="en-US" sz="1800" dirty="0">
                  <a:solidFill>
                    <a:schemeClr val="tx1"/>
                  </a:solidFill>
                </a:endParaRPr>
              </a:p>
            </p:txBody>
          </p:sp>
        </mc:Choice>
        <mc:Fallback xmlns="">
          <p:sp>
            <p:nvSpPr>
              <p:cNvPr id="18" name="Rectangle 17">
                <a:extLst>
                  <a:ext uri="{FF2B5EF4-FFF2-40B4-BE49-F238E27FC236}">
                    <a16:creationId xmlns="" xmlns:a16="http://schemas.microsoft.com/office/drawing/2014/main" xmlns:a14="http://schemas.microsoft.com/office/drawing/2010/main" id="{04314DF9-FC43-48C4-8E52-48749843DCE1}"/>
                  </a:ext>
                </a:extLst>
              </p:cNvPr>
              <p:cNvSpPr>
                <a:spLocks noRot="1" noChangeAspect="1" noMove="1" noResize="1" noEditPoints="1" noAdjustHandles="1" noChangeArrowheads="1" noChangeShapeType="1" noTextEdit="1"/>
              </p:cNvSpPr>
              <p:nvPr/>
            </p:nvSpPr>
            <p:spPr>
              <a:xfrm>
                <a:off x="6658340" y="5003921"/>
                <a:ext cx="1879425" cy="668837"/>
              </a:xfrm>
              <a:prstGeom prst="rect">
                <a:avLst/>
              </a:prstGeom>
              <a:blipFill rotWithShape="1">
                <a:blip r:embed="rId7"/>
                <a:stretch>
                  <a:fillRect/>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3F4DBD08-ECE7-4FC1-8440-5A605FEFCED6}"/>
              </a:ext>
            </a:extLst>
          </p:cNvPr>
          <p:cNvSpPr/>
          <p:nvPr/>
        </p:nvSpPr>
        <p:spPr>
          <a:xfrm>
            <a:off x="3573570" y="5151466"/>
            <a:ext cx="1664558" cy="346249"/>
          </a:xfrm>
          <a:prstGeom prst="rect">
            <a:avLst/>
          </a:prstGeom>
        </p:spPr>
        <p:txBody>
          <a:bodyPr wrap="none" lIns="68580" tIns="34290" rIns="68580" bIns="34290">
            <a:spAutoFit/>
          </a:bodyPr>
          <a:lstStyle/>
          <a:p>
            <a:r>
              <a:rPr lang="en-US" sz="1800" dirty="0">
                <a:solidFill>
                  <a:schemeClr val="tx1"/>
                </a:solidFill>
                <a:cs typeface="Arial" panose="020B0604020202020204" pitchFamily="34" charset="0"/>
              </a:rPr>
              <a:t>Injection Ratio:</a:t>
            </a:r>
            <a:endParaRPr lang="en-US" sz="1800" dirty="0">
              <a:solidFill>
                <a:schemeClr val="tx1"/>
              </a:solidFill>
            </a:endParaRPr>
          </a:p>
        </p:txBody>
      </p:sp>
      <p:sp>
        <p:nvSpPr>
          <p:cNvPr id="20" name="Rounded Rectangle 19"/>
          <p:cNvSpPr/>
          <p:nvPr/>
        </p:nvSpPr>
        <p:spPr bwMode="auto">
          <a:xfrm>
            <a:off x="866966" y="4594712"/>
            <a:ext cx="2260600" cy="1942084"/>
          </a:xfrm>
          <a:prstGeom prst="roundRect">
            <a:avLst/>
          </a:prstGeom>
          <a:noFill/>
          <a:ln w="19050" cap="flat" cmpd="sng" algn="ctr">
            <a:solidFill>
              <a:srgbClr val="00B0F0"/>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Tree>
    <p:extLst>
      <p:ext uri="{BB962C8B-B14F-4D97-AF65-F5344CB8AC3E}">
        <p14:creationId xmlns:p14="http://schemas.microsoft.com/office/powerpoint/2010/main" val="109005276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230BD7-60E0-4658-87C1-CE16445CE192}"/>
              </a:ext>
            </a:extLst>
          </p:cNvPr>
          <p:cNvPicPr>
            <a:picLocks noChangeAspect="1"/>
          </p:cNvPicPr>
          <p:nvPr/>
        </p:nvPicPr>
        <p:blipFill>
          <a:blip r:embed="rId3"/>
          <a:stretch>
            <a:fillRect/>
          </a:stretch>
        </p:blipFill>
        <p:spPr>
          <a:xfrm>
            <a:off x="80627" y="611187"/>
            <a:ext cx="4653297" cy="3441935"/>
          </a:xfrm>
          <a:prstGeom prst="rect">
            <a:avLst/>
          </a:prstGeom>
        </p:spPr>
      </p:pic>
      <p:pic>
        <p:nvPicPr>
          <p:cNvPr id="6" name="Picture 5">
            <a:extLst>
              <a:ext uri="{FF2B5EF4-FFF2-40B4-BE49-F238E27FC236}">
                <a16:creationId xmlns:a16="http://schemas.microsoft.com/office/drawing/2014/main" id="{D09B63CB-C3C5-4D47-A613-F63ACBB88D30}"/>
              </a:ext>
            </a:extLst>
          </p:cNvPr>
          <p:cNvPicPr>
            <a:picLocks noChangeAspect="1"/>
          </p:cNvPicPr>
          <p:nvPr/>
        </p:nvPicPr>
        <p:blipFill>
          <a:blip r:embed="rId4"/>
          <a:stretch>
            <a:fillRect/>
          </a:stretch>
        </p:blipFill>
        <p:spPr>
          <a:xfrm>
            <a:off x="4243722" y="3657023"/>
            <a:ext cx="4819651" cy="2858269"/>
          </a:xfrm>
          <a:prstGeom prst="rect">
            <a:avLst/>
          </a:prstGeom>
        </p:spPr>
      </p:pic>
      <p:sp>
        <p:nvSpPr>
          <p:cNvPr id="7" name="Rectangle 6">
            <a:extLst>
              <a:ext uri="{FF2B5EF4-FFF2-40B4-BE49-F238E27FC236}">
                <a16:creationId xmlns:a16="http://schemas.microsoft.com/office/drawing/2014/main" id="{2F1D9A4C-9035-4492-9036-46A4B4C7C607}"/>
              </a:ext>
            </a:extLst>
          </p:cNvPr>
          <p:cNvSpPr/>
          <p:nvPr/>
        </p:nvSpPr>
        <p:spPr>
          <a:xfrm>
            <a:off x="5017857" y="831635"/>
            <a:ext cx="3879162" cy="3300904"/>
          </a:xfrm>
          <a:prstGeom prst="rect">
            <a:avLst/>
          </a:prstGeom>
        </p:spPr>
        <p:txBody>
          <a:bodyPr wrap="square" lIns="68580" tIns="34290" rIns="68580" bIns="34290">
            <a:spAutoFit/>
          </a:bodyPr>
          <a:lstStyle/>
          <a:p>
            <a:pPr marL="285750" indent="-285750">
              <a:lnSpc>
                <a:spcPts val="1800"/>
              </a:lnSpc>
              <a:buFont typeface="Wingdings" panose="05000000000000000000" pitchFamily="2" charset="2"/>
              <a:buChar char="Ø"/>
            </a:pPr>
            <a:r>
              <a:rPr lang="en-US" sz="1600" dirty="0">
                <a:solidFill>
                  <a:srgbClr val="000000"/>
                </a:solidFill>
                <a:ea typeface="SimSun" panose="02010600030101010101" pitchFamily="2" charset="-122"/>
                <a:cs typeface="Arial" panose="020B0604020202020204" pitchFamily="34" charset="0"/>
              </a:rPr>
              <a:t>F=1.2% and 2.4%, other 4 transpiration structures </a:t>
            </a:r>
            <a:r>
              <a:rPr lang="en-US" altLang="zh-CN" sz="1600" dirty="0">
                <a:solidFill>
                  <a:srgbClr val="000000"/>
                </a:solidFill>
                <a:ea typeface="SimSun" panose="02010600030101010101" pitchFamily="2" charset="-122"/>
                <a:cs typeface="Arial" panose="020B0604020202020204" pitchFamily="34" charset="0"/>
              </a:rPr>
              <a:t>&gt; FC </a:t>
            </a:r>
            <a:r>
              <a:rPr lang="en-US" sz="1800" dirty="0"/>
              <a:t>≈</a:t>
            </a:r>
            <a:r>
              <a:rPr lang="en-US" sz="1600" dirty="0"/>
              <a:t> </a:t>
            </a:r>
            <a:r>
              <a:rPr lang="en-US" altLang="zh-CN" sz="1600" dirty="0">
                <a:solidFill>
                  <a:srgbClr val="000000"/>
                </a:solidFill>
                <a:ea typeface="SimSun" panose="02010600030101010101" pitchFamily="2" charset="-122"/>
                <a:cs typeface="Arial" panose="020B0604020202020204" pitchFamily="34" charset="0"/>
              </a:rPr>
              <a:t>RH-3D</a:t>
            </a:r>
          </a:p>
          <a:p>
            <a:pPr marL="285750" indent="-285750">
              <a:lnSpc>
                <a:spcPts val="1800"/>
              </a:lnSpc>
              <a:buFont typeface="Wingdings" panose="05000000000000000000" pitchFamily="2" charset="2"/>
              <a:buChar char="Ø"/>
            </a:pPr>
            <a:endParaRPr lang="en-US" altLang="zh-CN" sz="1600" dirty="0">
              <a:solidFill>
                <a:srgbClr val="000000"/>
              </a:solidFill>
              <a:ea typeface="SimSun" panose="02010600030101010101" pitchFamily="2" charset="-122"/>
              <a:cs typeface="Arial" panose="020B0604020202020204" pitchFamily="34" charset="0"/>
            </a:endParaRPr>
          </a:p>
          <a:p>
            <a:pPr marL="285750" indent="-285750">
              <a:lnSpc>
                <a:spcPts val="1800"/>
              </a:lnSpc>
              <a:buFont typeface="Wingdings" panose="05000000000000000000" pitchFamily="2" charset="2"/>
              <a:buChar char="Ø"/>
            </a:pPr>
            <a:r>
              <a:rPr lang="en-US" altLang="zh-CN" sz="1600" dirty="0">
                <a:solidFill>
                  <a:srgbClr val="000000"/>
                </a:solidFill>
                <a:ea typeface="SimSun" panose="02010600030101010101" pitchFamily="2" charset="-122"/>
                <a:cs typeface="Arial" panose="020B0604020202020204" pitchFamily="34" charset="0"/>
              </a:rPr>
              <a:t>F=3.6%, all 5 transpiration structures &gt; FC</a:t>
            </a:r>
          </a:p>
          <a:p>
            <a:pPr marL="285750" indent="-285750">
              <a:lnSpc>
                <a:spcPts val="1800"/>
              </a:lnSpc>
              <a:buFont typeface="Wingdings" panose="05000000000000000000" pitchFamily="2" charset="2"/>
              <a:buChar char="Ø"/>
            </a:pPr>
            <a:endParaRPr lang="en-US" altLang="zh-CN" sz="1600" dirty="0">
              <a:solidFill>
                <a:srgbClr val="000000"/>
              </a:solidFill>
              <a:ea typeface="SimSun" panose="02010600030101010101" pitchFamily="2" charset="-122"/>
              <a:cs typeface="Arial" panose="020B0604020202020204" pitchFamily="34" charset="0"/>
            </a:endParaRPr>
          </a:p>
          <a:p>
            <a:pPr marL="285750" indent="-285750">
              <a:lnSpc>
                <a:spcPts val="1800"/>
              </a:lnSpc>
              <a:buFont typeface="Wingdings" panose="05000000000000000000" pitchFamily="2" charset="2"/>
              <a:buChar char="Ø"/>
            </a:pPr>
            <a:r>
              <a:rPr lang="en-US" sz="1600" dirty="0">
                <a:solidFill>
                  <a:srgbClr val="000000"/>
                </a:solidFill>
                <a:ea typeface="SimSun" panose="02010600030101010101" pitchFamily="2" charset="-122"/>
                <a:cs typeface="Arial" panose="020B0604020202020204" pitchFamily="34" charset="0"/>
              </a:rPr>
              <a:t>BV and SP are better than others</a:t>
            </a:r>
          </a:p>
          <a:p>
            <a:pPr marL="285750" indent="-285750">
              <a:lnSpc>
                <a:spcPts val="1800"/>
              </a:lnSpc>
              <a:buFont typeface="Wingdings" panose="05000000000000000000" pitchFamily="2" charset="2"/>
              <a:buChar char="Ø"/>
            </a:pPr>
            <a:endParaRPr lang="en-US" sz="1600" dirty="0">
              <a:solidFill>
                <a:srgbClr val="000000"/>
              </a:solidFill>
              <a:ea typeface="SimSun" panose="02010600030101010101" pitchFamily="2" charset="-122"/>
              <a:cs typeface="Arial" panose="020B0604020202020204" pitchFamily="34" charset="0"/>
            </a:endParaRPr>
          </a:p>
          <a:p>
            <a:pPr marL="285750" indent="-285750">
              <a:lnSpc>
                <a:spcPts val="1800"/>
              </a:lnSpc>
              <a:buFont typeface="Wingdings" panose="05000000000000000000" pitchFamily="2" charset="2"/>
              <a:buChar char="Ø"/>
            </a:pPr>
            <a:r>
              <a:rPr lang="en-US" sz="1600" dirty="0">
                <a:solidFill>
                  <a:srgbClr val="000000"/>
                </a:solidFill>
                <a:ea typeface="SimSun" panose="02010600030101010101" pitchFamily="2" charset="-122"/>
                <a:cs typeface="Arial" panose="020B0604020202020204" pitchFamily="34" charset="0"/>
              </a:rPr>
              <a:t>BV has the highest average cooling effectiveness </a:t>
            </a:r>
          </a:p>
          <a:p>
            <a:pPr marL="285750" indent="-285750">
              <a:lnSpc>
                <a:spcPts val="1800"/>
              </a:lnSpc>
              <a:buFont typeface="Wingdings" panose="05000000000000000000" pitchFamily="2" charset="2"/>
              <a:buChar char="Ø"/>
            </a:pPr>
            <a:endParaRPr lang="en-US" sz="1600" dirty="0">
              <a:solidFill>
                <a:srgbClr val="000000"/>
              </a:solidFill>
              <a:ea typeface="SimSun" panose="02010600030101010101" pitchFamily="2" charset="-122"/>
              <a:cs typeface="Arial" panose="020B0604020202020204" pitchFamily="34" charset="0"/>
            </a:endParaRPr>
          </a:p>
          <a:p>
            <a:pPr marL="285750" indent="-285750">
              <a:lnSpc>
                <a:spcPts val="1800"/>
              </a:lnSpc>
              <a:buFont typeface="Wingdings" panose="05000000000000000000" pitchFamily="2" charset="2"/>
              <a:buChar char="Ø"/>
            </a:pPr>
            <a:endParaRPr lang="en-US" sz="1600" dirty="0">
              <a:solidFill>
                <a:srgbClr val="000000"/>
              </a:solidFill>
              <a:ea typeface="SimSun" panose="02010600030101010101" pitchFamily="2" charset="-122"/>
              <a:cs typeface="Arial" panose="020B0604020202020204" pitchFamily="34" charset="0"/>
            </a:endParaRPr>
          </a:p>
          <a:p>
            <a:pPr marL="285750" indent="-285750">
              <a:lnSpc>
                <a:spcPts val="1800"/>
              </a:lnSpc>
              <a:buFont typeface="Wingdings" panose="05000000000000000000" pitchFamily="2" charset="2"/>
              <a:buChar char="Ø"/>
            </a:pPr>
            <a:endParaRPr lang="en-US" sz="1600" dirty="0">
              <a:solidFill>
                <a:srgbClr val="000000"/>
              </a:solidFill>
              <a:ea typeface="SimSun" panose="02010600030101010101" pitchFamily="2" charset="-122"/>
              <a:cs typeface="Arial" panose="020B0604020202020204" pitchFamily="34" charset="0"/>
            </a:endParaRPr>
          </a:p>
          <a:p>
            <a:pPr marL="285750" indent="-285750">
              <a:lnSpc>
                <a:spcPts val="1800"/>
              </a:lnSpc>
              <a:buFont typeface="Wingdings" panose="05000000000000000000" pitchFamily="2" charset="2"/>
              <a:buChar char="Ø"/>
            </a:pPr>
            <a:endParaRPr lang="en-US" sz="1600" dirty="0">
              <a:solidFill>
                <a:srgbClr val="000000"/>
              </a:solidFill>
              <a:ea typeface="SimSun" panose="02010600030101010101"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8BD2B1A-A7AD-4265-93AB-D38AC57D22E9}"/>
                  </a:ext>
                </a:extLst>
              </p:cNvPr>
              <p:cNvSpPr/>
              <p:nvPr/>
            </p:nvSpPr>
            <p:spPr>
              <a:xfrm>
                <a:off x="922389" y="4484669"/>
                <a:ext cx="2100729" cy="697370"/>
              </a:xfrm>
              <a:prstGeom prst="rect">
                <a:avLst/>
              </a:prstGeom>
            </p:spPr>
            <p:txBody>
              <a:bodyPr wrap="square" lIns="68580" tIns="34290" rIns="68580" bIns="3429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𝜂</m:t>
                      </m:r>
                      <m:r>
                        <a:rPr lang="en-US" sz="2000" i="0">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𝑇</m:t>
                              </m:r>
                            </m:e>
                            <m:sub>
                              <m:r>
                                <a:rPr lang="en-US" sz="2000" i="1">
                                  <a:solidFill>
                                    <a:schemeClr val="tx1"/>
                                  </a:solidFill>
                                  <a:latin typeface="Cambria Math" panose="02040503050406030204" pitchFamily="18" charset="0"/>
                                </a:rPr>
                                <m:t>𝑎</m:t>
                              </m:r>
                            </m:sub>
                          </m:sSub>
                          <m:r>
                            <a:rPr lang="en-US" sz="2000" i="0">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𝑇</m:t>
                              </m:r>
                            </m:e>
                            <m:sub>
                              <m:r>
                                <a:rPr lang="en-US" sz="2000" i="1">
                                  <a:solidFill>
                                    <a:schemeClr val="tx1"/>
                                  </a:solidFill>
                                  <a:latin typeface="Cambria Math" panose="02040503050406030204" pitchFamily="18" charset="0"/>
                                </a:rPr>
                                <m:t>𝑤</m:t>
                              </m:r>
                            </m:sub>
                          </m:sSub>
                        </m:num>
                        <m:den>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𝑇</m:t>
                              </m:r>
                            </m:e>
                            <m:sub>
                              <m:r>
                                <a:rPr lang="en-US" sz="2000" i="1">
                                  <a:solidFill>
                                    <a:schemeClr val="tx1"/>
                                  </a:solidFill>
                                  <a:latin typeface="Cambria Math" panose="02040503050406030204" pitchFamily="18" charset="0"/>
                                </a:rPr>
                                <m:t>𝑎</m:t>
                              </m:r>
                            </m:sub>
                          </m:sSub>
                          <m:r>
                            <a:rPr lang="en-US" sz="2000" i="0">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𝑇</m:t>
                              </m:r>
                            </m:e>
                            <m:sub>
                              <m:r>
                                <a:rPr lang="en-US" sz="2000" i="1">
                                  <a:solidFill>
                                    <a:schemeClr val="tx1"/>
                                  </a:solidFill>
                                  <a:latin typeface="Cambria Math" panose="02040503050406030204" pitchFamily="18" charset="0"/>
                                </a:rPr>
                                <m:t>𝑐</m:t>
                              </m:r>
                            </m:sub>
                          </m:sSub>
                        </m:den>
                      </m:f>
                    </m:oMath>
                  </m:oMathPara>
                </a14:m>
                <a:endParaRPr lang="en-US" sz="2000" dirty="0">
                  <a:solidFill>
                    <a:schemeClr val="tx1"/>
                  </a:solidFill>
                </a:endParaRPr>
              </a:p>
            </p:txBody>
          </p:sp>
        </mc:Choice>
        <mc:Fallback xmlns="">
          <p:sp>
            <p:nvSpPr>
              <p:cNvPr id="8" name="Rectangle 7">
                <a:extLst>
                  <a:ext uri="{FF2B5EF4-FFF2-40B4-BE49-F238E27FC236}">
                    <a16:creationId xmlns:a16="http://schemas.microsoft.com/office/drawing/2014/main" id="{78BD2B1A-A7AD-4265-93AB-D38AC57D22E9}"/>
                  </a:ext>
                </a:extLst>
              </p:cNvPr>
              <p:cNvSpPr>
                <a:spLocks noRot="1" noChangeAspect="1" noMove="1" noResize="1" noEditPoints="1" noAdjustHandles="1" noChangeArrowheads="1" noChangeShapeType="1" noTextEdit="1"/>
              </p:cNvSpPr>
              <p:nvPr/>
            </p:nvSpPr>
            <p:spPr>
              <a:xfrm>
                <a:off x="922389" y="4484669"/>
                <a:ext cx="2100729" cy="69737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1B80969-A02F-4D12-BD29-653184F94CE1}"/>
                  </a:ext>
                </a:extLst>
              </p:cNvPr>
              <p:cNvSpPr txBox="1"/>
              <p:nvPr/>
            </p:nvSpPr>
            <p:spPr>
              <a:xfrm>
                <a:off x="633080" y="5313970"/>
                <a:ext cx="3489637" cy="923330"/>
              </a:xfrm>
              <a:prstGeom prst="rect">
                <a:avLst/>
              </a:prstGeom>
              <a:noFill/>
            </p:spPr>
            <p:txBody>
              <a:bodyPr wrap="square" rtlCol="0">
                <a:spAutoFit/>
              </a:bodyPr>
              <a:lstStyle/>
              <a:p>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𝑇</m:t>
                        </m:r>
                      </m:e>
                      <m:sub>
                        <m:r>
                          <a:rPr lang="en-US" sz="1800" i="1">
                            <a:solidFill>
                              <a:schemeClr val="tx1"/>
                            </a:solidFill>
                            <a:latin typeface="Cambria Math" panose="02040503050406030204" pitchFamily="18" charset="0"/>
                          </a:rPr>
                          <m:t>𝑎</m:t>
                        </m:r>
                      </m:sub>
                    </m:sSub>
                    <m:r>
                      <a:rPr lang="en-US" sz="1800" b="0" i="0" smtClean="0">
                        <a:solidFill>
                          <a:schemeClr val="tx1"/>
                        </a:solidFill>
                        <a:latin typeface="Cambria Math" panose="02040503050406030204" pitchFamily="18" charset="0"/>
                      </a:rPr>
                      <m:t>:</m:t>
                    </m:r>
                  </m:oMath>
                </a14:m>
                <a:r>
                  <a:rPr lang="en-US" sz="1800" dirty="0">
                    <a:solidFill>
                      <a:schemeClr val="tx1"/>
                    </a:solidFill>
                  </a:rPr>
                  <a:t> adiabatic wall temperature</a:t>
                </a:r>
              </a:p>
              <a:p>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𝑇</m:t>
                        </m:r>
                      </m:e>
                      <m:sub>
                        <m:r>
                          <a:rPr lang="en-US" sz="1800" i="1">
                            <a:solidFill>
                              <a:schemeClr val="tx1"/>
                            </a:solidFill>
                            <a:latin typeface="Cambria Math" panose="02040503050406030204" pitchFamily="18" charset="0"/>
                          </a:rPr>
                          <m:t>𝑤</m:t>
                        </m:r>
                      </m:sub>
                    </m:sSub>
                  </m:oMath>
                </a14:m>
                <a:r>
                  <a:rPr lang="en-US" sz="1800" dirty="0">
                    <a:solidFill>
                      <a:schemeClr val="tx1"/>
                    </a:solidFill>
                  </a:rPr>
                  <a:t>: wall temperature</a:t>
                </a:r>
              </a:p>
              <a:p>
                <a:r>
                  <a:rPr lang="en-US" altLang="zh-CN" sz="1800" i="1" dirty="0">
                    <a:solidFill>
                      <a:schemeClr val="tx1"/>
                    </a:solidFill>
                    <a:latin typeface="Cambria Math" panose="02040503050406030204" pitchFamily="18" charset="0"/>
                  </a:rPr>
                  <a:t>T</a:t>
                </a:r>
                <a:r>
                  <a:rPr lang="en-US" altLang="zh-CN" sz="1800" i="1" baseline="-25000" dirty="0">
                    <a:solidFill>
                      <a:schemeClr val="tx1"/>
                    </a:solidFill>
                    <a:latin typeface="Cambria Math" panose="02040503050406030204" pitchFamily="18" charset="0"/>
                  </a:rPr>
                  <a:t>C </a:t>
                </a:r>
                <a:r>
                  <a:rPr lang="zh-CN" altLang="en-US" sz="1800" i="1" baseline="-25000" dirty="0">
                    <a:solidFill>
                      <a:schemeClr val="tx1"/>
                    </a:solidFill>
                    <a:latin typeface="Cambria Math" panose="02040503050406030204" pitchFamily="18" charset="0"/>
                  </a:rPr>
                  <a:t> </a:t>
                </a:r>
                <a:r>
                  <a:rPr lang="en-US" altLang="zh-CN" sz="1800" dirty="0">
                    <a:solidFill>
                      <a:schemeClr val="tx1"/>
                    </a:solidFill>
                  </a:rPr>
                  <a:t>:coolant temperature</a:t>
                </a:r>
                <a:endParaRPr lang="en-US" sz="1800" baseline="-25000" dirty="0">
                  <a:solidFill>
                    <a:schemeClr val="tx1"/>
                  </a:solidFill>
                </a:endParaRPr>
              </a:p>
            </p:txBody>
          </p:sp>
        </mc:Choice>
        <mc:Fallback xmlns="">
          <p:sp>
            <p:nvSpPr>
              <p:cNvPr id="9" name="TextBox 8">
                <a:extLst>
                  <a:ext uri="{FF2B5EF4-FFF2-40B4-BE49-F238E27FC236}">
                    <a16:creationId xmlns:a16="http://schemas.microsoft.com/office/drawing/2014/main" id="{41B80969-A02F-4D12-BD29-653184F94CE1}"/>
                  </a:ext>
                </a:extLst>
              </p:cNvPr>
              <p:cNvSpPr txBox="1">
                <a:spLocks noRot="1" noChangeAspect="1" noMove="1" noResize="1" noEditPoints="1" noAdjustHandles="1" noChangeArrowheads="1" noChangeShapeType="1" noTextEdit="1"/>
              </p:cNvSpPr>
              <p:nvPr/>
            </p:nvSpPr>
            <p:spPr>
              <a:xfrm>
                <a:off x="633080" y="5313970"/>
                <a:ext cx="3489637" cy="923330"/>
              </a:xfrm>
              <a:prstGeom prst="rect">
                <a:avLst/>
              </a:prstGeom>
              <a:blipFill>
                <a:blip r:embed="rId6"/>
                <a:stretch>
                  <a:fillRect l="-1573" t="-3974" b="-9934"/>
                </a:stretch>
              </a:blipFill>
            </p:spPr>
            <p:txBody>
              <a:bodyPr/>
              <a:lstStyle/>
              <a:p>
                <a:r>
                  <a:rPr lang="en-US">
                    <a:noFill/>
                  </a:rPr>
                  <a:t> </a:t>
                </a:r>
              </a:p>
            </p:txBody>
          </p:sp>
        </mc:Fallback>
      </mc:AlternateContent>
      <p:sp>
        <p:nvSpPr>
          <p:cNvPr id="10" name="Rectangle 5"/>
          <p:cNvSpPr txBox="1">
            <a:spLocks noChangeArrowheads="1"/>
          </p:cNvSpPr>
          <p:nvPr/>
        </p:nvSpPr>
        <p:spPr bwMode="auto">
          <a:xfrm>
            <a:off x="457200" y="182563"/>
            <a:ext cx="8229600" cy="458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28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a:lstStyle>
          <a:p>
            <a:pPr defTabSz="758825" eaLnBrk="1" hangingPunct="1">
              <a:lnSpc>
                <a:spcPct val="85000"/>
              </a:lnSpc>
              <a:defRPr/>
            </a:pPr>
            <a:r>
              <a:rPr lang="en-US" i="0" kern="0" dirty="0">
                <a:latin typeface="+mj-lt"/>
              </a:rPr>
              <a:t>Results – Local Cooling Effectiveness</a:t>
            </a:r>
          </a:p>
        </p:txBody>
      </p:sp>
    </p:spTree>
    <p:extLst>
      <p:ext uri="{BB962C8B-B14F-4D97-AF65-F5344CB8AC3E}">
        <p14:creationId xmlns:p14="http://schemas.microsoft.com/office/powerpoint/2010/main" val="402407761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8AB0FB-8BE2-4A5B-9A7C-F18D901A9846}"/>
              </a:ext>
            </a:extLst>
          </p:cNvPr>
          <p:cNvGrpSpPr/>
          <p:nvPr/>
        </p:nvGrpSpPr>
        <p:grpSpPr>
          <a:xfrm>
            <a:off x="3324057" y="1361593"/>
            <a:ext cx="4459117" cy="3933955"/>
            <a:chOff x="3695769" y="947790"/>
            <a:chExt cx="4315388" cy="3421717"/>
          </a:xfrm>
        </p:grpSpPr>
        <p:pic>
          <p:nvPicPr>
            <p:cNvPr id="22" name="Picture 21">
              <a:extLst>
                <a:ext uri="{FF2B5EF4-FFF2-40B4-BE49-F238E27FC236}">
                  <a16:creationId xmlns:a16="http://schemas.microsoft.com/office/drawing/2014/main" id="{69ADCE71-A640-4968-A358-928D87040CE7}"/>
                </a:ext>
              </a:extLst>
            </p:cNvPr>
            <p:cNvPicPr>
              <a:picLocks noChangeAspect="1"/>
            </p:cNvPicPr>
            <p:nvPr/>
          </p:nvPicPr>
          <p:blipFill>
            <a:blip r:embed="rId3"/>
            <a:stretch>
              <a:fillRect/>
            </a:stretch>
          </p:blipFill>
          <p:spPr>
            <a:xfrm>
              <a:off x="3695769" y="947790"/>
              <a:ext cx="4315388" cy="3421717"/>
            </a:xfrm>
            <a:prstGeom prst="rect">
              <a:avLst/>
            </a:prstGeom>
          </p:spPr>
        </p:pic>
        <p:sp>
          <p:nvSpPr>
            <p:cNvPr id="23" name="Rectangle 22">
              <a:extLst>
                <a:ext uri="{FF2B5EF4-FFF2-40B4-BE49-F238E27FC236}">
                  <a16:creationId xmlns:a16="http://schemas.microsoft.com/office/drawing/2014/main" id="{4624FB7F-8028-4487-B64E-501F0D2470BD}"/>
                </a:ext>
              </a:extLst>
            </p:cNvPr>
            <p:cNvSpPr/>
            <p:nvPr/>
          </p:nvSpPr>
          <p:spPr>
            <a:xfrm>
              <a:off x="3720785" y="2552174"/>
              <a:ext cx="484171" cy="419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F90C978C-93BA-445D-8A86-304017B403AA}"/>
              </a:ext>
            </a:extLst>
          </p:cNvPr>
          <p:cNvSpPr txBox="1"/>
          <p:nvPr/>
        </p:nvSpPr>
        <p:spPr>
          <a:xfrm>
            <a:off x="797070" y="5260858"/>
            <a:ext cx="3220447" cy="315471"/>
          </a:xfrm>
          <a:prstGeom prst="rect">
            <a:avLst/>
          </a:prstGeom>
          <a:noFill/>
        </p:spPr>
        <p:txBody>
          <a:bodyPr wrap="square" lIns="68580" tIns="34290" rIns="68580" bIns="34290" rtlCol="0">
            <a:spAutoFit/>
          </a:bodyPr>
          <a:lstStyle/>
          <a:p>
            <a:r>
              <a:rPr lang="en-US" sz="1600" b="1" dirty="0">
                <a:solidFill>
                  <a:schemeClr val="tx1"/>
                </a:solidFill>
              </a:rPr>
              <a:t>AM made specimen</a:t>
            </a:r>
            <a:endParaRPr lang="en-US" sz="1600" dirty="0">
              <a:solidFill>
                <a:schemeClr val="tx1"/>
              </a:solidFill>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345A8F2-02FB-4E32-9D91-0A287B13C08E}"/>
                  </a:ext>
                </a:extLst>
              </p:cNvPr>
              <p:cNvSpPr txBox="1"/>
              <p:nvPr/>
            </p:nvSpPr>
            <p:spPr>
              <a:xfrm>
                <a:off x="7742023" y="1606755"/>
                <a:ext cx="2358935" cy="1546577"/>
              </a:xfrm>
              <a:prstGeom prst="rect">
                <a:avLst/>
              </a:prstGeom>
              <a:noFill/>
            </p:spPr>
            <p:txBody>
              <a:bodyPr wrap="square" lIns="68580" tIns="34290" rIns="68580" bIns="34290" rtlCol="0">
                <a:spAutoFit/>
              </a:bodyPr>
              <a:lstStyle/>
              <a:p>
                <a:pPr>
                  <a:spcBef>
                    <a:spcPts val="30"/>
                  </a:spcBef>
                </a:pPr>
                <a14:m>
                  <m:oMath xmlns:m="http://schemas.openxmlformats.org/officeDocument/2006/math">
                    <m:r>
                      <a:rPr lang="en-US" sz="1200" i="1">
                        <a:latin typeface="Cambria Math" panose="02040503050406030204" pitchFamily="18" charset="0"/>
                      </a:rPr>
                      <m:t>𝜙</m:t>
                    </m:r>
                  </m:oMath>
                </a14:m>
                <a:r>
                  <a:rPr lang="en-US" sz="1200" i="1" dirty="0"/>
                  <a:t>=0%</a:t>
                </a:r>
              </a:p>
              <a:p>
                <a:pPr>
                  <a:spcBef>
                    <a:spcPts val="30"/>
                  </a:spcBef>
                </a:pPr>
                <a14:m>
                  <m:oMath xmlns:m="http://schemas.openxmlformats.org/officeDocument/2006/math">
                    <m:r>
                      <a:rPr lang="en-US" sz="1200" i="1">
                        <a:latin typeface="Cambria Math" panose="02040503050406030204" pitchFamily="18" charset="0"/>
                      </a:rPr>
                      <m:t>𝜙</m:t>
                    </m:r>
                  </m:oMath>
                </a14:m>
                <a:r>
                  <a:rPr lang="en-US" sz="1200" i="1" dirty="0"/>
                  <a:t>=3.03%</a:t>
                </a:r>
              </a:p>
              <a:p>
                <a:pPr>
                  <a:spcBef>
                    <a:spcPts val="30"/>
                  </a:spcBef>
                </a:pPr>
                <a14:m>
                  <m:oMath xmlns:m="http://schemas.openxmlformats.org/officeDocument/2006/math">
                    <m:r>
                      <a:rPr lang="en-US" sz="1200" i="1">
                        <a:latin typeface="Cambria Math" panose="02040503050406030204" pitchFamily="18" charset="0"/>
                      </a:rPr>
                      <m:t>𝜙</m:t>
                    </m:r>
                  </m:oMath>
                </a14:m>
                <a:r>
                  <a:rPr lang="en-US" sz="1200" i="1" dirty="0"/>
                  <a:t>= 9.52 %</a:t>
                </a:r>
              </a:p>
              <a:p>
                <a:pPr>
                  <a:spcBef>
                    <a:spcPts val="30"/>
                  </a:spcBef>
                </a:pPr>
                <a14:m>
                  <m:oMath xmlns:m="http://schemas.openxmlformats.org/officeDocument/2006/math">
                    <m:r>
                      <a:rPr lang="en-US" sz="1200" i="1">
                        <a:latin typeface="Cambria Math" panose="02040503050406030204" pitchFamily="18" charset="0"/>
                      </a:rPr>
                      <m:t>𝜙</m:t>
                    </m:r>
                    <m:r>
                      <a:rPr lang="en-US" sz="1200" i="1">
                        <a:latin typeface="Cambria Math" panose="02040503050406030204" pitchFamily="18" charset="0"/>
                      </a:rPr>
                      <m:t> </m:t>
                    </m:r>
                  </m:oMath>
                </a14:m>
                <a:r>
                  <a:rPr lang="en-US" sz="1200" i="1" dirty="0"/>
                  <a:t>=5.74%</a:t>
                </a:r>
              </a:p>
              <a:p>
                <a:pPr>
                  <a:spcBef>
                    <a:spcPts val="30"/>
                  </a:spcBef>
                </a:pPr>
                <a14:m>
                  <m:oMath xmlns:m="http://schemas.openxmlformats.org/officeDocument/2006/math">
                    <m:r>
                      <a:rPr lang="en-US" sz="1200" i="1">
                        <a:latin typeface="Cambria Math" panose="02040503050406030204" pitchFamily="18" charset="0"/>
                      </a:rPr>
                      <m:t>𝜙</m:t>
                    </m:r>
                  </m:oMath>
                </a14:m>
                <a:r>
                  <a:rPr lang="en-US" sz="1200" i="1" dirty="0"/>
                  <a:t>=23.37%</a:t>
                </a:r>
              </a:p>
              <a:p>
                <a:pPr>
                  <a:spcBef>
                    <a:spcPts val="30"/>
                  </a:spcBef>
                </a:pPr>
                <a14:m>
                  <m:oMath xmlns:m="http://schemas.openxmlformats.org/officeDocument/2006/math">
                    <m:r>
                      <a:rPr lang="en-US" sz="1200" i="1">
                        <a:latin typeface="Cambria Math" panose="02040503050406030204" pitchFamily="18" charset="0"/>
                      </a:rPr>
                      <m:t>𝜙</m:t>
                    </m:r>
                  </m:oMath>
                </a14:m>
                <a:r>
                  <a:rPr lang="en-US" sz="1200" i="1" dirty="0"/>
                  <a:t>=15.</a:t>
                </a:r>
                <a:r>
                  <a:rPr lang="en-US" altLang="zh-CN" sz="1200" i="1" dirty="0"/>
                  <a:t>4</a:t>
                </a:r>
                <a:r>
                  <a:rPr lang="en-US" sz="1200" i="1" dirty="0"/>
                  <a:t>8%</a:t>
                </a:r>
              </a:p>
              <a:p>
                <a:pPr>
                  <a:spcBef>
                    <a:spcPts val="30"/>
                  </a:spcBef>
                </a:pPr>
                <a14:m>
                  <m:oMath xmlns:m="http://schemas.openxmlformats.org/officeDocument/2006/math">
                    <m:r>
                      <a:rPr lang="en-US" sz="1200" i="1">
                        <a:latin typeface="Cambria Math" panose="02040503050406030204" pitchFamily="18" charset="0"/>
                      </a:rPr>
                      <m:t>𝜙</m:t>
                    </m:r>
                  </m:oMath>
                </a14:m>
                <a:r>
                  <a:rPr lang="en-US" sz="1200" i="1" dirty="0"/>
                  <a:t>=9.96%</a:t>
                </a:r>
              </a:p>
              <a:p>
                <a:pPr>
                  <a:spcBef>
                    <a:spcPts val="30"/>
                  </a:spcBef>
                </a:pPr>
                <a14:m>
                  <m:oMath xmlns:m="http://schemas.openxmlformats.org/officeDocument/2006/math">
                    <m:r>
                      <a:rPr lang="en-US" sz="1200" i="1">
                        <a:latin typeface="Cambria Math" panose="02040503050406030204" pitchFamily="18" charset="0"/>
                      </a:rPr>
                      <m:t>𝜙</m:t>
                    </m:r>
                  </m:oMath>
                </a14:m>
                <a:r>
                  <a:rPr lang="en-US" sz="1200" i="1" dirty="0"/>
                  <a:t>=12.8%</a:t>
                </a:r>
              </a:p>
            </p:txBody>
          </p:sp>
        </mc:Choice>
        <mc:Fallback xmlns="">
          <p:sp>
            <p:nvSpPr>
              <p:cNvPr id="29" name="TextBox 28">
                <a:extLst>
                  <a:ext uri="{FF2B5EF4-FFF2-40B4-BE49-F238E27FC236}">
                    <a16:creationId xmlns:a16="http://schemas.microsoft.com/office/drawing/2014/main" id="{9345A8F2-02FB-4E32-9D91-0A287B13C08E}"/>
                  </a:ext>
                </a:extLst>
              </p:cNvPr>
              <p:cNvSpPr txBox="1">
                <a:spLocks noRot="1" noChangeAspect="1" noMove="1" noResize="1" noEditPoints="1" noAdjustHandles="1" noChangeArrowheads="1" noChangeShapeType="1" noTextEdit="1"/>
              </p:cNvSpPr>
              <p:nvPr/>
            </p:nvSpPr>
            <p:spPr>
              <a:xfrm>
                <a:off x="7742023" y="1606755"/>
                <a:ext cx="2358935" cy="1546577"/>
              </a:xfrm>
              <a:prstGeom prst="rect">
                <a:avLst/>
              </a:prstGeom>
              <a:blipFill>
                <a:blip r:embed="rId4"/>
                <a:stretch>
                  <a:fillRect t="-1581" b="-2767"/>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709D2A48-9731-4EC0-910F-2E040F8DAA77}"/>
              </a:ext>
            </a:extLst>
          </p:cNvPr>
          <p:cNvSpPr txBox="1"/>
          <p:nvPr/>
        </p:nvSpPr>
        <p:spPr>
          <a:xfrm>
            <a:off x="3865288" y="5415651"/>
            <a:ext cx="4824626" cy="807913"/>
          </a:xfrm>
          <a:prstGeom prst="rect">
            <a:avLst/>
          </a:prstGeom>
          <a:noFill/>
        </p:spPr>
        <p:txBody>
          <a:bodyPr wrap="square" lIns="68580" tIns="34290" rIns="68580" bIns="34290" rtlCol="0">
            <a:spAutoFit/>
          </a:bodyPr>
          <a:lstStyle/>
          <a:p>
            <a:r>
              <a:rPr lang="en-US" sz="1600" dirty="0">
                <a:solidFill>
                  <a:schemeClr val="tx1"/>
                </a:solidFill>
              </a:rPr>
              <a:t>All tensile bars made by AM have much higher ultimate tensile strength than the one made by traditional In718 powder sintering(1250C, 6h).</a:t>
            </a:r>
          </a:p>
        </p:txBody>
      </p:sp>
      <p:pic>
        <p:nvPicPr>
          <p:cNvPr id="36" name="Picture 3">
            <a:extLst>
              <a:ext uri="{FF2B5EF4-FFF2-40B4-BE49-F238E27FC236}">
                <a16:creationId xmlns:a16="http://schemas.microsoft.com/office/drawing/2014/main" id="{BD57D897-2742-4656-83F3-908070D6327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16200000">
            <a:off x="1336292" y="2678652"/>
            <a:ext cx="1724541" cy="2802984"/>
          </a:xfrm>
          <a:prstGeom prst="rect">
            <a:avLst/>
          </a:prstGeom>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0">
            <a:extLst>
              <a:ext uri="{FF2B5EF4-FFF2-40B4-BE49-F238E27FC236}">
                <a16:creationId xmlns:a16="http://schemas.microsoft.com/office/drawing/2014/main" id="{71AD1E34-5868-4720-A602-DF224C1C43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34" t="22558" r="33777" b="21012"/>
          <a:stretch/>
        </p:blipFill>
        <p:spPr>
          <a:xfrm>
            <a:off x="714570" y="1229774"/>
            <a:ext cx="2885484" cy="1856280"/>
          </a:xfrm>
          <a:prstGeom prst="rect">
            <a:avLst/>
          </a:prstGeom>
          <a:ln>
            <a:noFill/>
          </a:ln>
          <a:effectLst>
            <a:softEdge rad="112500"/>
          </a:effectLst>
        </p:spPr>
      </p:pic>
      <p:sp>
        <p:nvSpPr>
          <p:cNvPr id="24" name="Rectangle 5"/>
          <p:cNvSpPr txBox="1">
            <a:spLocks noChangeArrowheads="1"/>
          </p:cNvSpPr>
          <p:nvPr/>
        </p:nvSpPr>
        <p:spPr bwMode="auto">
          <a:xfrm>
            <a:off x="457200" y="182563"/>
            <a:ext cx="8229600" cy="458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28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a:lstStyle>
          <a:p>
            <a:pPr defTabSz="758825" eaLnBrk="1" hangingPunct="1">
              <a:lnSpc>
                <a:spcPct val="85000"/>
              </a:lnSpc>
              <a:defRPr/>
            </a:pPr>
            <a:r>
              <a:rPr lang="en-US" i="0" kern="0" dirty="0">
                <a:latin typeface="+mj-lt"/>
              </a:rPr>
              <a:t>Tensile Test Results</a:t>
            </a:r>
          </a:p>
        </p:txBody>
      </p:sp>
      <p:pic>
        <p:nvPicPr>
          <p:cNvPr id="2" name="Picture 1">
            <a:extLst>
              <a:ext uri="{FF2B5EF4-FFF2-40B4-BE49-F238E27FC236}">
                <a16:creationId xmlns:a16="http://schemas.microsoft.com/office/drawing/2014/main" id="{3870899E-CFD4-479B-8008-EF01C5127B4F}"/>
              </a:ext>
            </a:extLst>
          </p:cNvPr>
          <p:cNvPicPr>
            <a:picLocks noChangeAspect="1"/>
          </p:cNvPicPr>
          <p:nvPr/>
        </p:nvPicPr>
        <p:blipFill>
          <a:blip r:embed="rId7"/>
          <a:stretch>
            <a:fillRect/>
          </a:stretch>
        </p:blipFill>
        <p:spPr>
          <a:xfrm>
            <a:off x="7476765" y="3470595"/>
            <a:ext cx="1015123" cy="990954"/>
          </a:xfrm>
          <a:prstGeom prst="rect">
            <a:avLst/>
          </a:prstGeom>
        </p:spPr>
      </p:pic>
      <p:sp>
        <p:nvSpPr>
          <p:cNvPr id="4" name="Rectangle 3">
            <a:extLst>
              <a:ext uri="{FF2B5EF4-FFF2-40B4-BE49-F238E27FC236}">
                <a16:creationId xmlns:a16="http://schemas.microsoft.com/office/drawing/2014/main" id="{AE129D67-0371-4BD7-AC91-18340E433465}"/>
              </a:ext>
            </a:extLst>
          </p:cNvPr>
          <p:cNvSpPr/>
          <p:nvPr/>
        </p:nvSpPr>
        <p:spPr>
          <a:xfrm>
            <a:off x="7314374" y="4410155"/>
            <a:ext cx="1339904" cy="584775"/>
          </a:xfrm>
          <a:prstGeom prst="rect">
            <a:avLst/>
          </a:prstGeom>
        </p:spPr>
        <p:txBody>
          <a:bodyPr wrap="square">
            <a:spAutoFit/>
          </a:bodyPr>
          <a:lstStyle/>
          <a:p>
            <a:pPr algn="ctr"/>
            <a:r>
              <a:rPr lang="en-US" sz="1600" b="1" dirty="0"/>
              <a:t>sintered </a:t>
            </a:r>
          </a:p>
          <a:p>
            <a:pPr algn="ctr"/>
            <a:r>
              <a:rPr lang="en-US" sz="1600" b="1" dirty="0"/>
              <a:t>porous </a:t>
            </a:r>
          </a:p>
        </p:txBody>
      </p:sp>
      <p:sp>
        <p:nvSpPr>
          <p:cNvPr id="3" name="TextBox 2">
            <a:extLst>
              <a:ext uri="{FF2B5EF4-FFF2-40B4-BE49-F238E27FC236}">
                <a16:creationId xmlns:a16="http://schemas.microsoft.com/office/drawing/2014/main" id="{E020DF2F-6DBA-48CB-9F61-3B1258CFB246}"/>
              </a:ext>
            </a:extLst>
          </p:cNvPr>
          <p:cNvSpPr txBox="1"/>
          <p:nvPr/>
        </p:nvSpPr>
        <p:spPr>
          <a:xfrm>
            <a:off x="7693647" y="1295400"/>
            <a:ext cx="832279" cy="307777"/>
          </a:xfrm>
          <a:prstGeom prst="rect">
            <a:avLst/>
          </a:prstGeom>
          <a:noFill/>
        </p:spPr>
        <p:txBody>
          <a:bodyPr wrap="none" rtlCol="0">
            <a:spAutoFit/>
          </a:bodyPr>
          <a:lstStyle/>
          <a:p>
            <a:r>
              <a:rPr lang="en-US" sz="1400" dirty="0"/>
              <a:t>Porosity</a:t>
            </a:r>
          </a:p>
        </p:txBody>
      </p:sp>
    </p:spTree>
    <p:extLst>
      <p:ext uri="{BB962C8B-B14F-4D97-AF65-F5344CB8AC3E}">
        <p14:creationId xmlns:p14="http://schemas.microsoft.com/office/powerpoint/2010/main" val="215762684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8DAE68CB-ECAE-47E7-BD11-F07E4D24D24B}"/>
              </a:ext>
            </a:extLst>
          </p:cNvPr>
          <p:cNvSpPr txBox="1"/>
          <p:nvPr/>
        </p:nvSpPr>
        <p:spPr>
          <a:xfrm>
            <a:off x="-862400" y="2930348"/>
            <a:ext cx="138564" cy="383182"/>
          </a:xfrm>
          <a:prstGeom prst="rect">
            <a:avLst/>
          </a:prstGeom>
        </p:spPr>
        <p:txBody>
          <a:bodyPr wrap="none" lIns="68580" tIns="34290" rIns="68580" bIns="34290">
            <a:spAutoFit/>
          </a:bodyPr>
          <a:lstStyle>
            <a:defPPr>
              <a:defRPr lang="en-US"/>
            </a:defPPr>
            <a:lvl1pPr>
              <a:defRPr sz="2800" b="1">
                <a:solidFill>
                  <a:srgbClr val="002060"/>
                </a:solidFill>
                <a:latin typeface="Georgia Pro" panose="02040502050405020303" pitchFamily="18" charset="0"/>
                <a:ea typeface="MS PGothic" panose="020B0600070205080204" pitchFamily="34" charset="-128"/>
                <a:cs typeface="Arial" panose="020B0604020202020204" pitchFamily="34" charset="0"/>
              </a:defRPr>
            </a:lvl1pPr>
          </a:lstStyle>
          <a:p>
            <a:pPr algn="ctr" defTabSz="758825">
              <a:lnSpc>
                <a:spcPct val="85000"/>
              </a:lnSpc>
              <a:defRPr/>
            </a:pPr>
            <a:endParaRPr lang="en-US" sz="2400" dirty="0">
              <a:solidFill>
                <a:srgbClr val="003399"/>
              </a:solidFill>
              <a:latin typeface="Arial"/>
            </a:endParaRPr>
          </a:p>
        </p:txBody>
      </p:sp>
      <p:pic>
        <p:nvPicPr>
          <p:cNvPr id="6" name="Picture 5">
            <a:extLst>
              <a:ext uri="{FF2B5EF4-FFF2-40B4-BE49-F238E27FC236}">
                <a16:creationId xmlns:a16="http://schemas.microsoft.com/office/drawing/2014/main" id="{344523AF-3D25-473F-A7B7-ECD5AA60BF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800" y="868767"/>
            <a:ext cx="3591062" cy="2321238"/>
          </a:xfrm>
          <a:prstGeom prst="rect">
            <a:avLst/>
          </a:prstGeom>
        </p:spPr>
      </p:pic>
      <p:sp>
        <p:nvSpPr>
          <p:cNvPr id="34" name="TextBox 33">
            <a:extLst>
              <a:ext uri="{FF2B5EF4-FFF2-40B4-BE49-F238E27FC236}">
                <a16:creationId xmlns:a16="http://schemas.microsoft.com/office/drawing/2014/main" id="{BBA8B048-311D-46C8-9006-EA3D251B7175}"/>
              </a:ext>
            </a:extLst>
          </p:cNvPr>
          <p:cNvSpPr txBox="1"/>
          <p:nvPr/>
        </p:nvSpPr>
        <p:spPr>
          <a:xfrm>
            <a:off x="76200" y="726762"/>
            <a:ext cx="4628017"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prstClr val="black"/>
                </a:solidFill>
              </a:rPr>
              <a:t>Cooling Effectiveness of Different Hole Configurations</a:t>
            </a:r>
          </a:p>
        </p:txBody>
      </p:sp>
      <p:sp>
        <p:nvSpPr>
          <p:cNvPr id="8" name="Title 1">
            <a:extLst>
              <a:ext uri="{FF2B5EF4-FFF2-40B4-BE49-F238E27FC236}">
                <a16:creationId xmlns:a16="http://schemas.microsoft.com/office/drawing/2014/main" id="{80673336-69C1-4F8A-ABFF-6A97C1CC02DC}"/>
              </a:ext>
            </a:extLst>
          </p:cNvPr>
          <p:cNvSpPr>
            <a:spLocks noGrp="1"/>
          </p:cNvSpPr>
          <p:nvPr>
            <p:ph type="title"/>
          </p:nvPr>
        </p:nvSpPr>
        <p:spPr>
          <a:xfrm>
            <a:off x="457200" y="44334"/>
            <a:ext cx="8229600" cy="523220"/>
          </a:xfrm>
        </p:spPr>
        <p:txBody>
          <a:bodyPr/>
          <a:lstStyle/>
          <a:p>
            <a:r>
              <a:rPr lang="en-US" dirty="0"/>
              <a:t>Effect of Hole Configurations</a:t>
            </a:r>
          </a:p>
        </p:txBody>
      </p:sp>
      <p:pic>
        <p:nvPicPr>
          <p:cNvPr id="9" name="Picture 8">
            <a:extLst>
              <a:ext uri="{FF2B5EF4-FFF2-40B4-BE49-F238E27FC236}">
                <a16:creationId xmlns:a16="http://schemas.microsoft.com/office/drawing/2014/main" id="{EC36CAE2-F6C3-4054-B552-8D6992973D6A}"/>
              </a:ext>
            </a:extLst>
          </p:cNvPr>
          <p:cNvPicPr>
            <a:picLocks noChangeAspect="1"/>
          </p:cNvPicPr>
          <p:nvPr/>
        </p:nvPicPr>
        <p:blipFill>
          <a:blip r:embed="rId4"/>
          <a:stretch>
            <a:fillRect/>
          </a:stretch>
        </p:blipFill>
        <p:spPr>
          <a:xfrm>
            <a:off x="597643" y="1346374"/>
            <a:ext cx="3060000" cy="1268690"/>
          </a:xfrm>
          <a:prstGeom prst="rect">
            <a:avLst/>
          </a:prstGeom>
        </p:spPr>
      </p:pic>
      <p:sp>
        <p:nvSpPr>
          <p:cNvPr id="10" name="Rectangle 9">
            <a:extLst>
              <a:ext uri="{FF2B5EF4-FFF2-40B4-BE49-F238E27FC236}">
                <a16:creationId xmlns:a16="http://schemas.microsoft.com/office/drawing/2014/main" id="{FAF00177-969E-4BDD-ADCA-29237AC33333}"/>
              </a:ext>
            </a:extLst>
          </p:cNvPr>
          <p:cNvSpPr/>
          <p:nvPr/>
        </p:nvSpPr>
        <p:spPr>
          <a:xfrm>
            <a:off x="3954723" y="1705127"/>
            <a:ext cx="669714"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3574C3-7761-4892-92CB-CCB1B4F2DD28}"/>
              </a:ext>
            </a:extLst>
          </p:cNvPr>
          <p:cNvSpPr/>
          <p:nvPr/>
        </p:nvSpPr>
        <p:spPr>
          <a:xfrm rot="17716779">
            <a:off x="3827036" y="1820464"/>
            <a:ext cx="908989" cy="108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23E1442-C3BF-4ED7-9347-5E8E91AA30F5}"/>
              </a:ext>
            </a:extLst>
          </p:cNvPr>
          <p:cNvCxnSpPr>
            <a:cxnSpLocks/>
          </p:cNvCxnSpPr>
          <p:nvPr/>
        </p:nvCxnSpPr>
        <p:spPr>
          <a:xfrm flipH="1">
            <a:off x="4077920" y="1463848"/>
            <a:ext cx="388172" cy="8219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Arrow: Right 22">
            <a:extLst>
              <a:ext uri="{FF2B5EF4-FFF2-40B4-BE49-F238E27FC236}">
                <a16:creationId xmlns:a16="http://schemas.microsoft.com/office/drawing/2014/main" id="{50AF7CAC-182D-4DA7-BE0E-89CFCFA5E7AD}"/>
              </a:ext>
            </a:extLst>
          </p:cNvPr>
          <p:cNvSpPr/>
          <p:nvPr/>
        </p:nvSpPr>
        <p:spPr>
          <a:xfrm>
            <a:off x="3973949" y="1522278"/>
            <a:ext cx="149269" cy="897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1257025-C2FC-4F7F-AB97-4A1674F81FB3}"/>
              </a:ext>
            </a:extLst>
          </p:cNvPr>
          <p:cNvCxnSpPr>
            <a:cxnSpLocks/>
            <a:stCxn id="11" idx="3"/>
          </p:cNvCxnSpPr>
          <p:nvPr/>
        </p:nvCxnSpPr>
        <p:spPr>
          <a:xfrm flipH="1">
            <a:off x="4464666" y="1463848"/>
            <a:ext cx="10951" cy="94181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7C18314-D91A-4229-9690-987CEF174F74}"/>
              </a:ext>
            </a:extLst>
          </p:cNvPr>
          <p:cNvSpPr/>
          <p:nvPr/>
        </p:nvSpPr>
        <p:spPr>
          <a:xfrm>
            <a:off x="4154942" y="2043001"/>
            <a:ext cx="308098" cy="369332"/>
          </a:xfrm>
          <a:prstGeom prst="rect">
            <a:avLst/>
          </a:prstGeom>
        </p:spPr>
        <p:txBody>
          <a:bodyPr wrap="none">
            <a:spAutoFit/>
          </a:bodyPr>
          <a:lstStyle/>
          <a:p>
            <a:r>
              <a:rPr lang="el-GR" dirty="0"/>
              <a:t>θ</a:t>
            </a:r>
            <a:endParaRPr lang="en-US" dirty="0"/>
          </a:p>
        </p:txBody>
      </p:sp>
      <p:sp>
        <p:nvSpPr>
          <p:cNvPr id="2" name="Rectangle 1"/>
          <p:cNvSpPr/>
          <p:nvPr/>
        </p:nvSpPr>
        <p:spPr>
          <a:xfrm>
            <a:off x="194328" y="2650325"/>
            <a:ext cx="5410201" cy="748923"/>
          </a:xfrm>
          <a:prstGeom prst="rect">
            <a:avLst/>
          </a:prstGeom>
        </p:spPr>
        <p:txBody>
          <a:bodyPr wrap="square">
            <a:spAutoFit/>
          </a:bodyPr>
          <a:lstStyle/>
          <a:p>
            <a:r>
              <a:rPr lang="en-US" sz="1600" dirty="0"/>
              <a:t>Porosity: 1) inline and staggered </a:t>
            </a:r>
            <a:r>
              <a:rPr lang="en-US" sz="1600" i="1" dirty="0"/>
              <a:t>P=</a:t>
            </a:r>
            <a:r>
              <a:rPr lang="en-US" sz="1600" i="1" dirty="0" err="1"/>
              <a:t>nD</a:t>
            </a:r>
            <a:r>
              <a:rPr lang="en-US" sz="1600" dirty="0"/>
              <a:t>:  </a:t>
            </a:r>
            <a:r>
              <a:rPr lang="el-GR" sz="1600" dirty="0"/>
              <a:t>ϕ</a:t>
            </a:r>
            <a:r>
              <a:rPr lang="en-US" sz="1600" dirty="0"/>
              <a:t>(n) ~ 1/n</a:t>
            </a:r>
            <a:r>
              <a:rPr lang="en-US" sz="1600" baseline="30000" dirty="0"/>
              <a:t>2</a:t>
            </a:r>
            <a:r>
              <a:rPr lang="en-US" sz="1600" dirty="0"/>
              <a:t> </a:t>
            </a:r>
            <a:endParaRPr lang="en-US" sz="1600" baseline="-25000" dirty="0"/>
          </a:p>
          <a:p>
            <a:r>
              <a:rPr lang="en-US" sz="1600" baseline="-25000" dirty="0"/>
              <a:t> </a:t>
            </a:r>
            <a:r>
              <a:rPr lang="en-US" sz="1600" dirty="0"/>
              <a:t>              2) inclined:</a:t>
            </a:r>
            <a:r>
              <a:rPr lang="el-GR" sz="160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 </a:t>
            </a:r>
            <a:r>
              <a:rPr lang="el-GR" sz="1600" dirty="0"/>
              <a:t>ϕ</a:t>
            </a:r>
            <a:r>
              <a:rPr lang="en-US" sz="1600" dirty="0"/>
              <a:t>(n, </a:t>
            </a:r>
            <a:r>
              <a:rPr lang="el-GR" sz="1600" dirty="0"/>
              <a:t>θ</a:t>
            </a:r>
            <a:r>
              <a:rPr lang="en-US" sz="1600" dirty="0"/>
              <a:t>) ~  1/n</a:t>
            </a:r>
            <a:r>
              <a:rPr lang="en-US" sz="1600" baseline="30000" dirty="0"/>
              <a:t>2</a:t>
            </a:r>
            <a:r>
              <a:rPr lang="en-US" sz="1600" dirty="0"/>
              <a:t>cos</a:t>
            </a:r>
            <a:r>
              <a:rPr lang="el-GR" sz="1600" dirty="0"/>
              <a:t>θ</a:t>
            </a:r>
            <a:endParaRPr lang="en-US" sz="1600" dirty="0"/>
          </a:p>
          <a:p>
            <a:r>
              <a:rPr lang="en-US" sz="1600" baseline="-25000" dirty="0"/>
              <a:t> </a:t>
            </a:r>
            <a:endParaRPr lang="en-US" sz="1600" baseline="30000" dirty="0"/>
          </a:p>
        </p:txBody>
      </p:sp>
      <p:pic>
        <p:nvPicPr>
          <p:cNvPr id="17" name="Picture 16">
            <a:extLst>
              <a:ext uri="{FF2B5EF4-FFF2-40B4-BE49-F238E27FC236}">
                <a16:creationId xmlns:a16="http://schemas.microsoft.com/office/drawing/2014/main" id="{F10863E5-F14C-4E21-A184-E7A122CC1FFC}"/>
              </a:ext>
            </a:extLst>
          </p:cNvPr>
          <p:cNvPicPr/>
          <p:nvPr/>
        </p:nvPicPr>
        <p:blipFill rotWithShape="1">
          <a:blip r:embed="rId5"/>
          <a:srcRect l="93073"/>
          <a:stretch/>
        </p:blipFill>
        <p:spPr>
          <a:xfrm>
            <a:off x="8682607" y="4498975"/>
            <a:ext cx="399029" cy="235902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46463"/>
            <a:ext cx="8620125"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29179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41" name="Rectangle 5"/>
          <p:cNvSpPr>
            <a:spLocks noGrp="1" noChangeArrowheads="1"/>
          </p:cNvSpPr>
          <p:nvPr>
            <p:ph type="title"/>
          </p:nvPr>
        </p:nvSpPr>
        <p:spPr>
          <a:xfrm>
            <a:off x="457200" y="182563"/>
            <a:ext cx="8229600" cy="458587"/>
          </a:xfrm>
        </p:spPr>
        <p:txBody>
          <a:bodyPr/>
          <a:lstStyle/>
          <a:p>
            <a:pPr defTabSz="758825" eaLnBrk="1" hangingPunct="1">
              <a:lnSpc>
                <a:spcPct val="85000"/>
              </a:lnSpc>
              <a:defRPr/>
            </a:pPr>
            <a:r>
              <a:rPr lang="en-US" sz="2800" dirty="0">
                <a:latin typeface="+mj-lt"/>
              </a:rPr>
              <a:t>University Turbin</a:t>
            </a:r>
            <a:r>
              <a:rPr lang="en-US" dirty="0">
                <a:latin typeface="+mj-lt"/>
              </a:rPr>
              <a:t>e Systems Research</a:t>
            </a:r>
            <a:endParaRPr lang="en-US" sz="2600" dirty="0">
              <a:solidFill>
                <a:srgbClr val="000099"/>
              </a:solidFill>
              <a:effectLst>
                <a:outerShdw blurRad="38100" dist="38100" dir="2700000" algn="tl">
                  <a:srgbClr val="C0C0C0"/>
                </a:outerShdw>
              </a:effectLst>
              <a:latin typeface="+mj-lt"/>
            </a:endParaRPr>
          </a:p>
        </p:txBody>
      </p:sp>
      <p:sp>
        <p:nvSpPr>
          <p:cNvPr id="12296" name="Rectangle 10"/>
          <p:cNvSpPr>
            <a:spLocks noChangeArrowheads="1"/>
          </p:cNvSpPr>
          <p:nvPr/>
        </p:nvSpPr>
        <p:spPr bwMode="auto">
          <a:xfrm>
            <a:off x="76210" y="990600"/>
            <a:ext cx="9067790" cy="4303742"/>
          </a:xfrm>
          <a:prstGeom prst="rect">
            <a:avLst/>
          </a:prstGeom>
          <a:noFill/>
          <a:ln w="9525">
            <a:noFill/>
            <a:miter lim="800000"/>
            <a:headEnd/>
            <a:tailEnd/>
          </a:ln>
        </p:spPr>
        <p:txBody>
          <a:bodyPr wrap="square" anchor="ctr">
            <a:spAutoFit/>
          </a:bodyPr>
          <a:lstStyle/>
          <a:p>
            <a:pPr algn="just" fontAlgn="base">
              <a:spcBef>
                <a:spcPct val="0"/>
              </a:spcBef>
              <a:spcAft>
                <a:spcPct val="0"/>
              </a:spcAft>
            </a:pPr>
            <a:r>
              <a:rPr lang="en-US" sz="3200" b="1" i="1" dirty="0">
                <a:solidFill>
                  <a:srgbClr val="004DBF"/>
                </a:solidFill>
                <a:cs typeface="Arial" charset="0"/>
              </a:rPr>
              <a:t>  Outlines</a:t>
            </a:r>
          </a:p>
          <a:p>
            <a:pPr algn="just" fontAlgn="base">
              <a:spcBef>
                <a:spcPct val="0"/>
              </a:spcBef>
              <a:spcAft>
                <a:spcPct val="0"/>
              </a:spcAft>
            </a:pPr>
            <a:endParaRPr lang="en-US" sz="3200" i="1" dirty="0">
              <a:solidFill>
                <a:srgbClr val="004DBF"/>
              </a:solidFill>
              <a:cs typeface="Arial" charset="0"/>
            </a:endParaRP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Background, Challenges, Objectives, Benefits of Technology, </a:t>
            </a:r>
            <a:br>
              <a:rPr lang="en-US" sz="2400" i="1" dirty="0">
                <a:solidFill>
                  <a:prstClr val="black"/>
                </a:solidFill>
                <a:cs typeface="Arial" charset="0"/>
              </a:rPr>
            </a:br>
            <a:r>
              <a:rPr lang="en-US" sz="2400" i="1" dirty="0">
                <a:solidFill>
                  <a:prstClr val="black"/>
                </a:solidFill>
                <a:cs typeface="Arial" charset="0"/>
              </a:rPr>
              <a:t>Research Task Plans</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Additive Manufacturing Processes</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ODS Powder Development</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Heat Transfer Results: Transpiration Cooling</a:t>
            </a:r>
          </a:p>
          <a:p>
            <a:pPr marL="514350" indent="-285750" algn="just" fontAlgn="base">
              <a:spcBef>
                <a:spcPct val="0"/>
              </a:spcBef>
              <a:spcAft>
                <a:spcPts val="1000"/>
              </a:spcAft>
              <a:buFont typeface="Wingdings" panose="05000000000000000000" pitchFamily="2" charset="2"/>
              <a:buChar char="Ø"/>
            </a:pPr>
            <a:r>
              <a:rPr lang="en-US" sz="2400" b="1" i="1" dirty="0">
                <a:solidFill>
                  <a:srgbClr val="FF0000"/>
                </a:solidFill>
                <a:cs typeface="Arial" charset="0"/>
              </a:rPr>
              <a:t>Heat Transfer Results: Lattice Cooling</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Summary</a:t>
            </a:r>
          </a:p>
        </p:txBody>
      </p:sp>
    </p:spTree>
    <p:extLst>
      <p:ext uri="{BB962C8B-B14F-4D97-AF65-F5344CB8AC3E}">
        <p14:creationId xmlns:p14="http://schemas.microsoft.com/office/powerpoint/2010/main" val="2643808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5726" y="3062149"/>
            <a:ext cx="3745812" cy="1854882"/>
          </a:xfrm>
          <a:prstGeom prst="rect">
            <a:avLst/>
          </a:prstGeom>
          <a:noFill/>
          <a:ln>
            <a:noFill/>
          </a:ln>
          <a:effectLst/>
        </p:spPr>
      </p:pic>
      <p:sp>
        <p:nvSpPr>
          <p:cNvPr id="142" name="TextBox 141">
            <a:extLst>
              <a:ext uri="{FF2B5EF4-FFF2-40B4-BE49-F238E27FC236}">
                <a16:creationId xmlns:a16="http://schemas.microsoft.com/office/drawing/2014/main" id="{DAC597A2-C420-44EC-94BB-1D3B4060F40E}"/>
              </a:ext>
            </a:extLst>
          </p:cNvPr>
          <p:cNvSpPr txBox="1"/>
          <p:nvPr/>
        </p:nvSpPr>
        <p:spPr>
          <a:xfrm>
            <a:off x="3998750" y="4917031"/>
            <a:ext cx="5124985" cy="1477328"/>
          </a:xfrm>
          <a:prstGeom prst="rect">
            <a:avLst/>
          </a:prstGeom>
          <a:solidFill>
            <a:schemeClr val="bg1"/>
          </a:solidFill>
        </p:spPr>
        <p:txBody>
          <a:bodyPr wrap="square" rtlCol="0">
            <a:spAutoFit/>
          </a:bodyPr>
          <a:lstStyle/>
          <a:p>
            <a:r>
              <a:rPr lang="en-US" sz="1800" i="0" dirty="0">
                <a:solidFill>
                  <a:schemeClr val="tx1"/>
                </a:solidFill>
              </a:rPr>
              <a:t>Challenges:</a:t>
            </a:r>
          </a:p>
          <a:p>
            <a:pPr marL="285750" indent="-285750">
              <a:buFont typeface="Arial" panose="020B0604020202020204" pitchFamily="34" charset="0"/>
              <a:buChar char="•"/>
            </a:pPr>
            <a:r>
              <a:rPr lang="en-US" sz="1800" i="0" dirty="0">
                <a:solidFill>
                  <a:schemeClr val="tx1"/>
                </a:solidFill>
              </a:rPr>
              <a:t>AM process parameters for ODS</a:t>
            </a:r>
          </a:p>
          <a:p>
            <a:pPr marL="285750" indent="-285750">
              <a:buFont typeface="Arial" panose="020B0604020202020204" pitchFamily="34" charset="0"/>
              <a:buChar char="•"/>
            </a:pPr>
            <a:r>
              <a:rPr lang="en-US" sz="1800" i="0" dirty="0">
                <a:solidFill>
                  <a:schemeClr val="tx1"/>
                </a:solidFill>
              </a:rPr>
              <a:t>Controlling dimension change and  deformation</a:t>
            </a:r>
          </a:p>
          <a:p>
            <a:pPr marL="285750" indent="-285750">
              <a:buFont typeface="Arial" panose="020B0604020202020204" pitchFamily="34" charset="0"/>
              <a:buChar char="•"/>
            </a:pPr>
            <a:r>
              <a:rPr lang="en-US" sz="1800" i="0" dirty="0">
                <a:solidFill>
                  <a:schemeClr val="tx1"/>
                </a:solidFill>
              </a:rPr>
              <a:t>Identify minimum limitation of pore diameters</a:t>
            </a:r>
          </a:p>
        </p:txBody>
      </p:sp>
      <p:grpSp>
        <p:nvGrpSpPr>
          <p:cNvPr id="227" name="Group 226"/>
          <p:cNvGrpSpPr/>
          <p:nvPr/>
        </p:nvGrpSpPr>
        <p:grpSpPr>
          <a:xfrm>
            <a:off x="195551" y="768531"/>
            <a:ext cx="3724346" cy="1555752"/>
            <a:chOff x="403614" y="1294232"/>
            <a:chExt cx="5825738" cy="2433555"/>
          </a:xfrm>
        </p:grpSpPr>
        <p:pic>
          <p:nvPicPr>
            <p:cNvPr id="22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427788"/>
              <a:ext cx="5619750" cy="123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9" name="Straight Connector 228"/>
            <p:cNvCxnSpPr/>
            <p:nvPr/>
          </p:nvCxnSpPr>
          <p:spPr>
            <a:xfrm flipH="1">
              <a:off x="609600" y="1884988"/>
              <a:ext cx="5410200" cy="0"/>
            </a:xfrm>
            <a:prstGeom prst="line">
              <a:avLst/>
            </a:prstGeom>
            <a:noFill/>
            <a:ln w="19050" cap="flat" cmpd="sng" algn="ctr">
              <a:solidFill>
                <a:srgbClr val="92D050"/>
              </a:solidFill>
              <a:prstDash val="lgDashDot"/>
              <a:headEnd type="triangle" w="med" len="med"/>
              <a:tailEnd type="none" w="med" len="med"/>
            </a:ln>
            <a:effectLst/>
          </p:spPr>
        </p:cxnSp>
        <p:cxnSp>
          <p:nvCxnSpPr>
            <p:cNvPr id="230" name="Straight Connector 229"/>
            <p:cNvCxnSpPr/>
            <p:nvPr/>
          </p:nvCxnSpPr>
          <p:spPr>
            <a:xfrm flipH="1">
              <a:off x="609600" y="2083673"/>
              <a:ext cx="5410200" cy="0"/>
            </a:xfrm>
            <a:prstGeom prst="line">
              <a:avLst/>
            </a:prstGeom>
            <a:noFill/>
            <a:ln w="19050" cap="flat" cmpd="sng" algn="ctr">
              <a:solidFill>
                <a:srgbClr val="92D050"/>
              </a:solidFill>
              <a:prstDash val="lgDashDot"/>
              <a:headEnd type="triangle" w="med" len="med"/>
              <a:tailEnd type="none" w="med" len="med"/>
            </a:ln>
            <a:effectLst/>
          </p:spPr>
        </p:cxnSp>
        <p:sp>
          <p:nvSpPr>
            <p:cNvPr id="231" name="Title 1"/>
            <p:cNvSpPr txBox="1">
              <a:spLocks/>
            </p:cNvSpPr>
            <p:nvPr/>
          </p:nvSpPr>
          <p:spPr>
            <a:xfrm>
              <a:off x="937259" y="2757198"/>
              <a:ext cx="4646297" cy="5976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j-ea"/>
                  <a:cs typeface="Arial" panose="020B0604020202020204" pitchFamily="34" charset="0"/>
                </a:rPr>
                <a:t>Internal Cooling with Macro Scale Lattice (Phase 1)</a:t>
              </a:r>
            </a:p>
          </p:txBody>
        </p:sp>
        <p:sp>
          <p:nvSpPr>
            <p:cNvPr id="232" name="Rounded Rectangle 231"/>
            <p:cNvSpPr/>
            <p:nvPr/>
          </p:nvSpPr>
          <p:spPr>
            <a:xfrm>
              <a:off x="403614" y="1294232"/>
              <a:ext cx="5825738" cy="2433555"/>
            </a:xfrm>
            <a:prstGeom prst="roundRect">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33" name="Group 232"/>
          <p:cNvGrpSpPr/>
          <p:nvPr/>
        </p:nvGrpSpPr>
        <p:grpSpPr>
          <a:xfrm>
            <a:off x="4745096" y="768530"/>
            <a:ext cx="3541668" cy="1479443"/>
            <a:chOff x="403612" y="3522248"/>
            <a:chExt cx="6378188" cy="2664328"/>
          </a:xfrm>
        </p:grpSpPr>
        <p:pic>
          <p:nvPicPr>
            <p:cNvPr id="234" name="Picture 233"/>
            <p:cNvPicPr>
              <a:picLocks noChangeAspect="1"/>
            </p:cNvPicPr>
            <p:nvPr/>
          </p:nvPicPr>
          <p:blipFill>
            <a:blip r:embed="rId5"/>
            <a:stretch>
              <a:fillRect/>
            </a:stretch>
          </p:blipFill>
          <p:spPr>
            <a:xfrm>
              <a:off x="609600" y="3772454"/>
              <a:ext cx="5334000" cy="1057275"/>
            </a:xfrm>
            <a:prstGeom prst="rect">
              <a:avLst/>
            </a:prstGeom>
          </p:spPr>
        </p:pic>
        <p:grpSp>
          <p:nvGrpSpPr>
            <p:cNvPr id="235" name="Group 234"/>
            <p:cNvGrpSpPr/>
            <p:nvPr/>
          </p:nvGrpSpPr>
          <p:grpSpPr>
            <a:xfrm flipH="1">
              <a:off x="731518" y="3666732"/>
              <a:ext cx="4983482" cy="1178693"/>
              <a:chOff x="2080259" y="1600199"/>
              <a:chExt cx="4983482" cy="1178693"/>
            </a:xfrm>
          </p:grpSpPr>
          <p:sp>
            <p:nvSpPr>
              <p:cNvPr id="244" name="Freeform 243"/>
              <p:cNvSpPr/>
              <p:nvPr/>
            </p:nvSpPr>
            <p:spPr>
              <a:xfrm>
                <a:off x="2080259" y="1600199"/>
                <a:ext cx="815341"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2700" cap="flat" cmpd="sng" algn="ctr">
                <a:solidFill>
                  <a:srgbClr val="00B0F0"/>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45" name="Freeform 244"/>
              <p:cNvSpPr/>
              <p:nvPr/>
            </p:nvSpPr>
            <p:spPr>
              <a:xfrm>
                <a:off x="6248400" y="1600199"/>
                <a:ext cx="815341"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2700" cap="flat" cmpd="sng" algn="ctr">
                <a:solidFill>
                  <a:srgbClr val="00B0F0"/>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46" name="Freeform 245"/>
              <p:cNvSpPr/>
              <p:nvPr/>
            </p:nvSpPr>
            <p:spPr>
              <a:xfrm>
                <a:off x="3122294" y="1600199"/>
                <a:ext cx="815341"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2700" cap="flat" cmpd="sng" algn="ctr">
                <a:solidFill>
                  <a:srgbClr val="00B0F0"/>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47" name="Freeform 246"/>
              <p:cNvSpPr/>
              <p:nvPr/>
            </p:nvSpPr>
            <p:spPr>
              <a:xfrm>
                <a:off x="4164329" y="1600199"/>
                <a:ext cx="815341"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2700" cap="flat" cmpd="sng" algn="ctr">
                <a:solidFill>
                  <a:srgbClr val="00B0F0"/>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48" name="Freeform 247"/>
              <p:cNvSpPr/>
              <p:nvPr/>
            </p:nvSpPr>
            <p:spPr>
              <a:xfrm>
                <a:off x="5206364" y="1600199"/>
                <a:ext cx="815341"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2700" cap="flat" cmpd="sng" algn="ctr">
                <a:solidFill>
                  <a:srgbClr val="00B0F0"/>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36" name="Group 235"/>
            <p:cNvGrpSpPr/>
            <p:nvPr/>
          </p:nvGrpSpPr>
          <p:grpSpPr>
            <a:xfrm flipH="1">
              <a:off x="937259" y="3657600"/>
              <a:ext cx="4572000" cy="1178693"/>
              <a:chOff x="152400" y="6511721"/>
              <a:chExt cx="4572000" cy="1178693"/>
            </a:xfrm>
          </p:grpSpPr>
          <p:sp>
            <p:nvSpPr>
              <p:cNvPr id="239" name="Freeform 238"/>
              <p:cNvSpPr/>
              <p:nvPr/>
            </p:nvSpPr>
            <p:spPr>
              <a:xfrm flipH="1">
                <a:off x="4320541" y="6511721"/>
                <a:ext cx="403859"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9050"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40" name="Freeform 239"/>
              <p:cNvSpPr/>
              <p:nvPr/>
            </p:nvSpPr>
            <p:spPr>
              <a:xfrm flipH="1">
                <a:off x="152400" y="6511721"/>
                <a:ext cx="403859"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9050"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41" name="Freeform 240"/>
              <p:cNvSpPr/>
              <p:nvPr/>
            </p:nvSpPr>
            <p:spPr>
              <a:xfrm flipH="1">
                <a:off x="3278506" y="6511721"/>
                <a:ext cx="403859"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9050"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42" name="Freeform 241"/>
              <p:cNvSpPr/>
              <p:nvPr/>
            </p:nvSpPr>
            <p:spPr>
              <a:xfrm flipH="1">
                <a:off x="2236471" y="6511721"/>
                <a:ext cx="403859"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9050"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43" name="Freeform 242"/>
              <p:cNvSpPr/>
              <p:nvPr/>
            </p:nvSpPr>
            <p:spPr>
              <a:xfrm flipH="1">
                <a:off x="1194436" y="6511721"/>
                <a:ext cx="403859"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9050"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sp>
          <p:nvSpPr>
            <p:cNvPr id="237" name="Title 1"/>
            <p:cNvSpPr txBox="1">
              <a:spLocks/>
            </p:cNvSpPr>
            <p:nvPr/>
          </p:nvSpPr>
          <p:spPr>
            <a:xfrm>
              <a:off x="937259" y="5157274"/>
              <a:ext cx="4646297" cy="5976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j-ea"/>
                  <a:cs typeface="Arial" panose="020B0604020202020204" pitchFamily="34" charset="0"/>
                </a:rPr>
                <a:t>Transpiration Cooling with Micro Scale Lattice (Phase 2)</a:t>
              </a:r>
            </a:p>
          </p:txBody>
        </p:sp>
        <p:sp>
          <p:nvSpPr>
            <p:cNvPr id="238" name="Rounded Rectangle 237"/>
            <p:cNvSpPr/>
            <p:nvPr/>
          </p:nvSpPr>
          <p:spPr>
            <a:xfrm>
              <a:off x="403612" y="3522248"/>
              <a:ext cx="6378188" cy="2664328"/>
            </a:xfrm>
            <a:prstGeom prst="roundRect">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49" name="Group 248"/>
          <p:cNvGrpSpPr/>
          <p:nvPr/>
        </p:nvGrpSpPr>
        <p:grpSpPr>
          <a:xfrm>
            <a:off x="195551" y="3639265"/>
            <a:ext cx="3710989" cy="1701220"/>
            <a:chOff x="580887" y="5946272"/>
            <a:chExt cx="6200913" cy="2664328"/>
          </a:xfrm>
        </p:grpSpPr>
        <p:pic>
          <p:nvPicPr>
            <p:cNvPr id="2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1" y="6076308"/>
              <a:ext cx="5410200" cy="108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1" name="Group 250"/>
            <p:cNvGrpSpPr/>
            <p:nvPr/>
          </p:nvGrpSpPr>
          <p:grpSpPr>
            <a:xfrm>
              <a:off x="861059" y="6000106"/>
              <a:ext cx="4983482" cy="1178693"/>
              <a:chOff x="2080259" y="1600199"/>
              <a:chExt cx="4983482" cy="1178693"/>
            </a:xfrm>
          </p:grpSpPr>
          <p:sp>
            <p:nvSpPr>
              <p:cNvPr id="264" name="Freeform 263"/>
              <p:cNvSpPr/>
              <p:nvPr/>
            </p:nvSpPr>
            <p:spPr>
              <a:xfrm>
                <a:off x="2080259" y="1600199"/>
                <a:ext cx="815341"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2700" cap="flat" cmpd="sng" algn="ctr">
                <a:solidFill>
                  <a:srgbClr val="00B0F0"/>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65" name="Freeform 264"/>
              <p:cNvSpPr/>
              <p:nvPr/>
            </p:nvSpPr>
            <p:spPr>
              <a:xfrm>
                <a:off x="6248400" y="1600199"/>
                <a:ext cx="815341"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2700" cap="flat" cmpd="sng" algn="ctr">
                <a:solidFill>
                  <a:srgbClr val="00B0F0"/>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66" name="Freeform 265"/>
              <p:cNvSpPr/>
              <p:nvPr/>
            </p:nvSpPr>
            <p:spPr>
              <a:xfrm>
                <a:off x="3122294" y="1600199"/>
                <a:ext cx="815341"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2700" cap="flat" cmpd="sng" algn="ctr">
                <a:solidFill>
                  <a:srgbClr val="00B0F0"/>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67" name="Freeform 266"/>
              <p:cNvSpPr/>
              <p:nvPr/>
            </p:nvSpPr>
            <p:spPr>
              <a:xfrm>
                <a:off x="4164329" y="1600199"/>
                <a:ext cx="815341"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2700" cap="flat" cmpd="sng" algn="ctr">
                <a:solidFill>
                  <a:srgbClr val="00B0F0"/>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68" name="Freeform 267"/>
              <p:cNvSpPr/>
              <p:nvPr/>
            </p:nvSpPr>
            <p:spPr>
              <a:xfrm>
                <a:off x="5206364" y="1600199"/>
                <a:ext cx="815341"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2700" cap="flat" cmpd="sng" algn="ctr">
                <a:solidFill>
                  <a:srgbClr val="00B0F0"/>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52" name="Group 251"/>
            <p:cNvGrpSpPr/>
            <p:nvPr/>
          </p:nvGrpSpPr>
          <p:grpSpPr>
            <a:xfrm>
              <a:off x="1066800" y="5990974"/>
              <a:ext cx="4572000" cy="1178693"/>
              <a:chOff x="152400" y="6511721"/>
              <a:chExt cx="4572000" cy="1178693"/>
            </a:xfrm>
          </p:grpSpPr>
          <p:sp>
            <p:nvSpPr>
              <p:cNvPr id="259" name="Freeform 258"/>
              <p:cNvSpPr/>
              <p:nvPr/>
            </p:nvSpPr>
            <p:spPr>
              <a:xfrm flipH="1">
                <a:off x="4320541" y="6511721"/>
                <a:ext cx="403859"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9050"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60" name="Freeform 259"/>
              <p:cNvSpPr/>
              <p:nvPr/>
            </p:nvSpPr>
            <p:spPr>
              <a:xfrm flipH="1">
                <a:off x="152400" y="6511721"/>
                <a:ext cx="403859"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9050"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61" name="Freeform 260"/>
              <p:cNvSpPr/>
              <p:nvPr/>
            </p:nvSpPr>
            <p:spPr>
              <a:xfrm flipH="1">
                <a:off x="3278506" y="6511721"/>
                <a:ext cx="403859"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9050"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62" name="Freeform 261"/>
              <p:cNvSpPr/>
              <p:nvPr/>
            </p:nvSpPr>
            <p:spPr>
              <a:xfrm flipH="1">
                <a:off x="2236471" y="6511721"/>
                <a:ext cx="403859"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9050"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63" name="Freeform 262"/>
              <p:cNvSpPr/>
              <p:nvPr/>
            </p:nvSpPr>
            <p:spPr>
              <a:xfrm flipH="1">
                <a:off x="1194436" y="6511721"/>
                <a:ext cx="403859" cy="1178693"/>
              </a:xfrm>
              <a:custGeom>
                <a:avLst/>
                <a:gdLst>
                  <a:gd name="connsiteX0" fmla="*/ 73323 w 905402"/>
                  <a:gd name="connsiteY0" fmla="*/ 1210236 h 1210236"/>
                  <a:gd name="connsiteX1" fmla="*/ 73323 w 905402"/>
                  <a:gd name="connsiteY1" fmla="*/ 860612 h 1210236"/>
                  <a:gd name="connsiteX2" fmla="*/ 835323 w 905402"/>
                  <a:gd name="connsiteY2" fmla="*/ 367553 h 1210236"/>
                  <a:gd name="connsiteX3" fmla="*/ 871182 w 905402"/>
                  <a:gd name="connsiteY3" fmla="*/ 0 h 1210236"/>
                </a:gdLst>
                <a:ahLst/>
                <a:cxnLst>
                  <a:cxn ang="0">
                    <a:pos x="connsiteX0" y="connsiteY0"/>
                  </a:cxn>
                  <a:cxn ang="0">
                    <a:pos x="connsiteX1" y="connsiteY1"/>
                  </a:cxn>
                  <a:cxn ang="0">
                    <a:pos x="connsiteX2" y="connsiteY2"/>
                  </a:cxn>
                  <a:cxn ang="0">
                    <a:pos x="connsiteX3" y="connsiteY3"/>
                  </a:cxn>
                </a:cxnLst>
                <a:rect l="l" t="t" r="r" b="b"/>
                <a:pathLst>
                  <a:path w="905402" h="1210236">
                    <a:moveTo>
                      <a:pt x="73323" y="1210236"/>
                    </a:moveTo>
                    <a:cubicBezTo>
                      <a:pt x="9823" y="1105647"/>
                      <a:pt x="-53677" y="1001059"/>
                      <a:pt x="73323" y="860612"/>
                    </a:cubicBezTo>
                    <a:cubicBezTo>
                      <a:pt x="200323" y="720165"/>
                      <a:pt x="702347" y="510988"/>
                      <a:pt x="835323" y="367553"/>
                    </a:cubicBezTo>
                    <a:cubicBezTo>
                      <a:pt x="968299" y="224118"/>
                      <a:pt x="871182" y="47812"/>
                      <a:pt x="871182" y="0"/>
                    </a:cubicBezTo>
                  </a:path>
                </a:pathLst>
              </a:custGeom>
              <a:noFill/>
              <a:ln w="19050" cap="flat" cmpd="sng" algn="ctr">
                <a:solidFill>
                  <a:srgbClr val="00B0F0"/>
                </a:solidFill>
                <a:prstDash val="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253" name="Straight Connector 252"/>
            <p:cNvCxnSpPr/>
            <p:nvPr/>
          </p:nvCxnSpPr>
          <p:spPr>
            <a:xfrm flipH="1">
              <a:off x="609600" y="6475307"/>
              <a:ext cx="5410200" cy="0"/>
            </a:xfrm>
            <a:prstGeom prst="line">
              <a:avLst/>
            </a:prstGeom>
            <a:noFill/>
            <a:ln w="19050" cap="flat" cmpd="sng" algn="ctr">
              <a:solidFill>
                <a:srgbClr val="92D050"/>
              </a:solidFill>
              <a:prstDash val="lgDashDot"/>
              <a:headEnd type="triangle" w="med" len="med"/>
              <a:tailEnd type="none" w="med" len="med"/>
            </a:ln>
            <a:effectLst/>
          </p:spPr>
        </p:cxnSp>
        <p:cxnSp>
          <p:nvCxnSpPr>
            <p:cNvPr id="254" name="Straight Connector 253"/>
            <p:cNvCxnSpPr/>
            <p:nvPr/>
          </p:nvCxnSpPr>
          <p:spPr>
            <a:xfrm flipH="1">
              <a:off x="609600" y="6673992"/>
              <a:ext cx="5410200" cy="0"/>
            </a:xfrm>
            <a:prstGeom prst="line">
              <a:avLst/>
            </a:prstGeom>
            <a:noFill/>
            <a:ln w="19050" cap="flat" cmpd="sng" algn="ctr">
              <a:solidFill>
                <a:srgbClr val="92D050"/>
              </a:solidFill>
              <a:prstDash val="lgDashDot"/>
              <a:headEnd type="triangle" w="med" len="med"/>
              <a:tailEnd type="none" w="med" len="med"/>
            </a:ln>
            <a:effectLst/>
          </p:spPr>
        </p:cxnSp>
        <p:sp>
          <p:nvSpPr>
            <p:cNvPr id="255" name="Arc 254"/>
            <p:cNvSpPr/>
            <p:nvPr/>
          </p:nvSpPr>
          <p:spPr>
            <a:xfrm>
              <a:off x="5658892" y="6766186"/>
              <a:ext cx="631939" cy="631939"/>
            </a:xfrm>
            <a:prstGeom prst="arc">
              <a:avLst>
                <a:gd name="adj1" fmla="val 16200000"/>
                <a:gd name="adj2" fmla="val 8971164"/>
              </a:avLst>
            </a:prstGeom>
            <a:noFill/>
            <a:ln w="9525" cap="flat" cmpd="sng" algn="ctr">
              <a:gradFill>
                <a:gsLst>
                  <a:gs pos="0">
                    <a:srgbClr val="92D050"/>
                  </a:gs>
                  <a:gs pos="100000">
                    <a:srgbClr val="00B0F0"/>
                  </a:gs>
                </a:gsLst>
                <a:lin ang="5400000" scaled="1"/>
              </a:gra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a:ea typeface="+mn-ea"/>
                <a:cs typeface="+mn-cs"/>
              </a:endParaRPr>
            </a:p>
          </p:txBody>
        </p:sp>
        <p:sp>
          <p:nvSpPr>
            <p:cNvPr id="256" name="Arc 255"/>
            <p:cNvSpPr/>
            <p:nvPr/>
          </p:nvSpPr>
          <p:spPr>
            <a:xfrm>
              <a:off x="5314670" y="6524006"/>
              <a:ext cx="1265484" cy="1265484"/>
            </a:xfrm>
            <a:prstGeom prst="arc">
              <a:avLst>
                <a:gd name="adj1" fmla="val 16200000"/>
                <a:gd name="adj2" fmla="val 8971164"/>
              </a:avLst>
            </a:prstGeom>
            <a:noFill/>
            <a:ln w="9525" cap="flat" cmpd="sng" algn="ctr">
              <a:gradFill>
                <a:gsLst>
                  <a:gs pos="0">
                    <a:srgbClr val="92D050"/>
                  </a:gs>
                  <a:gs pos="100000">
                    <a:srgbClr val="00B0F0"/>
                  </a:gs>
                </a:gsLst>
                <a:lin ang="5400000" scaled="1"/>
              </a:gra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a:ea typeface="+mn-ea"/>
                <a:cs typeface="+mn-cs"/>
              </a:endParaRPr>
            </a:p>
          </p:txBody>
        </p:sp>
        <p:sp>
          <p:nvSpPr>
            <p:cNvPr id="257" name="Title 1"/>
            <p:cNvSpPr txBox="1">
              <a:spLocks/>
            </p:cNvSpPr>
            <p:nvPr/>
          </p:nvSpPr>
          <p:spPr>
            <a:xfrm>
              <a:off x="590549" y="7860790"/>
              <a:ext cx="5888356" cy="5976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j-ea"/>
                  <a:cs typeface="Arial" panose="020B0604020202020204" pitchFamily="34" charset="0"/>
                </a:rPr>
                <a:t>Combined Internal and External Cooling with Multi-scale Lattice (Phase 3)</a:t>
              </a:r>
            </a:p>
          </p:txBody>
        </p:sp>
        <p:sp>
          <p:nvSpPr>
            <p:cNvPr id="258" name="Rounded Rectangle 257"/>
            <p:cNvSpPr/>
            <p:nvPr/>
          </p:nvSpPr>
          <p:spPr>
            <a:xfrm>
              <a:off x="580887" y="5946272"/>
              <a:ext cx="6200913" cy="2664328"/>
            </a:xfrm>
            <a:prstGeom prst="roundRect">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grpSp>
      <p:pic>
        <p:nvPicPr>
          <p:cNvPr id="138" name="Picture 3" descr="C:\Users\LabUser\Box Sync\PhD\Proposal\coupons\IMG_20171002_130446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585" t="41520" r="11715" b="37336"/>
          <a:stretch/>
        </p:blipFill>
        <p:spPr bwMode="auto">
          <a:xfrm>
            <a:off x="2021875" y="2137877"/>
            <a:ext cx="1980488" cy="1206552"/>
          </a:xfrm>
          <a:prstGeom prst="ellipse">
            <a:avLst/>
          </a:prstGeom>
          <a:ln w="3175"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0" name="Picture 5" descr="C:\Users\LabUser\Box Sync\PhD\Proposal\coupons\IMG_20171002_1318147.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41162" b="71185" l="21472" r="74642"/>
                    </a14:imgEffect>
                  </a14:imgLayer>
                </a14:imgProps>
              </a:ext>
              <a:ext uri="{28A0092B-C50C-407E-A947-70E740481C1C}">
                <a14:useLocalDpi xmlns:a14="http://schemas.microsoft.com/office/drawing/2010/main" val="0"/>
              </a:ext>
            </a:extLst>
          </a:blip>
          <a:srcRect l="22594" t="47567" r="27728" b="35409"/>
          <a:stretch/>
        </p:blipFill>
        <p:spPr bwMode="auto">
          <a:xfrm>
            <a:off x="6965199" y="2085888"/>
            <a:ext cx="1994584" cy="1215139"/>
          </a:xfrm>
          <a:prstGeom prst="ellipse">
            <a:avLst/>
          </a:prstGeom>
          <a:ln w="3175"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9" name="Picture 7" descr="C:\Users\LabUser\Box Sync\PhD\Proposal\coupons\IMG_20171002_132855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395" t="37778" r="20699" b="41351"/>
          <a:stretch/>
        </p:blipFill>
        <p:spPr bwMode="auto">
          <a:xfrm>
            <a:off x="1952288" y="5282543"/>
            <a:ext cx="1954252" cy="1190568"/>
          </a:xfrm>
          <a:prstGeom prst="ellipse">
            <a:avLst/>
          </a:prstGeom>
          <a:ln w="3175"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0" name="Rectangle 5"/>
          <p:cNvSpPr txBox="1">
            <a:spLocks noChangeArrowheads="1"/>
          </p:cNvSpPr>
          <p:nvPr/>
        </p:nvSpPr>
        <p:spPr bwMode="auto">
          <a:xfrm>
            <a:off x="89459" y="182563"/>
            <a:ext cx="8888286" cy="458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28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a:lstStyle>
          <a:p>
            <a:pPr defTabSz="758825" eaLnBrk="1" hangingPunct="1">
              <a:lnSpc>
                <a:spcPct val="85000"/>
              </a:lnSpc>
              <a:defRPr/>
            </a:pPr>
            <a:r>
              <a:rPr lang="en-US" i="0" kern="0" dirty="0">
                <a:latin typeface="+mj-lt"/>
              </a:rPr>
              <a:t>Approaches to Fabricate ODS Lattice Structures</a:t>
            </a:r>
          </a:p>
        </p:txBody>
      </p:sp>
      <p:sp>
        <p:nvSpPr>
          <p:cNvPr id="2" name="TextBox 1"/>
          <p:cNvSpPr txBox="1"/>
          <p:nvPr/>
        </p:nvSpPr>
        <p:spPr>
          <a:xfrm>
            <a:off x="4668351" y="4202390"/>
            <a:ext cx="2311457" cy="523220"/>
          </a:xfrm>
          <a:prstGeom prst="rect">
            <a:avLst/>
          </a:prstGeom>
          <a:noFill/>
        </p:spPr>
        <p:txBody>
          <a:bodyPr wrap="square" rtlCol="0">
            <a:spAutoFit/>
          </a:bodyPr>
          <a:lstStyle/>
          <a:p>
            <a:r>
              <a:rPr lang="en-US" sz="1400" dirty="0"/>
              <a:t>Coupon with solid lattice and porous channel wall</a:t>
            </a:r>
          </a:p>
        </p:txBody>
      </p:sp>
    </p:spTree>
    <p:extLst>
      <p:ext uri="{BB962C8B-B14F-4D97-AF65-F5344CB8AC3E}">
        <p14:creationId xmlns:p14="http://schemas.microsoft.com/office/powerpoint/2010/main" val="412195606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571170" y="1582397"/>
            <a:ext cx="757487" cy="1133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3B7177FB-820A-4D52-B7FF-C4EFB93F2426}"/>
              </a:ext>
            </a:extLst>
          </p:cNvPr>
          <p:cNvSpPr txBox="1"/>
          <p:nvPr/>
        </p:nvSpPr>
        <p:spPr>
          <a:xfrm>
            <a:off x="1337357" y="1334610"/>
            <a:ext cx="367280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a:ea typeface="+mn-ea"/>
                <a:cs typeface="Arial" charset="0"/>
              </a:rPr>
              <a:t>Kagome (corner sharing triangles)</a:t>
            </a:r>
          </a:p>
        </p:txBody>
      </p:sp>
      <p:pic>
        <p:nvPicPr>
          <p:cNvPr id="12" name="Picture 11">
            <a:extLst>
              <a:ext uri="{FF2B5EF4-FFF2-40B4-BE49-F238E27FC236}">
                <a16:creationId xmlns:a16="http://schemas.microsoft.com/office/drawing/2014/main" id="{F7CDFBF6-DD10-45E9-B7C9-5FD5FB7AB79C}"/>
              </a:ext>
            </a:extLst>
          </p:cNvPr>
          <p:cNvPicPr>
            <a:picLocks noChangeAspect="1"/>
          </p:cNvPicPr>
          <p:nvPr/>
        </p:nvPicPr>
        <p:blipFill rotWithShape="1">
          <a:blip r:embed="rId4"/>
          <a:srcRect b="56226"/>
          <a:stretch/>
        </p:blipFill>
        <p:spPr>
          <a:xfrm>
            <a:off x="1557408" y="3234285"/>
            <a:ext cx="3155187" cy="1072106"/>
          </a:xfrm>
          <a:prstGeom prst="rect">
            <a:avLst/>
          </a:prstGeom>
        </p:spPr>
      </p:pic>
      <p:pic>
        <p:nvPicPr>
          <p:cNvPr id="13" name="Picture 12">
            <a:extLst>
              <a:ext uri="{FF2B5EF4-FFF2-40B4-BE49-F238E27FC236}">
                <a16:creationId xmlns:a16="http://schemas.microsoft.com/office/drawing/2014/main" id="{D227695D-90E0-4CE4-8200-DC3C271BF3E8}"/>
              </a:ext>
            </a:extLst>
          </p:cNvPr>
          <p:cNvPicPr>
            <a:picLocks noChangeAspect="1"/>
          </p:cNvPicPr>
          <p:nvPr/>
        </p:nvPicPr>
        <p:blipFill>
          <a:blip r:embed="rId5"/>
          <a:stretch>
            <a:fillRect/>
          </a:stretch>
        </p:blipFill>
        <p:spPr>
          <a:xfrm>
            <a:off x="5183334" y="3032685"/>
            <a:ext cx="3037970" cy="1272312"/>
          </a:xfrm>
          <a:prstGeom prst="rect">
            <a:avLst/>
          </a:prstGeom>
        </p:spPr>
      </p:pic>
      <p:sp>
        <p:nvSpPr>
          <p:cNvPr id="14" name="TextBox 13">
            <a:extLst>
              <a:ext uri="{FF2B5EF4-FFF2-40B4-BE49-F238E27FC236}">
                <a16:creationId xmlns:a16="http://schemas.microsoft.com/office/drawing/2014/main" id="{FA773BD6-A1EC-4322-9533-F39DDC900E12}"/>
              </a:ext>
            </a:extLst>
          </p:cNvPr>
          <p:cNvSpPr txBox="1"/>
          <p:nvPr/>
        </p:nvSpPr>
        <p:spPr>
          <a:xfrm>
            <a:off x="1856703" y="2848019"/>
            <a:ext cx="221086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a:ea typeface="+mn-ea"/>
                <a:cs typeface="Arial" charset="0"/>
              </a:rPr>
              <a:t>Body centered (BC)</a:t>
            </a:r>
          </a:p>
        </p:txBody>
      </p:sp>
      <p:sp>
        <p:nvSpPr>
          <p:cNvPr id="16" name="TextBox 15">
            <a:extLst>
              <a:ext uri="{FF2B5EF4-FFF2-40B4-BE49-F238E27FC236}">
                <a16:creationId xmlns:a16="http://schemas.microsoft.com/office/drawing/2014/main" id="{6B7E1558-8231-45CE-BEEC-5C4BBA2AB571}"/>
              </a:ext>
            </a:extLst>
          </p:cNvPr>
          <p:cNvSpPr txBox="1"/>
          <p:nvPr/>
        </p:nvSpPr>
        <p:spPr>
          <a:xfrm>
            <a:off x="5438258" y="2848019"/>
            <a:ext cx="201850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a:ea typeface="+mn-ea"/>
                <a:cs typeface="Arial" charset="0"/>
              </a:rPr>
              <a:t>Octahedral (</a:t>
            </a:r>
            <a:r>
              <a:rPr kumimoji="0" lang="en-US" sz="1800" b="0" i="0" u="sng" strike="noStrike" kern="1200" cap="none" spc="0" normalizeH="0" baseline="0" noProof="0" dirty="0" err="1">
                <a:ln>
                  <a:noFill/>
                </a:ln>
                <a:solidFill>
                  <a:srgbClr val="000000"/>
                </a:solidFill>
                <a:effectLst/>
                <a:uLnTx/>
                <a:uFillTx/>
                <a:latin typeface="Arial"/>
                <a:ea typeface="+mn-ea"/>
                <a:cs typeface="Arial" charset="0"/>
              </a:rPr>
              <a:t>Octa</a:t>
            </a:r>
            <a:r>
              <a:rPr kumimoji="0" lang="en-US" sz="1800" b="0" i="0" u="sng" strike="noStrike" kern="1200" cap="none" spc="0" normalizeH="0" baseline="0" noProof="0" dirty="0">
                <a:ln>
                  <a:noFill/>
                </a:ln>
                <a:solidFill>
                  <a:srgbClr val="000000"/>
                </a:solidFill>
                <a:effectLst/>
                <a:uLnTx/>
                <a:uFillTx/>
                <a:latin typeface="Arial"/>
                <a:ea typeface="+mn-ea"/>
                <a:cs typeface="Arial" charset="0"/>
              </a:rPr>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67502EE-B9AB-4B21-A365-73F1AFD69EDE}"/>
                  </a:ext>
                </a:extLst>
              </p:cNvPr>
              <p:cNvSpPr txBox="1"/>
              <p:nvPr/>
            </p:nvSpPr>
            <p:spPr>
              <a:xfrm>
                <a:off x="951863" y="4536258"/>
                <a:ext cx="3458026" cy="2062103"/>
              </a:xfrm>
              <a:prstGeom prst="rect">
                <a:avLst/>
              </a:prstGeom>
              <a:solidFill>
                <a:srgbClr val="FFFF00"/>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Parameters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Ligament diameter:		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Unit cell base:		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Unit cell height:		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Porosity:			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Total surface area:		</a:t>
                </a:r>
                <a:r>
                  <a:rPr kumimoji="0" lang="en-US" sz="1600" b="0" i="0" u="none" strike="noStrike" kern="1200" cap="none" spc="0" normalizeH="0" baseline="0" noProof="0" dirty="0" err="1">
                    <a:ln>
                      <a:noFill/>
                    </a:ln>
                    <a:solidFill>
                      <a:srgbClr val="003399"/>
                    </a:solidFill>
                    <a:effectLst/>
                    <a:uLnTx/>
                    <a:uFillTx/>
                    <a:latin typeface="Calibri" panose="020F0502020204030204" pitchFamily="34" charset="0"/>
                    <a:ea typeface="+mn-ea"/>
                    <a:cs typeface="Calibri" panose="020F0502020204030204" pitchFamily="34" charset="0"/>
                  </a:rPr>
                  <a:t>A</a:t>
                </a:r>
                <a:r>
                  <a:rPr kumimoji="0" lang="en-US" sz="1600" b="0" i="0" u="none" strike="noStrike" kern="1200" cap="none" spc="0" normalizeH="0" baseline="-25000" noProof="0" dirty="0" err="1">
                    <a:ln>
                      <a:noFill/>
                    </a:ln>
                    <a:solidFill>
                      <a:srgbClr val="003399"/>
                    </a:solidFill>
                    <a:effectLst/>
                    <a:uLnTx/>
                    <a:uFillTx/>
                    <a:latin typeface="Calibri" panose="020F0502020204030204" pitchFamily="34" charset="0"/>
                    <a:ea typeface="+mn-ea"/>
                    <a:cs typeface="Calibri" panose="020F0502020204030204" pitchFamily="34" charset="0"/>
                  </a:rPr>
                  <a:t>surf</a:t>
                </a:r>
                <a:endParaRPr kumimoji="0" lang="en-US" sz="1600" b="0" i="0" u="none" strike="noStrike" kern="1200" cap="none" spc="0" normalizeH="0" baseline="-25000" noProof="0" dirty="0">
                  <a:ln>
                    <a:noFill/>
                  </a:ln>
                  <a:solidFill>
                    <a:srgbClr val="003399"/>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Footprint area:		</a:t>
                </a:r>
                <a:r>
                  <a:rPr kumimoji="0" lang="en-US" sz="1600" b="0" i="0" u="none" strike="noStrike" kern="1200" cap="none" spc="0" normalizeH="0" baseline="0" noProof="0" dirty="0" err="1">
                    <a:ln>
                      <a:noFill/>
                    </a:ln>
                    <a:solidFill>
                      <a:srgbClr val="003399"/>
                    </a:solidFill>
                    <a:effectLst/>
                    <a:uLnTx/>
                    <a:uFillTx/>
                    <a:latin typeface="Calibri" panose="020F0502020204030204" pitchFamily="34" charset="0"/>
                    <a:ea typeface="+mn-ea"/>
                    <a:cs typeface="Calibri" panose="020F0502020204030204" pitchFamily="34" charset="0"/>
                  </a:rPr>
                  <a:t>A</a:t>
                </a:r>
                <a:r>
                  <a:rPr kumimoji="0" lang="en-US" sz="1600" b="0" i="0" u="none" strike="noStrike" kern="1200" cap="none" spc="0" normalizeH="0" baseline="-25000" noProof="0" dirty="0" err="1">
                    <a:ln>
                      <a:noFill/>
                    </a:ln>
                    <a:solidFill>
                      <a:srgbClr val="003399"/>
                    </a:solidFill>
                    <a:effectLst/>
                    <a:uLnTx/>
                    <a:uFillTx/>
                    <a:latin typeface="Calibri" panose="020F0502020204030204" pitchFamily="34" charset="0"/>
                    <a:ea typeface="+mn-ea"/>
                    <a:cs typeface="Calibri" panose="020F0502020204030204" pitchFamily="34" charset="0"/>
                  </a:rPr>
                  <a:t>fp</a:t>
                </a:r>
                <a:endParaRPr kumimoji="0" lang="en-US" sz="1600" b="0" i="0" u="none" strike="noStrike" kern="1200" cap="none" spc="0" normalizeH="0" baseline="-25000" noProof="0" dirty="0">
                  <a:ln>
                    <a:noFill/>
                  </a:ln>
                  <a:solidFill>
                    <a:srgbClr val="003399"/>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Orientation with flow:		</a:t>
                </a:r>
                <a14:m>
                  <m:oMath xmlns:m="http://schemas.openxmlformats.org/officeDocument/2006/math">
                    <m:r>
                      <m:rPr>
                        <m:sty m:val="p"/>
                      </m:rPr>
                      <a:rPr kumimoji="0" lang="en-US" sz="1600" b="0" i="0" u="none" strike="noStrike" kern="1200" cap="none" spc="0" normalizeH="0" baseline="0" noProof="0" smtClean="0">
                        <a:ln>
                          <a:noFill/>
                        </a:ln>
                        <a:solidFill>
                          <a:srgbClr val="003399"/>
                        </a:solidFill>
                        <a:effectLst/>
                        <a:uLnTx/>
                        <a:uFillTx/>
                        <a:latin typeface="Cambria Math" panose="02040503050406030204" pitchFamily="18" charset="0"/>
                        <a:ea typeface="+mn-ea"/>
                        <a:cs typeface="Calibri" panose="020F0502020204030204" pitchFamily="34" charset="0"/>
                      </a:rPr>
                      <m:t>θ</m:t>
                    </m:r>
                  </m:oMath>
                </a14:m>
                <a:endParaRPr kumimoji="0" lang="en-US" sz="1600" b="0"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endParaRPr>
              </a:p>
            </p:txBody>
          </p:sp>
        </mc:Choice>
        <mc:Fallback xmlns="">
          <p:sp>
            <p:nvSpPr>
              <p:cNvPr id="19" name="TextBox 18">
                <a:extLst>
                  <a:ext uri="{FF2B5EF4-FFF2-40B4-BE49-F238E27FC236}">
                    <a16:creationId xmlns:a16="http://schemas.microsoft.com/office/drawing/2014/main" id="{067502EE-B9AB-4B21-A365-73F1AFD69EDE}"/>
                  </a:ext>
                </a:extLst>
              </p:cNvPr>
              <p:cNvSpPr txBox="1">
                <a:spLocks noRot="1" noChangeAspect="1" noMove="1" noResize="1" noEditPoints="1" noAdjustHandles="1" noChangeArrowheads="1" noChangeShapeType="1" noTextEdit="1"/>
              </p:cNvSpPr>
              <p:nvPr/>
            </p:nvSpPr>
            <p:spPr>
              <a:xfrm>
                <a:off x="951863" y="4536258"/>
                <a:ext cx="3458026" cy="2062103"/>
              </a:xfrm>
              <a:prstGeom prst="rect">
                <a:avLst/>
              </a:prstGeom>
              <a:blipFill>
                <a:blip r:embed="rId6"/>
                <a:stretch>
                  <a:fillRect l="-703" t="-588" b="-2647"/>
                </a:stretch>
              </a:blipFill>
              <a:ln>
                <a:solidFill>
                  <a:schemeClr val="tx1"/>
                </a:solidFill>
              </a:ln>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8651F3F3-617A-4B40-A95C-FDE96B03D276}"/>
              </a:ext>
            </a:extLst>
          </p:cNvPr>
          <p:cNvGrpSpPr/>
          <p:nvPr/>
        </p:nvGrpSpPr>
        <p:grpSpPr>
          <a:xfrm>
            <a:off x="4999016" y="1332759"/>
            <a:ext cx="3364620" cy="1573169"/>
            <a:chOff x="-31264" y="2796254"/>
            <a:chExt cx="3364620" cy="1573169"/>
          </a:xfrm>
        </p:grpSpPr>
        <p:pic>
          <p:nvPicPr>
            <p:cNvPr id="17" name="Picture 16">
              <a:extLst>
                <a:ext uri="{FF2B5EF4-FFF2-40B4-BE49-F238E27FC236}">
                  <a16:creationId xmlns:a16="http://schemas.microsoft.com/office/drawing/2014/main" id="{F7CDFBF6-DD10-45E9-B7C9-5FD5FB7AB79C}"/>
                </a:ext>
              </a:extLst>
            </p:cNvPr>
            <p:cNvPicPr>
              <a:picLocks noChangeAspect="1"/>
            </p:cNvPicPr>
            <p:nvPr/>
          </p:nvPicPr>
          <p:blipFill rotWithShape="1">
            <a:blip r:embed="rId4"/>
            <a:srcRect t="47952" b="-1234"/>
            <a:stretch/>
          </p:blipFill>
          <p:spPr>
            <a:xfrm>
              <a:off x="-31264" y="3051731"/>
              <a:ext cx="3155187" cy="1304956"/>
            </a:xfrm>
            <a:prstGeom prst="rect">
              <a:avLst/>
            </a:prstGeom>
          </p:spPr>
        </p:pic>
        <p:sp>
          <p:nvSpPr>
            <p:cNvPr id="15" name="TextBox 14">
              <a:extLst>
                <a:ext uri="{FF2B5EF4-FFF2-40B4-BE49-F238E27FC236}">
                  <a16:creationId xmlns:a16="http://schemas.microsoft.com/office/drawing/2014/main" id="{E1016557-04DE-41F9-976B-08E34F5ABD2B}"/>
                </a:ext>
              </a:extLst>
            </p:cNvPr>
            <p:cNvSpPr txBox="1"/>
            <p:nvPr/>
          </p:nvSpPr>
          <p:spPr>
            <a:xfrm>
              <a:off x="374668" y="2796254"/>
              <a:ext cx="21852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a:ea typeface="+mn-ea"/>
                  <a:cs typeface="Arial" charset="0"/>
                </a:rPr>
                <a:t>Face centered (FC)</a:t>
              </a:r>
            </a:p>
          </p:txBody>
        </p:sp>
        <p:sp>
          <p:nvSpPr>
            <p:cNvPr id="18" name="TextBox 17">
              <a:extLst>
                <a:ext uri="{FF2B5EF4-FFF2-40B4-BE49-F238E27FC236}">
                  <a16:creationId xmlns:a16="http://schemas.microsoft.com/office/drawing/2014/main" id="{DCD671CA-59A6-4F13-B0F3-952B5A7C79BA}"/>
                </a:ext>
              </a:extLst>
            </p:cNvPr>
            <p:cNvSpPr txBox="1"/>
            <p:nvPr/>
          </p:nvSpPr>
          <p:spPr>
            <a:xfrm>
              <a:off x="1122029" y="4050818"/>
              <a:ext cx="881332" cy="307777"/>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Top view</a:t>
              </a:r>
            </a:p>
          </p:txBody>
        </p:sp>
        <p:sp>
          <p:nvSpPr>
            <p:cNvPr id="20" name="TextBox 19">
              <a:extLst>
                <a:ext uri="{FF2B5EF4-FFF2-40B4-BE49-F238E27FC236}">
                  <a16:creationId xmlns:a16="http://schemas.microsoft.com/office/drawing/2014/main" id="{DCD671CA-59A6-4F13-B0F3-952B5A7C79BA}"/>
                </a:ext>
              </a:extLst>
            </p:cNvPr>
            <p:cNvSpPr txBox="1"/>
            <p:nvPr/>
          </p:nvSpPr>
          <p:spPr>
            <a:xfrm>
              <a:off x="27930" y="4061646"/>
              <a:ext cx="1037400" cy="307777"/>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Front View</a:t>
              </a:r>
            </a:p>
          </p:txBody>
        </p:sp>
        <p:sp>
          <p:nvSpPr>
            <p:cNvPr id="21" name="TextBox 20">
              <a:extLst>
                <a:ext uri="{FF2B5EF4-FFF2-40B4-BE49-F238E27FC236}">
                  <a16:creationId xmlns:a16="http://schemas.microsoft.com/office/drawing/2014/main" id="{6A74E1C0-931C-4BED-9060-496514A5476E}"/>
                </a:ext>
              </a:extLst>
            </p:cNvPr>
            <p:cNvSpPr txBox="1"/>
            <p:nvPr/>
          </p:nvSpPr>
          <p:spPr>
            <a:xfrm>
              <a:off x="2118621" y="4050817"/>
              <a:ext cx="1214735" cy="30777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Perspective</a:t>
              </a:r>
            </a:p>
          </p:txBody>
        </p:sp>
      </p:grpSp>
      <p:sp>
        <p:nvSpPr>
          <p:cNvPr id="22" name="TextBox 21">
            <a:extLst>
              <a:ext uri="{FF2B5EF4-FFF2-40B4-BE49-F238E27FC236}">
                <a16:creationId xmlns:a16="http://schemas.microsoft.com/office/drawing/2014/main" id="{DCD671CA-59A6-4F13-B0F3-952B5A7C79BA}"/>
              </a:ext>
            </a:extLst>
          </p:cNvPr>
          <p:cNvSpPr txBox="1"/>
          <p:nvPr/>
        </p:nvSpPr>
        <p:spPr>
          <a:xfrm>
            <a:off x="2651507" y="4084508"/>
            <a:ext cx="881332" cy="307777"/>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Top view</a:t>
            </a:r>
          </a:p>
        </p:txBody>
      </p:sp>
      <p:sp>
        <p:nvSpPr>
          <p:cNvPr id="23" name="TextBox 22">
            <a:extLst>
              <a:ext uri="{FF2B5EF4-FFF2-40B4-BE49-F238E27FC236}">
                <a16:creationId xmlns:a16="http://schemas.microsoft.com/office/drawing/2014/main" id="{DCD671CA-59A6-4F13-B0F3-952B5A7C79BA}"/>
              </a:ext>
            </a:extLst>
          </p:cNvPr>
          <p:cNvSpPr txBox="1"/>
          <p:nvPr/>
        </p:nvSpPr>
        <p:spPr>
          <a:xfrm>
            <a:off x="1557408" y="4095336"/>
            <a:ext cx="1037400" cy="307777"/>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Front View</a:t>
            </a:r>
          </a:p>
        </p:txBody>
      </p:sp>
      <p:sp>
        <p:nvSpPr>
          <p:cNvPr id="24" name="TextBox 23">
            <a:extLst>
              <a:ext uri="{FF2B5EF4-FFF2-40B4-BE49-F238E27FC236}">
                <a16:creationId xmlns:a16="http://schemas.microsoft.com/office/drawing/2014/main" id="{6A74E1C0-931C-4BED-9060-496514A5476E}"/>
              </a:ext>
            </a:extLst>
          </p:cNvPr>
          <p:cNvSpPr txBox="1"/>
          <p:nvPr/>
        </p:nvSpPr>
        <p:spPr>
          <a:xfrm>
            <a:off x="3610133" y="4081337"/>
            <a:ext cx="1120820" cy="307777"/>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Perspective</a:t>
            </a:r>
          </a:p>
        </p:txBody>
      </p:sp>
      <p:sp>
        <p:nvSpPr>
          <p:cNvPr id="25" name="TextBox 24">
            <a:extLst>
              <a:ext uri="{FF2B5EF4-FFF2-40B4-BE49-F238E27FC236}">
                <a16:creationId xmlns:a16="http://schemas.microsoft.com/office/drawing/2014/main" id="{DCD671CA-59A6-4F13-B0F3-952B5A7C79BA}"/>
              </a:ext>
            </a:extLst>
          </p:cNvPr>
          <p:cNvSpPr txBox="1"/>
          <p:nvPr/>
        </p:nvSpPr>
        <p:spPr>
          <a:xfrm>
            <a:off x="6186547" y="4077890"/>
            <a:ext cx="881332" cy="307777"/>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Top view</a:t>
            </a:r>
          </a:p>
        </p:txBody>
      </p:sp>
      <p:sp>
        <p:nvSpPr>
          <p:cNvPr id="26" name="TextBox 25">
            <a:extLst>
              <a:ext uri="{FF2B5EF4-FFF2-40B4-BE49-F238E27FC236}">
                <a16:creationId xmlns:a16="http://schemas.microsoft.com/office/drawing/2014/main" id="{DCD671CA-59A6-4F13-B0F3-952B5A7C79BA}"/>
              </a:ext>
            </a:extLst>
          </p:cNvPr>
          <p:cNvSpPr txBox="1"/>
          <p:nvPr/>
        </p:nvSpPr>
        <p:spPr>
          <a:xfrm>
            <a:off x="5092448" y="4088718"/>
            <a:ext cx="1037400" cy="307777"/>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Front View</a:t>
            </a:r>
          </a:p>
        </p:txBody>
      </p:sp>
      <p:sp>
        <p:nvSpPr>
          <p:cNvPr id="27" name="TextBox 26">
            <a:extLst>
              <a:ext uri="{FF2B5EF4-FFF2-40B4-BE49-F238E27FC236}">
                <a16:creationId xmlns:a16="http://schemas.microsoft.com/office/drawing/2014/main" id="{6A74E1C0-931C-4BED-9060-496514A5476E}"/>
              </a:ext>
            </a:extLst>
          </p:cNvPr>
          <p:cNvSpPr txBox="1"/>
          <p:nvPr/>
        </p:nvSpPr>
        <p:spPr>
          <a:xfrm>
            <a:off x="7183139" y="4077889"/>
            <a:ext cx="1256697" cy="523220"/>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Perspective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a:extLst>
              <a:ext uri="{FF2B5EF4-FFF2-40B4-BE49-F238E27FC236}">
                <a16:creationId xmlns:a16="http://schemas.microsoft.com/office/drawing/2014/main" id="{A5BB5634-1C79-4E10-9841-E8E5D9F6109D}"/>
              </a:ext>
            </a:extLst>
          </p:cNvPr>
          <p:cNvSpPr txBox="1"/>
          <p:nvPr/>
        </p:nvSpPr>
        <p:spPr>
          <a:xfrm>
            <a:off x="260246" y="997796"/>
            <a:ext cx="446789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3399"/>
                </a:solidFill>
                <a:effectLst/>
                <a:uLnTx/>
                <a:uFillTx/>
                <a:latin typeface="Arial" charset="0"/>
                <a:ea typeface="+mn-ea"/>
                <a:cs typeface="Arial" charset="0"/>
              </a:rPr>
              <a:t>Overview of unit cells under investigation:</a:t>
            </a:r>
          </a:p>
        </p:txBody>
      </p:sp>
      <p:sp>
        <p:nvSpPr>
          <p:cNvPr id="43" name="Rectangle 42">
            <a:extLst>
              <a:ext uri="{FF2B5EF4-FFF2-40B4-BE49-F238E27FC236}">
                <a16:creationId xmlns:a16="http://schemas.microsoft.com/office/drawing/2014/main" id="{499E48FB-1C90-4B04-80EE-6D005E84531D}"/>
              </a:ext>
            </a:extLst>
          </p:cNvPr>
          <p:cNvSpPr/>
          <p:nvPr/>
        </p:nvSpPr>
        <p:spPr bwMode="auto">
          <a:xfrm>
            <a:off x="7046976" y="438912"/>
            <a:ext cx="1911175" cy="3677343"/>
          </a:xfrm>
          <a:prstGeom prst="rect">
            <a:avLst/>
          </a:prstGeom>
          <a:noFill/>
          <a:ln w="9525" cap="flat" cmpd="sng" algn="ctr">
            <a:no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900" b="0" i="1" u="none" strike="noStrike" kern="1200" cap="none" spc="0" normalizeH="0" baseline="0" noProof="0">
              <a:ln>
                <a:noFill/>
              </a:ln>
              <a:solidFill>
                <a:srgbClr val="003399"/>
              </a:solidFill>
              <a:effectLst/>
              <a:uLnTx/>
              <a:uFillTx/>
              <a:latin typeface="Arial" charset="0"/>
              <a:ea typeface="+mn-ea"/>
              <a:cs typeface="Arial" charset="0"/>
            </a:endParaRPr>
          </a:p>
        </p:txBody>
      </p:sp>
      <p:pic>
        <p:nvPicPr>
          <p:cNvPr id="4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6774" y="1641603"/>
            <a:ext cx="1021729" cy="96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8503" y="1677690"/>
            <a:ext cx="1194830" cy="871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tangle 5"/>
          <p:cNvSpPr txBox="1">
            <a:spLocks noChangeArrowheads="1"/>
          </p:cNvSpPr>
          <p:nvPr/>
        </p:nvSpPr>
        <p:spPr bwMode="auto">
          <a:xfrm>
            <a:off x="457200" y="182563"/>
            <a:ext cx="8229600" cy="8248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28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a:lstStyle>
          <a:p>
            <a:pPr lvl="0" defTabSz="758825" eaLnBrk="1" hangingPunct="1">
              <a:lnSpc>
                <a:spcPct val="85000"/>
              </a:lnSpc>
              <a:defRPr/>
            </a:pPr>
            <a:r>
              <a:rPr lang="en-US" dirty="0">
                <a:latin typeface="+mj-lt"/>
              </a:rPr>
              <a:t>Internal Cooling with Macro Scale Lattice (Phase 1)</a:t>
            </a:r>
          </a:p>
        </p:txBody>
      </p:sp>
      <p:sp>
        <p:nvSpPr>
          <p:cNvPr id="45" name="TextBox 44">
            <a:extLst>
              <a:ext uri="{FF2B5EF4-FFF2-40B4-BE49-F238E27FC236}">
                <a16:creationId xmlns:a16="http://schemas.microsoft.com/office/drawing/2014/main" id="{DCD671CA-59A6-4F13-B0F3-952B5A7C79BA}"/>
              </a:ext>
            </a:extLst>
          </p:cNvPr>
          <p:cNvSpPr txBox="1"/>
          <p:nvPr/>
        </p:nvSpPr>
        <p:spPr>
          <a:xfrm>
            <a:off x="2651507" y="2595364"/>
            <a:ext cx="881332" cy="307777"/>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Top view</a:t>
            </a:r>
          </a:p>
        </p:txBody>
      </p:sp>
      <p:sp>
        <p:nvSpPr>
          <p:cNvPr id="46" name="TextBox 45">
            <a:extLst>
              <a:ext uri="{FF2B5EF4-FFF2-40B4-BE49-F238E27FC236}">
                <a16:creationId xmlns:a16="http://schemas.microsoft.com/office/drawing/2014/main" id="{DCD671CA-59A6-4F13-B0F3-952B5A7C79BA}"/>
              </a:ext>
            </a:extLst>
          </p:cNvPr>
          <p:cNvSpPr txBox="1"/>
          <p:nvPr/>
        </p:nvSpPr>
        <p:spPr>
          <a:xfrm>
            <a:off x="1557408" y="2595364"/>
            <a:ext cx="1037400" cy="307777"/>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Front View</a:t>
            </a:r>
          </a:p>
        </p:txBody>
      </p:sp>
      <p:sp>
        <p:nvSpPr>
          <p:cNvPr id="48" name="TextBox 47">
            <a:extLst>
              <a:ext uri="{FF2B5EF4-FFF2-40B4-BE49-F238E27FC236}">
                <a16:creationId xmlns:a16="http://schemas.microsoft.com/office/drawing/2014/main" id="{6A74E1C0-931C-4BED-9060-496514A5476E}"/>
              </a:ext>
            </a:extLst>
          </p:cNvPr>
          <p:cNvSpPr txBox="1"/>
          <p:nvPr/>
        </p:nvSpPr>
        <p:spPr>
          <a:xfrm>
            <a:off x="3681763" y="2595364"/>
            <a:ext cx="1120820" cy="307777"/>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Perspective</a:t>
            </a:r>
          </a:p>
        </p:txBody>
      </p:sp>
      <p:grpSp>
        <p:nvGrpSpPr>
          <p:cNvPr id="6" name="Group 5">
            <a:extLst>
              <a:ext uri="{FF2B5EF4-FFF2-40B4-BE49-F238E27FC236}">
                <a16:creationId xmlns:a16="http://schemas.microsoft.com/office/drawing/2014/main" id="{A6A27EF0-CC8C-4354-AB70-CAA641C36727}"/>
              </a:ext>
            </a:extLst>
          </p:cNvPr>
          <p:cNvGrpSpPr/>
          <p:nvPr/>
        </p:nvGrpSpPr>
        <p:grpSpPr>
          <a:xfrm>
            <a:off x="4703604" y="4490075"/>
            <a:ext cx="2693375" cy="2154470"/>
            <a:chOff x="3921907" y="4339213"/>
            <a:chExt cx="2693375" cy="2154470"/>
          </a:xfrm>
        </p:grpSpPr>
        <p:grpSp>
          <p:nvGrpSpPr>
            <p:cNvPr id="42" name="Group 41">
              <a:extLst>
                <a:ext uri="{FF2B5EF4-FFF2-40B4-BE49-F238E27FC236}">
                  <a16:creationId xmlns:a16="http://schemas.microsoft.com/office/drawing/2014/main" id="{621828A2-DB1A-406D-96BF-C6C010991CA3}"/>
                </a:ext>
              </a:extLst>
            </p:cNvPr>
            <p:cNvGrpSpPr/>
            <p:nvPr/>
          </p:nvGrpSpPr>
          <p:grpSpPr>
            <a:xfrm>
              <a:off x="3921907" y="4339213"/>
              <a:ext cx="2693375" cy="1962122"/>
              <a:chOff x="5266954" y="3041414"/>
              <a:chExt cx="3141586" cy="2288642"/>
            </a:xfrm>
          </p:grpSpPr>
          <p:pic>
            <p:nvPicPr>
              <p:cNvPr id="28" name="Picture 27">
                <a:extLst>
                  <a:ext uri="{FF2B5EF4-FFF2-40B4-BE49-F238E27FC236}">
                    <a16:creationId xmlns:a16="http://schemas.microsoft.com/office/drawing/2014/main" id="{F7CDFBF6-DD10-45E9-B7C9-5FD5FB7AB79C}"/>
                  </a:ext>
                </a:extLst>
              </p:cNvPr>
              <p:cNvPicPr>
                <a:picLocks noChangeAspect="1"/>
              </p:cNvPicPr>
              <p:nvPr/>
            </p:nvPicPr>
            <p:blipFill rotWithShape="1">
              <a:blip r:embed="rId4"/>
              <a:srcRect l="70094" t="47952" b="8917"/>
              <a:stretch/>
            </p:blipFill>
            <p:spPr>
              <a:xfrm>
                <a:off x="6439795" y="3041414"/>
                <a:ext cx="1497874" cy="1676897"/>
              </a:xfrm>
              <a:prstGeom prst="rect">
                <a:avLst/>
              </a:prstGeom>
            </p:spPr>
          </p:pic>
          <p:cxnSp>
            <p:nvCxnSpPr>
              <p:cNvPr id="29" name="Straight Connector 28"/>
              <p:cNvCxnSpPr/>
              <p:nvPr/>
            </p:nvCxnSpPr>
            <p:spPr bwMode="auto">
              <a:xfrm flipV="1">
                <a:off x="7397414" y="4303297"/>
                <a:ext cx="540255" cy="415014"/>
              </a:xfrm>
              <a:prstGeom prst="line">
                <a:avLst/>
              </a:prstGeom>
              <a:no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flipH="1" flipV="1">
                <a:off x="7251107" y="4603347"/>
                <a:ext cx="277258" cy="202900"/>
              </a:xfrm>
              <a:prstGeom prst="line">
                <a:avLst/>
              </a:prstGeom>
              <a:no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flipH="1" flipV="1">
                <a:off x="7886126" y="4251552"/>
                <a:ext cx="277258" cy="202900"/>
              </a:xfrm>
              <a:prstGeom prst="line">
                <a:avLst/>
              </a:prstGeom>
              <a:noFill/>
              <a:ln w="9525" cap="flat" cmpd="sng" algn="ctr">
                <a:solidFill>
                  <a:schemeClr val="tx1"/>
                </a:solidFill>
                <a:prstDash val="solid"/>
                <a:round/>
                <a:headEnd type="none" w="med" len="med"/>
                <a:tailEnd type="none" w="med" len="med"/>
              </a:ln>
              <a:effectLst/>
            </p:spPr>
          </p:cxnSp>
          <p:sp>
            <p:nvSpPr>
              <p:cNvPr id="32" name="TextBox 31"/>
              <p:cNvSpPr txBox="1"/>
              <p:nvPr/>
            </p:nvSpPr>
            <p:spPr>
              <a:xfrm>
                <a:off x="7660559" y="4463161"/>
                <a:ext cx="32733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3399"/>
                    </a:solidFill>
                    <a:effectLst/>
                    <a:uLnTx/>
                    <a:uFillTx/>
                    <a:latin typeface="Arial" charset="0"/>
                    <a:ea typeface="+mn-ea"/>
                    <a:cs typeface="Arial" charset="0"/>
                  </a:rPr>
                  <a:t>a</a:t>
                </a:r>
              </a:p>
            </p:txBody>
          </p:sp>
          <p:cxnSp>
            <p:nvCxnSpPr>
              <p:cNvPr id="33" name="Straight Connector 32"/>
              <p:cNvCxnSpPr/>
              <p:nvPr/>
            </p:nvCxnSpPr>
            <p:spPr bwMode="auto">
              <a:xfrm flipH="1">
                <a:off x="7911898" y="3984501"/>
                <a:ext cx="251486" cy="252398"/>
              </a:xfrm>
              <a:prstGeom prst="line">
                <a:avLst/>
              </a:prstGeom>
              <a:noFill/>
              <a:ln w="952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flipH="1">
                <a:off x="7845674" y="3221157"/>
                <a:ext cx="251486" cy="252398"/>
              </a:xfrm>
              <a:prstGeom prst="line">
                <a:avLst/>
              </a:prstGeom>
              <a:no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8018312" y="3310373"/>
                <a:ext cx="19329" cy="800327"/>
              </a:xfrm>
              <a:prstGeom prst="line">
                <a:avLst/>
              </a:prstGeom>
              <a:noFill/>
              <a:ln w="9525" cap="flat" cmpd="sng" algn="ctr">
                <a:solidFill>
                  <a:schemeClr val="tx2"/>
                </a:solidFill>
                <a:prstDash val="solid"/>
                <a:round/>
                <a:headEnd type="none" w="med" len="med"/>
                <a:tailEnd type="none" w="med" len="med"/>
              </a:ln>
              <a:effectLst/>
            </p:spPr>
          </p:cxnSp>
          <p:sp>
            <p:nvSpPr>
              <p:cNvPr id="36" name="TextBox 35"/>
              <p:cNvSpPr txBox="1"/>
              <p:nvPr/>
            </p:nvSpPr>
            <p:spPr>
              <a:xfrm>
                <a:off x="8066780" y="3423177"/>
                <a:ext cx="34176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3399"/>
                    </a:solidFill>
                    <a:effectLst/>
                    <a:uLnTx/>
                    <a:uFillTx/>
                    <a:latin typeface="Arial" charset="0"/>
                    <a:ea typeface="+mn-ea"/>
                    <a:cs typeface="Arial" charset="0"/>
                  </a:rPr>
                  <a:t>h</a:t>
                </a:r>
              </a:p>
            </p:txBody>
          </p:sp>
          <p:cxnSp>
            <p:nvCxnSpPr>
              <p:cNvPr id="37" name="Straight Arrow Connector 36"/>
              <p:cNvCxnSpPr>
                <a:cxnSpLocks/>
              </p:cNvCxnSpPr>
              <p:nvPr/>
            </p:nvCxnSpPr>
            <p:spPr bwMode="auto">
              <a:xfrm flipV="1">
                <a:off x="6050077" y="4062329"/>
                <a:ext cx="779435" cy="192597"/>
              </a:xfrm>
              <a:prstGeom prst="straightConnector1">
                <a:avLst/>
              </a:prstGeom>
              <a:noFill/>
              <a:ln w="38100" cap="flat" cmpd="sng" algn="ctr">
                <a:solidFill>
                  <a:srgbClr val="FF0000"/>
                </a:solidFill>
                <a:prstDash val="solid"/>
                <a:round/>
                <a:headEnd type="none" w="med" len="med"/>
                <a:tailEnd type="triangle"/>
              </a:ln>
              <a:effectLst/>
            </p:spPr>
          </p:cxnSp>
          <p:cxnSp>
            <p:nvCxnSpPr>
              <p:cNvPr id="38" name="Straight Connector 37"/>
              <p:cNvCxnSpPr/>
              <p:nvPr/>
            </p:nvCxnSpPr>
            <p:spPr bwMode="auto">
              <a:xfrm flipH="1">
                <a:off x="6214081" y="4070821"/>
                <a:ext cx="678318" cy="532526"/>
              </a:xfrm>
              <a:prstGeom prst="line">
                <a:avLst/>
              </a:prstGeom>
              <a:noFill/>
              <a:ln w="19050" cap="flat" cmpd="sng" algn="ctr">
                <a:solidFill>
                  <a:srgbClr val="FF0000"/>
                </a:solidFill>
                <a:prstDash val="sysDot"/>
                <a:round/>
                <a:headEnd type="none" w="med" len="med"/>
                <a:tailEnd type="none" w="med" len="med"/>
              </a:ln>
              <a:effectLst/>
            </p:spPr>
          </p:cxnSp>
          <p:sp>
            <p:nvSpPr>
              <p:cNvPr id="39" name="Arc 38"/>
              <p:cNvSpPr/>
              <p:nvPr/>
            </p:nvSpPr>
            <p:spPr bwMode="auto">
              <a:xfrm rot="17417468" flipH="1">
                <a:off x="6417860" y="4045762"/>
                <a:ext cx="326791" cy="314909"/>
              </a:xfrm>
              <a:prstGeom prst="arc">
                <a:avLst/>
              </a:prstGeom>
              <a:noFill/>
              <a:ln w="9525" cap="flat" cmpd="sng" algn="ctr">
                <a:solidFill>
                  <a:srgbClr val="FF0000"/>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900" b="0" i="1" u="none" strike="noStrike" kern="1200" cap="none" spc="0" normalizeH="0" baseline="0" noProof="0">
                  <a:ln>
                    <a:noFill/>
                  </a:ln>
                  <a:solidFill>
                    <a:srgbClr val="003399"/>
                  </a:solidFill>
                  <a:effectLst/>
                  <a:uLnTx/>
                  <a:uFillTx/>
                  <a:latin typeface="Arial" charset="0"/>
                  <a:ea typeface="+mn-ea"/>
                  <a:cs typeface="Arial" charset="0"/>
                </a:endParaRPr>
              </a:p>
            </p:txBody>
          </p:sp>
          <mc:AlternateContent xmlns:mc="http://schemas.openxmlformats.org/markup-compatibility/2006" xmlns:a14="http://schemas.microsoft.com/office/drawing/2010/main">
            <mc:Choice Requires="a14">
              <p:sp>
                <p:nvSpPr>
                  <p:cNvPr id="40" name="Rectangle 39"/>
                  <p:cNvSpPr/>
                  <p:nvPr/>
                </p:nvSpPr>
                <p:spPr>
                  <a:xfrm>
                    <a:off x="6192146" y="3785481"/>
                    <a:ext cx="1107996"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000" b="1" i="1" u="none" strike="noStrike" kern="1200" cap="none" spc="0" normalizeH="0" baseline="0" noProof="0">
                            <a:ln>
                              <a:noFill/>
                            </a:ln>
                            <a:solidFill>
                              <a:srgbClr val="003399"/>
                            </a:solidFill>
                            <a:effectLst/>
                            <a:uLnTx/>
                            <a:uFillTx/>
                            <a:latin typeface="Cambria Math" panose="02040503050406030204" pitchFamily="18" charset="0"/>
                            <a:ea typeface="+mn-ea"/>
                            <a:cs typeface="Calibri" panose="020F0502020204030204" pitchFamily="34" charset="0"/>
                          </a:rPr>
                          <m:t>𝜽</m:t>
                        </m:r>
                      </m:oMath>
                    </a14:m>
                    <a:r>
                      <a:rPr kumimoji="0" lang="en-US" sz="2000" b="1" i="1"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	</a:t>
                    </a:r>
                  </a:p>
                </p:txBody>
              </p:sp>
            </mc:Choice>
            <mc:Fallback xmlns="">
              <p:sp>
                <p:nvSpPr>
                  <p:cNvPr id="40" name="Rectangle 39"/>
                  <p:cNvSpPr>
                    <a:spLocks noRot="1" noChangeAspect="1" noMove="1" noResize="1" noEditPoints="1" noAdjustHandles="1" noChangeArrowheads="1" noChangeShapeType="1" noTextEdit="1"/>
                  </p:cNvSpPr>
                  <p:nvPr/>
                </p:nvSpPr>
                <p:spPr>
                  <a:xfrm>
                    <a:off x="6192146" y="3785481"/>
                    <a:ext cx="1107996" cy="400110"/>
                  </a:xfrm>
                  <a:prstGeom prst="rect">
                    <a:avLst/>
                  </a:prstGeom>
                  <a:blipFill>
                    <a:blip r:embed="rId9"/>
                    <a:stretch>
                      <a:fillRect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rot="19345215">
                    <a:off x="5266954" y="4935163"/>
                    <a:ext cx="1436482" cy="394893"/>
                  </a:xfrm>
                  <a:prstGeom prst="rect">
                    <a:avLst/>
                  </a:prstGeom>
                  <a:noFill/>
                </p:spPr>
                <p:txBody>
                  <a:bodyPr wrap="square" rtlCol="0">
                    <a:spAutoFit/>
                  </a:bodyPr>
                  <a:lstStyle/>
                  <a:p>
                    <a:pPr lvl="0" algn="ctr" defTabSz="914400" fontAlgn="base">
                      <a:spcBef>
                        <a:spcPct val="0"/>
                      </a:spcBef>
                      <a:spcAft>
                        <a:spcPct val="0"/>
                      </a:spcAft>
                    </a:pPr>
                    <a14:m>
                      <m:oMath xmlns:m="http://schemas.openxmlformats.org/officeDocument/2006/math">
                        <m:r>
                          <a:rPr lang="en-US" sz="1600" b="1" i="1">
                            <a:solidFill>
                              <a:srgbClr val="003399"/>
                            </a:solidFill>
                            <a:latin typeface="Cambria Math" panose="02040503050406030204" pitchFamily="18" charset="0"/>
                            <a:cs typeface="Calibri" panose="020F0502020204030204" pitchFamily="34" charset="0"/>
                          </a:rPr>
                          <m:t>𝜽</m:t>
                        </m:r>
                        <m:r>
                          <a:rPr lang="en-US" sz="1600" b="1" i="1">
                            <a:solidFill>
                              <a:srgbClr val="003399"/>
                            </a:solidFill>
                            <a:latin typeface="Cambria Math" panose="02040503050406030204" pitchFamily="18" charset="0"/>
                            <a:cs typeface="Calibri" panose="020F0502020204030204" pitchFamily="34" charset="0"/>
                          </a:rPr>
                          <m:t> </m:t>
                        </m:r>
                      </m:oMath>
                    </a14:m>
                    <a:r>
                      <a:rPr kumimoji="0" lang="en-US" sz="1600" b="1" i="1" u="none" strike="noStrike" kern="1200" cap="none" spc="0" normalizeH="0" baseline="0" noProof="0" dirty="0">
                        <a:ln>
                          <a:noFill/>
                        </a:ln>
                        <a:solidFill>
                          <a:srgbClr val="003399"/>
                        </a:solidFill>
                        <a:effectLst/>
                        <a:uLnTx/>
                        <a:uFillTx/>
                        <a:latin typeface="Arial" charset="0"/>
                        <a:ea typeface="+mn-ea"/>
                        <a:cs typeface="Arial" charset="0"/>
                      </a:rPr>
                      <a:t>= 0</a:t>
                    </a:r>
                    <a:endParaRPr kumimoji="0" lang="en-US" sz="900" b="1" i="1" u="none" strike="noStrike" kern="1200" cap="none" spc="0" normalizeH="0" baseline="0" noProof="0" dirty="0">
                      <a:ln>
                        <a:noFill/>
                      </a:ln>
                      <a:solidFill>
                        <a:srgbClr val="003399"/>
                      </a:solidFill>
                      <a:effectLst/>
                      <a:uLnTx/>
                      <a:uFillTx/>
                      <a:latin typeface="Arial" charset="0"/>
                      <a:ea typeface="+mn-ea"/>
                      <a:cs typeface="Arial"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rot="19345215">
                    <a:off x="5266954" y="4935163"/>
                    <a:ext cx="1436482" cy="394893"/>
                  </a:xfrm>
                  <a:prstGeom prst="rect">
                    <a:avLst/>
                  </a:prstGeom>
                  <a:blipFill>
                    <a:blip r:embed="rId10"/>
                    <a:stretch>
                      <a:fillRect/>
                    </a:stretch>
                  </a:blipFill>
                </p:spPr>
                <p:txBody>
                  <a:bodyPr/>
                  <a:lstStyle/>
                  <a:p>
                    <a:r>
                      <a:rPr lang="en-US">
                        <a:noFill/>
                      </a:rPr>
                      <a:t> </a:t>
                    </a:r>
                  </a:p>
                </p:txBody>
              </p:sp>
            </mc:Fallback>
          </mc:AlternateContent>
        </p:grpSp>
        <p:sp>
          <p:nvSpPr>
            <p:cNvPr id="5" name="Arrow: Down 4">
              <a:extLst>
                <a:ext uri="{FF2B5EF4-FFF2-40B4-BE49-F238E27FC236}">
                  <a16:creationId xmlns:a16="http://schemas.microsoft.com/office/drawing/2014/main" id="{7655B707-279F-4C2A-8F97-96B3E457D5E2}"/>
                </a:ext>
              </a:extLst>
            </p:cNvPr>
            <p:cNvSpPr/>
            <p:nvPr/>
          </p:nvSpPr>
          <p:spPr bwMode="auto">
            <a:xfrm rot="13860115">
              <a:off x="4483916" y="5468973"/>
              <a:ext cx="338423" cy="592614"/>
            </a:xfrm>
            <a:prstGeom prst="downArrow">
              <a:avLst>
                <a:gd name="adj1" fmla="val 50000"/>
                <a:gd name="adj2" fmla="val 48207"/>
              </a:avLst>
            </a:prstGeom>
            <a:solidFill>
              <a:srgbClr val="00B0F0"/>
            </a:solidFill>
            <a:ln w="9525" cap="flat" cmpd="sng" algn="ctr">
              <a:no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65" name="Arrow: Down 64">
              <a:extLst>
                <a:ext uri="{FF2B5EF4-FFF2-40B4-BE49-F238E27FC236}">
                  <a16:creationId xmlns:a16="http://schemas.microsoft.com/office/drawing/2014/main" id="{A9C8B31A-60C9-4CD4-855C-9B335CB4F04F}"/>
                </a:ext>
              </a:extLst>
            </p:cNvPr>
            <p:cNvSpPr/>
            <p:nvPr/>
          </p:nvSpPr>
          <p:spPr bwMode="auto">
            <a:xfrm rot="10800000">
              <a:off x="5407646" y="5806369"/>
              <a:ext cx="338423" cy="592614"/>
            </a:xfrm>
            <a:prstGeom prst="downArrow">
              <a:avLst>
                <a:gd name="adj1" fmla="val 50000"/>
                <a:gd name="adj2" fmla="val 48207"/>
              </a:avLst>
            </a:prstGeom>
            <a:solidFill>
              <a:srgbClr val="00B0F0"/>
            </a:solidFill>
            <a:ln w="9525" cap="flat" cmpd="sng" algn="ctr">
              <a:no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7ADFC55-F8C7-4143-BD0E-6982549EF686}"/>
                    </a:ext>
                  </a:extLst>
                </p:cNvPr>
                <p:cNvSpPr txBox="1"/>
                <p:nvPr/>
              </p:nvSpPr>
              <p:spPr>
                <a:xfrm>
                  <a:off x="5369783" y="6155129"/>
                  <a:ext cx="1231539" cy="338554"/>
                </a:xfrm>
                <a:prstGeom prst="rect">
                  <a:avLst/>
                </a:prstGeom>
                <a:noFill/>
              </p:spPr>
              <p:txBody>
                <a:bodyPr wrap="square" rtlCol="0">
                  <a:spAutoFit/>
                </a:bodyPr>
                <a:lstStyle/>
                <a:p>
                  <a:pPr lvl="0" algn="ctr" defTabSz="914400" fontAlgn="base">
                    <a:spcBef>
                      <a:spcPct val="0"/>
                    </a:spcBef>
                    <a:spcAft>
                      <a:spcPct val="0"/>
                    </a:spcAft>
                  </a:pPr>
                  <a14:m>
                    <m:oMath xmlns:m="http://schemas.openxmlformats.org/officeDocument/2006/math">
                      <m:r>
                        <a:rPr lang="en-US" sz="1600" b="1" i="1">
                          <a:solidFill>
                            <a:srgbClr val="003399"/>
                          </a:solidFill>
                          <a:latin typeface="Cambria Math" panose="02040503050406030204" pitchFamily="18" charset="0"/>
                          <a:cs typeface="Calibri" panose="020F0502020204030204" pitchFamily="34" charset="0"/>
                        </a:rPr>
                        <m:t>𝜽</m:t>
                      </m:r>
                      <m:r>
                        <a:rPr lang="en-US" sz="1600" b="1" i="1">
                          <a:solidFill>
                            <a:srgbClr val="003399"/>
                          </a:solidFill>
                          <a:latin typeface="Cambria Math" panose="02040503050406030204" pitchFamily="18" charset="0"/>
                          <a:cs typeface="Calibri" panose="020F0502020204030204" pitchFamily="34" charset="0"/>
                        </a:rPr>
                        <m:t> </m:t>
                      </m:r>
                    </m:oMath>
                  </a14:m>
                  <a:r>
                    <a:rPr kumimoji="0" lang="en-US" sz="1600" b="1" i="1" u="none" strike="noStrike" kern="1200" cap="none" spc="0" normalizeH="0" baseline="0" noProof="0" dirty="0">
                      <a:ln>
                        <a:noFill/>
                      </a:ln>
                      <a:solidFill>
                        <a:srgbClr val="003399"/>
                      </a:solidFill>
                      <a:effectLst/>
                      <a:uLnTx/>
                      <a:uFillTx/>
                      <a:latin typeface="Arial" charset="0"/>
                      <a:ea typeface="+mn-ea"/>
                      <a:cs typeface="Arial" charset="0"/>
                    </a:rPr>
                    <a:t>= 45</a:t>
                  </a:r>
                  <a:endParaRPr kumimoji="0" lang="en-US" sz="900" b="1" i="1" u="none" strike="noStrike" kern="1200" cap="none" spc="0" normalizeH="0" baseline="0" noProof="0" dirty="0">
                    <a:ln>
                      <a:noFill/>
                    </a:ln>
                    <a:solidFill>
                      <a:srgbClr val="003399"/>
                    </a:solidFill>
                    <a:effectLst/>
                    <a:uLnTx/>
                    <a:uFillTx/>
                    <a:latin typeface="Arial" charset="0"/>
                    <a:ea typeface="+mn-ea"/>
                    <a:cs typeface="Arial" charset="0"/>
                  </a:endParaRPr>
                </a:p>
              </p:txBody>
            </p:sp>
          </mc:Choice>
          <mc:Fallback xmlns="">
            <p:sp>
              <p:nvSpPr>
                <p:cNvPr id="66" name="TextBox 65">
                  <a:extLst>
                    <a:ext uri="{FF2B5EF4-FFF2-40B4-BE49-F238E27FC236}">
                      <a16:creationId xmlns:a16="http://schemas.microsoft.com/office/drawing/2014/main" id="{F7ADFC55-F8C7-4143-BD0E-6982549EF686}"/>
                    </a:ext>
                  </a:extLst>
                </p:cNvPr>
                <p:cNvSpPr txBox="1">
                  <a:spLocks noRot="1" noChangeAspect="1" noMove="1" noResize="1" noEditPoints="1" noAdjustHandles="1" noChangeArrowheads="1" noChangeShapeType="1" noTextEdit="1"/>
                </p:cNvSpPr>
                <p:nvPr/>
              </p:nvSpPr>
              <p:spPr>
                <a:xfrm>
                  <a:off x="5369783" y="6155129"/>
                  <a:ext cx="1231539" cy="338554"/>
                </a:xfrm>
                <a:prstGeom prst="rect">
                  <a:avLst/>
                </a:prstGeom>
                <a:blipFill>
                  <a:blip r:embed="rId11"/>
                  <a:stretch>
                    <a:fillRect t="-5455" b="-23636"/>
                  </a:stretch>
                </a:blipFill>
              </p:spPr>
              <p:txBody>
                <a:bodyPr/>
                <a:lstStyle/>
                <a:p>
                  <a:r>
                    <a:rPr lang="en-US">
                      <a:noFill/>
                    </a:rPr>
                    <a:t> </a:t>
                  </a:r>
                </a:p>
              </p:txBody>
            </p:sp>
          </mc:Fallback>
        </mc:AlternateContent>
      </p:grpSp>
    </p:spTree>
    <p:extLst>
      <p:ext uri="{BB962C8B-B14F-4D97-AF65-F5344CB8AC3E}">
        <p14:creationId xmlns:p14="http://schemas.microsoft.com/office/powerpoint/2010/main" val="401727208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EC9CED-7B60-490C-B44F-C78ACA4462E8}"/>
              </a:ext>
            </a:extLst>
          </p:cNvPr>
          <p:cNvPicPr>
            <a:picLocks noChangeAspect="1"/>
          </p:cNvPicPr>
          <p:nvPr/>
        </p:nvPicPr>
        <p:blipFill>
          <a:blip r:embed="rId3"/>
          <a:stretch>
            <a:fillRect/>
          </a:stretch>
        </p:blipFill>
        <p:spPr>
          <a:xfrm rot="5400000">
            <a:off x="908696" y="4793355"/>
            <a:ext cx="2636325" cy="922996"/>
          </a:xfrm>
          <a:prstGeom prst="rect">
            <a:avLst/>
          </a:prstGeom>
        </p:spPr>
      </p:pic>
      <p:sp>
        <p:nvSpPr>
          <p:cNvPr id="2" name="Title 1">
            <a:extLst>
              <a:ext uri="{FF2B5EF4-FFF2-40B4-BE49-F238E27FC236}">
                <a16:creationId xmlns:a16="http://schemas.microsoft.com/office/drawing/2014/main" id="{FA548E25-9EB5-46D4-8E92-5001337DD67F}"/>
              </a:ext>
            </a:extLst>
          </p:cNvPr>
          <p:cNvSpPr>
            <a:spLocks noGrp="1"/>
          </p:cNvSpPr>
          <p:nvPr>
            <p:ph type="title"/>
          </p:nvPr>
        </p:nvSpPr>
        <p:spPr>
          <a:xfrm>
            <a:off x="730628" y="139383"/>
            <a:ext cx="7924800" cy="462627"/>
          </a:xfrm>
        </p:spPr>
        <p:txBody>
          <a:bodyPr/>
          <a:lstStyle/>
          <a:p>
            <a:pPr defTabSz="758825" eaLnBrk="1" hangingPunct="1">
              <a:lnSpc>
                <a:spcPct val="85000"/>
              </a:lnSpc>
              <a:defRPr/>
            </a:pPr>
            <a:r>
              <a:rPr lang="en-US" kern="1200" dirty="0">
                <a:latin typeface="+mj-lt"/>
              </a:rPr>
              <a:t>Lattice Geometries</a:t>
            </a:r>
          </a:p>
        </p:txBody>
      </p:sp>
      <p:sp>
        <p:nvSpPr>
          <p:cNvPr id="33" name="TextBox 32">
            <a:extLst>
              <a:ext uri="{FF2B5EF4-FFF2-40B4-BE49-F238E27FC236}">
                <a16:creationId xmlns:a16="http://schemas.microsoft.com/office/drawing/2014/main" id="{9A089D48-DCAC-48C3-BB94-923F4DE36512}"/>
              </a:ext>
            </a:extLst>
          </p:cNvPr>
          <p:cNvSpPr txBox="1"/>
          <p:nvPr/>
        </p:nvSpPr>
        <p:spPr>
          <a:xfrm>
            <a:off x="550534" y="572267"/>
            <a:ext cx="710451" cy="369332"/>
          </a:xfrm>
          <a:prstGeom prst="rect">
            <a:avLst/>
          </a:prstGeom>
          <a:noFill/>
        </p:spPr>
        <p:txBody>
          <a:bodyPr wrap="none" rtlCol="0">
            <a:spAutoFit/>
          </a:bodyPr>
          <a:lstStyle/>
          <a:p>
            <a:r>
              <a:rPr lang="en-US" b="1" dirty="0"/>
              <a:t>BC 0</a:t>
            </a:r>
          </a:p>
        </p:txBody>
      </p:sp>
      <p:sp>
        <p:nvSpPr>
          <p:cNvPr id="34" name="TextBox 33">
            <a:extLst>
              <a:ext uri="{FF2B5EF4-FFF2-40B4-BE49-F238E27FC236}">
                <a16:creationId xmlns:a16="http://schemas.microsoft.com/office/drawing/2014/main" id="{EE7204FF-8B14-4B86-88F1-F3CEB222E3D4}"/>
              </a:ext>
            </a:extLst>
          </p:cNvPr>
          <p:cNvSpPr txBox="1"/>
          <p:nvPr/>
        </p:nvSpPr>
        <p:spPr>
          <a:xfrm>
            <a:off x="3758738" y="557178"/>
            <a:ext cx="492443" cy="369332"/>
          </a:xfrm>
          <a:prstGeom prst="rect">
            <a:avLst/>
          </a:prstGeom>
          <a:noFill/>
        </p:spPr>
        <p:txBody>
          <a:bodyPr wrap="none" rtlCol="0">
            <a:spAutoFit/>
          </a:bodyPr>
          <a:lstStyle/>
          <a:p>
            <a:r>
              <a:rPr lang="en-US" b="1" dirty="0"/>
              <a:t>FC</a:t>
            </a:r>
          </a:p>
        </p:txBody>
      </p:sp>
      <p:sp>
        <p:nvSpPr>
          <p:cNvPr id="35" name="TextBox 34">
            <a:extLst>
              <a:ext uri="{FF2B5EF4-FFF2-40B4-BE49-F238E27FC236}">
                <a16:creationId xmlns:a16="http://schemas.microsoft.com/office/drawing/2014/main" id="{C3B228FE-F999-401D-9F98-D3776336F727}"/>
              </a:ext>
            </a:extLst>
          </p:cNvPr>
          <p:cNvSpPr txBox="1"/>
          <p:nvPr/>
        </p:nvSpPr>
        <p:spPr>
          <a:xfrm>
            <a:off x="6440464" y="593883"/>
            <a:ext cx="949812" cy="369332"/>
          </a:xfrm>
          <a:prstGeom prst="rect">
            <a:avLst/>
          </a:prstGeom>
          <a:noFill/>
        </p:spPr>
        <p:txBody>
          <a:bodyPr wrap="none" rtlCol="0">
            <a:spAutoFit/>
          </a:bodyPr>
          <a:lstStyle/>
          <a:p>
            <a:pPr algn="ctr"/>
            <a:r>
              <a:rPr lang="en-US" b="1" dirty="0"/>
              <a:t>OCTA0</a:t>
            </a:r>
          </a:p>
        </p:txBody>
      </p:sp>
      <p:sp>
        <p:nvSpPr>
          <p:cNvPr id="25" name="TextBox 24">
            <a:extLst>
              <a:ext uri="{FF2B5EF4-FFF2-40B4-BE49-F238E27FC236}">
                <a16:creationId xmlns:a16="http://schemas.microsoft.com/office/drawing/2014/main" id="{3CA2245A-A26A-44F9-8D31-9A12CEF7C0F2}"/>
              </a:ext>
            </a:extLst>
          </p:cNvPr>
          <p:cNvSpPr txBox="1"/>
          <p:nvPr/>
        </p:nvSpPr>
        <p:spPr>
          <a:xfrm>
            <a:off x="1557638" y="3656517"/>
            <a:ext cx="3215101" cy="369332"/>
          </a:xfrm>
          <a:prstGeom prst="rect">
            <a:avLst/>
          </a:prstGeom>
          <a:noFill/>
        </p:spPr>
        <p:txBody>
          <a:bodyPr wrap="square" rtlCol="0">
            <a:spAutoFit/>
          </a:bodyPr>
          <a:lstStyle/>
          <a:p>
            <a:r>
              <a:rPr lang="en-US" b="1" dirty="0"/>
              <a:t>Pin HD2 SD2.5</a:t>
            </a:r>
          </a:p>
        </p:txBody>
      </p:sp>
      <p:pic>
        <p:nvPicPr>
          <p:cNvPr id="23" name="Picture 2">
            <a:extLst>
              <a:ext uri="{FF2B5EF4-FFF2-40B4-BE49-F238E27FC236}">
                <a16:creationId xmlns:a16="http://schemas.microsoft.com/office/drawing/2014/main" id="{1854D0B7-A451-41E0-8AA0-89605789A7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461" y="965481"/>
            <a:ext cx="1464755" cy="2672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a:extLst>
              <a:ext uri="{FF2B5EF4-FFF2-40B4-BE49-F238E27FC236}">
                <a16:creationId xmlns:a16="http://schemas.microsoft.com/office/drawing/2014/main" id="{E5A8CB3E-5F9E-4AAC-B48D-1853D2272E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4418" y="955088"/>
            <a:ext cx="1430577" cy="265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a:extLst>
              <a:ext uri="{FF2B5EF4-FFF2-40B4-BE49-F238E27FC236}">
                <a16:creationId xmlns:a16="http://schemas.microsoft.com/office/drawing/2014/main" id="{0FAC2225-CD9F-4BC5-99EB-E586987324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8881" y="986257"/>
            <a:ext cx="1400851" cy="26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6">
            <a:extLst>
              <a:ext uri="{FF2B5EF4-FFF2-40B4-BE49-F238E27FC236}">
                <a16:creationId xmlns:a16="http://schemas.microsoft.com/office/drawing/2014/main" id="{9BA1816E-8F05-4BFB-8124-BC232D30334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379623" y="4564227"/>
            <a:ext cx="2543424" cy="1457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Box 45">
            <a:extLst>
              <a:ext uri="{FF2B5EF4-FFF2-40B4-BE49-F238E27FC236}">
                <a16:creationId xmlns:a16="http://schemas.microsoft.com/office/drawing/2014/main" id="{F9D02E01-5228-430C-806E-CB76D10A5284}"/>
              </a:ext>
            </a:extLst>
          </p:cNvPr>
          <p:cNvSpPr txBox="1"/>
          <p:nvPr/>
        </p:nvSpPr>
        <p:spPr>
          <a:xfrm>
            <a:off x="271041" y="3663062"/>
            <a:ext cx="1242096" cy="369332"/>
          </a:xfrm>
          <a:prstGeom prst="rect">
            <a:avLst/>
          </a:prstGeom>
          <a:noFill/>
        </p:spPr>
        <p:txBody>
          <a:bodyPr wrap="square" rtlCol="0">
            <a:spAutoFit/>
          </a:bodyPr>
          <a:lstStyle/>
          <a:p>
            <a:pPr algn="ctr"/>
            <a:r>
              <a:rPr lang="en-US" b="1" dirty="0"/>
              <a:t>Kagome</a:t>
            </a:r>
          </a:p>
        </p:txBody>
      </p:sp>
      <p:grpSp>
        <p:nvGrpSpPr>
          <p:cNvPr id="3" name="Group 2">
            <a:extLst>
              <a:ext uri="{FF2B5EF4-FFF2-40B4-BE49-F238E27FC236}">
                <a16:creationId xmlns:a16="http://schemas.microsoft.com/office/drawing/2014/main" id="{DF1EDCF4-83D7-44C9-A707-BEDD8CEC6E3B}"/>
              </a:ext>
            </a:extLst>
          </p:cNvPr>
          <p:cNvGrpSpPr/>
          <p:nvPr/>
        </p:nvGrpSpPr>
        <p:grpSpPr>
          <a:xfrm>
            <a:off x="1537596" y="936331"/>
            <a:ext cx="1314990" cy="2731132"/>
            <a:chOff x="1864084" y="1098383"/>
            <a:chExt cx="1540407" cy="3199306"/>
          </a:xfrm>
        </p:grpSpPr>
        <p:pic>
          <p:nvPicPr>
            <p:cNvPr id="21" name="Picture 20">
              <a:extLst>
                <a:ext uri="{FF2B5EF4-FFF2-40B4-BE49-F238E27FC236}">
                  <a16:creationId xmlns:a16="http://schemas.microsoft.com/office/drawing/2014/main" id="{4663FE3A-DBB2-43CF-B476-20CA0626AE44}"/>
                </a:ext>
              </a:extLst>
            </p:cNvPr>
            <p:cNvPicPr>
              <a:picLocks noChangeAspect="1"/>
            </p:cNvPicPr>
            <p:nvPr/>
          </p:nvPicPr>
          <p:blipFill>
            <a:blip r:embed="rId8"/>
            <a:stretch>
              <a:fillRect/>
            </a:stretch>
          </p:blipFill>
          <p:spPr>
            <a:xfrm>
              <a:off x="1864084" y="1098383"/>
              <a:ext cx="1540407" cy="3199306"/>
            </a:xfrm>
            <a:prstGeom prst="rect">
              <a:avLst/>
            </a:prstGeom>
          </p:spPr>
        </p:pic>
        <p:sp>
          <p:nvSpPr>
            <p:cNvPr id="22" name="Rectangle 21">
              <a:extLst>
                <a:ext uri="{FF2B5EF4-FFF2-40B4-BE49-F238E27FC236}">
                  <a16:creationId xmlns:a16="http://schemas.microsoft.com/office/drawing/2014/main" id="{C54527B9-FB1F-40F0-980D-925746679DB2}"/>
                </a:ext>
              </a:extLst>
            </p:cNvPr>
            <p:cNvSpPr/>
            <p:nvPr/>
          </p:nvSpPr>
          <p:spPr bwMode="auto">
            <a:xfrm rot="18937759">
              <a:off x="2439440" y="1645954"/>
              <a:ext cx="456717" cy="456717"/>
            </a:xfrm>
            <a:prstGeom prst="rect">
              <a:avLst/>
            </a:prstGeom>
            <a:noFill/>
            <a:ln w="38100" cap="flat" cmpd="sng" algn="ctr">
              <a:solidFill>
                <a:srgbClr val="FF0000"/>
              </a:solidFill>
              <a:prstDash val="dash"/>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grpSp>
      <p:sp>
        <p:nvSpPr>
          <p:cNvPr id="24" name="TextBox 23">
            <a:extLst>
              <a:ext uri="{FF2B5EF4-FFF2-40B4-BE49-F238E27FC236}">
                <a16:creationId xmlns:a16="http://schemas.microsoft.com/office/drawing/2014/main" id="{29E0515E-DCB0-4D14-9643-044AC33B493B}"/>
              </a:ext>
            </a:extLst>
          </p:cNvPr>
          <p:cNvSpPr txBox="1"/>
          <p:nvPr/>
        </p:nvSpPr>
        <p:spPr>
          <a:xfrm>
            <a:off x="1815068" y="557178"/>
            <a:ext cx="838691" cy="369332"/>
          </a:xfrm>
          <a:prstGeom prst="rect">
            <a:avLst/>
          </a:prstGeom>
          <a:noFill/>
        </p:spPr>
        <p:txBody>
          <a:bodyPr wrap="none" rtlCol="0">
            <a:spAutoFit/>
          </a:bodyPr>
          <a:lstStyle/>
          <a:p>
            <a:r>
              <a:rPr lang="en-US" b="1" dirty="0"/>
              <a:t>BC 45</a:t>
            </a:r>
          </a:p>
        </p:txBody>
      </p:sp>
      <p:grpSp>
        <p:nvGrpSpPr>
          <p:cNvPr id="4" name="Group 3">
            <a:extLst>
              <a:ext uri="{FF2B5EF4-FFF2-40B4-BE49-F238E27FC236}">
                <a16:creationId xmlns:a16="http://schemas.microsoft.com/office/drawing/2014/main" id="{58CD3465-B7D6-4BBE-90CB-36AC83C360B3}"/>
              </a:ext>
            </a:extLst>
          </p:cNvPr>
          <p:cNvGrpSpPr/>
          <p:nvPr/>
        </p:nvGrpSpPr>
        <p:grpSpPr>
          <a:xfrm>
            <a:off x="4691358" y="1036182"/>
            <a:ext cx="1299750" cy="2531432"/>
            <a:chOff x="5868134" y="1132991"/>
            <a:chExt cx="1493333" cy="2908460"/>
          </a:xfrm>
        </p:grpSpPr>
        <p:pic>
          <p:nvPicPr>
            <p:cNvPr id="30" name="Picture 29">
              <a:extLst>
                <a:ext uri="{FF2B5EF4-FFF2-40B4-BE49-F238E27FC236}">
                  <a16:creationId xmlns:a16="http://schemas.microsoft.com/office/drawing/2014/main" id="{1A9CB4ED-F287-4996-A685-301B88F11F96}"/>
                </a:ext>
              </a:extLst>
            </p:cNvPr>
            <p:cNvPicPr>
              <a:picLocks noChangeAspect="1"/>
            </p:cNvPicPr>
            <p:nvPr/>
          </p:nvPicPr>
          <p:blipFill>
            <a:blip r:embed="rId9"/>
            <a:stretch>
              <a:fillRect/>
            </a:stretch>
          </p:blipFill>
          <p:spPr>
            <a:xfrm>
              <a:off x="5868134" y="1132991"/>
              <a:ext cx="1493333" cy="2908460"/>
            </a:xfrm>
            <a:prstGeom prst="rect">
              <a:avLst/>
            </a:prstGeom>
          </p:spPr>
        </p:pic>
        <p:sp>
          <p:nvSpPr>
            <p:cNvPr id="31" name="Rectangle 30">
              <a:extLst>
                <a:ext uri="{FF2B5EF4-FFF2-40B4-BE49-F238E27FC236}">
                  <a16:creationId xmlns:a16="http://schemas.microsoft.com/office/drawing/2014/main" id="{F4964222-5C17-4DDF-9C1B-F85B46E451A0}"/>
                </a:ext>
              </a:extLst>
            </p:cNvPr>
            <p:cNvSpPr/>
            <p:nvPr/>
          </p:nvSpPr>
          <p:spPr bwMode="auto">
            <a:xfrm rot="18937759">
              <a:off x="6063515" y="1595233"/>
              <a:ext cx="456717" cy="456717"/>
            </a:xfrm>
            <a:prstGeom prst="rect">
              <a:avLst/>
            </a:prstGeom>
            <a:noFill/>
            <a:ln w="38100" cap="flat" cmpd="sng" algn="ctr">
              <a:solidFill>
                <a:srgbClr val="FF0000"/>
              </a:solidFill>
              <a:prstDash val="dash"/>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grpSp>
      <p:sp>
        <p:nvSpPr>
          <p:cNvPr id="32" name="TextBox 31">
            <a:extLst>
              <a:ext uri="{FF2B5EF4-FFF2-40B4-BE49-F238E27FC236}">
                <a16:creationId xmlns:a16="http://schemas.microsoft.com/office/drawing/2014/main" id="{A3937985-FA21-4022-9049-36478A85890B}"/>
              </a:ext>
            </a:extLst>
          </p:cNvPr>
          <p:cNvSpPr txBox="1"/>
          <p:nvPr/>
        </p:nvSpPr>
        <p:spPr>
          <a:xfrm>
            <a:off x="4848863" y="585756"/>
            <a:ext cx="813043" cy="369332"/>
          </a:xfrm>
          <a:prstGeom prst="rect">
            <a:avLst/>
          </a:prstGeom>
          <a:noFill/>
        </p:spPr>
        <p:txBody>
          <a:bodyPr wrap="none" rtlCol="0">
            <a:spAutoFit/>
          </a:bodyPr>
          <a:lstStyle/>
          <a:p>
            <a:r>
              <a:rPr lang="en-US" b="1" dirty="0"/>
              <a:t>FC 45</a:t>
            </a:r>
          </a:p>
        </p:txBody>
      </p:sp>
      <p:grpSp>
        <p:nvGrpSpPr>
          <p:cNvPr id="5" name="Group 4">
            <a:extLst>
              <a:ext uri="{FF2B5EF4-FFF2-40B4-BE49-F238E27FC236}">
                <a16:creationId xmlns:a16="http://schemas.microsoft.com/office/drawing/2014/main" id="{89FE7904-1276-40F7-B76C-AF5D0188B87D}"/>
              </a:ext>
            </a:extLst>
          </p:cNvPr>
          <p:cNvGrpSpPr/>
          <p:nvPr/>
        </p:nvGrpSpPr>
        <p:grpSpPr>
          <a:xfrm>
            <a:off x="7709821" y="1007746"/>
            <a:ext cx="1350597" cy="2672835"/>
            <a:chOff x="8864948" y="1247803"/>
            <a:chExt cx="1616626" cy="3199306"/>
          </a:xfrm>
        </p:grpSpPr>
        <p:pic>
          <p:nvPicPr>
            <p:cNvPr id="47" name="Picture 46">
              <a:extLst>
                <a:ext uri="{FF2B5EF4-FFF2-40B4-BE49-F238E27FC236}">
                  <a16:creationId xmlns:a16="http://schemas.microsoft.com/office/drawing/2014/main" id="{C6159ABA-078F-48E7-8EB6-E9608C7EA383}"/>
                </a:ext>
              </a:extLst>
            </p:cNvPr>
            <p:cNvPicPr>
              <a:picLocks noChangeAspect="1"/>
            </p:cNvPicPr>
            <p:nvPr/>
          </p:nvPicPr>
          <p:blipFill>
            <a:blip r:embed="rId10"/>
            <a:stretch>
              <a:fillRect/>
            </a:stretch>
          </p:blipFill>
          <p:spPr>
            <a:xfrm>
              <a:off x="8864948" y="1247803"/>
              <a:ext cx="1616626" cy="3199306"/>
            </a:xfrm>
            <a:prstGeom prst="rect">
              <a:avLst/>
            </a:prstGeom>
          </p:spPr>
        </p:pic>
        <p:sp>
          <p:nvSpPr>
            <p:cNvPr id="48" name="Rectangle 47">
              <a:extLst>
                <a:ext uri="{FF2B5EF4-FFF2-40B4-BE49-F238E27FC236}">
                  <a16:creationId xmlns:a16="http://schemas.microsoft.com/office/drawing/2014/main" id="{17C67D3D-9CED-4415-A45A-D455EE06A1ED}"/>
                </a:ext>
              </a:extLst>
            </p:cNvPr>
            <p:cNvSpPr/>
            <p:nvPr/>
          </p:nvSpPr>
          <p:spPr bwMode="auto">
            <a:xfrm rot="18937759">
              <a:off x="9450575" y="1740670"/>
              <a:ext cx="456717" cy="456717"/>
            </a:xfrm>
            <a:prstGeom prst="rect">
              <a:avLst/>
            </a:prstGeom>
            <a:noFill/>
            <a:ln w="38100" cap="flat" cmpd="sng" algn="ctr">
              <a:solidFill>
                <a:srgbClr val="FF0000"/>
              </a:solidFill>
              <a:prstDash val="dash"/>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grpSp>
      <p:sp>
        <p:nvSpPr>
          <p:cNvPr id="49" name="TextBox 48">
            <a:extLst>
              <a:ext uri="{FF2B5EF4-FFF2-40B4-BE49-F238E27FC236}">
                <a16:creationId xmlns:a16="http://schemas.microsoft.com/office/drawing/2014/main" id="{75F101BF-A192-4B3B-A55A-46C518E27CAB}"/>
              </a:ext>
            </a:extLst>
          </p:cNvPr>
          <p:cNvSpPr txBox="1"/>
          <p:nvPr/>
        </p:nvSpPr>
        <p:spPr>
          <a:xfrm>
            <a:off x="7874346" y="560760"/>
            <a:ext cx="1078052" cy="369332"/>
          </a:xfrm>
          <a:prstGeom prst="rect">
            <a:avLst/>
          </a:prstGeom>
          <a:noFill/>
        </p:spPr>
        <p:txBody>
          <a:bodyPr wrap="none" rtlCol="0">
            <a:spAutoFit/>
          </a:bodyPr>
          <a:lstStyle/>
          <a:p>
            <a:pPr algn="ctr"/>
            <a:r>
              <a:rPr lang="en-US" b="1" dirty="0"/>
              <a:t>OCTA45</a:t>
            </a:r>
          </a:p>
        </p:txBody>
      </p:sp>
      <p:sp>
        <p:nvSpPr>
          <p:cNvPr id="61" name="TextBox 60">
            <a:extLst>
              <a:ext uri="{FF2B5EF4-FFF2-40B4-BE49-F238E27FC236}">
                <a16:creationId xmlns:a16="http://schemas.microsoft.com/office/drawing/2014/main" id="{098BE119-8C8D-4FAA-B657-E7E55B1F44E6}"/>
              </a:ext>
            </a:extLst>
          </p:cNvPr>
          <p:cNvSpPr txBox="1"/>
          <p:nvPr/>
        </p:nvSpPr>
        <p:spPr>
          <a:xfrm>
            <a:off x="3503157" y="3882713"/>
            <a:ext cx="2169184" cy="2554545"/>
          </a:xfrm>
          <a:prstGeom prst="rect">
            <a:avLst/>
          </a:prstGeom>
          <a:solidFill>
            <a:srgbClr val="FFFF00"/>
          </a:solidFill>
        </p:spPr>
        <p:txBody>
          <a:bodyPr wrap="none" rtlCol="0">
            <a:spAutoFit/>
          </a:bodyPr>
          <a:lstStyle/>
          <a:p>
            <a:r>
              <a:rPr lang="en-US" sz="1600" u="sng" dirty="0"/>
              <a:t>True scale unit cell</a:t>
            </a:r>
          </a:p>
          <a:p>
            <a:r>
              <a:rPr lang="en-US" sz="1600" dirty="0"/>
              <a:t>a = 4 mm</a:t>
            </a:r>
          </a:p>
          <a:p>
            <a:r>
              <a:rPr lang="en-US" sz="1600" dirty="0"/>
              <a:t>h = 2.54 mm</a:t>
            </a:r>
          </a:p>
          <a:p>
            <a:r>
              <a:rPr lang="en-US" sz="1600" dirty="0"/>
              <a:t>θ = 0 and 45 degrees</a:t>
            </a:r>
            <a:r>
              <a:rPr lang="en-US" sz="1600" baseline="30000" dirty="0"/>
              <a:t> </a:t>
            </a:r>
          </a:p>
          <a:p>
            <a:r>
              <a:rPr lang="en-US" sz="1600" dirty="0"/>
              <a:t>D = 0.75 mm</a:t>
            </a:r>
          </a:p>
          <a:p>
            <a:endParaRPr lang="en-US" sz="1600" dirty="0"/>
          </a:p>
          <a:p>
            <a:r>
              <a:rPr lang="en-US" sz="1600" u="sng" dirty="0"/>
              <a:t>Scaled up (5x)</a:t>
            </a:r>
          </a:p>
          <a:p>
            <a:r>
              <a:rPr lang="en-US" sz="1600" dirty="0"/>
              <a:t>a = 20 mm</a:t>
            </a:r>
          </a:p>
          <a:p>
            <a:r>
              <a:rPr lang="en-US" sz="1600" dirty="0"/>
              <a:t>h = 12.7 mm</a:t>
            </a:r>
          </a:p>
          <a:p>
            <a:r>
              <a:rPr lang="en-US" sz="1600" dirty="0"/>
              <a:t>D = 3.75 mm</a:t>
            </a:r>
          </a:p>
        </p:txBody>
      </p:sp>
      <p:pic>
        <p:nvPicPr>
          <p:cNvPr id="11" name="Picture 10" descr="A picture containing photo, white, table, sitting&#10;&#10;Description automatically generated">
            <a:extLst>
              <a:ext uri="{FF2B5EF4-FFF2-40B4-BE49-F238E27FC236}">
                <a16:creationId xmlns:a16="http://schemas.microsoft.com/office/drawing/2014/main" id="{49830A9F-C023-4503-9369-1F7F52CB7FDC}"/>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9322" t="11051" r="3511" b="20501"/>
          <a:stretch/>
        </p:blipFill>
        <p:spPr>
          <a:xfrm>
            <a:off x="6047278" y="3840913"/>
            <a:ext cx="2986343" cy="1319073"/>
          </a:xfrm>
          <a:prstGeom prst="rect">
            <a:avLst/>
          </a:prstGeom>
        </p:spPr>
      </p:pic>
      <p:sp>
        <p:nvSpPr>
          <p:cNvPr id="63" name="TextBox 62">
            <a:extLst>
              <a:ext uri="{FF2B5EF4-FFF2-40B4-BE49-F238E27FC236}">
                <a16:creationId xmlns:a16="http://schemas.microsoft.com/office/drawing/2014/main" id="{91B83C73-DAFC-4E55-9E22-A0C7F5DF1B73}"/>
              </a:ext>
            </a:extLst>
          </p:cNvPr>
          <p:cNvSpPr txBox="1"/>
          <p:nvPr/>
        </p:nvSpPr>
        <p:spPr>
          <a:xfrm>
            <a:off x="5905385" y="5133079"/>
            <a:ext cx="3215101" cy="1477328"/>
          </a:xfrm>
          <a:prstGeom prst="rect">
            <a:avLst/>
          </a:prstGeom>
          <a:noFill/>
        </p:spPr>
        <p:txBody>
          <a:bodyPr wrap="square" rtlCol="0">
            <a:spAutoFit/>
          </a:bodyPr>
          <a:lstStyle/>
          <a:p>
            <a:pPr marL="285750" indent="-285750">
              <a:buFont typeface="Wingdings" panose="05000000000000000000" pitchFamily="2" charset="2"/>
              <a:buChar char="§"/>
            </a:pPr>
            <a:r>
              <a:rPr lang="en-US" dirty="0"/>
              <a:t>Thermally inactive lattices</a:t>
            </a:r>
          </a:p>
          <a:p>
            <a:pPr marL="285750" indent="-285750">
              <a:buFont typeface="Wingdings" panose="05000000000000000000" pitchFamily="2" charset="2"/>
              <a:buChar char="§"/>
            </a:pPr>
            <a:r>
              <a:rPr lang="en-US" dirty="0"/>
              <a:t>Fabricated using SLA</a:t>
            </a:r>
          </a:p>
          <a:p>
            <a:pPr marL="285750" indent="-285750">
              <a:buFont typeface="Wingdings" panose="05000000000000000000" pitchFamily="2" charset="2"/>
              <a:buChar char="§"/>
            </a:pPr>
            <a:r>
              <a:rPr lang="en-US" dirty="0"/>
              <a:t>Nylon pin fins</a:t>
            </a:r>
          </a:p>
          <a:p>
            <a:pPr marL="285750" indent="-285750">
              <a:buFont typeface="Wingdings" panose="05000000000000000000" pitchFamily="2" charset="2"/>
              <a:buChar char="§"/>
            </a:pPr>
            <a:r>
              <a:rPr lang="en-US" dirty="0"/>
              <a:t>Transient liquid crystal technique for HT studies</a:t>
            </a:r>
          </a:p>
        </p:txBody>
      </p:sp>
    </p:spTree>
    <p:extLst>
      <p:ext uri="{BB962C8B-B14F-4D97-AF65-F5344CB8AC3E}">
        <p14:creationId xmlns:p14="http://schemas.microsoft.com/office/powerpoint/2010/main" val="373796713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9">
            <a:extLst>
              <a:ext uri="{FF2B5EF4-FFF2-40B4-BE49-F238E27FC236}">
                <a16:creationId xmlns:a16="http://schemas.microsoft.com/office/drawing/2014/main" id="{A8626301-EEDD-4F27-B0CC-1FE3BF75BB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8022" y="4908852"/>
            <a:ext cx="542505" cy="507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9">
            <a:extLst>
              <a:ext uri="{FF2B5EF4-FFF2-40B4-BE49-F238E27FC236}">
                <a16:creationId xmlns:a16="http://schemas.microsoft.com/office/drawing/2014/main" id="{4138F562-6BD6-48D4-A2D2-3EAE0854BD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5248" y="1396128"/>
            <a:ext cx="695295" cy="558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6">
            <a:extLst>
              <a:ext uri="{FF2B5EF4-FFF2-40B4-BE49-F238E27FC236}">
                <a16:creationId xmlns:a16="http://schemas.microsoft.com/office/drawing/2014/main" id="{6D545BA9-27D6-48A1-B917-BE85914145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207" y="2499158"/>
            <a:ext cx="619379" cy="537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a:extLst>
              <a:ext uri="{FF2B5EF4-FFF2-40B4-BE49-F238E27FC236}">
                <a16:creationId xmlns:a16="http://schemas.microsoft.com/office/drawing/2014/main" id="{E3809943-A9DF-406A-9FCC-4F76C736D9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207" y="3562229"/>
            <a:ext cx="647070" cy="61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C7138A81-DB40-45DC-9A49-0D3603356B74}"/>
              </a:ext>
            </a:extLst>
          </p:cNvPr>
          <p:cNvSpPr>
            <a:spLocks noGrp="1"/>
          </p:cNvSpPr>
          <p:nvPr>
            <p:ph type="title"/>
          </p:nvPr>
        </p:nvSpPr>
        <p:spPr>
          <a:xfrm>
            <a:off x="457200" y="44334"/>
            <a:ext cx="8229600" cy="462627"/>
          </a:xfrm>
        </p:spPr>
        <p:txBody>
          <a:bodyPr/>
          <a:lstStyle/>
          <a:p>
            <a:pPr defTabSz="758825" eaLnBrk="1" hangingPunct="1">
              <a:lnSpc>
                <a:spcPct val="85000"/>
              </a:lnSpc>
              <a:defRPr/>
            </a:pPr>
            <a:r>
              <a:rPr lang="en-US" altLang="zh-CN" kern="1200" dirty="0">
                <a:latin typeface="+mj-lt"/>
              </a:rPr>
              <a:t>Measured </a:t>
            </a:r>
            <a:r>
              <a:rPr lang="en-US" kern="1200" dirty="0">
                <a:latin typeface="+mj-lt"/>
              </a:rPr>
              <a:t>Local HTC at Re ~15100</a:t>
            </a:r>
          </a:p>
        </p:txBody>
      </p:sp>
      <p:pic>
        <p:nvPicPr>
          <p:cNvPr id="7" name="Picture 6" descr="A picture containing screenshot&#10;&#10;Description automatically generated">
            <a:extLst>
              <a:ext uri="{FF2B5EF4-FFF2-40B4-BE49-F238E27FC236}">
                <a16:creationId xmlns:a16="http://schemas.microsoft.com/office/drawing/2014/main" id="{BBD1CCA7-C1FF-41C8-B475-EDC2A7F5F2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333" t="37692" r="14067" b="40769"/>
          <a:stretch/>
        </p:blipFill>
        <p:spPr>
          <a:xfrm>
            <a:off x="350146" y="1941033"/>
            <a:ext cx="3955624" cy="564322"/>
          </a:xfrm>
          <a:prstGeom prst="rect">
            <a:avLst/>
          </a:prstGeom>
        </p:spPr>
      </p:pic>
      <p:pic>
        <p:nvPicPr>
          <p:cNvPr id="9" name="Picture 8" descr="A picture containing screenshot&#10;&#10;Description automatically generated">
            <a:extLst>
              <a:ext uri="{FF2B5EF4-FFF2-40B4-BE49-F238E27FC236}">
                <a16:creationId xmlns:a16="http://schemas.microsoft.com/office/drawing/2014/main" id="{79A84642-63D9-4416-96B3-A2F537596FE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392" t="38091" r="16015" b="41624"/>
          <a:stretch/>
        </p:blipFill>
        <p:spPr>
          <a:xfrm>
            <a:off x="365062" y="3036221"/>
            <a:ext cx="3955624" cy="554125"/>
          </a:xfrm>
          <a:prstGeom prst="rect">
            <a:avLst/>
          </a:prstGeom>
        </p:spPr>
      </p:pic>
      <p:pic>
        <p:nvPicPr>
          <p:cNvPr id="15" name="Picture 14" descr="A close up of a logo&#10;&#10;Description automatically generated">
            <a:extLst>
              <a:ext uri="{FF2B5EF4-FFF2-40B4-BE49-F238E27FC236}">
                <a16:creationId xmlns:a16="http://schemas.microsoft.com/office/drawing/2014/main" id="{4E19D7B0-77CC-4D15-AA39-4072AD013D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801" t="32733" r="13929" b="35934"/>
          <a:stretch/>
        </p:blipFill>
        <p:spPr>
          <a:xfrm>
            <a:off x="4695016" y="4055395"/>
            <a:ext cx="3935901" cy="820540"/>
          </a:xfrm>
          <a:prstGeom prst="rect">
            <a:avLst/>
          </a:prstGeom>
        </p:spPr>
      </p:pic>
      <p:pic>
        <p:nvPicPr>
          <p:cNvPr id="17" name="Picture 16" descr="A close up of a mans face&#10;&#10;Description automatically generated">
            <a:extLst>
              <a:ext uri="{FF2B5EF4-FFF2-40B4-BE49-F238E27FC236}">
                <a16:creationId xmlns:a16="http://schemas.microsoft.com/office/drawing/2014/main" id="{68857D40-B839-4FA9-9D95-F056F494A4F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720" t="32732" r="14827" b="37170"/>
          <a:stretch/>
        </p:blipFill>
        <p:spPr>
          <a:xfrm>
            <a:off x="4638518" y="1779425"/>
            <a:ext cx="3935900" cy="808227"/>
          </a:xfrm>
          <a:prstGeom prst="rect">
            <a:avLst/>
          </a:prstGeom>
        </p:spPr>
      </p:pic>
      <p:pic>
        <p:nvPicPr>
          <p:cNvPr id="19" name="Picture 18" descr="A picture containing screenshot&#10;&#10;Description automatically generated">
            <a:extLst>
              <a:ext uri="{FF2B5EF4-FFF2-40B4-BE49-F238E27FC236}">
                <a16:creationId xmlns:a16="http://schemas.microsoft.com/office/drawing/2014/main" id="{C375E4E6-2198-4D11-81A0-D8CB0AF0405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294" t="32538" r="15602" b="37090"/>
          <a:stretch/>
        </p:blipFill>
        <p:spPr>
          <a:xfrm>
            <a:off x="4674445" y="2874357"/>
            <a:ext cx="3935900" cy="808227"/>
          </a:xfrm>
          <a:prstGeom prst="rect">
            <a:avLst/>
          </a:prstGeom>
        </p:spPr>
      </p:pic>
      <p:pic>
        <p:nvPicPr>
          <p:cNvPr id="21" name="Picture 20" descr="A close up of a device&#10;&#10;Description automatically generated">
            <a:extLst>
              <a:ext uri="{FF2B5EF4-FFF2-40B4-BE49-F238E27FC236}">
                <a16:creationId xmlns:a16="http://schemas.microsoft.com/office/drawing/2014/main" id="{EDD28E01-291F-467E-9976-98082C7F999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133" t="40016" r="13111" b="43681"/>
          <a:stretch/>
        </p:blipFill>
        <p:spPr>
          <a:xfrm>
            <a:off x="2523669" y="805551"/>
            <a:ext cx="3970540" cy="422146"/>
          </a:xfrm>
          <a:prstGeom prst="rect">
            <a:avLst/>
          </a:prstGeom>
        </p:spPr>
      </p:pic>
      <p:pic>
        <p:nvPicPr>
          <p:cNvPr id="25" name="Picture 24" descr="A close up of a device&#10;&#10;Description automatically generated">
            <a:extLst>
              <a:ext uri="{FF2B5EF4-FFF2-40B4-BE49-F238E27FC236}">
                <a16:creationId xmlns:a16="http://schemas.microsoft.com/office/drawing/2014/main" id="{8E7B5990-928F-4A25-8621-FFAC7CD2C68C}"/>
              </a:ext>
            </a:extLst>
          </p:cNvPr>
          <p:cNvPicPr>
            <a:picLocks noChangeAspect="1"/>
          </p:cNvPicPr>
          <p:nvPr/>
        </p:nvPicPr>
        <p:blipFill rotWithShape="1">
          <a:blip r:embed="rId13">
            <a:extLst>
              <a:ext uri="{28A0092B-C50C-407E-A947-70E740481C1C}">
                <a14:useLocalDpi xmlns:a14="http://schemas.microsoft.com/office/drawing/2010/main" val="0"/>
              </a:ext>
            </a:extLst>
          </a:blip>
          <a:srcRect l="11374" t="56132" r="7212" b="37374"/>
          <a:stretch/>
        </p:blipFill>
        <p:spPr>
          <a:xfrm>
            <a:off x="1391919" y="6078227"/>
            <a:ext cx="6360161" cy="445385"/>
          </a:xfrm>
          <a:prstGeom prst="rect">
            <a:avLst/>
          </a:prstGeom>
        </p:spPr>
      </p:pic>
      <p:pic>
        <p:nvPicPr>
          <p:cNvPr id="5" name="Picture 4" descr="A picture containing screenshot&#10;&#10;Description automatically generated">
            <a:extLst>
              <a:ext uri="{FF2B5EF4-FFF2-40B4-BE49-F238E27FC236}">
                <a16:creationId xmlns:a16="http://schemas.microsoft.com/office/drawing/2014/main" id="{A577E7BD-EB4E-4FCF-99D1-DD5802437B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170" t="37464" r="13445" b="40997"/>
          <a:stretch/>
        </p:blipFill>
        <p:spPr>
          <a:xfrm>
            <a:off x="385633" y="4181995"/>
            <a:ext cx="4017746" cy="574857"/>
          </a:xfrm>
          <a:prstGeom prst="rect">
            <a:avLst/>
          </a:prstGeom>
        </p:spPr>
      </p:pic>
      <p:pic>
        <p:nvPicPr>
          <p:cNvPr id="11" name="Picture 10" descr="A picture containing screenshot&#10;&#10;Description automatically generated">
            <a:extLst>
              <a:ext uri="{FF2B5EF4-FFF2-40B4-BE49-F238E27FC236}">
                <a16:creationId xmlns:a16="http://schemas.microsoft.com/office/drawing/2014/main" id="{B37A8ADF-AF32-4580-B0A7-76FE4786426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3803" t="37692" r="15713" b="42023"/>
          <a:stretch/>
        </p:blipFill>
        <p:spPr>
          <a:xfrm>
            <a:off x="5194471" y="5418544"/>
            <a:ext cx="3949529" cy="554124"/>
          </a:xfrm>
          <a:prstGeom prst="rect">
            <a:avLst/>
          </a:prstGeom>
        </p:spPr>
      </p:pic>
      <p:pic>
        <p:nvPicPr>
          <p:cNvPr id="13" name="Picture 12" descr="A picture containing screenshot&#10;&#10;Description automatically generated">
            <a:extLst>
              <a:ext uri="{FF2B5EF4-FFF2-40B4-BE49-F238E27FC236}">
                <a16:creationId xmlns:a16="http://schemas.microsoft.com/office/drawing/2014/main" id="{E36DDF56-C348-490E-9F4B-E8165DC7241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3720" t="37806" r="15797" b="41909"/>
          <a:stretch/>
        </p:blipFill>
        <p:spPr>
          <a:xfrm>
            <a:off x="385633" y="5429007"/>
            <a:ext cx="3949529" cy="554124"/>
          </a:xfrm>
          <a:prstGeom prst="rect">
            <a:avLst/>
          </a:prstGeom>
        </p:spPr>
      </p:pic>
      <p:sp>
        <p:nvSpPr>
          <p:cNvPr id="35" name="TextBox 34">
            <a:extLst>
              <a:ext uri="{FF2B5EF4-FFF2-40B4-BE49-F238E27FC236}">
                <a16:creationId xmlns:a16="http://schemas.microsoft.com/office/drawing/2014/main" id="{556A5FD3-3030-4611-8008-32F8BC4AC48B}"/>
              </a:ext>
            </a:extLst>
          </p:cNvPr>
          <p:cNvSpPr txBox="1"/>
          <p:nvPr/>
        </p:nvSpPr>
        <p:spPr>
          <a:xfrm>
            <a:off x="172274" y="1474390"/>
            <a:ext cx="518091" cy="369332"/>
          </a:xfrm>
          <a:prstGeom prst="rect">
            <a:avLst/>
          </a:prstGeom>
          <a:noFill/>
        </p:spPr>
        <p:txBody>
          <a:bodyPr wrap="none" rtlCol="0">
            <a:spAutoFit/>
          </a:bodyPr>
          <a:lstStyle/>
          <a:p>
            <a:r>
              <a:rPr lang="en-US" b="1" dirty="0"/>
              <a:t>BC</a:t>
            </a:r>
          </a:p>
        </p:txBody>
      </p:sp>
      <p:sp>
        <p:nvSpPr>
          <p:cNvPr id="36" name="TextBox 35">
            <a:extLst>
              <a:ext uri="{FF2B5EF4-FFF2-40B4-BE49-F238E27FC236}">
                <a16:creationId xmlns:a16="http://schemas.microsoft.com/office/drawing/2014/main" id="{1C8D7886-F074-448B-B5FB-609251AA655A}"/>
              </a:ext>
            </a:extLst>
          </p:cNvPr>
          <p:cNvSpPr txBox="1"/>
          <p:nvPr/>
        </p:nvSpPr>
        <p:spPr>
          <a:xfrm>
            <a:off x="208201" y="2672845"/>
            <a:ext cx="492443" cy="369332"/>
          </a:xfrm>
          <a:prstGeom prst="rect">
            <a:avLst/>
          </a:prstGeom>
          <a:noFill/>
        </p:spPr>
        <p:txBody>
          <a:bodyPr wrap="none" rtlCol="0">
            <a:spAutoFit/>
          </a:bodyPr>
          <a:lstStyle/>
          <a:p>
            <a:r>
              <a:rPr lang="en-US" b="1" dirty="0"/>
              <a:t>FC</a:t>
            </a:r>
          </a:p>
        </p:txBody>
      </p:sp>
      <p:sp>
        <p:nvSpPr>
          <p:cNvPr id="37" name="TextBox 36">
            <a:extLst>
              <a:ext uri="{FF2B5EF4-FFF2-40B4-BE49-F238E27FC236}">
                <a16:creationId xmlns:a16="http://schemas.microsoft.com/office/drawing/2014/main" id="{4B1260CA-2311-4AF2-8AE0-160ECA2C7B80}"/>
              </a:ext>
            </a:extLst>
          </p:cNvPr>
          <p:cNvSpPr txBox="1"/>
          <p:nvPr/>
        </p:nvSpPr>
        <p:spPr>
          <a:xfrm>
            <a:off x="163533" y="3836004"/>
            <a:ext cx="821572" cy="369332"/>
          </a:xfrm>
          <a:prstGeom prst="rect">
            <a:avLst/>
          </a:prstGeom>
          <a:noFill/>
        </p:spPr>
        <p:txBody>
          <a:bodyPr wrap="none" rtlCol="0">
            <a:spAutoFit/>
          </a:bodyPr>
          <a:lstStyle/>
          <a:p>
            <a:r>
              <a:rPr lang="en-US" b="1" dirty="0"/>
              <a:t>OCTA</a:t>
            </a:r>
          </a:p>
        </p:txBody>
      </p:sp>
      <p:sp>
        <p:nvSpPr>
          <p:cNvPr id="39" name="TextBox 38">
            <a:extLst>
              <a:ext uri="{FF2B5EF4-FFF2-40B4-BE49-F238E27FC236}">
                <a16:creationId xmlns:a16="http://schemas.microsoft.com/office/drawing/2014/main" id="{67D4D085-BC17-4FD0-87F2-FDCB8E39B165}"/>
              </a:ext>
            </a:extLst>
          </p:cNvPr>
          <p:cNvSpPr txBox="1"/>
          <p:nvPr/>
        </p:nvSpPr>
        <p:spPr>
          <a:xfrm>
            <a:off x="219416" y="5046060"/>
            <a:ext cx="1095172" cy="369332"/>
          </a:xfrm>
          <a:prstGeom prst="rect">
            <a:avLst/>
          </a:prstGeom>
          <a:noFill/>
        </p:spPr>
        <p:txBody>
          <a:bodyPr wrap="none" rtlCol="0">
            <a:spAutoFit/>
          </a:bodyPr>
          <a:lstStyle/>
          <a:p>
            <a:r>
              <a:rPr lang="en-US" b="1" dirty="0"/>
              <a:t>Kagome</a:t>
            </a:r>
          </a:p>
        </p:txBody>
      </p:sp>
      <p:sp>
        <p:nvSpPr>
          <p:cNvPr id="44" name="Rectangle 43">
            <a:extLst>
              <a:ext uri="{FF2B5EF4-FFF2-40B4-BE49-F238E27FC236}">
                <a16:creationId xmlns:a16="http://schemas.microsoft.com/office/drawing/2014/main" id="{35BFD2E5-0464-432A-90A1-993AD8CCE44A}"/>
              </a:ext>
            </a:extLst>
          </p:cNvPr>
          <p:cNvSpPr/>
          <p:nvPr/>
        </p:nvSpPr>
        <p:spPr bwMode="auto">
          <a:xfrm>
            <a:off x="2570367" y="1545393"/>
            <a:ext cx="914400" cy="914400"/>
          </a:xfrm>
          <a:prstGeom prst="rect">
            <a:avLst/>
          </a:prstGeom>
          <a:noFill/>
          <a:ln w="9525" cap="flat" cmpd="sng" algn="ctr">
            <a:no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45" name="TextBox 44">
            <a:extLst>
              <a:ext uri="{FF2B5EF4-FFF2-40B4-BE49-F238E27FC236}">
                <a16:creationId xmlns:a16="http://schemas.microsoft.com/office/drawing/2014/main" id="{0CB69A67-D92E-443A-A674-C2A775202900}"/>
              </a:ext>
            </a:extLst>
          </p:cNvPr>
          <p:cNvSpPr txBox="1"/>
          <p:nvPr/>
        </p:nvSpPr>
        <p:spPr>
          <a:xfrm>
            <a:off x="1896468" y="1385064"/>
            <a:ext cx="1095172" cy="369332"/>
          </a:xfrm>
          <a:prstGeom prst="rect">
            <a:avLst/>
          </a:prstGeom>
          <a:noFill/>
        </p:spPr>
        <p:txBody>
          <a:bodyPr wrap="none" rtlCol="0">
            <a:spAutoFit/>
          </a:bodyPr>
          <a:lstStyle/>
          <a:p>
            <a:r>
              <a:rPr lang="en-US" dirty="0"/>
              <a:t>0 degree</a:t>
            </a:r>
          </a:p>
        </p:txBody>
      </p:sp>
      <p:sp>
        <p:nvSpPr>
          <p:cNvPr id="46" name="TextBox 45">
            <a:extLst>
              <a:ext uri="{FF2B5EF4-FFF2-40B4-BE49-F238E27FC236}">
                <a16:creationId xmlns:a16="http://schemas.microsoft.com/office/drawing/2014/main" id="{5FD0FF63-699D-48CB-B517-69114A74DFDC}"/>
              </a:ext>
            </a:extLst>
          </p:cNvPr>
          <p:cNvSpPr txBox="1"/>
          <p:nvPr/>
        </p:nvSpPr>
        <p:spPr>
          <a:xfrm>
            <a:off x="6058882" y="1423141"/>
            <a:ext cx="1223412" cy="369332"/>
          </a:xfrm>
          <a:prstGeom prst="rect">
            <a:avLst/>
          </a:prstGeom>
          <a:noFill/>
        </p:spPr>
        <p:txBody>
          <a:bodyPr wrap="none" rtlCol="0">
            <a:spAutoFit/>
          </a:bodyPr>
          <a:lstStyle/>
          <a:p>
            <a:r>
              <a:rPr lang="en-US" dirty="0"/>
              <a:t>45 degree</a:t>
            </a:r>
          </a:p>
        </p:txBody>
      </p:sp>
      <p:cxnSp>
        <p:nvCxnSpPr>
          <p:cNvPr id="48" name="Straight Connector 47">
            <a:extLst>
              <a:ext uri="{FF2B5EF4-FFF2-40B4-BE49-F238E27FC236}">
                <a16:creationId xmlns:a16="http://schemas.microsoft.com/office/drawing/2014/main" id="{B81C3691-7261-42E2-8AD8-0C613513C301}"/>
              </a:ext>
            </a:extLst>
          </p:cNvPr>
          <p:cNvCxnSpPr>
            <a:cxnSpLocks/>
          </p:cNvCxnSpPr>
          <p:nvPr/>
        </p:nvCxnSpPr>
        <p:spPr bwMode="auto">
          <a:xfrm>
            <a:off x="1270770" y="4941930"/>
            <a:ext cx="6821686" cy="17419"/>
          </a:xfrm>
          <a:prstGeom prst="line">
            <a:avLst/>
          </a:prstGeom>
          <a:noFill/>
          <a:ln w="19050" cap="flat" cmpd="sng" algn="ctr">
            <a:solidFill>
              <a:srgbClr val="00B0F0"/>
            </a:solidFill>
            <a:prstDash val="solid"/>
            <a:round/>
            <a:headEnd type="none" w="med" len="med"/>
            <a:tailEnd type="none" w="med" len="med"/>
          </a:ln>
          <a:effectLst/>
        </p:spPr>
      </p:cxnSp>
      <p:sp>
        <p:nvSpPr>
          <p:cNvPr id="51" name="TextBox 50">
            <a:extLst>
              <a:ext uri="{FF2B5EF4-FFF2-40B4-BE49-F238E27FC236}">
                <a16:creationId xmlns:a16="http://schemas.microsoft.com/office/drawing/2014/main" id="{5F7BF1E1-AFD9-419B-B587-0B9F3B912C10}"/>
              </a:ext>
            </a:extLst>
          </p:cNvPr>
          <p:cNvSpPr txBox="1"/>
          <p:nvPr/>
        </p:nvSpPr>
        <p:spPr>
          <a:xfrm>
            <a:off x="2326962" y="5056687"/>
            <a:ext cx="1146532" cy="369332"/>
          </a:xfrm>
          <a:prstGeom prst="rect">
            <a:avLst/>
          </a:prstGeom>
          <a:noFill/>
        </p:spPr>
        <p:txBody>
          <a:bodyPr wrap="none" rtlCol="0">
            <a:spAutoFit/>
          </a:bodyPr>
          <a:lstStyle/>
          <a:p>
            <a:r>
              <a:rPr lang="en-US" dirty="0"/>
              <a:t>Top Plate</a:t>
            </a:r>
          </a:p>
        </p:txBody>
      </p:sp>
      <p:sp>
        <p:nvSpPr>
          <p:cNvPr id="52" name="TextBox 51">
            <a:extLst>
              <a:ext uri="{FF2B5EF4-FFF2-40B4-BE49-F238E27FC236}">
                <a16:creationId xmlns:a16="http://schemas.microsoft.com/office/drawing/2014/main" id="{24F1B326-F6D6-4436-AFCA-AB73FD31016A}"/>
              </a:ext>
            </a:extLst>
          </p:cNvPr>
          <p:cNvSpPr txBox="1"/>
          <p:nvPr/>
        </p:nvSpPr>
        <p:spPr>
          <a:xfrm>
            <a:off x="6540167" y="5083658"/>
            <a:ext cx="1505540" cy="369332"/>
          </a:xfrm>
          <a:prstGeom prst="rect">
            <a:avLst/>
          </a:prstGeom>
          <a:noFill/>
        </p:spPr>
        <p:txBody>
          <a:bodyPr wrap="none" rtlCol="0">
            <a:spAutoFit/>
          </a:bodyPr>
          <a:lstStyle/>
          <a:p>
            <a:r>
              <a:rPr lang="en-US" dirty="0"/>
              <a:t>Bottom Plate</a:t>
            </a:r>
          </a:p>
        </p:txBody>
      </p:sp>
      <p:sp>
        <p:nvSpPr>
          <p:cNvPr id="54" name="TextBox 53">
            <a:extLst>
              <a:ext uri="{FF2B5EF4-FFF2-40B4-BE49-F238E27FC236}">
                <a16:creationId xmlns:a16="http://schemas.microsoft.com/office/drawing/2014/main" id="{F17F863F-71AF-460A-A64D-7A324023E814}"/>
              </a:ext>
            </a:extLst>
          </p:cNvPr>
          <p:cNvSpPr txBox="1"/>
          <p:nvPr/>
        </p:nvSpPr>
        <p:spPr>
          <a:xfrm>
            <a:off x="1092402" y="647115"/>
            <a:ext cx="1351652" cy="646331"/>
          </a:xfrm>
          <a:prstGeom prst="rect">
            <a:avLst/>
          </a:prstGeom>
          <a:noFill/>
        </p:spPr>
        <p:txBody>
          <a:bodyPr wrap="none" rtlCol="0">
            <a:spAutoFit/>
          </a:bodyPr>
          <a:lstStyle/>
          <a:p>
            <a:pPr algn="ctr"/>
            <a:r>
              <a:rPr lang="en-US" b="1" dirty="0"/>
              <a:t>Pin Fins </a:t>
            </a:r>
          </a:p>
          <a:p>
            <a:pPr algn="ctr"/>
            <a:r>
              <a:rPr lang="en-US" b="1" dirty="0"/>
              <a:t>HD2 SD2.5</a:t>
            </a:r>
          </a:p>
        </p:txBody>
      </p:sp>
      <p:sp>
        <p:nvSpPr>
          <p:cNvPr id="59" name="Rectangle 58">
            <a:extLst>
              <a:ext uri="{FF2B5EF4-FFF2-40B4-BE49-F238E27FC236}">
                <a16:creationId xmlns:a16="http://schemas.microsoft.com/office/drawing/2014/main" id="{1F40B461-7C68-46F0-8240-D984828FCE05}"/>
              </a:ext>
            </a:extLst>
          </p:cNvPr>
          <p:cNvSpPr/>
          <p:nvPr/>
        </p:nvSpPr>
        <p:spPr bwMode="auto">
          <a:xfrm>
            <a:off x="734183" y="1955073"/>
            <a:ext cx="536587" cy="519994"/>
          </a:xfrm>
          <a:prstGeom prst="rect">
            <a:avLst/>
          </a:prstGeom>
          <a:noFill/>
          <a:ln w="28575"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61" name="Rectangle 60">
            <a:extLst>
              <a:ext uri="{FF2B5EF4-FFF2-40B4-BE49-F238E27FC236}">
                <a16:creationId xmlns:a16="http://schemas.microsoft.com/office/drawing/2014/main" id="{7BE3758E-7EAC-4F35-9773-6A79EC3F0B61}"/>
              </a:ext>
            </a:extLst>
          </p:cNvPr>
          <p:cNvSpPr/>
          <p:nvPr/>
        </p:nvSpPr>
        <p:spPr bwMode="auto">
          <a:xfrm>
            <a:off x="767002" y="3060312"/>
            <a:ext cx="536587" cy="519994"/>
          </a:xfrm>
          <a:prstGeom prst="rect">
            <a:avLst/>
          </a:prstGeom>
          <a:noFill/>
          <a:ln w="28575"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62" name="Rectangle 61">
            <a:extLst>
              <a:ext uri="{FF2B5EF4-FFF2-40B4-BE49-F238E27FC236}">
                <a16:creationId xmlns:a16="http://schemas.microsoft.com/office/drawing/2014/main" id="{ECCCAD37-6163-4EDF-A1A6-9DD3E6DCD806}"/>
              </a:ext>
            </a:extLst>
          </p:cNvPr>
          <p:cNvSpPr/>
          <p:nvPr/>
        </p:nvSpPr>
        <p:spPr bwMode="auto">
          <a:xfrm>
            <a:off x="818012" y="4205870"/>
            <a:ext cx="536587" cy="519994"/>
          </a:xfrm>
          <a:prstGeom prst="rect">
            <a:avLst/>
          </a:prstGeom>
          <a:noFill/>
          <a:ln w="28575"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63" name="Rectangle 62">
            <a:extLst>
              <a:ext uri="{FF2B5EF4-FFF2-40B4-BE49-F238E27FC236}">
                <a16:creationId xmlns:a16="http://schemas.microsoft.com/office/drawing/2014/main" id="{04873C21-CAB0-47E2-BE22-2F045C559593}"/>
              </a:ext>
            </a:extLst>
          </p:cNvPr>
          <p:cNvSpPr/>
          <p:nvPr/>
        </p:nvSpPr>
        <p:spPr bwMode="auto">
          <a:xfrm rot="2700000">
            <a:off x="5370858" y="1954098"/>
            <a:ext cx="536587" cy="519994"/>
          </a:xfrm>
          <a:prstGeom prst="rect">
            <a:avLst/>
          </a:prstGeom>
          <a:noFill/>
          <a:ln w="28575"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64" name="Rectangle 63">
            <a:extLst>
              <a:ext uri="{FF2B5EF4-FFF2-40B4-BE49-F238E27FC236}">
                <a16:creationId xmlns:a16="http://schemas.microsoft.com/office/drawing/2014/main" id="{12796436-A0AC-4811-A4E0-40C600573EBD}"/>
              </a:ext>
            </a:extLst>
          </p:cNvPr>
          <p:cNvSpPr/>
          <p:nvPr/>
        </p:nvSpPr>
        <p:spPr bwMode="auto">
          <a:xfrm rot="2700000">
            <a:off x="5370856" y="3026838"/>
            <a:ext cx="536587" cy="519994"/>
          </a:xfrm>
          <a:prstGeom prst="rect">
            <a:avLst/>
          </a:prstGeom>
          <a:noFill/>
          <a:ln w="28575"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65" name="Rectangle 64">
            <a:extLst>
              <a:ext uri="{FF2B5EF4-FFF2-40B4-BE49-F238E27FC236}">
                <a16:creationId xmlns:a16="http://schemas.microsoft.com/office/drawing/2014/main" id="{49DBF93F-9081-4E93-8DC9-A7D2BD1E4860}"/>
              </a:ext>
            </a:extLst>
          </p:cNvPr>
          <p:cNvSpPr/>
          <p:nvPr/>
        </p:nvSpPr>
        <p:spPr bwMode="auto">
          <a:xfrm rot="2700000">
            <a:off x="5415452" y="4204830"/>
            <a:ext cx="536587" cy="519994"/>
          </a:xfrm>
          <a:prstGeom prst="rect">
            <a:avLst/>
          </a:prstGeom>
          <a:noFill/>
          <a:ln w="28575"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67" name="Arrow: Right 66">
            <a:extLst>
              <a:ext uri="{FF2B5EF4-FFF2-40B4-BE49-F238E27FC236}">
                <a16:creationId xmlns:a16="http://schemas.microsoft.com/office/drawing/2014/main" id="{82EDE1AB-15D9-40C0-9969-546369213F86}"/>
              </a:ext>
            </a:extLst>
          </p:cNvPr>
          <p:cNvSpPr/>
          <p:nvPr/>
        </p:nvSpPr>
        <p:spPr bwMode="auto">
          <a:xfrm>
            <a:off x="3566160" y="1423141"/>
            <a:ext cx="1744027" cy="271646"/>
          </a:xfrm>
          <a:prstGeom prst="rightArrow">
            <a:avLst/>
          </a:prstGeom>
          <a:solidFill>
            <a:srgbClr val="00B0F0"/>
          </a:solidFill>
          <a:ln w="9525" cap="flat" cmpd="sng" algn="ctr">
            <a:no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68" name="Isosceles Triangle 67">
            <a:extLst>
              <a:ext uri="{FF2B5EF4-FFF2-40B4-BE49-F238E27FC236}">
                <a16:creationId xmlns:a16="http://schemas.microsoft.com/office/drawing/2014/main" id="{E9974BE9-D584-4132-9C31-6AE75C49FB97}"/>
              </a:ext>
            </a:extLst>
          </p:cNvPr>
          <p:cNvSpPr/>
          <p:nvPr/>
        </p:nvSpPr>
        <p:spPr bwMode="auto">
          <a:xfrm rot="16200000">
            <a:off x="5478530" y="5524537"/>
            <a:ext cx="393078" cy="358220"/>
          </a:xfrm>
          <a:prstGeom prst="triangle">
            <a:avLst/>
          </a:prstGeom>
          <a:noFill/>
          <a:ln w="19050"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69" name="Isosceles Triangle 68">
            <a:extLst>
              <a:ext uri="{FF2B5EF4-FFF2-40B4-BE49-F238E27FC236}">
                <a16:creationId xmlns:a16="http://schemas.microsoft.com/office/drawing/2014/main" id="{20D3FC22-9D1D-4B52-AA3A-50251378C2C8}"/>
              </a:ext>
            </a:extLst>
          </p:cNvPr>
          <p:cNvSpPr/>
          <p:nvPr/>
        </p:nvSpPr>
        <p:spPr bwMode="auto">
          <a:xfrm rot="5400000">
            <a:off x="793871" y="5527890"/>
            <a:ext cx="393076" cy="358220"/>
          </a:xfrm>
          <a:prstGeom prst="triangle">
            <a:avLst/>
          </a:prstGeom>
          <a:noFill/>
          <a:ln w="19050"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Tree>
    <p:extLst>
      <p:ext uri="{BB962C8B-B14F-4D97-AF65-F5344CB8AC3E}">
        <p14:creationId xmlns:p14="http://schemas.microsoft.com/office/powerpoint/2010/main" val="27258278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293628" y="-228600"/>
            <a:ext cx="67056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dirty="0">
                <a:solidFill>
                  <a:srgbClr val="003399"/>
                </a:solidFill>
              </a:rPr>
              <a:t>Technical Background</a:t>
            </a:r>
          </a:p>
        </p:txBody>
      </p:sp>
      <p:pic>
        <p:nvPicPr>
          <p:cNvPr id="2" name="Picture 1">
            <a:extLst>
              <a:ext uri="{FF2B5EF4-FFF2-40B4-BE49-F238E27FC236}">
                <a16:creationId xmlns:a16="http://schemas.microsoft.com/office/drawing/2014/main" id="{2F88DA19-9D28-4A70-A6F4-B6DEF98E8319}"/>
              </a:ext>
            </a:extLst>
          </p:cNvPr>
          <p:cNvPicPr>
            <a:picLocks noChangeAspect="1"/>
          </p:cNvPicPr>
          <p:nvPr/>
        </p:nvPicPr>
        <p:blipFill>
          <a:blip r:embed="rId3"/>
          <a:stretch>
            <a:fillRect/>
          </a:stretch>
        </p:blipFill>
        <p:spPr>
          <a:xfrm>
            <a:off x="886958" y="1079241"/>
            <a:ext cx="3407959" cy="2566638"/>
          </a:xfrm>
          <a:prstGeom prst="rect">
            <a:avLst/>
          </a:prstGeom>
        </p:spPr>
      </p:pic>
      <p:sp>
        <p:nvSpPr>
          <p:cNvPr id="3" name="TextBox 2">
            <a:extLst>
              <a:ext uri="{FF2B5EF4-FFF2-40B4-BE49-F238E27FC236}">
                <a16:creationId xmlns:a16="http://schemas.microsoft.com/office/drawing/2014/main" id="{8A8532A4-E1FB-48E0-8FDF-3B90DAB1180D}"/>
              </a:ext>
            </a:extLst>
          </p:cNvPr>
          <p:cNvSpPr txBox="1"/>
          <p:nvPr/>
        </p:nvSpPr>
        <p:spPr>
          <a:xfrm>
            <a:off x="463419" y="3663901"/>
            <a:ext cx="4255038" cy="1446550"/>
          </a:xfrm>
          <a:prstGeom prst="rect">
            <a:avLst/>
          </a:prstGeom>
          <a:noFill/>
        </p:spPr>
        <p:txBody>
          <a:bodyPr wrap="square" rtlCol="0">
            <a:spAutoFit/>
          </a:bodyPr>
          <a:lstStyle/>
          <a:p>
            <a:r>
              <a:rPr lang="en-US" altLang="en-US" sz="1400" i="1" dirty="0">
                <a:solidFill>
                  <a:srgbClr val="003399"/>
                </a:solidFill>
              </a:rPr>
              <a:t> </a:t>
            </a:r>
            <a:r>
              <a:rPr lang="en-US" altLang="en-US" sz="1400" i="1" dirty="0" err="1">
                <a:solidFill>
                  <a:srgbClr val="003399"/>
                </a:solidFill>
              </a:rPr>
              <a:t>Siw</a:t>
            </a:r>
            <a:r>
              <a:rPr lang="en-US" altLang="en-US" sz="1400" i="1" dirty="0">
                <a:solidFill>
                  <a:srgbClr val="003399"/>
                </a:solidFill>
              </a:rPr>
              <a:t>, S.C., Chyu, M.K., </a:t>
            </a:r>
            <a:r>
              <a:rPr lang="en-US" altLang="en-US" sz="1400" i="1" dirty="0" err="1">
                <a:solidFill>
                  <a:srgbClr val="003399"/>
                </a:solidFill>
              </a:rPr>
              <a:t>Karaivanov</a:t>
            </a:r>
            <a:r>
              <a:rPr lang="en-US" altLang="en-US" sz="1400" i="1" dirty="0">
                <a:solidFill>
                  <a:srgbClr val="003399"/>
                </a:solidFill>
              </a:rPr>
              <a:t>, V.G., Slaughter, W.S., and Alvin, M.A., 2009, “Influence of Internal </a:t>
            </a:r>
            <a:r>
              <a:rPr lang="en-US" altLang="en-US" sz="1400" i="1" dirty="0" err="1">
                <a:solidFill>
                  <a:srgbClr val="003399"/>
                </a:solidFill>
              </a:rPr>
              <a:t>Coolinjg</a:t>
            </a:r>
            <a:r>
              <a:rPr lang="en-US" altLang="en-US" sz="1400" i="1" dirty="0">
                <a:solidFill>
                  <a:srgbClr val="003399"/>
                </a:solidFill>
              </a:rPr>
              <a:t> Configuration on Metal Temperature Distributions of Future Coal-Fuel Based Turbine Airfoils,”  Turbo Expo 2009, GT2009-59829</a:t>
            </a:r>
            <a:r>
              <a:rPr lang="en-US" altLang="en-US" sz="1200" dirty="0">
                <a:solidFill>
                  <a:srgbClr val="003399"/>
                </a:solidFill>
              </a:rPr>
              <a:t>. </a:t>
            </a:r>
          </a:p>
          <a:p>
            <a:endParaRPr lang="en-US" dirty="0"/>
          </a:p>
        </p:txBody>
      </p:sp>
      <p:pic>
        <p:nvPicPr>
          <p:cNvPr id="5" name="Picture 4">
            <a:extLst>
              <a:ext uri="{FF2B5EF4-FFF2-40B4-BE49-F238E27FC236}">
                <a16:creationId xmlns:a16="http://schemas.microsoft.com/office/drawing/2014/main" id="{444A5E50-DACE-42C9-AE87-AEC7B10E09EB}"/>
              </a:ext>
            </a:extLst>
          </p:cNvPr>
          <p:cNvPicPr>
            <a:picLocks noChangeAspect="1"/>
          </p:cNvPicPr>
          <p:nvPr/>
        </p:nvPicPr>
        <p:blipFill>
          <a:blip r:embed="rId4"/>
          <a:stretch>
            <a:fillRect/>
          </a:stretch>
        </p:blipFill>
        <p:spPr>
          <a:xfrm>
            <a:off x="4572000" y="1584095"/>
            <a:ext cx="4348943" cy="2061784"/>
          </a:xfrm>
          <a:prstGeom prst="rect">
            <a:avLst/>
          </a:prstGeom>
        </p:spPr>
      </p:pic>
      <p:sp>
        <p:nvSpPr>
          <p:cNvPr id="6" name="TextBox 5">
            <a:extLst>
              <a:ext uri="{FF2B5EF4-FFF2-40B4-BE49-F238E27FC236}">
                <a16:creationId xmlns:a16="http://schemas.microsoft.com/office/drawing/2014/main" id="{A98A9E31-BEBA-4BBC-8639-A16822C1657B}"/>
              </a:ext>
            </a:extLst>
          </p:cNvPr>
          <p:cNvSpPr txBox="1"/>
          <p:nvPr/>
        </p:nvSpPr>
        <p:spPr>
          <a:xfrm>
            <a:off x="4935022" y="3645879"/>
            <a:ext cx="3622897" cy="738664"/>
          </a:xfrm>
          <a:prstGeom prst="rect">
            <a:avLst/>
          </a:prstGeom>
          <a:noFill/>
        </p:spPr>
        <p:txBody>
          <a:bodyPr wrap="square" rtlCol="0">
            <a:spAutoFit/>
          </a:bodyPr>
          <a:lstStyle/>
          <a:p>
            <a:pPr algn="ctr">
              <a:spcBef>
                <a:spcPct val="0"/>
              </a:spcBef>
            </a:pPr>
            <a:r>
              <a:rPr lang="en-US" altLang="en-US" sz="1400" i="1" dirty="0">
                <a:solidFill>
                  <a:srgbClr val="003399"/>
                </a:solidFill>
              </a:rPr>
              <a:t>Bunker, R.S., 2013, “Gas Turbine Cooling: Moving from Macro to Micro Cooling,” Turbo Expo 2013, GT2013-94277 </a:t>
            </a:r>
          </a:p>
        </p:txBody>
      </p:sp>
      <p:sp>
        <p:nvSpPr>
          <p:cNvPr id="7" name="TextBox 6">
            <a:extLst>
              <a:ext uri="{FF2B5EF4-FFF2-40B4-BE49-F238E27FC236}">
                <a16:creationId xmlns:a16="http://schemas.microsoft.com/office/drawing/2014/main" id="{60AF3795-E1D4-4369-AFAA-294A7CB4EE35}"/>
              </a:ext>
            </a:extLst>
          </p:cNvPr>
          <p:cNvSpPr txBox="1"/>
          <p:nvPr/>
        </p:nvSpPr>
        <p:spPr>
          <a:xfrm>
            <a:off x="442789" y="5023385"/>
            <a:ext cx="8153401" cy="1477328"/>
          </a:xfrm>
          <a:prstGeom prst="rect">
            <a:avLst/>
          </a:prstGeom>
          <a:noFill/>
        </p:spPr>
        <p:txBody>
          <a:bodyPr wrap="square" rtlCol="0">
            <a:spAutoFit/>
          </a:bodyPr>
          <a:lstStyle/>
          <a:p>
            <a:r>
              <a:rPr lang="en-US" b="1" i="1" dirty="0">
                <a:solidFill>
                  <a:prstClr val="black"/>
                </a:solidFill>
              </a:rPr>
              <a:t>Near surface ‘skin cooling’ or ‘double-wall’ internal cooling </a:t>
            </a:r>
            <a:r>
              <a:rPr lang="en-US" b="1" dirty="0">
                <a:solidFill>
                  <a:prstClr val="black"/>
                </a:solidFill>
              </a:rPr>
              <a:t>arrangement leads to a significant reduction of  metal surface temperature</a:t>
            </a:r>
            <a:r>
              <a:rPr lang="en-US" b="1" dirty="0"/>
              <a:t>, which can be in the order of </a:t>
            </a:r>
            <a:r>
              <a:rPr lang="en-US" b="1" dirty="0">
                <a:solidFill>
                  <a:srgbClr val="FF0000"/>
                </a:solidFill>
              </a:rPr>
              <a:t>100 degrees</a:t>
            </a:r>
            <a:r>
              <a:rPr lang="en-US" b="1" dirty="0">
                <a:solidFill>
                  <a:prstClr val="black"/>
                </a:solidFill>
              </a:rPr>
              <a:t>, compared to conventional serpentine cooling designs</a:t>
            </a:r>
          </a:p>
          <a:p>
            <a:endParaRPr lang="en-US" dirty="0"/>
          </a:p>
        </p:txBody>
      </p:sp>
    </p:spTree>
    <p:extLst>
      <p:ext uri="{BB962C8B-B14F-4D97-AF65-F5344CB8AC3E}">
        <p14:creationId xmlns:p14="http://schemas.microsoft.com/office/powerpoint/2010/main" val="253886577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8973B71C-4EF0-47AC-9206-8F9E9FDA6199}"/>
              </a:ext>
            </a:extLst>
          </p:cNvPr>
          <p:cNvPicPr>
            <a:picLocks noChangeAspect="1"/>
          </p:cNvPicPr>
          <p:nvPr/>
        </p:nvPicPr>
        <p:blipFill>
          <a:blip r:embed="rId2"/>
          <a:stretch>
            <a:fillRect/>
          </a:stretch>
        </p:blipFill>
        <p:spPr>
          <a:xfrm>
            <a:off x="524937" y="3285692"/>
            <a:ext cx="3649519" cy="3572308"/>
          </a:xfrm>
          <a:prstGeom prst="rect">
            <a:avLst/>
          </a:prstGeom>
        </p:spPr>
      </p:pic>
      <p:pic>
        <p:nvPicPr>
          <p:cNvPr id="45" name="Picture 44">
            <a:extLst>
              <a:ext uri="{FF2B5EF4-FFF2-40B4-BE49-F238E27FC236}">
                <a16:creationId xmlns:a16="http://schemas.microsoft.com/office/drawing/2014/main" id="{B232BE71-6736-4212-B9D2-2E970948222C}"/>
              </a:ext>
            </a:extLst>
          </p:cNvPr>
          <p:cNvPicPr>
            <a:picLocks noChangeAspect="1"/>
          </p:cNvPicPr>
          <p:nvPr/>
        </p:nvPicPr>
        <p:blipFill>
          <a:blip r:embed="rId3"/>
          <a:stretch>
            <a:fillRect/>
          </a:stretch>
        </p:blipFill>
        <p:spPr>
          <a:xfrm>
            <a:off x="4334256" y="311191"/>
            <a:ext cx="3772681" cy="3581120"/>
          </a:xfrm>
          <a:prstGeom prst="rect">
            <a:avLst/>
          </a:prstGeom>
        </p:spPr>
      </p:pic>
      <p:sp>
        <p:nvSpPr>
          <p:cNvPr id="2" name="TextBox 1">
            <a:extLst>
              <a:ext uri="{FF2B5EF4-FFF2-40B4-BE49-F238E27FC236}">
                <a16:creationId xmlns:a16="http://schemas.microsoft.com/office/drawing/2014/main" id="{B1D9AFFF-6559-47D6-8200-252C0B3AF3D7}"/>
              </a:ext>
            </a:extLst>
          </p:cNvPr>
          <p:cNvSpPr txBox="1"/>
          <p:nvPr/>
        </p:nvSpPr>
        <p:spPr>
          <a:xfrm>
            <a:off x="4527633" y="3747463"/>
            <a:ext cx="4479207" cy="304698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600" b="1" dirty="0"/>
              <a:t>Pressure drop improvement: </a:t>
            </a:r>
            <a:r>
              <a:rPr lang="en-US" sz="1600" dirty="0"/>
              <a:t>45 degree rotation improved pressure drop by 25% - 32% in OCTA, 18% to 20% for FC, while only 3% to 7% for BC.</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Heat transfer: </a:t>
            </a:r>
            <a:r>
              <a:rPr lang="en-US" sz="1600" dirty="0"/>
              <a:t>At lower Re, </a:t>
            </a:r>
            <a:r>
              <a:rPr lang="en-US" sz="1600" dirty="0" err="1"/>
              <a:t>upto</a:t>
            </a:r>
            <a:r>
              <a:rPr lang="en-US" sz="1600" dirty="0"/>
              <a:t> 15% lower enhancement in FC, and 18% lower enhancement in OCTA. Not much effect on BC.</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a:t>
            </a:r>
            <a:r>
              <a:rPr lang="en-US" sz="1600" b="1" dirty="0"/>
              <a:t>efficiency factor </a:t>
            </a:r>
            <a:r>
              <a:rPr lang="en-US" sz="1600" dirty="0"/>
              <a:t>varied from ~0.6 to ~1.2 and similar for all cases</a:t>
            </a:r>
          </a:p>
        </p:txBody>
      </p:sp>
      <p:sp>
        <p:nvSpPr>
          <p:cNvPr id="35" name="Title 1">
            <a:extLst>
              <a:ext uri="{FF2B5EF4-FFF2-40B4-BE49-F238E27FC236}">
                <a16:creationId xmlns:a16="http://schemas.microsoft.com/office/drawing/2014/main" id="{5ECED727-76F5-4382-BB02-E3B7AEE9F3C0}"/>
              </a:ext>
            </a:extLst>
          </p:cNvPr>
          <p:cNvSpPr>
            <a:spLocks noGrp="1"/>
          </p:cNvSpPr>
          <p:nvPr>
            <p:ph type="title"/>
          </p:nvPr>
        </p:nvSpPr>
        <p:spPr>
          <a:xfrm>
            <a:off x="738617" y="24270"/>
            <a:ext cx="7924800" cy="462627"/>
          </a:xfrm>
        </p:spPr>
        <p:txBody>
          <a:bodyPr/>
          <a:lstStyle/>
          <a:p>
            <a:pPr defTabSz="758825" eaLnBrk="1" hangingPunct="1">
              <a:lnSpc>
                <a:spcPct val="85000"/>
              </a:lnSpc>
              <a:defRPr/>
            </a:pPr>
            <a:r>
              <a:rPr lang="en-US" kern="1200" dirty="0">
                <a:latin typeface="+mj-lt"/>
              </a:rPr>
              <a:t>Overall Nu and f Comparison</a:t>
            </a:r>
          </a:p>
        </p:txBody>
      </p:sp>
      <p:sp>
        <p:nvSpPr>
          <p:cNvPr id="43" name="Oval 42">
            <a:extLst>
              <a:ext uri="{FF2B5EF4-FFF2-40B4-BE49-F238E27FC236}">
                <a16:creationId xmlns:a16="http://schemas.microsoft.com/office/drawing/2014/main" id="{63B9F64F-A319-4AB1-B34A-F3D6D2E7E3AA}"/>
              </a:ext>
            </a:extLst>
          </p:cNvPr>
          <p:cNvSpPr/>
          <p:nvPr/>
        </p:nvSpPr>
        <p:spPr bwMode="auto">
          <a:xfrm rot="21397715">
            <a:off x="4704700" y="1081594"/>
            <a:ext cx="3226126" cy="1076545"/>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46" name="Oval 45">
            <a:extLst>
              <a:ext uri="{FF2B5EF4-FFF2-40B4-BE49-F238E27FC236}">
                <a16:creationId xmlns:a16="http://schemas.microsoft.com/office/drawing/2014/main" id="{B46036B7-BD63-42A5-9503-7943AE1AF81E}"/>
              </a:ext>
            </a:extLst>
          </p:cNvPr>
          <p:cNvSpPr/>
          <p:nvPr/>
        </p:nvSpPr>
        <p:spPr bwMode="auto">
          <a:xfrm>
            <a:off x="4721011" y="2955073"/>
            <a:ext cx="3226126" cy="354704"/>
          </a:xfrm>
          <a:prstGeom prst="ellipse">
            <a:avLst/>
          </a:prstGeom>
          <a:noFill/>
          <a:ln w="19050" cap="flat" cmpd="sng" algn="ctr">
            <a:solidFill>
              <a:srgbClr val="00B050"/>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47" name="TextBox 46">
            <a:extLst>
              <a:ext uri="{FF2B5EF4-FFF2-40B4-BE49-F238E27FC236}">
                <a16:creationId xmlns:a16="http://schemas.microsoft.com/office/drawing/2014/main" id="{0E76EAB8-7F30-4F1A-B9F2-CE711FB84ED3}"/>
              </a:ext>
            </a:extLst>
          </p:cNvPr>
          <p:cNvSpPr txBox="1"/>
          <p:nvPr/>
        </p:nvSpPr>
        <p:spPr>
          <a:xfrm>
            <a:off x="7782463" y="1351653"/>
            <a:ext cx="738472" cy="338554"/>
          </a:xfrm>
          <a:prstGeom prst="rect">
            <a:avLst/>
          </a:prstGeom>
          <a:solidFill>
            <a:srgbClr val="FFFF00"/>
          </a:solidFill>
        </p:spPr>
        <p:txBody>
          <a:bodyPr wrap="none" rtlCol="0">
            <a:spAutoFit/>
          </a:bodyPr>
          <a:lstStyle/>
          <a:p>
            <a:r>
              <a:rPr lang="en-US" sz="1600" dirty="0"/>
              <a:t>OCTA</a:t>
            </a:r>
          </a:p>
        </p:txBody>
      </p:sp>
      <p:sp>
        <p:nvSpPr>
          <p:cNvPr id="48" name="TextBox 47">
            <a:extLst>
              <a:ext uri="{FF2B5EF4-FFF2-40B4-BE49-F238E27FC236}">
                <a16:creationId xmlns:a16="http://schemas.microsoft.com/office/drawing/2014/main" id="{E1318C95-7B49-43E7-9966-CFE4A7DA6F59}"/>
              </a:ext>
            </a:extLst>
          </p:cNvPr>
          <p:cNvSpPr txBox="1"/>
          <p:nvPr/>
        </p:nvSpPr>
        <p:spPr>
          <a:xfrm>
            <a:off x="7782463" y="2867161"/>
            <a:ext cx="947695" cy="338554"/>
          </a:xfrm>
          <a:prstGeom prst="rect">
            <a:avLst/>
          </a:prstGeom>
          <a:solidFill>
            <a:srgbClr val="FFFF00"/>
          </a:solidFill>
        </p:spPr>
        <p:txBody>
          <a:bodyPr wrap="none" rtlCol="0">
            <a:spAutoFit/>
          </a:bodyPr>
          <a:lstStyle/>
          <a:p>
            <a:r>
              <a:rPr lang="en-US" sz="1600" dirty="0"/>
              <a:t>Kagome</a:t>
            </a:r>
          </a:p>
        </p:txBody>
      </p:sp>
      <p:pic>
        <p:nvPicPr>
          <p:cNvPr id="19" name="Picture 18">
            <a:extLst>
              <a:ext uri="{FF2B5EF4-FFF2-40B4-BE49-F238E27FC236}">
                <a16:creationId xmlns:a16="http://schemas.microsoft.com/office/drawing/2014/main" id="{792899DD-2BDF-4D21-83A5-9CBEC1E9468B}"/>
              </a:ext>
            </a:extLst>
          </p:cNvPr>
          <p:cNvPicPr>
            <a:picLocks noChangeAspect="1"/>
          </p:cNvPicPr>
          <p:nvPr/>
        </p:nvPicPr>
        <p:blipFill>
          <a:blip r:embed="rId4"/>
          <a:stretch>
            <a:fillRect/>
          </a:stretch>
        </p:blipFill>
        <p:spPr>
          <a:xfrm>
            <a:off x="528326" y="532570"/>
            <a:ext cx="3530717" cy="3351442"/>
          </a:xfrm>
          <a:prstGeom prst="rect">
            <a:avLst/>
          </a:prstGeom>
        </p:spPr>
      </p:pic>
      <p:sp>
        <p:nvSpPr>
          <p:cNvPr id="49" name="Oval 48">
            <a:extLst>
              <a:ext uri="{FF2B5EF4-FFF2-40B4-BE49-F238E27FC236}">
                <a16:creationId xmlns:a16="http://schemas.microsoft.com/office/drawing/2014/main" id="{18038080-BF0A-4980-9700-C714A704398B}"/>
              </a:ext>
            </a:extLst>
          </p:cNvPr>
          <p:cNvSpPr/>
          <p:nvPr/>
        </p:nvSpPr>
        <p:spPr bwMode="auto">
          <a:xfrm rot="389825">
            <a:off x="874429" y="2686558"/>
            <a:ext cx="3226126" cy="354704"/>
          </a:xfrm>
          <a:prstGeom prst="ellipse">
            <a:avLst/>
          </a:prstGeom>
          <a:noFill/>
          <a:ln w="19050" cap="flat" cmpd="sng" algn="ctr">
            <a:solidFill>
              <a:srgbClr val="00B050"/>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52" name="TextBox 51">
            <a:extLst>
              <a:ext uri="{FF2B5EF4-FFF2-40B4-BE49-F238E27FC236}">
                <a16:creationId xmlns:a16="http://schemas.microsoft.com/office/drawing/2014/main" id="{362A3754-2219-477D-9FE2-E2599DE4627A}"/>
              </a:ext>
            </a:extLst>
          </p:cNvPr>
          <p:cNvSpPr txBox="1"/>
          <p:nvPr/>
        </p:nvSpPr>
        <p:spPr>
          <a:xfrm>
            <a:off x="3579938" y="3036536"/>
            <a:ext cx="947695" cy="338554"/>
          </a:xfrm>
          <a:prstGeom prst="rect">
            <a:avLst/>
          </a:prstGeom>
          <a:solidFill>
            <a:srgbClr val="FFFF00"/>
          </a:solidFill>
        </p:spPr>
        <p:txBody>
          <a:bodyPr wrap="none" rtlCol="0">
            <a:spAutoFit/>
          </a:bodyPr>
          <a:lstStyle/>
          <a:p>
            <a:r>
              <a:rPr lang="en-US" sz="1600" dirty="0"/>
              <a:t>Kagome</a:t>
            </a:r>
          </a:p>
        </p:txBody>
      </p:sp>
      <p:pic>
        <p:nvPicPr>
          <p:cNvPr id="42" name="Picture 41">
            <a:extLst>
              <a:ext uri="{FF2B5EF4-FFF2-40B4-BE49-F238E27FC236}">
                <a16:creationId xmlns:a16="http://schemas.microsoft.com/office/drawing/2014/main" id="{90D7E0C0-109A-4146-94D1-B5A4B8E61C7D}"/>
              </a:ext>
            </a:extLst>
          </p:cNvPr>
          <p:cNvPicPr>
            <a:picLocks noChangeAspect="1"/>
          </p:cNvPicPr>
          <p:nvPr/>
        </p:nvPicPr>
        <p:blipFill>
          <a:blip r:embed="rId5"/>
          <a:stretch>
            <a:fillRect/>
          </a:stretch>
        </p:blipFill>
        <p:spPr>
          <a:xfrm>
            <a:off x="0" y="112659"/>
            <a:ext cx="1344708" cy="1137577"/>
          </a:xfrm>
          <a:prstGeom prst="rect">
            <a:avLst/>
          </a:prstGeom>
        </p:spPr>
      </p:pic>
    </p:spTree>
    <p:extLst>
      <p:ext uri="{BB962C8B-B14F-4D97-AF65-F5344CB8AC3E}">
        <p14:creationId xmlns:p14="http://schemas.microsoft.com/office/powerpoint/2010/main" val="275652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ED6FF-65C5-4FFD-B5CE-4CD6C936E1A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058A862-4818-43EF-811C-4EA22D1AC654}"/>
              </a:ext>
            </a:extLst>
          </p:cNvPr>
          <p:cNvSpPr>
            <a:spLocks noGrp="1"/>
          </p:cNvSpPr>
          <p:nvPr>
            <p:ph idx="1"/>
          </p:nvPr>
        </p:nvSpPr>
        <p:spPr>
          <a:xfrm>
            <a:off x="76200" y="609600"/>
            <a:ext cx="8839200" cy="5559425"/>
          </a:xfrm>
        </p:spPr>
        <p:txBody>
          <a:bodyPr/>
          <a:lstStyle/>
          <a:p>
            <a:pPr>
              <a:buFont typeface="Wingdings" panose="05000000000000000000" pitchFamily="2" charset="2"/>
              <a:buChar char="q"/>
            </a:pPr>
            <a:r>
              <a:rPr lang="en-US" dirty="0"/>
              <a:t> </a:t>
            </a:r>
            <a:r>
              <a:rPr lang="en-US" sz="2000" dirty="0"/>
              <a:t>Transpiration cooling</a:t>
            </a:r>
          </a:p>
          <a:p>
            <a:pPr>
              <a:buFont typeface="Arial" panose="020B0604020202020204" pitchFamily="34" charset="0"/>
              <a:buChar char="•"/>
            </a:pPr>
            <a:r>
              <a:rPr lang="en-US" sz="1800" dirty="0"/>
              <a:t>The AM transpiration cooling structures could provide significant improvement on cooling efficiency ( &gt; 30%) compared to film cooling.</a:t>
            </a:r>
          </a:p>
          <a:p>
            <a:pPr>
              <a:buFont typeface="Arial" panose="020B0604020202020204" pitchFamily="34" charset="0"/>
              <a:buChar char="•"/>
            </a:pPr>
            <a:r>
              <a:rPr lang="en-US" sz="1800" dirty="0">
                <a:solidFill>
                  <a:srgbClr val="000000"/>
                </a:solidFill>
              </a:rPr>
              <a:t>Mechanical strength of the AM transpiration wall was much higher than conventionally fabricated(compressing and sintering) porous wall.</a:t>
            </a:r>
          </a:p>
          <a:p>
            <a:pPr>
              <a:buFont typeface="Arial" panose="020B0604020202020204" pitchFamily="34" charset="0"/>
              <a:buChar char="•"/>
            </a:pPr>
            <a:r>
              <a:rPr lang="en-US" sz="1800" dirty="0">
                <a:solidFill>
                  <a:srgbClr val="000000"/>
                </a:solidFill>
              </a:rPr>
              <a:t>The cooling effectiveness could be further improved by increasing the compactness of the structure(ratio of the internal air-metal interface area to the volume).</a:t>
            </a:r>
          </a:p>
          <a:p>
            <a:pPr>
              <a:buFont typeface="Wingdings" panose="05000000000000000000" pitchFamily="2" charset="2"/>
              <a:buChar char="q"/>
            </a:pPr>
            <a:r>
              <a:rPr lang="en-US" sz="2000" dirty="0"/>
              <a:t>Lattice cooling</a:t>
            </a:r>
          </a:p>
          <a:p>
            <a:pPr>
              <a:buFont typeface="Arial" panose="020B0604020202020204" pitchFamily="34" charset="0"/>
              <a:buChar char="•"/>
            </a:pPr>
            <a:r>
              <a:rPr lang="en-US" sz="1800" dirty="0"/>
              <a:t>Lattices provided higher heat transfer compared to that of the baseline pin-fin bank.</a:t>
            </a:r>
          </a:p>
          <a:p>
            <a:pPr>
              <a:buFont typeface="Arial" panose="020B0604020202020204" pitchFamily="34" charset="0"/>
              <a:buChar char="•"/>
            </a:pPr>
            <a:r>
              <a:rPr lang="en-US" sz="1800" dirty="0"/>
              <a:t>The unit cell geometry as well as their orientation w.r.t. flow affected the heat transfer and pressure drop behavior. However, the pressure drop characteristics had a stronger dependency on the unit cell rotation or angle-of-attack than heat transfer.</a:t>
            </a:r>
          </a:p>
          <a:p>
            <a:pPr>
              <a:buFont typeface="Arial" panose="020B0604020202020204" pitchFamily="34" charset="0"/>
              <a:buChar char="•"/>
            </a:pPr>
            <a:r>
              <a:rPr lang="en-US" sz="1800" dirty="0"/>
              <a:t>Secondary flows with flow diversion induced primarily by unit cell nodes, provide a unique opportunity to tailor a favorable coolant re-distribution inside channel.</a:t>
            </a:r>
          </a:p>
        </p:txBody>
      </p:sp>
    </p:spTree>
    <p:extLst>
      <p:ext uri="{BB962C8B-B14F-4D97-AF65-F5344CB8AC3E}">
        <p14:creationId xmlns:p14="http://schemas.microsoft.com/office/powerpoint/2010/main" val="113002936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114C-FBE0-48BE-8FE1-AD0DF44D5EA2}"/>
              </a:ext>
            </a:extLst>
          </p:cNvPr>
          <p:cNvSpPr>
            <a:spLocks noGrp="1"/>
          </p:cNvSpPr>
          <p:nvPr>
            <p:ph type="title"/>
          </p:nvPr>
        </p:nvSpPr>
        <p:spPr>
          <a:xfrm>
            <a:off x="457200" y="86380"/>
            <a:ext cx="8229600" cy="523220"/>
          </a:xfrm>
        </p:spPr>
        <p:txBody>
          <a:bodyPr/>
          <a:lstStyle/>
          <a:p>
            <a:r>
              <a:rPr lang="en-US" kern="1200" dirty="0">
                <a:latin typeface="+mj-lt"/>
              </a:rPr>
              <a:t>Proposed Technologies</a:t>
            </a:r>
          </a:p>
        </p:txBody>
      </p:sp>
      <p:grpSp>
        <p:nvGrpSpPr>
          <p:cNvPr id="60" name="Group 59">
            <a:extLst>
              <a:ext uri="{FF2B5EF4-FFF2-40B4-BE49-F238E27FC236}">
                <a16:creationId xmlns:a16="http://schemas.microsoft.com/office/drawing/2014/main" id="{64E3BE64-370D-4807-8DB9-6C0B450944EC}"/>
              </a:ext>
            </a:extLst>
          </p:cNvPr>
          <p:cNvGrpSpPr/>
          <p:nvPr/>
        </p:nvGrpSpPr>
        <p:grpSpPr>
          <a:xfrm>
            <a:off x="308121" y="2896794"/>
            <a:ext cx="4455982" cy="2123553"/>
            <a:chOff x="2489077" y="2967174"/>
            <a:chExt cx="5023977" cy="2366216"/>
          </a:xfrm>
        </p:grpSpPr>
        <p:sp>
          <p:nvSpPr>
            <p:cNvPr id="61" name="Rectangle 60">
              <a:extLst>
                <a:ext uri="{FF2B5EF4-FFF2-40B4-BE49-F238E27FC236}">
                  <a16:creationId xmlns:a16="http://schemas.microsoft.com/office/drawing/2014/main" id="{22DB9987-8A65-45EB-923E-458120FB8CE4}"/>
                </a:ext>
              </a:extLst>
            </p:cNvPr>
            <p:cNvSpPr/>
            <p:nvPr/>
          </p:nvSpPr>
          <p:spPr>
            <a:xfrm>
              <a:off x="2514599" y="3352800"/>
              <a:ext cx="4876800" cy="1980590"/>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1475CF1B-803F-4924-A498-711408EB6DF2}"/>
                </a:ext>
              </a:extLst>
            </p:cNvPr>
            <p:cNvGrpSpPr/>
            <p:nvPr/>
          </p:nvGrpSpPr>
          <p:grpSpPr>
            <a:xfrm>
              <a:off x="2489077" y="2967174"/>
              <a:ext cx="5023977" cy="2051805"/>
              <a:chOff x="2114854" y="15765"/>
              <a:chExt cx="5451293" cy="2210472"/>
            </a:xfrm>
            <a:noFill/>
          </p:grpSpPr>
          <p:grpSp>
            <p:nvGrpSpPr>
              <p:cNvPr id="63" name="Group 17">
                <a:extLst>
                  <a:ext uri="{FF2B5EF4-FFF2-40B4-BE49-F238E27FC236}">
                    <a16:creationId xmlns:a16="http://schemas.microsoft.com/office/drawing/2014/main" id="{C768AAAF-2826-401B-B228-C80229F99B7D}"/>
                  </a:ext>
                </a:extLst>
              </p:cNvPr>
              <p:cNvGrpSpPr>
                <a:grpSpLocks/>
              </p:cNvGrpSpPr>
              <p:nvPr/>
            </p:nvGrpSpPr>
            <p:grpSpPr bwMode="auto">
              <a:xfrm>
                <a:off x="2694538" y="669985"/>
                <a:ext cx="4871609" cy="1556252"/>
                <a:chOff x="152400" y="1820863"/>
                <a:chExt cx="10822463" cy="3539585"/>
              </a:xfrm>
              <a:grpFill/>
            </p:grpSpPr>
            <p:pic>
              <p:nvPicPr>
                <p:cNvPr id="65" name="Picture 35">
                  <a:extLst>
                    <a:ext uri="{FF2B5EF4-FFF2-40B4-BE49-F238E27FC236}">
                      <a16:creationId xmlns:a16="http://schemas.microsoft.com/office/drawing/2014/main" id="{9E4F873C-57B1-405A-9BDC-F37EB6DA668D}"/>
                    </a:ext>
                  </a:extLst>
                </p:cNvPr>
                <p:cNvPicPr>
                  <a:picLocks noChangeAspect="1" noChangeArrowheads="1"/>
                </p:cNvPicPr>
                <p:nvPr/>
              </p:nvPicPr>
              <p:blipFill>
                <a:blip r:embed="rId3" cstate="print"/>
                <a:srcRect/>
                <a:stretch>
                  <a:fillRect/>
                </a:stretch>
              </p:blipFill>
              <p:spPr bwMode="auto">
                <a:xfrm rot="1266001">
                  <a:off x="152400" y="2105025"/>
                  <a:ext cx="2438400" cy="1171575"/>
                </a:xfrm>
                <a:prstGeom prst="rect">
                  <a:avLst/>
                </a:prstGeom>
                <a:grpFill/>
                <a:ln w="9525">
                  <a:noFill/>
                  <a:miter lim="800000"/>
                  <a:headEnd/>
                  <a:tailEnd/>
                </a:ln>
              </p:spPr>
            </p:pic>
            <p:pic>
              <p:nvPicPr>
                <p:cNvPr id="66" name="Picture 36">
                  <a:extLst>
                    <a:ext uri="{FF2B5EF4-FFF2-40B4-BE49-F238E27FC236}">
                      <a16:creationId xmlns:a16="http://schemas.microsoft.com/office/drawing/2014/main" id="{9B59226E-00A4-4DDA-84BD-40A734A99D37}"/>
                    </a:ext>
                  </a:extLst>
                </p:cNvPr>
                <p:cNvPicPr>
                  <a:picLocks noChangeAspect="1" noChangeArrowheads="1"/>
                </p:cNvPicPr>
                <p:nvPr/>
              </p:nvPicPr>
              <p:blipFill>
                <a:blip r:embed="rId4" cstate="print"/>
                <a:srcRect/>
                <a:stretch>
                  <a:fillRect/>
                </a:stretch>
              </p:blipFill>
              <p:spPr bwMode="auto">
                <a:xfrm>
                  <a:off x="2497138" y="1820863"/>
                  <a:ext cx="4311650" cy="2111375"/>
                </a:xfrm>
                <a:prstGeom prst="rect">
                  <a:avLst/>
                </a:prstGeom>
                <a:grpFill/>
                <a:ln w="9525">
                  <a:noFill/>
                  <a:miter lim="800000"/>
                  <a:headEnd/>
                  <a:tailEnd/>
                </a:ln>
              </p:spPr>
            </p:pic>
            <p:sp>
              <p:nvSpPr>
                <p:cNvPr id="67" name="Oval 37">
                  <a:extLst>
                    <a:ext uri="{FF2B5EF4-FFF2-40B4-BE49-F238E27FC236}">
                      <a16:creationId xmlns:a16="http://schemas.microsoft.com/office/drawing/2014/main" id="{0B9F1839-C1C0-4DD5-9CD6-0342D5A1B951}"/>
                    </a:ext>
                  </a:extLst>
                </p:cNvPr>
                <p:cNvSpPr>
                  <a:spLocks noChangeArrowheads="1"/>
                </p:cNvSpPr>
                <p:nvPr/>
              </p:nvSpPr>
              <p:spPr bwMode="auto">
                <a:xfrm rot="1211148">
                  <a:off x="838200" y="1952625"/>
                  <a:ext cx="609600" cy="228600"/>
                </a:xfrm>
                <a:prstGeom prst="ellipse">
                  <a:avLst/>
                </a:prstGeom>
                <a:grpFill/>
                <a:ln w="9525">
                  <a:solidFill>
                    <a:srgbClr val="800000"/>
                  </a:solidFill>
                  <a:round/>
                  <a:headEnd/>
                  <a:tailEnd/>
                </a:ln>
              </p:spPr>
              <p:txBody>
                <a:bodyPr wrap="none" anchor="ctr"/>
                <a:lstStyle/>
                <a:p>
                  <a:endParaRPr lang="en-US" dirty="0"/>
                </a:p>
              </p:txBody>
            </p:sp>
            <p:sp>
              <p:nvSpPr>
                <p:cNvPr id="68" name="Line 7">
                  <a:extLst>
                    <a:ext uri="{FF2B5EF4-FFF2-40B4-BE49-F238E27FC236}">
                      <a16:creationId xmlns:a16="http://schemas.microsoft.com/office/drawing/2014/main" id="{1BCD84E4-665E-4078-88D1-BA9382F70D10}"/>
                    </a:ext>
                  </a:extLst>
                </p:cNvPr>
                <p:cNvSpPr>
                  <a:spLocks noChangeShapeType="1"/>
                </p:cNvSpPr>
                <p:nvPr/>
              </p:nvSpPr>
              <p:spPr bwMode="auto">
                <a:xfrm>
                  <a:off x="1371600" y="2133600"/>
                  <a:ext cx="952500" cy="241300"/>
                </a:xfrm>
                <a:prstGeom prst="line">
                  <a:avLst/>
                </a:prstGeom>
                <a:grpFill/>
                <a:ln w="9525">
                  <a:solidFill>
                    <a:schemeClr val="tx1"/>
                  </a:solidFill>
                  <a:round/>
                  <a:headEnd/>
                  <a:tailEnd type="triangle" w="med" len="med"/>
                </a:ln>
              </p:spPr>
              <p:txBody>
                <a:bodyPr/>
                <a:lstStyle/>
                <a:p>
                  <a:endParaRPr lang="en-US" dirty="0"/>
                </a:p>
              </p:txBody>
            </p:sp>
            <p:sp>
              <p:nvSpPr>
                <p:cNvPr id="69" name="Text Box 8">
                  <a:extLst>
                    <a:ext uri="{FF2B5EF4-FFF2-40B4-BE49-F238E27FC236}">
                      <a16:creationId xmlns:a16="http://schemas.microsoft.com/office/drawing/2014/main" id="{9CE8AEE8-FE08-4B59-A6A6-ABF66C467E3B}"/>
                    </a:ext>
                  </a:extLst>
                </p:cNvPr>
                <p:cNvSpPr txBox="1">
                  <a:spLocks noChangeArrowheads="1"/>
                </p:cNvSpPr>
                <p:nvPr/>
              </p:nvSpPr>
              <p:spPr bwMode="auto">
                <a:xfrm>
                  <a:off x="6973902" y="3098582"/>
                  <a:ext cx="3372454" cy="1092426"/>
                </a:xfrm>
                <a:prstGeom prst="rect">
                  <a:avLst/>
                </a:prstGeom>
                <a:grpFill/>
                <a:ln w="9525">
                  <a:noFill/>
                  <a:miter lim="800000"/>
                  <a:headEnd/>
                  <a:tailEnd/>
                </a:ln>
              </p:spPr>
              <p:txBody>
                <a:bodyPr wrap="square">
                  <a:spAutoFit/>
                </a:bodyPr>
                <a:lstStyle/>
                <a:p>
                  <a:r>
                    <a:rPr lang="en-US" sz="1000" i="0" dirty="0">
                      <a:solidFill>
                        <a:schemeClr val="tx1"/>
                      </a:solidFill>
                      <a:latin typeface="Times New Roman" pitchFamily="18" charset="0"/>
                    </a:rPr>
                    <a:t>Substrate</a:t>
                  </a:r>
                  <a:r>
                    <a:rPr lang="en-US" sz="1000" dirty="0">
                      <a:latin typeface="Times New Roman" pitchFamily="18" charset="0"/>
                    </a:rPr>
                    <a:t> (S</a:t>
                  </a:r>
                  <a:r>
                    <a:rPr lang="en-US" sz="1000" i="0" dirty="0">
                      <a:solidFill>
                        <a:schemeClr val="tx1"/>
                      </a:solidFill>
                      <a:latin typeface="Times New Roman" pitchFamily="18" charset="0"/>
                    </a:rPr>
                    <a:t>uperalloy)</a:t>
                  </a:r>
                </a:p>
              </p:txBody>
            </p:sp>
            <p:sp>
              <p:nvSpPr>
                <p:cNvPr id="70" name="Line 9">
                  <a:extLst>
                    <a:ext uri="{FF2B5EF4-FFF2-40B4-BE49-F238E27FC236}">
                      <a16:creationId xmlns:a16="http://schemas.microsoft.com/office/drawing/2014/main" id="{5210E2FF-8CE1-4D6E-A48B-CD6762630EE6}"/>
                    </a:ext>
                  </a:extLst>
                </p:cNvPr>
                <p:cNvSpPr>
                  <a:spLocks noChangeShapeType="1"/>
                </p:cNvSpPr>
                <p:nvPr/>
              </p:nvSpPr>
              <p:spPr bwMode="auto">
                <a:xfrm>
                  <a:off x="6794500" y="3289300"/>
                  <a:ext cx="228600" cy="0"/>
                </a:xfrm>
                <a:prstGeom prst="line">
                  <a:avLst/>
                </a:prstGeom>
                <a:grpFill/>
                <a:ln w="9525">
                  <a:solidFill>
                    <a:schemeClr val="tx1"/>
                  </a:solidFill>
                  <a:round/>
                  <a:headEnd/>
                  <a:tailEnd type="triangle" w="med" len="med"/>
                </a:ln>
              </p:spPr>
              <p:txBody>
                <a:bodyPr/>
                <a:lstStyle/>
                <a:p>
                  <a:endParaRPr lang="en-US" dirty="0"/>
                </a:p>
              </p:txBody>
            </p:sp>
            <p:sp>
              <p:nvSpPr>
                <p:cNvPr id="71" name="Line 10">
                  <a:extLst>
                    <a:ext uri="{FF2B5EF4-FFF2-40B4-BE49-F238E27FC236}">
                      <a16:creationId xmlns:a16="http://schemas.microsoft.com/office/drawing/2014/main" id="{0162BC1C-FEBE-45BF-85A6-BCB7C87060F4}"/>
                    </a:ext>
                  </a:extLst>
                </p:cNvPr>
                <p:cNvSpPr>
                  <a:spLocks noChangeShapeType="1"/>
                </p:cNvSpPr>
                <p:nvPr/>
              </p:nvSpPr>
              <p:spPr bwMode="auto">
                <a:xfrm>
                  <a:off x="6819900" y="2908300"/>
                  <a:ext cx="228600" cy="0"/>
                </a:xfrm>
                <a:prstGeom prst="line">
                  <a:avLst/>
                </a:prstGeom>
                <a:grpFill/>
                <a:ln w="9525">
                  <a:solidFill>
                    <a:schemeClr val="tx1"/>
                  </a:solidFill>
                  <a:round/>
                  <a:headEnd/>
                  <a:tailEnd type="triangle" w="med" len="med"/>
                </a:ln>
              </p:spPr>
              <p:txBody>
                <a:bodyPr/>
                <a:lstStyle/>
                <a:p>
                  <a:endParaRPr lang="en-US" dirty="0"/>
                </a:p>
              </p:txBody>
            </p:sp>
            <p:sp>
              <p:nvSpPr>
                <p:cNvPr id="72" name="Line 11">
                  <a:extLst>
                    <a:ext uri="{FF2B5EF4-FFF2-40B4-BE49-F238E27FC236}">
                      <a16:creationId xmlns:a16="http://schemas.microsoft.com/office/drawing/2014/main" id="{3E7318C3-DCD0-4709-A771-70E8880AC13D}"/>
                    </a:ext>
                  </a:extLst>
                </p:cNvPr>
                <p:cNvSpPr>
                  <a:spLocks noChangeShapeType="1"/>
                </p:cNvSpPr>
                <p:nvPr/>
              </p:nvSpPr>
              <p:spPr bwMode="auto">
                <a:xfrm>
                  <a:off x="6807200" y="2646363"/>
                  <a:ext cx="228600" cy="0"/>
                </a:xfrm>
                <a:prstGeom prst="line">
                  <a:avLst/>
                </a:prstGeom>
                <a:grpFill/>
                <a:ln w="9525">
                  <a:solidFill>
                    <a:schemeClr val="tx1"/>
                  </a:solidFill>
                  <a:round/>
                  <a:headEnd/>
                  <a:tailEnd type="triangle" w="med" len="med"/>
                </a:ln>
              </p:spPr>
              <p:txBody>
                <a:bodyPr/>
                <a:lstStyle/>
                <a:p>
                  <a:endParaRPr lang="en-US" dirty="0"/>
                </a:p>
              </p:txBody>
            </p:sp>
            <p:sp>
              <p:nvSpPr>
                <p:cNvPr id="73" name="Text Box 12">
                  <a:extLst>
                    <a:ext uri="{FF2B5EF4-FFF2-40B4-BE49-F238E27FC236}">
                      <a16:creationId xmlns:a16="http://schemas.microsoft.com/office/drawing/2014/main" id="{3B8BF281-DE93-4FB8-B841-2E1A1359766E}"/>
                    </a:ext>
                  </a:extLst>
                </p:cNvPr>
                <p:cNvSpPr txBox="1">
                  <a:spLocks noChangeArrowheads="1"/>
                </p:cNvSpPr>
                <p:nvPr/>
              </p:nvSpPr>
              <p:spPr bwMode="auto">
                <a:xfrm>
                  <a:off x="6932199" y="2618175"/>
                  <a:ext cx="4042664" cy="714278"/>
                </a:xfrm>
                <a:prstGeom prst="rect">
                  <a:avLst/>
                </a:prstGeom>
                <a:grpFill/>
                <a:ln w="9525">
                  <a:noFill/>
                  <a:miter lim="800000"/>
                  <a:headEnd/>
                  <a:tailEnd/>
                </a:ln>
              </p:spPr>
              <p:txBody>
                <a:bodyPr wrap="none">
                  <a:spAutoFit/>
                </a:bodyPr>
                <a:lstStyle/>
                <a:p>
                  <a:r>
                    <a:rPr lang="en-US" sz="1100" i="0" dirty="0">
                      <a:solidFill>
                        <a:schemeClr val="tx1"/>
                      </a:solidFill>
                      <a:latin typeface="Times New Roman" pitchFamily="18" charset="0"/>
                    </a:rPr>
                    <a:t>ODS Structural Layer</a:t>
                  </a:r>
                </a:p>
              </p:txBody>
            </p:sp>
            <p:sp>
              <p:nvSpPr>
                <p:cNvPr id="74" name="Text Box 13">
                  <a:extLst>
                    <a:ext uri="{FF2B5EF4-FFF2-40B4-BE49-F238E27FC236}">
                      <a16:creationId xmlns:a16="http://schemas.microsoft.com/office/drawing/2014/main" id="{5F3F8DB1-CDCE-4F17-84CC-CA50A066D2B1}"/>
                    </a:ext>
                  </a:extLst>
                </p:cNvPr>
                <p:cNvSpPr txBox="1">
                  <a:spLocks noChangeArrowheads="1"/>
                </p:cNvSpPr>
                <p:nvPr/>
              </p:nvSpPr>
              <p:spPr bwMode="auto">
                <a:xfrm>
                  <a:off x="6984483" y="2202075"/>
                  <a:ext cx="2643433" cy="714278"/>
                </a:xfrm>
                <a:prstGeom prst="rect">
                  <a:avLst/>
                </a:prstGeom>
                <a:grpFill/>
                <a:ln w="9525">
                  <a:noFill/>
                  <a:miter lim="800000"/>
                  <a:headEnd/>
                  <a:tailEnd/>
                </a:ln>
              </p:spPr>
              <p:txBody>
                <a:bodyPr wrap="square">
                  <a:spAutoFit/>
                </a:bodyPr>
                <a:lstStyle/>
                <a:p>
                  <a:r>
                    <a:rPr lang="el-GR" sz="1100" i="0" dirty="0">
                      <a:solidFill>
                        <a:schemeClr val="tx1"/>
                      </a:solidFill>
                      <a:latin typeface="Times New Roman" pitchFamily="18" charset="0"/>
                      <a:cs typeface="Times New Roman" pitchFamily="18" charset="0"/>
                    </a:rPr>
                    <a:t>α</a:t>
                  </a:r>
                  <a:r>
                    <a:rPr lang="en-US" sz="1000" i="0" dirty="0">
                      <a:solidFill>
                        <a:schemeClr val="tx1"/>
                      </a:solidFill>
                      <a:latin typeface="Times New Roman" pitchFamily="18" charset="0"/>
                      <a:cs typeface="Times New Roman" pitchFamily="18" charset="0"/>
                    </a:rPr>
                    <a:t>Al</a:t>
                  </a:r>
                  <a:r>
                    <a:rPr lang="en-US" sz="1000" i="0" baseline="-25000" dirty="0">
                      <a:solidFill>
                        <a:schemeClr val="tx1"/>
                      </a:solidFill>
                      <a:latin typeface="Times New Roman" pitchFamily="18" charset="0"/>
                      <a:cs typeface="Times New Roman" pitchFamily="18" charset="0"/>
                    </a:rPr>
                    <a:t>2</a:t>
                  </a:r>
                  <a:r>
                    <a:rPr lang="en-US" sz="1000" i="0" dirty="0">
                      <a:solidFill>
                        <a:schemeClr val="tx1"/>
                      </a:solidFill>
                      <a:latin typeface="Times New Roman" pitchFamily="18" charset="0"/>
                      <a:cs typeface="Times New Roman" pitchFamily="18" charset="0"/>
                    </a:rPr>
                    <a:t>O</a:t>
                  </a:r>
                  <a:r>
                    <a:rPr lang="en-US" sz="1000" i="0" baseline="-25000" dirty="0">
                      <a:solidFill>
                        <a:schemeClr val="tx1"/>
                      </a:solidFill>
                      <a:latin typeface="Times New Roman" pitchFamily="18" charset="0"/>
                      <a:cs typeface="Times New Roman" pitchFamily="18" charset="0"/>
                    </a:rPr>
                    <a:t>3</a:t>
                  </a:r>
                  <a:r>
                    <a:rPr lang="en-US" sz="1000" i="0" dirty="0">
                      <a:solidFill>
                        <a:schemeClr val="tx1"/>
                      </a:solidFill>
                      <a:latin typeface="Times New Roman" pitchFamily="18" charset="0"/>
                      <a:cs typeface="Times New Roman" pitchFamily="18" charset="0"/>
                    </a:rPr>
                    <a:t> / </a:t>
                  </a:r>
                  <a:r>
                    <a:rPr lang="en-US" sz="1000" i="0" dirty="0" err="1">
                      <a:solidFill>
                        <a:schemeClr val="tx1"/>
                      </a:solidFill>
                      <a:latin typeface="Times New Roman" pitchFamily="18" charset="0"/>
                      <a:cs typeface="Times New Roman" pitchFamily="18" charset="0"/>
                    </a:rPr>
                    <a:t>NiO</a:t>
                  </a:r>
                  <a:endParaRPr lang="el-GR" sz="1000" i="0" baseline="-25000" dirty="0">
                    <a:solidFill>
                      <a:schemeClr val="tx1"/>
                    </a:solidFill>
                    <a:latin typeface="Times New Roman" pitchFamily="18" charset="0"/>
                    <a:cs typeface="Times New Roman" pitchFamily="18" charset="0"/>
                  </a:endParaRPr>
                </a:p>
              </p:txBody>
            </p:sp>
            <p:sp>
              <p:nvSpPr>
                <p:cNvPr id="75" name="Text Box 14">
                  <a:extLst>
                    <a:ext uri="{FF2B5EF4-FFF2-40B4-BE49-F238E27FC236}">
                      <a16:creationId xmlns:a16="http://schemas.microsoft.com/office/drawing/2014/main" id="{48ACC1A8-F38D-4E26-90AD-33A4DD407FA5}"/>
                    </a:ext>
                  </a:extLst>
                </p:cNvPr>
                <p:cNvSpPr txBox="1">
                  <a:spLocks noChangeArrowheads="1"/>
                </p:cNvSpPr>
                <p:nvPr/>
              </p:nvSpPr>
              <p:spPr bwMode="auto">
                <a:xfrm>
                  <a:off x="5030444" y="4268022"/>
                  <a:ext cx="3198153" cy="1092426"/>
                </a:xfrm>
                <a:prstGeom prst="rect">
                  <a:avLst/>
                </a:prstGeom>
                <a:grpFill/>
                <a:ln w="9525">
                  <a:noFill/>
                  <a:miter lim="800000"/>
                  <a:headEnd/>
                  <a:tailEnd/>
                </a:ln>
              </p:spPr>
              <p:txBody>
                <a:bodyPr wrap="square">
                  <a:spAutoFit/>
                </a:bodyPr>
                <a:lstStyle/>
                <a:p>
                  <a:r>
                    <a:rPr lang="en-US" sz="1000" i="0" dirty="0">
                      <a:solidFill>
                        <a:schemeClr val="tx1"/>
                      </a:solidFill>
                      <a:latin typeface="Times New Roman" pitchFamily="18" charset="0"/>
                    </a:rPr>
                    <a:t>Internal Cooling Passage</a:t>
                  </a:r>
                </a:p>
              </p:txBody>
            </p:sp>
            <p:sp>
              <p:nvSpPr>
                <p:cNvPr id="76" name="Line 15">
                  <a:extLst>
                    <a:ext uri="{FF2B5EF4-FFF2-40B4-BE49-F238E27FC236}">
                      <a16:creationId xmlns:a16="http://schemas.microsoft.com/office/drawing/2014/main" id="{092C3A4E-7DCE-4889-B774-9C9289A4C5E3}"/>
                    </a:ext>
                  </a:extLst>
                </p:cNvPr>
                <p:cNvSpPr>
                  <a:spLocks noChangeShapeType="1"/>
                </p:cNvSpPr>
                <p:nvPr/>
              </p:nvSpPr>
              <p:spPr bwMode="auto">
                <a:xfrm>
                  <a:off x="4267200" y="3200400"/>
                  <a:ext cx="838200" cy="1219200"/>
                </a:xfrm>
                <a:prstGeom prst="line">
                  <a:avLst/>
                </a:prstGeom>
                <a:grpFill/>
                <a:ln w="12700">
                  <a:solidFill>
                    <a:srgbClr val="996633"/>
                  </a:solidFill>
                  <a:round/>
                  <a:headEnd type="triangle" w="med" len="med"/>
                  <a:tailEnd/>
                </a:ln>
              </p:spPr>
              <p:txBody>
                <a:bodyPr/>
                <a:lstStyle/>
                <a:p>
                  <a:endParaRPr lang="en-US" dirty="0"/>
                </a:p>
              </p:txBody>
            </p:sp>
            <p:sp>
              <p:nvSpPr>
                <p:cNvPr id="77" name="Line 16">
                  <a:extLst>
                    <a:ext uri="{FF2B5EF4-FFF2-40B4-BE49-F238E27FC236}">
                      <a16:creationId xmlns:a16="http://schemas.microsoft.com/office/drawing/2014/main" id="{51F41EBD-59BD-43A4-9E95-270490AF3B35}"/>
                    </a:ext>
                  </a:extLst>
                </p:cNvPr>
                <p:cNvSpPr>
                  <a:spLocks noChangeShapeType="1"/>
                </p:cNvSpPr>
                <p:nvPr/>
              </p:nvSpPr>
              <p:spPr bwMode="auto">
                <a:xfrm flipH="1">
                  <a:off x="2514600" y="2260600"/>
                  <a:ext cx="622300" cy="2082800"/>
                </a:xfrm>
                <a:prstGeom prst="line">
                  <a:avLst/>
                </a:prstGeom>
                <a:grpFill/>
                <a:ln w="12700">
                  <a:solidFill>
                    <a:srgbClr val="996633"/>
                  </a:solidFill>
                  <a:round/>
                  <a:headEnd type="triangle" w="med" len="med"/>
                  <a:tailEnd/>
                </a:ln>
              </p:spPr>
              <p:txBody>
                <a:bodyPr/>
                <a:lstStyle/>
                <a:p>
                  <a:endParaRPr lang="en-US" dirty="0"/>
                </a:p>
              </p:txBody>
            </p:sp>
            <p:sp>
              <p:nvSpPr>
                <p:cNvPr id="78" name="Text Box 17">
                  <a:extLst>
                    <a:ext uri="{FF2B5EF4-FFF2-40B4-BE49-F238E27FC236}">
                      <a16:creationId xmlns:a16="http://schemas.microsoft.com/office/drawing/2014/main" id="{F80953ED-144E-42C6-A334-FF170E56A2F9}"/>
                    </a:ext>
                  </a:extLst>
                </p:cNvPr>
                <p:cNvSpPr txBox="1">
                  <a:spLocks noChangeArrowheads="1"/>
                </p:cNvSpPr>
                <p:nvPr/>
              </p:nvSpPr>
              <p:spPr bwMode="auto">
                <a:xfrm>
                  <a:off x="1295195" y="4268022"/>
                  <a:ext cx="2972004" cy="1092426"/>
                </a:xfrm>
                <a:prstGeom prst="rect">
                  <a:avLst/>
                </a:prstGeom>
                <a:grpFill/>
                <a:ln w="9525">
                  <a:noFill/>
                  <a:miter lim="800000"/>
                  <a:headEnd/>
                  <a:tailEnd/>
                </a:ln>
              </p:spPr>
              <p:txBody>
                <a:bodyPr wrap="square">
                  <a:spAutoFit/>
                </a:bodyPr>
                <a:lstStyle/>
                <a:p>
                  <a:r>
                    <a:rPr lang="en-US" sz="1000" i="0" dirty="0">
                      <a:solidFill>
                        <a:schemeClr val="tx1"/>
                      </a:solidFill>
                      <a:latin typeface="Times New Roman" pitchFamily="18" charset="0"/>
                    </a:rPr>
                    <a:t>ODS Layer Cooling Passage</a:t>
                  </a:r>
                </a:p>
              </p:txBody>
            </p:sp>
          </p:grpSp>
          <p:sp>
            <p:nvSpPr>
              <p:cNvPr id="64" name="Rectangle 63">
                <a:extLst>
                  <a:ext uri="{FF2B5EF4-FFF2-40B4-BE49-F238E27FC236}">
                    <a16:creationId xmlns:a16="http://schemas.microsoft.com/office/drawing/2014/main" id="{AF7F00DA-0B63-4590-B66F-1D4B02C783BC}"/>
                  </a:ext>
                </a:extLst>
              </p:cNvPr>
              <p:cNvSpPr/>
              <p:nvPr/>
            </p:nvSpPr>
            <p:spPr>
              <a:xfrm>
                <a:off x="2114854" y="15765"/>
                <a:ext cx="5168398" cy="3085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dirty="0">
                  <a:solidFill>
                    <a:schemeClr val="tx1"/>
                  </a:solidFill>
                </a:endParaRPr>
              </a:p>
              <a:p>
                <a:pPr algn="ctr"/>
                <a:r>
                  <a:rPr lang="en-US" sz="1200" b="1" i="1" dirty="0">
                    <a:solidFill>
                      <a:schemeClr val="tx1"/>
                    </a:solidFill>
                  </a:rPr>
                  <a:t>Near Surface Embedded Cooling Channel (NSECC ) </a:t>
                </a:r>
              </a:p>
            </p:txBody>
          </p:sp>
        </p:grpSp>
      </p:grpSp>
      <p:grpSp>
        <p:nvGrpSpPr>
          <p:cNvPr id="83" name="Group 82">
            <a:extLst>
              <a:ext uri="{FF2B5EF4-FFF2-40B4-BE49-F238E27FC236}">
                <a16:creationId xmlns:a16="http://schemas.microsoft.com/office/drawing/2014/main" id="{B1A25DBB-341D-4549-B561-05E7F7A6C077}"/>
              </a:ext>
            </a:extLst>
          </p:cNvPr>
          <p:cNvGrpSpPr/>
          <p:nvPr/>
        </p:nvGrpSpPr>
        <p:grpSpPr>
          <a:xfrm>
            <a:off x="4006753" y="2805512"/>
            <a:ext cx="5867437" cy="2214835"/>
            <a:chOff x="1573218" y="3203655"/>
            <a:chExt cx="5867437" cy="2214835"/>
          </a:xfrm>
        </p:grpSpPr>
        <p:sp>
          <p:nvSpPr>
            <p:cNvPr id="84" name="Rectangle 83">
              <a:extLst>
                <a:ext uri="{FF2B5EF4-FFF2-40B4-BE49-F238E27FC236}">
                  <a16:creationId xmlns:a16="http://schemas.microsoft.com/office/drawing/2014/main" id="{B4B75D74-898C-43C2-B8D2-6F85B2FEA831}"/>
                </a:ext>
              </a:extLst>
            </p:cNvPr>
            <p:cNvSpPr/>
            <p:nvPr/>
          </p:nvSpPr>
          <p:spPr>
            <a:xfrm>
              <a:off x="2535839" y="3641016"/>
              <a:ext cx="3750916" cy="1777474"/>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900" i="1" dirty="0">
                <a:solidFill>
                  <a:prstClr val="white"/>
                </a:solidFill>
              </a:endParaRPr>
            </a:p>
          </p:txBody>
        </p:sp>
        <p:pic>
          <p:nvPicPr>
            <p:cNvPr id="85" name="Picture 35">
              <a:extLst>
                <a:ext uri="{FF2B5EF4-FFF2-40B4-BE49-F238E27FC236}">
                  <a16:creationId xmlns:a16="http://schemas.microsoft.com/office/drawing/2014/main" id="{E6FFDA62-4193-4604-B01D-7C5AB325E620}"/>
                </a:ext>
              </a:extLst>
            </p:cNvPr>
            <p:cNvPicPr>
              <a:picLocks noChangeAspect="1" noChangeArrowheads="1"/>
            </p:cNvPicPr>
            <p:nvPr/>
          </p:nvPicPr>
          <p:blipFill>
            <a:blip r:embed="rId3" cstate="print"/>
            <a:srcRect/>
            <a:stretch>
              <a:fillRect/>
            </a:stretch>
          </p:blipFill>
          <p:spPr bwMode="auto">
            <a:xfrm rot="1266001">
              <a:off x="2607745" y="3957445"/>
              <a:ext cx="897212" cy="429099"/>
            </a:xfrm>
            <a:prstGeom prst="rect">
              <a:avLst/>
            </a:prstGeom>
            <a:noFill/>
            <a:ln w="9525">
              <a:noFill/>
              <a:miter lim="800000"/>
              <a:headEnd/>
              <a:tailEnd/>
            </a:ln>
          </p:spPr>
        </p:pic>
        <p:sp>
          <p:nvSpPr>
            <p:cNvPr id="86" name="Rectangle 85">
              <a:extLst>
                <a:ext uri="{FF2B5EF4-FFF2-40B4-BE49-F238E27FC236}">
                  <a16:creationId xmlns:a16="http://schemas.microsoft.com/office/drawing/2014/main" id="{31325AAE-22B8-4488-9F43-86F1DF390BC0}"/>
                </a:ext>
              </a:extLst>
            </p:cNvPr>
            <p:cNvSpPr/>
            <p:nvPr/>
          </p:nvSpPr>
          <p:spPr>
            <a:xfrm>
              <a:off x="1573218" y="3203655"/>
              <a:ext cx="5867437" cy="349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200" b="1" i="1" dirty="0">
                <a:solidFill>
                  <a:prstClr val="black"/>
                </a:solidFill>
              </a:endParaRPr>
            </a:p>
            <a:p>
              <a:pPr algn="ctr" fontAlgn="base">
                <a:spcBef>
                  <a:spcPct val="0"/>
                </a:spcBef>
                <a:spcAft>
                  <a:spcPct val="0"/>
                </a:spcAft>
              </a:pPr>
              <a:r>
                <a:rPr lang="en-US" sz="1200" b="1" i="1" dirty="0">
                  <a:solidFill>
                    <a:prstClr val="black"/>
                  </a:solidFill>
                </a:rPr>
                <a:t>Integrated Transpiration and Lattice Cooling Systems </a:t>
              </a:r>
            </a:p>
          </p:txBody>
        </p:sp>
        <p:grpSp>
          <p:nvGrpSpPr>
            <p:cNvPr id="87" name="Group 86">
              <a:extLst>
                <a:ext uri="{FF2B5EF4-FFF2-40B4-BE49-F238E27FC236}">
                  <a16:creationId xmlns:a16="http://schemas.microsoft.com/office/drawing/2014/main" id="{7721F036-1BD4-46EB-809A-2682333E8B8E}"/>
                </a:ext>
              </a:extLst>
            </p:cNvPr>
            <p:cNvGrpSpPr/>
            <p:nvPr/>
          </p:nvGrpSpPr>
          <p:grpSpPr>
            <a:xfrm>
              <a:off x="2473786" y="3778774"/>
              <a:ext cx="3862400" cy="1595960"/>
              <a:chOff x="2958277" y="806928"/>
              <a:chExt cx="3141972" cy="1298276"/>
            </a:xfrm>
          </p:grpSpPr>
          <p:sp>
            <p:nvSpPr>
              <p:cNvPr id="88" name="Oval 37">
                <a:extLst>
                  <a:ext uri="{FF2B5EF4-FFF2-40B4-BE49-F238E27FC236}">
                    <a16:creationId xmlns:a16="http://schemas.microsoft.com/office/drawing/2014/main" id="{3F4313D8-289C-479B-BDE5-5372A388507C}"/>
                  </a:ext>
                </a:extLst>
              </p:cNvPr>
              <p:cNvSpPr>
                <a:spLocks noChangeArrowheads="1"/>
              </p:cNvSpPr>
              <p:nvPr/>
            </p:nvSpPr>
            <p:spPr bwMode="auto">
              <a:xfrm rot="1211148">
                <a:off x="3269982" y="940562"/>
                <a:ext cx="224303" cy="83727"/>
              </a:xfrm>
              <a:prstGeom prst="ellipse">
                <a:avLst/>
              </a:prstGeom>
              <a:noFill/>
              <a:ln w="9525">
                <a:solidFill>
                  <a:srgbClr val="800000"/>
                </a:solidFill>
                <a:round/>
                <a:headEnd/>
                <a:tailEnd/>
              </a:ln>
            </p:spPr>
            <p:txBody>
              <a:bodyPr wrap="none" anchor="ctr"/>
              <a:lstStyle/>
              <a:p>
                <a:pPr fontAlgn="base">
                  <a:spcBef>
                    <a:spcPct val="0"/>
                  </a:spcBef>
                  <a:spcAft>
                    <a:spcPct val="0"/>
                  </a:spcAft>
                </a:pPr>
                <a:endParaRPr lang="en-US" sz="1400" i="1" dirty="0">
                  <a:solidFill>
                    <a:srgbClr val="003399"/>
                  </a:solidFill>
                  <a:cs typeface="Arial" charset="0"/>
                </a:endParaRPr>
              </a:p>
            </p:txBody>
          </p:sp>
          <p:sp>
            <p:nvSpPr>
              <p:cNvPr id="89" name="Line 7">
                <a:extLst>
                  <a:ext uri="{FF2B5EF4-FFF2-40B4-BE49-F238E27FC236}">
                    <a16:creationId xmlns:a16="http://schemas.microsoft.com/office/drawing/2014/main" id="{CC928CA8-DA32-4251-ADCB-EAB72BB4B1AB}"/>
                  </a:ext>
                </a:extLst>
              </p:cNvPr>
              <p:cNvSpPr>
                <a:spLocks noChangeShapeType="1"/>
              </p:cNvSpPr>
              <p:nvPr/>
            </p:nvSpPr>
            <p:spPr bwMode="auto">
              <a:xfrm>
                <a:off x="3466247" y="1006846"/>
                <a:ext cx="350473" cy="8837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1400" i="1" dirty="0">
                  <a:solidFill>
                    <a:srgbClr val="003399"/>
                  </a:solidFill>
                  <a:cs typeface="Arial" charset="0"/>
                </a:endParaRPr>
              </a:p>
            </p:txBody>
          </p:sp>
          <p:sp>
            <p:nvSpPr>
              <p:cNvPr id="90" name="Line 15">
                <a:extLst>
                  <a:ext uri="{FF2B5EF4-FFF2-40B4-BE49-F238E27FC236}">
                    <a16:creationId xmlns:a16="http://schemas.microsoft.com/office/drawing/2014/main" id="{A05DAFC0-F69B-4ECA-B0C9-E593612CD1CC}"/>
                  </a:ext>
                </a:extLst>
              </p:cNvPr>
              <p:cNvSpPr>
                <a:spLocks noChangeShapeType="1"/>
              </p:cNvSpPr>
              <p:nvPr/>
            </p:nvSpPr>
            <p:spPr bwMode="auto">
              <a:xfrm flipV="1">
                <a:off x="5161935" y="1494463"/>
                <a:ext cx="406607" cy="68866"/>
              </a:xfrm>
              <a:prstGeom prst="line">
                <a:avLst/>
              </a:prstGeom>
              <a:noFill/>
              <a:ln w="12700">
                <a:solidFill>
                  <a:srgbClr val="996633"/>
                </a:solidFill>
                <a:round/>
                <a:headEnd type="triangle" w="med" len="med"/>
                <a:tailEnd/>
              </a:ln>
            </p:spPr>
            <p:txBody>
              <a:bodyPr/>
              <a:lstStyle/>
              <a:p>
                <a:pPr fontAlgn="base">
                  <a:spcBef>
                    <a:spcPct val="0"/>
                  </a:spcBef>
                  <a:spcAft>
                    <a:spcPct val="0"/>
                  </a:spcAft>
                </a:pPr>
                <a:endParaRPr lang="en-US" sz="1400" i="1" dirty="0">
                  <a:solidFill>
                    <a:srgbClr val="003399"/>
                  </a:solidFill>
                  <a:cs typeface="Arial" charset="0"/>
                </a:endParaRPr>
              </a:p>
            </p:txBody>
          </p:sp>
          <p:sp>
            <p:nvSpPr>
              <p:cNvPr id="91" name="Line 16">
                <a:extLst>
                  <a:ext uri="{FF2B5EF4-FFF2-40B4-BE49-F238E27FC236}">
                    <a16:creationId xmlns:a16="http://schemas.microsoft.com/office/drawing/2014/main" id="{117DDA76-4701-4303-8C8D-6FAB8CC84D10}"/>
                  </a:ext>
                </a:extLst>
              </p:cNvPr>
              <p:cNvSpPr>
                <a:spLocks noChangeShapeType="1"/>
              </p:cNvSpPr>
              <p:nvPr/>
            </p:nvSpPr>
            <p:spPr bwMode="auto">
              <a:xfrm flipH="1">
                <a:off x="3886815" y="1209391"/>
                <a:ext cx="268250" cy="606812"/>
              </a:xfrm>
              <a:prstGeom prst="line">
                <a:avLst/>
              </a:prstGeom>
              <a:noFill/>
              <a:ln w="12700">
                <a:solidFill>
                  <a:srgbClr val="996633"/>
                </a:solidFill>
                <a:round/>
                <a:headEnd type="triangle" w="med" len="med"/>
                <a:tailEnd/>
              </a:ln>
            </p:spPr>
            <p:txBody>
              <a:bodyPr/>
              <a:lstStyle/>
              <a:p>
                <a:pPr fontAlgn="base">
                  <a:spcBef>
                    <a:spcPct val="0"/>
                  </a:spcBef>
                  <a:spcAft>
                    <a:spcPct val="0"/>
                  </a:spcAft>
                </a:pPr>
                <a:endParaRPr lang="en-US" sz="1400" i="1" dirty="0">
                  <a:solidFill>
                    <a:srgbClr val="003399"/>
                  </a:solidFill>
                  <a:cs typeface="Arial" charset="0"/>
                </a:endParaRPr>
              </a:p>
            </p:txBody>
          </p:sp>
          <p:pic>
            <p:nvPicPr>
              <p:cNvPr id="92" name="Picture 91">
                <a:extLst>
                  <a:ext uri="{FF2B5EF4-FFF2-40B4-BE49-F238E27FC236}">
                    <a16:creationId xmlns:a16="http://schemas.microsoft.com/office/drawing/2014/main" id="{8EE44D92-05A0-42C5-B1AC-935BCEB00C0C}"/>
                  </a:ext>
                </a:extLst>
              </p:cNvPr>
              <p:cNvPicPr>
                <a:picLocks noChangeAspect="1"/>
              </p:cNvPicPr>
              <p:nvPr/>
            </p:nvPicPr>
            <p:blipFill rotWithShape="1">
              <a:blip r:embed="rId5"/>
              <a:srcRect l="27674" r="26097" b="74167"/>
              <a:stretch/>
            </p:blipFill>
            <p:spPr>
              <a:xfrm>
                <a:off x="3888042" y="806928"/>
                <a:ext cx="1609178" cy="1025101"/>
              </a:xfrm>
              <a:prstGeom prst="rect">
                <a:avLst/>
              </a:prstGeom>
            </p:spPr>
          </p:pic>
          <p:sp>
            <p:nvSpPr>
              <p:cNvPr id="93" name="TextBox 92">
                <a:extLst>
                  <a:ext uri="{FF2B5EF4-FFF2-40B4-BE49-F238E27FC236}">
                    <a16:creationId xmlns:a16="http://schemas.microsoft.com/office/drawing/2014/main" id="{08463509-BFF3-4251-A8DB-4FFA6AB20755}"/>
                  </a:ext>
                </a:extLst>
              </p:cNvPr>
              <p:cNvSpPr txBox="1"/>
              <p:nvPr/>
            </p:nvSpPr>
            <p:spPr>
              <a:xfrm rot="1389007">
                <a:off x="4043350" y="911960"/>
                <a:ext cx="1649940" cy="250369"/>
              </a:xfrm>
              <a:prstGeom prst="rect">
                <a:avLst/>
              </a:prstGeom>
              <a:noFill/>
            </p:spPr>
            <p:txBody>
              <a:bodyPr wrap="square" rtlCol="0">
                <a:spAutoFit/>
              </a:bodyPr>
              <a:lstStyle/>
              <a:p>
                <a:pPr algn="ctr" fontAlgn="base">
                  <a:spcBef>
                    <a:spcPct val="0"/>
                  </a:spcBef>
                  <a:spcAft>
                    <a:spcPct val="0"/>
                  </a:spcAft>
                </a:pPr>
                <a:r>
                  <a:rPr lang="en-US" sz="1400" dirty="0">
                    <a:solidFill>
                      <a:prstClr val="black"/>
                    </a:solidFill>
                    <a:cs typeface="Arial" charset="0"/>
                  </a:rPr>
                  <a:t>Transpiration Cooling</a:t>
                </a:r>
              </a:p>
            </p:txBody>
          </p:sp>
          <p:sp>
            <p:nvSpPr>
              <p:cNvPr id="94" name="TextBox 93">
                <a:extLst>
                  <a:ext uri="{FF2B5EF4-FFF2-40B4-BE49-F238E27FC236}">
                    <a16:creationId xmlns:a16="http://schemas.microsoft.com/office/drawing/2014/main" id="{27DF41B0-C262-4503-BB2D-5B05951C7F0E}"/>
                  </a:ext>
                </a:extLst>
              </p:cNvPr>
              <p:cNvSpPr txBox="1"/>
              <p:nvPr/>
            </p:nvSpPr>
            <p:spPr>
              <a:xfrm>
                <a:off x="5447741" y="1346483"/>
                <a:ext cx="652508" cy="425627"/>
              </a:xfrm>
              <a:prstGeom prst="rect">
                <a:avLst/>
              </a:prstGeom>
              <a:noFill/>
            </p:spPr>
            <p:txBody>
              <a:bodyPr wrap="square" rtlCol="0">
                <a:spAutoFit/>
              </a:bodyPr>
              <a:lstStyle/>
              <a:p>
                <a:pPr algn="ctr" fontAlgn="base">
                  <a:spcBef>
                    <a:spcPct val="0"/>
                  </a:spcBef>
                  <a:spcAft>
                    <a:spcPct val="0"/>
                  </a:spcAft>
                </a:pPr>
                <a:r>
                  <a:rPr lang="en-US" sz="1400" dirty="0">
                    <a:solidFill>
                      <a:prstClr val="black"/>
                    </a:solidFill>
                    <a:cs typeface="Arial" charset="0"/>
                  </a:rPr>
                  <a:t>Internal Cooling</a:t>
                </a:r>
              </a:p>
            </p:txBody>
          </p:sp>
          <p:sp>
            <p:nvSpPr>
              <p:cNvPr id="95" name="TextBox 94">
                <a:extLst>
                  <a:ext uri="{FF2B5EF4-FFF2-40B4-BE49-F238E27FC236}">
                    <a16:creationId xmlns:a16="http://schemas.microsoft.com/office/drawing/2014/main" id="{B003699C-B7DE-4515-A941-AB7A593C909D}"/>
                  </a:ext>
                </a:extLst>
              </p:cNvPr>
              <p:cNvSpPr txBox="1"/>
              <p:nvPr/>
            </p:nvSpPr>
            <p:spPr>
              <a:xfrm>
                <a:off x="2958277" y="1854835"/>
                <a:ext cx="1342442" cy="250369"/>
              </a:xfrm>
              <a:prstGeom prst="rect">
                <a:avLst/>
              </a:prstGeom>
              <a:noFill/>
            </p:spPr>
            <p:txBody>
              <a:bodyPr wrap="square" rtlCol="0">
                <a:spAutoFit/>
              </a:bodyPr>
              <a:lstStyle/>
              <a:p>
                <a:pPr algn="ctr" fontAlgn="base">
                  <a:spcBef>
                    <a:spcPct val="0"/>
                  </a:spcBef>
                  <a:spcAft>
                    <a:spcPct val="0"/>
                  </a:spcAft>
                </a:pPr>
                <a:r>
                  <a:rPr lang="en-US" sz="1400" dirty="0">
                    <a:solidFill>
                      <a:prstClr val="black"/>
                    </a:solidFill>
                    <a:cs typeface="Arial" charset="0"/>
                  </a:rPr>
                  <a:t>Hollow Lattice</a:t>
                </a:r>
              </a:p>
            </p:txBody>
          </p:sp>
        </p:grpSp>
      </p:grpSp>
      <p:sp>
        <p:nvSpPr>
          <p:cNvPr id="97" name="TextBox 96">
            <a:extLst>
              <a:ext uri="{FF2B5EF4-FFF2-40B4-BE49-F238E27FC236}">
                <a16:creationId xmlns:a16="http://schemas.microsoft.com/office/drawing/2014/main" id="{7191074D-DFE3-408C-B86A-182D3CAC3B01}"/>
              </a:ext>
            </a:extLst>
          </p:cNvPr>
          <p:cNvSpPr txBox="1"/>
          <p:nvPr/>
        </p:nvSpPr>
        <p:spPr>
          <a:xfrm>
            <a:off x="181280" y="4988446"/>
            <a:ext cx="2939718" cy="815608"/>
          </a:xfrm>
          <a:prstGeom prst="rect">
            <a:avLst/>
          </a:prstGeom>
          <a:solidFill>
            <a:srgbClr val="92D050"/>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fontAlgn="base">
              <a:spcBef>
                <a:spcPct val="0"/>
              </a:spcBef>
              <a:spcAft>
                <a:spcPct val="0"/>
              </a:spcAft>
            </a:pPr>
            <a:r>
              <a:rPr lang="en-US" sz="1400" b="1" i="1" dirty="0">
                <a:solidFill>
                  <a:srgbClr val="000099"/>
                </a:solidFill>
                <a:cs typeface="Arial" charset="0"/>
              </a:rPr>
              <a:t>ODS with AM</a:t>
            </a:r>
            <a:endParaRPr lang="en-US" sz="1000" i="1" dirty="0">
              <a:solidFill>
                <a:srgbClr val="000099"/>
              </a:solidFill>
              <a:cs typeface="Arial" charset="0"/>
            </a:endParaRPr>
          </a:p>
          <a:p>
            <a:pPr marL="171450" indent="-171450" algn="ctr" fontAlgn="base">
              <a:spcBef>
                <a:spcPct val="0"/>
              </a:spcBef>
              <a:spcAft>
                <a:spcPct val="0"/>
              </a:spcAft>
              <a:buFont typeface="Wingdings" panose="05000000000000000000" pitchFamily="2" charset="2"/>
              <a:buChar char="Ø"/>
            </a:pPr>
            <a:r>
              <a:rPr lang="en-US" sz="1100" i="1" dirty="0">
                <a:solidFill>
                  <a:srgbClr val="000099"/>
                </a:solidFill>
                <a:cs typeface="Arial" charset="0"/>
              </a:rPr>
              <a:t>Both internal and external protection.</a:t>
            </a:r>
            <a:endParaRPr lang="en-US" sz="1100" i="1" dirty="0">
              <a:solidFill>
                <a:srgbClr val="000099"/>
              </a:solidFill>
              <a:cs typeface="Arial" charset="0"/>
              <a:sym typeface="Symbol"/>
            </a:endParaRPr>
          </a:p>
          <a:p>
            <a:pPr marL="171450" indent="-171450" algn="ctr" fontAlgn="base">
              <a:spcBef>
                <a:spcPct val="0"/>
              </a:spcBef>
              <a:spcAft>
                <a:spcPct val="0"/>
              </a:spcAft>
              <a:buFont typeface="Wingdings" panose="05000000000000000000" pitchFamily="2" charset="2"/>
              <a:buChar char="Ø"/>
            </a:pPr>
            <a:r>
              <a:rPr lang="en-US" sz="1100" i="1" dirty="0">
                <a:solidFill>
                  <a:srgbClr val="000099"/>
                </a:solidFill>
                <a:cs typeface="Arial" charset="0"/>
                <a:sym typeface="Symbol"/>
              </a:rPr>
              <a:t>Oxidation Resistance</a:t>
            </a:r>
          </a:p>
          <a:p>
            <a:pPr marL="171450" indent="-171450" algn="ctr" fontAlgn="base">
              <a:spcBef>
                <a:spcPct val="0"/>
              </a:spcBef>
              <a:spcAft>
                <a:spcPct val="0"/>
              </a:spcAft>
              <a:buFont typeface="Wingdings" panose="05000000000000000000" pitchFamily="2" charset="2"/>
              <a:buChar char="Ø"/>
            </a:pPr>
            <a:r>
              <a:rPr lang="en-US" sz="1100" i="1" dirty="0">
                <a:solidFill>
                  <a:srgbClr val="000099"/>
                </a:solidFill>
                <a:cs typeface="Arial" charset="0"/>
                <a:sym typeface="Symbol"/>
              </a:rPr>
              <a:t>Realized with additive manufacturing </a:t>
            </a:r>
          </a:p>
        </p:txBody>
      </p:sp>
      <p:pic>
        <p:nvPicPr>
          <p:cNvPr id="99" name="Picture 2">
            <a:extLst>
              <a:ext uri="{FF2B5EF4-FFF2-40B4-BE49-F238E27FC236}">
                <a16:creationId xmlns:a16="http://schemas.microsoft.com/office/drawing/2014/main" id="{70002F16-B30E-411A-A7C2-7DF4D72CF6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550" y="676339"/>
            <a:ext cx="1494804" cy="115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Rectangle 99">
            <a:extLst>
              <a:ext uri="{FF2B5EF4-FFF2-40B4-BE49-F238E27FC236}">
                <a16:creationId xmlns:a16="http://schemas.microsoft.com/office/drawing/2014/main" id="{F9F843B1-9B1C-477B-9F9D-D6B905B89915}"/>
              </a:ext>
            </a:extLst>
          </p:cNvPr>
          <p:cNvSpPr/>
          <p:nvPr/>
        </p:nvSpPr>
        <p:spPr bwMode="auto">
          <a:xfrm>
            <a:off x="390648" y="1806319"/>
            <a:ext cx="2412527" cy="1255367"/>
          </a:xfrm>
          <a:prstGeom prst="rect">
            <a:avLst/>
          </a:prstGeom>
          <a:noFill/>
          <a:ln w="9525" cap="flat" cmpd="sng" algn="ctr">
            <a:no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a:ln>
                  <a:noFill/>
                </a:ln>
                <a:solidFill>
                  <a:srgbClr val="003399"/>
                </a:solidFill>
                <a:effectLst/>
                <a:latin typeface="Arial" charset="0"/>
                <a:cs typeface="Arial" charset="0"/>
              </a:rPr>
              <a:t>ODS</a:t>
            </a:r>
          </a:p>
          <a:p>
            <a:pPr marR="0" defTabSz="914400" rtl="0" eaLnBrk="1" fontAlgn="base" latinLnBrk="0" hangingPunct="1">
              <a:lnSpc>
                <a:spcPct val="100000"/>
              </a:lnSpc>
              <a:spcBef>
                <a:spcPct val="0"/>
              </a:spcBef>
              <a:spcAft>
                <a:spcPct val="0"/>
              </a:spcAft>
              <a:buClrTx/>
              <a:buSzTx/>
              <a:buFontTx/>
              <a:buNone/>
              <a:tabLst/>
            </a:pPr>
            <a:r>
              <a:rPr lang="en-US" b="1" i="1" dirty="0">
                <a:solidFill>
                  <a:srgbClr val="003399"/>
                </a:solidFill>
                <a:latin typeface="Arial" charset="0"/>
                <a:cs typeface="Arial" charset="0"/>
              </a:rPr>
              <a:t>Enhanced oxidation resistance and high temperature strength</a:t>
            </a:r>
            <a:endParaRPr kumimoji="0" lang="en-US" b="1" i="1" u="none" strike="noStrike" cap="none" normalizeH="0" baseline="0" dirty="0">
              <a:ln>
                <a:noFill/>
              </a:ln>
              <a:solidFill>
                <a:srgbClr val="003399"/>
              </a:solidFill>
              <a:effectLst/>
              <a:latin typeface="Arial" charset="0"/>
              <a:cs typeface="Arial" charset="0"/>
            </a:endParaRPr>
          </a:p>
        </p:txBody>
      </p:sp>
      <p:sp>
        <p:nvSpPr>
          <p:cNvPr id="102" name="Plus Sign 101">
            <a:extLst>
              <a:ext uri="{FF2B5EF4-FFF2-40B4-BE49-F238E27FC236}">
                <a16:creationId xmlns:a16="http://schemas.microsoft.com/office/drawing/2014/main" id="{1C68DD8A-FA3D-4DD8-ACCA-7076DDF64A1B}"/>
              </a:ext>
            </a:extLst>
          </p:cNvPr>
          <p:cNvSpPr/>
          <p:nvPr/>
        </p:nvSpPr>
        <p:spPr bwMode="auto">
          <a:xfrm>
            <a:off x="2381368" y="818436"/>
            <a:ext cx="643081" cy="658933"/>
          </a:xfrm>
          <a:prstGeom prst="mathPlus">
            <a:avLst/>
          </a:prstGeom>
          <a:solidFill>
            <a:srgbClr val="00B05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900" b="0" i="1" u="none" strike="noStrike" cap="none" normalizeH="0" baseline="0">
              <a:ln>
                <a:noFill/>
              </a:ln>
              <a:solidFill>
                <a:srgbClr val="003399"/>
              </a:solidFill>
              <a:effectLst/>
              <a:latin typeface="Arial" charset="0"/>
              <a:cs typeface="Arial" charset="0"/>
            </a:endParaRPr>
          </a:p>
        </p:txBody>
      </p:sp>
      <p:sp>
        <p:nvSpPr>
          <p:cNvPr id="103" name="TextBox 102">
            <a:extLst>
              <a:ext uri="{FF2B5EF4-FFF2-40B4-BE49-F238E27FC236}">
                <a16:creationId xmlns:a16="http://schemas.microsoft.com/office/drawing/2014/main" id="{C46A94F6-27BD-41D2-A1AD-D94A6DD63DD5}"/>
              </a:ext>
            </a:extLst>
          </p:cNvPr>
          <p:cNvSpPr txBox="1"/>
          <p:nvPr/>
        </p:nvSpPr>
        <p:spPr>
          <a:xfrm>
            <a:off x="2782943" y="894899"/>
            <a:ext cx="3389257" cy="707886"/>
          </a:xfrm>
          <a:prstGeom prst="rect">
            <a:avLst/>
          </a:prstGeom>
          <a:noFill/>
        </p:spPr>
        <p:txBody>
          <a:bodyPr wrap="square" rtlCol="0">
            <a:spAutoFit/>
          </a:bodyPr>
          <a:lstStyle/>
          <a:p>
            <a:pPr algn="ctr"/>
            <a:r>
              <a:rPr lang="en-US" sz="2000" b="1" dirty="0"/>
              <a:t>Advanced Additive Manufacturing</a:t>
            </a:r>
          </a:p>
        </p:txBody>
      </p:sp>
      <p:pic>
        <p:nvPicPr>
          <p:cNvPr id="43" name="Picture 42" descr="CMCblade">
            <a:extLst>
              <a:ext uri="{FF2B5EF4-FFF2-40B4-BE49-F238E27FC236}">
                <a16:creationId xmlns:a16="http://schemas.microsoft.com/office/drawing/2014/main" id="{7887439A-AF86-4EA8-9EC2-9FCEBE636C9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730" r="25302"/>
          <a:stretch/>
        </p:blipFill>
        <p:spPr bwMode="auto">
          <a:xfrm>
            <a:off x="6248400" y="477325"/>
            <a:ext cx="1494804" cy="2168961"/>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2BE9407E-549C-4B4E-B74F-41D82A36C3D8}"/>
              </a:ext>
            </a:extLst>
          </p:cNvPr>
          <p:cNvSpPr/>
          <p:nvPr/>
        </p:nvSpPr>
        <p:spPr>
          <a:xfrm>
            <a:off x="6822669" y="856639"/>
            <a:ext cx="355322" cy="5819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 name="Straight Arrow Connector 3">
            <a:extLst>
              <a:ext uri="{FF2B5EF4-FFF2-40B4-BE49-F238E27FC236}">
                <a16:creationId xmlns:a16="http://schemas.microsoft.com/office/drawing/2014/main" id="{CB80D892-C670-40DE-8CC4-C0A74CE0F4E0}"/>
              </a:ext>
            </a:extLst>
          </p:cNvPr>
          <p:cNvCxnSpPr>
            <a:cxnSpLocks/>
          </p:cNvCxnSpPr>
          <p:nvPr/>
        </p:nvCxnSpPr>
        <p:spPr bwMode="auto">
          <a:xfrm flipH="1">
            <a:off x="4580715" y="1143000"/>
            <a:ext cx="2241954" cy="1905031"/>
          </a:xfrm>
          <a:prstGeom prst="straightConnector1">
            <a:avLst/>
          </a:prstGeom>
          <a:noFill/>
          <a:ln w="9525" cap="flat" cmpd="sng" algn="ctr">
            <a:solidFill>
              <a:schemeClr val="tx1"/>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3C81DDB4-FD84-4EF5-8549-2F4146C7E1D2}"/>
              </a:ext>
            </a:extLst>
          </p:cNvPr>
          <p:cNvCxnSpPr>
            <a:cxnSpLocks/>
            <a:stCxn id="44" idx="2"/>
            <a:endCxn id="86" idx="0"/>
          </p:cNvCxnSpPr>
          <p:nvPr/>
        </p:nvCxnSpPr>
        <p:spPr bwMode="auto">
          <a:xfrm flipH="1">
            <a:off x="6940472" y="1438622"/>
            <a:ext cx="59858" cy="1366890"/>
          </a:xfrm>
          <a:prstGeom prst="straightConnector1">
            <a:avLst/>
          </a:prstGeom>
          <a:noFill/>
          <a:ln w="9525" cap="flat" cmpd="sng" algn="ctr">
            <a:solidFill>
              <a:schemeClr val="tx1"/>
            </a:solidFill>
            <a:prstDash val="solid"/>
            <a:round/>
            <a:headEnd type="none" w="med" len="med"/>
            <a:tailEnd type="triangle"/>
          </a:ln>
          <a:effectLst/>
        </p:spPr>
      </p:cxnSp>
      <p:sp>
        <p:nvSpPr>
          <p:cNvPr id="54" name="Rectangle 53">
            <a:extLst>
              <a:ext uri="{FF2B5EF4-FFF2-40B4-BE49-F238E27FC236}">
                <a16:creationId xmlns:a16="http://schemas.microsoft.com/office/drawing/2014/main" id="{B0B1639F-A767-4FB5-B417-A0FFA47EC9CC}"/>
              </a:ext>
            </a:extLst>
          </p:cNvPr>
          <p:cNvSpPr/>
          <p:nvPr/>
        </p:nvSpPr>
        <p:spPr bwMode="auto">
          <a:xfrm>
            <a:off x="3152020" y="1626341"/>
            <a:ext cx="2651102" cy="776712"/>
          </a:xfrm>
          <a:prstGeom prst="rect">
            <a:avLst/>
          </a:prstGeom>
          <a:noFill/>
          <a:ln w="9525" cap="flat" cmpd="sng" algn="ctr">
            <a:no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R="0"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a:ln>
                  <a:noFill/>
                </a:ln>
                <a:solidFill>
                  <a:srgbClr val="003399"/>
                </a:solidFill>
                <a:effectLst/>
                <a:latin typeface="Arial" charset="0"/>
                <a:cs typeface="Arial" charset="0"/>
              </a:rPr>
              <a:t>Intricate Heat Transfer Enhancement Features</a:t>
            </a:r>
          </a:p>
        </p:txBody>
      </p:sp>
      <p:sp>
        <p:nvSpPr>
          <p:cNvPr id="79" name="TextBox 78">
            <a:extLst>
              <a:ext uri="{FF2B5EF4-FFF2-40B4-BE49-F238E27FC236}">
                <a16:creationId xmlns:a16="http://schemas.microsoft.com/office/drawing/2014/main" id="{33F8325B-956D-4304-B426-EC10EF975A3D}"/>
              </a:ext>
            </a:extLst>
          </p:cNvPr>
          <p:cNvSpPr txBox="1"/>
          <p:nvPr/>
        </p:nvSpPr>
        <p:spPr>
          <a:xfrm>
            <a:off x="6170173" y="4963502"/>
            <a:ext cx="2861319" cy="1154162"/>
          </a:xfrm>
          <a:prstGeom prst="rect">
            <a:avLst/>
          </a:prstGeom>
          <a:solidFill>
            <a:srgbClr val="92D050"/>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400" b="1" i="1" dirty="0">
                <a:solidFill>
                  <a:srgbClr val="000099"/>
                </a:solidFill>
              </a:rPr>
              <a:t>Enhanced Heat Removal</a:t>
            </a:r>
            <a:endParaRPr lang="en-US" sz="1100" b="1" i="1" dirty="0">
              <a:solidFill>
                <a:srgbClr val="000099"/>
              </a:solidFill>
            </a:endParaRPr>
          </a:p>
          <a:p>
            <a:pPr marL="171450" indent="-171450" algn="ctr">
              <a:buFont typeface="Wingdings" panose="05000000000000000000" pitchFamily="2" charset="2"/>
              <a:buChar char="Ø"/>
            </a:pPr>
            <a:r>
              <a:rPr lang="en-US" sz="1100" i="1" dirty="0">
                <a:solidFill>
                  <a:srgbClr val="000099"/>
                </a:solidFill>
              </a:rPr>
              <a:t>NSECC: high internal heat transfer and higher coolant flow near hot end wall.</a:t>
            </a:r>
          </a:p>
          <a:p>
            <a:pPr marL="171450" indent="-171450" fontAlgn="base">
              <a:spcBef>
                <a:spcPct val="0"/>
              </a:spcBef>
              <a:spcAft>
                <a:spcPct val="0"/>
              </a:spcAft>
              <a:buFont typeface="Wingdings" panose="05000000000000000000" pitchFamily="2" charset="2"/>
              <a:buChar char="Ø"/>
            </a:pPr>
            <a:r>
              <a:rPr lang="en-US" sz="1100" i="1" dirty="0">
                <a:solidFill>
                  <a:srgbClr val="000099"/>
                </a:solidFill>
                <a:cs typeface="Arial" charset="0"/>
              </a:rPr>
              <a:t>Lattice and transpiration combined conjugate cooling: ~2x of state-of-the-art film cooling.</a:t>
            </a:r>
            <a:endParaRPr lang="en-US" sz="1100" i="1" dirty="0">
              <a:solidFill>
                <a:srgbClr val="000099"/>
              </a:solidFill>
            </a:endParaRPr>
          </a:p>
        </p:txBody>
      </p:sp>
      <p:sp>
        <p:nvSpPr>
          <p:cNvPr id="80" name="TextBox 79">
            <a:extLst>
              <a:ext uri="{FF2B5EF4-FFF2-40B4-BE49-F238E27FC236}">
                <a16:creationId xmlns:a16="http://schemas.microsoft.com/office/drawing/2014/main" id="{E02EA441-294E-4790-8898-02E1AA244DCC}"/>
              </a:ext>
            </a:extLst>
          </p:cNvPr>
          <p:cNvSpPr txBox="1"/>
          <p:nvPr/>
        </p:nvSpPr>
        <p:spPr>
          <a:xfrm>
            <a:off x="3345027" y="4955707"/>
            <a:ext cx="2579884" cy="1246495"/>
          </a:xfrm>
          <a:prstGeom prst="rect">
            <a:avLst/>
          </a:prstGeom>
          <a:solidFill>
            <a:srgbClr val="92D050"/>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400" b="1" i="1" dirty="0">
                <a:solidFill>
                  <a:srgbClr val="000099"/>
                </a:solidFill>
              </a:rPr>
              <a:t>Novel ODS Surface Coating </a:t>
            </a:r>
          </a:p>
          <a:p>
            <a:pPr algn="ctr"/>
            <a:endParaRPr lang="en-US" sz="600" i="1" dirty="0">
              <a:solidFill>
                <a:srgbClr val="000099"/>
              </a:solidFill>
            </a:endParaRPr>
          </a:p>
          <a:p>
            <a:pPr marL="171450" indent="-171450" algn="ctr">
              <a:buFont typeface="Wingdings" panose="05000000000000000000" pitchFamily="2" charset="2"/>
              <a:buChar char="Ø"/>
            </a:pPr>
            <a:r>
              <a:rPr lang="en-US" sz="1100" i="1" dirty="0">
                <a:solidFill>
                  <a:srgbClr val="000099"/>
                </a:solidFill>
              </a:rPr>
              <a:t>Ultra-High Temperature (1200</a:t>
            </a:r>
            <a:r>
              <a:rPr lang="en-US" sz="1100" i="1" dirty="0">
                <a:solidFill>
                  <a:srgbClr val="000099"/>
                </a:solidFill>
                <a:sym typeface="Symbol"/>
              </a:rPr>
              <a:t>C) Strength: thinner outer wall for better cooling</a:t>
            </a:r>
          </a:p>
          <a:p>
            <a:pPr marL="171450" indent="-171450" algn="ctr">
              <a:buFont typeface="Wingdings" panose="05000000000000000000" pitchFamily="2" charset="2"/>
              <a:buChar char="Ø"/>
            </a:pPr>
            <a:r>
              <a:rPr lang="en-US" sz="1100" i="1" dirty="0">
                <a:solidFill>
                  <a:srgbClr val="000099"/>
                </a:solidFill>
                <a:sym typeface="Symbol"/>
              </a:rPr>
              <a:t>Oxidation Resistance</a:t>
            </a:r>
          </a:p>
          <a:p>
            <a:pPr marL="171450" indent="-171450" algn="ctr">
              <a:buFont typeface="Wingdings" panose="05000000000000000000" pitchFamily="2" charset="2"/>
              <a:buChar char="Ø"/>
            </a:pPr>
            <a:r>
              <a:rPr lang="en-US" sz="1100" i="1" dirty="0">
                <a:solidFill>
                  <a:srgbClr val="000099"/>
                </a:solidFill>
                <a:sym typeface="Symbol"/>
              </a:rPr>
              <a:t>Higher turbine inlet temperatures</a:t>
            </a:r>
          </a:p>
        </p:txBody>
      </p:sp>
    </p:spTree>
    <p:extLst>
      <p:ext uri="{BB962C8B-B14F-4D97-AF65-F5344CB8AC3E}">
        <p14:creationId xmlns:p14="http://schemas.microsoft.com/office/powerpoint/2010/main" val="75254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69018" y="2031920"/>
            <a:ext cx="2256917" cy="1007968"/>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fontAlgn="base">
              <a:spcBef>
                <a:spcPct val="0"/>
              </a:spcBef>
              <a:spcAft>
                <a:spcPct val="0"/>
              </a:spcAft>
            </a:pPr>
            <a:r>
              <a:rPr lang="en-US" sz="1400" b="1" i="1" dirty="0">
                <a:solidFill>
                  <a:srgbClr val="003399"/>
                </a:solidFill>
                <a:cs typeface="Arial" charset="0"/>
                <a:sym typeface="Symbol"/>
              </a:rPr>
              <a:t>Lab-Scale Heat Transfer Characterization</a:t>
            </a:r>
          </a:p>
          <a:p>
            <a:pPr marL="111125" indent="-111125" fontAlgn="base">
              <a:spcBef>
                <a:spcPct val="0"/>
              </a:spcBef>
              <a:spcAft>
                <a:spcPct val="0"/>
              </a:spcAft>
              <a:buFont typeface="Arial" pitchFamily="34" charset="0"/>
              <a:buChar char="•"/>
            </a:pPr>
            <a:r>
              <a:rPr lang="en-US" sz="1050" i="1" dirty="0">
                <a:solidFill>
                  <a:srgbClr val="003399"/>
                </a:solidFill>
                <a:cs typeface="Arial" charset="0"/>
                <a:sym typeface="Symbol"/>
              </a:rPr>
              <a:t>CFD modeling &amp; steady state and scaled TLC testing</a:t>
            </a:r>
          </a:p>
          <a:p>
            <a:pPr marL="111125" indent="-111125" fontAlgn="base">
              <a:spcBef>
                <a:spcPct val="0"/>
              </a:spcBef>
              <a:spcAft>
                <a:spcPct val="0"/>
              </a:spcAft>
              <a:buFont typeface="Arial" pitchFamily="34" charset="0"/>
              <a:buChar char="•"/>
            </a:pPr>
            <a:r>
              <a:rPr lang="en-US" sz="1050" i="1" dirty="0">
                <a:solidFill>
                  <a:srgbClr val="003399"/>
                </a:solidFill>
                <a:cs typeface="Arial" charset="0"/>
                <a:sym typeface="Symbol"/>
              </a:rPr>
              <a:t>Mini/micro scale cellular units</a:t>
            </a:r>
            <a:endParaRPr lang="en-US" sz="1050" i="1" dirty="0">
              <a:solidFill>
                <a:srgbClr val="003399"/>
              </a:solidFill>
              <a:cs typeface="Arial" charset="0"/>
            </a:endParaRPr>
          </a:p>
        </p:txBody>
      </p:sp>
      <p:sp>
        <p:nvSpPr>
          <p:cNvPr id="8" name="TextBox 7"/>
          <p:cNvSpPr txBox="1"/>
          <p:nvPr/>
        </p:nvSpPr>
        <p:spPr>
          <a:xfrm>
            <a:off x="67007" y="2005035"/>
            <a:ext cx="2295194" cy="846386"/>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fontAlgn="base">
              <a:spcBef>
                <a:spcPct val="0"/>
              </a:spcBef>
              <a:spcAft>
                <a:spcPct val="0"/>
              </a:spcAft>
            </a:pPr>
            <a:r>
              <a:rPr lang="en-US" sz="1400" b="1" i="1" dirty="0">
                <a:solidFill>
                  <a:srgbClr val="003399"/>
                </a:solidFill>
                <a:cs typeface="Arial" charset="0"/>
                <a:sym typeface="Symbol"/>
              </a:rPr>
              <a:t>ODS Powder Fabrication and Characterization </a:t>
            </a:r>
          </a:p>
          <a:p>
            <a:pPr marL="109538" indent="-109538" fontAlgn="base">
              <a:spcBef>
                <a:spcPct val="0"/>
              </a:spcBef>
              <a:spcAft>
                <a:spcPct val="0"/>
              </a:spcAft>
              <a:buFont typeface="Arial" pitchFamily="34" charset="0"/>
              <a:buChar char="•"/>
            </a:pPr>
            <a:r>
              <a:rPr lang="en-US" sz="1050" i="1" dirty="0">
                <a:solidFill>
                  <a:srgbClr val="003399"/>
                </a:solidFill>
                <a:cs typeface="Arial" charset="0"/>
                <a:sym typeface="Symbol"/>
              </a:rPr>
              <a:t>MCB/BM for powders fabrication </a:t>
            </a:r>
          </a:p>
          <a:p>
            <a:pPr marL="109538" indent="-109538" fontAlgn="base">
              <a:spcBef>
                <a:spcPct val="0"/>
              </a:spcBef>
              <a:spcAft>
                <a:spcPct val="0"/>
              </a:spcAft>
              <a:buFont typeface="Arial" pitchFamily="34" charset="0"/>
              <a:buChar char="•"/>
            </a:pPr>
            <a:r>
              <a:rPr lang="en-US" sz="1050" i="1" dirty="0">
                <a:solidFill>
                  <a:srgbClr val="003399"/>
                </a:solidFill>
                <a:cs typeface="Arial" charset="0"/>
                <a:sym typeface="Symbol"/>
              </a:rPr>
              <a:t>Characterization</a:t>
            </a:r>
            <a:endParaRPr lang="en-US" sz="1100" i="1" dirty="0">
              <a:solidFill>
                <a:srgbClr val="003399"/>
              </a:solidFill>
              <a:cs typeface="Arial" charset="0"/>
            </a:endParaRPr>
          </a:p>
        </p:txBody>
      </p:sp>
      <p:sp>
        <p:nvSpPr>
          <p:cNvPr id="9" name="TextBox 8"/>
          <p:cNvSpPr txBox="1"/>
          <p:nvPr/>
        </p:nvSpPr>
        <p:spPr>
          <a:xfrm>
            <a:off x="6850227" y="2009435"/>
            <a:ext cx="2132137" cy="969496"/>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fontAlgn="base">
              <a:spcBef>
                <a:spcPct val="0"/>
              </a:spcBef>
              <a:spcAft>
                <a:spcPct val="0"/>
              </a:spcAft>
            </a:pPr>
            <a:r>
              <a:rPr lang="en-US" sz="1400" b="1" i="1" dirty="0">
                <a:solidFill>
                  <a:srgbClr val="003399"/>
                </a:solidFill>
                <a:cs typeface="Arial" charset="0"/>
                <a:sym typeface="Symbol"/>
              </a:rPr>
              <a:t>Thermal Cyclic Testing</a:t>
            </a:r>
          </a:p>
          <a:p>
            <a:pPr marL="109538" indent="-109538" fontAlgn="base">
              <a:spcBef>
                <a:spcPct val="0"/>
              </a:spcBef>
              <a:spcAft>
                <a:spcPct val="0"/>
              </a:spcAft>
              <a:buFont typeface="Arial" pitchFamily="34" charset="0"/>
              <a:buChar char="•"/>
            </a:pPr>
            <a:r>
              <a:rPr lang="en-US" sz="1050" i="1" dirty="0">
                <a:solidFill>
                  <a:srgbClr val="003399"/>
                </a:solidFill>
                <a:cs typeface="Arial" charset="0"/>
                <a:sym typeface="Symbol"/>
              </a:rPr>
              <a:t>In-situ non-destructive micro indentation facility</a:t>
            </a:r>
          </a:p>
          <a:p>
            <a:pPr marL="109538" indent="-109538" fontAlgn="base">
              <a:spcBef>
                <a:spcPct val="0"/>
              </a:spcBef>
              <a:spcAft>
                <a:spcPct val="0"/>
              </a:spcAft>
              <a:buFont typeface="Arial" pitchFamily="34" charset="0"/>
              <a:buChar char="•"/>
            </a:pPr>
            <a:r>
              <a:rPr lang="en-US" sz="1100" i="1" dirty="0">
                <a:solidFill>
                  <a:srgbClr val="003399"/>
                </a:solidFill>
                <a:cs typeface="Arial" charset="0"/>
                <a:sym typeface="Symbol"/>
              </a:rPr>
              <a:t>Thermal Cyclic Tests, Micro-hardness</a:t>
            </a:r>
            <a:endParaRPr lang="en-US" sz="1100" i="1" dirty="0">
              <a:solidFill>
                <a:srgbClr val="003399"/>
              </a:solidFill>
              <a:cs typeface="Arial" charset="0"/>
            </a:endParaRPr>
          </a:p>
        </p:txBody>
      </p:sp>
      <p:cxnSp>
        <p:nvCxnSpPr>
          <p:cNvPr id="10" name="Straight Connector 9"/>
          <p:cNvCxnSpPr/>
          <p:nvPr/>
        </p:nvCxnSpPr>
        <p:spPr>
          <a:xfrm>
            <a:off x="1864772" y="1809382"/>
            <a:ext cx="3843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87246" y="1813560"/>
            <a:ext cx="0" cy="200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1869280" y="1793240"/>
            <a:ext cx="1" cy="200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00400" y="1604226"/>
            <a:ext cx="47158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03754" y="1604226"/>
            <a:ext cx="0" cy="205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9" idx="0"/>
          </p:cNvCxnSpPr>
          <p:nvPr/>
        </p:nvCxnSpPr>
        <p:spPr>
          <a:xfrm>
            <a:off x="7916296" y="1604226"/>
            <a:ext cx="0" cy="4052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576972" y="1392167"/>
            <a:ext cx="0" cy="212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4"/>
          <p:cNvGrpSpPr/>
          <p:nvPr/>
        </p:nvGrpSpPr>
        <p:grpSpPr>
          <a:xfrm>
            <a:off x="4493246" y="4758868"/>
            <a:ext cx="1568188" cy="1112194"/>
            <a:chOff x="3463539" y="2101072"/>
            <a:chExt cx="5606644" cy="3649473"/>
          </a:xfrm>
        </p:grpSpPr>
        <p:pic>
          <p:nvPicPr>
            <p:cNvPr id="23" name="Picture 22" descr="PPC Vessel - Aerothermal.JPG"/>
            <p:cNvPicPr>
              <a:picLocks noChangeAspect="1"/>
            </p:cNvPicPr>
            <p:nvPr/>
          </p:nvPicPr>
          <p:blipFill>
            <a:blip r:embed="rId3" cstate="print"/>
            <a:stretch>
              <a:fillRect/>
            </a:stretch>
          </p:blipFill>
          <p:spPr>
            <a:xfrm>
              <a:off x="3463539" y="2101072"/>
              <a:ext cx="5606644" cy="3649473"/>
            </a:xfrm>
            <a:prstGeom prst="rect">
              <a:avLst/>
            </a:prstGeom>
            <a:noFill/>
            <a:ln>
              <a:noFill/>
            </a:ln>
          </p:spPr>
        </p:pic>
        <p:cxnSp>
          <p:nvCxnSpPr>
            <p:cNvPr id="24" name="Straight Arrow Connector 23"/>
            <p:cNvCxnSpPr/>
            <p:nvPr/>
          </p:nvCxnSpPr>
          <p:spPr bwMode="auto">
            <a:xfrm>
              <a:off x="6113135" y="2723339"/>
              <a:ext cx="298358" cy="808273"/>
            </a:xfrm>
            <a:prstGeom prst="straightConnector1">
              <a:avLst/>
            </a:prstGeom>
            <a:noFill/>
            <a:ln w="19050" cap="flat" cmpd="sng" algn="ctr">
              <a:solidFill>
                <a:schemeClr val="tx1"/>
              </a:solidFill>
              <a:prstDash val="solid"/>
              <a:round/>
              <a:headEnd type="none" w="med" len="med"/>
              <a:tailEnd type="triangle" w="med" len="med"/>
            </a:ln>
            <a:effectLst/>
          </p:spPr>
        </p:cxnSp>
        <p:sp>
          <p:nvSpPr>
            <p:cNvPr id="25" name="TextBox 24"/>
            <p:cNvSpPr txBox="1"/>
            <p:nvPr/>
          </p:nvSpPr>
          <p:spPr>
            <a:xfrm>
              <a:off x="4122914" y="2295436"/>
              <a:ext cx="2714967" cy="598432"/>
            </a:xfrm>
            <a:prstGeom prst="rect">
              <a:avLst/>
            </a:prstGeom>
            <a:noFill/>
          </p:spPr>
          <p:txBody>
            <a:bodyPr wrap="square" rtlCol="0">
              <a:spAutoFit/>
            </a:bodyPr>
            <a:lstStyle/>
            <a:p>
              <a:pPr fontAlgn="base">
                <a:spcBef>
                  <a:spcPct val="0"/>
                </a:spcBef>
                <a:spcAft>
                  <a:spcPct val="0"/>
                </a:spcAft>
              </a:pPr>
              <a:r>
                <a:rPr lang="en-US" sz="800" i="1" dirty="0">
                  <a:solidFill>
                    <a:srgbClr val="FFFFCC"/>
                  </a:solidFill>
                  <a:cs typeface="Arial" charset="0"/>
                </a:rPr>
                <a:t>Combustor</a:t>
              </a:r>
            </a:p>
          </p:txBody>
        </p:sp>
        <p:cxnSp>
          <p:nvCxnSpPr>
            <p:cNvPr id="26" name="Straight Arrow Connector 25"/>
            <p:cNvCxnSpPr/>
            <p:nvPr/>
          </p:nvCxnSpPr>
          <p:spPr bwMode="auto">
            <a:xfrm flipH="1" flipV="1">
              <a:off x="7895861" y="3256309"/>
              <a:ext cx="466402" cy="1111475"/>
            </a:xfrm>
            <a:prstGeom prst="straightConnector1">
              <a:avLst/>
            </a:prstGeom>
            <a:noFill/>
            <a:ln w="19050" cap="flat" cmpd="sng" algn="ctr">
              <a:solidFill>
                <a:schemeClr val="tx1"/>
              </a:solidFill>
              <a:prstDash val="solid"/>
              <a:round/>
              <a:headEnd type="none" w="med" len="med"/>
              <a:tailEnd type="triangle" w="med" len="med"/>
            </a:ln>
            <a:effectLst/>
          </p:spPr>
        </p:cxnSp>
        <p:sp>
          <p:nvSpPr>
            <p:cNvPr id="27" name="TextBox 26"/>
            <p:cNvSpPr txBox="1"/>
            <p:nvPr/>
          </p:nvSpPr>
          <p:spPr>
            <a:xfrm>
              <a:off x="6300394" y="4351754"/>
              <a:ext cx="2701439" cy="940390"/>
            </a:xfrm>
            <a:prstGeom prst="rect">
              <a:avLst/>
            </a:prstGeom>
            <a:noFill/>
          </p:spPr>
          <p:txBody>
            <a:bodyPr wrap="square" rtlCol="0">
              <a:spAutoFit/>
            </a:bodyPr>
            <a:lstStyle/>
            <a:p>
              <a:pPr fontAlgn="base">
                <a:spcBef>
                  <a:spcPct val="0"/>
                </a:spcBef>
                <a:spcAft>
                  <a:spcPct val="0"/>
                </a:spcAft>
              </a:pPr>
              <a:r>
                <a:rPr lang="en-US" sz="800" i="1" dirty="0">
                  <a:solidFill>
                    <a:srgbClr val="FFFFCC"/>
                  </a:solidFill>
                  <a:cs typeface="Arial" charset="0"/>
                </a:rPr>
                <a:t>Aerothermal Test Section</a:t>
              </a:r>
            </a:p>
          </p:txBody>
        </p:sp>
      </p:grpSp>
      <p:cxnSp>
        <p:nvCxnSpPr>
          <p:cNvPr id="47" name="Straight Connector 46"/>
          <p:cNvCxnSpPr>
            <a:cxnSpLocks/>
          </p:cNvCxnSpPr>
          <p:nvPr/>
        </p:nvCxnSpPr>
        <p:spPr>
          <a:xfrm flipH="1">
            <a:off x="2612375" y="3149155"/>
            <a:ext cx="1" cy="17168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58" y="2920326"/>
            <a:ext cx="1352342" cy="10444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1788379" y="4864862"/>
            <a:ext cx="2507292" cy="1438855"/>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fontAlgn="base">
              <a:spcBef>
                <a:spcPct val="0"/>
              </a:spcBef>
              <a:spcAft>
                <a:spcPct val="0"/>
              </a:spcAft>
            </a:pPr>
            <a:r>
              <a:rPr lang="en-US" sz="1400" b="1" i="1" dirty="0">
                <a:solidFill>
                  <a:srgbClr val="003399"/>
                </a:solidFill>
                <a:cs typeface="Arial" charset="0"/>
                <a:sym typeface="Symbol"/>
              </a:rPr>
              <a:t>Process Optimization to Fabricate ODS Transpiration and Lattice Structures </a:t>
            </a:r>
          </a:p>
          <a:p>
            <a:pPr marL="109538" indent="-109538" fontAlgn="base">
              <a:spcBef>
                <a:spcPct val="0"/>
              </a:spcBef>
              <a:spcAft>
                <a:spcPct val="0"/>
              </a:spcAft>
              <a:buFont typeface="Arial" pitchFamily="34" charset="0"/>
              <a:buChar char="•"/>
            </a:pPr>
            <a:r>
              <a:rPr lang="en-US" sz="1050" i="1" dirty="0">
                <a:solidFill>
                  <a:srgbClr val="003399"/>
                </a:solidFill>
                <a:cs typeface="Arial" charset="0"/>
                <a:sym typeface="Symbol"/>
              </a:rPr>
              <a:t>DMLS, BJT printing parameters</a:t>
            </a:r>
          </a:p>
          <a:p>
            <a:pPr marL="109538" indent="-109538" fontAlgn="base">
              <a:spcBef>
                <a:spcPct val="0"/>
              </a:spcBef>
              <a:spcAft>
                <a:spcPct val="0"/>
              </a:spcAft>
              <a:buFont typeface="Arial" pitchFamily="34" charset="0"/>
              <a:buChar char="•"/>
            </a:pPr>
            <a:r>
              <a:rPr lang="en-US" sz="1050" i="1" dirty="0">
                <a:solidFill>
                  <a:srgbClr val="003399"/>
                </a:solidFill>
                <a:cs typeface="Arial" charset="0"/>
                <a:sym typeface="Symbol"/>
              </a:rPr>
              <a:t>Posting printing characterization</a:t>
            </a:r>
          </a:p>
          <a:p>
            <a:pPr marL="109538" indent="-109538" fontAlgn="base">
              <a:spcBef>
                <a:spcPct val="0"/>
              </a:spcBef>
              <a:spcAft>
                <a:spcPct val="0"/>
              </a:spcAft>
              <a:buFont typeface="Arial" pitchFamily="34" charset="0"/>
              <a:buChar char="•"/>
            </a:pPr>
            <a:r>
              <a:rPr lang="en-US" sz="1050" i="1" dirty="0">
                <a:solidFill>
                  <a:srgbClr val="003399"/>
                </a:solidFill>
                <a:cs typeface="Arial" charset="0"/>
                <a:sym typeface="Symbol"/>
              </a:rPr>
              <a:t>OM, SEM</a:t>
            </a:r>
            <a:endParaRPr lang="en-US" sz="1100" i="1" dirty="0">
              <a:solidFill>
                <a:srgbClr val="003399"/>
              </a:solidFill>
              <a:cs typeface="Arial" charset="0"/>
            </a:endParaRPr>
          </a:p>
        </p:txBody>
      </p:sp>
      <p:cxnSp>
        <p:nvCxnSpPr>
          <p:cNvPr id="53" name="Straight Connector 52"/>
          <p:cNvCxnSpPr/>
          <p:nvPr/>
        </p:nvCxnSpPr>
        <p:spPr>
          <a:xfrm>
            <a:off x="5698380" y="1825302"/>
            <a:ext cx="1" cy="200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469018" y="3700709"/>
            <a:ext cx="2256917" cy="1061829"/>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fontAlgn="base">
              <a:spcBef>
                <a:spcPct val="0"/>
              </a:spcBef>
              <a:spcAft>
                <a:spcPct val="0"/>
              </a:spcAft>
            </a:pPr>
            <a:r>
              <a:rPr lang="en-US" sz="1400" b="1" i="1" dirty="0">
                <a:solidFill>
                  <a:srgbClr val="003399"/>
                </a:solidFill>
                <a:cs typeface="Arial" charset="0"/>
                <a:sym typeface="Symbol"/>
              </a:rPr>
              <a:t>High Temperature Heat Transfer Characterization</a:t>
            </a:r>
          </a:p>
          <a:p>
            <a:pPr algn="ctr" fontAlgn="base">
              <a:spcBef>
                <a:spcPct val="0"/>
              </a:spcBef>
              <a:spcAft>
                <a:spcPct val="0"/>
              </a:spcAft>
            </a:pPr>
            <a:r>
              <a:rPr lang="en-US" sz="1050" i="1" dirty="0">
                <a:solidFill>
                  <a:srgbClr val="C0504D">
                    <a:lumMod val="50000"/>
                  </a:srgbClr>
                </a:solidFill>
                <a:cs typeface="Arial" charset="0"/>
                <a:sym typeface="Symbol"/>
              </a:rPr>
              <a:t>High Temperature, Pressurized Testing (NETL)</a:t>
            </a:r>
          </a:p>
        </p:txBody>
      </p:sp>
      <p:cxnSp>
        <p:nvCxnSpPr>
          <p:cNvPr id="69" name="Straight Connector 68"/>
          <p:cNvCxnSpPr>
            <a:stCxn id="7" idx="2"/>
            <a:endCxn id="68" idx="0"/>
          </p:cNvCxnSpPr>
          <p:nvPr/>
        </p:nvCxnSpPr>
        <p:spPr>
          <a:xfrm>
            <a:off x="5597477" y="3039888"/>
            <a:ext cx="0" cy="6608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448602" y="1986648"/>
            <a:ext cx="1877289" cy="1169551"/>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fontAlgn="base">
              <a:spcBef>
                <a:spcPct val="0"/>
              </a:spcBef>
              <a:spcAft>
                <a:spcPct val="0"/>
              </a:spcAft>
            </a:pPr>
            <a:r>
              <a:rPr lang="en-US" sz="1400" b="1" i="1" dirty="0">
                <a:solidFill>
                  <a:srgbClr val="003399"/>
                </a:solidFill>
                <a:cs typeface="Arial" charset="0"/>
                <a:sym typeface="Symbol"/>
              </a:rPr>
              <a:t>Cooling Geometry Design</a:t>
            </a:r>
          </a:p>
          <a:p>
            <a:pPr marL="109538" indent="-109538" fontAlgn="base">
              <a:spcBef>
                <a:spcPct val="0"/>
              </a:spcBef>
              <a:spcAft>
                <a:spcPct val="0"/>
              </a:spcAft>
              <a:buFont typeface="Arial" pitchFamily="34" charset="0"/>
              <a:buChar char="•"/>
            </a:pPr>
            <a:r>
              <a:rPr lang="en-US" sz="1050" i="1" dirty="0">
                <a:solidFill>
                  <a:srgbClr val="003399"/>
                </a:solidFill>
                <a:cs typeface="Arial" charset="0"/>
                <a:sym typeface="Symbol"/>
              </a:rPr>
              <a:t>Wall jets, Transpiration and Lattice Geometry development and optimization </a:t>
            </a:r>
            <a:endParaRPr lang="en-US" sz="1100" i="1" dirty="0">
              <a:solidFill>
                <a:srgbClr val="003399"/>
              </a:solidFill>
              <a:cs typeface="Arial" charset="0"/>
            </a:endParaRPr>
          </a:p>
        </p:txBody>
      </p:sp>
      <p:pic>
        <p:nvPicPr>
          <p:cNvPr id="81" name="Picture 80"/>
          <p:cNvPicPr>
            <a:picLocks noChangeAspect="1"/>
          </p:cNvPicPr>
          <p:nvPr/>
        </p:nvPicPr>
        <p:blipFill rotWithShape="1">
          <a:blip r:embed="rId5" cstate="print">
            <a:extLst>
              <a:ext uri="{28A0092B-C50C-407E-A947-70E740481C1C}">
                <a14:useLocalDpi xmlns:a14="http://schemas.microsoft.com/office/drawing/2010/main" val="0"/>
              </a:ext>
            </a:extLst>
          </a:blip>
          <a:srcRect l="24764"/>
          <a:stretch/>
        </p:blipFill>
        <p:spPr>
          <a:xfrm flipH="1" flipV="1">
            <a:off x="4419600" y="3094472"/>
            <a:ext cx="1132581" cy="669056"/>
          </a:xfrm>
          <a:prstGeom prst="rect">
            <a:avLst/>
          </a:prstGeom>
          <a:ln>
            <a:noFill/>
          </a:ln>
          <a:effectLst>
            <a:softEdge rad="112500"/>
          </a:effectLst>
        </p:spPr>
      </p:pic>
      <p:pic>
        <p:nvPicPr>
          <p:cNvPr id="85" name="Picture 84" descr="Journal P. graphs-2-1-1.t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3793" y="3149155"/>
            <a:ext cx="1884599" cy="1011270"/>
          </a:xfrm>
          <a:prstGeom prst="rect">
            <a:avLst/>
          </a:prstGeom>
          <a:noFill/>
          <a:ln>
            <a:noFill/>
          </a:ln>
        </p:spPr>
      </p:pic>
      <p:sp>
        <p:nvSpPr>
          <p:cNvPr id="45" name="Rectangle 5"/>
          <p:cNvSpPr txBox="1">
            <a:spLocks noChangeArrowheads="1"/>
          </p:cNvSpPr>
          <p:nvPr/>
        </p:nvSpPr>
        <p:spPr bwMode="auto">
          <a:xfrm>
            <a:off x="-72428" y="182563"/>
            <a:ext cx="9216428" cy="458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28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a:lstStyle>
          <a:p>
            <a:pPr defTabSz="758825" eaLnBrk="1" hangingPunct="1">
              <a:lnSpc>
                <a:spcPct val="85000"/>
              </a:lnSpc>
              <a:defRPr/>
            </a:pPr>
            <a:r>
              <a:rPr lang="en-US" kern="0" dirty="0">
                <a:latin typeface="Arial"/>
              </a:rPr>
              <a:t>Project Work Breakdown Structure</a:t>
            </a:r>
            <a:endParaRPr lang="en-US" sz="2600" kern="0" dirty="0">
              <a:solidFill>
                <a:srgbClr val="000099"/>
              </a:solidFill>
              <a:effectLst>
                <a:outerShdw blurRad="38100" dist="38100" dir="2700000" algn="tl">
                  <a:srgbClr val="C0C0C0"/>
                </a:outerShdw>
              </a:effectLst>
              <a:latin typeface="Arial"/>
            </a:endParaRPr>
          </a:p>
        </p:txBody>
      </p:sp>
      <p:sp>
        <p:nvSpPr>
          <p:cNvPr id="2" name="TextBox 1">
            <a:extLst>
              <a:ext uri="{FF2B5EF4-FFF2-40B4-BE49-F238E27FC236}">
                <a16:creationId xmlns:a16="http://schemas.microsoft.com/office/drawing/2014/main" id="{E74B42B0-77FA-496D-80BD-6579112CAA89}"/>
              </a:ext>
            </a:extLst>
          </p:cNvPr>
          <p:cNvSpPr txBox="1"/>
          <p:nvPr/>
        </p:nvSpPr>
        <p:spPr>
          <a:xfrm>
            <a:off x="1503571" y="737307"/>
            <a:ext cx="6181780" cy="646331"/>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i="1" dirty="0">
                <a:solidFill>
                  <a:srgbClr val="003399"/>
                </a:solidFill>
                <a:cs typeface="Arial" charset="0"/>
                <a:sym typeface="Symbol"/>
              </a:rPr>
              <a:t>Goal: Enhanced Oxidation Resistance and Thermal Protection of Turbine Blades </a:t>
            </a:r>
            <a:endParaRPr lang="en-US" dirty="0"/>
          </a:p>
        </p:txBody>
      </p:sp>
      <p:pic>
        <p:nvPicPr>
          <p:cNvPr id="55" name="Picture 5">
            <a:extLst>
              <a:ext uri="{FF2B5EF4-FFF2-40B4-BE49-F238E27FC236}">
                <a16:creationId xmlns:a16="http://schemas.microsoft.com/office/drawing/2014/main" id="{54CD0410-A907-4344-9121-36AC6E7135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7126" y="3358615"/>
            <a:ext cx="557396" cy="406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55">
            <a:extLst>
              <a:ext uri="{FF2B5EF4-FFF2-40B4-BE49-F238E27FC236}">
                <a16:creationId xmlns:a16="http://schemas.microsoft.com/office/drawing/2014/main" id="{0A707623-D922-434F-B33C-F970AFAECE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57672" y="3280773"/>
            <a:ext cx="750771" cy="563078"/>
          </a:xfrm>
          <a:prstGeom prst="rect">
            <a:avLst/>
          </a:prstGeom>
        </p:spPr>
      </p:pic>
      <p:pic>
        <p:nvPicPr>
          <p:cNvPr id="29" name="Picture 28">
            <a:extLst>
              <a:ext uri="{FF2B5EF4-FFF2-40B4-BE49-F238E27FC236}">
                <a16:creationId xmlns:a16="http://schemas.microsoft.com/office/drawing/2014/main" id="{B0419770-1501-459E-A33E-B835474A02B2}"/>
              </a:ext>
            </a:extLst>
          </p:cNvPr>
          <p:cNvPicPr>
            <a:picLocks noChangeAspect="1"/>
          </p:cNvPicPr>
          <p:nvPr/>
        </p:nvPicPr>
        <p:blipFill>
          <a:blip r:embed="rId9"/>
          <a:stretch>
            <a:fillRect/>
          </a:stretch>
        </p:blipFill>
        <p:spPr>
          <a:xfrm>
            <a:off x="6462131" y="5105067"/>
            <a:ext cx="2650066" cy="1337677"/>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pic>
      <p:pic>
        <p:nvPicPr>
          <p:cNvPr id="54" name="Picture 53"/>
          <p:cNvPicPr/>
          <p:nvPr/>
        </p:nvPicPr>
        <p:blipFill rotWithShape="1">
          <a:blip r:embed="rId10"/>
          <a:srcRect l="30610" t="22008" r="20370" b="41688"/>
          <a:stretch/>
        </p:blipFill>
        <p:spPr>
          <a:xfrm>
            <a:off x="7288587" y="4062880"/>
            <a:ext cx="1772076" cy="1131952"/>
          </a:xfrm>
          <a:prstGeom prst="rect">
            <a:avLst/>
          </a:prstGeom>
          <a:ln>
            <a:noFill/>
          </a:ln>
          <a:effectLst>
            <a:softEdge rad="112500"/>
          </a:effectLst>
        </p:spPr>
      </p:pic>
      <p:pic>
        <p:nvPicPr>
          <p:cNvPr id="93" name="Picture 3" descr="C:\Users\LabUser\Box Sync\PhD\Proposal\coupons\IMG_20171002_1304469.jpg">
            <a:extLst>
              <a:ext uri="{FF2B5EF4-FFF2-40B4-BE49-F238E27FC236}">
                <a16:creationId xmlns:a16="http://schemas.microsoft.com/office/drawing/2014/main" id="{ED23F60A-AC05-403F-A735-49F81F78677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585" t="41520" r="11715" b="37336"/>
          <a:stretch/>
        </p:blipFill>
        <p:spPr bwMode="auto">
          <a:xfrm>
            <a:off x="3375841" y="3955731"/>
            <a:ext cx="540685" cy="54068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94" name="object 6">
            <a:extLst>
              <a:ext uri="{FF2B5EF4-FFF2-40B4-BE49-F238E27FC236}">
                <a16:creationId xmlns:a16="http://schemas.microsoft.com/office/drawing/2014/main" id="{BC921B2E-5208-42CC-A334-EBF94BE54549}"/>
              </a:ext>
            </a:extLst>
          </p:cNvPr>
          <p:cNvSpPr>
            <a:spLocks/>
          </p:cNvSpPr>
          <p:nvPr/>
        </p:nvSpPr>
        <p:spPr>
          <a:xfrm>
            <a:off x="2697683" y="3955731"/>
            <a:ext cx="610749" cy="600737"/>
          </a:xfrm>
          <a:prstGeom prst="rect">
            <a:avLst/>
          </a:prstGeom>
          <a:blipFill>
            <a:blip r:embed="rId1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668275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41" name="Rectangle 5"/>
          <p:cNvSpPr>
            <a:spLocks noGrp="1" noChangeArrowheads="1"/>
          </p:cNvSpPr>
          <p:nvPr>
            <p:ph type="title"/>
          </p:nvPr>
        </p:nvSpPr>
        <p:spPr>
          <a:xfrm>
            <a:off x="457200" y="182563"/>
            <a:ext cx="8229600" cy="458587"/>
          </a:xfrm>
        </p:spPr>
        <p:txBody>
          <a:bodyPr/>
          <a:lstStyle/>
          <a:p>
            <a:pPr defTabSz="758825" eaLnBrk="1" hangingPunct="1">
              <a:lnSpc>
                <a:spcPct val="85000"/>
              </a:lnSpc>
              <a:defRPr/>
            </a:pPr>
            <a:r>
              <a:rPr lang="en-US" sz="2800" dirty="0">
                <a:latin typeface="+mj-lt"/>
              </a:rPr>
              <a:t>University Turbin</a:t>
            </a:r>
            <a:r>
              <a:rPr lang="en-US" dirty="0">
                <a:latin typeface="+mj-lt"/>
              </a:rPr>
              <a:t>e Systems Research</a:t>
            </a:r>
            <a:endParaRPr lang="en-US" sz="2600" dirty="0">
              <a:solidFill>
                <a:srgbClr val="000099"/>
              </a:solidFill>
              <a:effectLst>
                <a:outerShdw blurRad="38100" dist="38100" dir="2700000" algn="tl">
                  <a:srgbClr val="C0C0C0"/>
                </a:outerShdw>
              </a:effectLst>
              <a:latin typeface="+mj-lt"/>
            </a:endParaRPr>
          </a:p>
        </p:txBody>
      </p:sp>
      <p:sp>
        <p:nvSpPr>
          <p:cNvPr id="12296" name="Rectangle 10"/>
          <p:cNvSpPr>
            <a:spLocks noChangeArrowheads="1"/>
          </p:cNvSpPr>
          <p:nvPr/>
        </p:nvSpPr>
        <p:spPr bwMode="auto">
          <a:xfrm>
            <a:off x="76210" y="990600"/>
            <a:ext cx="9067790" cy="4303742"/>
          </a:xfrm>
          <a:prstGeom prst="rect">
            <a:avLst/>
          </a:prstGeom>
          <a:noFill/>
          <a:ln w="9525">
            <a:noFill/>
            <a:miter lim="800000"/>
            <a:headEnd/>
            <a:tailEnd/>
          </a:ln>
        </p:spPr>
        <p:txBody>
          <a:bodyPr wrap="square" anchor="ctr">
            <a:spAutoFit/>
          </a:bodyPr>
          <a:lstStyle/>
          <a:p>
            <a:pPr algn="just" fontAlgn="base">
              <a:spcBef>
                <a:spcPct val="0"/>
              </a:spcBef>
              <a:spcAft>
                <a:spcPct val="0"/>
              </a:spcAft>
            </a:pPr>
            <a:r>
              <a:rPr lang="en-US" sz="3200" b="1" i="1" dirty="0">
                <a:solidFill>
                  <a:srgbClr val="004DBF"/>
                </a:solidFill>
                <a:cs typeface="Arial" charset="0"/>
              </a:rPr>
              <a:t>  Outlines</a:t>
            </a:r>
          </a:p>
          <a:p>
            <a:pPr algn="just" fontAlgn="base">
              <a:spcBef>
                <a:spcPct val="0"/>
              </a:spcBef>
              <a:spcAft>
                <a:spcPct val="0"/>
              </a:spcAft>
            </a:pPr>
            <a:endParaRPr lang="en-US" sz="3200" i="1" dirty="0">
              <a:solidFill>
                <a:srgbClr val="004DBF"/>
              </a:solidFill>
              <a:cs typeface="Arial" charset="0"/>
            </a:endParaRP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Background, Challenges, Objectives, Benefits of Technology, </a:t>
            </a:r>
            <a:br>
              <a:rPr lang="en-US" sz="2400" i="1" dirty="0">
                <a:solidFill>
                  <a:prstClr val="black"/>
                </a:solidFill>
                <a:cs typeface="Arial" charset="0"/>
              </a:rPr>
            </a:br>
            <a:r>
              <a:rPr lang="en-US" sz="2400" i="1" dirty="0">
                <a:solidFill>
                  <a:prstClr val="black"/>
                </a:solidFill>
                <a:cs typeface="Arial" charset="0"/>
              </a:rPr>
              <a:t>Research Task Plans</a:t>
            </a:r>
          </a:p>
          <a:p>
            <a:pPr marL="514350" indent="-285750" algn="just" fontAlgn="base">
              <a:spcBef>
                <a:spcPct val="0"/>
              </a:spcBef>
              <a:spcAft>
                <a:spcPts val="1000"/>
              </a:spcAft>
              <a:buFont typeface="Wingdings" panose="05000000000000000000" pitchFamily="2" charset="2"/>
              <a:buChar char="Ø"/>
            </a:pPr>
            <a:r>
              <a:rPr lang="en-US" sz="2400" b="1" i="1" dirty="0">
                <a:solidFill>
                  <a:srgbClr val="FF0000"/>
                </a:solidFill>
                <a:cs typeface="Arial" charset="0"/>
              </a:rPr>
              <a:t>Additive Manufacturing Processes</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ODS Powder Development</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Heat Transfer Results: Transpiration Cooling</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Heat Transfer Results: Lattice Cooling</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Summary</a:t>
            </a:r>
          </a:p>
        </p:txBody>
      </p:sp>
    </p:spTree>
    <p:extLst>
      <p:ext uri="{BB962C8B-B14F-4D97-AF65-F5344CB8AC3E}">
        <p14:creationId xmlns:p14="http://schemas.microsoft.com/office/powerpoint/2010/main" val="3629539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50815" y="5848351"/>
            <a:ext cx="8720137" cy="523220"/>
          </a:xfrm>
          <a:prstGeom prst="rect">
            <a:avLst/>
          </a:prstGeom>
        </p:spPr>
        <p:txBody>
          <a:bodyPr>
            <a:spAutoFit/>
          </a:bodyPr>
          <a:lstStyle/>
          <a:p>
            <a:pPr>
              <a:defRPr/>
            </a:pPr>
            <a:r>
              <a:rPr lang="en-US" sz="1400" b="1" dirty="0">
                <a:latin typeface="+mn-lt"/>
              </a:rPr>
              <a:t>As metallic additive manufacturing technologies advance significantly over the recent past, complex metal products, such as turbine components, can be manufactured by this innovative technology. </a:t>
            </a:r>
          </a:p>
        </p:txBody>
      </p:sp>
      <p:grpSp>
        <p:nvGrpSpPr>
          <p:cNvPr id="23" name="Group 22"/>
          <p:cNvGrpSpPr/>
          <p:nvPr/>
        </p:nvGrpSpPr>
        <p:grpSpPr>
          <a:xfrm>
            <a:off x="0" y="894437"/>
            <a:ext cx="9144000" cy="4957661"/>
            <a:chOff x="0" y="894437"/>
            <a:chExt cx="9144000" cy="4957661"/>
          </a:xfrm>
        </p:grpSpPr>
        <p:sp>
          <p:nvSpPr>
            <p:cNvPr id="24" name="TextBox 23"/>
            <p:cNvSpPr txBox="1"/>
            <p:nvPr/>
          </p:nvSpPr>
          <p:spPr>
            <a:xfrm>
              <a:off x="47749" y="1172993"/>
              <a:ext cx="1295553" cy="523220"/>
            </a:xfrm>
            <a:prstGeom prst="rect">
              <a:avLst/>
            </a:prstGeom>
            <a:noFill/>
          </p:spPr>
          <p:txBody>
            <a:bodyPr wrap="square" rtlCol="0">
              <a:spAutoFit/>
            </a:bodyPr>
            <a:lstStyle/>
            <a:p>
              <a:pPr algn="ctr"/>
              <a:r>
                <a:rPr lang="en-US" sz="1400" b="1" i="0" dirty="0">
                  <a:solidFill>
                    <a:schemeClr val="tx1"/>
                  </a:solidFill>
                  <a:latin typeface="+mj-lt"/>
                </a:rPr>
                <a:t>Bind Jetting</a:t>
              </a:r>
            </a:p>
            <a:p>
              <a:pPr algn="ctr"/>
              <a:r>
                <a:rPr lang="en-US" sz="1400" b="1" i="0" dirty="0">
                  <a:solidFill>
                    <a:schemeClr val="tx1"/>
                  </a:solidFill>
                  <a:latin typeface="+mj-lt"/>
                </a:rPr>
                <a:t>(</a:t>
              </a:r>
              <a:r>
                <a:rPr lang="en-US" sz="1400" b="1" i="0" dirty="0" err="1">
                  <a:solidFill>
                    <a:schemeClr val="tx1"/>
                  </a:solidFill>
                  <a:latin typeface="+mj-lt"/>
                </a:rPr>
                <a:t>EXOne</a:t>
              </a:r>
              <a:r>
                <a:rPr lang="en-US" sz="1400" b="1" i="0" dirty="0">
                  <a:solidFill>
                    <a:schemeClr val="tx1"/>
                  </a:solidFill>
                  <a:latin typeface="+mj-lt"/>
                </a:rPr>
                <a:t>)</a:t>
              </a:r>
            </a:p>
          </p:txBody>
        </p:sp>
        <p:sp>
          <p:nvSpPr>
            <p:cNvPr id="25" name="TextBox 24"/>
            <p:cNvSpPr txBox="1"/>
            <p:nvPr/>
          </p:nvSpPr>
          <p:spPr>
            <a:xfrm>
              <a:off x="47749" y="2916734"/>
              <a:ext cx="1415721" cy="523220"/>
            </a:xfrm>
            <a:prstGeom prst="rect">
              <a:avLst/>
            </a:prstGeom>
            <a:noFill/>
          </p:spPr>
          <p:txBody>
            <a:bodyPr wrap="square" rtlCol="0">
              <a:spAutoFit/>
            </a:bodyPr>
            <a:lstStyle/>
            <a:p>
              <a:pPr algn="ctr"/>
              <a:r>
                <a:rPr lang="en-US" sz="1400" b="1" i="0" dirty="0">
                  <a:solidFill>
                    <a:schemeClr val="tx1"/>
                  </a:solidFill>
                  <a:latin typeface="+mj-lt"/>
                </a:rPr>
                <a:t>Powder Bed Fusion (EOS)</a:t>
              </a:r>
            </a:p>
          </p:txBody>
        </p:sp>
        <p:sp>
          <p:nvSpPr>
            <p:cNvPr id="26" name="TextBox 25"/>
            <p:cNvSpPr txBox="1"/>
            <p:nvPr/>
          </p:nvSpPr>
          <p:spPr>
            <a:xfrm>
              <a:off x="47749" y="4650887"/>
              <a:ext cx="1383686" cy="738664"/>
            </a:xfrm>
            <a:prstGeom prst="rect">
              <a:avLst/>
            </a:prstGeom>
            <a:noFill/>
          </p:spPr>
          <p:txBody>
            <a:bodyPr wrap="square" rtlCol="0">
              <a:spAutoFit/>
            </a:bodyPr>
            <a:lstStyle/>
            <a:p>
              <a:pPr algn="ctr"/>
              <a:r>
                <a:rPr lang="en-US" sz="1400" b="1" i="0" dirty="0">
                  <a:solidFill>
                    <a:schemeClr val="tx1"/>
                  </a:solidFill>
                  <a:latin typeface="+mj-lt"/>
                </a:rPr>
                <a:t>Direct Energy Deposition (LENS)</a:t>
              </a:r>
            </a:p>
          </p:txBody>
        </p:sp>
        <p:pic>
          <p:nvPicPr>
            <p:cNvPr id="29" name="Picture 2" descr="M-Flex: Digital Part Materialization Syst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6117" y="894437"/>
              <a:ext cx="1866712" cy="15516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fuzehub.com/wp-content/uploads/2013/08/proces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46241" y="894437"/>
              <a:ext cx="2816321" cy="15516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tctmagazine.com/downloads/7407/download/EOS%201165-1.jpg?cb=81064f16d9b290dc847c5f6b09a8f5f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93214" y="2735325"/>
              <a:ext cx="2162985" cy="15552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s://acamm.llnl.gov/content/assets/images/powder-bed-am-schematic.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55605" y="2735325"/>
              <a:ext cx="2863125" cy="1470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http://i0.wp.com/blog.mechguru.com/wp-content/uploads/2015/06/Directed-Energy-Deposition.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770965" y="4382763"/>
              <a:ext cx="2359620" cy="136222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http://www.tecedu.com/wp-content/uploads/2014/02/LENS_450-2.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898235" y="4502063"/>
              <a:ext cx="1623957" cy="1286816"/>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p:cNvCxnSpPr/>
            <p:nvPr/>
          </p:nvCxnSpPr>
          <p:spPr bwMode="auto">
            <a:xfrm>
              <a:off x="0" y="2540734"/>
              <a:ext cx="9144000" cy="0"/>
            </a:xfrm>
            <a:prstGeom prst="line">
              <a:avLst/>
            </a:prstGeom>
            <a:no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a:off x="0" y="4350386"/>
              <a:ext cx="9144000" cy="0"/>
            </a:xfrm>
            <a:prstGeom prst="line">
              <a:avLst/>
            </a:prstGeom>
            <a:noFill/>
            <a:ln w="9525" cap="flat" cmpd="sng" algn="ctr">
              <a:solidFill>
                <a:schemeClr val="tx1"/>
              </a:solidFill>
              <a:prstDash val="solid"/>
              <a:round/>
              <a:headEnd type="none" w="med" len="med"/>
              <a:tailEnd type="none" w="med" len="med"/>
            </a:ln>
            <a:effectLst/>
          </p:spPr>
        </p:cxnSp>
        <p:sp>
          <p:nvSpPr>
            <p:cNvPr id="43" name="TextBox 42"/>
            <p:cNvSpPr txBox="1"/>
            <p:nvPr/>
          </p:nvSpPr>
          <p:spPr>
            <a:xfrm>
              <a:off x="47749" y="1645062"/>
              <a:ext cx="1415721" cy="430887"/>
            </a:xfrm>
            <a:prstGeom prst="rect">
              <a:avLst/>
            </a:prstGeom>
            <a:noFill/>
          </p:spPr>
          <p:txBody>
            <a:bodyPr wrap="square" rtlCol="0">
              <a:spAutoFit/>
            </a:bodyPr>
            <a:lstStyle/>
            <a:p>
              <a:r>
                <a:rPr lang="en-US" sz="1100" i="0" dirty="0">
                  <a:solidFill>
                    <a:srgbClr val="FF0000"/>
                  </a:solidFill>
                  <a:latin typeface="+mj-lt"/>
                </a:rPr>
                <a:t>Pros: geometry free </a:t>
              </a:r>
            </a:p>
            <a:p>
              <a:r>
                <a:rPr lang="en-US" sz="1100" i="0" dirty="0">
                  <a:solidFill>
                    <a:schemeClr val="accent2"/>
                  </a:solidFill>
                  <a:latin typeface="+mj-lt"/>
                </a:rPr>
                <a:t>cons: high porosity</a:t>
              </a:r>
            </a:p>
          </p:txBody>
        </p:sp>
        <p:sp>
          <p:nvSpPr>
            <p:cNvPr id="44" name="TextBox 43"/>
            <p:cNvSpPr txBox="1"/>
            <p:nvPr/>
          </p:nvSpPr>
          <p:spPr>
            <a:xfrm>
              <a:off x="47749" y="3418387"/>
              <a:ext cx="1744792" cy="430887"/>
            </a:xfrm>
            <a:prstGeom prst="rect">
              <a:avLst/>
            </a:prstGeom>
            <a:noFill/>
          </p:spPr>
          <p:txBody>
            <a:bodyPr wrap="square" rtlCol="0">
              <a:spAutoFit/>
            </a:bodyPr>
            <a:lstStyle/>
            <a:p>
              <a:r>
                <a:rPr lang="en-US" sz="1100" i="0" dirty="0">
                  <a:solidFill>
                    <a:srgbClr val="FF0000"/>
                  </a:solidFill>
                  <a:latin typeface="+mj-lt"/>
                </a:rPr>
                <a:t>Pros: complex geometry</a:t>
              </a:r>
            </a:p>
            <a:p>
              <a:r>
                <a:rPr lang="en-US" sz="1100" i="0" dirty="0">
                  <a:solidFill>
                    <a:schemeClr val="accent2"/>
                  </a:solidFill>
                  <a:latin typeface="+mj-lt"/>
                </a:rPr>
                <a:t>cons: single material</a:t>
              </a:r>
            </a:p>
          </p:txBody>
        </p:sp>
        <p:sp>
          <p:nvSpPr>
            <p:cNvPr id="45" name="TextBox 44"/>
            <p:cNvSpPr txBox="1"/>
            <p:nvPr/>
          </p:nvSpPr>
          <p:spPr>
            <a:xfrm>
              <a:off x="47749" y="5251934"/>
              <a:ext cx="1768908" cy="600164"/>
            </a:xfrm>
            <a:prstGeom prst="rect">
              <a:avLst/>
            </a:prstGeom>
            <a:noFill/>
          </p:spPr>
          <p:txBody>
            <a:bodyPr wrap="square" rtlCol="0">
              <a:spAutoFit/>
            </a:bodyPr>
            <a:lstStyle/>
            <a:p>
              <a:r>
                <a:rPr lang="en-US" sz="1100" i="0" dirty="0">
                  <a:solidFill>
                    <a:srgbClr val="FF0000"/>
                  </a:solidFill>
                  <a:latin typeface="+mj-lt"/>
                </a:rPr>
                <a:t>Pros: multiple materials </a:t>
              </a:r>
            </a:p>
            <a:p>
              <a:r>
                <a:rPr lang="en-US" sz="1100" i="0" dirty="0">
                  <a:solidFill>
                    <a:schemeClr val="accent2"/>
                  </a:solidFill>
                  <a:latin typeface="+mj-lt"/>
                </a:rPr>
                <a:t>cons: no overhangs or unsupported structure</a:t>
              </a:r>
            </a:p>
          </p:txBody>
        </p:sp>
      </p:grpSp>
      <p:pic>
        <p:nvPicPr>
          <p:cNvPr id="46" name="Picture 2" descr="https://www.engineering.pitt.edu/uploadedImages/_Content/Sub_Sites/Business/MRW/AMRL/_Library/Exone%20Innovent.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45783" y="808373"/>
            <a:ext cx="2162985" cy="165348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36EEBB75-30EE-4DCA-B52C-DC651F0E22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85303" y="2824921"/>
            <a:ext cx="2069671" cy="1284803"/>
          </a:xfrm>
          <a:prstGeom prst="rect">
            <a:avLst/>
          </a:prstGeom>
        </p:spPr>
      </p:pic>
      <p:pic>
        <p:nvPicPr>
          <p:cNvPr id="3" name="Picture 2">
            <a:extLst>
              <a:ext uri="{FF2B5EF4-FFF2-40B4-BE49-F238E27FC236}">
                <a16:creationId xmlns:a16="http://schemas.microsoft.com/office/drawing/2014/main" id="{FFF617F8-4648-464A-A42D-12524012745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62800" y="781411"/>
            <a:ext cx="1650064" cy="1650064"/>
          </a:xfrm>
          <a:prstGeom prst="rect">
            <a:avLst/>
          </a:prstGeom>
        </p:spPr>
      </p:pic>
      <p:pic>
        <p:nvPicPr>
          <p:cNvPr id="5" name="Picture 4">
            <a:extLst>
              <a:ext uri="{FF2B5EF4-FFF2-40B4-BE49-F238E27FC236}">
                <a16:creationId xmlns:a16="http://schemas.microsoft.com/office/drawing/2014/main" id="{DD03AD70-495E-4517-A06A-4442DF57AA0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60517" y="4692542"/>
            <a:ext cx="2051732" cy="1155809"/>
          </a:xfrm>
          <a:prstGeom prst="rect">
            <a:avLst/>
          </a:prstGeom>
        </p:spPr>
      </p:pic>
      <p:sp>
        <p:nvSpPr>
          <p:cNvPr id="22" name="Rectangle 5">
            <a:extLst>
              <a:ext uri="{FF2B5EF4-FFF2-40B4-BE49-F238E27FC236}">
                <a16:creationId xmlns:a16="http://schemas.microsoft.com/office/drawing/2014/main" id="{00D29F1D-E28F-4E03-B8D9-6AEA71740262}"/>
              </a:ext>
            </a:extLst>
          </p:cNvPr>
          <p:cNvSpPr txBox="1">
            <a:spLocks noChangeArrowheads="1"/>
          </p:cNvSpPr>
          <p:nvPr/>
        </p:nvSpPr>
        <p:spPr bwMode="auto">
          <a:xfrm>
            <a:off x="-72428" y="182563"/>
            <a:ext cx="9216428" cy="458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2800" b="1">
                <a:solidFill>
                  <a:srgbClr val="003399"/>
                </a:solidFill>
                <a:latin typeface="Palatino Linotype" pitchFamily="18" charset="0"/>
                <a:ea typeface="+mj-ea"/>
                <a:cs typeface="+mj-cs"/>
              </a:defRPr>
            </a:lvl1pPr>
            <a:lvl2pPr algn="ctr" rtl="0" eaLnBrk="0" fontAlgn="base" hangingPunct="0">
              <a:spcBef>
                <a:spcPct val="0"/>
              </a:spcBef>
              <a:spcAft>
                <a:spcPct val="0"/>
              </a:spcAft>
              <a:defRPr sz="3000" b="1">
                <a:solidFill>
                  <a:srgbClr val="003399"/>
                </a:solidFill>
                <a:latin typeface="Arial" charset="0"/>
              </a:defRPr>
            </a:lvl2pPr>
            <a:lvl3pPr algn="ctr" rtl="0" eaLnBrk="0" fontAlgn="base" hangingPunct="0">
              <a:spcBef>
                <a:spcPct val="0"/>
              </a:spcBef>
              <a:spcAft>
                <a:spcPct val="0"/>
              </a:spcAft>
              <a:defRPr sz="3000" b="1">
                <a:solidFill>
                  <a:srgbClr val="003399"/>
                </a:solidFill>
                <a:latin typeface="Arial" charset="0"/>
              </a:defRPr>
            </a:lvl3pPr>
            <a:lvl4pPr algn="ctr" rtl="0" eaLnBrk="0" fontAlgn="base" hangingPunct="0">
              <a:spcBef>
                <a:spcPct val="0"/>
              </a:spcBef>
              <a:spcAft>
                <a:spcPct val="0"/>
              </a:spcAft>
              <a:defRPr sz="3000" b="1">
                <a:solidFill>
                  <a:srgbClr val="003399"/>
                </a:solidFill>
                <a:latin typeface="Arial" charset="0"/>
              </a:defRPr>
            </a:lvl4pPr>
            <a:lvl5pPr algn="ctr" rtl="0" eaLnBrk="0" fontAlgn="base" hangingPunct="0">
              <a:spcBef>
                <a:spcPct val="0"/>
              </a:spcBef>
              <a:spcAft>
                <a:spcPct val="0"/>
              </a:spcAft>
              <a:defRPr sz="3000" b="1">
                <a:solidFill>
                  <a:srgbClr val="003399"/>
                </a:solidFill>
                <a:latin typeface="Arial" charset="0"/>
              </a:defRPr>
            </a:lvl5pPr>
            <a:lvl6pPr marL="457200" algn="ctr" rtl="0" fontAlgn="base">
              <a:spcBef>
                <a:spcPct val="0"/>
              </a:spcBef>
              <a:spcAft>
                <a:spcPct val="0"/>
              </a:spcAft>
              <a:defRPr sz="3000" b="1">
                <a:solidFill>
                  <a:srgbClr val="003399"/>
                </a:solidFill>
                <a:latin typeface="Arial" charset="0"/>
              </a:defRPr>
            </a:lvl6pPr>
            <a:lvl7pPr marL="914400" algn="ctr" rtl="0" fontAlgn="base">
              <a:spcBef>
                <a:spcPct val="0"/>
              </a:spcBef>
              <a:spcAft>
                <a:spcPct val="0"/>
              </a:spcAft>
              <a:defRPr sz="3000" b="1">
                <a:solidFill>
                  <a:srgbClr val="003399"/>
                </a:solidFill>
                <a:latin typeface="Arial" charset="0"/>
              </a:defRPr>
            </a:lvl7pPr>
            <a:lvl8pPr marL="1371600" algn="ctr" rtl="0" fontAlgn="base">
              <a:spcBef>
                <a:spcPct val="0"/>
              </a:spcBef>
              <a:spcAft>
                <a:spcPct val="0"/>
              </a:spcAft>
              <a:defRPr sz="3000" b="1">
                <a:solidFill>
                  <a:srgbClr val="003399"/>
                </a:solidFill>
                <a:latin typeface="Arial" charset="0"/>
              </a:defRPr>
            </a:lvl8pPr>
            <a:lvl9pPr marL="1828800" algn="ctr" rtl="0" fontAlgn="base">
              <a:spcBef>
                <a:spcPct val="0"/>
              </a:spcBef>
              <a:spcAft>
                <a:spcPct val="0"/>
              </a:spcAft>
              <a:defRPr sz="3000" b="1">
                <a:solidFill>
                  <a:srgbClr val="003399"/>
                </a:solidFill>
                <a:latin typeface="Arial" charset="0"/>
              </a:defRPr>
            </a:lvl9pPr>
          </a:lstStyle>
          <a:p>
            <a:pPr defTabSz="758825" eaLnBrk="1" hangingPunct="1">
              <a:lnSpc>
                <a:spcPct val="85000"/>
              </a:lnSpc>
              <a:defRPr/>
            </a:pPr>
            <a:r>
              <a:rPr lang="en-US" kern="0" dirty="0">
                <a:latin typeface="Arial"/>
              </a:rPr>
              <a:t>AM Processes </a:t>
            </a:r>
            <a:r>
              <a:rPr lang="en-US" altLang="zh-CN" kern="0" dirty="0">
                <a:latin typeface="Arial"/>
              </a:rPr>
              <a:t>Utilized</a:t>
            </a:r>
            <a:endParaRPr lang="en-US" sz="2600" kern="0" dirty="0">
              <a:solidFill>
                <a:srgbClr val="000099"/>
              </a:solidFill>
              <a:effectLst>
                <a:outerShdw blurRad="38100" dist="38100" dir="2700000" algn="tl">
                  <a:srgbClr val="C0C0C0"/>
                </a:outerShdw>
              </a:effectLst>
              <a:latin typeface="Arial"/>
            </a:endParaRPr>
          </a:p>
        </p:txBody>
      </p:sp>
    </p:spTree>
    <p:extLst>
      <p:ext uri="{BB962C8B-B14F-4D97-AF65-F5344CB8AC3E}">
        <p14:creationId xmlns:p14="http://schemas.microsoft.com/office/powerpoint/2010/main" val="245785149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41" name="Rectangle 5"/>
          <p:cNvSpPr>
            <a:spLocks noGrp="1" noChangeArrowheads="1"/>
          </p:cNvSpPr>
          <p:nvPr>
            <p:ph type="title"/>
          </p:nvPr>
        </p:nvSpPr>
        <p:spPr>
          <a:xfrm>
            <a:off x="457200" y="182563"/>
            <a:ext cx="8229600" cy="458587"/>
          </a:xfrm>
        </p:spPr>
        <p:txBody>
          <a:bodyPr/>
          <a:lstStyle/>
          <a:p>
            <a:pPr defTabSz="758825" eaLnBrk="1" hangingPunct="1">
              <a:lnSpc>
                <a:spcPct val="85000"/>
              </a:lnSpc>
              <a:defRPr/>
            </a:pPr>
            <a:r>
              <a:rPr lang="en-US" sz="2800" dirty="0">
                <a:latin typeface="+mj-lt"/>
              </a:rPr>
              <a:t>University Turbin</a:t>
            </a:r>
            <a:r>
              <a:rPr lang="en-US" dirty="0">
                <a:latin typeface="+mj-lt"/>
              </a:rPr>
              <a:t>e Systems Research</a:t>
            </a:r>
            <a:endParaRPr lang="en-US" sz="2600" dirty="0">
              <a:solidFill>
                <a:srgbClr val="000099"/>
              </a:solidFill>
              <a:effectLst>
                <a:outerShdw blurRad="38100" dist="38100" dir="2700000" algn="tl">
                  <a:srgbClr val="C0C0C0"/>
                </a:outerShdw>
              </a:effectLst>
              <a:latin typeface="+mj-lt"/>
            </a:endParaRPr>
          </a:p>
        </p:txBody>
      </p:sp>
      <p:sp>
        <p:nvSpPr>
          <p:cNvPr id="12296" name="Rectangle 10"/>
          <p:cNvSpPr>
            <a:spLocks noChangeArrowheads="1"/>
          </p:cNvSpPr>
          <p:nvPr/>
        </p:nvSpPr>
        <p:spPr bwMode="auto">
          <a:xfrm>
            <a:off x="76210" y="990600"/>
            <a:ext cx="9067790" cy="4303742"/>
          </a:xfrm>
          <a:prstGeom prst="rect">
            <a:avLst/>
          </a:prstGeom>
          <a:noFill/>
          <a:ln w="9525">
            <a:noFill/>
            <a:miter lim="800000"/>
            <a:headEnd/>
            <a:tailEnd/>
          </a:ln>
        </p:spPr>
        <p:txBody>
          <a:bodyPr wrap="square" anchor="ctr">
            <a:spAutoFit/>
          </a:bodyPr>
          <a:lstStyle/>
          <a:p>
            <a:pPr algn="just" fontAlgn="base">
              <a:spcBef>
                <a:spcPct val="0"/>
              </a:spcBef>
              <a:spcAft>
                <a:spcPct val="0"/>
              </a:spcAft>
            </a:pPr>
            <a:r>
              <a:rPr lang="en-US" sz="3200" b="1" i="1" dirty="0">
                <a:solidFill>
                  <a:srgbClr val="004DBF"/>
                </a:solidFill>
                <a:cs typeface="Arial" charset="0"/>
              </a:rPr>
              <a:t>  Outlines</a:t>
            </a:r>
          </a:p>
          <a:p>
            <a:pPr algn="just" fontAlgn="base">
              <a:spcBef>
                <a:spcPct val="0"/>
              </a:spcBef>
              <a:spcAft>
                <a:spcPct val="0"/>
              </a:spcAft>
            </a:pPr>
            <a:endParaRPr lang="en-US" sz="3200" i="1" dirty="0">
              <a:solidFill>
                <a:srgbClr val="004DBF"/>
              </a:solidFill>
              <a:cs typeface="Arial" charset="0"/>
            </a:endParaRP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Background, Challenges, Objectives, Benefits of Technology, </a:t>
            </a:r>
            <a:br>
              <a:rPr lang="en-US" sz="2400" i="1" dirty="0">
                <a:solidFill>
                  <a:prstClr val="black"/>
                </a:solidFill>
                <a:cs typeface="Arial" charset="0"/>
              </a:rPr>
            </a:br>
            <a:r>
              <a:rPr lang="en-US" sz="2400" i="1" dirty="0">
                <a:solidFill>
                  <a:prstClr val="black"/>
                </a:solidFill>
                <a:cs typeface="Arial" charset="0"/>
              </a:rPr>
              <a:t>Research Task Plans</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Additive Manufacturing Processes</a:t>
            </a:r>
          </a:p>
          <a:p>
            <a:pPr marL="514350" indent="-285750" algn="just" fontAlgn="base">
              <a:spcBef>
                <a:spcPct val="0"/>
              </a:spcBef>
              <a:spcAft>
                <a:spcPts val="1000"/>
              </a:spcAft>
              <a:buFont typeface="Wingdings" panose="05000000000000000000" pitchFamily="2" charset="2"/>
              <a:buChar char="Ø"/>
            </a:pPr>
            <a:r>
              <a:rPr lang="en-US" sz="2400" b="1" i="1" dirty="0">
                <a:solidFill>
                  <a:srgbClr val="FF0000"/>
                </a:solidFill>
                <a:cs typeface="Arial" charset="0"/>
              </a:rPr>
              <a:t>ODS Powder Development</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Heat Transfer Results: Transpiration Cooling</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Heat Transfer Results: Lattice Cooling</a:t>
            </a:r>
          </a:p>
          <a:p>
            <a:pPr marL="514350" indent="-285750" algn="just" fontAlgn="base">
              <a:spcBef>
                <a:spcPct val="0"/>
              </a:spcBef>
              <a:spcAft>
                <a:spcPts val="1000"/>
              </a:spcAft>
              <a:buFont typeface="Wingdings" panose="05000000000000000000" pitchFamily="2" charset="2"/>
              <a:buChar char="Ø"/>
            </a:pPr>
            <a:r>
              <a:rPr lang="en-US" sz="2400" i="1" dirty="0">
                <a:solidFill>
                  <a:prstClr val="black"/>
                </a:solidFill>
                <a:cs typeface="Arial" charset="0"/>
              </a:rPr>
              <a:t>Summary</a:t>
            </a:r>
          </a:p>
        </p:txBody>
      </p:sp>
    </p:spTree>
    <p:extLst>
      <p:ext uri="{BB962C8B-B14F-4D97-AF65-F5344CB8AC3E}">
        <p14:creationId xmlns:p14="http://schemas.microsoft.com/office/powerpoint/2010/main" val="2258832138"/>
      </p:ext>
    </p:extLst>
  </p:cSld>
  <p:clrMapOvr>
    <a:masterClrMapping/>
  </p:clrMapOvr>
</p:sld>
</file>

<file path=ppt/theme/theme1.xml><?xml version="1.0" encoding="utf-8"?>
<a:theme xmlns:a="http://schemas.openxmlformats.org/drawingml/2006/main" name="NETL Presentat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TL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27432" rIns="0" bIns="27432"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900" b="0" i="1" u="none" strike="noStrike" cap="none" normalizeH="0" baseline="0" smtClean="0">
            <a:ln>
              <a:noFill/>
            </a:ln>
            <a:solidFill>
              <a:srgbClr val="003399"/>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27432" rIns="0" bIns="27432"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900" b="0" i="1" u="none" strike="noStrike" cap="none" normalizeH="0" baseline="0" smtClean="0">
            <a:ln>
              <a:noFill/>
            </a:ln>
            <a:solidFill>
              <a:srgbClr val="003399"/>
            </a:solidFill>
            <a:effectLst/>
            <a:latin typeface="Arial" charset="0"/>
            <a:cs typeface="Arial" charset="0"/>
          </a:defRPr>
        </a:defPPr>
      </a:lstStyle>
    </a:lnDef>
  </a:objectDefaults>
  <a:extraClrSchemeLst>
    <a:extraClrScheme>
      <a:clrScheme name="NETL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Presentation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NETL Presentation">
  <a:themeElements>
    <a:clrScheme name="NETL Presentation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fontScheme name="NETL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27432" rIns="0" bIns="27432"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900" b="0" i="1" u="none" strike="noStrike" cap="none" normalizeH="0" baseline="0" smtClean="0">
            <a:ln>
              <a:noFill/>
            </a:ln>
            <a:solidFill>
              <a:srgbClr val="003399"/>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27432" rIns="0" bIns="27432"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900" b="0" i="1" u="none" strike="noStrike" cap="none" normalizeH="0" baseline="0" smtClean="0">
            <a:ln>
              <a:noFill/>
            </a:ln>
            <a:solidFill>
              <a:srgbClr val="003399"/>
            </a:solidFill>
            <a:effectLst/>
            <a:latin typeface="Arial" charset="0"/>
            <a:cs typeface="Arial" charset="0"/>
          </a:defRPr>
        </a:defPPr>
      </a:lstStyle>
    </a:lnDef>
  </a:objectDefaults>
  <a:extraClrSchemeLst>
    <a:extraClrScheme>
      <a:clrScheme name="NETL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Presentation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ETL Presentat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TL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27432" rIns="0" bIns="27432"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900" b="0" i="1" u="none" strike="noStrike" cap="none" normalizeH="0" baseline="0" smtClean="0">
            <a:ln>
              <a:noFill/>
            </a:ln>
            <a:solidFill>
              <a:srgbClr val="003399"/>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27432" rIns="0" bIns="27432"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900" b="0" i="1" u="none" strike="noStrike" cap="none" normalizeH="0" baseline="0" smtClean="0">
            <a:ln>
              <a:noFill/>
            </a:ln>
            <a:solidFill>
              <a:srgbClr val="003399"/>
            </a:solidFill>
            <a:effectLst/>
            <a:latin typeface="Arial" charset="0"/>
            <a:cs typeface="Arial" charset="0"/>
          </a:defRPr>
        </a:defPPr>
      </a:lstStyle>
    </a:lnDef>
  </a:objectDefaults>
  <a:extraClrSchemeLst>
    <a:extraClrScheme>
      <a:clrScheme name="NETL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Presentation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VU presentation theme ver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NETL Presentation">
  <a:themeElements>
    <a:clrScheme name="NETL Presentation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fontScheme name="NETL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27432" rIns="0" bIns="27432"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900" b="0" i="1" u="none" strike="noStrike" cap="none" normalizeH="0" baseline="0" smtClean="0">
            <a:ln>
              <a:noFill/>
            </a:ln>
            <a:solidFill>
              <a:srgbClr val="003399"/>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27432" rIns="0" bIns="27432"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900" b="0" i="1" u="none" strike="noStrike" cap="none" normalizeH="0" baseline="0" smtClean="0">
            <a:ln>
              <a:noFill/>
            </a:ln>
            <a:solidFill>
              <a:srgbClr val="003399"/>
            </a:solidFill>
            <a:effectLst/>
            <a:latin typeface="Arial" charset="0"/>
            <a:cs typeface="Arial" charset="0"/>
          </a:defRPr>
        </a:defPPr>
      </a:lstStyle>
    </a:lnDef>
  </a:objectDefaults>
  <a:extraClrSchemeLst>
    <a:extraClrScheme>
      <a:clrScheme name="NETL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Presentation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2404</TotalTime>
  <Words>5329</Words>
  <Application>Microsoft Office PowerPoint</Application>
  <PresentationFormat>On-screen Show (4:3)</PresentationFormat>
  <Paragraphs>669</Paragraphs>
  <Slides>41</Slides>
  <Notes>29</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41</vt:i4>
      </vt:variant>
    </vt:vector>
  </HeadingPairs>
  <TitlesOfParts>
    <vt:vector size="54" baseType="lpstr">
      <vt:lpstr>Arial</vt:lpstr>
      <vt:lpstr>Calibri</vt:lpstr>
      <vt:lpstr>Cambria Math</vt:lpstr>
      <vt:lpstr>Noto Sans Symbols</vt:lpstr>
      <vt:lpstr>Palatino Linotype</vt:lpstr>
      <vt:lpstr>Tahoma</vt:lpstr>
      <vt:lpstr>Times New Roman</vt:lpstr>
      <vt:lpstr>Wingdings</vt:lpstr>
      <vt:lpstr>NETL Presentation</vt:lpstr>
      <vt:lpstr>2_NETL Presentation</vt:lpstr>
      <vt:lpstr>1_NETL Presentation</vt:lpstr>
      <vt:lpstr>WVU presentation theme ver1</vt:lpstr>
      <vt:lpstr>4_NETL Presentation</vt:lpstr>
      <vt:lpstr>        </vt:lpstr>
      <vt:lpstr>University Turbine Systems Research</vt:lpstr>
      <vt:lpstr>PowerPoint Presentation</vt:lpstr>
      <vt:lpstr>PowerPoint Presentation</vt:lpstr>
      <vt:lpstr>Proposed Technologies</vt:lpstr>
      <vt:lpstr>PowerPoint Presentation</vt:lpstr>
      <vt:lpstr>University Turbine Systems Research</vt:lpstr>
      <vt:lpstr>PowerPoint Presentation</vt:lpstr>
      <vt:lpstr>University Turbine Systems Research</vt:lpstr>
      <vt:lpstr>PowerPoint Presentation</vt:lpstr>
      <vt:lpstr>Ni- and Fe-based ODS powder development for Additive Manufacturing of gas turbine component with better high temperature (up to 1200 oC)  oxidation/corrosion resistance and material strength (i.e. creep and fatigue)</vt:lpstr>
      <vt:lpstr>PowerPoint Presentation</vt:lpstr>
      <vt:lpstr>PowerPoint Presentation</vt:lpstr>
      <vt:lpstr>XRD of ODS Powders MCB only, MCB + Ball Mill for 20 hours, and MCB + Ball Mill for 40 hours</vt:lpstr>
      <vt:lpstr>PowerPoint Presentation</vt:lpstr>
      <vt:lpstr>PowerPoint Presentation</vt:lpstr>
      <vt:lpstr>PowerPoint Presentation</vt:lpstr>
      <vt:lpstr>PowerPoint Presentation</vt:lpstr>
      <vt:lpstr>PowerPoint Presentation</vt:lpstr>
      <vt:lpstr>Oxidation Weight Gain</vt:lpstr>
      <vt:lpstr>PowerPoint Presentation</vt:lpstr>
      <vt:lpstr>Microstructure Stability Analyses of AM-processed ODS using LENS</vt:lpstr>
      <vt:lpstr>200W- MCB+BM ODS– AM Printed</vt:lpstr>
      <vt:lpstr>200W- MCB+BM ODS – 2200 Cycles</vt:lpstr>
      <vt:lpstr>200W ODS – 2200 Cycles</vt:lpstr>
      <vt:lpstr>PowerPoint Presentation</vt:lpstr>
      <vt:lpstr>PowerPoint Presentation</vt:lpstr>
      <vt:lpstr>ODS coating stress/strain curve </vt:lpstr>
      <vt:lpstr>University Turbine Systems Research</vt:lpstr>
      <vt:lpstr>Introduction: Transpiration Cooling</vt:lpstr>
      <vt:lpstr>PowerPoint Presentation</vt:lpstr>
      <vt:lpstr>PowerPoint Presentation</vt:lpstr>
      <vt:lpstr>PowerPoint Presentation</vt:lpstr>
      <vt:lpstr>Effect of Hole Configurations</vt:lpstr>
      <vt:lpstr>University Turbine Systems Research</vt:lpstr>
      <vt:lpstr>PowerPoint Presentation</vt:lpstr>
      <vt:lpstr>PowerPoint Presentation</vt:lpstr>
      <vt:lpstr>Lattice Geometries</vt:lpstr>
      <vt:lpstr>Measured Local HTC at Re ~15100</vt:lpstr>
      <vt:lpstr>Overall Nu and f Comparison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LabUser</dc:creator>
  <cp:lastModifiedBy>Karen Lockhart</cp:lastModifiedBy>
  <cp:revision>212</cp:revision>
  <dcterms:created xsi:type="dcterms:W3CDTF">2006-08-16T00:00:00Z</dcterms:created>
  <dcterms:modified xsi:type="dcterms:W3CDTF">2019-11-14T18:56:49Z</dcterms:modified>
</cp:coreProperties>
</file>