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82" r:id="rId4"/>
    <p:sldMasterId id="2147483685" r:id="rId5"/>
    <p:sldMasterId id="2147483697" r:id="rId6"/>
    <p:sldMasterId id="2147483711" r:id="rId7"/>
  </p:sldMasterIdLst>
  <p:notesMasterIdLst>
    <p:notesMasterId r:id="rId30"/>
  </p:notesMasterIdLst>
  <p:sldIdLst>
    <p:sldId id="257" r:id="rId8"/>
    <p:sldId id="339" r:id="rId9"/>
    <p:sldId id="308" r:id="rId10"/>
    <p:sldId id="335" r:id="rId11"/>
    <p:sldId id="310" r:id="rId12"/>
    <p:sldId id="318" r:id="rId13"/>
    <p:sldId id="319" r:id="rId14"/>
    <p:sldId id="320" r:id="rId15"/>
    <p:sldId id="337" r:id="rId16"/>
    <p:sldId id="317" r:id="rId17"/>
    <p:sldId id="309" r:id="rId18"/>
    <p:sldId id="321" r:id="rId19"/>
    <p:sldId id="322" r:id="rId20"/>
    <p:sldId id="324" r:id="rId21"/>
    <p:sldId id="325" r:id="rId22"/>
    <p:sldId id="326" r:id="rId23"/>
    <p:sldId id="328" r:id="rId24"/>
    <p:sldId id="329" r:id="rId25"/>
    <p:sldId id="331" r:id="rId26"/>
    <p:sldId id="332" r:id="rId27"/>
    <p:sldId id="333" r:id="rId28"/>
    <p:sldId id="33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CA0CC8-2F3C-4AD0-BDA6-9347C4AB7F5C}">
          <p14:sldIdLst>
            <p14:sldId id="257"/>
            <p14:sldId id="339"/>
            <p14:sldId id="308"/>
            <p14:sldId id="335"/>
            <p14:sldId id="310"/>
            <p14:sldId id="318"/>
            <p14:sldId id="319"/>
            <p14:sldId id="320"/>
            <p14:sldId id="337"/>
            <p14:sldId id="317"/>
            <p14:sldId id="309"/>
            <p14:sldId id="321"/>
            <p14:sldId id="322"/>
            <p14:sldId id="324"/>
            <p14:sldId id="325"/>
            <p14:sldId id="326"/>
            <p14:sldId id="328"/>
            <p14:sldId id="329"/>
            <p14:sldId id="331"/>
            <p14:sldId id="332"/>
            <p14:sldId id="333"/>
            <p14:sldId id="33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700"/>
    <a:srgbClr val="F79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19FBC-28D2-BE44-00DA-9FADC9A1B232}" v="667" dt="2019-10-18T17:25:55.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3" autoAdjust="0"/>
    <p:restoredTop sz="94660"/>
  </p:normalViewPr>
  <p:slideViewPr>
    <p:cSldViewPr snapToGrid="0">
      <p:cViewPr varScale="1">
        <p:scale>
          <a:sx n="49" d="100"/>
          <a:sy n="49" d="100"/>
        </p:scale>
        <p:origin x="1193" y="51"/>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985830442523355"/>
          <c:y val="3.8194444444444448E-2"/>
          <c:w val="0.61858449158741768"/>
          <c:h val="0.80762740594925631"/>
        </c:manualLayout>
      </c:layout>
      <c:scatterChart>
        <c:scatterStyle val="lineMarker"/>
        <c:varyColors val="0"/>
        <c:ser>
          <c:idx val="0"/>
          <c:order val="0"/>
          <c:tx>
            <c:v>Vertical-1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'[1]Finalized Data (Counterflow)'!$F$2:$F$12</c:f>
              <c:numCache>
                <c:formatCode>General</c:formatCode>
                <c:ptCount val="11"/>
                <c:pt idx="0">
                  <c:v>0.01</c:v>
                </c:pt>
                <c:pt idx="1">
                  <c:v>0.45900000000000002</c:v>
                </c:pt>
                <c:pt idx="2">
                  <c:v>1.0009999999999999</c:v>
                </c:pt>
                <c:pt idx="3">
                  <c:v>1.238</c:v>
                </c:pt>
                <c:pt idx="4">
                  <c:v>1.615</c:v>
                </c:pt>
                <c:pt idx="5">
                  <c:v>2.1139999999999999</c:v>
                </c:pt>
                <c:pt idx="6">
                  <c:v>2.294</c:v>
                </c:pt>
                <c:pt idx="7">
                  <c:v>2.8559999999999999</c:v>
                </c:pt>
                <c:pt idx="8">
                  <c:v>3.0489999999999999</c:v>
                </c:pt>
                <c:pt idx="9">
                  <c:v>3.5910000000000002</c:v>
                </c:pt>
                <c:pt idx="10">
                  <c:v>3.702</c:v>
                </c:pt>
              </c:numCache>
              <c:extLst xmlns:c15="http://schemas.microsoft.com/office/drawing/2012/chart"/>
            </c:numRef>
          </c:xVal>
          <c:yVal>
            <c:numRef>
              <c:f>'[1]Finalized Data (Counterflow)'!$W$2:$W$12</c:f>
              <c:numCache>
                <c:formatCode>General</c:formatCode>
                <c:ptCount val="11"/>
                <c:pt idx="0">
                  <c:v>1</c:v>
                </c:pt>
                <c:pt idx="1">
                  <c:v>1.1855072463768117</c:v>
                </c:pt>
                <c:pt idx="2">
                  <c:v>1.2666666666666668</c:v>
                </c:pt>
                <c:pt idx="3">
                  <c:v>1.2840579710144928</c:v>
                </c:pt>
                <c:pt idx="4">
                  <c:v>1.2840579710144928</c:v>
                </c:pt>
                <c:pt idx="5">
                  <c:v>1.3072463768115943</c:v>
                </c:pt>
                <c:pt idx="6">
                  <c:v>1.2927536231884058</c:v>
                </c:pt>
                <c:pt idx="7">
                  <c:v>1.2840579710144928</c:v>
                </c:pt>
                <c:pt idx="8">
                  <c:v>1.2927536231884058</c:v>
                </c:pt>
                <c:pt idx="9">
                  <c:v>1.2782608695652176</c:v>
                </c:pt>
                <c:pt idx="10">
                  <c:v>1.2695652173913043</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0-F7EC-47D7-86D3-098B5AE289FB}"/>
            </c:ext>
          </c:extLst>
        </c:ser>
        <c:ser>
          <c:idx val="2"/>
          <c:order val="1"/>
          <c:tx>
            <c:v>Angled-1</c:v>
          </c:tx>
          <c:spPr>
            <a:ln w="19050" cap="rnd">
              <a:solidFill>
                <a:schemeClr val="accent1"/>
              </a:solidFill>
              <a:round/>
            </a:ln>
            <a:effectLst/>
          </c:spPr>
          <c:marker>
            <c:symbol val="triangle"/>
            <c:size val="6"/>
            <c:spPr>
              <a:solidFill>
                <a:schemeClr val="accent1"/>
              </a:solidFill>
              <a:ln w="9525">
                <a:solidFill>
                  <a:schemeClr val="accent1"/>
                </a:solidFill>
              </a:ln>
              <a:effectLst/>
            </c:spPr>
          </c:marker>
          <c:xVal>
            <c:numRef>
              <c:f>'[1]Finalized Data (Counterflow)'!$F$26:$F$38</c:f>
              <c:numCache>
                <c:formatCode>General</c:formatCode>
                <c:ptCount val="13"/>
                <c:pt idx="0">
                  <c:v>0.01</c:v>
                </c:pt>
                <c:pt idx="1">
                  <c:v>0.253</c:v>
                </c:pt>
                <c:pt idx="2">
                  <c:v>0.43</c:v>
                </c:pt>
                <c:pt idx="3">
                  <c:v>0.80400000000000005</c:v>
                </c:pt>
                <c:pt idx="4">
                  <c:v>1.1759999999999999</c:v>
                </c:pt>
                <c:pt idx="5">
                  <c:v>1.2350000000000001</c:v>
                </c:pt>
                <c:pt idx="6">
                  <c:v>1.756</c:v>
                </c:pt>
                <c:pt idx="7">
                  <c:v>2.0099999999999998</c:v>
                </c:pt>
                <c:pt idx="8">
                  <c:v>2.3580000000000001</c:v>
                </c:pt>
                <c:pt idx="9">
                  <c:v>2.738</c:v>
                </c:pt>
                <c:pt idx="10">
                  <c:v>2.9670000000000001</c:v>
                </c:pt>
                <c:pt idx="11">
                  <c:v>3.254</c:v>
                </c:pt>
                <c:pt idx="12">
                  <c:v>3.4940000000000002</c:v>
                </c:pt>
              </c:numCache>
            </c:numRef>
          </c:xVal>
          <c:yVal>
            <c:numRef>
              <c:f>'[1]Finalized Data (Counterflow)'!$W$26:$W$38</c:f>
              <c:numCache>
                <c:formatCode>General</c:formatCode>
                <c:ptCount val="13"/>
                <c:pt idx="0">
                  <c:v>1</c:v>
                </c:pt>
                <c:pt idx="1">
                  <c:v>1.0736543909348442</c:v>
                </c:pt>
                <c:pt idx="2">
                  <c:v>1.1303116147308783</c:v>
                </c:pt>
                <c:pt idx="3">
                  <c:v>1.2152974504249292</c:v>
                </c:pt>
                <c:pt idx="4">
                  <c:v>1.2322946175637395</c:v>
                </c:pt>
                <c:pt idx="5">
                  <c:v>1.254957507082153</c:v>
                </c:pt>
                <c:pt idx="6">
                  <c:v>1.254957507082153</c:v>
                </c:pt>
                <c:pt idx="7">
                  <c:v>1.2691218130311617</c:v>
                </c:pt>
                <c:pt idx="8">
                  <c:v>1.254957507082153</c:v>
                </c:pt>
                <c:pt idx="9">
                  <c:v>1.226628895184136</c:v>
                </c:pt>
                <c:pt idx="10">
                  <c:v>1.2322946175637395</c:v>
                </c:pt>
                <c:pt idx="11">
                  <c:v>1.2181303116147308</c:v>
                </c:pt>
                <c:pt idx="12">
                  <c:v>1.2152974504249292</c:v>
                </c:pt>
              </c:numCache>
            </c:numRef>
          </c:yVal>
          <c:smooth val="0"/>
          <c:extLst>
            <c:ext xmlns:c16="http://schemas.microsoft.com/office/drawing/2014/chart" uri="{C3380CC4-5D6E-409C-BE32-E72D297353CC}">
              <c16:uniqueId val="{00000000-6FE6-47E2-BACC-E569C551DA0F}"/>
            </c:ext>
          </c:extLst>
        </c:ser>
        <c:ser>
          <c:idx val="13"/>
          <c:order val="2"/>
          <c:tx>
            <c:v>Vertical-2</c:v>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('Area Ave Final'!$E$28,'Area Ave Final'!$E$31:$E$43)</c:f>
              <c:numCache>
                <c:formatCode>General</c:formatCode>
                <c:ptCount val="14"/>
                <c:pt idx="0">
                  <c:v>0</c:v>
                </c:pt>
                <c:pt idx="1">
                  <c:v>0.49199999999999999</c:v>
                </c:pt>
                <c:pt idx="2">
                  <c:v>0.60699999999999998</c:v>
                </c:pt>
                <c:pt idx="3">
                  <c:v>0.69899999999999995</c:v>
                </c:pt>
                <c:pt idx="4">
                  <c:v>0.96899999999999997</c:v>
                </c:pt>
                <c:pt idx="5">
                  <c:v>1.2250000000000001</c:v>
                </c:pt>
                <c:pt idx="6">
                  <c:v>1.5069999999999999</c:v>
                </c:pt>
                <c:pt idx="7">
                  <c:v>1.766</c:v>
                </c:pt>
                <c:pt idx="8">
                  <c:v>2.0880000000000001</c:v>
                </c:pt>
                <c:pt idx="9">
                  <c:v>2.25</c:v>
                </c:pt>
                <c:pt idx="10">
                  <c:v>2.44</c:v>
                </c:pt>
                <c:pt idx="11">
                  <c:v>2.73</c:v>
                </c:pt>
                <c:pt idx="12">
                  <c:v>2.91</c:v>
                </c:pt>
                <c:pt idx="13">
                  <c:v>3.03</c:v>
                </c:pt>
              </c:numCache>
            </c:numRef>
          </c:xVal>
          <c:yVal>
            <c:numRef>
              <c:f>('Area Ave Final'!$O$28,'Area Ave Final'!$O$31:$O$43)</c:f>
              <c:numCache>
                <c:formatCode>General</c:formatCode>
                <c:ptCount val="14"/>
                <c:pt idx="0">
                  <c:v>1</c:v>
                </c:pt>
                <c:pt idx="1">
                  <c:v>1.5016077170418007</c:v>
                </c:pt>
                <c:pt idx="2">
                  <c:v>1.5530546623794212</c:v>
                </c:pt>
                <c:pt idx="3">
                  <c:v>1.5916398713826367</c:v>
                </c:pt>
                <c:pt idx="4">
                  <c:v>1.6527331189710612</c:v>
                </c:pt>
                <c:pt idx="5">
                  <c:v>1.6784565916398715</c:v>
                </c:pt>
                <c:pt idx="6">
                  <c:v>1.7041800643086817</c:v>
                </c:pt>
                <c:pt idx="7">
                  <c:v>1.7041800643086817</c:v>
                </c:pt>
                <c:pt idx="8">
                  <c:v>1.707395498392283</c:v>
                </c:pt>
                <c:pt idx="9">
                  <c:v>1.7331189710610935</c:v>
                </c:pt>
                <c:pt idx="10">
                  <c:v>1.7491961414790997</c:v>
                </c:pt>
                <c:pt idx="11">
                  <c:v>1.7427652733118972</c:v>
                </c:pt>
                <c:pt idx="12">
                  <c:v>1.7363344051446947</c:v>
                </c:pt>
                <c:pt idx="13">
                  <c:v>1.729903536977492</c:v>
                </c:pt>
              </c:numCache>
            </c:numRef>
          </c:yVal>
          <c:smooth val="0"/>
          <c:extLst>
            <c:ext xmlns:c16="http://schemas.microsoft.com/office/drawing/2014/chart" uri="{C3380CC4-5D6E-409C-BE32-E72D297353CC}">
              <c16:uniqueId val="{00000001-6FE6-47E2-BACC-E569C551DA0F}"/>
            </c:ext>
          </c:extLst>
        </c:ser>
        <c:ser>
          <c:idx val="9"/>
          <c:order val="3"/>
          <c:tx>
            <c:v>Angled-2</c:v>
          </c:tx>
          <c:spPr>
            <a:ln w="19050" cap="rnd">
              <a:solidFill>
                <a:schemeClr val="accent2"/>
              </a:solidFill>
              <a:round/>
            </a:ln>
            <a:effectLst/>
          </c:spPr>
          <c:marker>
            <c:symbol val="triangle"/>
            <c:size val="6"/>
            <c:spPr>
              <a:solidFill>
                <a:schemeClr val="accent2"/>
              </a:solidFill>
              <a:ln w="9525">
                <a:solidFill>
                  <a:schemeClr val="accent2"/>
                </a:solidFill>
              </a:ln>
              <a:effectLst/>
            </c:spPr>
          </c:marker>
          <c:xVal>
            <c:numRef>
              <c:f>'Area Ave Final'!$E$47:$E$57</c:f>
              <c:numCache>
                <c:formatCode>General</c:formatCode>
                <c:ptCount val="11"/>
                <c:pt idx="0">
                  <c:v>0</c:v>
                </c:pt>
                <c:pt idx="1">
                  <c:v>0.49</c:v>
                </c:pt>
                <c:pt idx="2">
                  <c:v>0.72799999999999998</c:v>
                </c:pt>
                <c:pt idx="3">
                  <c:v>1.022</c:v>
                </c:pt>
                <c:pt idx="4">
                  <c:v>1.22</c:v>
                </c:pt>
                <c:pt idx="5">
                  <c:v>1.492</c:v>
                </c:pt>
                <c:pt idx="6">
                  <c:v>1.77</c:v>
                </c:pt>
                <c:pt idx="7">
                  <c:v>1.9870000000000001</c:v>
                </c:pt>
                <c:pt idx="8">
                  <c:v>2.2130000000000001</c:v>
                </c:pt>
                <c:pt idx="9">
                  <c:v>2.5179999999999998</c:v>
                </c:pt>
                <c:pt idx="10">
                  <c:v>2.6589999999999998</c:v>
                </c:pt>
              </c:numCache>
            </c:numRef>
          </c:xVal>
          <c:yVal>
            <c:numRef>
              <c:f>'Area Ave Final'!$O$47:$O$57</c:f>
              <c:numCache>
                <c:formatCode>General</c:formatCode>
                <c:ptCount val="11"/>
                <c:pt idx="0">
                  <c:v>1</c:v>
                </c:pt>
                <c:pt idx="1">
                  <c:v>1.3890675241157555</c:v>
                </c:pt>
                <c:pt idx="2">
                  <c:v>1.4790996784565917</c:v>
                </c:pt>
                <c:pt idx="3">
                  <c:v>1.4951768488745982</c:v>
                </c:pt>
                <c:pt idx="4">
                  <c:v>1.4790996784565917</c:v>
                </c:pt>
                <c:pt idx="5">
                  <c:v>1.491961414790997</c:v>
                </c:pt>
                <c:pt idx="6">
                  <c:v>1.4565916398713827</c:v>
                </c:pt>
                <c:pt idx="7">
                  <c:v>1.4469453376205788</c:v>
                </c:pt>
                <c:pt idx="8">
                  <c:v>1.4726688102893892</c:v>
                </c:pt>
                <c:pt idx="9">
                  <c:v>1.4758842443729905</c:v>
                </c:pt>
                <c:pt idx="10">
                  <c:v>1.4630225080385852</c:v>
                </c:pt>
              </c:numCache>
            </c:numRef>
          </c:yVal>
          <c:smooth val="0"/>
          <c:extLst>
            <c:ext xmlns:c16="http://schemas.microsoft.com/office/drawing/2014/chart" uri="{C3380CC4-5D6E-409C-BE32-E72D297353CC}">
              <c16:uniqueId val="{00000002-6FE6-47E2-BACC-E569C551DA0F}"/>
            </c:ext>
          </c:extLst>
        </c:ser>
        <c:dLbls>
          <c:showLegendKey val="0"/>
          <c:showVal val="0"/>
          <c:showCatName val="0"/>
          <c:showSerName val="0"/>
          <c:showPercent val="0"/>
          <c:showBubbleSize val="0"/>
        </c:dLbls>
        <c:axId val="430208624"/>
        <c:axId val="426769392"/>
        <c:extLst/>
      </c:scatterChart>
      <c:valAx>
        <c:axId val="430208624"/>
        <c:scaling>
          <c:orientation val="minMax"/>
          <c:max val="3"/>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M</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26769392"/>
        <c:crosses val="autoZero"/>
        <c:crossBetween val="midCat"/>
      </c:valAx>
      <c:valAx>
        <c:axId val="426769392"/>
        <c:scaling>
          <c:orientation val="minMax"/>
          <c:min val="1"/>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30208624"/>
        <c:crosses val="autoZero"/>
        <c:crossBetween val="midCat"/>
      </c:valAx>
      <c:spPr>
        <a:noFill/>
        <a:ln>
          <a:solidFill>
            <a:schemeClr val="tx1"/>
          </a:solidFill>
        </a:ln>
        <a:effectLst/>
      </c:spPr>
    </c:plotArea>
    <c:legend>
      <c:legendPos val="r"/>
      <c:layout>
        <c:manualLayout>
          <c:xMode val="edge"/>
          <c:yMode val="edge"/>
          <c:x val="0.81113984652353521"/>
          <c:y val="0.34784336296725549"/>
          <c:w val="0.18373234863306909"/>
          <c:h val="0.2636796035013389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b="1">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3CE25-AD67-4E21-83E5-0050F9A29989}" type="datetimeFigureOut">
              <a:rPr lang="en-US" smtClean="0"/>
              <a:t>11/14/2019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125E6-5374-46CE-ADAF-B1D908D50EE1}" type="slidenum">
              <a:rPr lang="en-US" smtClean="0"/>
              <a:t>‹#›</a:t>
            </a:fld>
            <a:endParaRPr lang="en-US"/>
          </a:p>
        </p:txBody>
      </p:sp>
    </p:spTree>
    <p:extLst>
      <p:ext uri="{BB962C8B-B14F-4D97-AF65-F5344CB8AC3E}">
        <p14:creationId xmlns:p14="http://schemas.microsoft.com/office/powerpoint/2010/main" val="112111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372209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Matches </a:t>
            </a:r>
            <a:r>
              <a:rPr lang="en-US" dirty="0" err="1"/>
              <a:t>VRi</a:t>
            </a:r>
            <a:r>
              <a:rPr lang="en-US" baseline="0" dirty="0"/>
              <a:t> Trend</a:t>
            </a:r>
            <a:br>
              <a:rPr lang="en-US" baseline="0" dirty="0"/>
            </a:br>
            <a:r>
              <a:rPr lang="en-US" baseline="0" dirty="0"/>
              <a:t>Matches VR/</a:t>
            </a:r>
            <a:r>
              <a:rPr lang="en-US" baseline="0" dirty="0" err="1"/>
              <a:t>VRc</a:t>
            </a:r>
            <a:r>
              <a:rPr lang="en-US" baseline="0" dirty="0"/>
              <a:t> trend</a:t>
            </a:r>
          </a:p>
          <a:p>
            <a:endParaRPr lang="en-US" dirty="0"/>
          </a:p>
        </p:txBody>
      </p:sp>
      <p:sp>
        <p:nvSpPr>
          <p:cNvPr id="4" name="Slide Number Placeholder 3"/>
          <p:cNvSpPr>
            <a:spLocks noGrp="1"/>
          </p:cNvSpPr>
          <p:nvPr>
            <p:ph type="sldNum" sz="quarter" idx="10"/>
          </p:nvPr>
        </p:nvSpPr>
        <p:spPr/>
        <p:txBody>
          <a:bodyPr/>
          <a:lstStyle/>
          <a:p>
            <a:fld id="{6CB125E6-5374-46CE-ADAF-B1D908D50EE1}" type="slidenum">
              <a:rPr lang="en-US" smtClean="0"/>
              <a:t>6</a:t>
            </a:fld>
            <a:endParaRPr lang="en-US"/>
          </a:p>
        </p:txBody>
      </p:sp>
    </p:spTree>
    <p:extLst>
      <p:ext uri="{BB962C8B-B14F-4D97-AF65-F5344CB8AC3E}">
        <p14:creationId xmlns:p14="http://schemas.microsoft.com/office/powerpoint/2010/main" val="410194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RANS diffusing much</a:t>
            </a:r>
            <a:r>
              <a:rPr lang="en-US" baseline="0" dirty="0"/>
              <a:t> less</a:t>
            </a:r>
          </a:p>
          <a:p>
            <a:r>
              <a:rPr lang="en-US" baseline="0" dirty="0"/>
              <a:t>Prediction is good at x/d = 0</a:t>
            </a:r>
          </a:p>
          <a:p>
            <a:r>
              <a:rPr lang="en-US" baseline="0" dirty="0"/>
              <a:t>Poor at x/d = 5</a:t>
            </a:r>
            <a:endParaRPr lang="en-US" dirty="0"/>
          </a:p>
        </p:txBody>
      </p:sp>
      <p:sp>
        <p:nvSpPr>
          <p:cNvPr id="4" name="Slide Number Placeholder 3"/>
          <p:cNvSpPr>
            <a:spLocks noGrp="1"/>
          </p:cNvSpPr>
          <p:nvPr>
            <p:ph type="sldNum" sz="quarter" idx="10"/>
          </p:nvPr>
        </p:nvSpPr>
        <p:spPr/>
        <p:txBody>
          <a:bodyPr/>
          <a:lstStyle/>
          <a:p>
            <a:fld id="{6CB125E6-5374-46CE-ADAF-B1D908D50EE1}" type="slidenum">
              <a:rPr lang="en-US" smtClean="0"/>
              <a:t>7</a:t>
            </a:fld>
            <a:endParaRPr lang="en-US"/>
          </a:p>
        </p:txBody>
      </p:sp>
    </p:spTree>
    <p:extLst>
      <p:ext uri="{BB962C8B-B14F-4D97-AF65-F5344CB8AC3E}">
        <p14:creationId xmlns:p14="http://schemas.microsoft.com/office/powerpoint/2010/main" val="72528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678E9-5213-4CB0-8D7F-707AAB4115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142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teal location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C2DF98-DB3D-4A4E-BED9-0AC35AA3005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7399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relative</a:t>
            </a:r>
            <a:r>
              <a:rPr lang="en-US" baseline="0" dirty="0"/>
              <a:t> dimensions as Roberts paper so wall thickness was dictated by hole diameter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678E9-5213-4CB0-8D7F-707AAB4115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8124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solidFill>
                  <a:schemeClr val="accent2"/>
                </a:solidFill>
              </a:rPr>
              <a:t>US </a:t>
            </a:r>
            <a:r>
              <a:rPr lang="en-US" sz="1300" b="1" dirty="0">
                <a:solidFill>
                  <a:schemeClr val="accent2"/>
                </a:solidFill>
                <a:sym typeface="Wingdings" panose="05000000000000000000" pitchFamily="2" charset="2"/>
              </a:rPr>
              <a:t>smaller melt pools, 2 slow stable contours with high level of overlap</a:t>
            </a:r>
          </a:p>
          <a:p>
            <a:endParaRPr lang="en-US" sz="1300" b="1" dirty="0">
              <a:solidFill>
                <a:schemeClr val="accent2"/>
              </a:solidFill>
              <a:sym typeface="Wingdings" panose="05000000000000000000" pitchFamily="2" charset="2"/>
            </a:endParaRPr>
          </a:p>
          <a:p>
            <a:r>
              <a:rPr lang="en-US" sz="1300" b="1" dirty="0">
                <a:solidFill>
                  <a:schemeClr val="accent2"/>
                </a:solidFill>
                <a:sym typeface="Wingdings" panose="05000000000000000000" pitchFamily="2" charset="2"/>
              </a:rPr>
              <a:t>DS  reduced melt pool depth, high speed since it doesn’t matter as much?, high speed contour w/high overlap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EA0F-5DF0-43BA-8D61-B322E0849891}" type="slidenum">
              <a:rPr kumimoji="0" 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8130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Build</a:t>
            </a:r>
            <a:r>
              <a:rPr lang="en-US" baseline="0" dirty="0"/>
              <a:t> 1 </a:t>
            </a:r>
            <a:r>
              <a:rPr lang="en-US" baseline="0" dirty="0" err="1"/>
              <a:t>params</a:t>
            </a:r>
            <a:r>
              <a:rPr lang="en-US" baseline="0" dirty="0"/>
              <a:t> same despite large diff in morphology. “Threshold” roughness to regain performance. More work needed to figure this out.</a:t>
            </a:r>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EA0F-5DF0-43BA-8D61-B322E0849891}" type="slidenum">
              <a:rPr kumimoji="0" 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42226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Study methods for improving turbine cooling with turbine engine hardware to give relevant data and reduce overall costs of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Provide a test bed for new instrumentation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 the use of additive manufacturing for turbine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Integration of instrumentation and sensors directly into turbine components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76E8A-CFE5-44F4-B668-0286D3C8F3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92702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775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2637677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32824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mn-lt"/>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0CA89A-CF2F-4558-9CC3-8CECDCE2E9E7}" type="slidenum">
              <a:rPr lang="en-US" smtClean="0"/>
              <a:t>‹#›</a:t>
            </a:fld>
            <a:endParaRPr lang="en-US"/>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330" y="6174315"/>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dl.boxcloud.com/api/2.0/internal_files/380851316084/versions/402584201684/representations/png_paged_2048x2048/content/1.png?access_token=1!gzU0n-p1pdFWsZ3T0ZMa4fxUtsnfeKxYS-qHVhd3Wz3fatqVJSF2s4k_sToOVXha9-460npIHR3mggIpmocRx1c9fciYQOsVxf3d4h747LP2QXjceDifzhJTWWCtihCmm9_1brv0lsLxIza5NIoh_rfggaLoPlguXAyezaw4ushRAu4iodGbqVJPL-E3Em8vp-jhndyVa5bVLSsoWODIRv8c_REpCW3lO23jC0R3jgIM5VeQkUf2uemX6u9lDaX4q6_2t8QADmlpKpSFWS1aLEmQDofc4SO5HqmA8A9Vpn8HCVZXsxg6_3six9uLPAfmC2uG0e4nnf7wNaoCT44s61TwsEWqQKIePYeYHQLFk9KFkE7dGD6KKapL_PVgKfSMRMhpsAG15tl1FNi-ckU_gge-yOGa6FQWHira4E7xpRVyivlm0zdtIQrWlW2KtgL_dbiR3BjR_Z1ep7ZMz3K6vOTHeVgIHo_Vh66ly3DftcCXpQATF97AnrnLQxLCeeak2rIvmb4MdJuM-uCSE3NTceq4OqV92SsrbgPPZn_KSPJSLVCxgyRIcp8OhjYVna35&amp;box_client_name=box-content-preview&amp;box_client_version=2.3.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5160" y="6298980"/>
            <a:ext cx="1264411" cy="5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580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326311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4192492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361521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19354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265601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5"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94023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12397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637"/>
            <a:ext cx="8229600" cy="1143000"/>
          </a:xfrm>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57200" y="2362200"/>
            <a:ext cx="8229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dl.boxcloud.com/api/2.0/internal_files/380851316084/versions/402584201684/representations/png_paged_2048x2048/content/1.png?access_token=1!gzU0n-p1pdFWsZ3T0ZMa4fxUtsnfeKxYS-qHVhd3Wz3fatqVJSF2s4k_sToOVXha9-460npIHR3mggIpmocRx1c9fciYQOsVxf3d4h747LP2QXjceDifzhJTWWCtihCmm9_1brv0lsLxIza5NIoh_rfggaLoPlguXAyezaw4ushRAu4iodGbqVJPL-E3Em8vp-jhndyVa5bVLSsoWODIRv8c_REpCW3lO23jC0R3jgIM5VeQkUf2uemX6u9lDaX4q6_2t8QADmlpKpSFWS1aLEmQDofc4SO5HqmA8A9Vpn8HCVZXsxg6_3six9uLPAfmC2uG0e4nnf7wNaoCT44s61TwsEWqQKIePYeYHQLFk9KFkE7dGD6KKapL_PVgKfSMRMhpsAG15tl1FNi-ckU_gge-yOGa6FQWHira4E7xpRVyivlm0zdtIQrWlW2KtgL_dbiR3BjR_Z1ep7ZMz3K6vOTHeVgIHo_Vh66ly3DftcCXpQATF97AnrnLQxLCeeak2rIvmb4MdJuM-uCSE3NTceq4OqV92SsrbgPPZn_KSPJSLVCxgyRIcp8OhjYVna35&amp;box_client_name=box-content-preview&amp;box_client_version=2.3.0"/>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5160" y="6298980"/>
            <a:ext cx="1264411" cy="51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117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04800" y="5919788"/>
            <a:ext cx="8534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defTabSz="1216025">
              <a:defRPr sz="2000" b="1">
                <a:solidFill>
                  <a:srgbClr val="000099"/>
                </a:solidFill>
                <a:latin typeface="Calibri" panose="020F0502020204030204" pitchFamily="34" charset="0"/>
                <a:ea typeface="ＭＳ Ｐゴシック" panose="020B0600070205080204" pitchFamily="34" charset="-128"/>
              </a:defRPr>
            </a:lvl1pPr>
            <a:lvl2pPr marL="742950" indent="-285750" defTabSz="1216025">
              <a:defRPr sz="2000" b="1">
                <a:solidFill>
                  <a:srgbClr val="000099"/>
                </a:solidFill>
                <a:latin typeface="Calibri" panose="020F0502020204030204" pitchFamily="34" charset="0"/>
                <a:ea typeface="ＭＳ Ｐゴシック" panose="020B0600070205080204" pitchFamily="34" charset="-128"/>
              </a:defRPr>
            </a:lvl2pPr>
            <a:lvl3pPr marL="1143000" indent="-228600" defTabSz="1216025">
              <a:defRPr sz="2000" b="1">
                <a:solidFill>
                  <a:srgbClr val="000099"/>
                </a:solidFill>
                <a:latin typeface="Calibri" panose="020F0502020204030204" pitchFamily="34" charset="0"/>
                <a:ea typeface="ＭＳ Ｐゴシック" panose="020B0600070205080204" pitchFamily="34" charset="-128"/>
              </a:defRPr>
            </a:lvl3pPr>
            <a:lvl4pPr marL="1600200" indent="-228600" defTabSz="1216025">
              <a:defRPr sz="2000" b="1">
                <a:solidFill>
                  <a:srgbClr val="000099"/>
                </a:solidFill>
                <a:latin typeface="Calibri" panose="020F0502020204030204" pitchFamily="34" charset="0"/>
                <a:ea typeface="ＭＳ Ｐゴシック" panose="020B0600070205080204" pitchFamily="34" charset="-128"/>
              </a:defRPr>
            </a:lvl4pPr>
            <a:lvl5pPr marL="2057400" indent="-228600" defTabSz="1216025">
              <a:defRPr sz="2000" b="1">
                <a:solidFill>
                  <a:srgbClr val="000099"/>
                </a:solidFill>
                <a:latin typeface="Calibri" panose="020F0502020204030204" pitchFamily="34" charset="0"/>
                <a:ea typeface="ＭＳ Ｐゴシック" panose="020B0600070205080204" pitchFamily="34" charset="-128"/>
              </a:defRPr>
            </a:lvl5pPr>
            <a:lvl6pPr marL="2514600" indent="-228600" defTabSz="1216025" eaLnBrk="0" fontAlgn="base" hangingPunct="0">
              <a:spcBef>
                <a:spcPct val="0"/>
              </a:spcBef>
              <a:spcAft>
                <a:spcPct val="0"/>
              </a:spcAft>
              <a:defRPr sz="2000" b="1">
                <a:solidFill>
                  <a:srgbClr val="000099"/>
                </a:solidFill>
                <a:latin typeface="Calibri" panose="020F0502020204030204" pitchFamily="34" charset="0"/>
                <a:ea typeface="ＭＳ Ｐゴシック" panose="020B0600070205080204" pitchFamily="34" charset="-128"/>
              </a:defRPr>
            </a:lvl6pPr>
            <a:lvl7pPr marL="2971800" indent="-228600" defTabSz="1216025" eaLnBrk="0" fontAlgn="base" hangingPunct="0">
              <a:spcBef>
                <a:spcPct val="0"/>
              </a:spcBef>
              <a:spcAft>
                <a:spcPct val="0"/>
              </a:spcAft>
              <a:defRPr sz="2000" b="1">
                <a:solidFill>
                  <a:srgbClr val="000099"/>
                </a:solidFill>
                <a:latin typeface="Calibri" panose="020F0502020204030204" pitchFamily="34" charset="0"/>
                <a:ea typeface="ＭＳ Ｐゴシック" panose="020B0600070205080204" pitchFamily="34" charset="-128"/>
              </a:defRPr>
            </a:lvl7pPr>
            <a:lvl8pPr marL="3429000" indent="-228600" defTabSz="1216025" eaLnBrk="0" fontAlgn="base" hangingPunct="0">
              <a:spcBef>
                <a:spcPct val="0"/>
              </a:spcBef>
              <a:spcAft>
                <a:spcPct val="0"/>
              </a:spcAft>
              <a:defRPr sz="2000" b="1">
                <a:solidFill>
                  <a:srgbClr val="000099"/>
                </a:solidFill>
                <a:latin typeface="Calibri" panose="020F0502020204030204" pitchFamily="34" charset="0"/>
                <a:ea typeface="ＭＳ Ｐゴシック" panose="020B0600070205080204" pitchFamily="34" charset="-128"/>
              </a:defRPr>
            </a:lvl8pPr>
            <a:lvl9pPr marL="3886200" indent="-228600" defTabSz="1216025" eaLnBrk="0" fontAlgn="base" hangingPunct="0">
              <a:spcBef>
                <a:spcPct val="0"/>
              </a:spcBef>
              <a:spcAft>
                <a:spcPct val="0"/>
              </a:spcAft>
              <a:defRPr sz="2000" b="1">
                <a:solidFill>
                  <a:srgbClr val="000099"/>
                </a:solidFill>
                <a:latin typeface="Calibri" panose="020F0502020204030204" pitchFamily="34" charset="0"/>
                <a:ea typeface="ＭＳ Ｐゴシック" panose="020B0600070205080204" pitchFamily="34" charset="-128"/>
              </a:defRPr>
            </a:lvl9pPr>
          </a:lstStyle>
          <a:p>
            <a:pPr algn="ctr" eaLnBrk="1" hangingPunct="1">
              <a:spcBef>
                <a:spcPct val="50000"/>
              </a:spcBef>
              <a:defRPr/>
            </a:pPr>
            <a:r>
              <a:rPr lang="en-US" altLang="en-US" sz="1000" dirty="0"/>
              <a:t>CHANGE</a:t>
            </a:r>
          </a:p>
        </p:txBody>
      </p:sp>
      <p:sp>
        <p:nvSpPr>
          <p:cNvPr id="3" name="Title Placeholder 1"/>
          <p:cNvSpPr>
            <a:spLocks noGrp="1"/>
          </p:cNvSpPr>
          <p:nvPr>
            <p:ph type="title"/>
          </p:nvPr>
        </p:nvSpPr>
        <p:spPr bwMode="auto">
          <a:xfrm>
            <a:off x="92075" y="76200"/>
            <a:ext cx="8975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3600"/>
            </a:lvl1pPr>
          </a:lstStyle>
          <a:p>
            <a:r>
              <a:rPr lang="en-US" altLang="en-US"/>
              <a:t>Click to edit Master title style</a:t>
            </a:r>
            <a:endParaRPr lang="en-US" altLang="en-US" dirty="0"/>
          </a:p>
        </p:txBody>
      </p:sp>
      <p:sp>
        <p:nvSpPr>
          <p:cNvPr id="6" name="Picture Placeholder 5"/>
          <p:cNvSpPr>
            <a:spLocks noGrp="1"/>
          </p:cNvSpPr>
          <p:nvPr>
            <p:ph type="pic" sz="quarter" idx="11"/>
          </p:nvPr>
        </p:nvSpPr>
        <p:spPr>
          <a:xfrm>
            <a:off x="4419600" y="1524000"/>
            <a:ext cx="4343400" cy="3886200"/>
          </a:xfrm>
        </p:spPr>
        <p:txBody>
          <a:bodyPr/>
          <a:lstStyle>
            <a:lvl1pPr marL="342900" marR="0" indent="-342900" algn="l" defTabSz="914400" rtl="0" eaLnBrk="0" fontAlgn="base" latinLnBrk="0" hangingPunct="0">
              <a:lnSpc>
                <a:spcPct val="100000"/>
              </a:lnSpc>
              <a:spcBef>
                <a:spcPct val="20000"/>
              </a:spcBef>
              <a:spcAft>
                <a:spcPct val="0"/>
              </a:spcAft>
              <a:buClrTx/>
              <a:buSzTx/>
              <a:buFontTx/>
              <a:buNone/>
              <a:tabLst/>
              <a:defRPr>
                <a:solidFill>
                  <a:schemeClr val="tx1"/>
                </a:solidFill>
              </a:defRPr>
            </a:lvl1pPr>
          </a:lstStyle>
          <a:p>
            <a:pPr lvl="0"/>
            <a:r>
              <a:rPr lang="en-US" noProof="0"/>
              <a:t>Click icon to add picture</a:t>
            </a:r>
            <a:endParaRPr lang="en-US" noProof="0" dirty="0"/>
          </a:p>
        </p:txBody>
      </p:sp>
      <p:sp>
        <p:nvSpPr>
          <p:cNvPr id="8" name="Picture Placeholder 7"/>
          <p:cNvSpPr>
            <a:spLocks noGrp="1"/>
          </p:cNvSpPr>
          <p:nvPr>
            <p:ph type="pic" sz="quarter" idx="12"/>
          </p:nvPr>
        </p:nvSpPr>
        <p:spPr>
          <a:xfrm>
            <a:off x="304800" y="4620537"/>
            <a:ext cx="3429000" cy="1066800"/>
          </a:xfrm>
        </p:spPr>
        <p:txBody>
          <a:bodyPr/>
          <a:lstStyle>
            <a:lvl1pPr>
              <a:defRPr/>
            </a:lvl1pPr>
          </a:lstStyle>
          <a:p>
            <a:pPr lvl="0"/>
            <a:r>
              <a:rPr lang="en-US" noProof="0"/>
              <a:t>Click icon to add picture</a:t>
            </a:r>
            <a:endParaRPr lang="en-US" noProof="0" dirty="0"/>
          </a:p>
        </p:txBody>
      </p:sp>
      <p:sp>
        <p:nvSpPr>
          <p:cNvPr id="10" name="Text Placeholder 9"/>
          <p:cNvSpPr>
            <a:spLocks noGrp="1"/>
          </p:cNvSpPr>
          <p:nvPr>
            <p:ph type="body" sz="quarter" idx="13"/>
          </p:nvPr>
        </p:nvSpPr>
        <p:spPr>
          <a:xfrm>
            <a:off x="152400" y="1972787"/>
            <a:ext cx="3352800" cy="2123658"/>
          </a:xfrm>
        </p:spPr>
        <p:txBody>
          <a:bodyPr/>
          <a:lstStyle>
            <a:lvl1pPr marL="0" marR="0" indent="0" algn="l" defTabSz="914400" rtl="0" eaLnBrk="0" fontAlgn="base" latinLnBrk="0" hangingPunct="0">
              <a:lnSpc>
                <a:spcPct val="100000"/>
              </a:lnSpc>
              <a:spcBef>
                <a:spcPct val="50000"/>
              </a:spcBef>
              <a:spcAft>
                <a:spcPct val="0"/>
              </a:spcAft>
              <a:buClrTx/>
              <a:buSzTx/>
              <a:buFontTx/>
              <a:buNone/>
              <a:tabLst/>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5"/>
          <p:cNvSpPr>
            <a:spLocks noGrp="1"/>
          </p:cNvSpPr>
          <p:nvPr>
            <p:ph type="sldNum" sz="quarter" idx="14"/>
          </p:nvPr>
        </p:nvSpPr>
        <p:spPr>
          <a:xfrm>
            <a:off x="76200" y="6492875"/>
            <a:ext cx="2133600" cy="365125"/>
          </a:xfrm>
        </p:spPr>
        <p:txBody>
          <a:bodyPr/>
          <a:lstStyle>
            <a:lvl1pPr>
              <a:defRPr/>
            </a:lvl1pPr>
          </a:lstStyle>
          <a:p>
            <a:pPr>
              <a:defRPr/>
            </a:pPr>
            <a:fld id="{7F9BD248-4479-422A-9E79-DDBC8636817D}" type="slidenum">
              <a:rPr lang="en-US" altLang="en-US"/>
              <a:pPr>
                <a:defRPr/>
              </a:pPr>
              <a:t>‹#›</a:t>
            </a:fld>
            <a:endParaRPr lang="en-US" altLang="en-US"/>
          </a:p>
        </p:txBody>
      </p:sp>
    </p:spTree>
    <p:extLst>
      <p:ext uri="{BB962C8B-B14F-4D97-AF65-F5344CB8AC3E}">
        <p14:creationId xmlns:p14="http://schemas.microsoft.com/office/powerpoint/2010/main" val="138498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5" name="Slide Number Placeholder 2"/>
          <p:cNvSpPr>
            <a:spLocks noGrp="1"/>
          </p:cNvSpPr>
          <p:nvPr>
            <p:ph type="sldNum" sz="quarter" idx="12"/>
          </p:nvPr>
        </p:nvSpPr>
        <p:spPr>
          <a:xfrm>
            <a:off x="76200" y="6492875"/>
            <a:ext cx="2133600" cy="365125"/>
          </a:xfrm>
        </p:spPr>
        <p:txBody>
          <a:bodyPr/>
          <a:lstStyle>
            <a:lvl1pPr>
              <a:defRPr/>
            </a:lvl1pPr>
          </a:lstStyle>
          <a:p>
            <a:pPr>
              <a:defRPr/>
            </a:pPr>
            <a:fld id="{DBF5557C-6E78-4E15-AF2E-18D947F75235}" type="slidenum">
              <a:rPr lang="en-US" altLang="en-US"/>
              <a:pPr>
                <a:defRPr/>
              </a:pPr>
              <a:t>‹#›</a:t>
            </a:fld>
            <a:endParaRPr lang="en-US" altLang="en-US" dirty="0"/>
          </a:p>
        </p:txBody>
      </p:sp>
    </p:spTree>
    <p:extLst>
      <p:ext uri="{BB962C8B-B14F-4D97-AF65-F5344CB8AC3E}">
        <p14:creationId xmlns:p14="http://schemas.microsoft.com/office/powerpoint/2010/main" val="3335619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92075" y="76200"/>
            <a:ext cx="8975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sz="3600"/>
            </a:lvl1pPr>
          </a:lstStyle>
          <a:p>
            <a:r>
              <a:rPr lang="en-US" altLang="en-US"/>
              <a:t>Click to edit Master title style</a:t>
            </a:r>
            <a:endParaRPr lang="en-US" altLang="en-US" dirty="0"/>
          </a:p>
        </p:txBody>
      </p:sp>
      <p:sp>
        <p:nvSpPr>
          <p:cNvPr id="6" name="Picture Placeholder 5"/>
          <p:cNvSpPr>
            <a:spLocks noGrp="1"/>
          </p:cNvSpPr>
          <p:nvPr>
            <p:ph type="pic" sz="quarter" idx="11"/>
          </p:nvPr>
        </p:nvSpPr>
        <p:spPr>
          <a:xfrm>
            <a:off x="4419600" y="1524000"/>
            <a:ext cx="4343400" cy="3886200"/>
          </a:xfrm>
        </p:spPr>
        <p:txBody>
          <a:bodyPr/>
          <a:lstStyle>
            <a:lvl1pPr marL="342900" marR="0" indent="-342900" algn="l" defTabSz="914400" rtl="0" eaLnBrk="0" fontAlgn="base" latinLnBrk="0" hangingPunct="0">
              <a:lnSpc>
                <a:spcPct val="100000"/>
              </a:lnSpc>
              <a:spcBef>
                <a:spcPct val="20000"/>
              </a:spcBef>
              <a:spcAft>
                <a:spcPct val="0"/>
              </a:spcAft>
              <a:buClrTx/>
              <a:buSzTx/>
              <a:buFontTx/>
              <a:buNone/>
              <a:tabLst/>
              <a:defRPr>
                <a:solidFill>
                  <a:schemeClr val="tx1"/>
                </a:solidFill>
              </a:defRPr>
            </a:lvl1pPr>
          </a:lstStyle>
          <a:p>
            <a:pPr lvl="0"/>
            <a:r>
              <a:rPr lang="en-US" noProof="0"/>
              <a:t>Click icon to add picture</a:t>
            </a:r>
            <a:endParaRPr lang="en-US" noProof="0" dirty="0"/>
          </a:p>
        </p:txBody>
      </p:sp>
      <p:sp>
        <p:nvSpPr>
          <p:cNvPr id="8" name="Picture Placeholder 7"/>
          <p:cNvSpPr>
            <a:spLocks noGrp="1"/>
          </p:cNvSpPr>
          <p:nvPr>
            <p:ph type="pic" sz="quarter" idx="12"/>
          </p:nvPr>
        </p:nvSpPr>
        <p:spPr>
          <a:xfrm>
            <a:off x="304800" y="4620537"/>
            <a:ext cx="3429000" cy="1066800"/>
          </a:xfrm>
        </p:spPr>
        <p:txBody>
          <a:bodyPr/>
          <a:lstStyle>
            <a:lvl1pPr>
              <a:defRPr/>
            </a:lvl1pPr>
          </a:lstStyle>
          <a:p>
            <a:pPr lvl="0"/>
            <a:r>
              <a:rPr lang="en-US" noProof="0"/>
              <a:t>Click icon to add picture</a:t>
            </a:r>
            <a:endParaRPr lang="en-US" noProof="0" dirty="0"/>
          </a:p>
        </p:txBody>
      </p:sp>
      <p:sp>
        <p:nvSpPr>
          <p:cNvPr id="10" name="Text Placeholder 9"/>
          <p:cNvSpPr>
            <a:spLocks noGrp="1"/>
          </p:cNvSpPr>
          <p:nvPr>
            <p:ph type="body" sz="quarter" idx="13"/>
          </p:nvPr>
        </p:nvSpPr>
        <p:spPr>
          <a:xfrm>
            <a:off x="152400" y="1972787"/>
            <a:ext cx="3352800" cy="2123658"/>
          </a:xfrm>
        </p:spPr>
        <p:txBody>
          <a:bodyPr/>
          <a:lstStyle>
            <a:lvl1pPr marL="0" marR="0" indent="0" algn="l" defTabSz="914400" rtl="0" eaLnBrk="0" fontAlgn="base" latinLnBrk="0" hangingPunct="0">
              <a:lnSpc>
                <a:spcPct val="100000"/>
              </a:lnSpc>
              <a:spcBef>
                <a:spcPct val="50000"/>
              </a:spcBef>
              <a:spcAft>
                <a:spcPct val="0"/>
              </a:spcAft>
              <a:buClrTx/>
              <a:buSzTx/>
              <a:buFontTx/>
              <a:buNone/>
              <a:tabLst/>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5"/>
          <p:cNvSpPr>
            <a:spLocks noGrp="1"/>
          </p:cNvSpPr>
          <p:nvPr>
            <p:ph type="sldNum" sz="quarter" idx="14"/>
          </p:nvPr>
        </p:nvSpPr>
        <p:spPr>
          <a:xfrm>
            <a:off x="76200" y="6492875"/>
            <a:ext cx="2133600" cy="365125"/>
          </a:xfrm>
        </p:spPr>
        <p:txBody>
          <a:bodyPr/>
          <a:lstStyle>
            <a:lvl1pPr>
              <a:defRPr/>
            </a:lvl1pPr>
          </a:lstStyle>
          <a:p>
            <a:pPr>
              <a:defRPr/>
            </a:pPr>
            <a:fld id="{261861E5-AA1D-487F-980D-1459C70DF927}" type="slidenum">
              <a:rPr lang="en-US" altLang="en-US"/>
              <a:pPr>
                <a:defRPr/>
              </a:pPr>
              <a:t>‹#›</a:t>
            </a:fld>
            <a:endParaRPr lang="en-US" altLang="en-US"/>
          </a:p>
        </p:txBody>
      </p:sp>
    </p:spTree>
    <p:extLst>
      <p:ext uri="{BB962C8B-B14F-4D97-AF65-F5344CB8AC3E}">
        <p14:creationId xmlns:p14="http://schemas.microsoft.com/office/powerpoint/2010/main" val="2366029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5" name="Slide Number Placeholder 2"/>
          <p:cNvSpPr>
            <a:spLocks noGrp="1"/>
          </p:cNvSpPr>
          <p:nvPr>
            <p:ph type="sldNum" sz="quarter" idx="12"/>
          </p:nvPr>
        </p:nvSpPr>
        <p:spPr>
          <a:xfrm>
            <a:off x="76200" y="6492875"/>
            <a:ext cx="2133600" cy="365125"/>
          </a:xfrm>
        </p:spPr>
        <p:txBody>
          <a:bodyPr/>
          <a:lstStyle>
            <a:lvl1pPr>
              <a:defRPr/>
            </a:lvl1pPr>
          </a:lstStyle>
          <a:p>
            <a:pPr>
              <a:defRPr/>
            </a:pPr>
            <a:fld id="{5A993870-869E-4E4C-9C28-2D53F8040247}" type="slidenum">
              <a:rPr lang="en-US" altLang="en-US"/>
              <a:pPr>
                <a:defRPr/>
              </a:pPr>
              <a:t>‹#›</a:t>
            </a:fld>
            <a:endParaRPr lang="en-US" altLang="en-US" dirty="0"/>
          </a:p>
        </p:txBody>
      </p:sp>
    </p:spTree>
    <p:extLst>
      <p:ext uri="{BB962C8B-B14F-4D97-AF65-F5344CB8AC3E}">
        <p14:creationId xmlns:p14="http://schemas.microsoft.com/office/powerpoint/2010/main" val="1081069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a:xfrm>
            <a:off x="6746708" y="6356349"/>
            <a:ext cx="2057400" cy="365125"/>
          </a:xfrm>
          <a:prstGeom prst="rect">
            <a:avLst/>
          </a:prstGeom>
        </p:spPr>
        <p:txBody>
          <a:bodyPr/>
          <a:lstStyle/>
          <a:p>
            <a:fld id="{C7AB7B6E-DE77-4AF7-BB18-1527E9A44C66}" type="datetimeFigureOut">
              <a:rPr lang="en-US" smtClean="0"/>
              <a:pPr/>
              <a:t>11/14/2019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67993CB-34CF-4633-8994-97729F89F5AE}"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0320" y="6042344"/>
            <a:ext cx="1541542" cy="756345"/>
          </a:xfrm>
          <a:prstGeom prst="rect">
            <a:avLst/>
          </a:prstGeom>
        </p:spPr>
      </p:pic>
    </p:spTree>
    <p:extLst>
      <p:ext uri="{BB962C8B-B14F-4D97-AF65-F5344CB8AC3E}">
        <p14:creationId xmlns:p14="http://schemas.microsoft.com/office/powerpoint/2010/main" val="4005283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57200" y="1447800"/>
            <a:ext cx="8229600" cy="4678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19800" y="5791200"/>
            <a:ext cx="2133600" cy="365125"/>
          </a:xfrm>
          <a:prstGeom prst="rect">
            <a:avLst/>
          </a:prstGeom>
        </p:spPr>
        <p:txBody>
          <a:bodyPr/>
          <a:lstStyle/>
          <a:p>
            <a:fld id="{0B431214-9095-4E72-A3DA-1F0261E26B88}" type="datetime1">
              <a:rPr lang="en-US" smtClean="0"/>
              <a:pPr/>
              <a:t>11/14/2019</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0" y="6551598"/>
            <a:ext cx="2133600" cy="365125"/>
          </a:xfrm>
        </p:spPr>
        <p:txBody>
          <a:bodyPr/>
          <a:lstStyle>
            <a:lvl1pPr algn="l">
              <a:defRPr/>
            </a:lvl1pPr>
          </a:lstStyle>
          <a:p>
            <a:fld id="{AF816C3F-B481-46CB-890E-5FEF4015E257}" type="slidenum">
              <a:rPr lang="en-US" smtClean="0"/>
              <a:pPr/>
              <a:t>‹#›</a:t>
            </a:fld>
            <a:endParaRPr lang="en-US" dirty="0"/>
          </a:p>
        </p:txBody>
      </p:sp>
    </p:spTree>
    <p:extLst>
      <p:ext uri="{BB962C8B-B14F-4D97-AF65-F5344CB8AC3E}">
        <p14:creationId xmlns:p14="http://schemas.microsoft.com/office/powerpoint/2010/main" val="1549712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901013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4214197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420448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304794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TextBox 3"/>
          <p:cNvSpPr txBox="1"/>
          <p:nvPr userDrawn="1"/>
        </p:nvSpPr>
        <p:spPr>
          <a:xfrm>
            <a:off x="1604682" y="130828"/>
            <a:ext cx="5310469" cy="300082"/>
          </a:xfrm>
          <a:prstGeom prst="rect">
            <a:avLst/>
          </a:prstGeom>
          <a:noFill/>
        </p:spPr>
        <p:txBody>
          <a:bodyPr wrap="square" numCol="2" rtlCol="0">
            <a:spAutoFit/>
          </a:bodyPr>
          <a:lstStyle/>
          <a:p>
            <a:r>
              <a:rPr lang="en-US" sz="1350" dirty="0">
                <a:solidFill>
                  <a:schemeClr val="bg1"/>
                </a:solidFill>
                <a:latin typeface="Arial" panose="020B0604020202020204" pitchFamily="34" charset="0"/>
                <a:cs typeface="Arial" panose="020B0604020202020204" pitchFamily="34" charset="0"/>
              </a:rPr>
              <a:t>GT2019-91788</a:t>
            </a:r>
          </a:p>
          <a:p>
            <a:pPr algn="r"/>
            <a:r>
              <a:rPr lang="en-US" sz="1350" dirty="0">
                <a:solidFill>
                  <a:schemeClr val="bg1"/>
                </a:solidFill>
                <a:latin typeface="Arial" panose="020B0604020202020204" pitchFamily="34" charset="0"/>
                <a:cs typeface="Arial" panose="020B0604020202020204" pitchFamily="34" charset="0"/>
              </a:rPr>
              <a:t>IGTI 2018</a:t>
            </a:r>
          </a:p>
        </p:txBody>
      </p:sp>
    </p:spTree>
    <p:extLst>
      <p:ext uri="{BB962C8B-B14F-4D97-AF65-F5344CB8AC3E}">
        <p14:creationId xmlns:p14="http://schemas.microsoft.com/office/powerpoint/2010/main" val="427795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319472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637643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92075" y="76200"/>
            <a:ext cx="8975725" cy="519113"/>
          </a:xfrm>
        </p:spPr>
        <p:txBody>
          <a:bodyPr/>
          <a:lstStyle/>
          <a:p>
            <a:r>
              <a:rPr lang="en-US"/>
              <a:t>Click to edit Master title style</a:t>
            </a:r>
          </a:p>
        </p:txBody>
      </p:sp>
      <p:sp>
        <p:nvSpPr>
          <p:cNvPr id="13"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14" name="Slide Number Placeholder 2"/>
          <p:cNvSpPr>
            <a:spLocks noGrp="1"/>
          </p:cNvSpPr>
          <p:nvPr>
            <p:ph type="sldNum" sz="quarter" idx="12"/>
          </p:nvPr>
        </p:nvSpPr>
        <p:spPr>
          <a:xfrm>
            <a:off x="76200" y="6492875"/>
            <a:ext cx="2133600" cy="365125"/>
          </a:xfrm>
        </p:spPr>
        <p:txBody>
          <a:bodyPr/>
          <a:lstStyle>
            <a:lvl1pPr>
              <a:defRPr/>
            </a:lvl1pPr>
          </a:lstStyle>
          <a:p>
            <a:pPr>
              <a:defRPr/>
            </a:pPr>
            <a:fld id="{2A7C234E-0E33-45AF-B527-D825EEE1F928}" type="slidenum">
              <a:rPr lang="en-US" altLang="en-US"/>
              <a:pPr>
                <a:defRPr/>
              </a:pPr>
              <a:t>‹#›</a:t>
            </a:fld>
            <a:endParaRPr lang="en-US" altLang="en-US" dirty="0"/>
          </a:p>
        </p:txBody>
      </p:sp>
    </p:spTree>
    <p:extLst>
      <p:ext uri="{BB962C8B-B14F-4D97-AF65-F5344CB8AC3E}">
        <p14:creationId xmlns:p14="http://schemas.microsoft.com/office/powerpoint/2010/main" val="2077574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13C75A2F-7329-46BF-9604-F28627E26461}" type="slidenum">
              <a:rPr lang="en-US"/>
              <a:pPr>
                <a:defRPr/>
              </a:pPr>
              <a:t>‹#›</a:t>
            </a:fld>
            <a:endParaRPr lang="en-US"/>
          </a:p>
        </p:txBody>
      </p:sp>
    </p:spTree>
    <p:extLst>
      <p:ext uri="{BB962C8B-B14F-4D97-AF65-F5344CB8AC3E}">
        <p14:creationId xmlns:p14="http://schemas.microsoft.com/office/powerpoint/2010/main" val="1758696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EDD0CA0-1062-4415-84AD-03F2ACB1ED2C}" type="slidenum">
              <a:rPr lang="en-US"/>
              <a:pPr>
                <a:defRPr/>
              </a:pPr>
              <a:t>‹#›</a:t>
            </a:fld>
            <a:endParaRPr lang="en-US"/>
          </a:p>
        </p:txBody>
      </p:sp>
    </p:spTree>
    <p:extLst>
      <p:ext uri="{BB962C8B-B14F-4D97-AF65-F5344CB8AC3E}">
        <p14:creationId xmlns:p14="http://schemas.microsoft.com/office/powerpoint/2010/main" val="185908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4E6D034-5210-4446-B6AD-C4F6AFDE5F7F}" type="slidenum">
              <a:rPr lang="en-US"/>
              <a:pPr>
                <a:defRPr/>
              </a:pPr>
              <a:t>‹#›</a:t>
            </a:fld>
            <a:endParaRPr lang="en-US"/>
          </a:p>
        </p:txBody>
      </p:sp>
    </p:spTree>
    <p:extLst>
      <p:ext uri="{BB962C8B-B14F-4D97-AF65-F5344CB8AC3E}">
        <p14:creationId xmlns:p14="http://schemas.microsoft.com/office/powerpoint/2010/main" val="1471855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3581400"/>
            <a:ext cx="2362200" cy="396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29000" y="3581400"/>
            <a:ext cx="2362200" cy="396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BD29A5A-BDA2-445A-B76C-6B639CB36DAD}" type="slidenum">
              <a:rPr lang="en-US"/>
              <a:pPr>
                <a:defRPr/>
              </a:pPr>
              <a:t>‹#›</a:t>
            </a:fld>
            <a:endParaRPr lang="en-US"/>
          </a:p>
        </p:txBody>
      </p:sp>
    </p:spTree>
    <p:extLst>
      <p:ext uri="{BB962C8B-B14F-4D97-AF65-F5344CB8AC3E}">
        <p14:creationId xmlns:p14="http://schemas.microsoft.com/office/powerpoint/2010/main" val="2309415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7710A2E-BC25-461D-855D-46290F2A6728}" type="slidenum">
              <a:rPr lang="en-US"/>
              <a:pPr>
                <a:defRPr/>
              </a:pPr>
              <a:t>‹#›</a:t>
            </a:fld>
            <a:endParaRPr lang="en-US"/>
          </a:p>
        </p:txBody>
      </p:sp>
    </p:spTree>
    <p:extLst>
      <p:ext uri="{BB962C8B-B14F-4D97-AF65-F5344CB8AC3E}">
        <p14:creationId xmlns:p14="http://schemas.microsoft.com/office/powerpoint/2010/main" val="2212582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4F58FAC2-3279-496A-A9C7-ACEEEC155429}" type="slidenum">
              <a:rPr lang="en-US"/>
              <a:pPr>
                <a:defRPr/>
              </a:pPr>
              <a:t>‹#›</a:t>
            </a:fld>
            <a:endParaRPr lang="en-US"/>
          </a:p>
        </p:txBody>
      </p:sp>
    </p:spTree>
    <p:extLst>
      <p:ext uri="{BB962C8B-B14F-4D97-AF65-F5344CB8AC3E}">
        <p14:creationId xmlns:p14="http://schemas.microsoft.com/office/powerpoint/2010/main" val="267316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A8430059-3F5D-4245-9C8B-8E681FECC788}" type="slidenum">
              <a:rPr lang="en-US"/>
              <a:pPr>
                <a:defRPr/>
              </a:pPr>
              <a:t>‹#›</a:t>
            </a:fld>
            <a:endParaRPr lang="en-US"/>
          </a:p>
        </p:txBody>
      </p:sp>
    </p:spTree>
    <p:extLst>
      <p:ext uri="{BB962C8B-B14F-4D97-AF65-F5344CB8AC3E}">
        <p14:creationId xmlns:p14="http://schemas.microsoft.com/office/powerpoint/2010/main" val="278489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2332038"/>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332038"/>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604682" y="130828"/>
            <a:ext cx="5310469" cy="300082"/>
          </a:xfrm>
          <a:prstGeom prst="rect">
            <a:avLst/>
          </a:prstGeom>
          <a:noFill/>
        </p:spPr>
        <p:txBody>
          <a:bodyPr wrap="square" numCol="2" rtlCol="0">
            <a:spAutoFit/>
          </a:bodyPr>
          <a:lstStyle/>
          <a:p>
            <a:r>
              <a:rPr lang="en-US" sz="1350" dirty="0">
                <a:solidFill>
                  <a:schemeClr val="bg1"/>
                </a:solidFill>
                <a:latin typeface="Arial" panose="020B0604020202020204" pitchFamily="34" charset="0"/>
                <a:cs typeface="Arial" panose="020B0604020202020204" pitchFamily="34" charset="0"/>
              </a:rPr>
              <a:t>GT2019-91788</a:t>
            </a:r>
          </a:p>
          <a:p>
            <a:pPr algn="r"/>
            <a:r>
              <a:rPr lang="en-US" sz="1350" dirty="0">
                <a:solidFill>
                  <a:schemeClr val="bg1"/>
                </a:solidFill>
                <a:latin typeface="Arial" panose="020B0604020202020204" pitchFamily="34" charset="0"/>
                <a:cs typeface="Arial" panose="020B0604020202020204" pitchFamily="34" charset="0"/>
              </a:rPr>
              <a:t>IGTI 2018</a:t>
            </a:r>
          </a:p>
        </p:txBody>
      </p:sp>
    </p:spTree>
    <p:extLst>
      <p:ext uri="{BB962C8B-B14F-4D97-AF65-F5344CB8AC3E}">
        <p14:creationId xmlns:p14="http://schemas.microsoft.com/office/powerpoint/2010/main" val="3309161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ABEDB0A-0179-4C2B-BE18-0848FA810F25}" type="slidenum">
              <a:rPr lang="en-US"/>
              <a:pPr>
                <a:defRPr/>
              </a:pPr>
              <a:t>‹#›</a:t>
            </a:fld>
            <a:endParaRPr lang="en-US"/>
          </a:p>
        </p:txBody>
      </p:sp>
    </p:spTree>
    <p:extLst>
      <p:ext uri="{BB962C8B-B14F-4D97-AF65-F5344CB8AC3E}">
        <p14:creationId xmlns:p14="http://schemas.microsoft.com/office/powerpoint/2010/main" val="2908513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AE25F36-D01B-4BED-9D16-BF3D9C8006CE}" type="slidenum">
              <a:rPr lang="en-US"/>
              <a:pPr>
                <a:defRPr/>
              </a:pPr>
              <a:t>‹#›</a:t>
            </a:fld>
            <a:endParaRPr lang="en-US"/>
          </a:p>
        </p:txBody>
      </p:sp>
    </p:spTree>
    <p:extLst>
      <p:ext uri="{BB962C8B-B14F-4D97-AF65-F5344CB8AC3E}">
        <p14:creationId xmlns:p14="http://schemas.microsoft.com/office/powerpoint/2010/main" val="2857620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E3F365-6803-4849-BC00-82D5218CF7EA}" type="slidenum">
              <a:rPr lang="en-US"/>
              <a:pPr>
                <a:defRPr/>
              </a:pPr>
              <a:t>‹#›</a:t>
            </a:fld>
            <a:endParaRPr lang="en-US"/>
          </a:p>
        </p:txBody>
      </p:sp>
    </p:spTree>
    <p:extLst>
      <p:ext uri="{BB962C8B-B14F-4D97-AF65-F5344CB8AC3E}">
        <p14:creationId xmlns:p14="http://schemas.microsoft.com/office/powerpoint/2010/main" val="3886635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3713" y="76200"/>
            <a:ext cx="2255837" cy="3902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76200"/>
            <a:ext cx="6615113" cy="3902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1078826-98AF-4625-9F8E-CC344717E894}" type="slidenum">
              <a:rPr lang="en-US"/>
              <a:pPr>
                <a:defRPr/>
              </a:pPr>
              <a:t>‹#›</a:t>
            </a:fld>
            <a:endParaRPr lang="en-US"/>
          </a:p>
        </p:txBody>
      </p:sp>
    </p:spTree>
    <p:extLst>
      <p:ext uri="{BB962C8B-B14F-4D97-AF65-F5344CB8AC3E}">
        <p14:creationId xmlns:p14="http://schemas.microsoft.com/office/powerpoint/2010/main" val="2977028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1"/>
          </p:nvPr>
        </p:nvSpPr>
        <p:spPr>
          <a:xfrm>
            <a:off x="304800" y="2743200"/>
            <a:ext cx="3124200" cy="400110"/>
          </a:xfrm>
        </p:spPr>
        <p:txBody>
          <a:bodyPr/>
          <a:lstStyle>
            <a:lvl1pPr>
              <a:defRPr sz="2000">
                <a:solidFill>
                  <a:srgbClr val="000099"/>
                </a:solidFill>
              </a:defRPr>
            </a:lvl1pPr>
          </a:lstStyle>
          <a:p>
            <a:pPr lvl="0"/>
            <a:r>
              <a:rPr lang="en-US"/>
              <a:t>Click to edit Master text styles</a:t>
            </a:r>
          </a:p>
        </p:txBody>
      </p:sp>
      <p:sp>
        <p:nvSpPr>
          <p:cNvPr id="5" name="Slide Number Placeholder 2"/>
          <p:cNvSpPr>
            <a:spLocks noGrp="1"/>
          </p:cNvSpPr>
          <p:nvPr>
            <p:ph type="sldNum" sz="quarter" idx="12"/>
          </p:nvPr>
        </p:nvSpPr>
        <p:spPr>
          <a:xfrm>
            <a:off x="76200" y="6492875"/>
            <a:ext cx="2133600" cy="365125"/>
          </a:xfrm>
        </p:spPr>
        <p:txBody>
          <a:bodyPr/>
          <a:lstStyle>
            <a:lvl1pPr>
              <a:defRPr/>
            </a:lvl1pPr>
          </a:lstStyle>
          <a:p>
            <a:pPr>
              <a:defRPr/>
            </a:pPr>
            <a:fld id="{DBF5557C-6E78-4E15-AF2E-18D947F75235}" type="slidenum">
              <a:rPr lang="en-US" altLang="en-US"/>
              <a:pPr>
                <a:defRPr/>
              </a:pPr>
              <a:t>‹#›</a:t>
            </a:fld>
            <a:endParaRPr lang="en-US" altLang="en-US" dirty="0"/>
          </a:p>
        </p:txBody>
      </p:sp>
    </p:spTree>
    <p:extLst>
      <p:ext uri="{BB962C8B-B14F-4D97-AF65-F5344CB8AC3E}">
        <p14:creationId xmlns:p14="http://schemas.microsoft.com/office/powerpoint/2010/main" val="3311317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E w/START logo">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65307" y="6218238"/>
            <a:ext cx="970403" cy="63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2078" y="76205"/>
            <a:ext cx="8975725" cy="438582"/>
          </a:xfrm>
        </p:spPr>
        <p:txBody>
          <a:bodyPr/>
          <a:lstStyle>
            <a:lvl1pPr>
              <a:defRPr sz="2250"/>
            </a:lvl1pPr>
          </a:lstStyle>
          <a:p>
            <a:r>
              <a:rPr lang="en-US" dirty="0"/>
              <a:t>Click to edit Master title style</a:t>
            </a:r>
          </a:p>
        </p:txBody>
      </p:sp>
      <p:sp>
        <p:nvSpPr>
          <p:cNvPr id="9" name="Text Placeholder 8"/>
          <p:cNvSpPr>
            <a:spLocks noGrp="1"/>
          </p:cNvSpPr>
          <p:nvPr>
            <p:ph type="body" sz="quarter" idx="11"/>
          </p:nvPr>
        </p:nvSpPr>
        <p:spPr>
          <a:xfrm>
            <a:off x="304800" y="2743200"/>
            <a:ext cx="3124200" cy="323165"/>
          </a:xfrm>
        </p:spPr>
        <p:txBody>
          <a:bodyPr/>
          <a:lstStyle>
            <a:lvl1pPr>
              <a:defRPr sz="1500">
                <a:solidFill>
                  <a:srgbClr val="000099"/>
                </a:solidFill>
              </a:defRPr>
            </a:lvl1pPr>
          </a:lstStyle>
          <a:p>
            <a:pPr lvl="0"/>
            <a:r>
              <a:rPr lang="en-US"/>
              <a:t>Click to edit Master text styles</a:t>
            </a:r>
          </a:p>
        </p:txBody>
      </p:sp>
      <p:sp>
        <p:nvSpPr>
          <p:cNvPr id="6" name="Slide Number Placeholder 2"/>
          <p:cNvSpPr>
            <a:spLocks noGrp="1"/>
          </p:cNvSpPr>
          <p:nvPr>
            <p:ph type="sldNum" sz="quarter" idx="10"/>
          </p:nvPr>
        </p:nvSpPr>
        <p:spPr>
          <a:xfrm>
            <a:off x="96838" y="6443669"/>
            <a:ext cx="2133600" cy="365125"/>
          </a:xfrm>
        </p:spPr>
        <p:txBody>
          <a:bodyPr/>
          <a:lstStyle/>
          <a:p>
            <a:pPr>
              <a:defRPr/>
            </a:pPr>
            <a:fld id="{DF85CF76-E44F-44DA-9EBE-2912D249635A}" type="slidenum">
              <a:rPr lang="en-US" altLang="en-US" smtClean="0"/>
              <a:pPr>
                <a:defRPr/>
              </a:pPr>
              <a:t>‹#›</a:t>
            </a:fld>
            <a:endParaRPr lang="en-US" altLang="en-US" dirty="0"/>
          </a:p>
        </p:txBody>
      </p:sp>
    </p:spTree>
    <p:extLst>
      <p:ext uri="{BB962C8B-B14F-4D97-AF65-F5344CB8AC3E}">
        <p14:creationId xmlns:p14="http://schemas.microsoft.com/office/powerpoint/2010/main" val="1763979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0" y="0"/>
            <a:ext cx="9144000" cy="1219199"/>
          </a:xfrm>
        </p:spPr>
        <p:txBody>
          <a:bodyPr anchor="t">
            <a:normAutofit/>
          </a:bodyPr>
          <a:lstStyle>
            <a:lvl1pPr algn="l">
              <a:defRPr sz="3600">
                <a:solidFill>
                  <a:srgbClr val="003299"/>
                </a:solidFill>
              </a:defRPr>
            </a:lvl1pPr>
          </a:lstStyle>
          <a:p>
            <a:r>
              <a:rPr lang="en-US" dirty="0"/>
              <a:t>Click to edit Master title style</a:t>
            </a:r>
          </a:p>
        </p:txBody>
      </p:sp>
    </p:spTree>
    <p:extLst>
      <p:ext uri="{BB962C8B-B14F-4D97-AF65-F5344CB8AC3E}">
        <p14:creationId xmlns:p14="http://schemas.microsoft.com/office/powerpoint/2010/main" val="1632760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99"/>
                </a:solidFill>
              </a:defRPr>
            </a:lvl1pPr>
          </a:lstStyle>
          <a:p>
            <a:r>
              <a:rPr lang="en-US" dirty="0"/>
              <a:t>Click to edit Master title style</a:t>
            </a:r>
          </a:p>
        </p:txBody>
      </p:sp>
      <p:sp>
        <p:nvSpPr>
          <p:cNvPr id="5" name="Slide Number Placeholder 4"/>
          <p:cNvSpPr>
            <a:spLocks noGrp="1"/>
          </p:cNvSpPr>
          <p:nvPr>
            <p:ph type="sldNum" sz="quarter" idx="12"/>
          </p:nvPr>
        </p:nvSpPr>
        <p:spPr>
          <a:xfrm>
            <a:off x="0" y="6492875"/>
            <a:ext cx="533400" cy="365125"/>
          </a:xfrm>
        </p:spPr>
        <p:txBody>
          <a:bodyPr/>
          <a:lstStyle>
            <a:lvl1pPr algn="l">
              <a:defRPr/>
            </a:lvl1pPr>
          </a:lstStyle>
          <a:p>
            <a:fld id="{98B7DDDC-4E71-47F6-827E-2936E93FFA28}" type="slidenum">
              <a:rPr lang="en-US" smtClean="0"/>
              <a:pPr/>
              <a:t>‹#›</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8601" y="6222423"/>
            <a:ext cx="1295399" cy="635577"/>
          </a:xfrm>
          <a:prstGeom prst="rect">
            <a:avLst/>
          </a:prstGeom>
        </p:spPr>
      </p:pic>
    </p:spTree>
    <p:extLst>
      <p:ext uri="{BB962C8B-B14F-4D97-AF65-F5344CB8AC3E}">
        <p14:creationId xmlns:p14="http://schemas.microsoft.com/office/powerpoint/2010/main" val="1869168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ECCN 9E99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0" y="6492875"/>
            <a:ext cx="533400" cy="365125"/>
          </a:xfrm>
        </p:spPr>
        <p:txBody>
          <a:bodyPr/>
          <a:lstStyle>
            <a:lvl1pPr algn="l">
              <a:defRPr/>
            </a:lvl1pPr>
          </a:lstStyle>
          <a:p>
            <a:fld id="{98B7DDDC-4E71-47F6-827E-2936E93FFA28}" type="slidenum">
              <a:rPr lang="en-US" smtClean="0"/>
              <a:pPr/>
              <a:t>‹#›</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8601" y="6222423"/>
            <a:ext cx="1295399" cy="635577"/>
          </a:xfrm>
          <a:prstGeom prst="rect">
            <a:avLst/>
          </a:prstGeom>
        </p:spPr>
      </p:pic>
    </p:spTree>
    <p:extLst>
      <p:ext uri="{BB962C8B-B14F-4D97-AF65-F5344CB8AC3E}">
        <p14:creationId xmlns:p14="http://schemas.microsoft.com/office/powerpoint/2010/main" val="2753053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ECCN 9E991 &amp; PW Propriet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0" y="6492875"/>
            <a:ext cx="533400" cy="365125"/>
          </a:xfrm>
        </p:spPr>
        <p:txBody>
          <a:bodyPr/>
          <a:lstStyle>
            <a:lvl1pPr algn="l">
              <a:defRPr/>
            </a:lvl1pPr>
          </a:lstStyle>
          <a:p>
            <a:fld id="{98B7DDDC-4E71-47F6-827E-2936E93FFA28}" type="slidenum">
              <a:rPr lang="en-US" smtClean="0"/>
              <a:pPr/>
              <a:t>‹#›</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8601" y="6222423"/>
            <a:ext cx="1295399" cy="635577"/>
          </a:xfrm>
          <a:prstGeom prst="rect">
            <a:avLst/>
          </a:prstGeom>
        </p:spPr>
      </p:pic>
    </p:spTree>
    <p:extLst>
      <p:ext uri="{BB962C8B-B14F-4D97-AF65-F5344CB8AC3E}">
        <p14:creationId xmlns:p14="http://schemas.microsoft.com/office/powerpoint/2010/main" val="9508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9" y="855348"/>
            <a:ext cx="3008313" cy="1162051"/>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0" y="1227846"/>
            <a:ext cx="5111750" cy="54015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9" y="2135507"/>
            <a:ext cx="3008313" cy="418909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extBox 7"/>
          <p:cNvSpPr txBox="1"/>
          <p:nvPr userDrawn="1"/>
        </p:nvSpPr>
        <p:spPr>
          <a:xfrm>
            <a:off x="1604682" y="130828"/>
            <a:ext cx="5310469" cy="300082"/>
          </a:xfrm>
          <a:prstGeom prst="rect">
            <a:avLst/>
          </a:prstGeom>
          <a:noFill/>
        </p:spPr>
        <p:txBody>
          <a:bodyPr wrap="square" numCol="2" rtlCol="0">
            <a:spAutoFit/>
          </a:bodyPr>
          <a:lstStyle/>
          <a:p>
            <a:r>
              <a:rPr lang="en-US" sz="1350" dirty="0">
                <a:solidFill>
                  <a:schemeClr val="bg1"/>
                </a:solidFill>
                <a:latin typeface="Arial" panose="020B0604020202020204" pitchFamily="34" charset="0"/>
                <a:cs typeface="Arial" panose="020B0604020202020204" pitchFamily="34" charset="0"/>
              </a:rPr>
              <a:t>GT2019-91788</a:t>
            </a:r>
          </a:p>
          <a:p>
            <a:pPr algn="r"/>
            <a:r>
              <a:rPr lang="en-US" sz="1350" dirty="0">
                <a:solidFill>
                  <a:schemeClr val="bg1"/>
                </a:solidFill>
                <a:latin typeface="Arial" panose="020B0604020202020204" pitchFamily="34" charset="0"/>
                <a:cs typeface="Arial" panose="020B0604020202020204" pitchFamily="34" charset="0"/>
              </a:rPr>
              <a:t>IGTI 2018</a:t>
            </a:r>
          </a:p>
        </p:txBody>
      </p:sp>
    </p:spTree>
    <p:extLst>
      <p:ext uri="{BB962C8B-B14F-4D97-AF65-F5344CB8AC3E}">
        <p14:creationId xmlns:p14="http://schemas.microsoft.com/office/powerpoint/2010/main" val="739655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9EEAD-E0FA-4BB6-8569-03244055246D}" type="datetime1">
              <a:rPr lang="en-US" smtClean="0"/>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A09157-B5B2-4988-A4C8-13479FEAE07A}" type="slidenum">
              <a:rPr lang="en-US" smtClean="0"/>
              <a:t>‹#›</a:t>
            </a:fld>
            <a:endParaRPr lang="en-US" dirty="0"/>
          </a:p>
        </p:txBody>
      </p:sp>
      <p:pic>
        <p:nvPicPr>
          <p:cNvPr id="5" name="Picture 4"/>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48600" y="6218238"/>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489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5105401"/>
            <a:ext cx="5486400" cy="567691"/>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914400"/>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7" name="Text Placeholder 3"/>
          <p:cNvSpPr>
            <a:spLocks noGrp="1"/>
          </p:cNvSpPr>
          <p:nvPr>
            <p:ph type="body" sz="half" idx="2"/>
          </p:nvPr>
        </p:nvSpPr>
        <p:spPr>
          <a:xfrm>
            <a:off x="1792288" y="5673091"/>
            <a:ext cx="5486400" cy="80391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extBox 7"/>
          <p:cNvSpPr txBox="1"/>
          <p:nvPr userDrawn="1"/>
        </p:nvSpPr>
        <p:spPr>
          <a:xfrm>
            <a:off x="1604682" y="130828"/>
            <a:ext cx="5310469" cy="300082"/>
          </a:xfrm>
          <a:prstGeom prst="rect">
            <a:avLst/>
          </a:prstGeom>
          <a:noFill/>
        </p:spPr>
        <p:txBody>
          <a:bodyPr wrap="square" numCol="2" rtlCol="0">
            <a:spAutoFit/>
          </a:bodyPr>
          <a:lstStyle/>
          <a:p>
            <a:r>
              <a:rPr lang="en-US" sz="1350" dirty="0">
                <a:solidFill>
                  <a:schemeClr val="bg1"/>
                </a:solidFill>
                <a:latin typeface="Arial" panose="020B0604020202020204" pitchFamily="34" charset="0"/>
                <a:cs typeface="Arial" panose="020B0604020202020204" pitchFamily="34" charset="0"/>
              </a:rPr>
              <a:t>GT2019-91788</a:t>
            </a:r>
          </a:p>
          <a:p>
            <a:pPr algn="r"/>
            <a:r>
              <a:rPr lang="en-US" sz="1350" dirty="0">
                <a:solidFill>
                  <a:schemeClr val="bg1"/>
                </a:solidFill>
                <a:latin typeface="Arial" panose="020B0604020202020204" pitchFamily="34" charset="0"/>
                <a:cs typeface="Arial" panose="020B0604020202020204" pitchFamily="34" charset="0"/>
              </a:rPr>
              <a:t>IGTI 2018</a:t>
            </a:r>
          </a:p>
        </p:txBody>
      </p:sp>
    </p:spTree>
    <p:extLst>
      <p:ext uri="{BB962C8B-B14F-4D97-AF65-F5344CB8AC3E}">
        <p14:creationId xmlns:p14="http://schemas.microsoft.com/office/powerpoint/2010/main" val="119318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320299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209859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CA89A-CF2F-4558-9CC3-8CECDCE2E9E7}" type="slidenum">
              <a:rPr lang="en-US" smtClean="0"/>
              <a:t>‹#›</a:t>
            </a:fld>
            <a:endParaRPr lang="en-US"/>
          </a:p>
        </p:txBody>
      </p:sp>
    </p:spTree>
    <p:extLst>
      <p:ext uri="{BB962C8B-B14F-4D97-AF65-F5344CB8AC3E}">
        <p14:creationId xmlns:p14="http://schemas.microsoft.com/office/powerpoint/2010/main" val="64491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5.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7.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239963"/>
            <a:ext cx="82296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434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457189"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CA89A-CF2F-4558-9CC3-8CECDCE2E9E7}" type="slidenum">
              <a:rPr lang="en-US" smtClean="0"/>
              <a:t>‹#›</a:t>
            </a:fld>
            <a:endParaRPr lang="en-US"/>
          </a:p>
        </p:txBody>
      </p:sp>
    </p:spTree>
    <p:extLst>
      <p:ext uri="{BB962C8B-B14F-4D97-AF65-F5344CB8AC3E}">
        <p14:creationId xmlns:p14="http://schemas.microsoft.com/office/powerpoint/2010/main" val="7586784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2075" y="76200"/>
            <a:ext cx="897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228600" y="34290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p:txBody>
      </p:sp>
      <p:sp>
        <p:nvSpPr>
          <p:cNvPr id="6" name="Slide Number Placeholder 5"/>
          <p:cNvSpPr>
            <a:spLocks noGrp="1"/>
          </p:cNvSpPr>
          <p:nvPr>
            <p:ph type="sldNum" sz="quarter" idx="4"/>
          </p:nvPr>
        </p:nvSpPr>
        <p:spPr>
          <a:xfrm>
            <a:off x="96838" y="6443663"/>
            <a:ext cx="2133600" cy="365125"/>
          </a:xfrm>
          <a:prstGeom prst="rect">
            <a:avLst/>
          </a:prstGeom>
        </p:spPr>
        <p:txBody>
          <a:bodyPr vert="horz" wrap="square" lIns="91440" tIns="45720" rIns="91440" bIns="45720" numCol="1" anchor="b" anchorCtr="0" compatLnSpc="1">
            <a:prstTxWarp prst="textNoShape">
              <a:avLst/>
            </a:prstTxWarp>
          </a:bodyPr>
          <a:lstStyle>
            <a:lvl1pPr algn="l" eaLnBrk="1" hangingPunct="1">
              <a:defRPr sz="1400">
                <a:solidFill>
                  <a:srgbClr val="404040"/>
                </a:solidFill>
              </a:defRPr>
            </a:lvl1pPr>
          </a:lstStyle>
          <a:p>
            <a:pPr>
              <a:defRPr/>
            </a:pPr>
            <a:fld id="{7F0B45E3-0F26-47DF-952C-F8BCDDD1183E}" type="slidenum">
              <a:rPr lang="en-US" altLang="en-US"/>
              <a:pPr>
                <a:defRPr/>
              </a:pPr>
              <a:t>‹#›</a:t>
            </a:fld>
            <a:endParaRPr lang="en-US" altLang="en-US" dirty="0"/>
          </a:p>
        </p:txBody>
      </p:sp>
    </p:spTree>
    <p:extLst>
      <p:ext uri="{BB962C8B-B14F-4D97-AF65-F5344CB8AC3E}">
        <p14:creationId xmlns:p14="http://schemas.microsoft.com/office/powerpoint/2010/main" val="356404865"/>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l" rtl="0" eaLnBrk="0" fontAlgn="base" hangingPunct="0">
        <a:spcBef>
          <a:spcPct val="0"/>
        </a:spcBef>
        <a:spcAft>
          <a:spcPct val="0"/>
        </a:spcAft>
        <a:defRPr sz="2800" b="1"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0" fontAlgn="base" hangingPunct="0">
        <a:spcBef>
          <a:spcPct val="20000"/>
        </a:spcBef>
        <a:spcAft>
          <a:spcPct val="0"/>
        </a:spcAft>
        <a:defRPr sz="2400" b="1" kern="1200">
          <a:solidFill>
            <a:srgbClr val="26262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2075" y="76200"/>
            <a:ext cx="897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228600" y="34290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p:txBody>
      </p:sp>
      <p:sp>
        <p:nvSpPr>
          <p:cNvPr id="6" name="Slide Number Placeholder 5"/>
          <p:cNvSpPr>
            <a:spLocks noGrp="1"/>
          </p:cNvSpPr>
          <p:nvPr>
            <p:ph type="sldNum" sz="quarter" idx="4"/>
          </p:nvPr>
        </p:nvSpPr>
        <p:spPr>
          <a:xfrm>
            <a:off x="96838" y="6443663"/>
            <a:ext cx="2133600" cy="365125"/>
          </a:xfrm>
          <a:prstGeom prst="rect">
            <a:avLst/>
          </a:prstGeom>
        </p:spPr>
        <p:txBody>
          <a:bodyPr vert="horz" wrap="square" lIns="91440" tIns="45720" rIns="91440" bIns="45720" numCol="1" anchor="b" anchorCtr="0" compatLnSpc="1">
            <a:prstTxWarp prst="textNoShape">
              <a:avLst/>
            </a:prstTxWarp>
          </a:bodyPr>
          <a:lstStyle>
            <a:lvl1pPr algn="l" eaLnBrk="1" hangingPunct="1">
              <a:defRPr sz="1400">
                <a:solidFill>
                  <a:srgbClr val="404040"/>
                </a:solidFill>
              </a:defRPr>
            </a:lvl1pPr>
          </a:lstStyle>
          <a:p>
            <a:pPr>
              <a:defRPr/>
            </a:pPr>
            <a:fld id="{FB496E2D-386B-4573-945A-1711B09C6CF3}" type="slidenum">
              <a:rPr lang="en-US" altLang="en-US"/>
              <a:pPr>
                <a:defRPr/>
              </a:pPr>
              <a:t>‹#›</a:t>
            </a:fld>
            <a:endParaRPr lang="en-US" altLang="en-US" dirty="0"/>
          </a:p>
        </p:txBody>
      </p:sp>
    </p:spTree>
    <p:extLst>
      <p:ext uri="{BB962C8B-B14F-4D97-AF65-F5344CB8AC3E}">
        <p14:creationId xmlns:p14="http://schemas.microsoft.com/office/powerpoint/2010/main" val="4210099122"/>
      </p:ext>
    </p:extLst>
  </p:cSld>
  <p:clrMap bg1="lt1" tx1="dk1" bg2="lt2" tx2="dk2" accent1="accent1" accent2="accent2" accent3="accent3" accent4="accent4" accent5="accent5" accent6="accent6" hlink="hlink" folHlink="folHlink"/>
  <p:sldLayoutIdLst>
    <p:sldLayoutId id="2147483683" r:id="rId1"/>
    <p:sldLayoutId id="2147483684" r:id="rId2"/>
  </p:sldLayoutIdLst>
  <p:hf hdr="0" ftr="0" dt="0"/>
  <p:txStyles>
    <p:titleStyle>
      <a:lvl1pPr algn="l" rtl="0" eaLnBrk="1" fontAlgn="base" hangingPunct="1">
        <a:spcBef>
          <a:spcPct val="0"/>
        </a:spcBef>
        <a:spcAft>
          <a:spcPct val="0"/>
        </a:spcAft>
        <a:defRPr sz="2800" b="1" kern="1200">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defRPr sz="2400" b="1" kern="1200">
          <a:solidFill>
            <a:srgbClr val="262626"/>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2075" y="76200"/>
            <a:ext cx="897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1027" name="Text Placeholder 2"/>
          <p:cNvSpPr>
            <a:spLocks noGrp="1"/>
          </p:cNvSpPr>
          <p:nvPr>
            <p:ph type="body" idx="1"/>
          </p:nvPr>
        </p:nvSpPr>
        <p:spPr bwMode="auto">
          <a:xfrm>
            <a:off x="228600" y="34290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p:txBody>
      </p:sp>
      <p:sp>
        <p:nvSpPr>
          <p:cNvPr id="6" name="Slide Number Placeholder 5"/>
          <p:cNvSpPr>
            <a:spLocks noGrp="1"/>
          </p:cNvSpPr>
          <p:nvPr>
            <p:ph type="sldNum" sz="quarter" idx="4"/>
          </p:nvPr>
        </p:nvSpPr>
        <p:spPr>
          <a:xfrm>
            <a:off x="96838" y="6443663"/>
            <a:ext cx="2133600" cy="365125"/>
          </a:xfrm>
          <a:prstGeom prst="rect">
            <a:avLst/>
          </a:prstGeom>
        </p:spPr>
        <p:txBody>
          <a:bodyPr vert="horz" wrap="square" lIns="91440" tIns="45720" rIns="91440" bIns="45720" numCol="1" anchor="b" anchorCtr="0" compatLnSpc="1">
            <a:prstTxWarp prst="textNoShape">
              <a:avLst/>
            </a:prstTxWarp>
          </a:bodyPr>
          <a:lstStyle>
            <a:lvl1pPr algn="l" eaLnBrk="1" hangingPunct="1">
              <a:defRPr sz="1400">
                <a:solidFill>
                  <a:srgbClr val="404040"/>
                </a:solidFill>
              </a:defRPr>
            </a:lvl1pPr>
          </a:lstStyle>
          <a:p>
            <a:pPr>
              <a:defRPr/>
            </a:pPr>
            <a:fld id="{CDEF9E57-4D81-4ABF-BCDC-115BE8294D18}" type="slidenum">
              <a:rPr lang="en-US" altLang="en-US"/>
              <a:pPr>
                <a:defRPr/>
              </a:pPr>
              <a:t>‹#›</a:t>
            </a:fld>
            <a:endParaRPr lang="en-US" altLang="en-US" dirty="0"/>
          </a:p>
        </p:txBody>
      </p:sp>
    </p:spTree>
    <p:extLst>
      <p:ext uri="{BB962C8B-B14F-4D97-AF65-F5344CB8AC3E}">
        <p14:creationId xmlns:p14="http://schemas.microsoft.com/office/powerpoint/2010/main" val="10365799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0" fontAlgn="base" hangingPunct="0">
        <a:spcBef>
          <a:spcPct val="0"/>
        </a:spcBef>
        <a:spcAft>
          <a:spcPct val="0"/>
        </a:spcAft>
        <a:defRPr sz="2800" b="1"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0" fontAlgn="base" hangingPunct="0">
        <a:spcBef>
          <a:spcPct val="20000"/>
        </a:spcBef>
        <a:spcAft>
          <a:spcPct val="0"/>
        </a:spcAft>
        <a:defRPr sz="2400" b="1" kern="1200">
          <a:solidFill>
            <a:srgbClr val="26262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 y="76200"/>
            <a:ext cx="902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Insert headline assertion here</a:t>
            </a:r>
          </a:p>
        </p:txBody>
      </p:sp>
      <p:sp>
        <p:nvSpPr>
          <p:cNvPr id="2051" name="Rectangle 3"/>
          <p:cNvSpPr>
            <a:spLocks noGrp="1" noChangeArrowheads="1"/>
          </p:cNvSpPr>
          <p:nvPr>
            <p:ph type="body" idx="1"/>
          </p:nvPr>
        </p:nvSpPr>
        <p:spPr bwMode="auto">
          <a:xfrm>
            <a:off x="914400" y="3581400"/>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Insert call-outs for visual evidence here</a:t>
            </a:r>
          </a:p>
        </p:txBody>
      </p:sp>
      <p:sp>
        <p:nvSpPr>
          <p:cNvPr id="5" name="Rectangle 6"/>
          <p:cNvSpPr>
            <a:spLocks noGrp="1" noChangeArrowheads="1"/>
          </p:cNvSpPr>
          <p:nvPr>
            <p:ph type="sldNum" sz="quarter" idx="4"/>
          </p:nvPr>
        </p:nvSpPr>
        <p:spPr bwMode="auto">
          <a:xfrm>
            <a:off x="76200" y="630555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99"/>
                </a:solidFill>
                <a:latin typeface="+mn-lt"/>
              </a:defRPr>
            </a:lvl1pPr>
          </a:lstStyle>
          <a:p>
            <a:pPr fontAlgn="base">
              <a:spcBef>
                <a:spcPct val="0"/>
              </a:spcBef>
              <a:spcAft>
                <a:spcPct val="0"/>
              </a:spcAft>
              <a:defRPr/>
            </a:pPr>
            <a:endParaRPr lang="en-US" b="1"/>
          </a:p>
          <a:p>
            <a:pPr fontAlgn="base">
              <a:spcBef>
                <a:spcPct val="0"/>
              </a:spcBef>
              <a:spcAft>
                <a:spcPct val="0"/>
              </a:spcAft>
              <a:defRPr/>
            </a:pPr>
            <a:fld id="{E00454A9-842C-4DD1-9403-51314EE741EE}" type="slidenum">
              <a:rPr lang="en-US" b="1"/>
              <a:pPr fontAlgn="base">
                <a:spcBef>
                  <a:spcPct val="0"/>
                </a:spcBef>
                <a:spcAft>
                  <a:spcPct val="0"/>
                </a:spcAft>
                <a:defRPr/>
              </a:pPr>
              <a:t>‹#›</a:t>
            </a:fld>
            <a:endParaRPr lang="en-US" b="1"/>
          </a:p>
        </p:txBody>
      </p:sp>
      <p:pic>
        <p:nvPicPr>
          <p:cNvPr id="6" name="Picture 5"/>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924800" y="6263422"/>
            <a:ext cx="1211838" cy="594578"/>
          </a:xfrm>
          <a:prstGeom prst="rect">
            <a:avLst/>
          </a:prstGeom>
        </p:spPr>
      </p:pic>
    </p:spTree>
    <p:extLst>
      <p:ext uri="{BB962C8B-B14F-4D97-AF65-F5344CB8AC3E}">
        <p14:creationId xmlns:p14="http://schemas.microsoft.com/office/powerpoint/2010/main" val="24144692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Calibri" pitchFamily="34" charset="0"/>
          <a:cs typeface="Arial" charset="0"/>
        </a:defRPr>
      </a:lvl2pPr>
      <a:lvl3pPr algn="l" rtl="0" eaLnBrk="1" fontAlgn="base" hangingPunct="1">
        <a:spcBef>
          <a:spcPct val="0"/>
        </a:spcBef>
        <a:spcAft>
          <a:spcPct val="0"/>
        </a:spcAft>
        <a:defRPr sz="2800" b="1">
          <a:solidFill>
            <a:schemeClr val="tx2"/>
          </a:solidFill>
          <a:latin typeface="Calibri" pitchFamily="34" charset="0"/>
          <a:cs typeface="Arial" charset="0"/>
        </a:defRPr>
      </a:lvl3pPr>
      <a:lvl4pPr algn="l" rtl="0" eaLnBrk="1" fontAlgn="base" hangingPunct="1">
        <a:spcBef>
          <a:spcPct val="0"/>
        </a:spcBef>
        <a:spcAft>
          <a:spcPct val="0"/>
        </a:spcAft>
        <a:defRPr sz="2800" b="1">
          <a:solidFill>
            <a:schemeClr val="tx2"/>
          </a:solidFill>
          <a:latin typeface="Calibri" pitchFamily="34" charset="0"/>
          <a:cs typeface="Arial" charset="0"/>
        </a:defRPr>
      </a:lvl4pPr>
      <a:lvl5pPr algn="l" rtl="0" eaLnBrk="1" fontAlgn="base" hangingPunct="1">
        <a:spcBef>
          <a:spcPct val="0"/>
        </a:spcBef>
        <a:spcAft>
          <a:spcPct val="0"/>
        </a:spcAft>
        <a:defRPr sz="2800" b="1">
          <a:solidFill>
            <a:schemeClr val="tx2"/>
          </a:solidFill>
          <a:latin typeface="Calibri" pitchFamily="34" charset="0"/>
          <a:cs typeface="Arial" charset="0"/>
        </a:defRPr>
      </a:lvl5pPr>
      <a:lvl6pPr marL="457200" algn="l" rtl="0" eaLnBrk="1" fontAlgn="base" hangingPunct="1">
        <a:spcBef>
          <a:spcPct val="0"/>
        </a:spcBef>
        <a:spcAft>
          <a:spcPct val="0"/>
        </a:spcAft>
        <a:defRPr sz="2800" b="1">
          <a:solidFill>
            <a:schemeClr val="tx2"/>
          </a:solidFill>
          <a:latin typeface="Calibri" pitchFamily="34" charset="0"/>
          <a:cs typeface="Arial" charset="0"/>
        </a:defRPr>
      </a:lvl6pPr>
      <a:lvl7pPr marL="914400" algn="l" rtl="0" eaLnBrk="1" fontAlgn="base" hangingPunct="1">
        <a:spcBef>
          <a:spcPct val="0"/>
        </a:spcBef>
        <a:spcAft>
          <a:spcPct val="0"/>
        </a:spcAft>
        <a:defRPr sz="2800" b="1">
          <a:solidFill>
            <a:schemeClr val="tx2"/>
          </a:solidFill>
          <a:latin typeface="Calibri" pitchFamily="34" charset="0"/>
          <a:cs typeface="Arial" charset="0"/>
        </a:defRPr>
      </a:lvl7pPr>
      <a:lvl8pPr marL="1371600" algn="l" rtl="0" eaLnBrk="1" fontAlgn="base" hangingPunct="1">
        <a:spcBef>
          <a:spcPct val="0"/>
        </a:spcBef>
        <a:spcAft>
          <a:spcPct val="0"/>
        </a:spcAft>
        <a:defRPr sz="2800" b="1">
          <a:solidFill>
            <a:schemeClr val="tx2"/>
          </a:solidFill>
          <a:latin typeface="Calibri" pitchFamily="34" charset="0"/>
          <a:cs typeface="Arial" charset="0"/>
        </a:defRPr>
      </a:lvl8pPr>
      <a:lvl9pPr marL="1828800" algn="l" rtl="0" eaLnBrk="1" fontAlgn="base" hangingPunct="1">
        <a:spcBef>
          <a:spcPct val="0"/>
        </a:spcBef>
        <a:spcAft>
          <a:spcPct val="0"/>
        </a:spcAft>
        <a:defRPr sz="2800" b="1">
          <a:solidFill>
            <a:schemeClr val="tx2"/>
          </a:solidFill>
          <a:latin typeface="Calibri" pitchFamily="34" charset="0"/>
          <a:cs typeface="Arial" charset="0"/>
        </a:defRPr>
      </a:lvl9pPr>
    </p:titleStyle>
    <p:bodyStyle>
      <a:lvl1pPr marL="342900" indent="-342900" algn="l" rtl="0" eaLnBrk="1" fontAlgn="base" hangingPunct="1">
        <a:spcBef>
          <a:spcPct val="20000"/>
        </a:spcBef>
        <a:spcAft>
          <a:spcPct val="0"/>
        </a:spcAft>
        <a:defRPr sz="20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66800"/>
          </a:xfrm>
          <a:prstGeom prst="rect">
            <a:avLst/>
          </a:prstGeom>
        </p:spPr>
        <p:txBody>
          <a:bodyPr vert="horz" lIns="91440" tIns="45720" rIns="91440" bIns="45720" rtlCol="0" anchor="t">
            <a:normAutofit/>
          </a:bodyPr>
          <a:lstStyle/>
          <a:p>
            <a:r>
              <a:rPr lang="en-US" dirty="0"/>
              <a:t>Click to edit Master title style</a:t>
            </a:r>
          </a:p>
        </p:txBody>
      </p:sp>
      <p:sp>
        <p:nvSpPr>
          <p:cNvPr id="6" name="Slide Number Placeholder 5"/>
          <p:cNvSpPr>
            <a:spLocks noGrp="1"/>
          </p:cNvSpPr>
          <p:nvPr>
            <p:ph type="sldNum" sz="quarter" idx="4"/>
          </p:nvPr>
        </p:nvSpPr>
        <p:spPr>
          <a:xfrm>
            <a:off x="0" y="6492875"/>
            <a:ext cx="533400" cy="365125"/>
          </a:xfrm>
          <a:prstGeom prst="rect">
            <a:avLst/>
          </a:prstGeom>
        </p:spPr>
        <p:txBody>
          <a:bodyPr vert="horz" lIns="91440" tIns="45720" rIns="91440" bIns="45720" rtlCol="0" anchor="b"/>
          <a:lstStyle>
            <a:lvl1pPr algn="l">
              <a:defRPr sz="1400" b="1">
                <a:solidFill>
                  <a:schemeClr val="tx1"/>
                </a:solidFill>
                <a:latin typeface="Calibri" panose="020F0502020204030204" pitchFamily="34" charset="0"/>
                <a:cs typeface="Calibri" panose="020F0502020204030204" pitchFamily="34" charset="0"/>
              </a:defRPr>
            </a:lvl1pPr>
          </a:lstStyle>
          <a:p>
            <a:fld id="{98B7DDDC-4E71-47F6-827E-2936E93FFA28}" type="slidenum">
              <a:rPr lang="en-US" smtClean="0"/>
              <a:pPr/>
              <a:t>‹#›</a:t>
            </a:fld>
            <a:endParaRPr lang="en-US" dirty="0"/>
          </a:p>
        </p:txBody>
      </p:sp>
    </p:spTree>
    <p:extLst>
      <p:ext uri="{BB962C8B-B14F-4D97-AF65-F5344CB8AC3E}">
        <p14:creationId xmlns:p14="http://schemas.microsoft.com/office/powerpoint/2010/main" val="41810863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ftr="0" dt="0"/>
  <p:txStyles>
    <p:titleStyle>
      <a:lvl1pPr algn="l" defTabSz="914400" rtl="0" eaLnBrk="1" latinLnBrk="0" hangingPunct="1">
        <a:spcBef>
          <a:spcPct val="0"/>
        </a:spcBef>
        <a:buNone/>
        <a:defRPr sz="2800" b="1" kern="1200">
          <a:solidFill>
            <a:srgbClr val="003299"/>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tiff"/><Relationship Id="rId4" Type="http://schemas.openxmlformats.org/officeDocument/2006/relationships/image" Target="../media/image41.tiff"/><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4" Type="http://schemas.openxmlformats.org/officeDocument/2006/relationships/image" Target="../media/image321.png"/></Relationships>
</file>

<file path=ppt/slides/_rels/slide14.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9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wm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32.xml"/><Relationship Id="rId5" Type="http://schemas.openxmlformats.org/officeDocument/2006/relationships/image" Target="../media/image63.png"/><Relationship Id="rId4" Type="http://schemas.openxmlformats.org/officeDocument/2006/relationships/image" Target="../media/image6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7.png"/><Relationship Id="rId5" Type="http://schemas.openxmlformats.org/officeDocument/2006/relationships/image" Target="../media/image66.tiff"/><Relationship Id="rId4" Type="http://schemas.openxmlformats.org/officeDocument/2006/relationships/image" Target="../media/image65.tiff"/></Relationships>
</file>

<file path=ppt/slides/_rels/slide21.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chart" Target="../charts/chart1.xml"/><Relationship Id="rId7" Type="http://schemas.openxmlformats.org/officeDocument/2006/relationships/image" Target="../media/image71.tiff"/><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70.png"/><Relationship Id="rId5" Type="http://schemas.openxmlformats.org/officeDocument/2006/relationships/image" Target="../media/image69.tiff"/><Relationship Id="rId4" Type="http://schemas.openxmlformats.org/officeDocument/2006/relationships/image" Target="../media/image68.tiff"/><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5.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75.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00.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560231" y="3210085"/>
            <a:ext cx="7584516" cy="0"/>
          </a:xfrm>
          <a:prstGeom prst="line">
            <a:avLst/>
          </a:prstGeom>
          <a:ln w="19050">
            <a:solidFill>
              <a:srgbClr val="BF5700"/>
            </a:solidFill>
          </a:ln>
        </p:spPr>
        <p:style>
          <a:lnRef idx="1">
            <a:schemeClr val="accent1"/>
          </a:lnRef>
          <a:fillRef idx="0">
            <a:schemeClr val="accent1"/>
          </a:fillRef>
          <a:effectRef idx="0">
            <a:schemeClr val="accent1"/>
          </a:effectRef>
          <a:fontRef idx="minor">
            <a:schemeClr val="tx1"/>
          </a:fontRef>
        </p:style>
      </p:cxnSp>
      <p:sp>
        <p:nvSpPr>
          <p:cNvPr id="13" name="Title Placeholder 7"/>
          <p:cNvSpPr txBox="1">
            <a:spLocks/>
          </p:cNvSpPr>
          <p:nvPr/>
        </p:nvSpPr>
        <p:spPr>
          <a:xfrm>
            <a:off x="469783" y="2076974"/>
            <a:ext cx="8229600" cy="1371600"/>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r>
              <a:rPr lang="en-US" sz="2400" b="0" dirty="0">
                <a:solidFill>
                  <a:schemeClr val="tx1"/>
                </a:solidFill>
              </a:rPr>
              <a:t> </a:t>
            </a:r>
          </a:p>
          <a:p>
            <a:endParaRPr lang="en-US" sz="1100" b="0" dirty="0">
              <a:solidFill>
                <a:schemeClr val="tx1"/>
              </a:solidFill>
            </a:endParaRPr>
          </a:p>
        </p:txBody>
      </p:sp>
      <p:sp>
        <p:nvSpPr>
          <p:cNvPr id="15" name="Text Placeholder 9"/>
          <p:cNvSpPr txBox="1">
            <a:spLocks/>
          </p:cNvSpPr>
          <p:nvPr/>
        </p:nvSpPr>
        <p:spPr>
          <a:xfrm>
            <a:off x="4899349" y="3342226"/>
            <a:ext cx="3633301" cy="1434614"/>
          </a:xfrm>
          <a:prstGeom prst="rect">
            <a:avLst/>
          </a:prstGeom>
          <a:ln>
            <a:no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chemeClr val="accent2">
                    <a:lumMod val="50000"/>
                  </a:schemeClr>
                </a:solidFill>
                <a:latin typeface="+mn-lt"/>
              </a:rPr>
              <a:t>Students:</a:t>
            </a:r>
          </a:p>
          <a:p>
            <a:r>
              <a:rPr lang="en-US" sz="1800" dirty="0">
                <a:solidFill>
                  <a:schemeClr val="accent2">
                    <a:lumMod val="50000"/>
                  </a:schemeClr>
                </a:solidFill>
                <a:latin typeface="+mn-lt"/>
              </a:rPr>
              <a:t>Fraser Jones, U. of Texas</a:t>
            </a:r>
          </a:p>
          <a:p>
            <a:r>
              <a:rPr lang="en-US" sz="1800" dirty="0">
                <a:solidFill>
                  <a:schemeClr val="accent2">
                    <a:lumMod val="50000"/>
                  </a:schemeClr>
                </a:solidFill>
                <a:latin typeface="+mn-lt"/>
              </a:rPr>
              <a:t>Chris Yoon, U. of Texas</a:t>
            </a:r>
          </a:p>
          <a:p>
            <a:r>
              <a:rPr lang="en-US" sz="1800" dirty="0">
                <a:solidFill>
                  <a:schemeClr val="accent2">
                    <a:lumMod val="50000"/>
                  </a:schemeClr>
                </a:solidFill>
                <a:latin typeface="+mn-lt"/>
              </a:rPr>
              <a:t>Alexander </a:t>
            </a:r>
            <a:r>
              <a:rPr lang="en-US" sz="1800" dirty="0" err="1">
                <a:solidFill>
                  <a:schemeClr val="accent2">
                    <a:lumMod val="50000"/>
                  </a:schemeClr>
                </a:solidFill>
                <a:latin typeface="+mn-lt"/>
              </a:rPr>
              <a:t>Wildgoose</a:t>
            </a:r>
            <a:r>
              <a:rPr lang="en-US" sz="1800" dirty="0">
                <a:solidFill>
                  <a:schemeClr val="accent2">
                    <a:lumMod val="50000"/>
                  </a:schemeClr>
                </a:solidFill>
                <a:latin typeface="+mn-lt"/>
              </a:rPr>
              <a:t>, Penn State U.</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2356"/>
            <a:ext cx="1877397" cy="914399"/>
          </a:xfrm>
          <a:prstGeom prst="rect">
            <a:avLst/>
          </a:prstGeom>
          <a:ln>
            <a:noFill/>
          </a:ln>
        </p:spPr>
      </p:pic>
      <p:grpSp>
        <p:nvGrpSpPr>
          <p:cNvPr id="9" name="Group 8"/>
          <p:cNvGrpSpPr/>
          <p:nvPr/>
        </p:nvGrpSpPr>
        <p:grpSpPr>
          <a:xfrm>
            <a:off x="2953544" y="5347494"/>
            <a:ext cx="3236913" cy="1039812"/>
            <a:chOff x="2953543" y="3109119"/>
            <a:chExt cx="3236913" cy="1039812"/>
          </a:xfrm>
        </p:grpSpPr>
        <p:pic>
          <p:nvPicPr>
            <p:cNvPr id="14" name="Picture 13" descr="doe_seal_colo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21931" y="3139281"/>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UTSRofficial"/>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53543" y="3129756"/>
              <a:ext cx="10048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014118" y="3109119"/>
              <a:ext cx="11763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395931" y="1796326"/>
            <a:ext cx="6261652"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Integrated Turbine Component Cooling Designs Facilitated by Additive Manufacturing and Optimization.</a:t>
            </a:r>
          </a:p>
          <a:p>
            <a:pPr algn="ctr"/>
            <a:endParaRPr lang="en-US" sz="2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7209236" y="67226"/>
            <a:ext cx="1824780" cy="827844"/>
          </a:xfrm>
          <a:prstGeom prst="rect">
            <a:avLst/>
          </a:prstGeom>
        </p:spPr>
      </p:pic>
      <p:pic>
        <p:nvPicPr>
          <p:cNvPr id="19" name="Picture 1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330" y="6174315"/>
            <a:ext cx="12954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s://dl.boxcloud.com/api/2.0/internal_files/380851316084/versions/402584201684/representations/png_paged_2048x2048/content/1.png?access_token=1!gzU0n-p1pdFWsZ3T0ZMa4fxUtsnfeKxYS-qHVhd3Wz3fatqVJSF2s4k_sToOVXha9-460npIHR3mggIpmocRx1c9fciYQOsVxf3d4h747LP2QXjceDifzhJTWWCtihCmm9_1brv0lsLxIza5NIoh_rfggaLoPlguXAyezaw4ushRAu4iodGbqVJPL-E3Em8vp-jhndyVa5bVLSsoWODIRv8c_REpCW3lO23jC0R3jgIM5VeQkUf2uemX6u9lDaX4q6_2t8QADmlpKpSFWS1aLEmQDofc4SO5HqmA8A9Vpn8HCVZXsxg6_3six9uLPAfmC2uG0e4nnf7wNaoCT44s61TwsEWqQKIePYeYHQLFk9KFkE7dGD6KKapL_PVgKfSMRMhpsAG15tl1FNi-ckU_gge-yOGa6FQWHira4E7xpRVyivlm0zdtIQrWlW2KtgL_dbiR3BjR_Z1ep7ZMz3K6vOTHeVgIHo_Vh66ly3DftcCXpQATF97AnrnLQxLCeeak2rIvmb4MdJuM-uCSE3NTceq4OqV92SsrbgPPZn_KSPJSLVCxgyRIcp8OhjYVna35&amp;box_client_name=box-content-preview&amp;box_client_version=2.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160" y="6298980"/>
            <a:ext cx="1264411" cy="510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7365" y="3545734"/>
            <a:ext cx="3384439" cy="1231106"/>
          </a:xfrm>
          <a:prstGeom prst="rect">
            <a:avLst/>
          </a:prstGeom>
          <a:noFill/>
        </p:spPr>
        <p:txBody>
          <a:bodyPr wrap="square" rtlCol="0">
            <a:spAutoFit/>
          </a:bodyPr>
          <a:lstStyle/>
          <a:p>
            <a:pPr>
              <a:spcAft>
                <a:spcPts val="1200"/>
              </a:spcAft>
            </a:pPr>
            <a:r>
              <a:rPr lang="en-US" dirty="0">
                <a:solidFill>
                  <a:schemeClr val="accent2">
                    <a:lumMod val="50000"/>
                  </a:schemeClr>
                </a:solidFill>
              </a:rPr>
              <a:t>David Bogard,  PI, U. of Texas</a:t>
            </a:r>
          </a:p>
          <a:p>
            <a:pPr>
              <a:spcAft>
                <a:spcPts val="1200"/>
              </a:spcAft>
            </a:pPr>
            <a:r>
              <a:rPr lang="en-US" dirty="0">
                <a:solidFill>
                  <a:schemeClr val="accent2">
                    <a:lumMod val="50000"/>
                  </a:schemeClr>
                </a:solidFill>
              </a:rPr>
              <a:t>Karen Thole, Co-PI, Penn State U.</a:t>
            </a:r>
          </a:p>
          <a:p>
            <a:pPr>
              <a:spcAft>
                <a:spcPts val="1200"/>
              </a:spcAft>
            </a:pPr>
            <a:r>
              <a:rPr lang="en-US" dirty="0">
                <a:solidFill>
                  <a:schemeClr val="accent2">
                    <a:lumMod val="50000"/>
                  </a:schemeClr>
                </a:solidFill>
              </a:rPr>
              <a:t>Todd Oliver, Co-PI, U. of Texas</a:t>
            </a:r>
          </a:p>
        </p:txBody>
      </p:sp>
      <p:sp>
        <p:nvSpPr>
          <p:cNvPr id="6" name="TextBox 5"/>
          <p:cNvSpPr txBox="1"/>
          <p:nvPr/>
        </p:nvSpPr>
        <p:spPr>
          <a:xfrm>
            <a:off x="2158673" y="648993"/>
            <a:ext cx="4736168" cy="907941"/>
          </a:xfrm>
          <a:prstGeom prst="rect">
            <a:avLst/>
          </a:prstGeom>
          <a:noFill/>
        </p:spPr>
        <p:txBody>
          <a:bodyPr wrap="none" rtlCol="0">
            <a:spAutoFit/>
          </a:bodyPr>
          <a:lstStyle/>
          <a:p>
            <a:pPr algn="ctr">
              <a:spcAft>
                <a:spcPts val="600"/>
              </a:spcAft>
            </a:pPr>
            <a:r>
              <a:rPr lang="en-US" sz="2400" dirty="0">
                <a:solidFill>
                  <a:srgbClr val="0070C0"/>
                </a:solidFill>
              </a:rPr>
              <a:t>University Turbine Systems Research</a:t>
            </a:r>
          </a:p>
          <a:p>
            <a:pPr algn="ctr">
              <a:spcAft>
                <a:spcPts val="600"/>
              </a:spcAft>
            </a:pPr>
            <a:r>
              <a:rPr lang="en-US" sz="2400" dirty="0">
                <a:solidFill>
                  <a:srgbClr val="0070C0"/>
                </a:solidFill>
              </a:rPr>
              <a:t>2019 Project Review Meeting </a:t>
            </a:r>
          </a:p>
        </p:txBody>
      </p:sp>
    </p:spTree>
    <p:extLst>
      <p:ext uri="{BB962C8B-B14F-4D97-AF65-F5344CB8AC3E}">
        <p14:creationId xmlns:p14="http://schemas.microsoft.com/office/powerpoint/2010/main" val="300711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743" y="268702"/>
            <a:ext cx="7886700" cy="1325563"/>
          </a:xfrm>
        </p:spPr>
        <p:txBody>
          <a:bodyPr/>
          <a:lstStyle/>
          <a:p>
            <a:r>
              <a:rPr lang="en-US" dirty="0"/>
              <a:t>As TBC becomes more reliable, it is important to include TBC affects in designs to maximize overall cooling effectiveness</a:t>
            </a:r>
          </a:p>
        </p:txBody>
      </p:sp>
      <p:pic>
        <p:nvPicPr>
          <p:cNvPr id="3" name="Picture 2"/>
          <p:cNvPicPr/>
          <p:nvPr/>
        </p:nvPicPr>
        <p:blipFill>
          <a:blip r:embed="rId2"/>
          <a:stretch>
            <a:fillRect/>
          </a:stretch>
        </p:blipFill>
        <p:spPr bwMode="auto">
          <a:xfrm>
            <a:off x="1294849" y="2529868"/>
            <a:ext cx="7060363" cy="3686105"/>
          </a:xfrm>
          <a:prstGeom prst="rect">
            <a:avLst/>
          </a:prstGeom>
        </p:spPr>
      </p:pic>
      <p:sp>
        <p:nvSpPr>
          <p:cNvPr id="4" name="TextBox 3"/>
          <p:cNvSpPr txBox="1"/>
          <p:nvPr/>
        </p:nvSpPr>
        <p:spPr>
          <a:xfrm>
            <a:off x="928778" y="1756006"/>
            <a:ext cx="6798365" cy="707886"/>
          </a:xfrm>
          <a:prstGeom prst="rect">
            <a:avLst/>
          </a:prstGeom>
          <a:noFill/>
        </p:spPr>
        <p:txBody>
          <a:bodyPr wrap="square" rtlCol="0">
            <a:spAutoFit/>
          </a:bodyPr>
          <a:lstStyle/>
          <a:p>
            <a:r>
              <a:rPr lang="en-US" sz="2000" dirty="0">
                <a:solidFill>
                  <a:srgbClr val="0070C0"/>
                </a:solidFill>
              </a:rPr>
              <a:t>Previous studies in our lab have shown the dramatic effects of TBC on improving overall cooling effectiveness. </a:t>
            </a:r>
          </a:p>
        </p:txBody>
      </p:sp>
    </p:spTree>
    <p:extLst>
      <p:ext uri="{BB962C8B-B14F-4D97-AF65-F5344CB8AC3E}">
        <p14:creationId xmlns:p14="http://schemas.microsoft.com/office/powerpoint/2010/main" val="414539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85" y="161449"/>
            <a:ext cx="7805231" cy="840175"/>
          </a:xfrm>
        </p:spPr>
        <p:txBody>
          <a:bodyPr>
            <a:normAutofit fontScale="90000"/>
          </a:bodyPr>
          <a:lstStyle/>
          <a:p>
            <a:r>
              <a:rPr lang="en-US" dirty="0"/>
              <a:t>Schematics of UT low-speed wind tunnel facilities at UT</a:t>
            </a:r>
          </a:p>
        </p:txBody>
      </p:sp>
      <p:pic>
        <p:nvPicPr>
          <p:cNvPr id="4" name="Picture 4" descr="https://dl.boxcloud.com/api/2.0/internal_files/431263546080/versions/455942316480/representations/jpg_paged_2048x2048/content/1.jpg?access_token=1!eJ3TMPNOK93jR98cv0eP8b35-xTO0A2n6WszDamfq9ff9kDLpSGDRLGDygWR1Acvk1BuQuoj6KW8kMCNnb-M92GoQr79-_gxp_d-TP_h-Nf3inROsbtS2Uwu_MM4oJWKEau9XcA5W-eDOppsHHFNlm1N8A_zsB6kauVVe8R4_gfp8TbAi7oPEoKuvw2Eh9NZNcn4DDsNViX1BwcGbdE4KEqmJuaw5428LjK-DSb23NhLVfy72wsony07LIouqsjuedDgpuv7dwS-43rnz8_xEI2x5aH6aULyGwCMnMOHeOblKmxuFhk_vTRwAcIb8kiHTDuE4_vOY5H3yejl9TDMeJbsBBoEWQV5uGodFuF5Wyra_1603z9F0DlYn2eMdMo0NCF0ecJibu_OvIBk3R4mxr4-pa4c-C-zC4G9ANSye0V95rNvBIaxlUWLuPVvr6v82_M8GCeeYBdkFY75LpxLEVUzs15y9YJPoOL0LL7EXIh0FjEtTZw1kSQy7V8YZtJVqMxwZdOqlYPNu4e8cDFyg-cR3FH1y77nlzaigwxSkH-QH72Sv-jRCT9b491VyNCE&amp;box_client_name=box-content-preview&amp;box_client_version=2.3.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735"/>
          <a:stretch/>
        </p:blipFill>
        <p:spPr bwMode="auto">
          <a:xfrm>
            <a:off x="2027788" y="3736845"/>
            <a:ext cx="4612623" cy="25346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657519" y="1819784"/>
            <a:ext cx="4369749" cy="1357722"/>
            <a:chOff x="475745" y="2175307"/>
            <a:chExt cx="7993022" cy="353247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45" y="2175307"/>
              <a:ext cx="7993022" cy="3532472"/>
            </a:xfrm>
            <a:prstGeom prst="rect">
              <a:avLst/>
            </a:prstGeom>
            <a:noFill/>
          </p:spPr>
        </p:pic>
        <p:cxnSp>
          <p:nvCxnSpPr>
            <p:cNvPr id="7" name="Straight Connector 6"/>
            <p:cNvCxnSpPr/>
            <p:nvPr/>
          </p:nvCxnSpPr>
          <p:spPr>
            <a:xfrm flipV="1">
              <a:off x="5394158" y="4022558"/>
              <a:ext cx="196516" cy="15641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rot="20101691">
              <a:off x="5420679" y="3993662"/>
              <a:ext cx="342265" cy="76652"/>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8341415">
              <a:off x="5336890" y="4152433"/>
              <a:ext cx="112736" cy="6350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Content Placeholder 8">
            <a:extLst>
              <a:ext uri="{FF2B5EF4-FFF2-40B4-BE49-F238E27FC236}">
                <a16:creationId xmlns:a16="http://schemas.microsoft.com/office/drawing/2014/main" id="{C9839846-9D59-4146-B894-9CD652EA0A0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05283" y="1183886"/>
            <a:ext cx="4446396" cy="2396185"/>
          </a:xfrm>
          <a:prstGeom prst="rect">
            <a:avLst/>
          </a:prstGeom>
          <a:noFill/>
        </p:spPr>
      </p:pic>
    </p:spTree>
    <p:extLst>
      <p:ext uri="{BB962C8B-B14F-4D97-AF65-F5344CB8AC3E}">
        <p14:creationId xmlns:p14="http://schemas.microsoft.com/office/powerpoint/2010/main" val="2156129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6200" y="588103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7C234E-0E33-45AF-B527-D825EEE1F928}"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sp>
        <p:nvSpPr>
          <p:cNvPr id="8" name="TextBox 7"/>
          <p:cNvSpPr txBox="1"/>
          <p:nvPr/>
        </p:nvSpPr>
        <p:spPr>
          <a:xfrm>
            <a:off x="152970" y="3048000"/>
            <a:ext cx="6079580" cy="461665"/>
          </a:xfrm>
          <a:prstGeom prst="rect">
            <a:avLst/>
          </a:prstGeom>
          <a:noFill/>
          <a:ln w="12700">
            <a:noFill/>
          </a:ln>
        </p:spPr>
        <p:txBody>
          <a:bodyPr wrap="square" rtlCol="0">
            <a:spAutoFit/>
          </a:bodyPr>
          <a:lstStyle>
            <a:defPPr>
              <a:defRPr lang="en-US"/>
            </a:defPPr>
            <a:lvl1pPr>
              <a:defRPr sz="2400"/>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Impact on cooling effectiveness due to …</a:t>
            </a:r>
          </a:p>
        </p:txBody>
      </p:sp>
      <p:sp>
        <p:nvSpPr>
          <p:cNvPr id="9" name="TextBox 8"/>
          <p:cNvSpPr txBox="1"/>
          <p:nvPr/>
        </p:nvSpPr>
        <p:spPr>
          <a:xfrm>
            <a:off x="3012062" y="3688024"/>
            <a:ext cx="199383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Manufacturing Method </a:t>
            </a:r>
          </a:p>
        </p:txBody>
      </p:sp>
      <p:sp>
        <p:nvSpPr>
          <p:cNvPr id="10" name="TextBox 9"/>
          <p:cNvSpPr txBox="1"/>
          <p:nvPr/>
        </p:nvSpPr>
        <p:spPr>
          <a:xfrm>
            <a:off x="5005895" y="3826523"/>
            <a:ext cx="158820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Film Hole Size</a:t>
            </a:r>
          </a:p>
        </p:txBody>
      </p:sp>
      <p:sp>
        <p:nvSpPr>
          <p:cNvPr id="11" name="TextBox 10"/>
          <p:cNvSpPr txBox="1"/>
          <p:nvPr/>
        </p:nvSpPr>
        <p:spPr>
          <a:xfrm>
            <a:off x="7043006" y="3826523"/>
            <a:ext cx="180553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Build Direction</a:t>
            </a:r>
          </a:p>
        </p:txBody>
      </p:sp>
      <p:pic>
        <p:nvPicPr>
          <p:cNvPr id="13" name="Picture 12"/>
          <p:cNvPicPr>
            <a:picLocks noChangeAspect="1"/>
          </p:cNvPicPr>
          <p:nvPr/>
        </p:nvPicPr>
        <p:blipFill>
          <a:blip r:embed="rId3"/>
          <a:stretch>
            <a:fillRect/>
          </a:stretch>
        </p:blipFill>
        <p:spPr>
          <a:xfrm>
            <a:off x="0" y="4322063"/>
            <a:ext cx="2961354" cy="1056154"/>
          </a:xfrm>
          <a:prstGeom prst="rect">
            <a:avLst/>
          </a:prstGeom>
        </p:spPr>
      </p:pic>
      <p:grpSp>
        <p:nvGrpSpPr>
          <p:cNvPr id="15" name="Group 14"/>
          <p:cNvGrpSpPr/>
          <p:nvPr/>
        </p:nvGrpSpPr>
        <p:grpSpPr>
          <a:xfrm>
            <a:off x="6880363" y="4485644"/>
            <a:ext cx="1968182" cy="838320"/>
            <a:chOff x="6942986" y="5269458"/>
            <a:chExt cx="1968182" cy="838320"/>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b="6116"/>
            <a:stretch/>
          </p:blipFill>
          <p:spPr>
            <a:xfrm>
              <a:off x="7941544" y="5269458"/>
              <a:ext cx="969624" cy="838320"/>
            </a:xfrm>
            <a:prstGeom prst="rect">
              <a:avLst/>
            </a:prstGeom>
            <a:ln w="12700">
              <a:solidFill>
                <a:schemeClr val="tx1"/>
              </a:solidFill>
            </a:ln>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6641"/>
            <a:stretch/>
          </p:blipFill>
          <p:spPr>
            <a:xfrm>
              <a:off x="6942986" y="5269458"/>
              <a:ext cx="975087" cy="838320"/>
            </a:xfrm>
            <a:prstGeom prst="rect">
              <a:avLst/>
            </a:prstGeom>
            <a:ln w="12700">
              <a:solidFill>
                <a:schemeClr val="tx1"/>
              </a:solidFill>
            </a:ln>
          </p:spPr>
        </p:pic>
      </p:grpSp>
      <p:grpSp>
        <p:nvGrpSpPr>
          <p:cNvPr id="22" name="Group 21"/>
          <p:cNvGrpSpPr/>
          <p:nvPr/>
        </p:nvGrpSpPr>
        <p:grpSpPr>
          <a:xfrm>
            <a:off x="3276600" y="4334355"/>
            <a:ext cx="1420721" cy="1796698"/>
            <a:chOff x="2566756" y="4397830"/>
            <a:chExt cx="1583829" cy="2002970"/>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0522" r="29612" b="579"/>
            <a:stretch/>
          </p:blipFill>
          <p:spPr>
            <a:xfrm>
              <a:off x="2566756" y="5181600"/>
              <a:ext cx="1572933" cy="1219200"/>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0934" t="6863" r="28667" b="21769"/>
            <a:stretch/>
          </p:blipFill>
          <p:spPr>
            <a:xfrm>
              <a:off x="2570894" y="4397830"/>
              <a:ext cx="1579691" cy="871170"/>
            </a:xfrm>
            <a:prstGeom prst="rect">
              <a:avLst/>
            </a:prstGeom>
          </p:spPr>
        </p:pic>
      </p:grpSp>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3025" t="5060" r="7611" b="-233"/>
          <a:stretch/>
        </p:blipFill>
        <p:spPr>
          <a:xfrm>
            <a:off x="5020613" y="4414910"/>
            <a:ext cx="1405255" cy="1119162"/>
          </a:xfrm>
          <a:prstGeom prst="rect">
            <a:avLst/>
          </a:prstGeom>
        </p:spPr>
      </p:pic>
      <p:sp>
        <p:nvSpPr>
          <p:cNvPr id="5" name="TextBox 4"/>
          <p:cNvSpPr txBox="1"/>
          <p:nvPr/>
        </p:nvSpPr>
        <p:spPr>
          <a:xfrm>
            <a:off x="203639" y="1722267"/>
            <a:ext cx="4322379" cy="461665"/>
          </a:xfrm>
          <a:prstGeom prst="rect">
            <a:avLst/>
          </a:prstGeom>
          <a:solidFill>
            <a:schemeClr val="bg1"/>
          </a:solidFill>
          <a:ln w="127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Previous optimization studies</a:t>
            </a:r>
          </a:p>
        </p:txBody>
      </p:sp>
      <p:sp>
        <p:nvSpPr>
          <p:cNvPr id="24" name="Title 1"/>
          <p:cNvSpPr>
            <a:spLocks noGrp="1"/>
          </p:cNvSpPr>
          <p:nvPr>
            <p:ph type="title"/>
          </p:nvPr>
        </p:nvSpPr>
        <p:spPr>
          <a:xfrm>
            <a:off x="-15765" y="76200"/>
            <a:ext cx="9083566" cy="954107"/>
          </a:xfrm>
        </p:spPr>
        <p:txBody>
          <a:bodyPr/>
          <a:lstStyle/>
          <a:p>
            <a:r>
              <a:rPr lang="en-US" dirty="0"/>
              <a:t>Previous studies have positioned us to perform proposed research to further advance turbine cooling</a:t>
            </a:r>
          </a:p>
        </p:txBody>
      </p:sp>
      <p:sp>
        <p:nvSpPr>
          <p:cNvPr id="26" name="TextBox 25">
            <a:extLst>
              <a:ext uri="{FF2B5EF4-FFF2-40B4-BE49-F238E27FC236}">
                <a16:creationId xmlns:a16="http://schemas.microsoft.com/office/drawing/2014/main" id="{7414B3CA-D5C9-4278-B7CD-86D44BB02F9F}"/>
              </a:ext>
            </a:extLst>
          </p:cNvPr>
          <p:cNvSpPr txBox="1"/>
          <p:nvPr/>
        </p:nvSpPr>
        <p:spPr>
          <a:xfrm>
            <a:off x="719488" y="3688024"/>
            <a:ext cx="199383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Supply Channel and Direction</a:t>
            </a:r>
          </a:p>
        </p:txBody>
      </p:sp>
      <p:grpSp>
        <p:nvGrpSpPr>
          <p:cNvPr id="27" name="Group 26">
            <a:extLst>
              <a:ext uri="{FF2B5EF4-FFF2-40B4-BE49-F238E27FC236}">
                <a16:creationId xmlns:a16="http://schemas.microsoft.com/office/drawing/2014/main" id="{07BF3443-1B7C-47CE-A827-2873278947EA}"/>
              </a:ext>
            </a:extLst>
          </p:cNvPr>
          <p:cNvGrpSpPr>
            <a:grpSpLocks noChangeAspect="1"/>
          </p:cNvGrpSpPr>
          <p:nvPr/>
        </p:nvGrpSpPr>
        <p:grpSpPr>
          <a:xfrm flipV="1">
            <a:off x="4875308" y="1752677"/>
            <a:ext cx="3437587" cy="513601"/>
            <a:chOff x="381000" y="1497296"/>
            <a:chExt cx="8536016" cy="1275345"/>
          </a:xfrm>
        </p:grpSpPr>
        <p:pic>
          <p:nvPicPr>
            <p:cNvPr id="28" name="Picture 27">
              <a:extLst>
                <a:ext uri="{FF2B5EF4-FFF2-40B4-BE49-F238E27FC236}">
                  <a16:creationId xmlns:a16="http://schemas.microsoft.com/office/drawing/2014/main" id="{6E4F39F9-7D0A-4474-9393-8BE2357759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1497296"/>
              <a:ext cx="3488133" cy="12712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2034CA4-E0AF-484F-ABBE-BDEBC6A40E97}"/>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9734" y="1498460"/>
              <a:ext cx="3488133" cy="12712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B3D3384F-76A7-4034-8CCE-D13515EA29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49755"/>
            <a:stretch/>
          </p:blipFill>
          <p:spPr bwMode="auto">
            <a:xfrm>
              <a:off x="7164416" y="1501410"/>
              <a:ext cx="1752600" cy="127123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2D58B91-F1D2-4D5E-8C1C-CB1CE80076E3}"/>
                </a:ext>
              </a:extLst>
            </p:cNvPr>
            <p:cNvSpPr/>
            <p:nvPr/>
          </p:nvSpPr>
          <p:spPr>
            <a:xfrm>
              <a:off x="3820186" y="1581943"/>
              <a:ext cx="45719"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000" b="1" kern="1200">
                  <a:solidFill>
                    <a:schemeClr val="lt1"/>
                  </a:solidFill>
                  <a:latin typeface="+mn-lt"/>
                  <a:ea typeface="+mn-ea"/>
                  <a:cs typeface="+mn-cs"/>
                </a:defRPr>
              </a:lvl1pPr>
              <a:lvl2pPr marL="457200" algn="l" rtl="0" eaLnBrk="0" fontAlgn="base" hangingPunct="0">
                <a:spcBef>
                  <a:spcPct val="0"/>
                </a:spcBef>
                <a:spcAft>
                  <a:spcPct val="0"/>
                </a:spcAft>
                <a:defRPr sz="2000" b="1" kern="1200">
                  <a:solidFill>
                    <a:schemeClr val="lt1"/>
                  </a:solidFill>
                  <a:latin typeface="+mn-lt"/>
                  <a:ea typeface="+mn-ea"/>
                  <a:cs typeface="+mn-cs"/>
                </a:defRPr>
              </a:lvl2pPr>
              <a:lvl3pPr marL="914400" algn="l" rtl="0" eaLnBrk="0" fontAlgn="base" hangingPunct="0">
                <a:spcBef>
                  <a:spcPct val="0"/>
                </a:spcBef>
                <a:spcAft>
                  <a:spcPct val="0"/>
                </a:spcAft>
                <a:defRPr sz="2000" b="1" kern="1200">
                  <a:solidFill>
                    <a:schemeClr val="lt1"/>
                  </a:solidFill>
                  <a:latin typeface="+mn-lt"/>
                  <a:ea typeface="+mn-ea"/>
                  <a:cs typeface="+mn-cs"/>
                </a:defRPr>
              </a:lvl3pPr>
              <a:lvl4pPr marL="1371600" algn="l" rtl="0" eaLnBrk="0" fontAlgn="base" hangingPunct="0">
                <a:spcBef>
                  <a:spcPct val="0"/>
                </a:spcBef>
                <a:spcAft>
                  <a:spcPct val="0"/>
                </a:spcAft>
                <a:defRPr sz="2000" b="1" kern="1200">
                  <a:solidFill>
                    <a:schemeClr val="lt1"/>
                  </a:solidFill>
                  <a:latin typeface="+mn-lt"/>
                  <a:ea typeface="+mn-ea"/>
                  <a:cs typeface="+mn-cs"/>
                </a:defRPr>
              </a:lvl4pPr>
              <a:lvl5pPr marL="1828800" algn="l" rtl="0" eaLnBrk="0" fontAlgn="base" hangingPunct="0">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B6337335-7AB1-4EFC-A00E-9D81D66EC391}"/>
                </a:ext>
              </a:extLst>
            </p:cNvPr>
            <p:cNvSpPr/>
            <p:nvPr/>
          </p:nvSpPr>
          <p:spPr>
            <a:xfrm>
              <a:off x="3822566" y="1838275"/>
              <a:ext cx="51728" cy="126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000" b="1" kern="1200">
                  <a:solidFill>
                    <a:schemeClr val="lt1"/>
                  </a:solidFill>
                  <a:latin typeface="+mn-lt"/>
                  <a:ea typeface="+mn-ea"/>
                  <a:cs typeface="+mn-cs"/>
                </a:defRPr>
              </a:lvl1pPr>
              <a:lvl2pPr marL="457200" algn="l" rtl="0" eaLnBrk="0" fontAlgn="base" hangingPunct="0">
                <a:spcBef>
                  <a:spcPct val="0"/>
                </a:spcBef>
                <a:spcAft>
                  <a:spcPct val="0"/>
                </a:spcAft>
                <a:defRPr sz="2000" b="1" kern="1200">
                  <a:solidFill>
                    <a:schemeClr val="lt1"/>
                  </a:solidFill>
                  <a:latin typeface="+mn-lt"/>
                  <a:ea typeface="+mn-ea"/>
                  <a:cs typeface="+mn-cs"/>
                </a:defRPr>
              </a:lvl2pPr>
              <a:lvl3pPr marL="914400" algn="l" rtl="0" eaLnBrk="0" fontAlgn="base" hangingPunct="0">
                <a:spcBef>
                  <a:spcPct val="0"/>
                </a:spcBef>
                <a:spcAft>
                  <a:spcPct val="0"/>
                </a:spcAft>
                <a:defRPr sz="2000" b="1" kern="1200">
                  <a:solidFill>
                    <a:schemeClr val="lt1"/>
                  </a:solidFill>
                  <a:latin typeface="+mn-lt"/>
                  <a:ea typeface="+mn-ea"/>
                  <a:cs typeface="+mn-cs"/>
                </a:defRPr>
              </a:lvl3pPr>
              <a:lvl4pPr marL="1371600" algn="l" rtl="0" eaLnBrk="0" fontAlgn="base" hangingPunct="0">
                <a:spcBef>
                  <a:spcPct val="0"/>
                </a:spcBef>
                <a:spcAft>
                  <a:spcPct val="0"/>
                </a:spcAft>
                <a:defRPr sz="2000" b="1" kern="1200">
                  <a:solidFill>
                    <a:schemeClr val="lt1"/>
                  </a:solidFill>
                  <a:latin typeface="+mn-lt"/>
                  <a:ea typeface="+mn-ea"/>
                  <a:cs typeface="+mn-cs"/>
                </a:defRPr>
              </a:lvl4pPr>
              <a:lvl5pPr marL="1828800" algn="l" rtl="0" eaLnBrk="0" fontAlgn="base" hangingPunct="0">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ED7CCC58-362C-4EFB-B80E-29A108DD1E2F}"/>
                </a:ext>
              </a:extLst>
            </p:cNvPr>
            <p:cNvSpPr/>
            <p:nvPr/>
          </p:nvSpPr>
          <p:spPr>
            <a:xfrm>
              <a:off x="3809733" y="2165669"/>
              <a:ext cx="51728" cy="126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000" b="1" kern="1200">
                  <a:solidFill>
                    <a:schemeClr val="lt1"/>
                  </a:solidFill>
                  <a:latin typeface="+mn-lt"/>
                  <a:ea typeface="+mn-ea"/>
                  <a:cs typeface="+mn-cs"/>
                </a:defRPr>
              </a:lvl1pPr>
              <a:lvl2pPr marL="457200" algn="l" rtl="0" eaLnBrk="0" fontAlgn="base" hangingPunct="0">
                <a:spcBef>
                  <a:spcPct val="0"/>
                </a:spcBef>
                <a:spcAft>
                  <a:spcPct val="0"/>
                </a:spcAft>
                <a:defRPr sz="2000" b="1" kern="1200">
                  <a:solidFill>
                    <a:schemeClr val="lt1"/>
                  </a:solidFill>
                  <a:latin typeface="+mn-lt"/>
                  <a:ea typeface="+mn-ea"/>
                  <a:cs typeface="+mn-cs"/>
                </a:defRPr>
              </a:lvl2pPr>
              <a:lvl3pPr marL="914400" algn="l" rtl="0" eaLnBrk="0" fontAlgn="base" hangingPunct="0">
                <a:spcBef>
                  <a:spcPct val="0"/>
                </a:spcBef>
                <a:spcAft>
                  <a:spcPct val="0"/>
                </a:spcAft>
                <a:defRPr sz="2000" b="1" kern="1200">
                  <a:solidFill>
                    <a:schemeClr val="lt1"/>
                  </a:solidFill>
                  <a:latin typeface="+mn-lt"/>
                  <a:ea typeface="+mn-ea"/>
                  <a:cs typeface="+mn-cs"/>
                </a:defRPr>
              </a:lvl3pPr>
              <a:lvl4pPr marL="1371600" algn="l" rtl="0" eaLnBrk="0" fontAlgn="base" hangingPunct="0">
                <a:spcBef>
                  <a:spcPct val="0"/>
                </a:spcBef>
                <a:spcAft>
                  <a:spcPct val="0"/>
                </a:spcAft>
                <a:defRPr sz="2000" b="1" kern="1200">
                  <a:solidFill>
                    <a:schemeClr val="lt1"/>
                  </a:solidFill>
                  <a:latin typeface="+mn-lt"/>
                  <a:ea typeface="+mn-ea"/>
                  <a:cs typeface="+mn-cs"/>
                </a:defRPr>
              </a:lvl4pPr>
              <a:lvl5pPr marL="1828800" algn="l" rtl="0" eaLnBrk="0" fontAlgn="base" hangingPunct="0">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CC358E59-9812-41A3-A92A-C64F7EF38EDF}"/>
                </a:ext>
              </a:extLst>
            </p:cNvPr>
            <p:cNvSpPr/>
            <p:nvPr/>
          </p:nvSpPr>
          <p:spPr>
            <a:xfrm>
              <a:off x="3817831" y="2482706"/>
              <a:ext cx="45719"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000" b="1" kern="1200">
                  <a:solidFill>
                    <a:schemeClr val="lt1"/>
                  </a:solidFill>
                  <a:latin typeface="+mn-lt"/>
                  <a:ea typeface="+mn-ea"/>
                  <a:cs typeface="+mn-cs"/>
                </a:defRPr>
              </a:lvl1pPr>
              <a:lvl2pPr marL="457200" algn="l" rtl="0" eaLnBrk="0" fontAlgn="base" hangingPunct="0">
                <a:spcBef>
                  <a:spcPct val="0"/>
                </a:spcBef>
                <a:spcAft>
                  <a:spcPct val="0"/>
                </a:spcAft>
                <a:defRPr sz="2000" b="1" kern="1200">
                  <a:solidFill>
                    <a:schemeClr val="lt1"/>
                  </a:solidFill>
                  <a:latin typeface="+mn-lt"/>
                  <a:ea typeface="+mn-ea"/>
                  <a:cs typeface="+mn-cs"/>
                </a:defRPr>
              </a:lvl2pPr>
              <a:lvl3pPr marL="914400" algn="l" rtl="0" eaLnBrk="0" fontAlgn="base" hangingPunct="0">
                <a:spcBef>
                  <a:spcPct val="0"/>
                </a:spcBef>
                <a:spcAft>
                  <a:spcPct val="0"/>
                </a:spcAft>
                <a:defRPr sz="2000" b="1" kern="1200">
                  <a:solidFill>
                    <a:schemeClr val="lt1"/>
                  </a:solidFill>
                  <a:latin typeface="+mn-lt"/>
                  <a:ea typeface="+mn-ea"/>
                  <a:cs typeface="+mn-cs"/>
                </a:defRPr>
              </a:lvl3pPr>
              <a:lvl4pPr marL="1371600" algn="l" rtl="0" eaLnBrk="0" fontAlgn="base" hangingPunct="0">
                <a:spcBef>
                  <a:spcPct val="0"/>
                </a:spcBef>
                <a:spcAft>
                  <a:spcPct val="0"/>
                </a:spcAft>
                <a:defRPr sz="2000" b="1" kern="1200">
                  <a:solidFill>
                    <a:schemeClr val="lt1"/>
                  </a:solidFill>
                  <a:latin typeface="+mn-lt"/>
                  <a:ea typeface="+mn-ea"/>
                  <a:cs typeface="+mn-cs"/>
                </a:defRPr>
              </a:lvl4pPr>
              <a:lvl5pPr marL="1828800" algn="l" rtl="0" eaLnBrk="0" fontAlgn="base" hangingPunct="0">
                <a:spcBef>
                  <a:spcPct val="0"/>
                </a:spcBef>
                <a:spcAft>
                  <a:spcPct val="0"/>
                </a:spcAft>
                <a:defRPr sz="2000" b="1" kern="1200">
                  <a:solidFill>
                    <a:schemeClr val="lt1"/>
                  </a:solidFill>
                  <a:latin typeface="+mn-lt"/>
                  <a:ea typeface="+mn-ea"/>
                  <a:cs typeface="+mn-cs"/>
                </a:defRPr>
              </a:lvl5pPr>
              <a:lvl6pPr marL="2286000" algn="l" defTabSz="914400" rtl="0" eaLnBrk="1" latinLnBrk="0" hangingPunct="1">
                <a:defRPr sz="2000" b="1" kern="1200">
                  <a:solidFill>
                    <a:schemeClr val="lt1"/>
                  </a:solidFill>
                  <a:latin typeface="+mn-lt"/>
                  <a:ea typeface="+mn-ea"/>
                  <a:cs typeface="+mn-cs"/>
                </a:defRPr>
              </a:lvl6pPr>
              <a:lvl7pPr marL="2743200" algn="l" defTabSz="914400" rtl="0" eaLnBrk="1" latinLnBrk="0" hangingPunct="1">
                <a:defRPr sz="2000" b="1" kern="1200">
                  <a:solidFill>
                    <a:schemeClr val="lt1"/>
                  </a:solidFill>
                  <a:latin typeface="+mn-lt"/>
                  <a:ea typeface="+mn-ea"/>
                  <a:cs typeface="+mn-cs"/>
                </a:defRPr>
              </a:lvl7pPr>
              <a:lvl8pPr marL="3200400" algn="l" defTabSz="914400" rtl="0" eaLnBrk="1" latinLnBrk="0" hangingPunct="1">
                <a:defRPr sz="2000" b="1" kern="1200">
                  <a:solidFill>
                    <a:schemeClr val="lt1"/>
                  </a:solidFill>
                  <a:latin typeface="+mn-lt"/>
                  <a:ea typeface="+mn-ea"/>
                  <a:cs typeface="+mn-cs"/>
                </a:defRPr>
              </a:lvl8pPr>
              <a:lvl9pPr marL="3657600" algn="l" defTabSz="914400" rtl="0" eaLnBrk="1" latinLnBrk="0" hangingPunct="1">
                <a:defRPr sz="2000" b="1"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272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107842" y="3657600"/>
            <a:ext cx="7816350" cy="1624277"/>
            <a:chOff x="1251450" y="4349695"/>
            <a:chExt cx="8425950" cy="1750955"/>
          </a:xfrm>
        </p:grpSpPr>
        <p:pic>
          <p:nvPicPr>
            <p:cNvPr id="21"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450" y="4349695"/>
              <a:ext cx="3454267" cy="17501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7730" y="4350488"/>
              <a:ext cx="3454267" cy="17501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9263"/>
            <a:stretch/>
          </p:blipFill>
          <p:spPr bwMode="auto">
            <a:xfrm>
              <a:off x="7924800" y="4349695"/>
              <a:ext cx="1752600" cy="1750162"/>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4622006" y="4405314"/>
              <a:ext cx="57150" cy="80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4626769" y="4983956"/>
              <a:ext cx="54105" cy="140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4626770" y="5305710"/>
              <a:ext cx="50005" cy="68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619625" y="4660107"/>
              <a:ext cx="61249" cy="144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7920037" y="4405314"/>
              <a:ext cx="57150" cy="80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7924800" y="4983956"/>
              <a:ext cx="54105" cy="1404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924801" y="5305710"/>
              <a:ext cx="50005" cy="68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7917656" y="4660107"/>
              <a:ext cx="61249" cy="144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92075" y="76200"/>
            <a:ext cx="8975725" cy="523220"/>
          </a:xfrm>
        </p:spPr>
        <p:txBody>
          <a:bodyPr/>
          <a:lstStyle/>
          <a:p>
            <a:r>
              <a:rPr lang="en-US" dirty="0"/>
              <a:t>Two baseline wavy channel configurations were designed</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5557C-6E78-4E15-AF2E-18D947F75235}"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sp>
        <p:nvSpPr>
          <p:cNvPr id="22" name="TextBox 21"/>
          <p:cNvSpPr txBox="1"/>
          <p:nvPr/>
        </p:nvSpPr>
        <p:spPr>
          <a:xfrm>
            <a:off x="73281" y="2206091"/>
            <a:ext cx="94448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λ</a:t>
            </a: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=0.1·L</a:t>
            </a:r>
          </a:p>
        </p:txBody>
      </p:sp>
      <p:grpSp>
        <p:nvGrpSpPr>
          <p:cNvPr id="7" name="Group 6"/>
          <p:cNvGrpSpPr>
            <a:grpSpLocks noChangeAspect="1"/>
          </p:cNvGrpSpPr>
          <p:nvPr/>
        </p:nvGrpSpPr>
        <p:grpSpPr>
          <a:xfrm>
            <a:off x="1151792" y="1828800"/>
            <a:ext cx="7772400" cy="1161255"/>
            <a:chOff x="381000" y="1497296"/>
            <a:chExt cx="8536016" cy="1275345"/>
          </a:xfrm>
        </p:grpSpPr>
        <p:pic>
          <p:nvPicPr>
            <p:cNvPr id="19"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97296"/>
              <a:ext cx="3488133" cy="12712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9734" y="1498460"/>
              <a:ext cx="3488133" cy="12712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49755"/>
            <a:stretch/>
          </p:blipFill>
          <p:spPr bwMode="auto">
            <a:xfrm>
              <a:off x="7164416" y="1501410"/>
              <a:ext cx="1752600" cy="12712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20186" y="1581943"/>
              <a:ext cx="45719"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3822566" y="1838275"/>
              <a:ext cx="51728" cy="126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3809733" y="2165669"/>
              <a:ext cx="51728" cy="1262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3817831" y="2482706"/>
              <a:ext cx="45719"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p:cNvSpPr txBox="1"/>
          <p:nvPr/>
        </p:nvSpPr>
        <p:spPr>
          <a:xfrm>
            <a:off x="92075" y="4269683"/>
            <a:ext cx="94448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λ</a:t>
            </a: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=0.4·L</a:t>
            </a:r>
          </a:p>
        </p:txBody>
      </p:sp>
      <p:sp>
        <p:nvSpPr>
          <p:cNvPr id="60" name="Rectangle 59"/>
          <p:cNvSpPr/>
          <p:nvPr/>
        </p:nvSpPr>
        <p:spPr>
          <a:xfrm>
            <a:off x="4268714" y="1066800"/>
            <a:ext cx="4799086" cy="51239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TextBox 61"/>
          <p:cNvSpPr txBox="1"/>
          <p:nvPr/>
        </p:nvSpPr>
        <p:spPr>
          <a:xfrm>
            <a:off x="5783026" y="1599260"/>
            <a:ext cx="1628972" cy="492443"/>
          </a:xfrm>
          <a:prstGeom prst="rect">
            <a:avLst/>
          </a:prstGeom>
          <a:solidFill>
            <a:srgbClr val="FFFFFF">
              <a:alpha val="69804"/>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mn-cs"/>
              </a:rPr>
              <a:t>1. min(</a:t>
            </a:r>
            <a:r>
              <a:rPr kumimoji="0" lang="el-GR" sz="26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mn-cs"/>
              </a:rPr>
              <a:t>Δ</a:t>
            </a:r>
            <a:r>
              <a:rPr kumimoji="0" lang="en-US" sz="26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mn-cs"/>
              </a:rPr>
              <a:t>P)</a:t>
            </a:r>
          </a:p>
        </p:txBody>
      </p:sp>
      <p:sp>
        <p:nvSpPr>
          <p:cNvPr id="63" name="TextBox 62"/>
          <p:cNvSpPr txBox="1"/>
          <p:nvPr/>
        </p:nvSpPr>
        <p:spPr>
          <a:xfrm>
            <a:off x="5823807" y="2623082"/>
            <a:ext cx="1547411" cy="492443"/>
          </a:xfrm>
          <a:prstGeom prst="rect">
            <a:avLst/>
          </a:prstGeom>
          <a:solidFill>
            <a:srgbClr val="FFFFFF">
              <a:alpha val="69804"/>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9933FF"/>
                </a:solidFill>
                <a:effectLst/>
                <a:uLnTx/>
                <a:uFillTx/>
                <a:latin typeface="Calibri" panose="020F0502020204030204" pitchFamily="34" charset="0"/>
                <a:ea typeface="ＭＳ Ｐゴシック" panose="020B0600070205080204" pitchFamily="34" charset="-128"/>
                <a:cs typeface="+mn-cs"/>
              </a:rPr>
              <a:t>2. max(Q)</a:t>
            </a:r>
          </a:p>
        </p:txBody>
      </p:sp>
      <p:sp>
        <p:nvSpPr>
          <p:cNvPr id="64" name="TextBox 63"/>
          <p:cNvSpPr txBox="1"/>
          <p:nvPr/>
        </p:nvSpPr>
        <p:spPr>
          <a:xfrm>
            <a:off x="5410200" y="3646904"/>
            <a:ext cx="2374624" cy="492443"/>
          </a:xfrm>
          <a:prstGeom prst="rect">
            <a:avLst/>
          </a:prstGeom>
          <a:solidFill>
            <a:srgbClr val="FFFFFF">
              <a:alpha val="69804"/>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B0F0"/>
                </a:solidFill>
                <a:effectLst/>
                <a:uLnTx/>
                <a:uFillTx/>
                <a:latin typeface="Calibri" panose="020F0502020204030204" pitchFamily="34" charset="0"/>
                <a:ea typeface="ＭＳ Ｐゴシック" panose="020B0600070205080204" pitchFamily="34" charset="-128"/>
                <a:cs typeface="+mn-cs"/>
              </a:rPr>
              <a:t>3. max(Q/</a:t>
            </a:r>
            <a:r>
              <a:rPr kumimoji="0" lang="el-GR" sz="2600" b="1" i="0" u="none" strike="noStrike" kern="1200" cap="none" spc="0" normalizeH="0" baseline="0" noProof="0" dirty="0">
                <a:ln>
                  <a:noFill/>
                </a:ln>
                <a:solidFill>
                  <a:srgbClr val="00B0F0"/>
                </a:solidFill>
                <a:effectLst/>
                <a:uLnTx/>
                <a:uFillTx/>
                <a:latin typeface="Calibri" panose="020F0502020204030204" pitchFamily="34" charset="0"/>
                <a:ea typeface="ＭＳ Ｐゴシック" panose="020B0600070205080204" pitchFamily="34" charset="-128"/>
                <a:cs typeface="+mn-cs"/>
              </a:rPr>
              <a:t>Δ</a:t>
            </a:r>
            <a:r>
              <a:rPr kumimoji="0" lang="en-US" sz="2600" b="1" i="0" u="none" strike="noStrike" kern="1200" cap="none" spc="0" normalizeH="0" baseline="0" noProof="0" dirty="0">
                <a:ln>
                  <a:noFill/>
                </a:ln>
                <a:solidFill>
                  <a:srgbClr val="00B0F0"/>
                </a:solidFill>
                <a:effectLst/>
                <a:uLnTx/>
                <a:uFillTx/>
                <a:latin typeface="Calibri" panose="020F0502020204030204" pitchFamily="34" charset="0"/>
                <a:ea typeface="ＭＳ Ｐゴシック" panose="020B0600070205080204" pitchFamily="34" charset="-128"/>
                <a:cs typeface="+mn-cs"/>
              </a:rPr>
              <a:t>P</a:t>
            </a:r>
            <a:r>
              <a:rPr kumimoji="0" lang="en-US" sz="2600" b="1" i="0" u="none" strike="noStrike" kern="1200" cap="none" spc="0" normalizeH="0" baseline="30000" noProof="0" dirty="0">
                <a:ln>
                  <a:noFill/>
                </a:ln>
                <a:solidFill>
                  <a:srgbClr val="00B0F0"/>
                </a:solidFill>
                <a:effectLst/>
                <a:uLnTx/>
                <a:uFillTx/>
                <a:latin typeface="Calibri" panose="020F0502020204030204" pitchFamily="34" charset="0"/>
                <a:ea typeface="ＭＳ Ｐゴシック" panose="020B0600070205080204" pitchFamily="34" charset="-128"/>
                <a:cs typeface="+mn-cs"/>
              </a:rPr>
              <a:t>1/3</a:t>
            </a:r>
            <a:r>
              <a:rPr kumimoji="0" lang="en-US" sz="2600" b="1" i="0" u="none" strike="noStrike" kern="1200" cap="none" spc="0" normalizeH="0" baseline="0" noProof="0" dirty="0">
                <a:ln>
                  <a:noFill/>
                </a:ln>
                <a:solidFill>
                  <a:srgbClr val="00B0F0"/>
                </a:solidFill>
                <a:effectLst/>
                <a:uLnTx/>
                <a:uFillTx/>
                <a:latin typeface="Calibri" panose="020F0502020204030204" pitchFamily="34" charset="0"/>
                <a:ea typeface="ＭＳ Ｐゴシック" panose="020B0600070205080204" pitchFamily="34" charset="-128"/>
                <a:cs typeface="+mn-cs"/>
              </a:rPr>
              <a:t>)</a:t>
            </a:r>
          </a:p>
        </p:txBody>
      </p:sp>
      <mc:AlternateContent xmlns:mc="http://schemas.openxmlformats.org/markup-compatibility/2006" xmlns:a14="http://schemas.microsoft.com/office/drawing/2010/main">
        <mc:Choice Requires="a14">
          <p:sp>
            <p:nvSpPr>
              <p:cNvPr id="65" name="TextBox 64"/>
              <p:cNvSpPr txBox="1"/>
              <p:nvPr/>
            </p:nvSpPr>
            <p:spPr>
              <a:xfrm>
                <a:off x="5524397" y="4670726"/>
                <a:ext cx="2146229" cy="1196674"/>
              </a:xfrm>
              <a:prstGeom prst="rect">
                <a:avLst/>
              </a:prstGeom>
              <a:solidFill>
                <a:srgbClr val="FFFFFF">
                  <a:alpha val="69804"/>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C0504D">
                        <a:lumMod val="60000"/>
                        <a:lumOff val="40000"/>
                      </a:srgbClr>
                    </a:solidFill>
                    <a:effectLst/>
                    <a:uLnTx/>
                    <a:uFillTx/>
                    <a:latin typeface="Calibri" panose="020F0502020204030204" pitchFamily="34" charset="0"/>
                    <a:ea typeface="ＭＳ Ｐゴシック" panose="020B0600070205080204" pitchFamily="34" charset="-128"/>
                    <a:cs typeface="+mn-cs"/>
                  </a:rPr>
                  <a:t>pf = </a:t>
                </a:r>
                <a14:m>
                  <m:oMath xmlns:m="http://schemas.openxmlformats.org/officeDocument/2006/math">
                    <m:f>
                      <m:f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fPr>
                      <m:num>
                        <m:d>
                          <m:d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dPr>
                          <m:e>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Nu</m:t>
                            </m:r>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m:t>
                            </m:r>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N</m:t>
                            </m:r>
                            <m:sSub>
                              <m:sSub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sSubPr>
                              <m:e>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u</m:t>
                                </m:r>
                              </m:e>
                              <m:sub>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0</m:t>
                                </m:r>
                              </m:sub>
                            </m:sSub>
                          </m:e>
                        </m:d>
                      </m:num>
                      <m:den>
                        <m:sSup>
                          <m:sSup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sSupPr>
                          <m:e>
                            <m:d>
                              <m:d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dPr>
                              <m:e>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f</m:t>
                                </m:r>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m:t>
                                </m:r>
                                <m:sSub>
                                  <m:sSubPr>
                                    <m:ctrlPr>
                                      <a:rPr kumimoji="0" lang="en-US" sz="2600" b="1" i="1" u="none" strike="noStrike" kern="1200" cap="none" spc="0" normalizeH="0" baseline="0" noProof="0" smtClean="0">
                                        <a:ln>
                                          <a:noFill/>
                                        </a:ln>
                                        <a:solidFill>
                                          <a:srgbClr val="C0504D">
                                            <a:lumMod val="60000"/>
                                            <a:lumOff val="40000"/>
                                          </a:srgbClr>
                                        </a:solidFill>
                                        <a:effectLst/>
                                        <a:uLnTx/>
                                        <a:uFillTx/>
                                        <a:latin typeface="Cambria Math" panose="02040503050406030204" pitchFamily="18" charset="0"/>
                                        <a:cs typeface="+mn-cs"/>
                                      </a:rPr>
                                    </m:ctrlPr>
                                  </m:sSubPr>
                                  <m:e>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f</m:t>
                                    </m:r>
                                  </m:e>
                                  <m:sub>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0</m:t>
                                    </m:r>
                                  </m:sub>
                                </m:sSub>
                              </m:e>
                            </m:d>
                          </m:e>
                          <m:sup>
                            <m:r>
                              <m:rPr>
                                <m:nor/>
                              </m:rPr>
                              <a:rPr kumimoji="0" lang="en-US" sz="2600" b="1" i="0" u="none" strike="noStrike" kern="1200" cap="none" spc="0" normalizeH="0" baseline="0" noProof="0" smtClean="0">
                                <a:ln>
                                  <a:noFill/>
                                </a:ln>
                                <a:solidFill>
                                  <a:srgbClr val="C0504D">
                                    <a:lumMod val="60000"/>
                                    <a:lumOff val="40000"/>
                                  </a:srgbClr>
                                </a:solidFill>
                                <a:effectLst/>
                                <a:uLnTx/>
                                <a:uFillTx/>
                                <a:latin typeface="Calibri"/>
                                <a:ea typeface="ＭＳ Ｐゴシック" panose="020B0600070205080204" pitchFamily="34" charset="-128"/>
                                <a:cs typeface="+mn-cs"/>
                              </a:rPr>
                              <m:t>1/3</m:t>
                            </m:r>
                          </m:sup>
                        </m:sSup>
                      </m:den>
                    </m:f>
                  </m:oMath>
                </a14:m>
                <a:endParaRPr kumimoji="0" lang="en-US" sz="2600" b="1" i="0" u="none" strike="noStrike" kern="1200" cap="none" spc="0" normalizeH="0" baseline="0" noProof="0" dirty="0">
                  <a:ln>
                    <a:noFill/>
                  </a:ln>
                  <a:solidFill>
                    <a:srgbClr val="C0504D">
                      <a:lumMod val="60000"/>
                      <a:lumOff val="40000"/>
                    </a:srgbClr>
                  </a:solidFill>
                  <a:effectLst/>
                  <a:uLnTx/>
                  <a:uFillTx/>
                  <a:latin typeface="Calibri"/>
                  <a:ea typeface="ＭＳ Ｐゴシック" panose="020B0600070205080204" pitchFamily="34" charset="-128"/>
                  <a:cs typeface="+mn-cs"/>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524397" y="4670726"/>
                <a:ext cx="2146229" cy="1196674"/>
              </a:xfrm>
              <a:prstGeom prst="rect">
                <a:avLst/>
              </a:prstGeom>
              <a:blipFill rotWithShape="0">
                <a:blip r:embed="rId4"/>
                <a:stretch>
                  <a:fillRect l="-5114"/>
                </a:stretch>
              </a:blipFill>
            </p:spPr>
            <p:txBody>
              <a:bodyPr/>
              <a:lstStyle/>
              <a:p>
                <a:r>
                  <a:rPr lang="en-US">
                    <a:noFill/>
                  </a:rPr>
                  <a:t> </a:t>
                </a:r>
              </a:p>
            </p:txBody>
          </p:sp>
        </mc:Fallback>
      </mc:AlternateContent>
      <p:sp>
        <p:nvSpPr>
          <p:cNvPr id="66" name="Title 1"/>
          <p:cNvSpPr txBox="1">
            <a:spLocks/>
          </p:cNvSpPr>
          <p:nvPr/>
        </p:nvSpPr>
        <p:spPr bwMode="auto">
          <a:xfrm>
            <a:off x="92075" y="515644"/>
            <a:ext cx="897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2800" b="1" kern="1200">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and three objective functions were posed</a:t>
            </a:r>
          </a:p>
        </p:txBody>
      </p:sp>
      <p:sp>
        <p:nvSpPr>
          <p:cNvPr id="67" name="Title 1"/>
          <p:cNvSpPr txBox="1">
            <a:spLocks/>
          </p:cNvSpPr>
          <p:nvPr/>
        </p:nvSpPr>
        <p:spPr bwMode="auto">
          <a:xfrm>
            <a:off x="8534400" y="88973"/>
            <a:ext cx="5511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2800" b="1" kern="1200">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a:t>
            </a:r>
          </a:p>
        </p:txBody>
      </p:sp>
      <p:cxnSp>
        <p:nvCxnSpPr>
          <p:cNvPr id="8" name="Straight Arrow Connector 7">
            <a:extLst>
              <a:ext uri="{FF2B5EF4-FFF2-40B4-BE49-F238E27FC236}">
                <a16:creationId xmlns:a16="http://schemas.microsoft.com/office/drawing/2014/main" id="{C79461D4-8F22-4163-9F5C-E66B42D5C8FE}"/>
              </a:ext>
            </a:extLst>
          </p:cNvPr>
          <p:cNvCxnSpPr>
            <a:cxnSpLocks/>
          </p:cNvCxnSpPr>
          <p:nvPr/>
        </p:nvCxnSpPr>
        <p:spPr>
          <a:xfrm>
            <a:off x="1151792" y="5791200"/>
            <a:ext cx="7772400" cy="0"/>
          </a:xfrm>
          <a:prstGeom prst="straightConnector1">
            <a:avLst/>
          </a:prstGeom>
          <a:ln w="28575">
            <a:solidFill>
              <a:srgbClr val="000099"/>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8629AC-877F-4D67-86DA-7EF4F462EB4E}"/>
              </a:ext>
            </a:extLst>
          </p:cNvPr>
          <p:cNvSpPr txBox="1"/>
          <p:nvPr/>
        </p:nvSpPr>
        <p:spPr>
          <a:xfrm flipH="1">
            <a:off x="4878110" y="5867400"/>
            <a:ext cx="31976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L</a:t>
            </a:r>
          </a:p>
        </p:txBody>
      </p:sp>
    </p:spTree>
    <p:extLst>
      <p:ext uri="{BB962C8B-B14F-4D97-AF65-F5344CB8AC3E}">
        <p14:creationId xmlns:p14="http://schemas.microsoft.com/office/powerpoint/2010/main" val="2462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3" grpId="0" animBg="1"/>
      <p:bldP spid="64" grpId="0" animBg="1"/>
      <p:bldP spid="65" grpId="0" animBg="1"/>
      <p:bldP spid="66" grpId="0"/>
      <p:bldP spid="6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2481"/>
          <a:stretch/>
        </p:blipFill>
        <p:spPr>
          <a:xfrm>
            <a:off x="2495550" y="6069318"/>
            <a:ext cx="3705225" cy="636282"/>
          </a:xfrm>
          <a:prstGeom prst="rect">
            <a:avLst/>
          </a:prstGeom>
        </p:spPr>
      </p:pic>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5557C-6E78-4E15-AF2E-18D947F75235}"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pic>
        <p:nvPicPr>
          <p:cNvPr id="5" name="Picture 4"/>
          <p:cNvPicPr>
            <a:picLocks noChangeAspect="1"/>
          </p:cNvPicPr>
          <p:nvPr/>
        </p:nvPicPr>
        <p:blipFill>
          <a:blip r:embed="rId4"/>
          <a:stretch>
            <a:fillRect/>
          </a:stretch>
        </p:blipFill>
        <p:spPr>
          <a:xfrm>
            <a:off x="339891" y="4417686"/>
            <a:ext cx="8543925" cy="1297314"/>
          </a:xfrm>
          <a:prstGeom prst="rect">
            <a:avLst/>
          </a:prstGeom>
        </p:spPr>
      </p:pic>
      <p:pic>
        <p:nvPicPr>
          <p:cNvPr id="8" name="Picture 7"/>
          <p:cNvPicPr>
            <a:picLocks noChangeAspect="1"/>
          </p:cNvPicPr>
          <p:nvPr/>
        </p:nvPicPr>
        <p:blipFill>
          <a:blip r:embed="rId5"/>
          <a:stretch>
            <a:fillRect/>
          </a:stretch>
        </p:blipFill>
        <p:spPr>
          <a:xfrm>
            <a:off x="339891" y="2576689"/>
            <a:ext cx="8543925" cy="1329055"/>
          </a:xfrm>
          <a:prstGeom prst="rect">
            <a:avLst/>
          </a:prstGeom>
        </p:spPr>
      </p:pic>
      <p:sp>
        <p:nvSpPr>
          <p:cNvPr id="9" name="Title 1"/>
          <p:cNvSpPr>
            <a:spLocks noGrp="1"/>
          </p:cNvSpPr>
          <p:nvPr>
            <p:ph type="title"/>
          </p:nvPr>
        </p:nvSpPr>
        <p:spPr>
          <a:xfrm>
            <a:off x="92075" y="76200"/>
            <a:ext cx="8975725" cy="954107"/>
          </a:xfrm>
        </p:spPr>
        <p:txBody>
          <a:bodyPr/>
          <a:lstStyle/>
          <a:p>
            <a:r>
              <a:rPr lang="en-US" dirty="0"/>
              <a:t>When heat transfer was to be maximized, the channel wall shapes promoted stronger vortices</a:t>
            </a:r>
          </a:p>
        </p:txBody>
      </p:sp>
      <p:grpSp>
        <p:nvGrpSpPr>
          <p:cNvPr id="33" name="Group 32"/>
          <p:cNvGrpSpPr>
            <a:grpSpLocks noChangeAspect="1"/>
          </p:cNvGrpSpPr>
          <p:nvPr/>
        </p:nvGrpSpPr>
        <p:grpSpPr>
          <a:xfrm>
            <a:off x="1171117" y="1188295"/>
            <a:ext cx="7767636" cy="357304"/>
            <a:chOff x="533399" y="1160964"/>
            <a:chExt cx="8377237" cy="385345"/>
          </a:xfrm>
        </p:grpSpPr>
        <p:pic>
          <p:nvPicPr>
            <p:cNvPr id="10" name="Picture 9"/>
            <p:cNvPicPr>
              <a:picLocks noChangeAspect="1"/>
            </p:cNvPicPr>
            <p:nvPr/>
          </p:nvPicPr>
          <p:blipFill>
            <a:blip r:embed="rId6">
              <a:clrChange>
                <a:clrFrom>
                  <a:srgbClr val="00AAAA"/>
                </a:clrFrom>
                <a:clrTo>
                  <a:srgbClr val="00AAAA">
                    <a:alpha val="0"/>
                  </a:srgbClr>
                </a:clrTo>
              </a:clrChange>
            </a:blip>
            <a:stretch>
              <a:fillRect/>
            </a:stretch>
          </p:blipFill>
          <p:spPr>
            <a:xfrm>
              <a:off x="533399" y="1160964"/>
              <a:ext cx="8377237" cy="385345"/>
            </a:xfrm>
            <a:prstGeom prst="rect">
              <a:avLst/>
            </a:prstGeom>
          </p:spPr>
        </p:pic>
        <p:sp>
          <p:nvSpPr>
            <p:cNvPr id="11" name="Rectangle 10"/>
            <p:cNvSpPr/>
            <p:nvPr/>
          </p:nvSpPr>
          <p:spPr>
            <a:xfrm rot="2403166">
              <a:off x="4448257" y="1308448"/>
              <a:ext cx="144463" cy="112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3" name="Straight Connector 12"/>
          <p:cNvCxnSpPr/>
          <p:nvPr/>
        </p:nvCxnSpPr>
        <p:spPr>
          <a:xfrm>
            <a:off x="5242034" y="1109137"/>
            <a:ext cx="0" cy="548640"/>
          </a:xfrm>
          <a:prstGeom prst="line">
            <a:avLst/>
          </a:prstGeom>
          <a:ln w="28575">
            <a:solidFill>
              <a:srgbClr val="0099CC"/>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23654" y="4025248"/>
            <a:ext cx="2432461"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Increasing Iteration #</a:t>
            </a:r>
          </a:p>
        </p:txBody>
      </p:sp>
      <p:cxnSp>
        <p:nvCxnSpPr>
          <p:cNvPr id="15" name="Straight Arrow Connector 14"/>
          <p:cNvCxnSpPr/>
          <p:nvPr/>
        </p:nvCxnSpPr>
        <p:spPr>
          <a:xfrm>
            <a:off x="990600" y="4051770"/>
            <a:ext cx="7315200" cy="0"/>
          </a:xfrm>
          <a:prstGeom prst="straightConnector1">
            <a:avLst/>
          </a:prstGeom>
          <a:ln w="28575">
            <a:solidFill>
              <a:srgbClr val="000099"/>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7"/>
          <a:srcRect l="27553" t="24370"/>
          <a:stretch/>
        </p:blipFill>
        <p:spPr>
          <a:xfrm>
            <a:off x="3608229" y="1952494"/>
            <a:ext cx="2644002" cy="601522"/>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2895600" y="1748870"/>
                <a:ext cx="716799" cy="835357"/>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U</m:t>
                          </m:r>
                        </m:num>
                        <m:den>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U</m:t>
                              </m:r>
                            </m:e>
                            <m:sub>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m</m:t>
                              </m:r>
                            </m:sub>
                          </m:sSub>
                        </m:den>
                      </m:f>
                    </m:oMath>
                  </m:oMathPara>
                </a14:m>
                <a:endParaRPr kumimoji="0" lang="en-US" sz="2400" b="1" i="0" u="none" strike="noStrike" kern="1200" cap="none" spc="0" normalizeH="0" baseline="0" noProof="0" dirty="0">
                  <a:ln>
                    <a:noFill/>
                  </a:ln>
                  <a:solidFill>
                    <a:srgbClr val="000099"/>
                  </a:solidFill>
                  <a:effectLst/>
                  <a:uLnTx/>
                  <a:uFillTx/>
                  <a:latin typeface="Calibri"/>
                  <a:ea typeface="ＭＳ Ｐゴシック" panose="020B0600070205080204" pitchFamily="34" charset="-128"/>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895600" y="1748870"/>
                <a:ext cx="716799" cy="83535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871343" y="5855319"/>
                <a:ext cx="1792991" cy="897490"/>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θ</m:t>
                      </m:r>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m:t>
                      </m:r>
                      <m:f>
                        <m:f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T</m:t>
                          </m:r>
                          <m:d>
                            <m:d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z</m:t>
                              </m:r>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m:t>
                              </m:r>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y</m:t>
                              </m:r>
                            </m:e>
                          </m:d>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m:t>
                          </m:r>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T</m:t>
                              </m:r>
                            </m:e>
                            <m:sub>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i</m:t>
                              </m:r>
                            </m:sub>
                          </m:sSub>
                        </m:num>
                        <m:den>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T</m:t>
                              </m:r>
                            </m:e>
                            <m:sub>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s</m:t>
                              </m:r>
                            </m:sub>
                          </m:sSub>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m:t>
                          </m:r>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T</m:t>
                              </m:r>
                            </m:e>
                            <m:sub>
                              <m:r>
                                <m:rPr>
                                  <m:nor/>
                                </m:rPr>
                                <a:rPr kumimoji="0" lang="en-US" sz="2400" b="1"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m:t>i</m:t>
                              </m:r>
                            </m:sub>
                          </m:sSub>
                        </m:den>
                      </m:f>
                    </m:oMath>
                  </m:oMathPara>
                </a14:m>
                <a:endParaRPr kumimoji="0" lang="en-US" sz="2400" b="1" i="0" u="none" strike="noStrike" kern="1200" cap="none" spc="0" normalizeH="0" baseline="0" noProof="0" dirty="0">
                  <a:ln>
                    <a:noFill/>
                  </a:ln>
                  <a:solidFill>
                    <a:srgbClr val="000099"/>
                  </a:solidFill>
                  <a:effectLst/>
                  <a:uLnTx/>
                  <a:uFillTx/>
                  <a:latin typeface="Calibri"/>
                  <a:ea typeface="ＭＳ Ｐゴシック" panose="020B0600070205080204" pitchFamily="34" charset="-128"/>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871343" y="5855319"/>
                <a:ext cx="1792991" cy="897490"/>
              </a:xfrm>
              <a:prstGeom prst="rect">
                <a:avLst/>
              </a:prstGeom>
              <a:blipFill rotWithShape="0">
                <a:blip r:embed="rId9"/>
                <a:stretch>
                  <a:fillRect/>
                </a:stretch>
              </a:blipFill>
            </p:spPr>
            <p:txBody>
              <a:bodyPr/>
              <a:lstStyle/>
              <a:p>
                <a:r>
                  <a:rPr lang="en-US">
                    <a:noFill/>
                  </a:rPr>
                  <a:t> </a:t>
                </a:r>
              </a:p>
            </p:txBody>
          </p:sp>
        </mc:Fallback>
      </mc:AlternateContent>
      <p:sp>
        <p:nvSpPr>
          <p:cNvPr id="20" name="TextBox 19"/>
          <p:cNvSpPr txBox="1"/>
          <p:nvPr/>
        </p:nvSpPr>
        <p:spPr>
          <a:xfrm>
            <a:off x="309489" y="996112"/>
            <a:ext cx="69230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Flow</a:t>
            </a:r>
          </a:p>
        </p:txBody>
      </p:sp>
      <p:cxnSp>
        <p:nvCxnSpPr>
          <p:cNvPr id="22" name="Straight Arrow Connector 21"/>
          <p:cNvCxnSpPr/>
          <p:nvPr/>
        </p:nvCxnSpPr>
        <p:spPr>
          <a:xfrm>
            <a:off x="701040" y="1431549"/>
            <a:ext cx="365760" cy="0"/>
          </a:xfrm>
          <a:prstGeom prst="straightConnector1">
            <a:avLst/>
          </a:prstGeom>
          <a:ln w="19050">
            <a:solidFill>
              <a:srgbClr val="00009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18918" y="1342130"/>
            <a:ext cx="566882" cy="639070"/>
            <a:chOff x="118918" y="1342130"/>
            <a:chExt cx="566882" cy="639070"/>
          </a:xfrm>
        </p:grpSpPr>
        <p:cxnSp>
          <p:nvCxnSpPr>
            <p:cNvPr id="34" name="Straight Arrow Connector 33"/>
            <p:cNvCxnSpPr/>
            <p:nvPr/>
          </p:nvCxnSpPr>
          <p:spPr>
            <a:xfrm flipV="1">
              <a:off x="150450" y="1465198"/>
              <a:ext cx="0" cy="51600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18918" y="1926103"/>
              <a:ext cx="51206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52191" y="1342130"/>
              <a:ext cx="28725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z</a:t>
              </a:r>
            </a:p>
          </p:txBody>
        </p:sp>
        <p:sp>
          <p:nvSpPr>
            <p:cNvPr id="37" name="TextBox 36"/>
            <p:cNvSpPr txBox="1"/>
            <p:nvPr/>
          </p:nvSpPr>
          <p:spPr>
            <a:xfrm>
              <a:off x="382512" y="1544180"/>
              <a:ext cx="30328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x</a:t>
              </a:r>
            </a:p>
          </p:txBody>
        </p:sp>
      </p:grpSp>
      <p:grpSp>
        <p:nvGrpSpPr>
          <p:cNvPr id="38" name="Group 37"/>
          <p:cNvGrpSpPr/>
          <p:nvPr/>
        </p:nvGrpSpPr>
        <p:grpSpPr>
          <a:xfrm>
            <a:off x="131478" y="3750992"/>
            <a:ext cx="559644" cy="639070"/>
            <a:chOff x="131478" y="3750992"/>
            <a:chExt cx="559644" cy="639070"/>
          </a:xfrm>
        </p:grpSpPr>
        <p:cxnSp>
          <p:nvCxnSpPr>
            <p:cNvPr id="39" name="Straight Arrow Connector 38"/>
            <p:cNvCxnSpPr/>
            <p:nvPr/>
          </p:nvCxnSpPr>
          <p:spPr>
            <a:xfrm flipV="1">
              <a:off x="163010" y="3874060"/>
              <a:ext cx="0" cy="516002"/>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31478" y="4334965"/>
              <a:ext cx="512064"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5959" y="3750992"/>
              <a:ext cx="30649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y</a:t>
              </a:r>
            </a:p>
          </p:txBody>
        </p:sp>
        <p:sp>
          <p:nvSpPr>
            <p:cNvPr id="42" name="TextBox 41"/>
            <p:cNvSpPr txBox="1"/>
            <p:nvPr/>
          </p:nvSpPr>
          <p:spPr>
            <a:xfrm>
              <a:off x="403864" y="3970626"/>
              <a:ext cx="28725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z</a:t>
              </a:r>
            </a:p>
          </p:txBody>
        </p:sp>
      </p:grpSp>
    </p:spTree>
    <p:extLst>
      <p:ext uri="{BB962C8B-B14F-4D97-AF65-F5344CB8AC3E}">
        <p14:creationId xmlns:p14="http://schemas.microsoft.com/office/powerpoint/2010/main" val="286878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nvGraphicFramePr>
        <p:xfrm>
          <a:off x="28575" y="2971377"/>
          <a:ext cx="5708073" cy="3694535"/>
        </p:xfrm>
        <a:graphic>
          <a:graphicData uri="http://schemas.openxmlformats.org/presentationml/2006/ole">
            <mc:AlternateContent xmlns:mc="http://schemas.openxmlformats.org/markup-compatibility/2006">
              <mc:Choice xmlns:v="urn:schemas-microsoft-com:vml" Requires="v">
                <p:oleObj spid="_x0000_s85014" name="KGPlot" r:id="rId3" imgW="7238880" imgH="4660920" progId="KGraph_Plot">
                  <p:embed/>
                </p:oleObj>
              </mc:Choice>
              <mc:Fallback>
                <p:oleObj name="KGPlot" r:id="rId3" imgW="7238880" imgH="4660920" progId="KGraph_Plot">
                  <p:embed/>
                  <p:pic>
                    <p:nvPicPr>
                      <p:cNvPr id="10" name="Object 9"/>
                      <p:cNvPicPr>
                        <a:picLocks noChangeAspect="1" noChangeArrowheads="1"/>
                      </p:cNvPicPr>
                      <p:nvPr/>
                    </p:nvPicPr>
                    <p:blipFill>
                      <a:blip r:embed="rId4"/>
                      <a:srcRect/>
                      <a:stretch>
                        <a:fillRect/>
                      </a:stretch>
                    </p:blipFill>
                    <p:spPr bwMode="auto">
                      <a:xfrm>
                        <a:off x="28575" y="2971377"/>
                        <a:ext cx="5708073" cy="3694535"/>
                      </a:xfrm>
                      <a:prstGeom prst="rect">
                        <a:avLst/>
                      </a:prstGeom>
                      <a:noFill/>
                    </p:spPr>
                  </p:pic>
                </p:oleObj>
              </mc:Fallback>
            </mc:AlternateContent>
          </a:graphicData>
        </a:graphic>
      </p:graphicFrame>
      <p:sp>
        <p:nvSpPr>
          <p:cNvPr id="2" name="Title 1"/>
          <p:cNvSpPr>
            <a:spLocks noGrp="1"/>
          </p:cNvSpPr>
          <p:nvPr>
            <p:ph type="title"/>
          </p:nvPr>
        </p:nvSpPr>
        <p:spPr>
          <a:xfrm>
            <a:off x="92075" y="76200"/>
            <a:ext cx="8975725" cy="954107"/>
          </a:xfrm>
        </p:spPr>
        <p:txBody>
          <a:bodyPr/>
          <a:lstStyle/>
          <a:p>
            <a:r>
              <a:rPr lang="en-US" dirty="0"/>
              <a:t>For the </a:t>
            </a:r>
            <a:r>
              <a:rPr lang="el-GR" dirty="0"/>
              <a:t>λ</a:t>
            </a:r>
            <a:r>
              <a:rPr lang="en-US" dirty="0"/>
              <a:t>=0.1L case, the increase in </a:t>
            </a:r>
            <a:r>
              <a:rPr lang="en-US" dirty="0" err="1"/>
              <a:t>Nusselt</a:t>
            </a:r>
            <a:r>
              <a:rPr lang="en-US" dirty="0"/>
              <a:t> number </a:t>
            </a:r>
            <a:br>
              <a:rPr lang="en-US" dirty="0"/>
            </a:br>
            <a:r>
              <a:rPr lang="en-US" dirty="0"/>
              <a:t>outweighed the increase in friction factor</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99B59A-3749-440C-B4CB-1EC18B12F55E}" type="slidenum">
              <a:rPr kumimoji="0" 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400" b="1" i="0" u="none" strike="noStrike" kern="1200" cap="none" spc="0" normalizeH="0" baseline="0" noProof="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sp>
        <p:nvSpPr>
          <p:cNvPr id="7" name="TextBox 6"/>
          <p:cNvSpPr txBox="1"/>
          <p:nvPr/>
        </p:nvSpPr>
        <p:spPr>
          <a:xfrm>
            <a:off x="5961046" y="3731187"/>
            <a:ext cx="306436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Difference from Baseline</a:t>
            </a:r>
          </a:p>
        </p:txBody>
      </p:sp>
      <p:graphicFrame>
        <p:nvGraphicFramePr>
          <p:cNvPr id="9" name="Table 8"/>
          <p:cNvGraphicFramePr>
            <a:graphicFrameLocks noGrp="1"/>
          </p:cNvGraphicFramePr>
          <p:nvPr/>
        </p:nvGraphicFramePr>
        <p:xfrm>
          <a:off x="5961046" y="4267200"/>
          <a:ext cx="3078179" cy="1854200"/>
        </p:xfrm>
        <a:graphic>
          <a:graphicData uri="http://schemas.openxmlformats.org/drawingml/2006/table">
            <a:tbl>
              <a:tblPr firstRow="1" bandRow="1">
                <a:tableStyleId>{2D5ABB26-0587-4C30-8999-92F81FD0307C}</a:tableStyleId>
              </a:tblPr>
              <a:tblGrid>
                <a:gridCol w="487379">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tblGrid>
              <a:tr h="370840">
                <a:tc>
                  <a:txBody>
                    <a:bodyPr/>
                    <a:lstStyle/>
                    <a:p>
                      <a:pPr algn="ctr"/>
                      <a:r>
                        <a:rPr lang="el-GR" b="1" dirty="0"/>
                        <a:t>λ</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(f/f</a:t>
                      </a:r>
                      <a:r>
                        <a:rPr lang="en-US" b="1" baseline="-25000" dirty="0"/>
                        <a:t>0</a:t>
                      </a:r>
                      <a:r>
                        <a:rPr lang="en-US" b="1" dirty="0"/>
                        <a:t>)</a:t>
                      </a:r>
                      <a:r>
                        <a:rPr lang="en-US" b="1" baseline="300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tc>
                  <a:txBody>
                    <a:bodyPr/>
                    <a:lstStyle/>
                    <a:p>
                      <a:r>
                        <a:rPr lang="en-US" b="1" dirty="0"/>
                        <a:t>Nu/Nu</a:t>
                      </a:r>
                      <a:r>
                        <a:rPr lang="en-US" b="1" baseline="-25000" dirty="0"/>
                        <a:t>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extLst>
                  <a:ext uri="{0D108BD9-81ED-4DB2-BD59-A6C34878D82A}">
                    <a16:rowId xmlns:a16="http://schemas.microsoft.com/office/drawing/2014/main" val="10000"/>
                  </a:ext>
                </a:extLst>
              </a:tr>
              <a:tr h="370840">
                <a:tc rowSpan="2">
                  <a:txBody>
                    <a:bodyPr/>
                    <a:lstStyle/>
                    <a:p>
                      <a:pPr algn="ctr"/>
                      <a:r>
                        <a:rPr lang="en-US" b="1"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L-PBF</a:t>
                      </a:r>
                    </a:p>
                  </a:txBody>
                  <a:tcPr>
                    <a:lnL w="12700" cap="flat" cmpd="sng" algn="ctr">
                      <a:solidFill>
                        <a:schemeClr val="tx1"/>
                      </a:solidFill>
                      <a:prstDash val="solid"/>
                      <a:round/>
                      <a:headEnd type="none" w="med" len="med"/>
                      <a:tailEnd type="none" w="med" len="med"/>
                    </a:lnL>
                    <a:lnR w="28575" cap="flat" cmpd="sng" algn="ctr">
                      <a:solidFill>
                        <a:srgbClr val="0066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1.1%</a:t>
                      </a:r>
                    </a:p>
                  </a:txBody>
                  <a:tcPr>
                    <a:lnL w="28575"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tc>
                  <a:txBody>
                    <a:bodyPr/>
                    <a:lstStyle/>
                    <a:p>
                      <a:r>
                        <a:rPr lang="en-US" b="1" dirty="0"/>
                        <a:t>9.5%</a:t>
                      </a:r>
                    </a:p>
                  </a:txBody>
                  <a:tcPr>
                    <a:lnL w="12700" cap="flat" cmpd="sng" algn="ctr">
                      <a:solidFill>
                        <a:schemeClr val="tx1"/>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extLst>
                  <a:ext uri="{0D108BD9-81ED-4DB2-BD59-A6C34878D82A}">
                    <a16:rowId xmlns:a16="http://schemas.microsoft.com/office/drawing/2014/main" val="10001"/>
                  </a:ext>
                </a:extLst>
              </a:tr>
              <a:tr h="370840">
                <a:tc vMerge="1">
                  <a:txBody>
                    <a:bodyPr/>
                    <a:lstStyle/>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k-</a:t>
                      </a:r>
                      <a:r>
                        <a:rPr lang="el-GR" b="1" dirty="0"/>
                        <a:t>ε</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tc>
                  <a:txBody>
                    <a:bodyPr/>
                    <a:lstStyle/>
                    <a:p>
                      <a:r>
                        <a:rPr lang="en-US" b="1"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extLst>
                  <a:ext uri="{0D108BD9-81ED-4DB2-BD59-A6C34878D82A}">
                    <a16:rowId xmlns:a16="http://schemas.microsoft.com/office/drawing/2014/main" val="10002"/>
                  </a:ext>
                </a:extLst>
              </a:tr>
              <a:tr h="370840">
                <a:tc rowSpan="2">
                  <a:txBody>
                    <a:bodyPr/>
                    <a:lstStyle/>
                    <a:p>
                      <a:pPr algn="ctr"/>
                      <a:r>
                        <a:rPr lang="en-US" b="1" dirty="0"/>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L-PBF</a:t>
                      </a:r>
                    </a:p>
                  </a:txBody>
                  <a:tcPr>
                    <a:lnL w="12700" cap="flat" cmpd="sng" algn="ctr">
                      <a:solidFill>
                        <a:schemeClr val="tx1"/>
                      </a:solidFill>
                      <a:prstDash val="solid"/>
                      <a:round/>
                      <a:headEnd type="none" w="med" len="med"/>
                      <a:tailEnd type="none" w="med" len="med"/>
                    </a:lnL>
                    <a:lnR w="28575" cap="flat" cmpd="sng" algn="ctr">
                      <a:solidFill>
                        <a:srgbClr val="0066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6.5%</a:t>
                      </a:r>
                    </a:p>
                  </a:txBody>
                  <a:tcPr>
                    <a:lnL w="28575" cap="flat" cmpd="sng" algn="ctr">
                      <a:solidFill>
                        <a:srgbClr val="0066FF"/>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tc>
                  <a:txBody>
                    <a:bodyPr/>
                    <a:lstStyle/>
                    <a:p>
                      <a:r>
                        <a:rPr lang="en-US" b="1" dirty="0"/>
                        <a:t>4.4%</a:t>
                      </a:r>
                    </a:p>
                  </a:txBody>
                  <a:tcPr>
                    <a:lnL w="12700" cap="flat" cmpd="sng" algn="ctr">
                      <a:solidFill>
                        <a:schemeClr val="tx1"/>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tcPr>
                </a:tc>
                <a:extLst>
                  <a:ext uri="{0D108BD9-81ED-4DB2-BD59-A6C34878D82A}">
                    <a16:rowId xmlns:a16="http://schemas.microsoft.com/office/drawing/2014/main" val="10003"/>
                  </a:ext>
                </a:extLst>
              </a:tr>
              <a:tr h="370840">
                <a:tc vMerge="1">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
                      </a:r>
                      <a:r>
                        <a:rPr lang="el-GR" b="1" dirty="0"/>
                        <a:t>ε</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66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1" name="TextBox 10"/>
          <p:cNvSpPr txBox="1"/>
          <p:nvPr/>
        </p:nvSpPr>
        <p:spPr>
          <a:xfrm>
            <a:off x="685800" y="3205202"/>
            <a:ext cx="2325765"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66FF"/>
                </a:solidFill>
                <a:effectLst/>
                <a:uLnTx/>
                <a:uFillTx/>
                <a:latin typeface="Calibri" panose="020F0502020204030204" pitchFamily="34" charset="0"/>
                <a:ea typeface="ＭＳ Ｐゴシック" panose="020B0600070205080204" pitchFamily="34" charset="-128"/>
                <a:cs typeface="+mn-cs"/>
              </a:rPr>
              <a:t>max(Q/</a:t>
            </a:r>
            <a:r>
              <a:rPr kumimoji="0" lang="el-GR" sz="3000" b="1" i="0" u="none" strike="noStrike" kern="1200" cap="none" spc="0" normalizeH="0" baseline="0" noProof="0" dirty="0">
                <a:ln>
                  <a:noFill/>
                </a:ln>
                <a:solidFill>
                  <a:srgbClr val="0066FF"/>
                </a:solidFill>
                <a:effectLst/>
                <a:uLnTx/>
                <a:uFillTx/>
                <a:latin typeface="Calibri" panose="020F0502020204030204" pitchFamily="34" charset="0"/>
                <a:ea typeface="ＭＳ Ｐゴシック" panose="020B0600070205080204" pitchFamily="34" charset="-128"/>
                <a:cs typeface="+mn-cs"/>
              </a:rPr>
              <a:t>Δ</a:t>
            </a:r>
            <a:r>
              <a:rPr kumimoji="0" lang="en-US" sz="3000" b="1" i="0" u="none" strike="noStrike" kern="1200" cap="none" spc="0" normalizeH="0" baseline="0" noProof="0" dirty="0">
                <a:ln>
                  <a:noFill/>
                </a:ln>
                <a:solidFill>
                  <a:srgbClr val="0066FF"/>
                </a:solidFill>
                <a:effectLst/>
                <a:uLnTx/>
                <a:uFillTx/>
                <a:latin typeface="Calibri" panose="020F0502020204030204" pitchFamily="34" charset="0"/>
                <a:ea typeface="ＭＳ Ｐゴシック" panose="020B0600070205080204" pitchFamily="34" charset="-128"/>
                <a:cs typeface="+mn-cs"/>
              </a:rPr>
              <a:t>P</a:t>
            </a:r>
            <a:r>
              <a:rPr kumimoji="0" lang="en-US" sz="3000" b="1" i="0" u="none" strike="noStrike" kern="1200" cap="none" spc="0" normalizeH="0" baseline="30000" noProof="0" dirty="0">
                <a:ln>
                  <a:noFill/>
                </a:ln>
                <a:solidFill>
                  <a:srgbClr val="0066FF"/>
                </a:solidFill>
                <a:effectLst/>
                <a:uLnTx/>
                <a:uFillTx/>
                <a:latin typeface="Calibri" panose="020F0502020204030204" pitchFamily="34" charset="0"/>
                <a:ea typeface="ＭＳ Ｐゴシック" panose="020B0600070205080204" pitchFamily="34" charset="-128"/>
                <a:cs typeface="+mn-cs"/>
              </a:rPr>
              <a:t>1/3</a:t>
            </a:r>
            <a:r>
              <a:rPr kumimoji="0" lang="en-US" sz="3000" b="1" i="0" u="none" strike="noStrike" kern="1200" cap="none" spc="0" normalizeH="0" baseline="0" noProof="0" dirty="0">
                <a:ln>
                  <a:noFill/>
                </a:ln>
                <a:solidFill>
                  <a:srgbClr val="0066FF"/>
                </a:solidFill>
                <a:effectLst/>
                <a:uLnTx/>
                <a:uFillTx/>
                <a:latin typeface="Calibri" panose="020F0502020204030204" pitchFamily="34" charset="0"/>
                <a:ea typeface="ＭＳ Ｐゴシック" panose="020B0600070205080204" pitchFamily="34" charset="-128"/>
                <a:cs typeface="+mn-cs"/>
              </a:rPr>
              <a:t>)</a:t>
            </a:r>
          </a:p>
        </p:txBody>
      </p:sp>
      <p:pic>
        <p:nvPicPr>
          <p:cNvPr id="8" name="Picture 7">
            <a:extLst>
              <a:ext uri="{FF2B5EF4-FFF2-40B4-BE49-F238E27FC236}">
                <a16:creationId xmlns:a16="http://schemas.microsoft.com/office/drawing/2014/main" id="{F7EC4ABA-8CC4-4EA2-941F-538BAA8B0030}"/>
              </a:ext>
            </a:extLst>
          </p:cNvPr>
          <p:cNvPicPr>
            <a:picLocks noChangeAspect="1"/>
          </p:cNvPicPr>
          <p:nvPr/>
        </p:nvPicPr>
        <p:blipFill rotWithShape="1">
          <a:blip r:embed="rId5"/>
          <a:srcRect t="7399" r="16216" b="3732"/>
          <a:stretch/>
        </p:blipFill>
        <p:spPr>
          <a:xfrm flipH="1">
            <a:off x="4724400" y="1289338"/>
            <a:ext cx="3363750" cy="1301462"/>
          </a:xfrm>
          <a:prstGeom prst="rect">
            <a:avLst/>
          </a:prstGeom>
          <a:ln w="28575">
            <a:solidFill>
              <a:srgbClr val="0000FF"/>
            </a:solidFill>
          </a:ln>
        </p:spPr>
      </p:pic>
      <p:grpSp>
        <p:nvGrpSpPr>
          <p:cNvPr id="12" name="Group 11">
            <a:extLst>
              <a:ext uri="{FF2B5EF4-FFF2-40B4-BE49-F238E27FC236}">
                <a16:creationId xmlns:a16="http://schemas.microsoft.com/office/drawing/2014/main" id="{192D0012-8B9C-4B17-AA9E-5CFA7F5D8D40}"/>
              </a:ext>
            </a:extLst>
          </p:cNvPr>
          <p:cNvGrpSpPr/>
          <p:nvPr/>
        </p:nvGrpSpPr>
        <p:grpSpPr>
          <a:xfrm>
            <a:off x="1055850" y="1453901"/>
            <a:ext cx="3171825" cy="826077"/>
            <a:chOff x="644236" y="5195455"/>
            <a:chExt cx="4229100" cy="1101436"/>
          </a:xfrm>
        </p:grpSpPr>
        <p:sp>
          <p:nvSpPr>
            <p:cNvPr id="13" name="Rectangle 12">
              <a:extLst>
                <a:ext uri="{FF2B5EF4-FFF2-40B4-BE49-F238E27FC236}">
                  <a16:creationId xmlns:a16="http://schemas.microsoft.com/office/drawing/2014/main" id="{344D9901-3767-433B-9AF7-14ABBADB0598}"/>
                </a:ext>
              </a:extLst>
            </p:cNvPr>
            <p:cNvSpPr/>
            <p:nvPr/>
          </p:nvSpPr>
          <p:spPr>
            <a:xfrm>
              <a:off x="644236" y="5195455"/>
              <a:ext cx="4229100" cy="1101436"/>
            </a:xfrm>
            <a:prstGeom prst="rect">
              <a:avLst/>
            </a:prstGeom>
            <a:solidFill>
              <a:schemeClr val="bg1">
                <a:lumMod val="75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E1EB5D27-A024-41E0-9356-8CFCB98850AF}"/>
                </a:ext>
              </a:extLst>
            </p:cNvPr>
            <p:cNvPicPr>
              <a:picLocks noChangeAspect="1"/>
            </p:cNvPicPr>
            <p:nvPr/>
          </p:nvPicPr>
          <p:blipFill>
            <a:blip r:embed="rId6"/>
            <a:stretch>
              <a:fillRect/>
            </a:stretch>
          </p:blipFill>
          <p:spPr>
            <a:xfrm>
              <a:off x="4074503" y="5299364"/>
              <a:ext cx="659135" cy="914201"/>
            </a:xfrm>
            <a:prstGeom prst="rect">
              <a:avLst/>
            </a:prstGeom>
          </p:spPr>
        </p:pic>
        <p:pic>
          <p:nvPicPr>
            <p:cNvPr id="15" name="Picture 14">
              <a:extLst>
                <a:ext uri="{FF2B5EF4-FFF2-40B4-BE49-F238E27FC236}">
                  <a16:creationId xmlns:a16="http://schemas.microsoft.com/office/drawing/2014/main" id="{CD417077-96F0-4BFC-9E17-D3F022F03B50}"/>
                </a:ext>
              </a:extLst>
            </p:cNvPr>
            <p:cNvPicPr>
              <a:picLocks noChangeAspect="1"/>
            </p:cNvPicPr>
            <p:nvPr/>
          </p:nvPicPr>
          <p:blipFill>
            <a:blip r:embed="rId6"/>
            <a:stretch>
              <a:fillRect/>
            </a:stretch>
          </p:blipFill>
          <p:spPr>
            <a:xfrm>
              <a:off x="1553711" y="5299363"/>
              <a:ext cx="659134" cy="914201"/>
            </a:xfrm>
            <a:prstGeom prst="rect">
              <a:avLst/>
            </a:prstGeom>
          </p:spPr>
        </p:pic>
        <p:pic>
          <p:nvPicPr>
            <p:cNvPr id="16" name="Picture 15">
              <a:extLst>
                <a:ext uri="{FF2B5EF4-FFF2-40B4-BE49-F238E27FC236}">
                  <a16:creationId xmlns:a16="http://schemas.microsoft.com/office/drawing/2014/main" id="{482D4C78-FFFE-473F-9703-9C8D649C74F1}"/>
                </a:ext>
              </a:extLst>
            </p:cNvPr>
            <p:cNvPicPr>
              <a:picLocks noChangeAspect="1"/>
            </p:cNvPicPr>
            <p:nvPr/>
          </p:nvPicPr>
          <p:blipFill>
            <a:blip r:embed="rId6"/>
            <a:stretch>
              <a:fillRect/>
            </a:stretch>
          </p:blipFill>
          <p:spPr>
            <a:xfrm>
              <a:off x="3234239" y="5299363"/>
              <a:ext cx="659134" cy="914201"/>
            </a:xfrm>
            <a:prstGeom prst="rect">
              <a:avLst/>
            </a:prstGeom>
          </p:spPr>
        </p:pic>
        <p:pic>
          <p:nvPicPr>
            <p:cNvPr id="17" name="Picture 16">
              <a:extLst>
                <a:ext uri="{FF2B5EF4-FFF2-40B4-BE49-F238E27FC236}">
                  <a16:creationId xmlns:a16="http://schemas.microsoft.com/office/drawing/2014/main" id="{CF10A224-EEF1-4016-BE47-112736901A7D}"/>
                </a:ext>
              </a:extLst>
            </p:cNvPr>
            <p:cNvPicPr>
              <a:picLocks noChangeAspect="1"/>
            </p:cNvPicPr>
            <p:nvPr/>
          </p:nvPicPr>
          <p:blipFill>
            <a:blip r:embed="rId6"/>
            <a:stretch>
              <a:fillRect/>
            </a:stretch>
          </p:blipFill>
          <p:spPr>
            <a:xfrm>
              <a:off x="2393975" y="5299363"/>
              <a:ext cx="659134" cy="914201"/>
            </a:xfrm>
            <a:prstGeom prst="rect">
              <a:avLst/>
            </a:prstGeom>
          </p:spPr>
        </p:pic>
        <p:pic>
          <p:nvPicPr>
            <p:cNvPr id="18" name="Picture 17">
              <a:extLst>
                <a:ext uri="{FF2B5EF4-FFF2-40B4-BE49-F238E27FC236}">
                  <a16:creationId xmlns:a16="http://schemas.microsoft.com/office/drawing/2014/main" id="{3DEC5B72-93C2-4081-8B27-33281D6F571B}"/>
                </a:ext>
              </a:extLst>
            </p:cNvPr>
            <p:cNvPicPr>
              <a:picLocks noChangeAspect="1"/>
            </p:cNvPicPr>
            <p:nvPr/>
          </p:nvPicPr>
          <p:blipFill>
            <a:blip r:embed="rId6"/>
            <a:stretch>
              <a:fillRect/>
            </a:stretch>
          </p:blipFill>
          <p:spPr>
            <a:xfrm>
              <a:off x="713447" y="5299363"/>
              <a:ext cx="659134" cy="914201"/>
            </a:xfrm>
            <a:prstGeom prst="rect">
              <a:avLst/>
            </a:prstGeom>
          </p:spPr>
        </p:pic>
      </p:grpSp>
    </p:spTree>
    <p:extLst>
      <p:ext uri="{BB962C8B-B14F-4D97-AF65-F5344CB8AC3E}">
        <p14:creationId xmlns:p14="http://schemas.microsoft.com/office/powerpoint/2010/main" val="305199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5" y="76200"/>
            <a:ext cx="8975725" cy="954107"/>
          </a:xfrm>
        </p:spPr>
        <p:txBody>
          <a:bodyPr/>
          <a:lstStyle/>
          <a:p>
            <a:r>
              <a:rPr lang="en-US" dirty="0"/>
              <a:t>Previous studies have shown influences of an AM cooling hole using a 7-7-7 shaped hole</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7C234E-0E33-45AF-B527-D825EEE1F928}"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pic>
        <p:nvPicPr>
          <p:cNvPr id="6" name="Picture 5"/>
          <p:cNvPicPr>
            <a:picLocks noChangeAspect="1"/>
          </p:cNvPicPr>
          <p:nvPr/>
        </p:nvPicPr>
        <p:blipFill>
          <a:blip r:embed="rId3"/>
          <a:stretch>
            <a:fillRect/>
          </a:stretch>
        </p:blipFill>
        <p:spPr>
          <a:xfrm>
            <a:off x="0" y="1488542"/>
            <a:ext cx="4724400" cy="1684939"/>
          </a:xfrm>
          <a:prstGeom prst="rect">
            <a:avLst/>
          </a:prstGeom>
        </p:spPr>
      </p:pic>
      <p:sp>
        <p:nvSpPr>
          <p:cNvPr id="8" name="TextBox 7"/>
          <p:cNvSpPr txBox="1"/>
          <p:nvPr/>
        </p:nvSpPr>
        <p:spPr>
          <a:xfrm>
            <a:off x="4953000" y="1431244"/>
            <a:ext cx="3897117" cy="615553"/>
          </a:xfrm>
          <a:prstGeom prst="rect">
            <a:avLst/>
          </a:prstGeom>
          <a:noFill/>
          <a:ln w="127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7-7-7 shaped film cooling hole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[Schroeder and </a:t>
            </a: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Thole</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2015] </a:t>
            </a:r>
          </a:p>
        </p:txBody>
      </p:sp>
      <p:pic>
        <p:nvPicPr>
          <p:cNvPr id="3" name="Picture 2"/>
          <p:cNvPicPr>
            <a:picLocks noChangeAspect="1"/>
          </p:cNvPicPr>
          <p:nvPr/>
        </p:nvPicPr>
        <p:blipFill>
          <a:blip r:embed="rId4"/>
          <a:stretch>
            <a:fillRect/>
          </a:stretch>
        </p:blipFill>
        <p:spPr>
          <a:xfrm>
            <a:off x="4844261" y="2089298"/>
            <a:ext cx="4294573" cy="3580499"/>
          </a:xfrm>
          <a:prstGeom prst="rect">
            <a:avLst/>
          </a:prstGeom>
        </p:spPr>
      </p:pic>
      <p:graphicFrame>
        <p:nvGraphicFramePr>
          <p:cNvPr id="10" name="Table 9"/>
          <p:cNvGraphicFramePr>
            <a:graphicFrameLocks noGrp="1"/>
          </p:cNvGraphicFramePr>
          <p:nvPr/>
        </p:nvGraphicFramePr>
        <p:xfrm>
          <a:off x="609600" y="3594262"/>
          <a:ext cx="2950594" cy="2468880"/>
        </p:xfrm>
        <a:graphic>
          <a:graphicData uri="http://schemas.openxmlformats.org/drawingml/2006/table">
            <a:tbl>
              <a:tblPr firstRow="1" bandRow="1">
                <a:tableStyleId>{793D81CF-94F2-401A-BA57-92F5A7B2D0C5}</a:tableStyleId>
              </a:tblPr>
              <a:tblGrid>
                <a:gridCol w="561772">
                  <a:extLst>
                    <a:ext uri="{9D8B030D-6E8A-4147-A177-3AD203B41FA5}">
                      <a16:colId xmlns:a16="http://schemas.microsoft.com/office/drawing/2014/main" val="20000"/>
                    </a:ext>
                  </a:extLst>
                </a:gridCol>
                <a:gridCol w="1169622">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tblGrid>
              <a:tr h="3407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2x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0032">
                <a:tc>
                  <a:txBody>
                    <a:bodyPr/>
                    <a:lstStyle/>
                    <a:p>
                      <a:r>
                        <a:rPr lang="en-US" dirty="0"/>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0.38</a:t>
                      </a:r>
                      <a:r>
                        <a:rPr lang="en-US" baseline="0" dirty="0"/>
                        <a:t> mm (0.015 in)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0.76</a:t>
                      </a:r>
                      <a:r>
                        <a:rPr lang="en-US" baseline="0" dirty="0"/>
                        <a:t> mm</a:t>
                      </a:r>
                    </a:p>
                    <a:p>
                      <a:pPr algn="ctr"/>
                      <a:r>
                        <a:rPr lang="en-US" baseline="0" dirty="0"/>
                        <a:t>(0.030 in)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0758">
                <a:tc>
                  <a:txBody>
                    <a:bodyPr/>
                    <a:lstStyle/>
                    <a:p>
                      <a:r>
                        <a:rPr lang="en-US"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0758">
                <a:tc>
                  <a:txBody>
                    <a:bodyPr/>
                    <a:lstStyle/>
                    <a:p>
                      <a:r>
                        <a:rPr lang="en-US" dirty="0"/>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1.7D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1.7D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0758">
                <a:tc>
                  <a:txBody>
                    <a:bodyPr/>
                    <a:lstStyle/>
                    <a:p>
                      <a:r>
                        <a:rPr lang="el-GR" dirty="0"/>
                        <a:t>β</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0758">
                <a:tc>
                  <a:txBody>
                    <a:bodyPr/>
                    <a:lstStyle/>
                    <a:p>
                      <a:r>
                        <a:rPr lang="el-GR" dirty="0"/>
                        <a:t>α</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3739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5" y="76200"/>
            <a:ext cx="8975725" cy="954107"/>
          </a:xfrm>
        </p:spPr>
        <p:txBody>
          <a:bodyPr/>
          <a:lstStyle/>
          <a:p>
            <a:r>
              <a:rPr lang="en-US" dirty="0"/>
              <a:t>SEM micrographs show high levels of roughness in the diffuser and metering section of AM film holes</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7C234E-0E33-45AF-B527-D825EEE1F928}"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sp>
        <p:nvSpPr>
          <p:cNvPr id="5" name="TextBox 4"/>
          <p:cNvSpPr txBox="1"/>
          <p:nvPr/>
        </p:nvSpPr>
        <p:spPr>
          <a:xfrm>
            <a:off x="76200" y="5638800"/>
            <a:ext cx="1883014"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(black regions on surfaces are paint)</a:t>
            </a:r>
          </a:p>
        </p:txBody>
      </p:sp>
      <p:pic>
        <p:nvPicPr>
          <p:cNvPr id="6" name="Picture 5"/>
          <p:cNvPicPr>
            <a:picLocks noChangeAspect="1"/>
          </p:cNvPicPr>
          <p:nvPr/>
        </p:nvPicPr>
        <p:blipFill>
          <a:blip r:embed="rId2"/>
          <a:stretch>
            <a:fillRect/>
          </a:stretch>
        </p:blipFill>
        <p:spPr>
          <a:xfrm>
            <a:off x="1838382" y="1851858"/>
            <a:ext cx="5956666" cy="4929942"/>
          </a:xfrm>
          <a:prstGeom prst="rect">
            <a:avLst/>
          </a:prstGeom>
        </p:spPr>
      </p:pic>
      <p:sp>
        <p:nvSpPr>
          <p:cNvPr id="7" name="TextBox 6"/>
          <p:cNvSpPr txBox="1"/>
          <p:nvPr/>
        </p:nvSpPr>
        <p:spPr>
          <a:xfrm>
            <a:off x="2181688" y="1149196"/>
            <a:ext cx="1220206"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1x Vertical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(D=0.015”)</a:t>
            </a:r>
          </a:p>
        </p:txBody>
      </p:sp>
      <p:sp>
        <p:nvSpPr>
          <p:cNvPr id="8" name="TextBox 7"/>
          <p:cNvSpPr txBox="1"/>
          <p:nvPr/>
        </p:nvSpPr>
        <p:spPr>
          <a:xfrm>
            <a:off x="4206612" y="1117917"/>
            <a:ext cx="1220206"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1x EDM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(D=0.015”)</a:t>
            </a:r>
          </a:p>
        </p:txBody>
      </p:sp>
      <p:sp>
        <p:nvSpPr>
          <p:cNvPr id="9" name="TextBox 8"/>
          <p:cNvSpPr txBox="1"/>
          <p:nvPr/>
        </p:nvSpPr>
        <p:spPr>
          <a:xfrm>
            <a:off x="6156987" y="1143000"/>
            <a:ext cx="1220206"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2x Angled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(D=0.030”)</a:t>
            </a:r>
          </a:p>
        </p:txBody>
      </p:sp>
      <p:cxnSp>
        <p:nvCxnSpPr>
          <p:cNvPr id="10" name="Straight Connector 9"/>
          <p:cNvCxnSpPr/>
          <p:nvPr/>
        </p:nvCxnSpPr>
        <p:spPr>
          <a:xfrm flipV="1">
            <a:off x="3745199" y="1183361"/>
            <a:ext cx="0" cy="52065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13681" y="1188040"/>
            <a:ext cx="0" cy="52065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826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9" t="9943" r="23690" b="6604"/>
          <a:stretch/>
        </p:blipFill>
        <p:spPr>
          <a:xfrm>
            <a:off x="0" y="2117725"/>
            <a:ext cx="6004349" cy="4740275"/>
          </a:xfrm>
          <a:prstGeom prst="rect">
            <a:avLst/>
          </a:prstGeom>
        </p:spPr>
      </p:pic>
      <p:sp>
        <p:nvSpPr>
          <p:cNvPr id="2" name="Title 1"/>
          <p:cNvSpPr>
            <a:spLocks noGrp="1"/>
          </p:cNvSpPr>
          <p:nvPr>
            <p:ph type="title"/>
          </p:nvPr>
        </p:nvSpPr>
        <p:spPr>
          <a:xfrm>
            <a:off x="92075" y="76200"/>
            <a:ext cx="8975725" cy="954107"/>
          </a:xfrm>
        </p:spPr>
        <p:txBody>
          <a:bodyPr/>
          <a:lstStyle/>
          <a:p>
            <a:r>
              <a:rPr lang="en-US" dirty="0"/>
              <a:t>Coupons were tested in an open loop rig in a co-flow coolant supply configuration</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7C234E-0E33-45AF-B527-D825EEE1F928}"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graphicFrame>
        <p:nvGraphicFramePr>
          <p:cNvPr id="6" name="Table 5"/>
          <p:cNvGraphicFramePr>
            <a:graphicFrameLocks noGrp="1"/>
          </p:cNvGraphicFramePr>
          <p:nvPr/>
        </p:nvGraphicFramePr>
        <p:xfrm>
          <a:off x="6924516" y="3070747"/>
          <a:ext cx="1867536" cy="2595880"/>
        </p:xfrm>
        <a:graphic>
          <a:graphicData uri="http://schemas.openxmlformats.org/drawingml/2006/table">
            <a:tbl>
              <a:tblPr bandRow="1">
                <a:tableStyleId>{073A0DAA-6AF3-43AB-8588-CEC1D06C72B9}</a:tableStyleId>
              </a:tblPr>
              <a:tblGrid>
                <a:gridCol w="835343">
                  <a:extLst>
                    <a:ext uri="{9D8B030D-6E8A-4147-A177-3AD203B41FA5}">
                      <a16:colId xmlns:a16="http://schemas.microsoft.com/office/drawing/2014/main" val="20000"/>
                    </a:ext>
                  </a:extLst>
                </a:gridCol>
                <a:gridCol w="1032193">
                  <a:extLst>
                    <a:ext uri="{9D8B030D-6E8A-4147-A177-3AD203B41FA5}">
                      <a16:colId xmlns:a16="http://schemas.microsoft.com/office/drawing/2014/main" val="20001"/>
                    </a:ext>
                  </a:extLst>
                </a:gridCol>
              </a:tblGrid>
              <a:tr h="370840">
                <a:tc>
                  <a:txBody>
                    <a:bodyPr/>
                    <a:lstStyle/>
                    <a:p>
                      <a:r>
                        <a:rPr lang="en-US" b="1" dirty="0"/>
                        <a:t>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b="1" dirty="0"/>
                        <a:t>h</a:t>
                      </a:r>
                      <a:r>
                        <a:rPr lang="en-US" b="1" baseline="-25000" dirty="0"/>
                        <a:t>i</a:t>
                      </a:r>
                      <a:r>
                        <a:rPr lang="en-US" b="1" baseline="0" dirty="0"/>
                        <a:t> / h</a:t>
                      </a:r>
                      <a:r>
                        <a:rPr lang="en-US" b="1" baseline="-25000" dirty="0"/>
                        <a: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b="1" dirty="0"/>
                        <a:t>Ma</a:t>
                      </a:r>
                      <a:r>
                        <a:rPr lang="en-US" b="1" baseline="-25000" dirty="0"/>
                        <a: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b="1" dirty="0"/>
                        <a:t>Ma</a:t>
                      </a:r>
                      <a:r>
                        <a:rPr lang="en-US" b="1" baseline="-25000" dirty="0"/>
                        <a:t>i</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&lt;0.1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b="1" dirty="0"/>
                        <a:t>DR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b="1"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0.5-4.0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b="1" dirty="0"/>
                        <a:t>Re</a:t>
                      </a:r>
                      <a:r>
                        <a:rPr lang="en-US" b="1" baseline="-25000" dirty="0"/>
                        <a:t>i</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0" dirty="0"/>
                        <a:t>9</a:t>
                      </a:r>
                      <a:r>
                        <a:rPr lang="en-US" b="0" baseline="0" dirty="0"/>
                        <a:t> – 14e3</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Box 6"/>
          <p:cNvSpPr txBox="1"/>
          <p:nvPr/>
        </p:nvSpPr>
        <p:spPr>
          <a:xfrm>
            <a:off x="6741973" y="2343341"/>
            <a:ext cx="2232622" cy="584775"/>
          </a:xfrm>
          <a:prstGeom prst="rect">
            <a:avLst/>
          </a:prstGeom>
          <a:noFill/>
          <a:ln w="12700">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Bi and h</a:t>
            </a:r>
            <a:r>
              <a:rPr kumimoji="0" lang="en-US" sz="1600" b="1" i="0" u="none" strike="noStrike" kern="1200" cap="none" spc="0" normalizeH="0" baseline="-2500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i</a:t>
            </a:r>
            <a:r>
              <a:rPr kumimoji="0" lang="en-US" sz="16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/h</a:t>
            </a:r>
            <a:r>
              <a:rPr kumimoji="0" lang="en-US" sz="1600" b="1" i="0" u="none" strike="noStrike" kern="1200" cap="none" spc="0" normalizeH="0" baseline="-2500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a:t>
            </a:r>
            <a:r>
              <a:rPr kumimoji="0" lang="en-US" sz="16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 matched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to engine</a:t>
            </a:r>
          </a:p>
        </p:txBody>
      </p:sp>
      <p:sp>
        <p:nvSpPr>
          <p:cNvPr id="12" name="Freeform 11"/>
          <p:cNvSpPr/>
          <p:nvPr/>
        </p:nvSpPr>
        <p:spPr>
          <a:xfrm rot="3220993">
            <a:off x="6081896" y="712787"/>
            <a:ext cx="838201" cy="1523998"/>
          </a:xfrm>
          <a:custGeom>
            <a:avLst/>
            <a:gdLst>
              <a:gd name="connsiteX0" fmla="*/ 0 w 838201"/>
              <a:gd name="connsiteY0" fmla="*/ 1828801 h 2133600"/>
              <a:gd name="connsiteX1" fmla="*/ 0 w 838201"/>
              <a:gd name="connsiteY1" fmla="*/ 0 h 2133600"/>
              <a:gd name="connsiteX2" fmla="*/ 838201 w 838201"/>
              <a:gd name="connsiteY2" fmla="*/ 0 h 2133600"/>
              <a:gd name="connsiteX3" fmla="*/ 838201 w 838201"/>
              <a:gd name="connsiteY3" fmla="*/ 1828801 h 2133600"/>
              <a:gd name="connsiteX4" fmla="*/ 613233 w 838201"/>
              <a:gd name="connsiteY4" fmla="*/ 1828801 h 2133600"/>
              <a:gd name="connsiteX5" fmla="*/ 763795 w 838201"/>
              <a:gd name="connsiteY5" fmla="*/ 2133600 h 2133600"/>
              <a:gd name="connsiteX6" fmla="*/ 154195 w 838201"/>
              <a:gd name="connsiteY6" fmla="*/ 2133600 h 2133600"/>
              <a:gd name="connsiteX7" fmla="*/ 304757 w 838201"/>
              <a:gd name="connsiteY7" fmla="*/ 1828801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1" h="2133600">
                <a:moveTo>
                  <a:pt x="0" y="1828801"/>
                </a:moveTo>
                <a:lnTo>
                  <a:pt x="0" y="0"/>
                </a:lnTo>
                <a:lnTo>
                  <a:pt x="838201" y="0"/>
                </a:lnTo>
                <a:lnTo>
                  <a:pt x="838201" y="1828801"/>
                </a:lnTo>
                <a:lnTo>
                  <a:pt x="613233" y="1828801"/>
                </a:lnTo>
                <a:lnTo>
                  <a:pt x="763795" y="2133600"/>
                </a:lnTo>
                <a:lnTo>
                  <a:pt x="154195" y="2133600"/>
                </a:lnTo>
                <a:lnTo>
                  <a:pt x="304757" y="1828801"/>
                </a:lnTo>
                <a:close/>
              </a:path>
            </a:pathLst>
          </a:cu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943600" y="1210388"/>
            <a:ext cx="126906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anose="020B0600070205080204" pitchFamily="34" charset="-128"/>
                <a:cs typeface="+mn-cs"/>
              </a:rPr>
              <a:t>IR Camera</a:t>
            </a:r>
          </a:p>
        </p:txBody>
      </p:sp>
    </p:spTree>
    <p:extLst>
      <p:ext uri="{BB962C8B-B14F-4D97-AF65-F5344CB8AC3E}">
        <p14:creationId xmlns:p14="http://schemas.microsoft.com/office/powerpoint/2010/main" val="247788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2621796"/>
            <a:ext cx="5722182" cy="4160004"/>
          </a:xfrm>
          <a:prstGeom prst="rect">
            <a:avLst/>
          </a:prstGeom>
        </p:spPr>
      </p:pic>
      <p:sp>
        <p:nvSpPr>
          <p:cNvPr id="2" name="Title 1"/>
          <p:cNvSpPr>
            <a:spLocks noGrp="1"/>
          </p:cNvSpPr>
          <p:nvPr>
            <p:ph type="title"/>
          </p:nvPr>
        </p:nvSpPr>
        <p:spPr>
          <a:xfrm>
            <a:off x="92075" y="76200"/>
            <a:ext cx="8975725" cy="954107"/>
          </a:xfrm>
        </p:spPr>
        <p:txBody>
          <a:bodyPr/>
          <a:lstStyle/>
          <a:p>
            <a:r>
              <a:rPr lang="en-US" dirty="0"/>
              <a:t>The build direction affects the type of roughness in the hole, which affects film performance</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7C234E-0E33-45AF-B527-D825EEE1F928}" type="slidenum">
              <a:rPr kumimoji="0" lang="en-US" altLang="en-US" sz="1400" b="1" i="0" u="none" strike="noStrike" kern="1200" cap="none" spc="0" normalizeH="0" baseline="0" noProof="0" smtClean="0">
                <a:ln>
                  <a:noFill/>
                </a:ln>
                <a:solidFill>
                  <a:srgbClr val="404040"/>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altLang="en-US" sz="1400" b="1" i="0" u="none" strike="noStrike" kern="1200" cap="none" spc="0" normalizeH="0" baseline="0" noProof="0" dirty="0">
              <a:ln>
                <a:noFill/>
              </a:ln>
              <a:solidFill>
                <a:srgbClr val="404040"/>
              </a:solidFill>
              <a:effectLst/>
              <a:uLnTx/>
              <a:uFillTx/>
              <a:latin typeface="Calibri" panose="020F0502020204030204" pitchFamily="34" charset="0"/>
              <a:ea typeface="ＭＳ Ｐゴシック" panose="020B0600070205080204" pitchFamily="34" charset="-128"/>
              <a:cs typeface="+mn-cs"/>
            </a:endParaRPr>
          </a:p>
        </p:txBody>
      </p:sp>
      <p:sp>
        <p:nvSpPr>
          <p:cNvPr id="9" name="TextBox 8"/>
          <p:cNvSpPr txBox="1"/>
          <p:nvPr/>
        </p:nvSpPr>
        <p:spPr>
          <a:xfrm>
            <a:off x="1719471" y="2265998"/>
            <a:ext cx="12854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M  = 1.2</a:t>
            </a:r>
          </a:p>
        </p:txBody>
      </p:sp>
      <p:sp>
        <p:nvSpPr>
          <p:cNvPr id="10" name="TextBox 9"/>
          <p:cNvSpPr txBox="1"/>
          <p:nvPr/>
        </p:nvSpPr>
        <p:spPr>
          <a:xfrm>
            <a:off x="4257541" y="2252353"/>
            <a:ext cx="129315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M = 3.0</a:t>
            </a:r>
          </a:p>
        </p:txBody>
      </p:sp>
      <p:sp>
        <p:nvSpPr>
          <p:cNvPr id="17" name="TextBox 16"/>
          <p:cNvSpPr txBox="1"/>
          <p:nvPr/>
        </p:nvSpPr>
        <p:spPr>
          <a:xfrm>
            <a:off x="-79430" y="2545596"/>
            <a:ext cx="914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2x </a:t>
            </a:r>
            <a:r>
              <a:rPr kumimoji="0" lang="en-US" sz="2400" b="1" i="0" u="none" strike="noStrike" kern="1200" cap="none" spc="0" normalizeH="0" baseline="0" noProof="0" dirty="0" err="1">
                <a:ln>
                  <a:noFill/>
                </a:ln>
                <a:solidFill>
                  <a:srgbClr val="000099"/>
                </a:solidFill>
                <a:effectLst/>
                <a:uLnTx/>
                <a:uFillTx/>
                <a:latin typeface="Calibri" panose="020F0502020204030204" pitchFamily="34" charset="0"/>
                <a:ea typeface="ＭＳ Ｐゴシック" panose="020B0600070205080204" pitchFamily="34" charset="-128"/>
                <a:cs typeface="+mn-cs"/>
              </a:rPr>
              <a:t>Ang</a:t>
            </a:r>
            <a:endPar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endParaRPr>
          </a:p>
        </p:txBody>
      </p:sp>
      <p:sp>
        <p:nvSpPr>
          <p:cNvPr id="18" name="TextBox 17"/>
          <p:cNvSpPr txBox="1"/>
          <p:nvPr/>
        </p:nvSpPr>
        <p:spPr>
          <a:xfrm>
            <a:off x="-79430" y="4372490"/>
            <a:ext cx="98123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rPr>
              <a:t>2x </a:t>
            </a:r>
            <a:r>
              <a:rPr kumimoji="0" lang="en-US" sz="2400" b="1" i="0" u="none" strike="noStrike" kern="1200" cap="none" spc="0" normalizeH="0" baseline="0" noProof="0" dirty="0" err="1">
                <a:ln>
                  <a:noFill/>
                </a:ln>
                <a:solidFill>
                  <a:srgbClr val="000099"/>
                </a:solidFill>
                <a:effectLst/>
                <a:uLnTx/>
                <a:uFillTx/>
                <a:latin typeface="Calibri" panose="020F0502020204030204" pitchFamily="34" charset="0"/>
                <a:ea typeface="ＭＳ Ｐゴシック" panose="020B0600070205080204" pitchFamily="34" charset="-128"/>
                <a:cs typeface="+mn-cs"/>
              </a:rPr>
              <a:t>Vert</a:t>
            </a:r>
            <a:endParaRPr kumimoji="0" lang="en-US" sz="2400" b="1" i="0" u="none" strike="noStrike" kern="1200" cap="none" spc="0" normalizeH="0" baseline="0" noProof="0" dirty="0">
              <a:ln>
                <a:noFill/>
              </a:ln>
              <a:solidFill>
                <a:srgbClr val="000099"/>
              </a:solidFill>
              <a:effectLst/>
              <a:uLnTx/>
              <a:uFillTx/>
              <a:latin typeface="Calibri" panose="020F0502020204030204" pitchFamily="34" charset="0"/>
              <a:ea typeface="ＭＳ Ｐゴシック" panose="020B0600070205080204" pitchFamily="34" charset="-128"/>
              <a:cs typeface="+mn-cs"/>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6116"/>
          <a:stretch/>
        </p:blipFill>
        <p:spPr>
          <a:xfrm>
            <a:off x="6238957" y="4554083"/>
            <a:ext cx="1903716" cy="1645920"/>
          </a:xfrm>
          <a:prstGeom prst="rect">
            <a:avLst/>
          </a:prstGeom>
          <a:ln w="12700">
            <a:solidFill>
              <a:schemeClr val="tx1"/>
            </a:solidFill>
          </a:ln>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b="6641"/>
          <a:stretch/>
        </p:blipFill>
        <p:spPr>
          <a:xfrm>
            <a:off x="6238957" y="2691452"/>
            <a:ext cx="1914443" cy="1645920"/>
          </a:xfrm>
          <a:prstGeom prst="rect">
            <a:avLst/>
          </a:prstGeom>
          <a:ln w="12700">
            <a:solidFill>
              <a:schemeClr val="tx1"/>
            </a:solidFill>
          </a:ln>
        </p:spPr>
      </p:pic>
      <p:graphicFrame>
        <p:nvGraphicFramePr>
          <p:cNvPr id="13" name="Table 12"/>
          <p:cNvGraphicFramePr>
            <a:graphicFrameLocks noGrp="1"/>
          </p:cNvGraphicFramePr>
          <p:nvPr/>
        </p:nvGraphicFramePr>
        <p:xfrm>
          <a:off x="4579937" y="1210703"/>
          <a:ext cx="3366984" cy="853440"/>
        </p:xfrm>
        <a:graphic>
          <a:graphicData uri="http://schemas.openxmlformats.org/drawingml/2006/table">
            <a:tbl>
              <a:tblPr firstRow="1" bandRow="1">
                <a:tableStyleId>{5940675A-B579-460E-94D1-54222C63F5DA}</a:tableStyleId>
              </a:tblPr>
              <a:tblGrid>
                <a:gridCol w="535122">
                  <a:extLst>
                    <a:ext uri="{9D8B030D-6E8A-4147-A177-3AD203B41FA5}">
                      <a16:colId xmlns:a16="http://schemas.microsoft.com/office/drawing/2014/main" val="20000"/>
                    </a:ext>
                  </a:extLst>
                </a:gridCol>
                <a:gridCol w="613571">
                  <a:extLst>
                    <a:ext uri="{9D8B030D-6E8A-4147-A177-3AD203B41FA5}">
                      <a16:colId xmlns:a16="http://schemas.microsoft.com/office/drawing/2014/main" val="20001"/>
                    </a:ext>
                  </a:extLst>
                </a:gridCol>
                <a:gridCol w="707965">
                  <a:extLst>
                    <a:ext uri="{9D8B030D-6E8A-4147-A177-3AD203B41FA5}">
                      <a16:colId xmlns:a16="http://schemas.microsoft.com/office/drawing/2014/main" val="20002"/>
                    </a:ext>
                  </a:extLst>
                </a:gridCol>
                <a:gridCol w="792921">
                  <a:extLst>
                    <a:ext uri="{9D8B030D-6E8A-4147-A177-3AD203B41FA5}">
                      <a16:colId xmlns:a16="http://schemas.microsoft.com/office/drawing/2014/main" val="20003"/>
                    </a:ext>
                  </a:extLst>
                </a:gridCol>
                <a:gridCol w="717405">
                  <a:extLst>
                    <a:ext uri="{9D8B030D-6E8A-4147-A177-3AD203B41FA5}">
                      <a16:colId xmlns:a16="http://schemas.microsoft.com/office/drawing/2014/main" val="20004"/>
                    </a:ext>
                  </a:extLst>
                </a:gridCol>
              </a:tblGrid>
              <a:tr h="177541">
                <a:tc>
                  <a:txBody>
                    <a:bodyPr/>
                    <a:lstStyle/>
                    <a:p>
                      <a:pPr algn="ctr"/>
                      <a:r>
                        <a:rPr lang="en-US" sz="1400" b="1" dirty="0"/>
                        <a:t>Hole Scale</a:t>
                      </a:r>
                    </a:p>
                  </a:txBody>
                  <a:tcPr marL="0" marR="0" marT="0" marB="0" anchor="ctr"/>
                </a:tc>
                <a:tc>
                  <a:txBody>
                    <a:bodyPr/>
                    <a:lstStyle/>
                    <a:p>
                      <a:pPr algn="ctr"/>
                      <a:r>
                        <a:rPr lang="en-US" sz="1400" b="1" dirty="0"/>
                        <a:t>Build Dir</a:t>
                      </a:r>
                    </a:p>
                  </a:txBody>
                  <a:tcPr marL="0" marR="0" marT="0" marB="0" anchor="ctr"/>
                </a:tc>
                <a:tc>
                  <a:txBody>
                    <a:bodyPr/>
                    <a:lstStyle/>
                    <a:p>
                      <a:pPr algn="ctr"/>
                      <a:r>
                        <a:rPr lang="en-US" sz="1400" b="1" dirty="0"/>
                        <a:t>Chan Height</a:t>
                      </a:r>
                    </a:p>
                  </a:txBody>
                  <a:tcPr marL="0" marR="0" marT="0" marB="0" anchor="ctr"/>
                </a:tc>
                <a:tc>
                  <a:txBody>
                    <a:bodyPr/>
                    <a:lstStyle/>
                    <a:p>
                      <a:pPr algn="ctr"/>
                      <a:r>
                        <a:rPr lang="en-US" sz="1400" b="1" dirty="0" err="1"/>
                        <a:t>Mfg</a:t>
                      </a:r>
                      <a:r>
                        <a:rPr lang="en-US" sz="1400" b="1" dirty="0"/>
                        <a:t> Method</a:t>
                      </a:r>
                    </a:p>
                  </a:txBody>
                  <a:tcPr marL="0" marR="0" marT="0" marB="0" anchor="ctr"/>
                </a:tc>
                <a:tc>
                  <a:txBody>
                    <a:bodyPr/>
                    <a:lstStyle/>
                    <a:p>
                      <a:pPr algn="ctr"/>
                      <a:r>
                        <a:rPr lang="en-US" sz="1400" b="1" dirty="0"/>
                        <a:t>R</a:t>
                      </a:r>
                      <a:r>
                        <a:rPr lang="en-US" sz="1400" b="1" baseline="-25000" dirty="0"/>
                        <a:t>a</a:t>
                      </a:r>
                      <a:r>
                        <a:rPr lang="en-US" sz="1400" b="1" dirty="0"/>
                        <a:t>/D</a:t>
                      </a:r>
                      <a:r>
                        <a:rPr lang="en-US" sz="1400" b="1" baseline="0" dirty="0"/>
                        <a:t>*</a:t>
                      </a:r>
                    </a:p>
                  </a:txBody>
                  <a:tcPr marL="0" marR="0" marT="0" marB="0" anchor="ctr"/>
                </a:tc>
                <a:extLst>
                  <a:ext uri="{0D108BD9-81ED-4DB2-BD59-A6C34878D82A}">
                    <a16:rowId xmlns:a16="http://schemas.microsoft.com/office/drawing/2014/main" val="10000"/>
                  </a:ext>
                </a:extLst>
              </a:tr>
              <a:tr h="0">
                <a:tc>
                  <a:txBody>
                    <a:bodyPr/>
                    <a:lstStyle/>
                    <a:p>
                      <a:pPr algn="ctr"/>
                      <a:r>
                        <a:rPr lang="en-US" sz="1400" b="1" dirty="0"/>
                        <a:t>2x</a:t>
                      </a:r>
                    </a:p>
                  </a:txBody>
                  <a:tcPr marL="0" marR="0" marT="0" marB="0" anchor="ctr"/>
                </a:tc>
                <a:tc>
                  <a:txBody>
                    <a:bodyPr/>
                    <a:lstStyle/>
                    <a:p>
                      <a:pPr algn="ctr"/>
                      <a:r>
                        <a:rPr lang="en-US" sz="1400" b="1" dirty="0" err="1"/>
                        <a:t>Ang</a:t>
                      </a:r>
                      <a:endParaRPr lang="en-US" sz="1400" b="1" dirty="0"/>
                    </a:p>
                  </a:txBody>
                  <a:tcPr marL="0" marR="0" marT="0" marB="0" anchor="ctr"/>
                </a:tc>
                <a:tc>
                  <a:txBody>
                    <a:bodyPr/>
                    <a:lstStyle/>
                    <a:p>
                      <a:pPr algn="ctr"/>
                      <a:r>
                        <a:rPr lang="en-US" sz="1400" b="1" dirty="0"/>
                        <a:t>1.7D</a:t>
                      </a:r>
                    </a:p>
                  </a:txBody>
                  <a:tcPr marL="0" marR="0" marT="0" marB="0" anchor="ctr"/>
                </a:tc>
                <a:tc>
                  <a:txBody>
                    <a:bodyPr/>
                    <a:lstStyle/>
                    <a:p>
                      <a:pPr algn="ctr"/>
                      <a:r>
                        <a:rPr lang="en-US" sz="1400" b="1" dirty="0"/>
                        <a:t>AM</a:t>
                      </a:r>
                    </a:p>
                  </a:txBody>
                  <a:tcPr marL="0" marR="0" marT="0" marB="0" anchor="ctr"/>
                </a:tc>
                <a:tc>
                  <a:txBody>
                    <a:bodyPr/>
                    <a:lstStyle/>
                    <a:p>
                      <a:pPr algn="ctr"/>
                      <a:r>
                        <a:rPr lang="en-US" sz="1400" b="1" dirty="0"/>
                        <a:t>0.02</a:t>
                      </a:r>
                    </a:p>
                  </a:txBody>
                  <a:tcPr marL="0" marR="0" marT="0" marB="0" anchor="ctr"/>
                </a:tc>
                <a:extLst>
                  <a:ext uri="{0D108BD9-81ED-4DB2-BD59-A6C34878D82A}">
                    <a16:rowId xmlns:a16="http://schemas.microsoft.com/office/drawing/2014/main" val="10001"/>
                  </a:ext>
                </a:extLst>
              </a:tr>
              <a:tr h="0">
                <a:tc>
                  <a:txBody>
                    <a:bodyPr/>
                    <a:lstStyle/>
                    <a:p>
                      <a:pPr algn="ctr"/>
                      <a:r>
                        <a:rPr lang="en-US" sz="1400" b="1" dirty="0"/>
                        <a:t>2x</a:t>
                      </a:r>
                    </a:p>
                  </a:txBody>
                  <a:tcPr marL="0" marR="0" marT="0" marB="0" anchor="ctr"/>
                </a:tc>
                <a:tc>
                  <a:txBody>
                    <a:bodyPr/>
                    <a:lstStyle/>
                    <a:p>
                      <a:pPr algn="ctr"/>
                      <a:r>
                        <a:rPr lang="en-US" sz="1400" b="1" dirty="0" err="1"/>
                        <a:t>Vert</a:t>
                      </a:r>
                      <a:endParaRPr lang="en-US" sz="1400" b="1" dirty="0"/>
                    </a:p>
                  </a:txBody>
                  <a:tcPr marL="0" marR="0" marT="0" marB="0" anchor="ctr"/>
                </a:tc>
                <a:tc>
                  <a:txBody>
                    <a:bodyPr/>
                    <a:lstStyle/>
                    <a:p>
                      <a:pPr algn="ctr"/>
                      <a:r>
                        <a:rPr lang="en-US" sz="1400" b="1" dirty="0"/>
                        <a:t>1.7D</a:t>
                      </a:r>
                    </a:p>
                  </a:txBody>
                  <a:tcPr marL="0" marR="0" marT="0" marB="0" anchor="ctr"/>
                </a:tc>
                <a:tc>
                  <a:txBody>
                    <a:bodyPr/>
                    <a:lstStyle/>
                    <a:p>
                      <a:pPr algn="ctr"/>
                      <a:r>
                        <a:rPr lang="en-US" sz="1400" b="1" dirty="0"/>
                        <a:t>AM</a:t>
                      </a:r>
                    </a:p>
                  </a:txBody>
                  <a:tcPr marL="0" marR="0" marT="0" marB="0" anchor="ctr"/>
                </a:tc>
                <a:tc>
                  <a:txBody>
                    <a:bodyPr/>
                    <a:lstStyle/>
                    <a:p>
                      <a:pPr algn="ctr"/>
                      <a:r>
                        <a:rPr lang="en-US" sz="1400" b="1" dirty="0"/>
                        <a:t>0.01</a:t>
                      </a:r>
                    </a:p>
                  </a:txBody>
                  <a:tcPr marL="0" marR="0" marT="0" marB="0" anchor="ctr"/>
                </a:tc>
                <a:extLst>
                  <a:ext uri="{0D108BD9-81ED-4DB2-BD59-A6C34878D82A}">
                    <a16:rowId xmlns:a16="http://schemas.microsoft.com/office/drawing/2014/main" val="10002"/>
                  </a:ext>
                </a:extLst>
              </a:tr>
            </a:tbl>
          </a:graphicData>
        </a:graphic>
      </p:graphicFrame>
      <p:pic>
        <p:nvPicPr>
          <p:cNvPr id="12" name="Picture 11"/>
          <p:cNvPicPr>
            <a:picLocks noChangeAspect="1"/>
          </p:cNvPicPr>
          <p:nvPr/>
        </p:nvPicPr>
        <p:blipFill rotWithShape="1">
          <a:blip r:embed="rId5"/>
          <a:srcRect t="49719"/>
          <a:stretch/>
        </p:blipFill>
        <p:spPr>
          <a:xfrm rot="16200000">
            <a:off x="6621948" y="3698503"/>
            <a:ext cx="4655620" cy="205935"/>
          </a:xfrm>
          <a:prstGeom prst="rect">
            <a:avLst/>
          </a:prstGeom>
        </p:spPr>
      </p:pic>
      <p:sp>
        <p:nvSpPr>
          <p:cNvPr id="14" name="TextBox 13"/>
          <p:cNvSpPr txBox="1"/>
          <p:nvPr/>
        </p:nvSpPr>
        <p:spPr>
          <a:xfrm>
            <a:off x="8403164" y="1512737"/>
            <a:ext cx="489236" cy="470641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0.8</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0.7</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0.6</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0.5</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0.4</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0.3</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0.2</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0.1</a:t>
            </a:r>
          </a:p>
          <a:p>
            <a:pPr marL="0" marR="0" lvl="0" indent="0" algn="r" defTabSz="914400" rtl="0" eaLnBrk="0" fontAlgn="base" latinLnBrk="0" hangingPunct="0">
              <a:lnSpc>
                <a:spcPct val="100000"/>
              </a:lnSpc>
              <a:spcBef>
                <a:spcPct val="0"/>
              </a:spcBef>
              <a:spcAft>
                <a:spcPts val="2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0</a:t>
            </a:r>
          </a:p>
        </p:txBody>
      </p:sp>
      <p:sp>
        <p:nvSpPr>
          <p:cNvPr id="15" name="TextBox 4"/>
          <p:cNvSpPr txBox="1"/>
          <p:nvPr/>
        </p:nvSpPr>
        <p:spPr>
          <a:xfrm>
            <a:off x="8754765" y="1143000"/>
            <a:ext cx="294698"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φ</a:t>
            </a:r>
          </a:p>
        </p:txBody>
      </p:sp>
    </p:spTree>
    <p:extLst>
      <p:ext uri="{BB962C8B-B14F-4D97-AF65-F5344CB8AC3E}">
        <p14:creationId xmlns:p14="http://schemas.microsoft.com/office/powerpoint/2010/main" val="368966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7950"/>
          </a:xfrm>
        </p:spPr>
        <p:txBody>
          <a:bodyPr/>
          <a:lstStyle/>
          <a:p>
            <a:r>
              <a:rPr lang="en-US" dirty="0"/>
              <a:t>Background</a:t>
            </a:r>
          </a:p>
        </p:txBody>
      </p:sp>
      <p:sp>
        <p:nvSpPr>
          <p:cNvPr id="3" name="TextBox 2"/>
          <p:cNvSpPr txBox="1"/>
          <p:nvPr/>
        </p:nvSpPr>
        <p:spPr>
          <a:xfrm>
            <a:off x="924910" y="1103586"/>
            <a:ext cx="7294179" cy="2031325"/>
          </a:xfrm>
          <a:prstGeom prst="rect">
            <a:avLst/>
          </a:prstGeom>
          <a:noFill/>
        </p:spPr>
        <p:txBody>
          <a:bodyPr wrap="square" rtlCol="0">
            <a:spAutoFit/>
          </a:bodyPr>
          <a:lstStyle/>
          <a:p>
            <a:r>
              <a:rPr lang="en-US" dirty="0"/>
              <a:t>The focus of this study will be to use additive manufacturing (AM) to:</a:t>
            </a:r>
          </a:p>
          <a:p>
            <a:endParaRPr lang="en-US" dirty="0"/>
          </a:p>
          <a:p>
            <a:pPr marL="285750" indent="-285750">
              <a:buFont typeface="Arial" panose="020B0604020202020204" pitchFamily="34" charset="0"/>
              <a:buChar char="•"/>
            </a:pPr>
            <a:r>
              <a:rPr lang="en-US" dirty="0"/>
              <a:t>Develop new internal and film cooling hole configuration which maximize overall cooling effectiveness.</a:t>
            </a:r>
          </a:p>
          <a:p>
            <a:pPr marL="285750" indent="-285750">
              <a:buFont typeface="Arial" panose="020B0604020202020204" pitchFamily="34" charset="0"/>
              <a:buChar char="•"/>
            </a:pPr>
            <a:r>
              <a:rPr lang="en-US" dirty="0"/>
              <a:t>Rapid prototyping of turbine vane and blade models for experimental testing.</a:t>
            </a:r>
          </a:p>
          <a:p>
            <a:endParaRPr lang="en-US" dirty="0"/>
          </a:p>
        </p:txBody>
      </p:sp>
      <p:sp>
        <p:nvSpPr>
          <p:cNvPr id="4" name="TextBox 3"/>
          <p:cNvSpPr txBox="1"/>
          <p:nvPr/>
        </p:nvSpPr>
        <p:spPr>
          <a:xfrm>
            <a:off x="828346" y="3134911"/>
            <a:ext cx="7527378" cy="2862322"/>
          </a:xfrm>
          <a:prstGeom prst="rect">
            <a:avLst/>
          </a:prstGeom>
          <a:noFill/>
        </p:spPr>
        <p:txBody>
          <a:bodyPr wrap="square" rtlCol="0">
            <a:spAutoFit/>
          </a:bodyPr>
          <a:lstStyle/>
          <a:p>
            <a:r>
              <a:rPr lang="en-US" dirty="0"/>
              <a:t>Critical aspects of this study:</a:t>
            </a:r>
          </a:p>
          <a:p>
            <a:endParaRPr lang="en-US" dirty="0"/>
          </a:p>
          <a:p>
            <a:pPr marL="285750" indent="-285750">
              <a:buFont typeface="Arial" panose="020B0604020202020204" pitchFamily="34" charset="0"/>
              <a:buChar char="•"/>
            </a:pPr>
            <a:r>
              <a:rPr lang="en-US" dirty="0"/>
              <a:t>Use of computational predictions and experimental model testing to optimize the integrated internal channel and film cooling hole geometries.</a:t>
            </a:r>
          </a:p>
          <a:p>
            <a:pPr marL="285750" indent="-285750">
              <a:buFont typeface="Arial" panose="020B0604020202020204" pitchFamily="34" charset="0"/>
              <a:buChar char="•"/>
            </a:pPr>
            <a:r>
              <a:rPr lang="en-US" dirty="0"/>
              <a:t>Quantify and mitigate inherent limitations of AM with particular focus on internal roughness effects.</a:t>
            </a:r>
          </a:p>
          <a:p>
            <a:pPr marL="285750" indent="-285750">
              <a:buFont typeface="Arial" panose="020B0604020202020204" pitchFamily="34" charset="0"/>
              <a:buChar char="•"/>
            </a:pPr>
            <a:r>
              <a:rPr lang="en-US" dirty="0"/>
              <a:t>Develop optimized cooling configurations without and with TBC.</a:t>
            </a:r>
          </a:p>
          <a:p>
            <a:pPr marL="285750" indent="-285750">
              <a:buFont typeface="Arial" panose="020B0604020202020204" pitchFamily="34" charset="0"/>
              <a:buChar char="•"/>
            </a:pPr>
            <a:r>
              <a:rPr lang="en-US" dirty="0"/>
              <a:t>Validate using a full vane models incorporating optimized cooling configurations and test engine scale models with simulated engine flow and thermal conditions.</a:t>
            </a:r>
          </a:p>
        </p:txBody>
      </p:sp>
    </p:spTree>
    <p:extLst>
      <p:ext uri="{BB962C8B-B14F-4D97-AF65-F5344CB8AC3E}">
        <p14:creationId xmlns:p14="http://schemas.microsoft.com/office/powerpoint/2010/main" val="4136487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23350" cy="954107"/>
          </a:xfrm>
        </p:spPr>
        <p:txBody>
          <a:bodyPr/>
          <a:lstStyle/>
          <a:p>
            <a:r>
              <a:rPr lang="en-US" dirty="0"/>
              <a:t>Two different parameter sets were used to build film cooling coupons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99"/>
              </a:solidFill>
              <a:effectLst/>
              <a:uLnTx/>
              <a:uFillTx/>
              <a:latin typeface="Calibri"/>
              <a:ea typeface="ＭＳ Ｐゴシック" panose="020B0600070205080204" pitchFamily="34"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fld id="{BEDD0CA0-1062-4415-84AD-03F2ACB1ED2C}" type="slidenum">
              <a:rPr kumimoji="0" lang="en-US" sz="1400" b="0" i="0" u="none" strike="noStrike" kern="1200" cap="none" spc="0" normalizeH="0" baseline="0" noProof="0" smtClean="0">
                <a:ln>
                  <a:noFill/>
                </a:ln>
                <a:solidFill>
                  <a:srgbClr val="000099"/>
                </a:solidFill>
                <a:effectLst/>
                <a:uLnTx/>
                <a:uFillTx/>
                <a:latin typeface="Calibri"/>
                <a:ea typeface="ＭＳ Ｐゴシック" panose="020B0600070205080204" pitchFamily="34" charset="-128"/>
                <a:cs typeface="Arial"/>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000099"/>
              </a:solidFill>
              <a:effectLst/>
              <a:uLnTx/>
              <a:uFillTx/>
              <a:latin typeface="Calibri"/>
              <a:ea typeface="ＭＳ Ｐゴシック" panose="020B0600070205080204" pitchFamily="34" charset="-128"/>
              <a:cs typeface="Arial"/>
            </a:endParaRPr>
          </a:p>
        </p:txBody>
      </p:sp>
      <p:sp>
        <p:nvSpPr>
          <p:cNvPr id="34" name="TextBox 33"/>
          <p:cNvSpPr txBox="1"/>
          <p:nvPr/>
        </p:nvSpPr>
        <p:spPr>
          <a:xfrm>
            <a:off x="1878422" y="1281128"/>
            <a:ext cx="1010504" cy="4001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Calibri"/>
                <a:ea typeface="ＭＳ Ｐゴシック" panose="020B0600070205080204" pitchFamily="34" charset="-128"/>
                <a:cs typeface="Arial"/>
              </a:rPr>
              <a:t>Build 1</a:t>
            </a:r>
          </a:p>
        </p:txBody>
      </p:sp>
      <p:sp>
        <p:nvSpPr>
          <p:cNvPr id="35" name="TextBox 34"/>
          <p:cNvSpPr txBox="1"/>
          <p:nvPr/>
        </p:nvSpPr>
        <p:spPr>
          <a:xfrm>
            <a:off x="6616198" y="1247806"/>
            <a:ext cx="1010504" cy="4001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99"/>
                </a:solidFill>
                <a:effectLst/>
                <a:uLnTx/>
                <a:uFillTx/>
                <a:latin typeface="Calibri"/>
                <a:ea typeface="ＭＳ Ｐゴシック" panose="020B0600070205080204" pitchFamily="34" charset="-128"/>
                <a:cs typeface="Arial"/>
              </a:rPr>
              <a:t>Build 2</a:t>
            </a:r>
          </a:p>
        </p:txBody>
      </p:sp>
      <p:pic>
        <p:nvPicPr>
          <p:cNvPr id="69" name="Picture 6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0350" y="1861630"/>
            <a:ext cx="2365450" cy="2047295"/>
          </a:xfrm>
          <a:prstGeom prst="rect">
            <a:avLst/>
          </a:prstGeom>
          <a:ln w="12700">
            <a:solidFill>
              <a:sysClr val="windowText" lastClr="000000"/>
            </a:solidFill>
          </a:ln>
        </p:spPr>
      </p:pic>
      <p:pic>
        <p:nvPicPr>
          <p:cNvPr id="70" name="Picture 6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02574" y="1864443"/>
            <a:ext cx="2362200" cy="2044482"/>
          </a:xfrm>
          <a:prstGeom prst="rect">
            <a:avLst/>
          </a:prstGeom>
          <a:ln w="12700">
            <a:solidFill>
              <a:sysClr val="windowText" lastClr="000000"/>
            </a:solidFill>
          </a:ln>
        </p:spPr>
      </p:pic>
      <p:pic>
        <p:nvPicPr>
          <p:cNvPr id="71" name="Picture 7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05300" y="4039851"/>
            <a:ext cx="2358955" cy="2039828"/>
          </a:xfrm>
          <a:prstGeom prst="rect">
            <a:avLst/>
          </a:prstGeom>
          <a:ln w="12700">
            <a:solidFill>
              <a:sysClr val="windowText" lastClr="000000"/>
            </a:solidFill>
          </a:ln>
        </p:spPr>
      </p:pic>
      <p:pic>
        <p:nvPicPr>
          <p:cNvPr id="72" name="Picture 71"/>
          <p:cNvPicPr>
            <a:picLocks noChangeAspect="1"/>
          </p:cNvPicPr>
          <p:nvPr/>
        </p:nvPicPr>
        <p:blipFill rotWithShape="1">
          <a:blip r:embed="rId6" cstate="print">
            <a:extLst>
              <a:ext uri="{28A0092B-C50C-407E-A947-70E740481C1C}">
                <a14:useLocalDpi xmlns:a14="http://schemas.microsoft.com/office/drawing/2010/main"/>
              </a:ext>
            </a:extLst>
          </a:blip>
          <a:srcRect b="6479"/>
          <a:stretch/>
        </p:blipFill>
        <p:spPr>
          <a:xfrm>
            <a:off x="5940350" y="4061604"/>
            <a:ext cx="2362200" cy="2034396"/>
          </a:xfrm>
          <a:prstGeom prst="rect">
            <a:avLst/>
          </a:prstGeom>
          <a:ln w="12700">
            <a:solidFill>
              <a:sysClr val="windowText" lastClr="000000"/>
            </a:solidFill>
          </a:ln>
        </p:spPr>
      </p:pic>
      <p:sp>
        <p:nvSpPr>
          <p:cNvPr id="74" name="TextBox 73"/>
          <p:cNvSpPr txBox="1"/>
          <p:nvPr/>
        </p:nvSpPr>
        <p:spPr>
          <a:xfrm>
            <a:off x="255422" y="2886684"/>
            <a:ext cx="907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333399"/>
                </a:solidFill>
                <a:effectLst/>
                <a:uLnTx/>
                <a:uFillTx/>
                <a:latin typeface="Calibri"/>
                <a:ea typeface="ＭＳ Ｐゴシック" panose="020B0600070205080204" pitchFamily="34" charset="-128"/>
                <a:cs typeface="Arial"/>
              </a:rPr>
              <a:t>Upskin</a:t>
            </a:r>
            <a:endParaRPr kumimoji="0" lang="en-US" sz="1800" b="1" i="0" u="none" strike="noStrike" kern="0" cap="none" spc="0" normalizeH="0" baseline="0" noProof="0" dirty="0">
              <a:ln>
                <a:noFill/>
              </a:ln>
              <a:solidFill>
                <a:srgbClr val="333399"/>
              </a:solidFill>
              <a:effectLst/>
              <a:uLnTx/>
              <a:uFillTx/>
              <a:latin typeface="Calibri"/>
              <a:ea typeface="ＭＳ Ｐゴシック" panose="020B0600070205080204" pitchFamily="34" charset="-128"/>
              <a:cs typeface="Arial"/>
            </a:endParaRPr>
          </a:p>
        </p:txBody>
      </p:sp>
      <p:sp>
        <p:nvSpPr>
          <p:cNvPr id="77" name="TextBox 76"/>
          <p:cNvSpPr txBox="1"/>
          <p:nvPr/>
        </p:nvSpPr>
        <p:spPr>
          <a:xfrm>
            <a:off x="76200" y="5014211"/>
            <a:ext cx="11740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33399"/>
                </a:solidFill>
                <a:effectLst/>
                <a:uLnTx/>
                <a:uFillTx/>
                <a:latin typeface="Calibri"/>
                <a:ea typeface="ＭＳ Ｐゴシック" panose="020B0600070205080204" pitchFamily="34" charset="-128"/>
                <a:cs typeface="Arial"/>
              </a:rPr>
              <a:t>Downskin</a:t>
            </a:r>
          </a:p>
        </p:txBody>
      </p:sp>
      <p:sp>
        <p:nvSpPr>
          <p:cNvPr id="79" name="TextBox 78"/>
          <p:cNvSpPr txBox="1"/>
          <p:nvPr/>
        </p:nvSpPr>
        <p:spPr>
          <a:xfrm>
            <a:off x="3706300" y="3119194"/>
            <a:ext cx="21481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Arial"/>
              </a:rPr>
              <a:t>50% reduction in R</a:t>
            </a:r>
            <a:r>
              <a:rPr kumimoji="0" lang="en-US" sz="1800" b="1" i="0" u="none" strike="noStrike" kern="0" cap="none" spc="0" normalizeH="0" baseline="-25000" noProof="0" dirty="0">
                <a:ln>
                  <a:noFill/>
                </a:ln>
                <a:solidFill>
                  <a:srgbClr val="000000"/>
                </a:solidFill>
                <a:effectLst/>
                <a:uLnTx/>
                <a:uFillTx/>
                <a:latin typeface="Calibri"/>
                <a:ea typeface="ＭＳ Ｐゴシック" panose="020B0600070205080204" pitchFamily="34" charset="-128"/>
                <a:cs typeface="Arial"/>
              </a:rPr>
              <a:t>a</a:t>
            </a:r>
          </a:p>
        </p:txBody>
      </p:sp>
      <p:sp>
        <p:nvSpPr>
          <p:cNvPr id="30" name="TextBox 29"/>
          <p:cNvSpPr txBox="1"/>
          <p:nvPr/>
        </p:nvSpPr>
        <p:spPr>
          <a:xfrm>
            <a:off x="3766337" y="4419600"/>
            <a:ext cx="213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Calibri"/>
                <a:ea typeface="ＭＳ Ｐゴシック" panose="020B0600070205080204" pitchFamily="34" charset="-128"/>
                <a:cs typeface="Arial"/>
              </a:rPr>
              <a:t>Smaller melt pool depth, 2 fast contours</a:t>
            </a:r>
          </a:p>
        </p:txBody>
      </p:sp>
      <p:sp>
        <p:nvSpPr>
          <p:cNvPr id="31" name="TextBox 30"/>
          <p:cNvSpPr txBox="1"/>
          <p:nvPr/>
        </p:nvSpPr>
        <p:spPr>
          <a:xfrm>
            <a:off x="3706300" y="2286000"/>
            <a:ext cx="24470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Calibri"/>
                <a:ea typeface="ＭＳ Ｐゴシック" panose="020B0600070205080204" pitchFamily="34" charset="-128"/>
                <a:cs typeface="Arial"/>
              </a:rPr>
              <a:t>Smaller total melt pool volume, 2 slow contours</a:t>
            </a:r>
          </a:p>
        </p:txBody>
      </p:sp>
      <p:sp>
        <p:nvSpPr>
          <p:cNvPr id="3" name="Right Arrow 2"/>
          <p:cNvSpPr/>
          <p:nvPr/>
        </p:nvSpPr>
        <p:spPr>
          <a:xfrm>
            <a:off x="4207519" y="2803256"/>
            <a:ext cx="1066800" cy="37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32" name="Right Arrow 31"/>
          <p:cNvSpPr/>
          <p:nvPr/>
        </p:nvSpPr>
        <p:spPr>
          <a:xfrm>
            <a:off x="4207519" y="5004375"/>
            <a:ext cx="1066800" cy="37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a:endParaRPr>
          </a:p>
        </p:txBody>
      </p:sp>
      <p:sp>
        <p:nvSpPr>
          <p:cNvPr id="36" name="TextBox 35"/>
          <p:cNvSpPr txBox="1"/>
          <p:nvPr/>
        </p:nvSpPr>
        <p:spPr>
          <a:xfrm>
            <a:off x="3678250" y="5379210"/>
            <a:ext cx="21481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ＭＳ Ｐゴシック" panose="020B0600070205080204" pitchFamily="34" charset="-128"/>
                <a:cs typeface="Arial"/>
              </a:rPr>
              <a:t>50% reduction in R</a:t>
            </a:r>
            <a:r>
              <a:rPr kumimoji="0" lang="en-US" sz="1800" b="1" i="0" u="none" strike="noStrike" kern="0" cap="none" spc="0" normalizeH="0" baseline="-25000" noProof="0" dirty="0">
                <a:ln>
                  <a:noFill/>
                </a:ln>
                <a:solidFill>
                  <a:srgbClr val="000000"/>
                </a:solidFill>
                <a:effectLst/>
                <a:uLnTx/>
                <a:uFillTx/>
                <a:latin typeface="Calibri"/>
                <a:ea typeface="ＭＳ Ｐゴシック" panose="020B0600070205080204" pitchFamily="34" charset="-128"/>
                <a:cs typeface="Arial"/>
              </a:rPr>
              <a:t>a</a:t>
            </a:r>
          </a:p>
        </p:txBody>
      </p:sp>
      <p:grpSp>
        <p:nvGrpSpPr>
          <p:cNvPr id="18" name="Group 17"/>
          <p:cNvGrpSpPr/>
          <p:nvPr/>
        </p:nvGrpSpPr>
        <p:grpSpPr>
          <a:xfrm>
            <a:off x="4386910" y="6107056"/>
            <a:ext cx="730783" cy="362260"/>
            <a:chOff x="7848599" y="3966752"/>
            <a:chExt cx="960343" cy="362260"/>
          </a:xfrm>
        </p:grpSpPr>
        <p:cxnSp>
          <p:nvCxnSpPr>
            <p:cNvPr id="19" name="Straight Connector 18"/>
            <p:cNvCxnSpPr/>
            <p:nvPr/>
          </p:nvCxnSpPr>
          <p:spPr>
            <a:xfrm>
              <a:off x="7848600" y="4260432"/>
              <a:ext cx="868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48599" y="3966752"/>
              <a:ext cx="9603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Arial"/>
                </a:rPr>
                <a:t>0.2mm</a:t>
              </a:r>
            </a:p>
          </p:txBody>
        </p:sp>
        <p:cxnSp>
          <p:nvCxnSpPr>
            <p:cNvPr id="21" name="Straight Connector 20"/>
            <p:cNvCxnSpPr/>
            <p:nvPr/>
          </p:nvCxnSpPr>
          <p:spPr>
            <a:xfrm>
              <a:off x="7848600" y="4191852"/>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09660" y="4191852"/>
              <a:ext cx="0" cy="137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94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9" grpId="0"/>
      <p:bldP spid="30" grpId="0"/>
      <p:bldP spid="31" grpId="0"/>
      <p:bldP spid="3" grpId="0" animBg="1"/>
      <p:bldP spid="32" grpId="0" animBg="1"/>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nvGraphicFramePr>
        <p:xfrm>
          <a:off x="95552" y="2038510"/>
          <a:ext cx="5971339" cy="35686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6200" y="76200"/>
            <a:ext cx="9023350" cy="954107"/>
          </a:xfrm>
        </p:spPr>
        <p:txBody>
          <a:bodyPr/>
          <a:lstStyle/>
          <a:p>
            <a:r>
              <a:rPr lang="en-US" dirty="0"/>
              <a:t>Film cooling holes with lower roughness showed higher cooling performance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99"/>
              </a:solidFill>
              <a:effectLst/>
              <a:uLnTx/>
              <a:uFillTx/>
              <a:latin typeface="Calibri"/>
              <a:ea typeface="ＭＳ Ｐゴシック" panose="020B0600070205080204" pitchFamily="34"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fld id="{BEDD0CA0-1062-4415-84AD-03F2ACB1ED2C}" type="slidenum">
              <a:rPr kumimoji="0" lang="en-US" sz="1400" b="0" i="0" u="none" strike="noStrike" kern="1200" cap="none" spc="0" normalizeH="0" baseline="0" noProof="0" smtClean="0">
                <a:ln>
                  <a:noFill/>
                </a:ln>
                <a:solidFill>
                  <a:srgbClr val="000099"/>
                </a:solidFill>
                <a:effectLst/>
                <a:uLnTx/>
                <a:uFillTx/>
                <a:latin typeface="Calibri"/>
                <a:ea typeface="ＭＳ Ｐゴシック" panose="020B0600070205080204" pitchFamily="34" charset="-128"/>
                <a:cs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srgbClr val="000099"/>
              </a:solidFill>
              <a:effectLst/>
              <a:uLnTx/>
              <a:uFillTx/>
              <a:latin typeface="Calibri"/>
              <a:ea typeface="ＭＳ Ｐゴシック" panose="020B0600070205080204" pitchFamily="34" charset="-128"/>
              <a:cs typeface="Aria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29425" y="3992554"/>
            <a:ext cx="1463040" cy="1263333"/>
          </a:xfrm>
          <a:prstGeom prst="rect">
            <a:avLst/>
          </a:prstGeom>
          <a:ln w="1270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97316" y="5454333"/>
            <a:ext cx="1463040" cy="1343342"/>
          </a:xfrm>
          <a:prstGeom prst="rect">
            <a:avLst/>
          </a:prstGeom>
          <a:ln w="12700">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58000" y="2446369"/>
            <a:ext cx="1463040" cy="1325766"/>
          </a:xfrm>
          <a:prstGeom prst="rect">
            <a:avLst/>
          </a:prstGeom>
          <a:ln w="12700">
            <a:solidFill>
              <a:schemeClr val="tx1"/>
            </a:solidFill>
          </a:ln>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562600" y="967384"/>
            <a:ext cx="1463040" cy="1258566"/>
          </a:xfrm>
          <a:prstGeom prst="rect">
            <a:avLst/>
          </a:prstGeom>
          <a:ln w="12700">
            <a:solidFill>
              <a:schemeClr val="tx1"/>
            </a:solidFill>
          </a:ln>
        </p:spPr>
      </p:pic>
      <p:cxnSp>
        <p:nvCxnSpPr>
          <p:cNvPr id="10" name="Straight Connector 9"/>
          <p:cNvCxnSpPr>
            <a:endCxn id="9" idx="1"/>
          </p:cNvCxnSpPr>
          <p:nvPr/>
        </p:nvCxnSpPr>
        <p:spPr>
          <a:xfrm flipV="1">
            <a:off x="4343400" y="1596667"/>
            <a:ext cx="1219200" cy="705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495800" y="2685056"/>
            <a:ext cx="2362200" cy="705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48200" y="4038600"/>
            <a:ext cx="2181225" cy="954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14800" y="4202387"/>
            <a:ext cx="1752600" cy="1251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2057400" y="5900455"/>
                <a:ext cx="1790298" cy="5532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600" b="1" i="1" u="none" strike="noStrike" kern="1200" cap="none" spc="0" normalizeH="0" baseline="0" noProof="0" smtClean="0">
                              <a:ln>
                                <a:noFill/>
                              </a:ln>
                              <a:solidFill>
                                <a:srgbClr val="000099"/>
                              </a:solidFill>
                              <a:effectLst/>
                              <a:uLnTx/>
                              <a:uFillTx/>
                              <a:latin typeface="Cambria Math" panose="02040503050406030204" pitchFamily="18" charset="0"/>
                              <a:ea typeface="+mn-ea"/>
                            </a:rPr>
                          </m:ctrlPr>
                        </m:fPr>
                        <m:num>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φ</m:t>
                          </m:r>
                        </m:num>
                        <m:den>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φ</m:t>
                          </m:r>
                          <m:r>
                            <m:rPr>
                              <m:nor/>
                            </m:rPr>
                            <a:rPr kumimoji="0" lang="en-US" sz="1600" b="1" i="0" u="none" strike="noStrike" kern="1200" cap="none" spc="0" normalizeH="0" baseline="-25000" noProof="0" smtClean="0">
                              <a:ln>
                                <a:noFill/>
                              </a:ln>
                              <a:solidFill>
                                <a:srgbClr val="000099"/>
                              </a:solidFill>
                              <a:effectLst/>
                              <a:uLnTx/>
                              <a:uFillTx/>
                              <a:latin typeface="Calibri"/>
                              <a:ea typeface="Cambria Math" panose="02040503050406030204" pitchFamily="18" charset="0"/>
                              <a:cs typeface="Arial"/>
                            </a:rPr>
                            <m:t>0</m:t>
                          </m:r>
                        </m:den>
                      </m:f>
                      <m:r>
                        <m:rPr>
                          <m:nor/>
                        </m:rPr>
                        <a:rPr kumimoji="0" lang="en-US" sz="1600" b="1" i="0" u="none" strike="noStrike" kern="1200" cap="none" spc="0" normalizeH="0" baseline="0" noProof="0" smtClean="0">
                          <a:ln>
                            <a:noFill/>
                          </a:ln>
                          <a:solidFill>
                            <a:srgbClr val="000099"/>
                          </a:solidFill>
                          <a:effectLst/>
                          <a:uLnTx/>
                          <a:uFillTx/>
                          <a:latin typeface="Calibri"/>
                          <a:ea typeface="ＭＳ Ｐゴシック" panose="020B0600070205080204" pitchFamily="34" charset="-128"/>
                          <a:cs typeface="Arial"/>
                        </a:rPr>
                        <m:t>= 1 + </m:t>
                      </m:r>
                      <m:r>
                        <m:rPr>
                          <m:nor/>
                        </m:rPr>
                        <a:rPr kumimoji="0" lang="en-US" sz="1600" b="1" i="0" u="none" strike="noStrike" kern="1200" cap="none" spc="0" normalizeH="0" baseline="0" noProof="0" smtClean="0">
                          <a:ln>
                            <a:noFill/>
                          </a:ln>
                          <a:solidFill>
                            <a:srgbClr val="000099"/>
                          </a:solidFill>
                          <a:effectLst/>
                          <a:uLnTx/>
                          <a:uFillTx/>
                          <a:latin typeface="Calibri"/>
                          <a:ea typeface="Cambria Math" panose="02040503050406030204" pitchFamily="18" charset="0"/>
                          <a:cs typeface="Arial"/>
                        </a:rPr>
                        <m:t>χη</m:t>
                      </m:r>
                      <m:d>
                        <m:dPr>
                          <m:ctrlPr>
                            <a:rPr kumimoji="0" lang="en-US" sz="1600" b="1" i="1" u="none" strike="noStrike" kern="1200" cap="none" spc="0" normalizeH="0" baseline="0" noProof="0" smtClean="0">
                              <a:ln>
                                <a:noFill/>
                              </a:ln>
                              <a:solidFill>
                                <a:srgbClr val="000099"/>
                              </a:solidFill>
                              <a:effectLst/>
                              <a:uLnTx/>
                              <a:uFillTx/>
                              <a:latin typeface="Cambria Math" panose="02040503050406030204" pitchFamily="18" charset="0"/>
                              <a:ea typeface="Cambria Math" panose="02040503050406030204" pitchFamily="18" charset="0"/>
                            </a:rPr>
                          </m:ctrlPr>
                        </m:dPr>
                        <m:e>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Bi</m:t>
                          </m:r>
                          <m:r>
                            <m:rPr>
                              <m:nor/>
                            </m:rPr>
                            <a:rPr kumimoji="0" lang="en-US" sz="1600" b="1" i="0" u="none" strike="noStrike" kern="1200" cap="none" spc="0" normalizeH="0" baseline="0" noProof="0" smtClean="0">
                              <a:ln>
                                <a:noFill/>
                              </a:ln>
                              <a:solidFill>
                                <a:srgbClr val="000099"/>
                              </a:solidFill>
                              <a:effectLst/>
                              <a:uLnTx/>
                              <a:uFillTx/>
                              <a:latin typeface="Calibri"/>
                              <a:ea typeface="Cambria Math" panose="02040503050406030204" pitchFamily="18" charset="0"/>
                              <a:cs typeface="Arial"/>
                            </a:rPr>
                            <m:t> </m:t>
                          </m:r>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m:t>
                          </m:r>
                          <m:f>
                            <m:fPr>
                              <m:ctrlPr>
                                <a:rPr kumimoji="0" lang="en-US" sz="1600" b="1" i="1" u="none" strike="noStrike" kern="1200" cap="none" spc="0" normalizeH="0" baseline="0" noProof="0">
                                  <a:ln>
                                    <a:noFill/>
                                  </a:ln>
                                  <a:solidFill>
                                    <a:srgbClr val="000099"/>
                                  </a:solidFill>
                                  <a:effectLst/>
                                  <a:uLnTx/>
                                  <a:uFillTx/>
                                  <a:latin typeface="Cambria Math" panose="02040503050406030204" pitchFamily="18" charset="0"/>
                                  <a:ea typeface="Cambria Math" panose="02040503050406030204" pitchFamily="18" charset="0"/>
                                </a:rPr>
                              </m:ctrlPr>
                            </m:fPr>
                            <m:num>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h</m:t>
                              </m:r>
                              <m:r>
                                <m:rPr>
                                  <m:nor/>
                                </m:rPr>
                                <a:rPr kumimoji="0" lang="en-US" sz="1600" b="1" i="0" u="none" strike="noStrike" kern="1200" cap="none" spc="0" normalizeH="0" baseline="-25000" noProof="0">
                                  <a:ln>
                                    <a:noFill/>
                                  </a:ln>
                                  <a:solidFill>
                                    <a:srgbClr val="000099"/>
                                  </a:solidFill>
                                  <a:effectLst/>
                                  <a:uLnTx/>
                                  <a:uFillTx/>
                                  <a:latin typeface="Calibri"/>
                                  <a:ea typeface="Cambria Math" panose="02040503050406030204" pitchFamily="18" charset="0"/>
                                  <a:cs typeface="Arial"/>
                                </a:rPr>
                                <m:t>∞</m:t>
                              </m:r>
                            </m:num>
                            <m:den>
                              <m:r>
                                <m:rPr>
                                  <m:nor/>
                                </m:rPr>
                                <a:rPr kumimoji="0" lang="en-US" sz="1600" b="1" i="0" u="none" strike="noStrike" kern="1200" cap="none" spc="0" normalizeH="0" baseline="0" noProof="0">
                                  <a:ln>
                                    <a:noFill/>
                                  </a:ln>
                                  <a:solidFill>
                                    <a:srgbClr val="000099"/>
                                  </a:solidFill>
                                  <a:effectLst/>
                                  <a:uLnTx/>
                                  <a:uFillTx/>
                                  <a:latin typeface="Calibri"/>
                                  <a:ea typeface="Cambria Math" panose="02040503050406030204" pitchFamily="18" charset="0"/>
                                  <a:cs typeface="Arial"/>
                                </a:rPr>
                                <m:t>h</m:t>
                              </m:r>
                              <m:r>
                                <m:rPr>
                                  <m:nor/>
                                </m:rPr>
                                <a:rPr kumimoji="0" lang="en-US" sz="1600" b="1" i="0" u="none" strike="noStrike" kern="1200" cap="none" spc="0" normalizeH="0" baseline="-25000" noProof="0">
                                  <a:ln>
                                    <a:noFill/>
                                  </a:ln>
                                  <a:solidFill>
                                    <a:srgbClr val="000099"/>
                                  </a:solidFill>
                                  <a:effectLst/>
                                  <a:uLnTx/>
                                  <a:uFillTx/>
                                  <a:latin typeface="Calibri"/>
                                  <a:ea typeface="Cambria Math" panose="02040503050406030204" pitchFamily="18" charset="0"/>
                                  <a:cs typeface="Arial"/>
                                </a:rPr>
                                <m:t>i</m:t>
                              </m:r>
                            </m:den>
                          </m:f>
                        </m:e>
                      </m:d>
                    </m:oMath>
                  </m:oMathPara>
                </a14:m>
                <a:endParaRPr kumimoji="0" lang="en-US" sz="1600" b="1" i="0" u="none" strike="noStrike" kern="1200" cap="none" spc="0" normalizeH="0" baseline="0" noProof="0" dirty="0">
                  <a:ln>
                    <a:noFill/>
                  </a:ln>
                  <a:solidFill>
                    <a:srgbClr val="000099"/>
                  </a:solidFill>
                  <a:effectLst/>
                  <a:uLnTx/>
                  <a:uFillTx/>
                  <a:latin typeface="Calibri"/>
                  <a:ea typeface="ＭＳ Ｐゴシック" panose="020B0600070205080204" pitchFamily="34" charset="-128"/>
                  <a:cs typeface="Aria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057400" y="5900455"/>
                <a:ext cx="1790298" cy="55322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2228" y="3119071"/>
                <a:ext cx="490840" cy="7487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fPr>
                        <m:num>
                          <m:acc>
                            <m:accPr>
                              <m:chr m:val="̿"/>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mn-ea"/>
                                </a:rPr>
                              </m:ctrlPr>
                            </m:accPr>
                            <m:e>
                              <m:r>
                                <m:rPr>
                                  <m:nor/>
                                </m:rPr>
                                <a:rPr kumimoji="0" lang="en-US" sz="1800" b="1" i="0" u="none" strike="noStrike" kern="1200" cap="none" spc="0" normalizeH="0" baseline="0" noProof="0">
                                  <a:ln>
                                    <a:noFill/>
                                  </a:ln>
                                  <a:solidFill>
                                    <a:srgbClr val="000000"/>
                                  </a:solidFill>
                                  <a:effectLst/>
                                  <a:uLnTx/>
                                  <a:uFillTx/>
                                  <a:latin typeface="Calibri"/>
                                  <a:ea typeface="Cambria Math" panose="02040503050406030204" pitchFamily="18" charset="0"/>
                                  <a:cs typeface="Arial"/>
                                </a:rPr>
                                <m:t>φ</m:t>
                              </m:r>
                            </m:e>
                          </m:acc>
                        </m:num>
                        <m:den>
                          <m:acc>
                            <m:accPr>
                              <m:chr m:val="̿"/>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accPr>
                            <m:e>
                              <m:r>
                                <m:rPr>
                                  <m:nor/>
                                </m:rPr>
                                <a:rPr kumimoji="0" lang="en-US" sz="1800" b="1" i="0" u="none" strike="noStrike" kern="1200" cap="none" spc="0" normalizeH="0" baseline="0" noProof="0">
                                  <a:ln>
                                    <a:noFill/>
                                  </a:ln>
                                  <a:solidFill>
                                    <a:srgbClr val="000000"/>
                                  </a:solidFill>
                                  <a:effectLst/>
                                  <a:uLnTx/>
                                  <a:uFillTx/>
                                  <a:latin typeface="Calibri"/>
                                  <a:ea typeface="Cambria Math" panose="02040503050406030204" pitchFamily="18" charset="0"/>
                                  <a:cs typeface="Arial"/>
                                </a:rPr>
                                <m:t>φ</m:t>
                              </m:r>
                            </m:e>
                          </m:acc>
                          <m:r>
                            <a:rPr kumimoji="0" lang="en-US" sz="1800" b="1" i="1" u="none" strike="noStrike" kern="1200" cap="none" spc="0" normalizeH="0" baseline="-25000" noProof="0" smtClean="0">
                              <a:ln>
                                <a:noFill/>
                              </a:ln>
                              <a:solidFill>
                                <a:srgbClr val="000000"/>
                              </a:solidFill>
                              <a:effectLst/>
                              <a:uLnTx/>
                              <a:uFillTx/>
                              <a:latin typeface="Cambria Math" panose="02040503050406030204" pitchFamily="18" charset="0"/>
                              <a:ea typeface="+mn-ea"/>
                            </a:rPr>
                            <m:t>𝟎</m:t>
                          </m:r>
                        </m:den>
                      </m:f>
                    </m:oMath>
                  </m:oMathPara>
                </a14:m>
                <a:endParaRPr kumimoji="0" lang="en-US" sz="18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22228" y="3119071"/>
                <a:ext cx="490840" cy="748795"/>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67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641604"/>
            <a:ext cx="3810000" cy="2539996"/>
          </a:xfrm>
          <a:prstGeom prst="rect">
            <a:avLst/>
          </a:prstGeom>
          <a:ln>
            <a:noFill/>
          </a:ln>
          <a:effectLst>
            <a:softEdge rad="165100"/>
          </a:effectLst>
        </p:spPr>
      </p:pic>
      <p:sp>
        <p:nvSpPr>
          <p:cNvPr id="2" name="Title 1"/>
          <p:cNvSpPr>
            <a:spLocks noGrp="1"/>
          </p:cNvSpPr>
          <p:nvPr>
            <p:ph type="title"/>
          </p:nvPr>
        </p:nvSpPr>
        <p:spPr/>
        <p:txBody>
          <a:bodyPr/>
          <a:lstStyle/>
          <a:p>
            <a:r>
              <a:rPr lang="en-US" dirty="0"/>
              <a:t>The National Experimental Turbine (</a:t>
            </a:r>
            <a:r>
              <a:rPr lang="en-US" dirty="0" err="1"/>
              <a:t>NExT</a:t>
            </a:r>
            <a:r>
              <a:rPr lang="en-US" dirty="0"/>
              <a:t>) will be used as the testbed to perform optimized cooling in the vane tests</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7DDDC-4E71-47F6-827E-2936E93FFA28}" type="slidenum">
              <a:rPr kumimoji="0" lang="en-US" sz="1400" b="1"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11538" r="11538"/>
          <a:stretch/>
        </p:blipFill>
        <p:spPr>
          <a:xfrm>
            <a:off x="457199" y="1730142"/>
            <a:ext cx="1750861" cy="1513377"/>
          </a:xfrm>
          <a:prstGeom prst="rect">
            <a:avLst/>
          </a:prstGeom>
          <a:ln w="12700">
            <a:solidFill>
              <a:schemeClr val="tx1"/>
            </a:solidFill>
          </a:ln>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29288" y="3810000"/>
            <a:ext cx="2285353" cy="1606589"/>
          </a:xfrm>
          <a:prstGeom prst="rect">
            <a:avLst/>
          </a:prstGeom>
          <a:ln w="12700">
            <a:solidFill>
              <a:schemeClr val="tx1">
                <a:lumMod val="95000"/>
                <a:lumOff val="5000"/>
              </a:schemeClr>
            </a:solidFill>
          </a:ln>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47927" y="3881350"/>
            <a:ext cx="1976158" cy="1606589"/>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2567" y="5371817"/>
            <a:ext cx="1644433" cy="1100391"/>
          </a:xfrm>
          <a:prstGeom prst="rect">
            <a:avLst/>
          </a:prstGeom>
          <a:ln w="19050">
            <a:solidFill>
              <a:schemeClr val="tx1"/>
            </a:solidFill>
          </a:ln>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2755575" y="5380743"/>
            <a:ext cx="1513793" cy="1248657"/>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11307" y="1682581"/>
            <a:ext cx="1209266" cy="864626"/>
          </a:xfrm>
          <a:prstGeom prst="rect">
            <a:avLst/>
          </a:prstGeom>
        </p:spPr>
      </p:pic>
      <p:pic>
        <p:nvPicPr>
          <p:cNvPr id="11"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42225" y="1526542"/>
            <a:ext cx="1670805" cy="5415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Cj-flux3a"/>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42225" y="2215770"/>
            <a:ext cx="1670805" cy="1027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72724" y="1448352"/>
            <a:ext cx="1514254" cy="994074"/>
          </a:xfrm>
          <a:prstGeom prst="rect">
            <a:avLst/>
          </a:prstGeom>
          <a:ln w="12700">
            <a:solidFill>
              <a:schemeClr val="tx1"/>
            </a:solidFill>
          </a:ln>
        </p:spPr>
      </p:pic>
      <p:sp>
        <p:nvSpPr>
          <p:cNvPr id="14" name="Rectangle 13"/>
          <p:cNvSpPr/>
          <p:nvPr/>
        </p:nvSpPr>
        <p:spPr>
          <a:xfrm>
            <a:off x="376830" y="990600"/>
            <a:ext cx="349302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Use engine relevant parameters and scales</a:t>
            </a:r>
          </a:p>
        </p:txBody>
      </p:sp>
      <p:sp>
        <p:nvSpPr>
          <p:cNvPr id="15" name="Rectangle 14"/>
          <p:cNvSpPr/>
          <p:nvPr/>
        </p:nvSpPr>
        <p:spPr>
          <a:xfrm>
            <a:off x="5236075" y="990600"/>
            <a:ext cx="386463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Provide s full characterization using IR</a:t>
            </a:r>
          </a:p>
        </p:txBody>
      </p:sp>
      <p:sp>
        <p:nvSpPr>
          <p:cNvPr id="16" name="Rectangle 15"/>
          <p:cNvSpPr/>
          <p:nvPr/>
        </p:nvSpPr>
        <p:spPr>
          <a:xfrm>
            <a:off x="6561097" y="5562600"/>
            <a:ext cx="253961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AM vanes with optimal cooling</a:t>
            </a:r>
          </a:p>
        </p:txBody>
      </p:sp>
      <p:sp>
        <p:nvSpPr>
          <p:cNvPr id="17" name="Rectangle 16"/>
          <p:cNvSpPr/>
          <p:nvPr/>
        </p:nvSpPr>
        <p:spPr>
          <a:xfrm>
            <a:off x="145855" y="5616628"/>
            <a:ext cx="27633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Integrate sensors directly into AM vanes</a:t>
            </a:r>
          </a:p>
        </p:txBody>
      </p:sp>
    </p:spTree>
    <p:extLst>
      <p:ext uri="{BB962C8B-B14F-4D97-AF65-F5344CB8AC3E}">
        <p14:creationId xmlns:p14="http://schemas.microsoft.com/office/powerpoint/2010/main" val="31755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560" y="381187"/>
            <a:ext cx="7886700" cy="618848"/>
          </a:xfrm>
        </p:spPr>
        <p:txBody>
          <a:bodyPr/>
          <a:lstStyle/>
          <a:p>
            <a:r>
              <a:rPr lang="en-US" dirty="0"/>
              <a:t>Objectives </a:t>
            </a:r>
          </a:p>
        </p:txBody>
      </p:sp>
      <p:sp>
        <p:nvSpPr>
          <p:cNvPr id="5" name="TextBox 4"/>
          <p:cNvSpPr txBox="1"/>
          <p:nvPr/>
        </p:nvSpPr>
        <p:spPr>
          <a:xfrm>
            <a:off x="561560" y="1078633"/>
            <a:ext cx="813269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Use a </a:t>
            </a:r>
            <a:r>
              <a:rPr lang="en-US" dirty="0">
                <a:solidFill>
                  <a:srgbClr val="FF0000"/>
                </a:solidFill>
              </a:rPr>
              <a:t>RANS based optimization </a:t>
            </a:r>
            <a:r>
              <a:rPr lang="en-US" dirty="0"/>
              <a:t>analyses to determine geometric configurations for internal channels and film cooling holes which provide maximum overall cooling effectiveness.  This is to be done without and with TBC.  These analyses will include optimization for AM built configurations and for conventionally manufactured configurations.</a:t>
            </a:r>
          </a:p>
          <a:p>
            <a:endParaRPr lang="en-US" dirty="0"/>
          </a:p>
        </p:txBody>
      </p:sp>
      <p:sp>
        <p:nvSpPr>
          <p:cNvPr id="7" name="TextBox 6"/>
          <p:cNvSpPr txBox="1"/>
          <p:nvPr/>
        </p:nvSpPr>
        <p:spPr>
          <a:xfrm>
            <a:off x="561560" y="2757775"/>
            <a:ext cx="535796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Experimentally</a:t>
            </a:r>
            <a:r>
              <a:rPr lang="en-US" dirty="0"/>
              <a:t> determine the actual performance of </a:t>
            </a:r>
            <a:r>
              <a:rPr lang="en-US" dirty="0">
                <a:solidFill>
                  <a:srgbClr val="FF0000"/>
                </a:solidFill>
              </a:rPr>
              <a:t>engine scale (1X) </a:t>
            </a:r>
            <a:r>
              <a:rPr lang="en-US" dirty="0"/>
              <a:t>coupons for a baseline incorporating internal channels and film cooling </a:t>
            </a:r>
            <a:r>
              <a:rPr lang="en-US" dirty="0">
                <a:solidFill>
                  <a:srgbClr val="FF0000"/>
                </a:solidFill>
              </a:rPr>
              <a:t>constructed with state-of-the-art AM techniques</a:t>
            </a:r>
            <a:r>
              <a:rPr lang="en-US" dirty="0"/>
              <a:t>.</a:t>
            </a:r>
          </a:p>
          <a:p>
            <a:pPr marL="285750" indent="-285750">
              <a:buFont typeface="Arial" panose="020B0604020202020204" pitchFamily="34" charset="0"/>
              <a:buChar char="•"/>
            </a:pPr>
            <a:endParaRPr lang="en-US" dirty="0"/>
          </a:p>
        </p:txBody>
      </p:sp>
      <p:sp>
        <p:nvSpPr>
          <p:cNvPr id="8" name="TextBox 7"/>
          <p:cNvSpPr txBox="1"/>
          <p:nvPr/>
        </p:nvSpPr>
        <p:spPr>
          <a:xfrm>
            <a:off x="569945" y="4043226"/>
            <a:ext cx="555498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Experimentally determine the </a:t>
            </a:r>
            <a:r>
              <a:rPr lang="en-US" dirty="0">
                <a:solidFill>
                  <a:srgbClr val="FF0000"/>
                </a:solidFill>
              </a:rPr>
              <a:t>effects of internal surface roughness </a:t>
            </a:r>
            <a:r>
              <a:rPr lang="en-US" dirty="0"/>
              <a:t>inherent in </a:t>
            </a:r>
            <a:r>
              <a:rPr lang="en-US" dirty="0">
                <a:solidFill>
                  <a:srgbClr val="FF0000"/>
                </a:solidFill>
              </a:rPr>
              <a:t>metal AM builds</a:t>
            </a:r>
            <a:r>
              <a:rPr lang="en-US" dirty="0"/>
              <a:t>. This will be done using 10x test coupons based on the optimum 1x builds.  This will provide understanding of the cooling performance of relatively smooth coupons and coupons with roughness corresponding to current metal AM limits.</a:t>
            </a:r>
          </a:p>
        </p:txBody>
      </p:sp>
      <p:pic>
        <p:nvPicPr>
          <p:cNvPr id="12" name="Picture 11">
            <a:extLst>
              <a:ext uri="{FF2B5EF4-FFF2-40B4-BE49-F238E27FC236}">
                <a16:creationId xmlns:a16="http://schemas.microsoft.com/office/drawing/2014/main" id="{B4916E41-F59B-422E-BF97-34C2B9272A30}"/>
              </a:ext>
            </a:extLst>
          </p:cNvPr>
          <p:cNvPicPr>
            <a:picLocks noChangeAspect="1"/>
          </p:cNvPicPr>
          <p:nvPr/>
        </p:nvPicPr>
        <p:blipFill rotWithShape="1">
          <a:blip r:embed="rId2">
            <a:extLst>
              <a:ext uri="{28A0092B-C50C-407E-A947-70E740481C1C}">
                <a14:useLocalDpi xmlns:a14="http://schemas.microsoft.com/office/drawing/2010/main" val="0"/>
              </a:ext>
            </a:extLst>
          </a:blip>
          <a:srcRect l="81441" t="5911" r="8391" b="7592"/>
          <a:stretch/>
        </p:blipFill>
        <p:spPr>
          <a:xfrm>
            <a:off x="8424995" y="3631533"/>
            <a:ext cx="369579" cy="181134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F01563-1CB0-478E-9B69-A46F8D3FFB97}"/>
                  </a:ext>
                </a:extLst>
              </p:cNvPr>
              <p:cNvSpPr txBox="1"/>
              <p:nvPr/>
            </p:nvSpPr>
            <p:spPr>
              <a:xfrm>
                <a:off x="8833995" y="4089920"/>
                <a:ext cx="129207" cy="1997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𝜂</m:t>
                      </m:r>
                    </m:oMath>
                  </m:oMathPara>
                </a14:m>
                <a:endParaRPr lang="en-US" sz="1400" dirty="0"/>
              </a:p>
            </p:txBody>
          </p:sp>
        </mc:Choice>
        <mc:Fallback xmlns="">
          <p:sp>
            <p:nvSpPr>
              <p:cNvPr id="13" name="TextBox 12">
                <a:extLst>
                  <a:ext uri="{FF2B5EF4-FFF2-40B4-BE49-F238E27FC236}">
                    <a16:creationId xmlns:a16="http://schemas.microsoft.com/office/drawing/2014/main" id="{36F01563-1CB0-478E-9B69-A46F8D3FFB97}"/>
                  </a:ext>
                </a:extLst>
              </p:cNvPr>
              <p:cNvSpPr txBox="1">
                <a:spLocks noRot="1" noChangeAspect="1" noMove="1" noResize="1" noEditPoints="1" noAdjustHandles="1" noChangeArrowheads="1" noChangeShapeType="1" noTextEdit="1"/>
              </p:cNvSpPr>
              <p:nvPr/>
            </p:nvSpPr>
            <p:spPr>
              <a:xfrm>
                <a:off x="8833995" y="4089920"/>
                <a:ext cx="129207" cy="199773"/>
              </a:xfrm>
              <a:prstGeom prst="rect">
                <a:avLst/>
              </a:prstGeom>
              <a:blipFill>
                <a:blip r:embed="rId3"/>
                <a:stretch>
                  <a:fillRect l="-38095" r="-33333" b="-30303"/>
                </a:stretch>
              </a:blipFill>
            </p:spPr>
            <p:txBody>
              <a:bodyPr/>
              <a:lstStyle/>
              <a:p>
                <a:r>
                  <a:rPr lang="en-US">
                    <a:noFill/>
                  </a:rPr>
                  <a:t> </a:t>
                </a:r>
              </a:p>
            </p:txBody>
          </p:sp>
        </mc:Fallback>
      </mc:AlternateContent>
      <p:sp>
        <p:nvSpPr>
          <p:cNvPr id="15" name="Rectangle 14"/>
          <p:cNvSpPr/>
          <p:nvPr/>
        </p:nvSpPr>
        <p:spPr>
          <a:xfrm>
            <a:off x="7741470" y="6153150"/>
            <a:ext cx="1299652"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5400000">
            <a:off x="5671202" y="3824977"/>
            <a:ext cx="3347256" cy="1766290"/>
            <a:chOff x="4247334" y="3582749"/>
            <a:chExt cx="3993443" cy="1766290"/>
          </a:xfrm>
        </p:grpSpPr>
        <p:pic>
          <p:nvPicPr>
            <p:cNvPr id="6" name="Picture 5">
              <a:extLst>
                <a:ext uri="{FF2B5EF4-FFF2-40B4-BE49-F238E27FC236}">
                  <a16:creationId xmlns:a16="http://schemas.microsoft.com/office/drawing/2014/main" id="{DD7B3991-FB36-42EF-BC56-5AD49F537BAE}"/>
                </a:ext>
              </a:extLst>
            </p:cNvPr>
            <p:cNvPicPr>
              <a:picLocks noChangeAspect="1"/>
            </p:cNvPicPr>
            <p:nvPr/>
          </p:nvPicPr>
          <p:blipFill rotWithShape="1">
            <a:blip r:embed="rId4">
              <a:extLst>
                <a:ext uri="{28A0092B-C50C-407E-A947-70E740481C1C}">
                  <a14:useLocalDpi xmlns:a14="http://schemas.microsoft.com/office/drawing/2010/main" val="0"/>
                </a:ext>
              </a:extLst>
            </a:blip>
            <a:srcRect l="6666" t="14573" r="50085" b="67478"/>
            <a:stretch/>
          </p:blipFill>
          <p:spPr>
            <a:xfrm rot="10800000">
              <a:off x="4247335" y="4465894"/>
              <a:ext cx="3993442" cy="883145"/>
            </a:xfrm>
            <a:prstGeom prst="rect">
              <a:avLst/>
            </a:prstGeom>
          </p:spPr>
        </p:pic>
        <p:pic>
          <p:nvPicPr>
            <p:cNvPr id="9" name="Picture 8">
              <a:extLst>
                <a:ext uri="{FF2B5EF4-FFF2-40B4-BE49-F238E27FC236}">
                  <a16:creationId xmlns:a16="http://schemas.microsoft.com/office/drawing/2014/main" id="{79E22F75-E60D-4A1E-988A-864B9C12758B}"/>
                </a:ext>
              </a:extLst>
            </p:cNvPr>
            <p:cNvPicPr>
              <a:picLocks noChangeAspect="1"/>
            </p:cNvPicPr>
            <p:nvPr/>
          </p:nvPicPr>
          <p:blipFill rotWithShape="1">
            <a:blip r:embed="rId4">
              <a:extLst>
                <a:ext uri="{28A0092B-C50C-407E-A947-70E740481C1C}">
                  <a14:useLocalDpi xmlns:a14="http://schemas.microsoft.com/office/drawing/2010/main" val="0"/>
                </a:ext>
              </a:extLst>
            </a:blip>
            <a:srcRect l="6600" t="64644" r="50152" b="17407"/>
            <a:stretch/>
          </p:blipFill>
          <p:spPr>
            <a:xfrm rot="10800000">
              <a:off x="4247334" y="3582749"/>
              <a:ext cx="3993443" cy="883144"/>
            </a:xfrm>
            <a:prstGeom prst="rect">
              <a:avLst/>
            </a:prstGeom>
          </p:spPr>
        </p:pic>
      </p:grpSp>
      <p:sp>
        <p:nvSpPr>
          <p:cNvPr id="17" name="TextBox 16"/>
          <p:cNvSpPr txBox="1"/>
          <p:nvPr/>
        </p:nvSpPr>
        <p:spPr>
          <a:xfrm>
            <a:off x="6389109" y="2560350"/>
            <a:ext cx="1028295" cy="369332"/>
          </a:xfrm>
          <a:prstGeom prst="rect">
            <a:avLst/>
          </a:prstGeom>
          <a:noFill/>
        </p:spPr>
        <p:txBody>
          <a:bodyPr wrap="none" rtlCol="0">
            <a:spAutoFit/>
          </a:bodyPr>
          <a:lstStyle/>
          <a:p>
            <a:r>
              <a:rPr lang="en-US" dirty="0"/>
              <a:t>Standard</a:t>
            </a:r>
          </a:p>
        </p:txBody>
      </p:sp>
      <p:sp>
        <p:nvSpPr>
          <p:cNvPr id="18" name="TextBox 17"/>
          <p:cNvSpPr txBox="1"/>
          <p:nvPr/>
        </p:nvSpPr>
        <p:spPr>
          <a:xfrm>
            <a:off x="7410563" y="2364610"/>
            <a:ext cx="872418" cy="646331"/>
          </a:xfrm>
          <a:prstGeom prst="rect">
            <a:avLst/>
          </a:prstGeom>
          <a:noFill/>
        </p:spPr>
        <p:txBody>
          <a:bodyPr wrap="square" rtlCol="0">
            <a:spAutoFit/>
          </a:bodyPr>
          <a:lstStyle/>
          <a:p>
            <a:r>
              <a:rPr lang="en-US" dirty="0"/>
              <a:t>AM design</a:t>
            </a:r>
          </a:p>
        </p:txBody>
      </p:sp>
    </p:spTree>
    <p:extLst>
      <p:ext uri="{BB962C8B-B14F-4D97-AF65-F5344CB8AC3E}">
        <p14:creationId xmlns:p14="http://schemas.microsoft.com/office/powerpoint/2010/main" val="424138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3074"/>
            <a:ext cx="7886700" cy="682624"/>
          </a:xfrm>
        </p:spPr>
        <p:txBody>
          <a:bodyPr/>
          <a:lstStyle/>
          <a:p>
            <a:r>
              <a:rPr lang="en-US" dirty="0"/>
              <a:t>Objectives (continued)</a:t>
            </a:r>
          </a:p>
        </p:txBody>
      </p:sp>
      <p:sp>
        <p:nvSpPr>
          <p:cNvPr id="3" name="Content Placeholder 2"/>
          <p:cNvSpPr txBox="1">
            <a:spLocks/>
          </p:cNvSpPr>
          <p:nvPr/>
        </p:nvSpPr>
        <p:spPr>
          <a:xfrm>
            <a:off x="628650" y="3933097"/>
            <a:ext cx="4200525" cy="1779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Evaluate </a:t>
            </a:r>
            <a:r>
              <a:rPr lang="en-US" sz="1800" dirty="0">
                <a:solidFill>
                  <a:srgbClr val="FF0000"/>
                </a:solidFill>
              </a:rPr>
              <a:t>AM built vane models at engine scale in the START rig</a:t>
            </a:r>
            <a:r>
              <a:rPr lang="en-US" sz="1800" dirty="0"/>
              <a:t> which closely simulate engine operating conditions. This will be a test of using AM build parts for rapid prototyping and testing new cooling designs.  </a:t>
            </a:r>
          </a:p>
          <a:p>
            <a:endParaRPr lang="en-US" sz="1800" dirty="0"/>
          </a:p>
        </p:txBody>
      </p:sp>
      <p:sp>
        <p:nvSpPr>
          <p:cNvPr id="4" name="TextBox 3"/>
          <p:cNvSpPr txBox="1"/>
          <p:nvPr/>
        </p:nvSpPr>
        <p:spPr>
          <a:xfrm>
            <a:off x="569016" y="1133518"/>
            <a:ext cx="808796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Experimentally determine the </a:t>
            </a:r>
            <a:r>
              <a:rPr lang="en-US" dirty="0">
                <a:solidFill>
                  <a:srgbClr val="FF0000"/>
                </a:solidFill>
              </a:rPr>
              <a:t>performance of cooling configurations which include TBC</a:t>
            </a:r>
            <a:r>
              <a:rPr lang="en-US" dirty="0"/>
              <a:t> using the 10X test coupons. These configurations are expected to be significantly different than the no-TBC cases with </a:t>
            </a:r>
            <a:r>
              <a:rPr lang="en-US" dirty="0">
                <a:solidFill>
                  <a:srgbClr val="FF0000"/>
                </a:solidFill>
              </a:rPr>
              <a:t>potentially very different internal channel and film cooling hole configurations</a:t>
            </a:r>
            <a:r>
              <a:rPr lang="en-US" dirty="0"/>
              <a:t>.</a:t>
            </a:r>
          </a:p>
        </p:txBody>
      </p:sp>
      <p:sp>
        <p:nvSpPr>
          <p:cNvPr id="5" name="TextBox 4"/>
          <p:cNvSpPr txBox="1"/>
          <p:nvPr/>
        </p:nvSpPr>
        <p:spPr>
          <a:xfrm>
            <a:off x="569016" y="2520403"/>
            <a:ext cx="796869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Evaluate </a:t>
            </a:r>
            <a:r>
              <a:rPr lang="en-US" dirty="0">
                <a:solidFill>
                  <a:srgbClr val="FF0000"/>
                </a:solidFill>
              </a:rPr>
              <a:t>overall cooling performance for complete vane models </a:t>
            </a:r>
            <a:r>
              <a:rPr lang="en-US" dirty="0"/>
              <a:t>incorporating the optimum internal cooling, film cooling, and TBC configurations. This will done in a low speed cascade facility with large scale model that provide well resolved measurements.</a:t>
            </a:r>
          </a:p>
          <a:p>
            <a:pPr marL="285750" indent="-285750">
              <a:buFont typeface="Arial" panose="020B0604020202020204" pitchFamily="34" charset="0"/>
              <a:buChar char="•"/>
            </a:pPr>
            <a:endParaRPr lang="en-US" dirty="0"/>
          </a:p>
        </p:txBody>
      </p:sp>
      <p:sp>
        <p:nvSpPr>
          <p:cNvPr id="7" name="Rectangle 6"/>
          <p:cNvSpPr/>
          <p:nvPr/>
        </p:nvSpPr>
        <p:spPr>
          <a:xfrm>
            <a:off x="7038975" y="5962650"/>
            <a:ext cx="2105025"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3773994"/>
            <a:ext cx="3810000" cy="2539996"/>
          </a:xfrm>
          <a:prstGeom prst="rect">
            <a:avLst/>
          </a:prstGeom>
          <a:ln>
            <a:noFill/>
          </a:ln>
          <a:effectLst>
            <a:softEdge rad="165100"/>
          </a:effectLst>
        </p:spPr>
      </p:pic>
    </p:spTree>
    <p:extLst>
      <p:ext uri="{BB962C8B-B14F-4D97-AF65-F5344CB8AC3E}">
        <p14:creationId xmlns:p14="http://schemas.microsoft.com/office/powerpoint/2010/main" val="161620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studies at UT show significant effects on film cooling performance when coolant holes are fed by an internal crossflow channel</a:t>
            </a:r>
          </a:p>
        </p:txBody>
      </p:sp>
      <p:sp>
        <p:nvSpPr>
          <p:cNvPr id="4" name="Rectangle 3"/>
          <p:cNvSpPr/>
          <p:nvPr/>
        </p:nvSpPr>
        <p:spPr>
          <a:xfrm>
            <a:off x="872321" y="4926888"/>
            <a:ext cx="7501101"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indent="0" algn="l" hangingPunct="0">
              <a:spcBef>
                <a:spcPts val="0"/>
              </a:spcBef>
              <a:spcAft>
                <a:spcPts val="0"/>
              </a:spcAft>
            </a:pPr>
            <a:r>
              <a:rPr lang="en-US" dirty="0">
                <a:solidFill>
                  <a:schemeClr val="accent5"/>
                </a:solidFill>
                <a:ea typeface="Times New Roman" panose="02020603050405020304" pitchFamily="18" charset="0"/>
                <a:cs typeface="Times New Roman" panose="02020603050405020304" pitchFamily="18" charset="0"/>
              </a:rPr>
              <a:t>Experimental studies showed decreased performance when shaped film cooling holes are fed by internal cross-flow, but compound angle injection mitigates this effect.</a:t>
            </a:r>
            <a:endParaRPr lang="en-US" dirty="0">
              <a:solidFill>
                <a:schemeClr val="accent5"/>
              </a:solidFill>
              <a:effectLst/>
              <a:ea typeface="Times New Roman" panose="02020603050405020304" pitchFamily="18" charset="0"/>
              <a:cs typeface="Times New Roman" panose="02020603050405020304" pitchFamily="18" charset="0"/>
            </a:endParaRPr>
          </a:p>
        </p:txBody>
      </p:sp>
      <p:pic>
        <p:nvPicPr>
          <p:cNvPr id="5" name="Picture 4"/>
          <p:cNvPicPr/>
          <p:nvPr/>
        </p:nvPicPr>
        <p:blipFill>
          <a:blip r:embed="rId2"/>
          <a:stretch/>
        </p:blipFill>
        <p:spPr>
          <a:xfrm>
            <a:off x="284673" y="2624650"/>
            <a:ext cx="3577680" cy="2176200"/>
          </a:xfrm>
          <a:prstGeom prst="rect">
            <a:avLst/>
          </a:prstGeom>
          <a:ln>
            <a:noFill/>
          </a:ln>
        </p:spPr>
      </p:pic>
      <p:sp>
        <p:nvSpPr>
          <p:cNvPr id="13" name="TextBox 12"/>
          <p:cNvSpPr txBox="1"/>
          <p:nvPr/>
        </p:nvSpPr>
        <p:spPr>
          <a:xfrm>
            <a:off x="4336457" y="2176876"/>
            <a:ext cx="3015574" cy="369332"/>
          </a:xfrm>
          <a:prstGeom prst="rect">
            <a:avLst/>
          </a:prstGeom>
          <a:noFill/>
        </p:spPr>
        <p:txBody>
          <a:bodyPr wrap="square" rtlCol="0">
            <a:spAutoFit/>
          </a:bodyPr>
          <a:lstStyle/>
          <a:p>
            <a:r>
              <a:rPr lang="en-US" dirty="0">
                <a:solidFill>
                  <a:schemeClr val="accent5"/>
                </a:solidFill>
              </a:rPr>
              <a:t>Compound angle (45°) holes</a:t>
            </a:r>
          </a:p>
        </p:txBody>
      </p:sp>
      <p:grpSp>
        <p:nvGrpSpPr>
          <p:cNvPr id="15" name="Group 14"/>
          <p:cNvGrpSpPr/>
          <p:nvPr/>
        </p:nvGrpSpPr>
        <p:grpSpPr>
          <a:xfrm>
            <a:off x="3862353" y="2652821"/>
            <a:ext cx="3516469" cy="2070234"/>
            <a:chOff x="4017524" y="3033821"/>
            <a:chExt cx="3516469" cy="2070234"/>
          </a:xfrm>
        </p:grpSpPr>
        <p:grpSp>
          <p:nvGrpSpPr>
            <p:cNvPr id="12" name="Group 11"/>
            <p:cNvGrpSpPr/>
            <p:nvPr/>
          </p:nvGrpSpPr>
          <p:grpSpPr>
            <a:xfrm>
              <a:off x="4017524" y="3033821"/>
              <a:ext cx="3516469" cy="1906718"/>
              <a:chOff x="6238306" y="2993101"/>
              <a:chExt cx="3389040" cy="1866240"/>
            </a:xfrm>
          </p:grpSpPr>
          <p:pic>
            <p:nvPicPr>
              <p:cNvPr id="7" name="Picture 6"/>
              <p:cNvPicPr/>
              <p:nvPr/>
            </p:nvPicPr>
            <p:blipFill>
              <a:blip r:embed="rId3"/>
              <a:srcRect b="67319"/>
              <a:stretch/>
            </p:blipFill>
            <p:spPr>
              <a:xfrm>
                <a:off x="6238306" y="2993101"/>
                <a:ext cx="3389040" cy="1866240"/>
              </a:xfrm>
              <a:prstGeom prst="rect">
                <a:avLst/>
              </a:prstGeom>
              <a:ln>
                <a:noFill/>
              </a:ln>
            </p:spPr>
          </p:pic>
          <p:sp>
            <p:nvSpPr>
              <p:cNvPr id="10" name="Rectangle 9"/>
              <p:cNvSpPr/>
              <p:nvPr/>
            </p:nvSpPr>
            <p:spPr>
              <a:xfrm>
                <a:off x="6742666" y="4400403"/>
                <a:ext cx="228600" cy="21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511629" y="4852415"/>
              <a:ext cx="353160" cy="25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indent="0" algn="l" hangingPunct="0">
                <a:spcBef>
                  <a:spcPts val="0"/>
                </a:spcBef>
                <a:spcAft>
                  <a:spcPts val="0"/>
                </a:spcAft>
              </a:pPr>
              <a:r>
                <a:rPr lang="en-US" sz="1100" i="1" dirty="0">
                  <a:solidFill>
                    <a:srgbClr val="000000"/>
                  </a:solidFill>
                  <a:effectLst/>
                  <a:ea typeface="Times New Roman" panose="02020603050405020304" pitchFamily="18" charset="0"/>
                  <a:cs typeface="Times New Roman" panose="02020603050405020304" pitchFamily="18" charset="0"/>
                </a:rPr>
                <a:t>VR</a:t>
              </a:r>
              <a:endParaRPr lang="en-US" sz="1100" dirty="0">
                <a:effectLst/>
                <a:ea typeface="Times New Roman" panose="02020603050405020304" pitchFamily="18" charset="0"/>
                <a:cs typeface="Times New Roman" panose="02020603050405020304" pitchFamily="18" charset="0"/>
              </a:endParaRPr>
            </a:p>
          </p:txBody>
        </p:sp>
      </p:grpSp>
      <p:sp>
        <p:nvSpPr>
          <p:cNvPr id="14" name="TextBox 13"/>
          <p:cNvSpPr txBox="1"/>
          <p:nvPr/>
        </p:nvSpPr>
        <p:spPr>
          <a:xfrm>
            <a:off x="5689517" y="1754388"/>
            <a:ext cx="2922682" cy="369332"/>
          </a:xfrm>
          <a:prstGeom prst="rect">
            <a:avLst/>
          </a:prstGeom>
          <a:noFill/>
        </p:spPr>
        <p:txBody>
          <a:bodyPr wrap="square" rtlCol="0">
            <a:spAutoFit/>
          </a:bodyPr>
          <a:lstStyle/>
          <a:p>
            <a:r>
              <a:rPr lang="en-US" b="1" i="1" dirty="0"/>
              <a:t>VR</a:t>
            </a:r>
            <a:r>
              <a:rPr lang="en-US" b="1" dirty="0"/>
              <a:t> = </a:t>
            </a:r>
            <a:r>
              <a:rPr lang="en-US" b="1" i="1" dirty="0" err="1"/>
              <a:t>V</a:t>
            </a:r>
            <a:r>
              <a:rPr lang="en-US" b="1" i="1" baseline="-25000" dirty="0" err="1"/>
              <a:t>j</a:t>
            </a:r>
            <a:r>
              <a:rPr lang="en-US" b="1" i="1" dirty="0"/>
              <a:t> / V</a:t>
            </a:r>
            <a:r>
              <a:rPr lang="en-US" b="1" i="1" baseline="-25000" dirty="0"/>
              <a:t>∞</a:t>
            </a:r>
            <a:r>
              <a:rPr lang="en-US" b="1" i="1" dirty="0"/>
              <a:t>     </a:t>
            </a:r>
            <a:r>
              <a:rPr lang="en-US" b="1" i="1" dirty="0" err="1"/>
              <a:t>VR</a:t>
            </a:r>
            <a:r>
              <a:rPr lang="en-US" b="1" i="1" baseline="-25000" dirty="0" err="1"/>
              <a:t>c</a:t>
            </a:r>
            <a:r>
              <a:rPr lang="en-US" b="1" dirty="0"/>
              <a:t> = </a:t>
            </a:r>
            <a:r>
              <a:rPr lang="en-US" b="1" i="1" dirty="0" err="1"/>
              <a:t>V</a:t>
            </a:r>
            <a:r>
              <a:rPr lang="en-US" b="1" i="1" baseline="-25000" dirty="0" err="1"/>
              <a:t>c</a:t>
            </a:r>
            <a:r>
              <a:rPr lang="en-US" b="1" i="1" dirty="0"/>
              <a:t> / V</a:t>
            </a:r>
            <a:r>
              <a:rPr lang="en-US" b="1" i="1" baseline="-25000" dirty="0"/>
              <a:t>∞</a:t>
            </a:r>
            <a:endParaRPr lang="en-US" b="1" dirty="0"/>
          </a:p>
        </p:txBody>
      </p:sp>
      <p:sp>
        <p:nvSpPr>
          <p:cNvPr id="16" name="TextBox 15"/>
          <p:cNvSpPr txBox="1"/>
          <p:nvPr/>
        </p:nvSpPr>
        <p:spPr>
          <a:xfrm>
            <a:off x="6709841" y="2539608"/>
            <a:ext cx="2345663" cy="584775"/>
          </a:xfrm>
          <a:prstGeom prst="rect">
            <a:avLst/>
          </a:prstGeom>
          <a:noFill/>
        </p:spPr>
        <p:txBody>
          <a:bodyPr wrap="square" rtlCol="0">
            <a:spAutoFit/>
          </a:bodyPr>
          <a:lstStyle/>
          <a:p>
            <a:r>
              <a:rPr lang="en-US" sz="1600" dirty="0"/>
              <a:t>Solid lines: counter flow</a:t>
            </a:r>
          </a:p>
          <a:p>
            <a:r>
              <a:rPr lang="en-US" sz="1600" dirty="0"/>
              <a:t>Dashed lines: in-line flow</a:t>
            </a:r>
          </a:p>
        </p:txBody>
      </p:sp>
      <p:sp>
        <p:nvSpPr>
          <p:cNvPr id="6" name="TextBox 5"/>
          <p:cNvSpPr txBox="1"/>
          <p:nvPr/>
        </p:nvSpPr>
        <p:spPr>
          <a:xfrm>
            <a:off x="2879551" y="1817447"/>
            <a:ext cx="1965603" cy="369332"/>
          </a:xfrm>
          <a:prstGeom prst="rect">
            <a:avLst/>
          </a:prstGeom>
          <a:noFill/>
        </p:spPr>
        <p:txBody>
          <a:bodyPr wrap="none" rtlCol="0">
            <a:spAutoFit/>
          </a:bodyPr>
          <a:lstStyle/>
          <a:p>
            <a:r>
              <a:rPr lang="en-US" b="1" dirty="0"/>
              <a:t>7-7-7 shaped holes</a:t>
            </a:r>
          </a:p>
        </p:txBody>
      </p:sp>
      <p:sp>
        <p:nvSpPr>
          <p:cNvPr id="17" name="TextBox 16"/>
          <p:cNvSpPr txBox="1"/>
          <p:nvPr/>
        </p:nvSpPr>
        <p:spPr>
          <a:xfrm>
            <a:off x="1951128" y="2176876"/>
            <a:ext cx="1246501" cy="369332"/>
          </a:xfrm>
          <a:prstGeom prst="rect">
            <a:avLst/>
          </a:prstGeom>
          <a:noFill/>
        </p:spPr>
        <p:txBody>
          <a:bodyPr wrap="square" rtlCol="0">
            <a:spAutoFit/>
          </a:bodyPr>
          <a:lstStyle/>
          <a:p>
            <a:r>
              <a:rPr lang="en-US" dirty="0">
                <a:solidFill>
                  <a:schemeClr val="accent5"/>
                </a:solidFill>
              </a:rPr>
              <a:t>Axial holes</a:t>
            </a:r>
          </a:p>
        </p:txBody>
      </p:sp>
    </p:spTree>
    <p:extLst>
      <p:ext uri="{BB962C8B-B14F-4D97-AF65-F5344CB8AC3E}">
        <p14:creationId xmlns:p14="http://schemas.microsoft.com/office/powerpoint/2010/main" val="2423515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80" y="554504"/>
            <a:ext cx="7886700" cy="1021644"/>
          </a:xfrm>
        </p:spPr>
        <p:txBody>
          <a:bodyPr>
            <a:noAutofit/>
          </a:bodyPr>
          <a:lstStyle/>
          <a:p>
            <a:r>
              <a:rPr lang="en-US" sz="2400" dirty="0"/>
              <a:t>A key aspect of this study will be the use of RANS to predict film cooling performance for different internal channel/hole geometries.  Our previous studies has shown good predictions by RANS through the holes and at the exit.</a:t>
            </a:r>
          </a:p>
        </p:txBody>
      </p:sp>
      <p:sp>
        <p:nvSpPr>
          <p:cNvPr id="3" name="Content Placeholder 2"/>
          <p:cNvSpPr>
            <a:spLocks noGrp="1"/>
          </p:cNvSpPr>
          <p:nvPr>
            <p:ph idx="4294967295"/>
          </p:nvPr>
        </p:nvSpPr>
        <p:spPr>
          <a:xfrm>
            <a:off x="563157" y="2096174"/>
            <a:ext cx="4237169" cy="2914650"/>
          </a:xfrm>
        </p:spPr>
        <p:txBody>
          <a:bodyPr>
            <a:noAutofit/>
          </a:bodyPr>
          <a:lstStyle/>
          <a:p>
            <a:r>
              <a:rPr lang="en-US" sz="2000" dirty="0">
                <a:solidFill>
                  <a:srgbClr val="0070C0"/>
                </a:solidFill>
              </a:rPr>
              <a:t>Measurements made in a plane within the coolant hole at the mid-point between leading and trailing edges.</a:t>
            </a:r>
          </a:p>
          <a:p>
            <a:r>
              <a:rPr lang="en-US" sz="2000" dirty="0">
                <a:solidFill>
                  <a:srgbClr val="0070C0"/>
                </a:solidFill>
              </a:rPr>
              <a:t>These predictions were sensitive to the turbulence model used, only Realizable </a:t>
            </a:r>
            <a:r>
              <a:rPr lang="el-GR" sz="2000" dirty="0">
                <a:solidFill>
                  <a:srgbClr val="0070C0"/>
                </a:solidFill>
              </a:rPr>
              <a:t>Κ</a:t>
            </a:r>
            <a:r>
              <a:rPr lang="en-US" sz="2000" dirty="0">
                <a:solidFill>
                  <a:srgbClr val="0070C0"/>
                </a:solidFill>
              </a:rPr>
              <a:t>-</a:t>
            </a:r>
            <a:r>
              <a:rPr lang="el-GR" sz="2000" dirty="0">
                <a:solidFill>
                  <a:srgbClr val="0070C0"/>
                </a:solidFill>
              </a:rPr>
              <a:t>ε</a:t>
            </a:r>
            <a:r>
              <a:rPr lang="en-US" sz="2000" dirty="0">
                <a:solidFill>
                  <a:srgbClr val="0070C0"/>
                </a:solidFill>
              </a:rPr>
              <a:t> model accurately predicted the crossflow effect.</a:t>
            </a:r>
          </a:p>
          <a:p>
            <a:r>
              <a:rPr lang="en-US" sz="2000" dirty="0">
                <a:solidFill>
                  <a:srgbClr val="0070C0"/>
                </a:solidFill>
              </a:rPr>
              <a:t>The bias to one side of the hole due to the internal crossflow was well predicted by RANS.</a:t>
            </a:r>
          </a:p>
          <a:p>
            <a:endParaRPr lang="en-US" sz="2000" dirty="0"/>
          </a:p>
        </p:txBody>
      </p:sp>
      <p:grpSp>
        <p:nvGrpSpPr>
          <p:cNvPr id="5" name="Group 4"/>
          <p:cNvGrpSpPr/>
          <p:nvPr/>
        </p:nvGrpSpPr>
        <p:grpSpPr>
          <a:xfrm>
            <a:off x="5069913" y="1722795"/>
            <a:ext cx="3378762" cy="4585947"/>
            <a:chOff x="5532032" y="1338147"/>
            <a:chExt cx="3378762" cy="4585947"/>
          </a:xfrm>
        </p:grpSpPr>
        <p:grpSp>
          <p:nvGrpSpPr>
            <p:cNvPr id="6" name="Group 5"/>
            <p:cNvGrpSpPr/>
            <p:nvPr/>
          </p:nvGrpSpPr>
          <p:grpSpPr>
            <a:xfrm>
              <a:off x="5752675" y="1413595"/>
              <a:ext cx="3158119" cy="4510499"/>
              <a:chOff x="3337400" y="812128"/>
              <a:chExt cx="3810313" cy="5441979"/>
            </a:xfrm>
          </p:grpSpPr>
          <p:pic>
            <p:nvPicPr>
              <p:cNvPr id="7" name="Picture 6"/>
              <p:cNvPicPr>
                <a:picLocks noChangeAspect="1"/>
              </p:cNvPicPr>
              <p:nvPr/>
            </p:nvPicPr>
            <p:blipFill>
              <a:blip r:embed="rId3"/>
              <a:stretch>
                <a:fillRect/>
              </a:stretch>
            </p:blipFill>
            <p:spPr>
              <a:xfrm>
                <a:off x="3337400" y="812128"/>
                <a:ext cx="3157706" cy="5120773"/>
              </a:xfrm>
              <a:prstGeom prst="rect">
                <a:avLst/>
              </a:prstGeom>
            </p:spPr>
          </p:pic>
          <p:sp>
            <p:nvSpPr>
              <p:cNvPr id="8" name="Rectangle 7"/>
              <p:cNvSpPr/>
              <p:nvPr/>
            </p:nvSpPr>
            <p:spPr>
              <a:xfrm>
                <a:off x="3751412" y="1112955"/>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3580379" y="1055302"/>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0.56,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sp>
            <p:nvSpPr>
              <p:cNvPr id="10" name="Rectangle 9"/>
              <p:cNvSpPr/>
              <p:nvPr/>
            </p:nvSpPr>
            <p:spPr>
              <a:xfrm>
                <a:off x="5246674" y="1112955"/>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5294571" y="2295755"/>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3804209" y="2257171"/>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3751412" y="3506133"/>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5246674" y="3507429"/>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3772015" y="4734052"/>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5294571" y="4719103"/>
                <a:ext cx="1040044" cy="146304"/>
              </a:xfrm>
              <a:prstGeom prst="rect">
                <a:avLst/>
              </a:prstGeom>
              <a:solidFill>
                <a:srgbClr val="2D0101"/>
              </a:solidFill>
              <a:ln>
                <a:solidFill>
                  <a:srgbClr val="2D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123538" y="1055302"/>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0.56,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sp>
            <p:nvSpPr>
              <p:cNvPr id="18" name="TextBox 17"/>
              <p:cNvSpPr txBox="1"/>
              <p:nvPr/>
            </p:nvSpPr>
            <p:spPr>
              <a:xfrm>
                <a:off x="3580379" y="2222427"/>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0.83,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0.6</a:t>
                </a:r>
              </a:p>
            </p:txBody>
          </p:sp>
          <p:sp>
            <p:nvSpPr>
              <p:cNvPr id="19" name="TextBox 18"/>
              <p:cNvSpPr txBox="1"/>
              <p:nvPr/>
            </p:nvSpPr>
            <p:spPr>
              <a:xfrm>
                <a:off x="5123538" y="2222427"/>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0.83,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0.6</a:t>
                </a:r>
              </a:p>
            </p:txBody>
          </p:sp>
          <p:sp>
            <p:nvSpPr>
              <p:cNvPr id="20" name="TextBox 19"/>
              <p:cNvSpPr txBox="1"/>
              <p:nvPr/>
            </p:nvSpPr>
            <p:spPr>
              <a:xfrm>
                <a:off x="3600982" y="3419897"/>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1.11,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sp>
            <p:nvSpPr>
              <p:cNvPr id="21" name="TextBox 20"/>
              <p:cNvSpPr txBox="1"/>
              <p:nvPr/>
            </p:nvSpPr>
            <p:spPr>
              <a:xfrm>
                <a:off x="5075641" y="3421521"/>
                <a:ext cx="1278791" cy="264578"/>
              </a:xfrm>
              <a:prstGeom prst="rect">
                <a:avLst/>
              </a:prstGeom>
              <a:noFill/>
            </p:spPr>
            <p:txBody>
              <a:bodyPr wrap="none" rtlCol="0">
                <a:spAutoFit/>
              </a:bodyPr>
              <a:lstStyle/>
              <a:p>
                <a:r>
                  <a:rPr lang="en-US" sz="825" i="1">
                    <a:solidFill>
                      <a:schemeClr val="bg1"/>
                    </a:solidFill>
                    <a:latin typeface="Times New Roman" panose="02020603050405020304" pitchFamily="18" charset="0"/>
                    <a:cs typeface="Times New Roman" panose="02020603050405020304" pitchFamily="18" charset="0"/>
                  </a:rPr>
                  <a:t>VR= </a:t>
                </a:r>
                <a:r>
                  <a:rPr lang="en-US" sz="825" i="1" dirty="0">
                    <a:solidFill>
                      <a:schemeClr val="bg1"/>
                    </a:solidFill>
                    <a:latin typeface="Times New Roman" panose="02020603050405020304" pitchFamily="18" charset="0"/>
                    <a:cs typeface="Times New Roman" panose="02020603050405020304" pitchFamily="18" charset="0"/>
                  </a:rPr>
                  <a:t>1.11,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sp>
            <p:nvSpPr>
              <p:cNvPr id="22" name="TextBox 21"/>
              <p:cNvSpPr txBox="1"/>
              <p:nvPr/>
            </p:nvSpPr>
            <p:spPr>
              <a:xfrm>
                <a:off x="3580379" y="4661451"/>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1.67,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sp>
            <p:nvSpPr>
              <p:cNvPr id="23" name="TextBox 22"/>
              <p:cNvSpPr txBox="1"/>
              <p:nvPr/>
            </p:nvSpPr>
            <p:spPr>
              <a:xfrm>
                <a:off x="5148602" y="4676399"/>
                <a:ext cx="1311670" cy="264578"/>
              </a:xfrm>
              <a:prstGeom prst="rect">
                <a:avLst/>
              </a:prstGeom>
              <a:noFill/>
            </p:spPr>
            <p:txBody>
              <a:bodyPr wrap="none" rtlCol="0">
                <a:spAutoFit/>
              </a:bodyPr>
              <a:lstStyle/>
              <a:p>
                <a:r>
                  <a:rPr lang="en-US" sz="825" i="1" dirty="0">
                    <a:solidFill>
                      <a:schemeClr val="bg1"/>
                    </a:solidFill>
                    <a:latin typeface="Times New Roman" panose="02020603050405020304" pitchFamily="18" charset="0"/>
                    <a:cs typeface="Times New Roman" panose="02020603050405020304" pitchFamily="18" charset="0"/>
                  </a:rPr>
                  <a:t>VR = 1.67, </a:t>
                </a:r>
                <a:r>
                  <a:rPr lang="en-US" sz="825" i="1" dirty="0" err="1">
                    <a:solidFill>
                      <a:schemeClr val="bg1"/>
                    </a:solidFill>
                    <a:latin typeface="Times New Roman" panose="02020603050405020304" pitchFamily="18" charset="0"/>
                    <a:cs typeface="Times New Roman" panose="02020603050405020304" pitchFamily="18" charset="0"/>
                  </a:rPr>
                  <a:t>VR</a:t>
                </a:r>
                <a:r>
                  <a:rPr lang="en-US" sz="825" i="1" baseline="-25000" dirty="0" err="1">
                    <a:solidFill>
                      <a:schemeClr val="bg1"/>
                    </a:solidFill>
                    <a:latin typeface="Times New Roman" panose="02020603050405020304" pitchFamily="18" charset="0"/>
                    <a:cs typeface="Times New Roman" panose="02020603050405020304" pitchFamily="18" charset="0"/>
                  </a:rPr>
                  <a:t>c</a:t>
                </a:r>
                <a:r>
                  <a:rPr lang="en-US" sz="825" i="1" dirty="0">
                    <a:solidFill>
                      <a:schemeClr val="bg1"/>
                    </a:solidFill>
                    <a:latin typeface="Times New Roman" panose="02020603050405020304" pitchFamily="18" charset="0"/>
                    <a:cs typeface="Times New Roman" panose="02020603050405020304" pitchFamily="18" charset="0"/>
                  </a:rPr>
                  <a:t> </a:t>
                </a:r>
                <a:r>
                  <a:rPr lang="en-US" sz="825" dirty="0">
                    <a:solidFill>
                      <a:schemeClr val="bg1"/>
                    </a:solidFill>
                    <a:latin typeface="Times New Roman" panose="02020603050405020304" pitchFamily="18" charset="0"/>
                    <a:cs typeface="Times New Roman" panose="02020603050405020304" pitchFamily="18" charset="0"/>
                  </a:rPr>
                  <a:t>= 0.4</a:t>
                </a:r>
              </a:p>
            </p:txBody>
          </p:sp>
          <p:pic>
            <p:nvPicPr>
              <p:cNvPr id="24" name="Picture 23"/>
              <p:cNvPicPr>
                <a:picLocks noChangeAspect="1"/>
              </p:cNvPicPr>
              <p:nvPr/>
            </p:nvPicPr>
            <p:blipFill>
              <a:blip r:embed="rId4"/>
              <a:stretch>
                <a:fillRect/>
              </a:stretch>
            </p:blipFill>
            <p:spPr>
              <a:xfrm>
                <a:off x="6530712" y="1846412"/>
                <a:ext cx="617001" cy="2647133"/>
              </a:xfrm>
              <a:prstGeom prst="rect">
                <a:avLst/>
              </a:prstGeom>
            </p:spPr>
          </p:pic>
          <p:cxnSp>
            <p:nvCxnSpPr>
              <p:cNvPr id="25" name="Straight Arrow Connector 24"/>
              <p:cNvCxnSpPr/>
              <p:nvPr/>
            </p:nvCxnSpPr>
            <p:spPr>
              <a:xfrm>
                <a:off x="4091409" y="5950656"/>
                <a:ext cx="1713391"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96671" y="5975605"/>
                <a:ext cx="2305769" cy="278502"/>
              </a:xfrm>
              <a:prstGeom prst="rect">
                <a:avLst/>
              </a:prstGeom>
              <a:noFill/>
            </p:spPr>
            <p:txBody>
              <a:bodyPr wrap="none" rtlCol="0">
                <a:spAutoFit/>
              </a:bodyPr>
              <a:lstStyle/>
              <a:p>
                <a:r>
                  <a:rPr lang="en-US" sz="900" dirty="0"/>
                  <a:t>Internal coolant cross-flow direction.</a:t>
                </a:r>
              </a:p>
            </p:txBody>
          </p:sp>
        </p:grpSp>
        <p:sp>
          <p:nvSpPr>
            <p:cNvPr id="4" name="TextBox 3"/>
            <p:cNvSpPr txBox="1"/>
            <p:nvPr/>
          </p:nvSpPr>
          <p:spPr>
            <a:xfrm>
              <a:off x="5876088" y="1338147"/>
              <a:ext cx="2779010" cy="300082"/>
            </a:xfrm>
            <a:prstGeom prst="rect">
              <a:avLst/>
            </a:prstGeom>
            <a:solidFill>
              <a:schemeClr val="bg1"/>
            </a:solidFill>
          </p:spPr>
          <p:txBody>
            <a:bodyPr wrap="square" rtlCol="0">
              <a:spAutoFit/>
            </a:bodyPr>
            <a:lstStyle/>
            <a:p>
              <a:r>
                <a:rPr lang="en-US" sz="1350" b="1" dirty="0"/>
                <a:t>EXPERIMENTAL                CFD</a:t>
              </a:r>
            </a:p>
          </p:txBody>
        </p:sp>
        <mc:AlternateContent xmlns:mc="http://schemas.openxmlformats.org/markup-compatibility/2006" xmlns:a14="http://schemas.microsoft.com/office/drawing/2010/main">
          <mc:Choice Requires="a14">
            <p:sp>
              <p:nvSpPr>
                <p:cNvPr id="27" name="TextBox 26"/>
                <p:cNvSpPr txBox="1"/>
                <p:nvPr/>
              </p:nvSpPr>
              <p:spPr>
                <a:xfrm rot="16200000">
                  <a:off x="5228508" y="1930538"/>
                  <a:ext cx="82311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𝑽𝑹</m:t>
                            </m:r>
                          </m:e>
                          <m:sub>
                            <m:r>
                              <a:rPr lang="en-US" sz="1350" b="1" i="1">
                                <a:latin typeface="Cambria Math" panose="02040503050406030204" pitchFamily="18" charset="0"/>
                              </a:rPr>
                              <m:t>𝒊</m:t>
                            </m:r>
                          </m:sub>
                        </m:sSub>
                        <m:r>
                          <a:rPr lang="en-US" sz="1350" b="1" i="1">
                            <a:latin typeface="Cambria Math" panose="02040503050406030204" pitchFamily="18" charset="0"/>
                          </a:rPr>
                          <m:t>=</m:t>
                        </m:r>
                        <m:r>
                          <a:rPr lang="en-US" sz="1350" b="1" i="1">
                            <a:latin typeface="Cambria Math" panose="02040503050406030204" pitchFamily="18" charset="0"/>
                          </a:rPr>
                          <m:t>𝟏</m:t>
                        </m:r>
                        <m:r>
                          <a:rPr lang="en-US" sz="1350" b="1" i="1">
                            <a:latin typeface="Cambria Math" panose="02040503050406030204" pitchFamily="18" charset="0"/>
                          </a:rPr>
                          <m:t>.</m:t>
                        </m:r>
                        <m:r>
                          <a:rPr lang="en-US" sz="1350" b="1" i="1">
                            <a:latin typeface="Cambria Math" panose="02040503050406030204" pitchFamily="18" charset="0"/>
                          </a:rPr>
                          <m:t>𝟒</m:t>
                        </m:r>
                      </m:oMath>
                    </m:oMathPara>
                  </a14:m>
                  <a:endParaRPr lang="en-US" sz="1350" b="1" dirty="0"/>
                </a:p>
              </p:txBody>
            </p:sp>
          </mc:Choice>
          <mc:Fallback xmlns="">
            <p:sp>
              <p:nvSpPr>
                <p:cNvPr id="27" name="TextBox 26"/>
                <p:cNvSpPr txBox="1">
                  <a:spLocks noRot="1" noChangeAspect="1" noMove="1" noResize="1" noEditPoints="1" noAdjustHandles="1" noChangeArrowheads="1" noChangeShapeType="1" noTextEdit="1"/>
                </p:cNvSpPr>
                <p:nvPr/>
              </p:nvSpPr>
              <p:spPr>
                <a:xfrm rot="16200000">
                  <a:off x="5228508" y="1930538"/>
                  <a:ext cx="823110" cy="207749"/>
                </a:xfrm>
                <a:prstGeom prst="rect">
                  <a:avLst/>
                </a:prstGeom>
                <a:blipFill>
                  <a:blip r:embed="rId5"/>
                  <a:stretch>
                    <a:fillRect t="-4444" r="-1764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rot="16200000">
                  <a:off x="5230570" y="2951150"/>
                  <a:ext cx="82311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𝑽𝑹</m:t>
                            </m:r>
                          </m:e>
                          <m:sub>
                            <m:r>
                              <a:rPr lang="en-US" sz="1350" b="1" i="1">
                                <a:latin typeface="Cambria Math" panose="02040503050406030204" pitchFamily="18" charset="0"/>
                              </a:rPr>
                              <m:t>𝒊</m:t>
                            </m:r>
                          </m:sub>
                        </m:sSub>
                        <m:r>
                          <a:rPr lang="en-US" sz="1350" b="1" i="1">
                            <a:latin typeface="Cambria Math" panose="02040503050406030204" pitchFamily="18" charset="0"/>
                          </a:rPr>
                          <m:t>=</m:t>
                        </m:r>
                        <m:r>
                          <a:rPr lang="en-US" sz="1350" b="1" i="1">
                            <a:latin typeface="Cambria Math" panose="02040503050406030204" pitchFamily="18" charset="0"/>
                          </a:rPr>
                          <m:t>𝟏</m:t>
                        </m:r>
                        <m:r>
                          <a:rPr lang="en-US" sz="1350" b="1" i="1">
                            <a:latin typeface="Cambria Math" panose="02040503050406030204" pitchFamily="18" charset="0"/>
                          </a:rPr>
                          <m:t>.</m:t>
                        </m:r>
                        <m:r>
                          <a:rPr lang="en-US" sz="1350" b="1" i="1">
                            <a:latin typeface="Cambria Math" panose="02040503050406030204" pitchFamily="18" charset="0"/>
                          </a:rPr>
                          <m:t>𝟒</m:t>
                        </m:r>
                      </m:oMath>
                    </m:oMathPara>
                  </a14:m>
                  <a:endParaRPr lang="en-US" sz="1350" b="1" dirty="0"/>
                </a:p>
              </p:txBody>
            </p:sp>
          </mc:Choice>
          <mc:Fallback xmlns="">
            <p:sp>
              <p:nvSpPr>
                <p:cNvPr id="28" name="TextBox 27"/>
                <p:cNvSpPr txBox="1">
                  <a:spLocks noRot="1" noChangeAspect="1" noMove="1" noResize="1" noEditPoints="1" noAdjustHandles="1" noChangeArrowheads="1" noChangeShapeType="1" noTextEdit="1"/>
                </p:cNvSpPr>
                <p:nvPr/>
              </p:nvSpPr>
              <p:spPr>
                <a:xfrm rot="16200000">
                  <a:off x="5230570" y="2951150"/>
                  <a:ext cx="823110" cy="207749"/>
                </a:xfrm>
                <a:prstGeom prst="rect">
                  <a:avLst/>
                </a:prstGeom>
                <a:blipFill>
                  <a:blip r:embed="rId6"/>
                  <a:stretch>
                    <a:fillRect t="-4444" r="-14706"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rot="16200000">
                  <a:off x="5228508" y="3954353"/>
                  <a:ext cx="82311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𝑽𝑹</m:t>
                            </m:r>
                          </m:e>
                          <m:sub>
                            <m:r>
                              <a:rPr lang="en-US" sz="1350" b="1" i="1">
                                <a:latin typeface="Cambria Math" panose="02040503050406030204" pitchFamily="18" charset="0"/>
                              </a:rPr>
                              <m:t>𝒊</m:t>
                            </m:r>
                          </m:sub>
                        </m:sSub>
                        <m:r>
                          <a:rPr lang="en-US" sz="1350" b="1" i="1">
                            <a:latin typeface="Cambria Math" panose="02040503050406030204" pitchFamily="18" charset="0"/>
                          </a:rPr>
                          <m:t>=</m:t>
                        </m:r>
                        <m:r>
                          <a:rPr lang="en-US" sz="1350" b="1" i="1">
                            <a:latin typeface="Cambria Math" panose="02040503050406030204" pitchFamily="18" charset="0"/>
                          </a:rPr>
                          <m:t>𝟐</m:t>
                        </m:r>
                        <m:r>
                          <a:rPr lang="en-US" sz="1350" b="1" i="1">
                            <a:latin typeface="Cambria Math" panose="02040503050406030204" pitchFamily="18" charset="0"/>
                          </a:rPr>
                          <m:t>.</m:t>
                        </m:r>
                        <m:r>
                          <a:rPr lang="en-US" sz="1350" b="1" i="1">
                            <a:latin typeface="Cambria Math" panose="02040503050406030204" pitchFamily="18" charset="0"/>
                          </a:rPr>
                          <m:t>𝟖</m:t>
                        </m:r>
                      </m:oMath>
                    </m:oMathPara>
                  </a14:m>
                  <a:endParaRPr lang="en-US" sz="1350" b="1" dirty="0"/>
                </a:p>
              </p:txBody>
            </p:sp>
          </mc:Choice>
          <mc:Fallback xmlns="">
            <p:sp>
              <p:nvSpPr>
                <p:cNvPr id="29" name="TextBox 28"/>
                <p:cNvSpPr txBox="1">
                  <a:spLocks noRot="1" noChangeAspect="1" noMove="1" noResize="1" noEditPoints="1" noAdjustHandles="1" noChangeArrowheads="1" noChangeShapeType="1" noTextEdit="1"/>
                </p:cNvSpPr>
                <p:nvPr/>
              </p:nvSpPr>
              <p:spPr>
                <a:xfrm rot="16200000">
                  <a:off x="5228508" y="3954353"/>
                  <a:ext cx="823110" cy="207749"/>
                </a:xfrm>
                <a:prstGeom prst="rect">
                  <a:avLst/>
                </a:prstGeom>
                <a:blipFill>
                  <a:blip r:embed="rId7"/>
                  <a:stretch>
                    <a:fillRect t="-4444" r="-17647"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rot="16200000">
                  <a:off x="5224352" y="4957555"/>
                  <a:ext cx="823110"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𝑽𝑹</m:t>
                            </m:r>
                          </m:e>
                          <m:sub>
                            <m:r>
                              <a:rPr lang="en-US" sz="1350" b="1" i="1">
                                <a:latin typeface="Cambria Math" panose="02040503050406030204" pitchFamily="18" charset="0"/>
                              </a:rPr>
                              <m:t>𝒊</m:t>
                            </m:r>
                          </m:sub>
                        </m:sSub>
                        <m:r>
                          <a:rPr lang="en-US" sz="1350" b="1" i="1">
                            <a:latin typeface="Cambria Math" panose="02040503050406030204" pitchFamily="18" charset="0"/>
                          </a:rPr>
                          <m:t>=</m:t>
                        </m:r>
                        <m:r>
                          <a:rPr lang="en-US" sz="1350" b="1" i="1">
                            <a:latin typeface="Cambria Math" panose="02040503050406030204" pitchFamily="18" charset="0"/>
                          </a:rPr>
                          <m:t>𝟒</m:t>
                        </m:r>
                        <m:r>
                          <a:rPr lang="en-US" sz="1350" b="1" i="1">
                            <a:latin typeface="Cambria Math" panose="02040503050406030204" pitchFamily="18" charset="0"/>
                          </a:rPr>
                          <m:t>.</m:t>
                        </m:r>
                        <m:r>
                          <a:rPr lang="en-US" sz="1350" b="1" i="1">
                            <a:latin typeface="Cambria Math" panose="02040503050406030204" pitchFamily="18" charset="0"/>
                          </a:rPr>
                          <m:t>𝟐</m:t>
                        </m:r>
                      </m:oMath>
                    </m:oMathPara>
                  </a14:m>
                  <a:endParaRPr lang="en-US" sz="1350" b="1" dirty="0"/>
                </a:p>
              </p:txBody>
            </p:sp>
          </mc:Choice>
          <mc:Fallback xmlns="">
            <p:sp>
              <p:nvSpPr>
                <p:cNvPr id="30" name="TextBox 29"/>
                <p:cNvSpPr txBox="1">
                  <a:spLocks noRot="1" noChangeAspect="1" noMove="1" noResize="1" noEditPoints="1" noAdjustHandles="1" noChangeArrowheads="1" noChangeShapeType="1" noTextEdit="1"/>
                </p:cNvSpPr>
                <p:nvPr/>
              </p:nvSpPr>
              <p:spPr>
                <a:xfrm rot="16200000">
                  <a:off x="5224352" y="4957555"/>
                  <a:ext cx="823110" cy="207749"/>
                </a:xfrm>
                <a:prstGeom prst="rect">
                  <a:avLst/>
                </a:prstGeom>
                <a:blipFill>
                  <a:blip r:embed="rId8"/>
                  <a:stretch>
                    <a:fillRect t="-3676" r="-14706" b="-4412"/>
                  </a:stretch>
                </a:blipFill>
              </p:spPr>
              <p:txBody>
                <a:bodyPr/>
                <a:lstStyle/>
                <a:p>
                  <a:r>
                    <a:rPr lang="en-US">
                      <a:noFill/>
                    </a:rPr>
                    <a:t> </a:t>
                  </a:r>
                </a:p>
              </p:txBody>
            </p:sp>
          </mc:Fallback>
        </mc:AlternateContent>
      </p:grpSp>
    </p:spTree>
    <p:extLst>
      <p:ext uri="{BB962C8B-B14F-4D97-AF65-F5344CB8AC3E}">
        <p14:creationId xmlns:p14="http://schemas.microsoft.com/office/powerpoint/2010/main" val="64392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24" y="148219"/>
            <a:ext cx="7886700" cy="1325563"/>
          </a:xfrm>
        </p:spPr>
        <p:txBody>
          <a:bodyPr>
            <a:noAutofit/>
          </a:bodyPr>
          <a:lstStyle/>
          <a:p>
            <a:r>
              <a:rPr lang="en-US" sz="2400" dirty="0"/>
              <a:t>Thermal and velocity fields predicted by RANS at </a:t>
            </a:r>
            <a:r>
              <a:rPr lang="en-US" sz="2400" i="1" dirty="0"/>
              <a:t>x/d </a:t>
            </a:r>
            <a:r>
              <a:rPr lang="en-US" sz="2400" dirty="0"/>
              <a:t>= 0 correspond reasonably well with experiment, but by </a:t>
            </a:r>
            <a:r>
              <a:rPr lang="en-US" sz="2400" i="1" dirty="0"/>
              <a:t>x/d</a:t>
            </a:r>
            <a:r>
              <a:rPr lang="en-US" sz="2400" dirty="0"/>
              <a:t> = 5 the RANS predictions are poor. </a:t>
            </a:r>
          </a:p>
        </p:txBody>
      </p:sp>
      <p:sp>
        <p:nvSpPr>
          <p:cNvPr id="3" name="Content Placeholder 2"/>
          <p:cNvSpPr>
            <a:spLocks noGrp="1"/>
          </p:cNvSpPr>
          <p:nvPr>
            <p:ph idx="4294967295"/>
          </p:nvPr>
        </p:nvSpPr>
        <p:spPr>
          <a:xfrm>
            <a:off x="193523" y="2107075"/>
            <a:ext cx="4805363" cy="2914650"/>
          </a:xfrm>
        </p:spPr>
        <p:txBody>
          <a:bodyPr>
            <a:noAutofit/>
          </a:bodyPr>
          <a:lstStyle/>
          <a:p>
            <a:r>
              <a:rPr lang="en-US" sz="2000" dirty="0">
                <a:solidFill>
                  <a:srgbClr val="0070C0"/>
                </a:solidFill>
              </a:rPr>
              <a:t>Thermal fields at </a:t>
            </a:r>
            <a:r>
              <a:rPr lang="en-US" sz="2000" i="1" dirty="0">
                <a:solidFill>
                  <a:srgbClr val="0070C0"/>
                </a:solidFill>
              </a:rPr>
              <a:t>x/d = 0</a:t>
            </a:r>
            <a:r>
              <a:rPr lang="en-US" sz="2000" dirty="0">
                <a:solidFill>
                  <a:srgbClr val="0070C0"/>
                </a:solidFill>
              </a:rPr>
              <a:t> have similar profiles, though computation show slightly less diffusion.</a:t>
            </a:r>
          </a:p>
          <a:p>
            <a:endParaRPr lang="en-US" sz="2000" dirty="0">
              <a:solidFill>
                <a:srgbClr val="0070C0"/>
              </a:solidFill>
            </a:endParaRPr>
          </a:p>
          <a:p>
            <a:r>
              <a:rPr lang="en-US" sz="2000" dirty="0">
                <a:solidFill>
                  <a:srgbClr val="0070C0"/>
                </a:solidFill>
              </a:rPr>
              <a:t>By </a:t>
            </a:r>
            <a:r>
              <a:rPr lang="en-US" sz="2000" i="1" dirty="0">
                <a:solidFill>
                  <a:srgbClr val="0070C0"/>
                </a:solidFill>
              </a:rPr>
              <a:t>x/d</a:t>
            </a:r>
            <a:r>
              <a:rPr lang="en-US" sz="2000" dirty="0">
                <a:solidFill>
                  <a:srgbClr val="0070C0"/>
                </a:solidFill>
              </a:rPr>
              <a:t> = 5 there were significant differences, with the RANS prediction having much less coolant dispersion.</a:t>
            </a:r>
          </a:p>
        </p:txBody>
      </p:sp>
      <p:grpSp>
        <p:nvGrpSpPr>
          <p:cNvPr id="66" name="Group 65"/>
          <p:cNvGrpSpPr/>
          <p:nvPr/>
        </p:nvGrpSpPr>
        <p:grpSpPr>
          <a:xfrm>
            <a:off x="4498984" y="1473782"/>
            <a:ext cx="4213943" cy="4776118"/>
            <a:chOff x="4498984" y="1473782"/>
            <a:chExt cx="4213943" cy="4776118"/>
          </a:xfrm>
        </p:grpSpPr>
        <p:pic>
          <p:nvPicPr>
            <p:cNvPr id="7" name="Picture 6"/>
            <p:cNvPicPr>
              <a:picLocks noChangeAspect="1"/>
            </p:cNvPicPr>
            <p:nvPr/>
          </p:nvPicPr>
          <p:blipFill rotWithShape="1">
            <a:blip r:embed="rId3"/>
            <a:srcRect l="3863" t="51410" r="2790" b="10858"/>
            <a:stretch/>
          </p:blipFill>
          <p:spPr>
            <a:xfrm>
              <a:off x="4788488" y="2673185"/>
              <a:ext cx="3811894" cy="666995"/>
            </a:xfrm>
            <a:prstGeom prst="rect">
              <a:avLst/>
            </a:prstGeom>
          </p:spPr>
        </p:pic>
        <p:sp>
          <p:nvSpPr>
            <p:cNvPr id="8" name="TextBox 7"/>
            <p:cNvSpPr txBox="1"/>
            <p:nvPr/>
          </p:nvSpPr>
          <p:spPr>
            <a:xfrm>
              <a:off x="5995073" y="1720409"/>
              <a:ext cx="1969378" cy="307777"/>
            </a:xfrm>
            <a:prstGeom prst="rect">
              <a:avLst/>
            </a:prstGeom>
            <a:noFill/>
          </p:spPr>
          <p:txBody>
            <a:bodyPr wrap="square" rtlCol="0">
              <a:spAutoFit/>
            </a:bodyPr>
            <a:lstStyle/>
            <a:p>
              <a:r>
                <a:rPr lang="en-US" sz="1400" i="1" dirty="0"/>
                <a:t>VR</a:t>
              </a:r>
              <a:r>
                <a:rPr lang="en-US" sz="1400" dirty="0"/>
                <a:t> = 0.56, </a:t>
              </a:r>
              <a:r>
                <a:rPr lang="en-US" sz="1400" i="1" dirty="0" err="1"/>
                <a:t>VR</a:t>
              </a:r>
              <a:r>
                <a:rPr lang="en-US" sz="1400" i="1" baseline="-25000" dirty="0" err="1"/>
                <a:t>c</a:t>
              </a:r>
              <a:r>
                <a:rPr lang="en-US" sz="1400" dirty="0"/>
                <a:t> = 0.4,</a:t>
              </a:r>
            </a:p>
          </p:txBody>
        </p:sp>
        <p:pic>
          <p:nvPicPr>
            <p:cNvPr id="9" name="Picture 8"/>
            <p:cNvPicPr>
              <a:picLocks noChangeAspect="1"/>
            </p:cNvPicPr>
            <p:nvPr/>
          </p:nvPicPr>
          <p:blipFill rotWithShape="1">
            <a:blip r:embed="rId3"/>
            <a:srcRect t="6962" b="67593"/>
            <a:stretch/>
          </p:blipFill>
          <p:spPr>
            <a:xfrm>
              <a:off x="4628092" y="1987657"/>
              <a:ext cx="4083557" cy="449796"/>
            </a:xfrm>
            <a:prstGeom prst="rect">
              <a:avLst/>
            </a:prstGeom>
          </p:spPr>
        </p:pic>
        <p:grpSp>
          <p:nvGrpSpPr>
            <p:cNvPr id="10" name="Group 9"/>
            <p:cNvGrpSpPr/>
            <p:nvPr/>
          </p:nvGrpSpPr>
          <p:grpSpPr>
            <a:xfrm>
              <a:off x="5285100" y="3292573"/>
              <a:ext cx="818928" cy="95212"/>
              <a:chOff x="2856162" y="5124474"/>
              <a:chExt cx="761120" cy="73840"/>
            </a:xfrm>
          </p:grpSpPr>
          <p:sp>
            <p:nvSpPr>
              <p:cNvPr id="61" name="Rectangle 60"/>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Isosceles Triangle 61"/>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Isosceles Triangle 62"/>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p:cNvGrpSpPr/>
            <p:nvPr/>
          </p:nvGrpSpPr>
          <p:grpSpPr>
            <a:xfrm>
              <a:off x="5259586" y="2434016"/>
              <a:ext cx="818928" cy="95212"/>
              <a:chOff x="2856162" y="5124474"/>
              <a:chExt cx="761120" cy="73840"/>
            </a:xfrm>
          </p:grpSpPr>
          <p:sp>
            <p:nvSpPr>
              <p:cNvPr id="58" name="Rectangle 57"/>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Isosceles Triangle 58"/>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Isosceles Triangle 59"/>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11"/>
            <p:cNvGrpSpPr/>
            <p:nvPr/>
          </p:nvGrpSpPr>
          <p:grpSpPr>
            <a:xfrm>
              <a:off x="7311208" y="3292573"/>
              <a:ext cx="818928" cy="95212"/>
              <a:chOff x="2856162" y="5124474"/>
              <a:chExt cx="761120" cy="73840"/>
            </a:xfrm>
          </p:grpSpPr>
          <p:sp>
            <p:nvSpPr>
              <p:cNvPr id="55" name="Rectangle 54"/>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Isosceles Triangle 55"/>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Isosceles Triangle 56"/>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 name="Group 12"/>
            <p:cNvGrpSpPr/>
            <p:nvPr/>
          </p:nvGrpSpPr>
          <p:grpSpPr>
            <a:xfrm>
              <a:off x="7351050" y="2431759"/>
              <a:ext cx="818928" cy="95212"/>
              <a:chOff x="2856162" y="5124474"/>
              <a:chExt cx="761120" cy="73840"/>
            </a:xfrm>
          </p:grpSpPr>
          <p:sp>
            <p:nvSpPr>
              <p:cNvPr id="52" name="Rectangle 51"/>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Isosceles Triangle 52"/>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Isosceles Triangle 53"/>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p:cNvPicPr>
              <a:picLocks noChangeAspect="1"/>
            </p:cNvPicPr>
            <p:nvPr/>
          </p:nvPicPr>
          <p:blipFill rotWithShape="1">
            <a:blip r:embed="rId4"/>
            <a:srcRect l="57673" t="5557" b="66253"/>
            <a:stretch/>
          </p:blipFill>
          <p:spPr>
            <a:xfrm>
              <a:off x="7022750" y="3894115"/>
              <a:ext cx="1690177" cy="562247"/>
            </a:xfrm>
            <a:prstGeom prst="rect">
              <a:avLst/>
            </a:prstGeom>
          </p:spPr>
        </p:pic>
        <p:sp>
          <p:nvSpPr>
            <p:cNvPr id="15" name="TextBox 14"/>
            <p:cNvSpPr txBox="1"/>
            <p:nvPr/>
          </p:nvSpPr>
          <p:spPr>
            <a:xfrm>
              <a:off x="5068942" y="1495515"/>
              <a:ext cx="1404918" cy="338554"/>
            </a:xfrm>
            <a:prstGeom prst="rect">
              <a:avLst/>
            </a:prstGeom>
            <a:noFill/>
          </p:spPr>
          <p:txBody>
            <a:bodyPr wrap="square" rtlCol="0">
              <a:spAutoFit/>
            </a:bodyPr>
            <a:lstStyle/>
            <a:p>
              <a:r>
                <a:rPr lang="en-US" sz="1600" b="1" dirty="0"/>
                <a:t>Experimental</a:t>
              </a:r>
            </a:p>
          </p:txBody>
        </p:sp>
        <p:sp>
          <p:nvSpPr>
            <p:cNvPr id="16" name="TextBox 15"/>
            <p:cNvSpPr txBox="1"/>
            <p:nvPr/>
          </p:nvSpPr>
          <p:spPr>
            <a:xfrm>
              <a:off x="7521624" y="1534437"/>
              <a:ext cx="525071" cy="338554"/>
            </a:xfrm>
            <a:prstGeom prst="rect">
              <a:avLst/>
            </a:prstGeom>
            <a:noFill/>
          </p:spPr>
          <p:txBody>
            <a:bodyPr wrap="square" rtlCol="0">
              <a:spAutoFit/>
            </a:bodyPr>
            <a:lstStyle/>
            <a:p>
              <a:r>
                <a:rPr lang="en-US" sz="1600" b="1" dirty="0"/>
                <a:t>CFD</a:t>
              </a:r>
            </a:p>
          </p:txBody>
        </p:sp>
        <p:pic>
          <p:nvPicPr>
            <p:cNvPr id="17" name="Picture 16"/>
            <p:cNvPicPr>
              <a:picLocks noChangeAspect="1"/>
            </p:cNvPicPr>
            <p:nvPr/>
          </p:nvPicPr>
          <p:blipFill rotWithShape="1">
            <a:blip r:embed="rId4"/>
            <a:srcRect l="57388" t="33324" b="16059"/>
            <a:stretch/>
          </p:blipFill>
          <p:spPr>
            <a:xfrm>
              <a:off x="6898189" y="4616594"/>
              <a:ext cx="1701573" cy="1009542"/>
            </a:xfrm>
            <a:prstGeom prst="rect">
              <a:avLst/>
            </a:prstGeom>
          </p:spPr>
        </p:pic>
        <p:pic>
          <p:nvPicPr>
            <p:cNvPr id="18" name="Picture 17"/>
            <p:cNvPicPr/>
            <p:nvPr/>
          </p:nvPicPr>
          <p:blipFill rotWithShape="1">
            <a:blip r:embed="rId5" cstate="print">
              <a:extLst>
                <a:ext uri="{28A0092B-C50C-407E-A947-70E740481C1C}">
                  <a14:useLocalDpi xmlns:a14="http://schemas.microsoft.com/office/drawing/2010/main" val="0"/>
                </a:ext>
              </a:extLst>
            </a:blip>
            <a:srcRect l="8489" t="9173" r="47595" b="49706"/>
            <a:stretch/>
          </p:blipFill>
          <p:spPr bwMode="auto">
            <a:xfrm>
              <a:off x="4770248" y="4666471"/>
              <a:ext cx="1942644" cy="984843"/>
            </a:xfrm>
            <a:prstGeom prst="rect">
              <a:avLst/>
            </a:prstGeom>
            <a:noFill/>
          </p:spPr>
        </p:pic>
        <p:sp>
          <p:nvSpPr>
            <p:cNvPr id="19" name="Rectangle 18"/>
            <p:cNvSpPr/>
            <p:nvPr/>
          </p:nvSpPr>
          <p:spPr>
            <a:xfrm>
              <a:off x="6111970" y="4689805"/>
              <a:ext cx="600921" cy="431559"/>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6907909" y="4677823"/>
              <a:ext cx="1691853" cy="163315"/>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p:nvPr/>
          </p:nvPicPr>
          <p:blipFill rotWithShape="1">
            <a:blip r:embed="rId6" cstate="print">
              <a:extLst>
                <a:ext uri="{28A0092B-C50C-407E-A947-70E740481C1C}">
                  <a14:useLocalDpi xmlns:a14="http://schemas.microsoft.com/office/drawing/2010/main" val="0"/>
                </a:ext>
              </a:extLst>
            </a:blip>
            <a:srcRect l="8625" t="51099" r="47050" b="23076"/>
            <a:stretch/>
          </p:blipFill>
          <p:spPr bwMode="auto">
            <a:xfrm>
              <a:off x="4770248" y="3849672"/>
              <a:ext cx="1932488" cy="609583"/>
            </a:xfrm>
            <a:prstGeom prst="rect">
              <a:avLst/>
            </a:prstGeom>
            <a:noFill/>
          </p:spPr>
        </p:pic>
        <p:sp>
          <p:nvSpPr>
            <p:cNvPr id="22" name="Rectangle 21"/>
            <p:cNvSpPr/>
            <p:nvPr/>
          </p:nvSpPr>
          <p:spPr>
            <a:xfrm>
              <a:off x="6068950" y="3884364"/>
              <a:ext cx="600921" cy="299267"/>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5241317" y="4451310"/>
              <a:ext cx="818928" cy="95212"/>
              <a:chOff x="2856162" y="5124474"/>
              <a:chExt cx="761120" cy="73840"/>
            </a:xfrm>
          </p:grpSpPr>
          <p:sp>
            <p:nvSpPr>
              <p:cNvPr id="49" name="Rectangle 48"/>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Isosceles Triangle 49"/>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Isosceles Triangle 50"/>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 name="Group 23"/>
            <p:cNvGrpSpPr/>
            <p:nvPr/>
          </p:nvGrpSpPr>
          <p:grpSpPr>
            <a:xfrm>
              <a:off x="5242481" y="5645684"/>
              <a:ext cx="818928" cy="95212"/>
              <a:chOff x="2856162" y="5124474"/>
              <a:chExt cx="761120" cy="73840"/>
            </a:xfrm>
          </p:grpSpPr>
          <p:sp>
            <p:nvSpPr>
              <p:cNvPr id="46" name="Rectangle 45"/>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Isosceles Triangle 46"/>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Isosceles Triangle 47"/>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7427978" y="4431269"/>
              <a:ext cx="818928" cy="95212"/>
              <a:chOff x="2856162" y="5124474"/>
              <a:chExt cx="761120" cy="73840"/>
            </a:xfrm>
          </p:grpSpPr>
          <p:sp>
            <p:nvSpPr>
              <p:cNvPr id="43" name="Rectangle 42"/>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Isosceles Triangle 43"/>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Isosceles Triangle 44"/>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25"/>
            <p:cNvGrpSpPr/>
            <p:nvPr/>
          </p:nvGrpSpPr>
          <p:grpSpPr>
            <a:xfrm>
              <a:off x="7429142" y="5625644"/>
              <a:ext cx="818928" cy="95212"/>
              <a:chOff x="2856162" y="5124474"/>
              <a:chExt cx="761120" cy="73840"/>
            </a:xfrm>
          </p:grpSpPr>
          <p:sp>
            <p:nvSpPr>
              <p:cNvPr id="40" name="Rectangle 39"/>
              <p:cNvSpPr/>
              <p:nvPr/>
            </p:nvSpPr>
            <p:spPr>
              <a:xfrm>
                <a:off x="2897102" y="5124474"/>
                <a:ext cx="681404" cy="70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Isosceles Triangle 40"/>
              <p:cNvSpPr/>
              <p:nvPr/>
            </p:nvSpPr>
            <p:spPr>
              <a:xfrm flipV="1">
                <a:off x="3539731" y="512486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Isosceles Triangle 41"/>
              <p:cNvSpPr/>
              <p:nvPr/>
            </p:nvSpPr>
            <p:spPr>
              <a:xfrm flipV="1">
                <a:off x="2856162" y="5124474"/>
                <a:ext cx="77551" cy="734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TextBox 26"/>
            <p:cNvSpPr txBox="1"/>
            <p:nvPr/>
          </p:nvSpPr>
          <p:spPr>
            <a:xfrm>
              <a:off x="5976804" y="3604908"/>
              <a:ext cx="1969378" cy="307777"/>
            </a:xfrm>
            <a:prstGeom prst="rect">
              <a:avLst/>
            </a:prstGeom>
            <a:noFill/>
          </p:spPr>
          <p:txBody>
            <a:bodyPr wrap="square" rtlCol="0">
              <a:spAutoFit/>
            </a:bodyPr>
            <a:lstStyle/>
            <a:p>
              <a:r>
                <a:rPr lang="en-US" sz="1400" i="1" dirty="0"/>
                <a:t>VR</a:t>
              </a:r>
              <a:r>
                <a:rPr lang="en-US" sz="1400" dirty="0"/>
                <a:t> = 1.11, </a:t>
              </a:r>
              <a:r>
                <a:rPr lang="en-US" sz="1400" i="1" dirty="0" err="1"/>
                <a:t>VR</a:t>
              </a:r>
              <a:r>
                <a:rPr lang="en-US" sz="1400" i="1" baseline="-25000" dirty="0" err="1"/>
                <a:t>c</a:t>
              </a:r>
              <a:r>
                <a:rPr lang="en-US" sz="1400" dirty="0"/>
                <a:t> = 0.4</a:t>
              </a:r>
            </a:p>
          </p:txBody>
        </p:sp>
        <p:sp>
          <p:nvSpPr>
            <p:cNvPr id="28" name="TextBox 27"/>
            <p:cNvSpPr txBox="1"/>
            <p:nvPr/>
          </p:nvSpPr>
          <p:spPr>
            <a:xfrm>
              <a:off x="4754948" y="1726174"/>
              <a:ext cx="400086" cy="278483"/>
            </a:xfrm>
            <a:prstGeom prst="rect">
              <a:avLst/>
            </a:prstGeom>
            <a:noFill/>
          </p:spPr>
          <p:txBody>
            <a:bodyPr wrap="none" rtlCol="0">
              <a:spAutoFit/>
            </a:bodyPr>
            <a:lstStyle/>
            <a:p>
              <a:r>
                <a:rPr lang="en-US" sz="1050" dirty="0"/>
                <a:t>(a)</a:t>
              </a:r>
            </a:p>
          </p:txBody>
        </p:sp>
        <p:sp>
          <p:nvSpPr>
            <p:cNvPr id="29" name="TextBox 28"/>
            <p:cNvSpPr txBox="1"/>
            <p:nvPr/>
          </p:nvSpPr>
          <p:spPr>
            <a:xfrm>
              <a:off x="4729814" y="3577888"/>
              <a:ext cx="407886" cy="278483"/>
            </a:xfrm>
            <a:prstGeom prst="rect">
              <a:avLst/>
            </a:prstGeom>
            <a:noFill/>
          </p:spPr>
          <p:txBody>
            <a:bodyPr wrap="none" rtlCol="0">
              <a:spAutoFit/>
            </a:bodyPr>
            <a:lstStyle/>
            <a:p>
              <a:r>
                <a:rPr lang="en-US" sz="1050" dirty="0"/>
                <a:t>(b)</a:t>
              </a:r>
            </a:p>
          </p:txBody>
        </p:sp>
        <p:pic>
          <p:nvPicPr>
            <p:cNvPr id="34" name="Picture 33"/>
            <p:cNvPicPr/>
            <p:nvPr/>
          </p:nvPicPr>
          <p:blipFill rotWithShape="1">
            <a:blip r:embed="rId7" cstate="print">
              <a:extLst>
                <a:ext uri="{28A0092B-C50C-407E-A947-70E740481C1C}">
                  <a14:useLocalDpi xmlns:a14="http://schemas.microsoft.com/office/drawing/2010/main" val="0"/>
                </a:ext>
              </a:extLst>
            </a:blip>
            <a:srcRect l="46774" t="86959" r="1586" b="-1241"/>
            <a:stretch/>
          </p:blipFill>
          <p:spPr bwMode="auto">
            <a:xfrm>
              <a:off x="5576512" y="5786368"/>
              <a:ext cx="2284312" cy="342058"/>
            </a:xfrm>
            <a:prstGeom prst="rect">
              <a:avLst/>
            </a:prstGeom>
            <a:noFill/>
          </p:spPr>
        </p:pic>
        <p:sp>
          <p:nvSpPr>
            <p:cNvPr id="35" name="Rectangle 34"/>
            <p:cNvSpPr/>
            <p:nvPr/>
          </p:nvSpPr>
          <p:spPr>
            <a:xfrm>
              <a:off x="4628092" y="1553684"/>
              <a:ext cx="4014255" cy="4574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6724977" y="1994883"/>
              <a:ext cx="419704" cy="432721"/>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8399012" y="1993352"/>
              <a:ext cx="197024" cy="432721"/>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p:cNvSpPr/>
            <p:nvPr/>
          </p:nvSpPr>
          <p:spPr>
            <a:xfrm>
              <a:off x="6930046" y="3892089"/>
              <a:ext cx="286187" cy="539180"/>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p:cNvSpPr/>
            <p:nvPr/>
          </p:nvSpPr>
          <p:spPr>
            <a:xfrm>
              <a:off x="8264373" y="3892089"/>
              <a:ext cx="330637" cy="539180"/>
            </a:xfrm>
            <a:prstGeom prst="rect">
              <a:avLst/>
            </a:prstGeom>
            <a:solidFill>
              <a:srgbClr val="2D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4628092" y="1543140"/>
              <a:ext cx="4083557" cy="58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613992" y="6115021"/>
              <a:ext cx="4083557" cy="58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95010" y="1473782"/>
              <a:ext cx="102539" cy="4699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586635" y="1550492"/>
              <a:ext cx="102539" cy="4699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4299249" y="2175063"/>
              <a:ext cx="630301" cy="230832"/>
            </a:xfrm>
            <a:prstGeom prst="rect">
              <a:avLst/>
            </a:prstGeom>
            <a:solidFill>
              <a:schemeClr val="bg1"/>
            </a:solidFill>
          </p:spPr>
          <p:txBody>
            <a:bodyPr wrap="none" bIns="0" rtlCol="0">
              <a:spAutoFit/>
            </a:bodyPr>
            <a:lstStyle/>
            <a:p>
              <a:r>
                <a:rPr lang="en-US" sz="1200" b="1" i="1" dirty="0"/>
                <a:t>x/d</a:t>
              </a:r>
              <a:r>
                <a:rPr lang="en-US" sz="1200" b="1" dirty="0"/>
                <a:t> = 0</a:t>
              </a:r>
              <a:endParaRPr lang="en-US" sz="1200" b="1" i="1" dirty="0"/>
            </a:p>
          </p:txBody>
        </p:sp>
        <p:sp>
          <p:nvSpPr>
            <p:cNvPr id="31" name="TextBox 30"/>
            <p:cNvSpPr txBox="1"/>
            <p:nvPr/>
          </p:nvSpPr>
          <p:spPr>
            <a:xfrm rot="16200000">
              <a:off x="4304209" y="2931447"/>
              <a:ext cx="630301" cy="230832"/>
            </a:xfrm>
            <a:prstGeom prst="rect">
              <a:avLst/>
            </a:prstGeom>
            <a:solidFill>
              <a:schemeClr val="bg1"/>
            </a:solidFill>
          </p:spPr>
          <p:txBody>
            <a:bodyPr wrap="none" bIns="0" rtlCol="0">
              <a:spAutoFit/>
            </a:bodyPr>
            <a:lstStyle/>
            <a:p>
              <a:r>
                <a:rPr lang="en-US" sz="1200" b="1" i="1" dirty="0"/>
                <a:t>x/d</a:t>
              </a:r>
              <a:r>
                <a:rPr lang="en-US" sz="1200" b="1" dirty="0"/>
                <a:t> = 5</a:t>
              </a:r>
              <a:endParaRPr lang="en-US" sz="1200" b="1" i="1" dirty="0"/>
            </a:p>
          </p:txBody>
        </p:sp>
        <p:sp>
          <p:nvSpPr>
            <p:cNvPr id="32" name="TextBox 31"/>
            <p:cNvSpPr txBox="1"/>
            <p:nvPr/>
          </p:nvSpPr>
          <p:spPr>
            <a:xfrm rot="16200000">
              <a:off x="4310224" y="4072986"/>
              <a:ext cx="630301" cy="230832"/>
            </a:xfrm>
            <a:prstGeom prst="rect">
              <a:avLst/>
            </a:prstGeom>
            <a:solidFill>
              <a:schemeClr val="bg1"/>
            </a:solidFill>
          </p:spPr>
          <p:txBody>
            <a:bodyPr wrap="none" bIns="0" rtlCol="0">
              <a:spAutoFit/>
            </a:bodyPr>
            <a:lstStyle/>
            <a:p>
              <a:r>
                <a:rPr lang="en-US" sz="1200" b="1" i="1" dirty="0"/>
                <a:t>x/d</a:t>
              </a:r>
              <a:r>
                <a:rPr lang="en-US" sz="1200" b="1" dirty="0"/>
                <a:t> = 0</a:t>
              </a:r>
              <a:endParaRPr lang="en-US" sz="1200" b="1" i="1" dirty="0"/>
            </a:p>
          </p:txBody>
        </p:sp>
        <p:sp>
          <p:nvSpPr>
            <p:cNvPr id="33" name="TextBox 32"/>
            <p:cNvSpPr txBox="1"/>
            <p:nvPr/>
          </p:nvSpPr>
          <p:spPr>
            <a:xfrm rot="16200000">
              <a:off x="4310095" y="5048247"/>
              <a:ext cx="630301" cy="230832"/>
            </a:xfrm>
            <a:prstGeom prst="rect">
              <a:avLst/>
            </a:prstGeom>
            <a:solidFill>
              <a:schemeClr val="bg1"/>
            </a:solidFill>
          </p:spPr>
          <p:txBody>
            <a:bodyPr wrap="none" bIns="0" rtlCol="0">
              <a:spAutoFit/>
            </a:bodyPr>
            <a:lstStyle/>
            <a:p>
              <a:r>
                <a:rPr lang="en-US" sz="1200" b="1" i="1" dirty="0"/>
                <a:t>x/d</a:t>
              </a:r>
              <a:r>
                <a:rPr lang="en-US" sz="1200" b="1" dirty="0"/>
                <a:t> = 5</a:t>
              </a:r>
              <a:endParaRPr lang="en-US" sz="1200" b="1" i="1" dirty="0"/>
            </a:p>
          </p:txBody>
        </p:sp>
      </p:grpSp>
    </p:spTree>
    <p:extLst>
      <p:ext uri="{BB962C8B-B14F-4D97-AF65-F5344CB8AC3E}">
        <p14:creationId xmlns:p14="http://schemas.microsoft.com/office/powerpoint/2010/main" val="3356744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89" y="584628"/>
            <a:ext cx="7886700" cy="565075"/>
          </a:xfrm>
        </p:spPr>
        <p:txBody>
          <a:bodyPr>
            <a:noAutofit/>
          </a:bodyPr>
          <a:lstStyle/>
          <a:p>
            <a:r>
              <a:rPr lang="en-US" sz="2400" dirty="0"/>
              <a:t>New internal geometries are made possible by additive manufacturing.  We investigated a new “swept inlet” design using RANS simulation and predicted significantly improved performance.</a:t>
            </a:r>
          </a:p>
        </p:txBody>
      </p:sp>
      <p:grpSp>
        <p:nvGrpSpPr>
          <p:cNvPr id="3" name="Group 2"/>
          <p:cNvGrpSpPr/>
          <p:nvPr/>
        </p:nvGrpSpPr>
        <p:grpSpPr>
          <a:xfrm>
            <a:off x="981329" y="1599612"/>
            <a:ext cx="5368802" cy="1391340"/>
            <a:chOff x="1656780" y="758563"/>
            <a:chExt cx="6584245" cy="1706326"/>
          </a:xfrm>
        </p:grpSpPr>
        <p:pic>
          <p:nvPicPr>
            <p:cNvPr id="4" name="Picture 3">
              <a:extLst>
                <a:ext uri="{FF2B5EF4-FFF2-40B4-BE49-F238E27FC236}">
                  <a16:creationId xmlns:a16="http://schemas.microsoft.com/office/drawing/2014/main" id="{4DAEE2F3-ABBF-4572-96A9-1ACE60102B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31" t="-205" r="24608" b="49836"/>
            <a:stretch/>
          </p:blipFill>
          <p:spPr>
            <a:xfrm>
              <a:off x="4688991" y="1082988"/>
              <a:ext cx="2734235" cy="1369997"/>
            </a:xfrm>
            <a:prstGeom prst="rect">
              <a:avLst/>
            </a:prstGeom>
          </p:spPr>
        </p:pic>
        <p:sp>
          <p:nvSpPr>
            <p:cNvPr id="5" name="TextBox 4">
              <a:extLst>
                <a:ext uri="{FF2B5EF4-FFF2-40B4-BE49-F238E27FC236}">
                  <a16:creationId xmlns:a16="http://schemas.microsoft.com/office/drawing/2014/main" id="{79AD6D9B-2FEC-4F2E-BC48-4EE746331A68}"/>
                </a:ext>
              </a:extLst>
            </p:cNvPr>
            <p:cNvSpPr txBox="1"/>
            <p:nvPr/>
          </p:nvSpPr>
          <p:spPr>
            <a:xfrm>
              <a:off x="5019072" y="758563"/>
              <a:ext cx="2074071" cy="415199"/>
            </a:xfrm>
            <a:prstGeom prst="rect">
              <a:avLst/>
            </a:prstGeom>
            <a:noFill/>
          </p:spPr>
          <p:txBody>
            <a:bodyPr wrap="square" rtlCol="0">
              <a:spAutoFit/>
            </a:bodyPr>
            <a:lstStyle/>
            <a:p>
              <a:r>
                <a:rPr lang="en-US" sz="1600" b="1" dirty="0"/>
                <a:t>New swept inlet</a:t>
              </a:r>
            </a:p>
          </p:txBody>
        </p:sp>
        <p:sp>
          <p:nvSpPr>
            <p:cNvPr id="6" name="TextBox 5">
              <a:extLst>
                <a:ext uri="{FF2B5EF4-FFF2-40B4-BE49-F238E27FC236}">
                  <a16:creationId xmlns:a16="http://schemas.microsoft.com/office/drawing/2014/main" id="{9378E7D3-192F-4EB8-A369-579DC997C19E}"/>
                </a:ext>
              </a:extLst>
            </p:cNvPr>
            <p:cNvSpPr txBox="1"/>
            <p:nvPr/>
          </p:nvSpPr>
          <p:spPr>
            <a:xfrm>
              <a:off x="2145857" y="758563"/>
              <a:ext cx="1846729" cy="415199"/>
            </a:xfrm>
            <a:prstGeom prst="rect">
              <a:avLst/>
            </a:prstGeom>
            <a:noFill/>
          </p:spPr>
          <p:txBody>
            <a:bodyPr wrap="square" rtlCol="0">
              <a:spAutoFit/>
            </a:bodyPr>
            <a:lstStyle/>
            <a:p>
              <a:r>
                <a:rPr lang="en-US" sz="1600" b="1" dirty="0"/>
                <a:t>Standard 7-7-7</a:t>
              </a:r>
            </a:p>
          </p:txBody>
        </p:sp>
        <p:pic>
          <p:nvPicPr>
            <p:cNvPr id="7" name="Picture 6">
              <a:extLst>
                <a:ext uri="{FF2B5EF4-FFF2-40B4-BE49-F238E27FC236}">
                  <a16:creationId xmlns:a16="http://schemas.microsoft.com/office/drawing/2014/main" id="{CFB3B0A7-A9DB-474D-BB90-0FD3728DC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31" t="51653" r="24608" b="1"/>
            <a:stretch/>
          </p:blipFill>
          <p:spPr>
            <a:xfrm>
              <a:off x="1656780" y="1082988"/>
              <a:ext cx="2824884" cy="1358579"/>
            </a:xfrm>
            <a:prstGeom prst="rect">
              <a:avLst/>
            </a:prstGeom>
          </p:spPr>
        </p:pic>
        <p:pic>
          <p:nvPicPr>
            <p:cNvPr id="8" name="Picture 7">
              <a:extLst>
                <a:ext uri="{FF2B5EF4-FFF2-40B4-BE49-F238E27FC236}">
                  <a16:creationId xmlns:a16="http://schemas.microsoft.com/office/drawing/2014/main" id="{B573FBB1-9CD0-424D-8BC2-595B897D9600}"/>
                </a:ext>
              </a:extLst>
            </p:cNvPr>
            <p:cNvPicPr>
              <a:picLocks noChangeAspect="1"/>
            </p:cNvPicPr>
            <p:nvPr/>
          </p:nvPicPr>
          <p:blipFill rotWithShape="1">
            <a:blip r:embed="rId4">
              <a:extLst>
                <a:ext uri="{28A0092B-C50C-407E-A947-70E740481C1C}">
                  <a14:useLocalDpi xmlns:a14="http://schemas.microsoft.com/office/drawing/2010/main" val="0"/>
                </a:ext>
              </a:extLst>
            </a:blip>
            <a:srcRect l="81375" t="7381" r="8166" b="11664"/>
            <a:stretch/>
          </p:blipFill>
          <p:spPr>
            <a:xfrm>
              <a:off x="7466436" y="1038533"/>
              <a:ext cx="573742" cy="142635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2137CD-405E-44CE-9DC9-B11A741A340C}"/>
                    </a:ext>
                  </a:extLst>
                </p:cNvPr>
                <p:cNvSpPr txBox="1"/>
                <p:nvPr/>
              </p:nvSpPr>
              <p:spPr>
                <a:xfrm>
                  <a:off x="8012373" y="1500799"/>
                  <a:ext cx="228652" cy="4671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latin typeface="Cambria Math" panose="02040503050406030204" pitchFamily="18" charset="0"/>
                              </a:rPr>
                            </m:ctrlPr>
                          </m:fPr>
                          <m:num>
                            <m:r>
                              <a:rPr lang="en-US" sz="1400" b="1" i="1" smtClean="0">
                                <a:latin typeface="Cambria Math" panose="02040503050406030204" pitchFamily="18" charset="0"/>
                              </a:rPr>
                              <m:t>𝑼</m:t>
                            </m:r>
                          </m:num>
                          <m:den>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𝑼</m:t>
                                </m:r>
                              </m:e>
                              <m:sub>
                                <m:r>
                                  <a:rPr lang="en-US" sz="1400" b="1" i="1" smtClean="0">
                                    <a:latin typeface="Cambria Math" panose="02040503050406030204" pitchFamily="18" charset="0"/>
                                  </a:rPr>
                                  <m:t>𝒋</m:t>
                                </m:r>
                              </m:sub>
                            </m:sSub>
                          </m:den>
                        </m:f>
                      </m:oMath>
                    </m:oMathPara>
                  </a14:m>
                  <a:endParaRPr lang="en-US" sz="1400" b="1" dirty="0"/>
                </a:p>
              </p:txBody>
            </p:sp>
          </mc:Choice>
          <mc:Fallback xmlns="">
            <p:sp>
              <p:nvSpPr>
                <p:cNvPr id="9" name="TextBox 8">
                  <a:extLst>
                    <a:ext uri="{FF2B5EF4-FFF2-40B4-BE49-F238E27FC236}">
                      <a16:creationId xmlns:a16="http://schemas.microsoft.com/office/drawing/2014/main" id="{022137CD-405E-44CE-9DC9-B11A741A340C}"/>
                    </a:ext>
                  </a:extLst>
                </p:cNvPr>
                <p:cNvSpPr txBox="1">
                  <a:spLocks noRot="1" noChangeAspect="1" noMove="1" noResize="1" noEditPoints="1" noAdjustHandles="1" noChangeArrowheads="1" noChangeShapeType="1" noTextEdit="1"/>
                </p:cNvSpPr>
                <p:nvPr/>
              </p:nvSpPr>
              <p:spPr>
                <a:xfrm>
                  <a:off x="8012373" y="1500799"/>
                  <a:ext cx="228652" cy="467116"/>
                </a:xfrm>
                <a:prstGeom prst="rect">
                  <a:avLst/>
                </a:prstGeom>
                <a:blipFill>
                  <a:blip r:embed="rId5"/>
                  <a:stretch>
                    <a:fillRect l="-32258" t="-1613" r="-25806" b="-3548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B0EDF79-5F50-411A-A54F-30CB8E8E1832}"/>
                </a:ext>
              </a:extLst>
            </p:cNvPr>
            <p:cNvSpPr txBox="1"/>
            <p:nvPr/>
          </p:nvSpPr>
          <p:spPr>
            <a:xfrm>
              <a:off x="3918487" y="1531859"/>
              <a:ext cx="1432918" cy="452945"/>
            </a:xfrm>
            <a:prstGeom prst="rect">
              <a:avLst/>
            </a:prstGeom>
            <a:noFill/>
          </p:spPr>
          <p:txBody>
            <a:bodyPr wrap="square" rtlCol="0">
              <a:spAutoFit/>
            </a:bodyPr>
            <a:lstStyle/>
            <a:p>
              <a:r>
                <a:rPr lang="en-US" b="1" dirty="0"/>
                <a:t>VR = 1.11</a:t>
              </a:r>
            </a:p>
          </p:txBody>
        </p:sp>
      </p:grpSp>
      <p:grpSp>
        <p:nvGrpSpPr>
          <p:cNvPr id="11" name="Group 10"/>
          <p:cNvGrpSpPr/>
          <p:nvPr/>
        </p:nvGrpSpPr>
        <p:grpSpPr>
          <a:xfrm>
            <a:off x="2498971" y="3531936"/>
            <a:ext cx="4740849" cy="3118845"/>
            <a:chOff x="1272469" y="1312613"/>
            <a:chExt cx="5830929" cy="4053250"/>
          </a:xfrm>
        </p:grpSpPr>
        <p:pic>
          <p:nvPicPr>
            <p:cNvPr id="12" name="Picture 11">
              <a:extLst>
                <a:ext uri="{FF2B5EF4-FFF2-40B4-BE49-F238E27FC236}">
                  <a16:creationId xmlns:a16="http://schemas.microsoft.com/office/drawing/2014/main" id="{D2470988-C962-4D0E-90D2-36C8FA721D7E}"/>
                </a:ext>
              </a:extLst>
            </p:cNvPr>
            <p:cNvPicPr>
              <a:picLocks noChangeAspect="1"/>
            </p:cNvPicPr>
            <p:nvPr/>
          </p:nvPicPr>
          <p:blipFill rotWithShape="1">
            <a:blip r:embed="rId6">
              <a:extLst>
                <a:ext uri="{28A0092B-C50C-407E-A947-70E740481C1C}">
                  <a14:useLocalDpi xmlns:a14="http://schemas.microsoft.com/office/drawing/2010/main" val="0"/>
                </a:ext>
              </a:extLst>
            </a:blip>
            <a:srcRect l="81441" t="5911" r="8391" b="7592"/>
            <a:stretch/>
          </p:blipFill>
          <p:spPr>
            <a:xfrm>
              <a:off x="6727122" y="2378104"/>
              <a:ext cx="376276" cy="2083983"/>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AAC3603-E28E-4E0B-9DBF-9B3DF760729F}"/>
                    </a:ext>
                  </a:extLst>
                </p:cNvPr>
                <p:cNvSpPr txBox="1"/>
                <p:nvPr/>
              </p:nvSpPr>
              <p:spPr>
                <a:xfrm>
                  <a:off x="6768938" y="2073936"/>
                  <a:ext cx="1679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𝜃</m:t>
                        </m:r>
                      </m:oMath>
                    </m:oMathPara>
                  </a14:m>
                  <a:endParaRPr lang="en-US" sz="1600" dirty="0"/>
                </a:p>
              </p:txBody>
            </p:sp>
          </mc:Choice>
          <mc:Fallback xmlns="">
            <p:sp>
              <p:nvSpPr>
                <p:cNvPr id="33" name="TextBox 32">
                  <a:extLst>
                    <a:ext uri="{FF2B5EF4-FFF2-40B4-BE49-F238E27FC236}">
                      <a16:creationId xmlns:a16="http://schemas.microsoft.com/office/drawing/2014/main" id="{2AAC3603-E28E-4E0B-9DBF-9B3DF760729F}"/>
                    </a:ext>
                  </a:extLst>
                </p:cNvPr>
                <p:cNvSpPr txBox="1">
                  <a:spLocks noRot="1" noChangeAspect="1" noMove="1" noResize="1" noEditPoints="1" noAdjustHandles="1" noChangeArrowheads="1" noChangeShapeType="1" noTextEdit="1"/>
                </p:cNvSpPr>
                <p:nvPr/>
              </p:nvSpPr>
              <p:spPr>
                <a:xfrm>
                  <a:off x="6768938" y="2073936"/>
                  <a:ext cx="167930" cy="246221"/>
                </a:xfrm>
                <a:prstGeom prst="rect">
                  <a:avLst/>
                </a:prstGeom>
                <a:blipFill>
                  <a:blip r:embed="rId7"/>
                  <a:stretch>
                    <a:fillRect l="-28571" r="-25000" b="-4878"/>
                  </a:stretch>
                </a:blipFill>
              </p:spPr>
              <p:txBody>
                <a:bodyPr/>
                <a:lstStyle/>
                <a:p>
                  <a:r>
                    <a:rPr lang="en-US">
                      <a:noFill/>
                    </a:rPr>
                    <a:t> </a:t>
                  </a:r>
                </a:p>
              </p:txBody>
            </p:sp>
          </mc:Fallback>
        </mc:AlternateContent>
        <p:grpSp>
          <p:nvGrpSpPr>
            <p:cNvPr id="14" name="Group 13"/>
            <p:cNvGrpSpPr/>
            <p:nvPr/>
          </p:nvGrpSpPr>
          <p:grpSpPr>
            <a:xfrm>
              <a:off x="1272469" y="1312613"/>
              <a:ext cx="5185481" cy="4053250"/>
              <a:chOff x="1272470" y="508528"/>
              <a:chExt cx="6214180" cy="4857336"/>
            </a:xfrm>
          </p:grpSpPr>
          <p:sp>
            <p:nvSpPr>
              <p:cNvPr id="15" name="TextBox 14">
                <a:extLst>
                  <a:ext uri="{FF2B5EF4-FFF2-40B4-BE49-F238E27FC236}">
                    <a16:creationId xmlns:a16="http://schemas.microsoft.com/office/drawing/2014/main" id="{79AD6D9B-2FEC-4F2E-BC48-4EE746331A68}"/>
                  </a:ext>
                </a:extLst>
              </p:cNvPr>
              <p:cNvSpPr txBox="1"/>
              <p:nvPr/>
            </p:nvSpPr>
            <p:spPr>
              <a:xfrm>
                <a:off x="5286374" y="508528"/>
                <a:ext cx="2065494" cy="479337"/>
              </a:xfrm>
              <a:prstGeom prst="rect">
                <a:avLst/>
              </a:prstGeom>
              <a:noFill/>
            </p:spPr>
            <p:txBody>
              <a:bodyPr wrap="square" rtlCol="0">
                <a:spAutoFit/>
              </a:bodyPr>
              <a:lstStyle/>
              <a:p>
                <a:r>
                  <a:rPr lang="en-US" sz="1400" b="1" dirty="0"/>
                  <a:t>Swept Inlet</a:t>
                </a:r>
              </a:p>
            </p:txBody>
          </p:sp>
          <p:sp>
            <p:nvSpPr>
              <p:cNvPr id="16" name="TextBox 15">
                <a:extLst>
                  <a:ext uri="{FF2B5EF4-FFF2-40B4-BE49-F238E27FC236}">
                    <a16:creationId xmlns:a16="http://schemas.microsoft.com/office/drawing/2014/main" id="{9378E7D3-192F-4EB8-A369-579DC997C19E}"/>
                  </a:ext>
                </a:extLst>
              </p:cNvPr>
              <p:cNvSpPr txBox="1"/>
              <p:nvPr/>
            </p:nvSpPr>
            <p:spPr>
              <a:xfrm>
                <a:off x="2151410" y="508528"/>
                <a:ext cx="2234097" cy="479337"/>
              </a:xfrm>
              <a:prstGeom prst="rect">
                <a:avLst/>
              </a:prstGeom>
              <a:noFill/>
            </p:spPr>
            <p:txBody>
              <a:bodyPr wrap="square" rtlCol="0">
                <a:spAutoFit/>
              </a:bodyPr>
              <a:lstStyle/>
              <a:p>
                <a:r>
                  <a:rPr lang="en-US" sz="1400" b="1" dirty="0"/>
                  <a:t>Standard 7-7-7</a:t>
                </a:r>
              </a:p>
            </p:txBody>
          </p:sp>
          <p:sp>
            <p:nvSpPr>
              <p:cNvPr id="17" name="TextBox 16">
                <a:extLst>
                  <a:ext uri="{FF2B5EF4-FFF2-40B4-BE49-F238E27FC236}">
                    <a16:creationId xmlns:a16="http://schemas.microsoft.com/office/drawing/2014/main" id="{4CD94424-649F-471E-A837-8AC186E90211}"/>
                  </a:ext>
                </a:extLst>
              </p:cNvPr>
              <p:cNvSpPr txBox="1"/>
              <p:nvPr/>
            </p:nvSpPr>
            <p:spPr>
              <a:xfrm>
                <a:off x="1272470" y="1310233"/>
                <a:ext cx="1328380" cy="368834"/>
              </a:xfrm>
              <a:prstGeom prst="rect">
                <a:avLst/>
              </a:prstGeom>
              <a:noFill/>
            </p:spPr>
            <p:txBody>
              <a:bodyPr wrap="square" rtlCol="0">
                <a:spAutoFit/>
              </a:bodyPr>
              <a:lstStyle/>
              <a:p>
                <a:r>
                  <a:rPr lang="en-US" sz="1400" b="1" dirty="0"/>
                  <a:t>-2D</a:t>
                </a:r>
              </a:p>
            </p:txBody>
          </p:sp>
          <p:sp>
            <p:nvSpPr>
              <p:cNvPr id="18" name="TextBox 17">
                <a:extLst>
                  <a:ext uri="{FF2B5EF4-FFF2-40B4-BE49-F238E27FC236}">
                    <a16:creationId xmlns:a16="http://schemas.microsoft.com/office/drawing/2014/main" id="{9A6A721D-68FD-4ACE-AD9F-A5B1DFF207B5}"/>
                  </a:ext>
                </a:extLst>
              </p:cNvPr>
              <p:cNvSpPr txBox="1"/>
              <p:nvPr/>
            </p:nvSpPr>
            <p:spPr>
              <a:xfrm>
                <a:off x="1327838" y="2834170"/>
                <a:ext cx="1217647" cy="368834"/>
              </a:xfrm>
              <a:prstGeom prst="rect">
                <a:avLst/>
              </a:prstGeom>
              <a:noFill/>
            </p:spPr>
            <p:txBody>
              <a:bodyPr wrap="square" rtlCol="0">
                <a:spAutoFit/>
              </a:bodyPr>
              <a:lstStyle/>
              <a:p>
                <a:r>
                  <a:rPr lang="en-US" sz="1400" b="1" dirty="0"/>
                  <a:t>0D</a:t>
                </a:r>
              </a:p>
            </p:txBody>
          </p:sp>
          <p:sp>
            <p:nvSpPr>
              <p:cNvPr id="19" name="TextBox 18">
                <a:extLst>
                  <a:ext uri="{FF2B5EF4-FFF2-40B4-BE49-F238E27FC236}">
                    <a16:creationId xmlns:a16="http://schemas.microsoft.com/office/drawing/2014/main" id="{C39F19D2-275A-45C0-B1C6-3E00DAA52308}"/>
                  </a:ext>
                </a:extLst>
              </p:cNvPr>
              <p:cNvSpPr txBox="1"/>
              <p:nvPr/>
            </p:nvSpPr>
            <p:spPr>
              <a:xfrm>
                <a:off x="1327838" y="4282796"/>
                <a:ext cx="1304126" cy="368834"/>
              </a:xfrm>
              <a:prstGeom prst="rect">
                <a:avLst/>
              </a:prstGeom>
              <a:noFill/>
            </p:spPr>
            <p:txBody>
              <a:bodyPr wrap="square" rtlCol="0">
                <a:spAutoFit/>
              </a:bodyPr>
              <a:lstStyle/>
              <a:p>
                <a:r>
                  <a:rPr lang="en-US" sz="1400" b="1" dirty="0"/>
                  <a:t>5D</a:t>
                </a:r>
              </a:p>
            </p:txBody>
          </p:sp>
          <p:pic>
            <p:nvPicPr>
              <p:cNvPr id="20" name="Picture 19"/>
              <p:cNvPicPr>
                <a:picLocks noChangeAspect="1"/>
              </p:cNvPicPr>
              <p:nvPr/>
            </p:nvPicPr>
            <p:blipFill rotWithShape="1">
              <a:blip r:embed="rId8"/>
              <a:srcRect b="29582"/>
              <a:stretch/>
            </p:blipFill>
            <p:spPr>
              <a:xfrm>
                <a:off x="1928540" y="3862155"/>
                <a:ext cx="5558110" cy="1503709"/>
              </a:xfrm>
              <a:prstGeom prst="rect">
                <a:avLst/>
              </a:prstGeom>
            </p:spPr>
          </p:pic>
          <p:pic>
            <p:nvPicPr>
              <p:cNvPr id="21" name="Picture 20"/>
              <p:cNvPicPr>
                <a:picLocks noChangeAspect="1"/>
              </p:cNvPicPr>
              <p:nvPr/>
            </p:nvPicPr>
            <p:blipFill rotWithShape="1">
              <a:blip r:embed="rId9"/>
              <a:srcRect t="19326" b="27631"/>
              <a:stretch/>
            </p:blipFill>
            <p:spPr>
              <a:xfrm>
                <a:off x="1886387" y="2422543"/>
                <a:ext cx="5600263" cy="1163691"/>
              </a:xfrm>
              <a:prstGeom prst="rect">
                <a:avLst/>
              </a:prstGeom>
            </p:spPr>
          </p:pic>
          <p:pic>
            <p:nvPicPr>
              <p:cNvPr id="22" name="Picture 21"/>
              <p:cNvPicPr>
                <a:picLocks noChangeAspect="1"/>
              </p:cNvPicPr>
              <p:nvPr/>
            </p:nvPicPr>
            <p:blipFill rotWithShape="1">
              <a:blip r:embed="rId10"/>
              <a:srcRect t="39056"/>
              <a:stretch/>
            </p:blipFill>
            <p:spPr>
              <a:xfrm>
                <a:off x="1896249" y="963280"/>
                <a:ext cx="5590401" cy="1406275"/>
              </a:xfrm>
              <a:prstGeom prst="rect">
                <a:avLst/>
              </a:prstGeom>
            </p:spPr>
          </p:pic>
          <p:sp>
            <p:nvSpPr>
              <p:cNvPr id="23" name="TextBox 22"/>
              <p:cNvSpPr txBox="1"/>
              <p:nvPr/>
            </p:nvSpPr>
            <p:spPr>
              <a:xfrm>
                <a:off x="4190122" y="1736194"/>
                <a:ext cx="1179884" cy="405717"/>
              </a:xfrm>
              <a:prstGeom prst="rect">
                <a:avLst/>
              </a:prstGeom>
              <a:noFill/>
            </p:spPr>
            <p:txBody>
              <a:bodyPr wrap="none" rtlCol="0">
                <a:spAutoFit/>
              </a:bodyPr>
              <a:lstStyle/>
              <a:p>
                <a:r>
                  <a:rPr lang="en-US" sz="1600" b="1" dirty="0"/>
                  <a:t>VR = 1.11</a:t>
                </a:r>
              </a:p>
            </p:txBody>
          </p:sp>
        </p:grpSp>
      </p:grpSp>
      <p:sp>
        <p:nvSpPr>
          <p:cNvPr id="24" name="TextBox 23"/>
          <p:cNvSpPr txBox="1"/>
          <p:nvPr/>
        </p:nvSpPr>
        <p:spPr>
          <a:xfrm>
            <a:off x="2488130" y="3362659"/>
            <a:ext cx="478016" cy="338554"/>
          </a:xfrm>
          <a:prstGeom prst="rect">
            <a:avLst/>
          </a:prstGeom>
          <a:noFill/>
        </p:spPr>
        <p:txBody>
          <a:bodyPr wrap="none" rtlCol="0">
            <a:spAutoFit/>
          </a:bodyPr>
          <a:lstStyle/>
          <a:p>
            <a:r>
              <a:rPr lang="en-US" sz="1600" dirty="0"/>
              <a:t>x/D</a:t>
            </a:r>
          </a:p>
        </p:txBody>
      </p:sp>
      <p:cxnSp>
        <p:nvCxnSpPr>
          <p:cNvPr id="26" name="Straight Arrow Connector 25"/>
          <p:cNvCxnSpPr>
            <a:stCxn id="29" idx="1"/>
          </p:cNvCxnSpPr>
          <p:nvPr/>
        </p:nvCxnSpPr>
        <p:spPr>
          <a:xfrm flipH="1" flipV="1">
            <a:off x="1595183" y="2858681"/>
            <a:ext cx="2592190" cy="4152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87373" y="3089292"/>
            <a:ext cx="3062313" cy="369332"/>
          </a:xfrm>
          <a:prstGeom prst="rect">
            <a:avLst/>
          </a:prstGeom>
          <a:noFill/>
        </p:spPr>
        <p:txBody>
          <a:bodyPr wrap="none" rtlCol="0">
            <a:spAutoFit/>
          </a:bodyPr>
          <a:lstStyle/>
          <a:p>
            <a:r>
              <a:rPr lang="en-US" dirty="0">
                <a:solidFill>
                  <a:srgbClr val="FF0000"/>
                </a:solidFill>
              </a:rPr>
              <a:t>Note modification of hole inlet</a:t>
            </a:r>
          </a:p>
        </p:txBody>
      </p:sp>
      <p:cxnSp>
        <p:nvCxnSpPr>
          <p:cNvPr id="32" name="Straight Arrow Connector 31"/>
          <p:cNvCxnSpPr/>
          <p:nvPr/>
        </p:nvCxnSpPr>
        <p:spPr>
          <a:xfrm flipH="1" flipV="1">
            <a:off x="4187373" y="2873782"/>
            <a:ext cx="52810" cy="2729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73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Experimental measurements with rounded inlet film cooling holes (7-7-7 shaped holes) show performance characteristics similar to that predicted by RANS CFD simulations</a:t>
            </a:r>
          </a:p>
        </p:txBody>
      </p:sp>
      <p:sp>
        <p:nvSpPr>
          <p:cNvPr id="4" name="TextBox 3"/>
          <p:cNvSpPr txBox="1"/>
          <p:nvPr/>
        </p:nvSpPr>
        <p:spPr>
          <a:xfrm>
            <a:off x="1560362" y="5339167"/>
            <a:ext cx="6660802" cy="1015663"/>
          </a:xfrm>
          <a:prstGeom prst="rect">
            <a:avLst/>
          </a:prstGeom>
          <a:noFill/>
        </p:spPr>
        <p:txBody>
          <a:bodyPr wrap="square" rtlCol="0">
            <a:spAutoFit/>
          </a:bodyPr>
          <a:lstStyle/>
          <a:p>
            <a:r>
              <a:rPr lang="en-US" sz="2000" dirty="0">
                <a:solidFill>
                  <a:schemeClr val="accent5"/>
                </a:solidFill>
              </a:rPr>
              <a:t>These results validate the use of RANS CFD to predict film effectiveness trends for new integrated internal and film cooling hole geometries. </a:t>
            </a:r>
          </a:p>
        </p:txBody>
      </p:sp>
      <p:grpSp>
        <p:nvGrpSpPr>
          <p:cNvPr id="7" name="Group 6"/>
          <p:cNvGrpSpPr/>
          <p:nvPr/>
        </p:nvGrpSpPr>
        <p:grpSpPr>
          <a:xfrm>
            <a:off x="1676211" y="1690688"/>
            <a:ext cx="5391339" cy="3529011"/>
            <a:chOff x="1779045" y="2219418"/>
            <a:chExt cx="5007911" cy="3245772"/>
          </a:xfrm>
        </p:grpSpPr>
        <p:pic>
          <p:nvPicPr>
            <p:cNvPr id="3" name="Picture 2">
              <a:extLst>
                <a:ext uri="{FF2B5EF4-FFF2-40B4-BE49-F238E27FC236}">
                  <a16:creationId xmlns:a16="http://schemas.microsoft.com/office/drawing/2014/main" id="{B46C832F-1CFD-48EB-9AA1-00912B99A5AE}"/>
                </a:ext>
              </a:extLst>
            </p:cNvPr>
            <p:cNvPicPr>
              <a:picLocks noChangeAspect="1"/>
            </p:cNvPicPr>
            <p:nvPr/>
          </p:nvPicPr>
          <p:blipFill rotWithShape="1">
            <a:blip r:embed="rId2"/>
            <a:srcRect t="15596"/>
            <a:stretch/>
          </p:blipFill>
          <p:spPr>
            <a:xfrm>
              <a:off x="1779045" y="2219418"/>
              <a:ext cx="5007911" cy="3245772"/>
            </a:xfrm>
            <a:prstGeom prst="rect">
              <a:avLst/>
            </a:prstGeom>
          </p:spPr>
        </p:pic>
        <p:pic>
          <p:nvPicPr>
            <p:cNvPr id="5" name="Picture 4"/>
            <p:cNvPicPr>
              <a:picLocks noChangeAspect="1"/>
            </p:cNvPicPr>
            <p:nvPr/>
          </p:nvPicPr>
          <p:blipFill>
            <a:blip r:embed="rId3"/>
            <a:stretch>
              <a:fillRect/>
            </a:stretch>
          </p:blipFill>
          <p:spPr>
            <a:xfrm>
              <a:off x="2323909" y="4451543"/>
              <a:ext cx="4463047" cy="436983"/>
            </a:xfrm>
            <a:prstGeom prst="rect">
              <a:avLst/>
            </a:prstGeom>
          </p:spPr>
        </p:pic>
      </p:grpSp>
    </p:spTree>
    <p:extLst>
      <p:ext uri="{BB962C8B-B14F-4D97-AF65-F5344CB8AC3E}">
        <p14:creationId xmlns:p14="http://schemas.microsoft.com/office/powerpoint/2010/main" val="1141019315"/>
      </p:ext>
    </p:extLst>
  </p:cSld>
  <p:clrMapOvr>
    <a:masterClrMapping/>
  </p:clrMapOvr>
</p:sld>
</file>

<file path=ppt/theme/theme1.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RT_template" id="{0FFC03F8-CECA-434B-8A8B-D8001FA48689}" vid="{C2AA93AE-2EF1-4752-BD12-E345217B074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B0D98AD-BACB-4B9C-A2DE-C367AD77FF49}" vid="{FE60A238-7534-404B-BD10-411A1F42F012}"/>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RT_template.pot [Compatibility Mode]" id="{996177EF-4588-443B-BCE8-4CF1592328E7}" vid="{6CF9C7EB-DEEA-4E4E-9642-757DE040B8BE}"/>
    </a:ext>
  </a:extLst>
</a:theme>
</file>

<file path=ppt/theme/theme6.xml><?xml version="1.0" encoding="utf-8"?>
<a:theme xmlns:a="http://schemas.openxmlformats.org/drawingml/2006/main" name="3_Assertion Evidence Design Master">
  <a:themeElements>
    <a:clrScheme name="2_Assertion Evidence Desig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Assertion Evidence Design Master">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Assertion Evidence Design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Assertion Evidence Design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Assertion Evidence Design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Assertion Evidence Design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Assertion Evidence Design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Assertion Evidence Design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Assertion Evidence Design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Assertion Evidence Design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Assertion Evidence Design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Assertion Evidence Design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Assertion Evidence Design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Assertion Evidence Design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Penn State">
      <a:dk1>
        <a:srgbClr val="000000"/>
      </a:dk1>
      <a:lt1>
        <a:srgbClr val="FFFFFF"/>
      </a:lt1>
      <a:dk2>
        <a:srgbClr val="041E41"/>
      </a:dk2>
      <a:lt2>
        <a:srgbClr val="B8D6E6"/>
      </a:lt2>
      <a:accent1>
        <a:srgbClr val="009CDE"/>
      </a:accent1>
      <a:accent2>
        <a:srgbClr val="1E407C"/>
      </a:accent2>
      <a:accent3>
        <a:srgbClr val="A3AAAD"/>
      </a:accent3>
      <a:accent4>
        <a:srgbClr val="83B1D4"/>
      </a:accent4>
      <a:accent5>
        <a:srgbClr val="3EA39E"/>
      </a:accent5>
      <a:accent6>
        <a:srgbClr val="305470"/>
      </a:accent6>
      <a:hlink>
        <a:srgbClr val="64B8B6"/>
      </a:hlink>
      <a:folHlink>
        <a:srgbClr val="7D4C7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10447</TotalTime>
  <Words>1625</Words>
  <Application>Microsoft Office PowerPoint</Application>
  <PresentationFormat>On-screen Show (4:3)</PresentationFormat>
  <Paragraphs>273</Paragraphs>
  <Slides>22</Slides>
  <Notes>9</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22</vt:i4>
      </vt:variant>
    </vt:vector>
  </HeadingPairs>
  <TitlesOfParts>
    <vt:vector size="36" baseType="lpstr">
      <vt:lpstr>Arial</vt:lpstr>
      <vt:lpstr>Arial Black</vt:lpstr>
      <vt:lpstr>Calibri</vt:lpstr>
      <vt:lpstr>Calibri Light</vt:lpstr>
      <vt:lpstr>Cambria Math</vt:lpstr>
      <vt:lpstr>Times New Roman</vt:lpstr>
      <vt:lpstr>16-9 White Backgroud</vt:lpstr>
      <vt:lpstr>Office Theme</vt:lpstr>
      <vt:lpstr>1_Office Theme</vt:lpstr>
      <vt:lpstr>2_Office Theme</vt:lpstr>
      <vt:lpstr>3_Office Theme</vt:lpstr>
      <vt:lpstr>3_Assertion Evidence Design Master</vt:lpstr>
      <vt:lpstr>4_Office Theme</vt:lpstr>
      <vt:lpstr>KGPlot</vt:lpstr>
      <vt:lpstr>PowerPoint Presentation</vt:lpstr>
      <vt:lpstr>Background</vt:lpstr>
      <vt:lpstr>Objectives </vt:lpstr>
      <vt:lpstr>Objectives (continued)</vt:lpstr>
      <vt:lpstr>Previous studies at UT show significant effects on film cooling performance when coolant holes are fed by an internal crossflow channel</vt:lpstr>
      <vt:lpstr>A key aspect of this study will be the use of RANS to predict film cooling performance for different internal channel/hole geometries.  Our previous studies has shown good predictions by RANS through the holes and at the exit.</vt:lpstr>
      <vt:lpstr>Thermal and velocity fields predicted by RANS at x/d = 0 correspond reasonably well with experiment, but by x/d = 5 the RANS predictions are poor. </vt:lpstr>
      <vt:lpstr>New internal geometries are made possible by additive manufacturing.  We investigated a new “swept inlet” design using RANS simulation and predicted significantly improved performance.</vt:lpstr>
      <vt:lpstr>Experimental measurements with rounded inlet film cooling holes (7-7-7 shaped holes) show performance characteristics similar to that predicted by RANS CFD simulations</vt:lpstr>
      <vt:lpstr>As TBC becomes more reliable, it is important to include TBC affects in designs to maximize overall cooling effectiveness</vt:lpstr>
      <vt:lpstr>Schematics of UT low-speed wind tunnel facilities at UT</vt:lpstr>
      <vt:lpstr>Previous studies have positioned us to perform proposed research to further advance turbine cooling</vt:lpstr>
      <vt:lpstr>Two baseline wavy channel configurations were designed</vt:lpstr>
      <vt:lpstr>When heat transfer was to be maximized, the channel wall shapes promoted stronger vortices</vt:lpstr>
      <vt:lpstr>For the λ=0.1L case, the increase in Nusselt number  outweighed the increase in friction factor</vt:lpstr>
      <vt:lpstr>Previous studies have shown influences of an AM cooling hole using a 7-7-7 shaped hole</vt:lpstr>
      <vt:lpstr>SEM micrographs show high levels of roughness in the diffuser and metering section of AM film holes</vt:lpstr>
      <vt:lpstr>Coupons were tested in an open loop rig in a co-flow coolant supply configuration</vt:lpstr>
      <vt:lpstr>The build direction affects the type of roughness in the hole, which affects film performance</vt:lpstr>
      <vt:lpstr>Two different parameter sets were used to build film cooling coupons</vt:lpstr>
      <vt:lpstr>Film cooling holes with lower roughness showed higher cooling performance</vt:lpstr>
      <vt:lpstr>The National Experimental Turbine (NExT) will be used as the testbed to perform optimized cooling in the vane tests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dc:creator>
  <cp:lastModifiedBy>Karen Lockhart</cp:lastModifiedBy>
  <cp:revision>314</cp:revision>
  <dcterms:created xsi:type="dcterms:W3CDTF">2018-03-30T16:35:20Z</dcterms:created>
  <dcterms:modified xsi:type="dcterms:W3CDTF">2019-11-14T18:55:31Z</dcterms:modified>
</cp:coreProperties>
</file>