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2"/>
  </p:notesMasterIdLst>
  <p:handoutMasterIdLst>
    <p:handoutMasterId r:id="rId43"/>
  </p:handoutMasterIdLst>
  <p:sldIdLst>
    <p:sldId id="256" r:id="rId5"/>
    <p:sldId id="284" r:id="rId6"/>
    <p:sldId id="280" r:id="rId7"/>
    <p:sldId id="342" r:id="rId8"/>
    <p:sldId id="308" r:id="rId9"/>
    <p:sldId id="294" r:id="rId10"/>
    <p:sldId id="288" r:id="rId11"/>
    <p:sldId id="312" r:id="rId12"/>
    <p:sldId id="320" r:id="rId13"/>
    <p:sldId id="313" r:id="rId14"/>
    <p:sldId id="340" r:id="rId15"/>
    <p:sldId id="666" r:id="rId16"/>
    <p:sldId id="344" r:id="rId17"/>
    <p:sldId id="642" r:id="rId18"/>
    <p:sldId id="645" r:id="rId19"/>
    <p:sldId id="264" r:id="rId20"/>
    <p:sldId id="259" r:id="rId21"/>
    <p:sldId id="654" r:id="rId22"/>
    <p:sldId id="265" r:id="rId23"/>
    <p:sldId id="656" r:id="rId24"/>
    <p:sldId id="657" r:id="rId25"/>
    <p:sldId id="658" r:id="rId26"/>
    <p:sldId id="663" r:id="rId27"/>
    <p:sldId id="662" r:id="rId28"/>
    <p:sldId id="664" r:id="rId29"/>
    <p:sldId id="343" r:id="rId30"/>
    <p:sldId id="665" r:id="rId31"/>
    <p:sldId id="660" r:id="rId32"/>
    <p:sldId id="302" r:id="rId33"/>
    <p:sldId id="644" r:id="rId34"/>
    <p:sldId id="317" r:id="rId35"/>
    <p:sldId id="315" r:id="rId36"/>
    <p:sldId id="289" r:id="rId37"/>
    <p:sldId id="333" r:id="rId38"/>
    <p:sldId id="335" r:id="rId39"/>
    <p:sldId id="334" r:id="rId40"/>
    <p:sldId id="339" r:id="rId4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2" autoAdjust="0"/>
    <p:restoredTop sz="95161" autoAdjust="0"/>
  </p:normalViewPr>
  <p:slideViewPr>
    <p:cSldViewPr snapToGrid="0" showGuides="1">
      <p:cViewPr varScale="1">
        <p:scale>
          <a:sx n="53" d="100"/>
          <a:sy n="53" d="100"/>
        </p:scale>
        <p:origin x="826" y="3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11/14/2019</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11/14/2019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powder size. </a:t>
            </a:r>
          </a:p>
        </p:txBody>
      </p:sp>
      <p:sp>
        <p:nvSpPr>
          <p:cNvPr id="4" name="Slide Number Placeholder 3"/>
          <p:cNvSpPr>
            <a:spLocks noGrp="1"/>
          </p:cNvSpPr>
          <p:nvPr>
            <p:ph type="sldNum" sz="quarter" idx="10"/>
          </p:nvPr>
        </p:nvSpPr>
        <p:spPr/>
        <p:txBody>
          <a:bodyPr/>
          <a:lstStyle/>
          <a:p>
            <a:fld id="{0C53E0CA-52C8-4D1D-8C82-C624D5996010}" type="slidenum">
              <a:rPr lang="en-US" smtClean="0"/>
              <a:t>7</a:t>
            </a:fld>
            <a:endParaRPr lang="en-US" dirty="0"/>
          </a:p>
        </p:txBody>
      </p:sp>
    </p:spTree>
    <p:extLst>
      <p:ext uri="{BB962C8B-B14F-4D97-AF65-F5344CB8AC3E}">
        <p14:creationId xmlns:p14="http://schemas.microsoft.com/office/powerpoint/2010/main" val="189104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two NOT FAILED sections. </a:t>
            </a:r>
          </a:p>
          <a:p>
            <a:r>
              <a:rPr lang="en-US" sz="1200" kern="1200" dirty="0">
                <a:solidFill>
                  <a:schemeClr val="tx1"/>
                </a:solidFill>
                <a:effectLst/>
                <a:latin typeface="+mn-lt"/>
                <a:ea typeface="+mn-ea"/>
                <a:cs typeface="+mn-cs"/>
              </a:rPr>
              <a:t>We didn’t think there would be a large difference. </a:t>
            </a:r>
          </a:p>
          <a:p>
            <a:r>
              <a:rPr lang="en-US" sz="1200" kern="1200" dirty="0">
                <a:solidFill>
                  <a:schemeClr val="tx1"/>
                </a:solidFill>
                <a:effectLst/>
                <a:latin typeface="+mn-lt"/>
                <a:ea typeface="+mn-ea"/>
                <a:cs typeface="+mn-cs"/>
              </a:rPr>
              <a:t>The finer splat size in the YHfSi outer flash coating compared to the Y-only flash coating in the as sprayed condition leads to more oxidation and more rapid Al depletion and earlier lifetimes. Therefore, the benefits of having an APS flash coat layer are partially offset for the YHfSi coating by too much internal oxidation. </a:t>
            </a:r>
            <a:endParaRPr lang="en-US" sz="1200" dirty="0"/>
          </a:p>
        </p:txBody>
      </p:sp>
      <p:sp>
        <p:nvSpPr>
          <p:cNvPr id="4" name="Slide Number Placeholder 3"/>
          <p:cNvSpPr>
            <a:spLocks noGrp="1"/>
          </p:cNvSpPr>
          <p:nvPr>
            <p:ph type="sldNum" sz="quarter" idx="10"/>
          </p:nvPr>
        </p:nvSpPr>
        <p:spPr/>
        <p:txBody>
          <a:bodyPr/>
          <a:lstStyle/>
          <a:p>
            <a:fld id="{0C53E0CA-52C8-4D1D-8C82-C624D5996010}" type="slidenum">
              <a:rPr lang="en-US" smtClean="0"/>
              <a:t>31</a:t>
            </a:fld>
            <a:endParaRPr lang="en-US" dirty="0"/>
          </a:p>
        </p:txBody>
      </p:sp>
    </p:spTree>
    <p:extLst>
      <p:ext uri="{BB962C8B-B14F-4D97-AF65-F5344CB8AC3E}">
        <p14:creationId xmlns:p14="http://schemas.microsoft.com/office/powerpoint/2010/main" val="339028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may explain its earlier failure as the interfacial crack can easily extend across the entire specimen without deflecting</a:t>
            </a:r>
          </a:p>
          <a:p>
            <a:r>
              <a:rPr lang="en-US" dirty="0"/>
              <a:t>We grade to Al2O3 not YSZ. </a:t>
            </a:r>
          </a:p>
          <a:p>
            <a:r>
              <a:rPr lang="en-US" dirty="0"/>
              <a:t>Segue: It is hard to make comparisons after failure because they each lasted different cycle times, so we took another samples and cycled to 100 and 300 cycles. </a:t>
            </a:r>
          </a:p>
        </p:txBody>
      </p:sp>
      <p:sp>
        <p:nvSpPr>
          <p:cNvPr id="4" name="Slide Number Placeholder 3"/>
          <p:cNvSpPr>
            <a:spLocks noGrp="1"/>
          </p:cNvSpPr>
          <p:nvPr>
            <p:ph type="sldNum" sz="quarter" idx="10"/>
          </p:nvPr>
        </p:nvSpPr>
        <p:spPr/>
        <p:txBody>
          <a:bodyPr/>
          <a:lstStyle/>
          <a:p>
            <a:fld id="{0C53E0CA-52C8-4D1D-8C82-C624D5996010}" type="slidenum">
              <a:rPr lang="en-US" smtClean="0"/>
              <a:t>32</a:t>
            </a:fld>
            <a:endParaRPr lang="en-US" dirty="0"/>
          </a:p>
        </p:txBody>
      </p:sp>
    </p:spTree>
    <p:extLst>
      <p:ext uri="{BB962C8B-B14F-4D97-AF65-F5344CB8AC3E}">
        <p14:creationId xmlns:p14="http://schemas.microsoft.com/office/powerpoint/2010/main" val="423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Roughness was significantly lower than reported for other bond coatings. </a:t>
            </a:r>
          </a:p>
          <a:p>
            <a:r>
              <a:rPr lang="en-US" dirty="0"/>
              <a:t>Just state what the thicknesses were; don’t apologize. </a:t>
            </a:r>
          </a:p>
          <a:p>
            <a:endParaRPr lang="en-US" dirty="0"/>
          </a:p>
          <a:p>
            <a:r>
              <a:rPr lang="en-US" dirty="0"/>
              <a:t>Couldn’t test the effect of this parameter like Nowak did. </a:t>
            </a:r>
          </a:p>
          <a:p>
            <a:r>
              <a:rPr lang="en-US" dirty="0"/>
              <a:t>We are working on the fractal dimension like Nowak. </a:t>
            </a:r>
          </a:p>
          <a:p>
            <a:r>
              <a:rPr lang="en-US" dirty="0"/>
              <a:t>Summit density </a:t>
            </a:r>
          </a:p>
        </p:txBody>
      </p:sp>
      <p:sp>
        <p:nvSpPr>
          <p:cNvPr id="4" name="Slide Number Placeholder 3"/>
          <p:cNvSpPr>
            <a:spLocks noGrp="1"/>
          </p:cNvSpPr>
          <p:nvPr>
            <p:ph type="sldNum" sz="quarter" idx="10"/>
          </p:nvPr>
        </p:nvSpPr>
        <p:spPr/>
        <p:txBody>
          <a:bodyPr/>
          <a:lstStyle/>
          <a:p>
            <a:fld id="{0C53E0CA-52C8-4D1D-8C82-C624D5996010}" type="slidenum">
              <a:rPr lang="en-US" smtClean="0"/>
              <a:t>33</a:t>
            </a:fld>
            <a:endParaRPr lang="en-US" dirty="0"/>
          </a:p>
        </p:txBody>
      </p:sp>
    </p:spTree>
    <p:extLst>
      <p:ext uri="{BB962C8B-B14F-4D97-AF65-F5344CB8AC3E}">
        <p14:creationId xmlns:p14="http://schemas.microsoft.com/office/powerpoint/2010/main" val="3777059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6472945"/>
            <a:ext cx="1093661"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endParaRPr lang="en-US" dirty="0"/>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69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DEE6-DC30-1342-ADB4-E75FA07AF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2057D-E517-3E49-B90A-CB0ACDB87A69}"/>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869E82-CF86-184A-8A98-87D86DF7F1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95282D-0D17-B34A-A266-CD43EDA9093B}"/>
              </a:ext>
            </a:extLst>
          </p:cNvPr>
          <p:cNvSpPr>
            <a:spLocks noGrp="1"/>
          </p:cNvSpPr>
          <p:nvPr>
            <p:ph type="dt" sz="half" idx="10"/>
          </p:nvPr>
        </p:nvSpPr>
        <p:spPr/>
        <p:txBody>
          <a:bodyPr/>
          <a:lstStyle/>
          <a:p>
            <a:fld id="{BB58EDF3-F09C-7D4F-BCB7-0B85F9098B72}" type="datetimeFigureOut">
              <a:rPr lang="en-US" smtClean="0"/>
              <a:t>11/14/2019</a:t>
            </a:fld>
            <a:endParaRPr lang="en-US" dirty="0"/>
          </a:p>
        </p:txBody>
      </p:sp>
      <p:sp>
        <p:nvSpPr>
          <p:cNvPr id="6" name="Footer Placeholder 5">
            <a:extLst>
              <a:ext uri="{FF2B5EF4-FFF2-40B4-BE49-F238E27FC236}">
                <a16:creationId xmlns:a16="http://schemas.microsoft.com/office/drawing/2014/main" id="{FC192D9A-59A9-C945-A49B-612DEFADD7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2BC370-64A9-4B46-B615-9003FB8765B7}"/>
              </a:ext>
            </a:extLst>
          </p:cNvPr>
          <p:cNvSpPr>
            <a:spLocks noGrp="1"/>
          </p:cNvSpPr>
          <p:nvPr>
            <p:ph type="sldNum" sz="quarter" idx="12"/>
          </p:nvPr>
        </p:nvSpPr>
        <p:spPr/>
        <p:txBody>
          <a:bodyPr/>
          <a:lstStyle/>
          <a:p>
            <a:fld id="{C8D0108B-23E1-E443-8EFE-AE01DF173905}" type="slidenum">
              <a:rPr lang="en-US" smtClean="0"/>
              <a:t>‹#›</a:t>
            </a:fld>
            <a:endParaRPr lang="en-US" dirty="0"/>
          </a:p>
        </p:txBody>
      </p:sp>
    </p:spTree>
    <p:extLst>
      <p:ext uri="{BB962C8B-B14F-4D97-AF65-F5344CB8AC3E}">
        <p14:creationId xmlns:p14="http://schemas.microsoft.com/office/powerpoint/2010/main" val="211870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94" y="320040"/>
            <a:ext cx="11504904" cy="535531"/>
          </a:xfrm>
        </p:spPr>
        <p:txBody>
          <a:bodyPr/>
          <a:lstStyle/>
          <a:p>
            <a:r>
              <a:rPr lang="en-US" dirty="0"/>
              <a:t>Click to edit Master title style</a:t>
            </a:r>
          </a:p>
        </p:txBody>
      </p:sp>
    </p:spTree>
    <p:extLst>
      <p:ext uri="{BB962C8B-B14F-4D97-AF65-F5344CB8AC3E}">
        <p14:creationId xmlns:p14="http://schemas.microsoft.com/office/powerpoint/2010/main" val="246995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333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D39CD-992A-4C7B-81B7-986A93498DE4}" type="datetimeFigureOut">
              <a:rPr lang="en-US" smtClean="0"/>
              <a:t>11/14/2019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026E31-3EBA-453D-8473-FC68EF3A4E40}" type="slidenum">
              <a:rPr lang="en-US" smtClean="0"/>
              <a:t>‹#›</a:t>
            </a:fld>
            <a:endParaRPr lang="en-US" dirty="0"/>
          </a:p>
        </p:txBody>
      </p:sp>
    </p:spTree>
    <p:extLst>
      <p:ext uri="{BB962C8B-B14F-4D97-AF65-F5344CB8AC3E}">
        <p14:creationId xmlns:p14="http://schemas.microsoft.com/office/powerpoint/2010/main" val="170569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20"/>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 id="2147483758" r:id="rId15"/>
    <p:sldLayoutId id="2147483759" r:id="rId16"/>
    <p:sldLayoutId id="2147483760" r:id="rId17"/>
    <p:sldLayoutId id="2147483761" r:id="rId18"/>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14.xml"/><Relationship Id="rId5" Type="http://schemas.openxmlformats.org/officeDocument/2006/relationships/image" Target="../media/image26.tiff"/><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tiff"/><Relationship Id="rId4" Type="http://schemas.openxmlformats.org/officeDocument/2006/relationships/image" Target="../media/image29.tiff"/></Relationships>
</file>

<file path=ppt/slides/_rels/slide1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tif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tiff"/><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tif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4.tif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8.tiff"/><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75.tiff"/><Relationship Id="rId4" Type="http://schemas.openxmlformats.org/officeDocument/2006/relationships/image" Target="../media/image74.tiff"/></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7.tif"/></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tiff"/><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5.xml"/><Relationship Id="rId5" Type="http://schemas.openxmlformats.org/officeDocument/2006/relationships/image" Target="../media/image10.tif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4.xml"/><Relationship Id="rId5" Type="http://schemas.openxmlformats.org/officeDocument/2006/relationships/image" Target="../media/image17.tiff"/><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1.tif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47481" y="1249262"/>
            <a:ext cx="6300791" cy="978729"/>
          </a:xfrm>
        </p:spPr>
        <p:txBody>
          <a:bodyPr/>
          <a:lstStyle/>
          <a:p>
            <a:r>
              <a:rPr lang="en-US" b="1" dirty="0"/>
              <a:t>Next Generation Environmental Barrier Coatings</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47480" y="3013455"/>
            <a:ext cx="6080320" cy="2193545"/>
          </a:xfrm>
        </p:spPr>
        <p:txBody>
          <a:bodyPr/>
          <a:lstStyle/>
          <a:p>
            <a:r>
              <a:rPr lang="en-US" b="1" dirty="0"/>
              <a:t>B. A. Pint and K. A. Kane</a:t>
            </a:r>
          </a:p>
          <a:p>
            <a:r>
              <a:rPr lang="en-US" dirty="0"/>
              <a:t>Corrosion Science &amp; Technology Group Materials Science and Technology Division</a:t>
            </a:r>
          </a:p>
          <a:p>
            <a:pPr>
              <a:spcBef>
                <a:spcPts val="0"/>
              </a:spcBef>
            </a:pPr>
            <a:r>
              <a:rPr lang="en-US" dirty="0"/>
              <a:t>Oak Ridge National Laboratory</a:t>
            </a:r>
          </a:p>
          <a:p>
            <a:pPr>
              <a:spcBef>
                <a:spcPts val="0"/>
              </a:spcBef>
            </a:pPr>
            <a:r>
              <a:rPr lang="en-US" dirty="0"/>
              <a:t>Oak Ridge, TN  37831</a:t>
            </a:r>
          </a:p>
          <a:p>
            <a:r>
              <a:rPr lang="en-US" dirty="0"/>
              <a:t>				November 6, 2019</a:t>
            </a:r>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B7C8-DED2-4844-AE12-DE674F68AE60}"/>
              </a:ext>
            </a:extLst>
          </p:cNvPr>
          <p:cNvSpPr>
            <a:spLocks noGrp="1"/>
          </p:cNvSpPr>
          <p:nvPr>
            <p:ph type="title"/>
          </p:nvPr>
        </p:nvSpPr>
        <p:spPr>
          <a:xfrm>
            <a:off x="376864" y="157700"/>
            <a:ext cx="11422261" cy="1380378"/>
          </a:xfrm>
        </p:spPr>
        <p:txBody>
          <a:bodyPr/>
          <a:lstStyle/>
          <a:p>
            <a:r>
              <a:rPr lang="en-US" sz="3100" b="1" dirty="0">
                <a:solidFill>
                  <a:schemeClr val="tx2"/>
                </a:solidFill>
              </a:rPr>
              <a:t>2019 Rods: all flash coatings outperformed HVOF and VPS</a:t>
            </a:r>
            <a:br>
              <a:rPr lang="en-US" sz="3100" b="1" dirty="0">
                <a:solidFill>
                  <a:schemeClr val="tx2"/>
                </a:solidFill>
              </a:rPr>
            </a:br>
            <a:r>
              <a:rPr lang="en-US" sz="3100" b="1" dirty="0">
                <a:solidFill>
                  <a:schemeClr val="tx2"/>
                </a:solidFill>
              </a:rPr>
              <a:t>Statistically, did not see additional benefit of Y-only flash</a:t>
            </a:r>
            <a:br>
              <a:rPr lang="en-US" sz="3100" b="1" dirty="0">
                <a:solidFill>
                  <a:schemeClr val="tx2"/>
                </a:solidFill>
              </a:rPr>
            </a:br>
            <a:endParaRPr lang="en-US" sz="3100" b="1" dirty="0">
              <a:solidFill>
                <a:schemeClr val="tx2"/>
              </a:solidFill>
            </a:endParaRPr>
          </a:p>
        </p:txBody>
      </p:sp>
      <p:pic>
        <p:nvPicPr>
          <p:cNvPr id="6" name="Picture 5">
            <a:extLst>
              <a:ext uri="{FF2B5EF4-FFF2-40B4-BE49-F238E27FC236}">
                <a16:creationId xmlns:a16="http://schemas.microsoft.com/office/drawing/2014/main" id="{9BA401B6-72B3-364E-B34D-4C0036CA8FCF}"/>
              </a:ext>
            </a:extLst>
          </p:cNvPr>
          <p:cNvPicPr>
            <a:picLocks noChangeAspect="1"/>
          </p:cNvPicPr>
          <p:nvPr/>
        </p:nvPicPr>
        <p:blipFill rotWithShape="1">
          <a:blip r:embed="rId2">
            <a:extLst>
              <a:ext uri="{28A0092B-C50C-407E-A947-70E740481C1C}">
                <a14:useLocalDpi xmlns:a14="http://schemas.microsoft.com/office/drawing/2010/main" val="0"/>
              </a:ext>
            </a:extLst>
          </a:blip>
          <a:srcRect t="21486" b="26201"/>
          <a:stretch/>
        </p:blipFill>
        <p:spPr>
          <a:xfrm flipV="1">
            <a:off x="6087995" y="4236517"/>
            <a:ext cx="4233788" cy="1961082"/>
          </a:xfrm>
          <a:prstGeom prst="rect">
            <a:avLst/>
          </a:prstGeom>
        </p:spPr>
      </p:pic>
      <p:sp>
        <p:nvSpPr>
          <p:cNvPr id="7" name="TextBox 6">
            <a:extLst>
              <a:ext uri="{FF2B5EF4-FFF2-40B4-BE49-F238E27FC236}">
                <a16:creationId xmlns:a16="http://schemas.microsoft.com/office/drawing/2014/main" id="{3CFC5B93-39BC-AC46-8B48-16B5A8496ACE}"/>
              </a:ext>
            </a:extLst>
          </p:cNvPr>
          <p:cNvSpPr txBox="1"/>
          <p:nvPr/>
        </p:nvSpPr>
        <p:spPr bwMode="auto">
          <a:xfrm>
            <a:off x="7098307" y="6223421"/>
            <a:ext cx="2355517"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Flash YHfSi Rod (2800 h)</a:t>
            </a:r>
          </a:p>
        </p:txBody>
      </p:sp>
      <p:pic>
        <p:nvPicPr>
          <p:cNvPr id="8" name="Picture 7">
            <a:extLst>
              <a:ext uri="{FF2B5EF4-FFF2-40B4-BE49-F238E27FC236}">
                <a16:creationId xmlns:a16="http://schemas.microsoft.com/office/drawing/2014/main" id="{5A576EE0-C1F7-A644-A662-E84FD25C8B13}"/>
              </a:ext>
            </a:extLst>
          </p:cNvPr>
          <p:cNvPicPr>
            <a:picLocks noChangeAspect="1"/>
          </p:cNvPicPr>
          <p:nvPr/>
        </p:nvPicPr>
        <p:blipFill rotWithShape="1">
          <a:blip r:embed="rId3">
            <a:extLst>
              <a:ext uri="{28A0092B-C50C-407E-A947-70E740481C1C}">
                <a14:useLocalDpi xmlns:a14="http://schemas.microsoft.com/office/drawing/2010/main" val="0"/>
              </a:ext>
            </a:extLst>
          </a:blip>
          <a:srcRect t="24641" b="16819"/>
          <a:stretch/>
        </p:blipFill>
        <p:spPr>
          <a:xfrm flipV="1">
            <a:off x="2073077" y="4236517"/>
            <a:ext cx="3783402" cy="1961082"/>
          </a:xfrm>
          <a:prstGeom prst="rect">
            <a:avLst/>
          </a:prstGeom>
        </p:spPr>
      </p:pic>
      <p:sp>
        <p:nvSpPr>
          <p:cNvPr id="9" name="TextBox 8">
            <a:extLst>
              <a:ext uri="{FF2B5EF4-FFF2-40B4-BE49-F238E27FC236}">
                <a16:creationId xmlns:a16="http://schemas.microsoft.com/office/drawing/2014/main" id="{CF5FAE72-6D73-7D47-83FC-A8B982CB075C}"/>
              </a:ext>
            </a:extLst>
          </p:cNvPr>
          <p:cNvSpPr txBox="1"/>
          <p:nvPr/>
        </p:nvSpPr>
        <p:spPr bwMode="auto">
          <a:xfrm>
            <a:off x="2775157" y="6223421"/>
            <a:ext cx="2379241"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Flash Y-only Rod (2900 h)</a:t>
            </a:r>
          </a:p>
        </p:txBody>
      </p:sp>
      <p:sp>
        <p:nvSpPr>
          <p:cNvPr id="12" name="TextBox 11">
            <a:extLst>
              <a:ext uri="{FF2B5EF4-FFF2-40B4-BE49-F238E27FC236}">
                <a16:creationId xmlns:a16="http://schemas.microsoft.com/office/drawing/2014/main" id="{FC190918-D917-7A47-962A-30FF44ACA878}"/>
              </a:ext>
            </a:extLst>
          </p:cNvPr>
          <p:cNvSpPr txBox="1"/>
          <p:nvPr/>
        </p:nvSpPr>
        <p:spPr bwMode="auto">
          <a:xfrm>
            <a:off x="7964122" y="4754397"/>
            <a:ext cx="623889" cy="30777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400" dirty="0">
                <a:solidFill>
                  <a:schemeClr val="bg2"/>
                </a:solidFill>
                <a:latin typeface="Times New Roman" panose="02020603050405020304" pitchFamily="18" charset="0"/>
                <a:cs typeface="Times New Roman" panose="02020603050405020304" pitchFamily="18" charset="0"/>
              </a:rPr>
              <a:t>epoxy</a:t>
            </a:r>
          </a:p>
        </p:txBody>
      </p:sp>
      <p:sp>
        <p:nvSpPr>
          <p:cNvPr id="13" name="TextBox 12">
            <a:extLst>
              <a:ext uri="{FF2B5EF4-FFF2-40B4-BE49-F238E27FC236}">
                <a16:creationId xmlns:a16="http://schemas.microsoft.com/office/drawing/2014/main" id="{B3B7A59C-560D-394A-892A-689A0AA04B06}"/>
              </a:ext>
            </a:extLst>
          </p:cNvPr>
          <p:cNvSpPr txBox="1"/>
          <p:nvPr/>
        </p:nvSpPr>
        <p:spPr bwMode="auto">
          <a:xfrm>
            <a:off x="3562242" y="4747994"/>
            <a:ext cx="623889" cy="30777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400" dirty="0">
                <a:solidFill>
                  <a:schemeClr val="bg2"/>
                </a:solidFill>
                <a:latin typeface="Times New Roman" panose="02020603050405020304" pitchFamily="18" charset="0"/>
                <a:cs typeface="Times New Roman" panose="02020603050405020304" pitchFamily="18" charset="0"/>
              </a:rPr>
              <a:t>epoxy</a:t>
            </a:r>
          </a:p>
        </p:txBody>
      </p:sp>
      <p:sp>
        <p:nvSpPr>
          <p:cNvPr id="14" name="TextBox 13">
            <a:extLst>
              <a:ext uri="{FF2B5EF4-FFF2-40B4-BE49-F238E27FC236}">
                <a16:creationId xmlns:a16="http://schemas.microsoft.com/office/drawing/2014/main" id="{CEC9348D-7F58-8E44-97CE-DA03BAF3238E}"/>
              </a:ext>
            </a:extLst>
          </p:cNvPr>
          <p:cNvSpPr txBox="1"/>
          <p:nvPr/>
        </p:nvSpPr>
        <p:spPr bwMode="auto">
          <a:xfrm>
            <a:off x="7651051" y="4236517"/>
            <a:ext cx="1107676" cy="30777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400" b="1" dirty="0">
                <a:solidFill>
                  <a:schemeClr val="bg2"/>
                </a:solidFill>
                <a:latin typeface="Times New Roman" panose="02020603050405020304" pitchFamily="18" charset="0"/>
                <a:cs typeface="Times New Roman" panose="02020603050405020304" pitchFamily="18" charset="0"/>
              </a:rPr>
              <a:t>Porous YSZ</a:t>
            </a:r>
          </a:p>
        </p:txBody>
      </p:sp>
      <p:sp>
        <p:nvSpPr>
          <p:cNvPr id="15" name="TextBox 14">
            <a:extLst>
              <a:ext uri="{FF2B5EF4-FFF2-40B4-BE49-F238E27FC236}">
                <a16:creationId xmlns:a16="http://schemas.microsoft.com/office/drawing/2014/main" id="{BFE2E298-87AD-1F4C-BB3A-6A592F538FD7}"/>
              </a:ext>
            </a:extLst>
          </p:cNvPr>
          <p:cNvSpPr txBox="1"/>
          <p:nvPr/>
        </p:nvSpPr>
        <p:spPr bwMode="auto">
          <a:xfrm>
            <a:off x="3320348" y="4330320"/>
            <a:ext cx="1107676" cy="30777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400" b="1" dirty="0">
                <a:solidFill>
                  <a:schemeClr val="bg2"/>
                </a:solidFill>
                <a:latin typeface="Times New Roman" panose="02020603050405020304" pitchFamily="18" charset="0"/>
                <a:cs typeface="Times New Roman" panose="02020603050405020304" pitchFamily="18" charset="0"/>
              </a:rPr>
              <a:t>Porous YSZ</a:t>
            </a:r>
          </a:p>
        </p:txBody>
      </p:sp>
      <p:pic>
        <p:nvPicPr>
          <p:cNvPr id="16" name="Picture 15">
            <a:extLst>
              <a:ext uri="{FF2B5EF4-FFF2-40B4-BE49-F238E27FC236}">
                <a16:creationId xmlns:a16="http://schemas.microsoft.com/office/drawing/2014/main" id="{3F1CFCB1-E19B-3945-8258-31153D2691E4}"/>
              </a:ext>
            </a:extLst>
          </p:cNvPr>
          <p:cNvPicPr>
            <a:picLocks noChangeAspect="1"/>
          </p:cNvPicPr>
          <p:nvPr/>
        </p:nvPicPr>
        <p:blipFill rotWithShape="1">
          <a:blip r:embed="rId4">
            <a:extLst>
              <a:ext uri="{28A0092B-C50C-407E-A947-70E740481C1C}">
                <a14:useLocalDpi xmlns:a14="http://schemas.microsoft.com/office/drawing/2010/main" val="0"/>
              </a:ext>
            </a:extLst>
          </a:blip>
          <a:srcRect l="33425" t="41028" r="31690" b="28287"/>
          <a:stretch/>
        </p:blipFill>
        <p:spPr>
          <a:xfrm rot="5400000">
            <a:off x="9407354" y="1855365"/>
            <a:ext cx="2206645" cy="1455694"/>
          </a:xfrm>
          <a:prstGeom prst="rect">
            <a:avLst/>
          </a:prstGeom>
        </p:spPr>
      </p:pic>
      <p:pic>
        <p:nvPicPr>
          <p:cNvPr id="18" name="Content Placeholder 8">
            <a:extLst>
              <a:ext uri="{FF2B5EF4-FFF2-40B4-BE49-F238E27FC236}">
                <a16:creationId xmlns:a16="http://schemas.microsoft.com/office/drawing/2014/main" id="{74021A18-BEDA-4444-A48B-599A5DCC86B7}"/>
              </a:ext>
            </a:extLst>
          </p:cNvPr>
          <p:cNvPicPr>
            <a:picLocks noGrp="1" noChangeAspect="1"/>
          </p:cNvPicPr>
          <p:nvPr>
            <p:ph idx="1"/>
          </p:nvPr>
        </p:nvPicPr>
        <p:blipFill>
          <a:blip r:embed="rId5"/>
          <a:stretch>
            <a:fillRect/>
          </a:stretch>
        </p:blipFill>
        <p:spPr>
          <a:xfrm>
            <a:off x="743804" y="1180782"/>
            <a:ext cx="8014923" cy="2952866"/>
          </a:xfrm>
        </p:spPr>
      </p:pic>
    </p:spTree>
    <p:extLst>
      <p:ext uri="{BB962C8B-B14F-4D97-AF65-F5344CB8AC3E}">
        <p14:creationId xmlns:p14="http://schemas.microsoft.com/office/powerpoint/2010/main" val="3277940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71AA2-3B24-E442-AFF1-40EBCF64381B}"/>
              </a:ext>
            </a:extLst>
          </p:cNvPr>
          <p:cNvSpPr>
            <a:spLocks noGrp="1"/>
          </p:cNvSpPr>
          <p:nvPr>
            <p:ph type="title"/>
          </p:nvPr>
        </p:nvSpPr>
        <p:spPr>
          <a:xfrm>
            <a:off x="413357" y="231079"/>
            <a:ext cx="11425236" cy="1421928"/>
          </a:xfrm>
        </p:spPr>
        <p:txBody>
          <a:bodyPr/>
          <a:lstStyle/>
          <a:p>
            <a:r>
              <a:rPr lang="en-US" b="1" dirty="0">
                <a:solidFill>
                  <a:schemeClr val="tx2"/>
                </a:solidFill>
              </a:rPr>
              <a:t>Rod characterization:</a:t>
            </a:r>
            <a:br>
              <a:rPr lang="en-US" b="1" dirty="0">
                <a:solidFill>
                  <a:schemeClr val="tx2"/>
                </a:solidFill>
              </a:rPr>
            </a:br>
            <a:r>
              <a:rPr lang="en-US" b="1" dirty="0">
                <a:solidFill>
                  <a:schemeClr val="tx2"/>
                </a:solidFill>
              </a:rPr>
              <a:t>All coatings show similar residual stress in alumina</a:t>
            </a:r>
            <a:br>
              <a:rPr lang="en-US" b="1" dirty="0">
                <a:solidFill>
                  <a:schemeClr val="tx2"/>
                </a:solidFill>
              </a:rPr>
            </a:br>
            <a:r>
              <a:rPr lang="en-US" b="1" dirty="0">
                <a:solidFill>
                  <a:schemeClr val="tx2"/>
                </a:solidFill>
              </a:rPr>
              <a:t>Faster alumina growth on VPS bond coatings with Y+Hf</a:t>
            </a:r>
          </a:p>
        </p:txBody>
      </p:sp>
      <p:pic>
        <p:nvPicPr>
          <p:cNvPr id="11" name="Content Placeholder 10">
            <a:extLst>
              <a:ext uri="{FF2B5EF4-FFF2-40B4-BE49-F238E27FC236}">
                <a16:creationId xmlns:a16="http://schemas.microsoft.com/office/drawing/2014/main" id="{04C28B11-9ED4-A54F-9A6F-2EC46D134E3C}"/>
              </a:ext>
            </a:extLst>
          </p:cNvPr>
          <p:cNvPicPr>
            <a:picLocks noGrp="1" noChangeAspect="1"/>
          </p:cNvPicPr>
          <p:nvPr>
            <p:ph idx="1"/>
          </p:nvPr>
        </p:nvPicPr>
        <p:blipFill>
          <a:blip r:embed="rId2"/>
          <a:stretch>
            <a:fillRect/>
          </a:stretch>
        </p:blipFill>
        <p:spPr>
          <a:xfrm>
            <a:off x="8147554" y="2484925"/>
            <a:ext cx="3622060" cy="2897648"/>
          </a:xfrm>
          <a:prstGeom prst="rect">
            <a:avLst/>
          </a:prstGeom>
        </p:spPr>
      </p:pic>
      <p:pic>
        <p:nvPicPr>
          <p:cNvPr id="12" name="Picture 11">
            <a:extLst>
              <a:ext uri="{FF2B5EF4-FFF2-40B4-BE49-F238E27FC236}">
                <a16:creationId xmlns:a16="http://schemas.microsoft.com/office/drawing/2014/main" id="{B8F9606F-D887-4140-9AE2-9B733242AFA7}"/>
              </a:ext>
            </a:extLst>
          </p:cNvPr>
          <p:cNvPicPr>
            <a:picLocks noChangeAspect="1"/>
          </p:cNvPicPr>
          <p:nvPr/>
        </p:nvPicPr>
        <p:blipFill>
          <a:blip r:embed="rId3"/>
          <a:stretch>
            <a:fillRect/>
          </a:stretch>
        </p:blipFill>
        <p:spPr>
          <a:xfrm>
            <a:off x="515935" y="2484925"/>
            <a:ext cx="3689704" cy="2897648"/>
          </a:xfrm>
          <a:prstGeom prst="rect">
            <a:avLst/>
          </a:prstGeom>
        </p:spPr>
      </p:pic>
      <p:pic>
        <p:nvPicPr>
          <p:cNvPr id="13" name="Picture 12" descr="A picture containing military vehicle, bird&#10;&#10;Description automatically generated">
            <a:extLst>
              <a:ext uri="{FF2B5EF4-FFF2-40B4-BE49-F238E27FC236}">
                <a16:creationId xmlns:a16="http://schemas.microsoft.com/office/drawing/2014/main" id="{B8C75851-EC67-E244-983B-FB922A147C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260"/>
          <a:stretch/>
        </p:blipFill>
        <p:spPr>
          <a:xfrm>
            <a:off x="4610100" y="1921995"/>
            <a:ext cx="2971800" cy="1777272"/>
          </a:xfrm>
          <a:prstGeom prst="rect">
            <a:avLst/>
          </a:prstGeom>
          <a:ln w="19050">
            <a:solidFill>
              <a:schemeClr val="tx1"/>
            </a:solidFill>
          </a:ln>
        </p:spPr>
      </p:pic>
      <p:pic>
        <p:nvPicPr>
          <p:cNvPr id="14" name="Picture 13" descr="A picture containing outdoor&#10;&#10;Description automatically generated">
            <a:extLst>
              <a:ext uri="{FF2B5EF4-FFF2-40B4-BE49-F238E27FC236}">
                <a16:creationId xmlns:a16="http://schemas.microsoft.com/office/drawing/2014/main" id="{6A7C2CC4-38BC-EE49-8B61-BB0E1028EA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260"/>
          <a:stretch/>
        </p:blipFill>
        <p:spPr>
          <a:xfrm>
            <a:off x="4609035" y="3760864"/>
            <a:ext cx="2971800" cy="1777272"/>
          </a:xfrm>
          <a:prstGeom prst="rect">
            <a:avLst/>
          </a:prstGeom>
          <a:ln w="19050">
            <a:solidFill>
              <a:schemeClr val="tx1"/>
            </a:solidFill>
          </a:ln>
        </p:spPr>
      </p:pic>
      <p:grpSp>
        <p:nvGrpSpPr>
          <p:cNvPr id="15" name="Group 14">
            <a:extLst>
              <a:ext uri="{FF2B5EF4-FFF2-40B4-BE49-F238E27FC236}">
                <a16:creationId xmlns:a16="http://schemas.microsoft.com/office/drawing/2014/main" id="{5B1EB915-260B-2E48-A355-273178D96F02}"/>
              </a:ext>
            </a:extLst>
          </p:cNvPr>
          <p:cNvGrpSpPr/>
          <p:nvPr/>
        </p:nvGrpSpPr>
        <p:grpSpPr>
          <a:xfrm>
            <a:off x="4533899" y="1873009"/>
            <a:ext cx="356188" cy="276999"/>
            <a:chOff x="-767446" y="1768929"/>
            <a:chExt cx="356188" cy="276999"/>
          </a:xfrm>
        </p:grpSpPr>
        <p:sp>
          <p:nvSpPr>
            <p:cNvPr id="16" name="Rectangle 15">
              <a:extLst>
                <a:ext uri="{FF2B5EF4-FFF2-40B4-BE49-F238E27FC236}">
                  <a16:creationId xmlns:a16="http://schemas.microsoft.com/office/drawing/2014/main" id="{2A28D7F4-DA0F-E148-BC6F-1A0602F97D60}"/>
                </a:ext>
              </a:extLst>
            </p:cNvPr>
            <p:cNvSpPr/>
            <p:nvPr/>
          </p:nvSpPr>
          <p:spPr>
            <a:xfrm>
              <a:off x="-685800" y="1828800"/>
              <a:ext cx="182880" cy="18288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200" dirty="0">
                <a:solidFill>
                  <a:schemeClr val="tx1"/>
                </a:solidFill>
              </a:endParaRPr>
            </a:p>
          </p:txBody>
        </p:sp>
        <p:sp>
          <p:nvSpPr>
            <p:cNvPr id="17" name="TextBox 16">
              <a:extLst>
                <a:ext uri="{FF2B5EF4-FFF2-40B4-BE49-F238E27FC236}">
                  <a16:creationId xmlns:a16="http://schemas.microsoft.com/office/drawing/2014/main" id="{C6687EAF-05D0-4045-83AB-4EF488FCE21D}"/>
                </a:ext>
              </a:extLst>
            </p:cNvPr>
            <p:cNvSpPr txBox="1"/>
            <p:nvPr/>
          </p:nvSpPr>
          <p:spPr bwMode="auto">
            <a:xfrm>
              <a:off x="-767446" y="1768929"/>
              <a:ext cx="356188"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(a)</a:t>
              </a:r>
            </a:p>
          </p:txBody>
        </p:sp>
      </p:grpSp>
      <p:grpSp>
        <p:nvGrpSpPr>
          <p:cNvPr id="18" name="Group 17">
            <a:extLst>
              <a:ext uri="{FF2B5EF4-FFF2-40B4-BE49-F238E27FC236}">
                <a16:creationId xmlns:a16="http://schemas.microsoft.com/office/drawing/2014/main" id="{9F49B8AF-E13A-7341-805D-86FA525F3674}"/>
              </a:ext>
            </a:extLst>
          </p:cNvPr>
          <p:cNvGrpSpPr/>
          <p:nvPr/>
        </p:nvGrpSpPr>
        <p:grpSpPr>
          <a:xfrm>
            <a:off x="4532834" y="3698626"/>
            <a:ext cx="364202" cy="276999"/>
            <a:chOff x="-767446" y="1768929"/>
            <a:chExt cx="364202" cy="276999"/>
          </a:xfrm>
        </p:grpSpPr>
        <p:sp>
          <p:nvSpPr>
            <p:cNvPr id="19" name="Rectangle 18">
              <a:extLst>
                <a:ext uri="{FF2B5EF4-FFF2-40B4-BE49-F238E27FC236}">
                  <a16:creationId xmlns:a16="http://schemas.microsoft.com/office/drawing/2014/main" id="{CF994437-3C13-594A-A60B-BD421D79DEC3}"/>
                </a:ext>
              </a:extLst>
            </p:cNvPr>
            <p:cNvSpPr/>
            <p:nvPr/>
          </p:nvSpPr>
          <p:spPr>
            <a:xfrm>
              <a:off x="-685800" y="1828800"/>
              <a:ext cx="182880" cy="18288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200" dirty="0">
                <a:solidFill>
                  <a:schemeClr val="tx1"/>
                </a:solidFill>
              </a:endParaRPr>
            </a:p>
          </p:txBody>
        </p:sp>
        <p:sp>
          <p:nvSpPr>
            <p:cNvPr id="20" name="TextBox 19">
              <a:extLst>
                <a:ext uri="{FF2B5EF4-FFF2-40B4-BE49-F238E27FC236}">
                  <a16:creationId xmlns:a16="http://schemas.microsoft.com/office/drawing/2014/main" id="{2C94DE14-5231-5944-85D8-BD11D575E969}"/>
                </a:ext>
              </a:extLst>
            </p:cNvPr>
            <p:cNvSpPr txBox="1"/>
            <p:nvPr/>
          </p:nvSpPr>
          <p:spPr bwMode="auto">
            <a:xfrm>
              <a:off x="-767446" y="1768929"/>
              <a:ext cx="364202"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(b)</a:t>
              </a:r>
            </a:p>
          </p:txBody>
        </p:sp>
      </p:grpSp>
      <p:sp>
        <p:nvSpPr>
          <p:cNvPr id="21" name="TextBox 20">
            <a:extLst>
              <a:ext uri="{FF2B5EF4-FFF2-40B4-BE49-F238E27FC236}">
                <a16:creationId xmlns:a16="http://schemas.microsoft.com/office/drawing/2014/main" id="{D6429AC1-2E7C-2142-90E8-ADBB91933121}"/>
              </a:ext>
            </a:extLst>
          </p:cNvPr>
          <p:cNvSpPr txBox="1"/>
          <p:nvPr/>
        </p:nvSpPr>
        <p:spPr bwMode="auto">
          <a:xfrm>
            <a:off x="6125975" y="3419328"/>
            <a:ext cx="1535100"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HVOF YHfSi, 2500 h</a:t>
            </a:r>
          </a:p>
        </p:txBody>
      </p:sp>
      <p:sp>
        <p:nvSpPr>
          <p:cNvPr id="22" name="TextBox 21">
            <a:extLst>
              <a:ext uri="{FF2B5EF4-FFF2-40B4-BE49-F238E27FC236}">
                <a16:creationId xmlns:a16="http://schemas.microsoft.com/office/drawing/2014/main" id="{B9359AC5-115A-164A-8E5C-CA5B0E77FE7F}"/>
              </a:ext>
            </a:extLst>
          </p:cNvPr>
          <p:cNvSpPr txBox="1"/>
          <p:nvPr/>
        </p:nvSpPr>
        <p:spPr bwMode="auto">
          <a:xfrm>
            <a:off x="6263921" y="5261137"/>
            <a:ext cx="1398844"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VPS YHfSi, 1200 h</a:t>
            </a:r>
          </a:p>
        </p:txBody>
      </p:sp>
      <p:sp>
        <p:nvSpPr>
          <p:cNvPr id="23" name="TextBox 22">
            <a:extLst>
              <a:ext uri="{FF2B5EF4-FFF2-40B4-BE49-F238E27FC236}">
                <a16:creationId xmlns:a16="http://schemas.microsoft.com/office/drawing/2014/main" id="{8FF167ED-03F3-1943-8AC0-70DF71A8399D}"/>
              </a:ext>
            </a:extLst>
          </p:cNvPr>
          <p:cNvSpPr txBox="1"/>
          <p:nvPr/>
        </p:nvSpPr>
        <p:spPr bwMode="auto">
          <a:xfrm>
            <a:off x="6994072" y="2069848"/>
            <a:ext cx="474810"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YSZ</a:t>
            </a:r>
          </a:p>
        </p:txBody>
      </p:sp>
      <p:sp>
        <p:nvSpPr>
          <p:cNvPr id="24" name="TextBox 23">
            <a:extLst>
              <a:ext uri="{FF2B5EF4-FFF2-40B4-BE49-F238E27FC236}">
                <a16:creationId xmlns:a16="http://schemas.microsoft.com/office/drawing/2014/main" id="{BB7307A1-7FE1-5547-B47D-8D760513D206}"/>
              </a:ext>
            </a:extLst>
          </p:cNvPr>
          <p:cNvSpPr txBox="1"/>
          <p:nvPr/>
        </p:nvSpPr>
        <p:spPr bwMode="auto">
          <a:xfrm>
            <a:off x="4582886" y="2491272"/>
            <a:ext cx="875561"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solidFill>
                  <a:schemeClr val="bg1"/>
                </a:solidFill>
                <a:latin typeface="Times New Roman" panose="02020603050405020304" pitchFamily="18" charset="0"/>
                <a:cs typeface="Times New Roman" panose="02020603050405020304" pitchFamily="18" charset="0"/>
              </a:rPr>
              <a:t>oxide scale</a:t>
            </a:r>
          </a:p>
        </p:txBody>
      </p:sp>
      <p:sp>
        <p:nvSpPr>
          <p:cNvPr id="25" name="TextBox 24">
            <a:extLst>
              <a:ext uri="{FF2B5EF4-FFF2-40B4-BE49-F238E27FC236}">
                <a16:creationId xmlns:a16="http://schemas.microsoft.com/office/drawing/2014/main" id="{88EA6619-9F56-964A-A217-AB8A04D081EC}"/>
              </a:ext>
            </a:extLst>
          </p:cNvPr>
          <p:cNvSpPr txBox="1"/>
          <p:nvPr/>
        </p:nvSpPr>
        <p:spPr bwMode="auto">
          <a:xfrm>
            <a:off x="4813689" y="4083880"/>
            <a:ext cx="875561"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solidFill>
                  <a:schemeClr val="bg1"/>
                </a:solidFill>
                <a:latin typeface="Times New Roman" panose="02020603050405020304" pitchFamily="18" charset="0"/>
                <a:cs typeface="Times New Roman" panose="02020603050405020304" pitchFamily="18" charset="0"/>
              </a:rPr>
              <a:t>oxide scale</a:t>
            </a:r>
          </a:p>
        </p:txBody>
      </p:sp>
      <p:cxnSp>
        <p:nvCxnSpPr>
          <p:cNvPr id="26" name="Straight Connector 25">
            <a:extLst>
              <a:ext uri="{FF2B5EF4-FFF2-40B4-BE49-F238E27FC236}">
                <a16:creationId xmlns:a16="http://schemas.microsoft.com/office/drawing/2014/main" id="{DBFE851B-B821-2A41-A215-D3CB9C769797}"/>
              </a:ext>
            </a:extLst>
          </p:cNvPr>
          <p:cNvCxnSpPr/>
          <p:nvPr/>
        </p:nvCxnSpPr>
        <p:spPr>
          <a:xfrm>
            <a:off x="4623888" y="5333753"/>
            <a:ext cx="466344"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43592A9-6E29-2F40-822E-EC6F91D749BF}"/>
              </a:ext>
            </a:extLst>
          </p:cNvPr>
          <p:cNvSpPr txBox="1"/>
          <p:nvPr/>
        </p:nvSpPr>
        <p:spPr bwMode="auto">
          <a:xfrm>
            <a:off x="4558572" y="5306538"/>
            <a:ext cx="585417"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10 µm</a:t>
            </a:r>
          </a:p>
        </p:txBody>
      </p:sp>
      <p:sp>
        <p:nvSpPr>
          <p:cNvPr id="28" name="TextBox 27">
            <a:extLst>
              <a:ext uri="{FF2B5EF4-FFF2-40B4-BE49-F238E27FC236}">
                <a16:creationId xmlns:a16="http://schemas.microsoft.com/office/drawing/2014/main" id="{4F7AD3C9-6346-F84E-AAD6-53E0D6AE4F29}"/>
              </a:ext>
            </a:extLst>
          </p:cNvPr>
          <p:cNvSpPr txBox="1"/>
          <p:nvPr/>
        </p:nvSpPr>
        <p:spPr bwMode="auto">
          <a:xfrm>
            <a:off x="6205089" y="3689390"/>
            <a:ext cx="474810"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YSZ</a:t>
            </a:r>
          </a:p>
        </p:txBody>
      </p:sp>
      <p:cxnSp>
        <p:nvCxnSpPr>
          <p:cNvPr id="29" name="Straight Connector 28">
            <a:extLst>
              <a:ext uri="{FF2B5EF4-FFF2-40B4-BE49-F238E27FC236}">
                <a16:creationId xmlns:a16="http://schemas.microsoft.com/office/drawing/2014/main" id="{BD0CDE46-8736-3D48-BBA9-D65F7D09F93B}"/>
              </a:ext>
            </a:extLst>
          </p:cNvPr>
          <p:cNvCxnSpPr/>
          <p:nvPr/>
        </p:nvCxnSpPr>
        <p:spPr>
          <a:xfrm>
            <a:off x="4620152" y="3498930"/>
            <a:ext cx="466344"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6236EB5-0498-8B42-8AFB-BCE94D09CBE1}"/>
              </a:ext>
            </a:extLst>
          </p:cNvPr>
          <p:cNvSpPr txBox="1"/>
          <p:nvPr/>
        </p:nvSpPr>
        <p:spPr bwMode="auto">
          <a:xfrm>
            <a:off x="4554836" y="3471715"/>
            <a:ext cx="585417"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10 µm</a:t>
            </a:r>
          </a:p>
        </p:txBody>
      </p:sp>
      <p:sp>
        <p:nvSpPr>
          <p:cNvPr id="31" name="TextBox 30">
            <a:extLst>
              <a:ext uri="{FF2B5EF4-FFF2-40B4-BE49-F238E27FC236}">
                <a16:creationId xmlns:a16="http://schemas.microsoft.com/office/drawing/2014/main" id="{6CF9F641-DC54-2F4B-B99F-2EC9AD8B414B}"/>
              </a:ext>
            </a:extLst>
          </p:cNvPr>
          <p:cNvSpPr txBox="1"/>
          <p:nvPr/>
        </p:nvSpPr>
        <p:spPr>
          <a:xfrm>
            <a:off x="515935" y="5462164"/>
            <a:ext cx="3689703" cy="590931"/>
          </a:xfrm>
          <a:prstGeom prst="rect">
            <a:avLst/>
          </a:prstGeom>
          <a:noFill/>
        </p:spPr>
        <p:txBody>
          <a:bodyPr wrap="square" rtlCol="0">
            <a:spAutoFit/>
          </a:bodyPr>
          <a:lstStyle/>
          <a:p>
            <a:pPr algn="l">
              <a:lnSpc>
                <a:spcPct val="90000"/>
              </a:lnSpc>
            </a:pPr>
            <a:r>
              <a:rPr lang="en-US" sz="2000" b="1" dirty="0">
                <a:solidFill>
                  <a:srgbClr val="0070C0"/>
                </a:solidFill>
                <a:latin typeface="+mn-lt"/>
              </a:rPr>
              <a:t>PSLS of rod specimens</a:t>
            </a:r>
          </a:p>
          <a:p>
            <a:pPr algn="l">
              <a:lnSpc>
                <a:spcPct val="90000"/>
              </a:lnSpc>
            </a:pPr>
            <a:r>
              <a:rPr lang="en-US" sz="1600" b="1" dirty="0">
                <a:solidFill>
                  <a:srgbClr val="0070C0"/>
                </a:solidFill>
                <a:latin typeface="+mn-lt"/>
              </a:rPr>
              <a:t>Measure same location each time</a:t>
            </a:r>
          </a:p>
        </p:txBody>
      </p:sp>
      <p:sp>
        <p:nvSpPr>
          <p:cNvPr id="32" name="TextBox 31">
            <a:extLst>
              <a:ext uri="{FF2B5EF4-FFF2-40B4-BE49-F238E27FC236}">
                <a16:creationId xmlns:a16="http://schemas.microsoft.com/office/drawing/2014/main" id="{FA367CA3-D27D-3F4C-A1C2-E09B44D5900F}"/>
              </a:ext>
            </a:extLst>
          </p:cNvPr>
          <p:cNvSpPr txBox="1"/>
          <p:nvPr/>
        </p:nvSpPr>
        <p:spPr>
          <a:xfrm>
            <a:off x="4377690" y="5675477"/>
            <a:ext cx="3886199" cy="590931"/>
          </a:xfrm>
          <a:prstGeom prst="rect">
            <a:avLst/>
          </a:prstGeom>
          <a:noFill/>
        </p:spPr>
        <p:txBody>
          <a:bodyPr wrap="square" rtlCol="0">
            <a:spAutoFit/>
          </a:bodyPr>
          <a:lstStyle/>
          <a:p>
            <a:pPr algn="l">
              <a:lnSpc>
                <a:spcPct val="90000"/>
              </a:lnSpc>
            </a:pPr>
            <a:r>
              <a:rPr lang="en-US" sz="2000" b="1" dirty="0">
                <a:solidFill>
                  <a:srgbClr val="0070C0"/>
                </a:solidFill>
                <a:latin typeface="+mn-lt"/>
              </a:rPr>
              <a:t>SEM backscattered electrons</a:t>
            </a:r>
          </a:p>
          <a:p>
            <a:pPr algn="l">
              <a:lnSpc>
                <a:spcPct val="90000"/>
              </a:lnSpc>
            </a:pPr>
            <a:r>
              <a:rPr lang="en-US" sz="1600" b="1" dirty="0">
                <a:solidFill>
                  <a:srgbClr val="0070C0"/>
                </a:solidFill>
                <a:latin typeface="+mn-lt"/>
              </a:rPr>
              <a:t>Z-contrast shows Y- &amp; Hf-rich oxides</a:t>
            </a:r>
          </a:p>
        </p:txBody>
      </p:sp>
      <p:sp>
        <p:nvSpPr>
          <p:cNvPr id="33" name="TextBox 32">
            <a:extLst>
              <a:ext uri="{FF2B5EF4-FFF2-40B4-BE49-F238E27FC236}">
                <a16:creationId xmlns:a16="http://schemas.microsoft.com/office/drawing/2014/main" id="{B496AD7E-0865-5E41-8872-94A7929D5EE5}"/>
              </a:ext>
            </a:extLst>
          </p:cNvPr>
          <p:cNvSpPr txBox="1"/>
          <p:nvPr/>
        </p:nvSpPr>
        <p:spPr>
          <a:xfrm>
            <a:off x="8502297" y="5324757"/>
            <a:ext cx="3689703" cy="590931"/>
          </a:xfrm>
          <a:prstGeom prst="rect">
            <a:avLst/>
          </a:prstGeom>
          <a:noFill/>
        </p:spPr>
        <p:txBody>
          <a:bodyPr wrap="square" rtlCol="0">
            <a:spAutoFit/>
          </a:bodyPr>
          <a:lstStyle/>
          <a:p>
            <a:pPr algn="l">
              <a:lnSpc>
                <a:spcPct val="90000"/>
              </a:lnSpc>
            </a:pPr>
            <a:r>
              <a:rPr lang="en-US" sz="2000" b="1" dirty="0">
                <a:solidFill>
                  <a:srgbClr val="0070C0"/>
                </a:solidFill>
                <a:latin typeface="+mn-lt"/>
              </a:rPr>
              <a:t>Oxidation extrapolation</a:t>
            </a:r>
          </a:p>
          <a:p>
            <a:pPr algn="l">
              <a:lnSpc>
                <a:spcPct val="90000"/>
              </a:lnSpc>
            </a:pPr>
            <a:r>
              <a:rPr lang="en-US" sz="1600" b="1" dirty="0">
                <a:solidFill>
                  <a:srgbClr val="0070C0"/>
                </a:solidFill>
                <a:latin typeface="+mn-lt"/>
              </a:rPr>
              <a:t>Assuming parabolic kinetics</a:t>
            </a:r>
          </a:p>
        </p:txBody>
      </p:sp>
      <p:sp>
        <p:nvSpPr>
          <p:cNvPr id="34" name="TextBox 33">
            <a:extLst>
              <a:ext uri="{FF2B5EF4-FFF2-40B4-BE49-F238E27FC236}">
                <a16:creationId xmlns:a16="http://schemas.microsoft.com/office/drawing/2014/main" id="{7DF1162B-8B65-6740-B9A4-2DCFC0DAE0B8}"/>
              </a:ext>
            </a:extLst>
          </p:cNvPr>
          <p:cNvSpPr txBox="1"/>
          <p:nvPr/>
        </p:nvSpPr>
        <p:spPr>
          <a:xfrm>
            <a:off x="520269" y="2011508"/>
            <a:ext cx="3921968" cy="369332"/>
          </a:xfrm>
          <a:prstGeom prst="rect">
            <a:avLst/>
          </a:prstGeom>
          <a:noFill/>
        </p:spPr>
        <p:txBody>
          <a:bodyPr wrap="square" rtlCol="0">
            <a:spAutoFit/>
          </a:bodyPr>
          <a:lstStyle/>
          <a:p>
            <a:pPr algn="l">
              <a:lnSpc>
                <a:spcPct val="90000"/>
              </a:lnSpc>
            </a:pPr>
            <a:r>
              <a:rPr lang="en-US" sz="2000" b="1" dirty="0">
                <a:solidFill>
                  <a:srgbClr val="7030A0"/>
                </a:solidFill>
                <a:latin typeface="+mn-lt"/>
              </a:rPr>
              <a:t>Similar alumina residual stress</a:t>
            </a:r>
            <a:endParaRPr lang="en-US" sz="1600" b="1" dirty="0">
              <a:solidFill>
                <a:srgbClr val="7030A0"/>
              </a:solidFill>
              <a:latin typeface="+mn-lt"/>
            </a:endParaRPr>
          </a:p>
        </p:txBody>
      </p:sp>
      <p:sp>
        <p:nvSpPr>
          <p:cNvPr id="35" name="TextBox 34">
            <a:extLst>
              <a:ext uri="{FF2B5EF4-FFF2-40B4-BE49-F238E27FC236}">
                <a16:creationId xmlns:a16="http://schemas.microsoft.com/office/drawing/2014/main" id="{CE12F856-72D8-B041-A85F-FD8BF64E24F3}"/>
              </a:ext>
            </a:extLst>
          </p:cNvPr>
          <p:cNvSpPr txBox="1"/>
          <p:nvPr/>
        </p:nvSpPr>
        <p:spPr>
          <a:xfrm>
            <a:off x="8147554" y="1813036"/>
            <a:ext cx="3921968" cy="646331"/>
          </a:xfrm>
          <a:prstGeom prst="rect">
            <a:avLst/>
          </a:prstGeom>
          <a:noFill/>
        </p:spPr>
        <p:txBody>
          <a:bodyPr wrap="square" rtlCol="0">
            <a:spAutoFit/>
          </a:bodyPr>
          <a:lstStyle/>
          <a:p>
            <a:pPr algn="l">
              <a:lnSpc>
                <a:spcPct val="90000"/>
              </a:lnSpc>
            </a:pPr>
            <a:r>
              <a:rPr lang="en-US" sz="2000" b="1" dirty="0">
                <a:solidFill>
                  <a:srgbClr val="7030A0"/>
                </a:solidFill>
                <a:latin typeface="+mn-lt"/>
              </a:rPr>
              <a:t>Faster alumina growth on VPS</a:t>
            </a:r>
          </a:p>
          <a:p>
            <a:pPr algn="l">
              <a:lnSpc>
                <a:spcPct val="90000"/>
              </a:lnSpc>
            </a:pPr>
            <a:r>
              <a:rPr lang="en-US" sz="2000" b="1" dirty="0">
                <a:solidFill>
                  <a:srgbClr val="7030A0"/>
                </a:solidFill>
                <a:latin typeface="+mn-lt"/>
              </a:rPr>
              <a:t>= faster alumina consumption</a:t>
            </a:r>
            <a:endParaRPr lang="en-US" sz="1600" b="1" dirty="0">
              <a:solidFill>
                <a:srgbClr val="7030A0"/>
              </a:solidFill>
              <a:latin typeface="+mn-lt"/>
            </a:endParaRPr>
          </a:p>
        </p:txBody>
      </p:sp>
      <p:sp>
        <p:nvSpPr>
          <p:cNvPr id="36" name="TextBox 35">
            <a:extLst>
              <a:ext uri="{FF2B5EF4-FFF2-40B4-BE49-F238E27FC236}">
                <a16:creationId xmlns:a16="http://schemas.microsoft.com/office/drawing/2014/main" id="{46589789-A9BA-B145-8826-026BE3C23E12}"/>
              </a:ext>
            </a:extLst>
          </p:cNvPr>
          <p:cNvSpPr txBox="1"/>
          <p:nvPr/>
        </p:nvSpPr>
        <p:spPr>
          <a:xfrm>
            <a:off x="2226684" y="6334948"/>
            <a:ext cx="8431619" cy="369332"/>
          </a:xfrm>
          <a:prstGeom prst="rect">
            <a:avLst/>
          </a:prstGeom>
          <a:noFill/>
        </p:spPr>
        <p:txBody>
          <a:bodyPr wrap="square" rtlCol="0">
            <a:spAutoFit/>
          </a:bodyPr>
          <a:lstStyle/>
          <a:p>
            <a:pPr>
              <a:lnSpc>
                <a:spcPct val="90000"/>
              </a:lnSpc>
              <a:spcBef>
                <a:spcPts val="1000"/>
              </a:spcBef>
            </a:pPr>
            <a:r>
              <a:rPr lang="en-US" sz="2000" dirty="0"/>
              <a:t>Lance et al. </a:t>
            </a:r>
            <a:r>
              <a:rPr lang="en-US" sz="2000" i="1" dirty="0"/>
              <a:t>Surf. Coat. Tech. </a:t>
            </a:r>
            <a:r>
              <a:rPr lang="en-US" sz="2000" dirty="0"/>
              <a:t>in press (presentation at ICMCTF 2019)</a:t>
            </a:r>
          </a:p>
        </p:txBody>
      </p:sp>
    </p:spTree>
    <p:extLst>
      <p:ext uri="{BB962C8B-B14F-4D97-AF65-F5344CB8AC3E}">
        <p14:creationId xmlns:p14="http://schemas.microsoft.com/office/powerpoint/2010/main" val="2237448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B94F-FABF-C74C-A088-C64AE6F105CD}"/>
              </a:ext>
            </a:extLst>
          </p:cNvPr>
          <p:cNvSpPr>
            <a:spLocks noGrp="1"/>
          </p:cNvSpPr>
          <p:nvPr>
            <p:ph type="title"/>
          </p:nvPr>
        </p:nvSpPr>
        <p:spPr>
          <a:xfrm>
            <a:off x="344378" y="320040"/>
            <a:ext cx="11425236" cy="1421928"/>
          </a:xfrm>
        </p:spPr>
        <p:txBody>
          <a:bodyPr/>
          <a:lstStyle/>
          <a:p>
            <a:r>
              <a:rPr lang="en-US" b="1" dirty="0">
                <a:solidFill>
                  <a:schemeClr val="tx2"/>
                </a:solidFill>
              </a:rPr>
              <a:t>Had to try one more TBC experiment…</a:t>
            </a:r>
            <a:br>
              <a:rPr lang="en-US" b="1" dirty="0">
                <a:solidFill>
                  <a:schemeClr val="tx2"/>
                </a:solidFill>
              </a:rPr>
            </a:br>
            <a:r>
              <a:rPr lang="en-US" b="1" dirty="0">
                <a:solidFill>
                  <a:schemeClr val="tx2"/>
                </a:solidFill>
              </a:rPr>
              <a:t>Lots of questions about flash coating comparison to:</a:t>
            </a:r>
            <a:br>
              <a:rPr lang="en-US" b="1" dirty="0">
                <a:solidFill>
                  <a:schemeClr val="tx2"/>
                </a:solidFill>
              </a:rPr>
            </a:br>
            <a:r>
              <a:rPr lang="en-US" b="1" dirty="0">
                <a:solidFill>
                  <a:schemeClr val="tx2"/>
                </a:solidFill>
              </a:rPr>
              <a:t>100% APS bond coating and thicker flash coating</a:t>
            </a:r>
          </a:p>
        </p:txBody>
      </p:sp>
      <p:pic>
        <p:nvPicPr>
          <p:cNvPr id="5" name="Content Placeholder 4">
            <a:extLst>
              <a:ext uri="{FF2B5EF4-FFF2-40B4-BE49-F238E27FC236}">
                <a16:creationId xmlns:a16="http://schemas.microsoft.com/office/drawing/2014/main" id="{8BA607F5-60BF-794E-AD20-BB2254F7F9A1}"/>
              </a:ext>
            </a:extLst>
          </p:cNvPr>
          <p:cNvPicPr>
            <a:picLocks noGrp="1" noChangeAspect="1"/>
          </p:cNvPicPr>
          <p:nvPr>
            <p:ph idx="1"/>
          </p:nvPr>
        </p:nvPicPr>
        <p:blipFill>
          <a:blip r:embed="rId2"/>
          <a:stretch>
            <a:fillRect/>
          </a:stretch>
        </p:blipFill>
        <p:spPr>
          <a:xfrm>
            <a:off x="2331231" y="1741968"/>
            <a:ext cx="7295622" cy="4377373"/>
          </a:xfrm>
        </p:spPr>
      </p:pic>
      <p:sp>
        <p:nvSpPr>
          <p:cNvPr id="6" name="TextBox 5">
            <a:extLst>
              <a:ext uri="{FF2B5EF4-FFF2-40B4-BE49-F238E27FC236}">
                <a16:creationId xmlns:a16="http://schemas.microsoft.com/office/drawing/2014/main" id="{836E8664-B368-3C47-8BC2-7C0B43EC8BC1}"/>
              </a:ext>
            </a:extLst>
          </p:cNvPr>
          <p:cNvSpPr txBox="1"/>
          <p:nvPr/>
        </p:nvSpPr>
        <p:spPr>
          <a:xfrm>
            <a:off x="3370521" y="6282778"/>
            <a:ext cx="5879805" cy="424732"/>
          </a:xfrm>
          <a:prstGeom prst="rect">
            <a:avLst/>
          </a:prstGeom>
          <a:noFill/>
        </p:spPr>
        <p:txBody>
          <a:bodyPr wrap="square" rtlCol="0">
            <a:spAutoFit/>
          </a:bodyPr>
          <a:lstStyle/>
          <a:p>
            <a:pPr algn="ctr">
              <a:lnSpc>
                <a:spcPct val="90000"/>
              </a:lnSpc>
            </a:pPr>
            <a:r>
              <a:rPr lang="en-US" sz="2400" dirty="0">
                <a:solidFill>
                  <a:srgbClr val="7030A0"/>
                </a:solidFill>
                <a:latin typeface="+mn-lt"/>
              </a:rPr>
              <a:t>5 of each specimen type</a:t>
            </a:r>
          </a:p>
        </p:txBody>
      </p:sp>
    </p:spTree>
    <p:extLst>
      <p:ext uri="{BB962C8B-B14F-4D97-AF65-F5344CB8AC3E}">
        <p14:creationId xmlns:p14="http://schemas.microsoft.com/office/powerpoint/2010/main" val="3150122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38" y="70907"/>
            <a:ext cx="12057184" cy="812530"/>
          </a:xfrm>
        </p:spPr>
        <p:txBody>
          <a:bodyPr/>
          <a:lstStyle/>
          <a:p>
            <a:r>
              <a:rPr lang="en-US" sz="2600" b="1" dirty="0">
                <a:solidFill>
                  <a:schemeClr val="tx2"/>
                </a:solidFill>
              </a:rPr>
              <a:t>LEAP:  1</a:t>
            </a:r>
            <a:r>
              <a:rPr lang="en-US" sz="2600" b="1" baseline="30000" dirty="0">
                <a:solidFill>
                  <a:schemeClr val="tx2"/>
                </a:solidFill>
              </a:rPr>
              <a:t>st</a:t>
            </a:r>
            <a:r>
              <a:rPr lang="en-US" sz="2600" b="1" dirty="0">
                <a:solidFill>
                  <a:schemeClr val="tx2"/>
                </a:solidFill>
              </a:rPr>
              <a:t> Gen. Fiber-reinforced ceramic matrix composites deployed</a:t>
            </a:r>
            <a:br>
              <a:rPr lang="en-US" sz="2600" b="1" dirty="0">
                <a:solidFill>
                  <a:schemeClr val="tx2"/>
                </a:solidFill>
              </a:rPr>
            </a:br>
            <a:r>
              <a:rPr lang="en-US" sz="2600" b="1" dirty="0">
                <a:solidFill>
                  <a:schemeClr val="tx2"/>
                </a:solidFill>
              </a:rPr>
              <a:t>2</a:t>
            </a:r>
            <a:r>
              <a:rPr lang="en-US" sz="2600" b="1" baseline="30000" dirty="0">
                <a:solidFill>
                  <a:schemeClr val="tx2"/>
                </a:solidFill>
              </a:rPr>
              <a:t>nd</a:t>
            </a:r>
            <a:r>
              <a:rPr lang="en-US" sz="2600" b="1" dirty="0">
                <a:solidFill>
                  <a:schemeClr val="tx2"/>
                </a:solidFill>
              </a:rPr>
              <a:t> Gen. to enable ≥65% combined cycle power generation efficiency</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650" y="1025906"/>
            <a:ext cx="6985999" cy="5277909"/>
          </a:xfrm>
          <a:prstGeom prst="rect">
            <a:avLst/>
          </a:prstGeom>
        </p:spPr>
      </p:pic>
      <p:sp>
        <p:nvSpPr>
          <p:cNvPr id="7" name="TextBox 6"/>
          <p:cNvSpPr txBox="1"/>
          <p:nvPr/>
        </p:nvSpPr>
        <p:spPr>
          <a:xfrm>
            <a:off x="2924731" y="4710126"/>
            <a:ext cx="1938351" cy="313932"/>
          </a:xfrm>
          <a:prstGeom prst="rect">
            <a:avLst/>
          </a:prstGeom>
          <a:noFill/>
        </p:spPr>
        <p:txBody>
          <a:bodyPr wrap="none" rtlCol="0">
            <a:spAutoFit/>
          </a:bodyPr>
          <a:lstStyle/>
          <a:p>
            <a:pPr algn="ctr">
              <a:lnSpc>
                <a:spcPct val="90000"/>
              </a:lnSpc>
            </a:pPr>
            <a:r>
              <a:rPr lang="en-US" sz="1600" b="1" dirty="0"/>
              <a:t>Superalloys/TBCs</a:t>
            </a:r>
          </a:p>
        </p:txBody>
      </p:sp>
      <p:sp>
        <p:nvSpPr>
          <p:cNvPr id="9" name="TextBox 8"/>
          <p:cNvSpPr txBox="1"/>
          <p:nvPr/>
        </p:nvSpPr>
        <p:spPr>
          <a:xfrm>
            <a:off x="4714758" y="3280915"/>
            <a:ext cx="1018227" cy="590931"/>
          </a:xfrm>
          <a:prstGeom prst="rect">
            <a:avLst/>
          </a:prstGeom>
          <a:noFill/>
        </p:spPr>
        <p:txBody>
          <a:bodyPr wrap="none" rtlCol="0">
            <a:spAutoFit/>
          </a:bodyPr>
          <a:lstStyle/>
          <a:p>
            <a:pPr algn="ctr">
              <a:lnSpc>
                <a:spcPct val="90000"/>
              </a:lnSpc>
            </a:pPr>
            <a:r>
              <a:rPr lang="en-US" b="1" dirty="0"/>
              <a:t>SiC/SiC</a:t>
            </a:r>
          </a:p>
          <a:p>
            <a:pPr algn="ctr">
              <a:lnSpc>
                <a:spcPct val="90000"/>
              </a:lnSpc>
            </a:pPr>
            <a:r>
              <a:rPr lang="en-US" b="1" dirty="0"/>
              <a:t>CMCs</a:t>
            </a:r>
          </a:p>
        </p:txBody>
      </p:sp>
      <p:sp>
        <p:nvSpPr>
          <p:cNvPr id="10" name="TextBox 9"/>
          <p:cNvSpPr txBox="1"/>
          <p:nvPr/>
        </p:nvSpPr>
        <p:spPr>
          <a:xfrm>
            <a:off x="5141933" y="2104131"/>
            <a:ext cx="912429" cy="646331"/>
          </a:xfrm>
          <a:prstGeom prst="rect">
            <a:avLst/>
          </a:prstGeom>
          <a:noFill/>
        </p:spPr>
        <p:txBody>
          <a:bodyPr wrap="none" rtlCol="0">
            <a:spAutoFit/>
          </a:bodyPr>
          <a:lstStyle/>
          <a:p>
            <a:pPr algn="ctr">
              <a:lnSpc>
                <a:spcPct val="90000"/>
              </a:lnSpc>
            </a:pPr>
            <a:r>
              <a:rPr lang="en-US" sz="2000" b="1" dirty="0">
                <a:solidFill>
                  <a:srgbClr val="800000"/>
                </a:solidFill>
              </a:rPr>
              <a:t>UHT</a:t>
            </a:r>
          </a:p>
          <a:p>
            <a:pPr algn="ctr">
              <a:lnSpc>
                <a:spcPct val="90000"/>
              </a:lnSpc>
            </a:pPr>
            <a:r>
              <a:rPr lang="en-US" sz="2000" b="1" dirty="0">
                <a:solidFill>
                  <a:srgbClr val="800000"/>
                </a:solidFill>
              </a:rPr>
              <a:t>CMCs</a:t>
            </a:r>
          </a:p>
        </p:txBody>
      </p:sp>
      <p:cxnSp>
        <p:nvCxnSpPr>
          <p:cNvPr id="12" name="Straight Arrow Connector 11"/>
          <p:cNvCxnSpPr/>
          <p:nvPr/>
        </p:nvCxnSpPr>
        <p:spPr>
          <a:xfrm flipV="1">
            <a:off x="4455553" y="3300958"/>
            <a:ext cx="0" cy="63711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02613" y="3391714"/>
            <a:ext cx="1152940" cy="369332"/>
          </a:xfrm>
          <a:prstGeom prst="rect">
            <a:avLst/>
          </a:prstGeom>
          <a:noFill/>
        </p:spPr>
        <p:txBody>
          <a:bodyPr wrap="square" rtlCol="0">
            <a:spAutoFit/>
          </a:bodyPr>
          <a:lstStyle/>
          <a:p>
            <a:pPr algn="ctr">
              <a:lnSpc>
                <a:spcPct val="90000"/>
              </a:lnSpc>
            </a:pPr>
            <a:r>
              <a:rPr lang="en-US" sz="2000" b="1" dirty="0"/>
              <a:t>150</a:t>
            </a:r>
            <a:r>
              <a:rPr lang="en-US" sz="2000" b="1" baseline="30000" dirty="0"/>
              <a:t>o</a:t>
            </a:r>
            <a:r>
              <a:rPr lang="en-US" sz="2000" b="1" dirty="0"/>
              <a:t>C</a:t>
            </a:r>
          </a:p>
        </p:txBody>
      </p:sp>
      <p:sp>
        <p:nvSpPr>
          <p:cNvPr id="17" name="TextBox 16"/>
          <p:cNvSpPr txBox="1"/>
          <p:nvPr/>
        </p:nvSpPr>
        <p:spPr>
          <a:xfrm>
            <a:off x="3603937" y="2242630"/>
            <a:ext cx="1400425" cy="369332"/>
          </a:xfrm>
          <a:prstGeom prst="rect">
            <a:avLst/>
          </a:prstGeom>
          <a:noFill/>
        </p:spPr>
        <p:txBody>
          <a:bodyPr wrap="square" rtlCol="0">
            <a:spAutoFit/>
          </a:bodyPr>
          <a:lstStyle/>
          <a:p>
            <a:pPr algn="ctr">
              <a:lnSpc>
                <a:spcPct val="90000"/>
              </a:lnSpc>
            </a:pPr>
            <a:r>
              <a:rPr lang="en-US" sz="2000" b="1" dirty="0">
                <a:solidFill>
                  <a:srgbClr val="800000"/>
                </a:solidFill>
              </a:rPr>
              <a:t>~175</a:t>
            </a:r>
            <a:r>
              <a:rPr lang="en-US" sz="2000" b="1" baseline="30000" dirty="0">
                <a:solidFill>
                  <a:srgbClr val="800000"/>
                </a:solidFill>
              </a:rPr>
              <a:t>o</a:t>
            </a:r>
            <a:r>
              <a:rPr lang="en-US" sz="2000" b="1" dirty="0">
                <a:solidFill>
                  <a:srgbClr val="800000"/>
                </a:solidFill>
              </a:rPr>
              <a:t>C</a:t>
            </a:r>
          </a:p>
        </p:txBody>
      </p:sp>
      <p:cxnSp>
        <p:nvCxnSpPr>
          <p:cNvPr id="18" name="Straight Arrow Connector 17"/>
          <p:cNvCxnSpPr/>
          <p:nvPr/>
        </p:nvCxnSpPr>
        <p:spPr>
          <a:xfrm flipV="1">
            <a:off x="4934788" y="2173057"/>
            <a:ext cx="0" cy="615836"/>
          </a:xfrm>
          <a:prstGeom prst="straightConnector1">
            <a:avLst/>
          </a:prstGeom>
          <a:ln w="28575">
            <a:solidFill>
              <a:srgbClr val="8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49450" y="3433264"/>
            <a:ext cx="1713867" cy="286232"/>
          </a:xfrm>
          <a:prstGeom prst="rect">
            <a:avLst/>
          </a:prstGeom>
          <a:noFill/>
        </p:spPr>
        <p:txBody>
          <a:bodyPr wrap="none" rtlCol="0">
            <a:spAutoFit/>
          </a:bodyPr>
          <a:lstStyle/>
          <a:p>
            <a:pPr algn="ctr">
              <a:lnSpc>
                <a:spcPct val="90000"/>
              </a:lnSpc>
            </a:pPr>
            <a:r>
              <a:rPr lang="en-US" sz="1400" b="1" dirty="0"/>
              <a:t>LEAP aero engine</a:t>
            </a:r>
          </a:p>
        </p:txBody>
      </p:sp>
      <p:sp>
        <p:nvSpPr>
          <p:cNvPr id="4" name="TextBox 3"/>
          <p:cNvSpPr txBox="1"/>
          <p:nvPr/>
        </p:nvSpPr>
        <p:spPr>
          <a:xfrm>
            <a:off x="6604962" y="4533014"/>
            <a:ext cx="5332379" cy="1754326"/>
          </a:xfrm>
          <a:prstGeom prst="rect">
            <a:avLst/>
          </a:prstGeom>
          <a:noFill/>
        </p:spPr>
        <p:txBody>
          <a:bodyPr wrap="square" rtlCol="0">
            <a:spAutoFit/>
          </a:bodyPr>
          <a:lstStyle/>
          <a:p>
            <a:pPr>
              <a:lnSpc>
                <a:spcPct val="90000"/>
              </a:lnSpc>
            </a:pPr>
            <a:r>
              <a:rPr lang="en-US" sz="2400" b="1" dirty="0"/>
              <a:t>DOE Impact: </a:t>
            </a:r>
            <a:r>
              <a:rPr lang="en-US" sz="2400" dirty="0"/>
              <a:t>Next generation, ultra high efficiency, utility turbines may require </a:t>
            </a:r>
            <a:r>
              <a:rPr lang="en-US" sz="2400" dirty="0">
                <a:solidFill>
                  <a:srgbClr val="FF0000"/>
                </a:solidFill>
              </a:rPr>
              <a:t>~1500°C </a:t>
            </a:r>
            <a:r>
              <a:rPr lang="en-US" sz="2400" dirty="0"/>
              <a:t>structural materials capability </a:t>
            </a:r>
            <a:r>
              <a:rPr lang="en-US" sz="2400" u="sng" dirty="0"/>
              <a:t>AND</a:t>
            </a:r>
            <a:r>
              <a:rPr lang="en-US" sz="2400" dirty="0"/>
              <a:t> </a:t>
            </a:r>
            <a:r>
              <a:rPr lang="en-US" sz="2400" dirty="0">
                <a:solidFill>
                  <a:srgbClr val="FF0000"/>
                </a:solidFill>
              </a:rPr>
              <a:t>25,000 h</a:t>
            </a:r>
            <a:r>
              <a:rPr lang="en-US" sz="2400" dirty="0"/>
              <a:t> lifetime (~10X increase vs. aero applications)</a:t>
            </a:r>
          </a:p>
        </p:txBody>
      </p:sp>
      <p:sp>
        <p:nvSpPr>
          <p:cNvPr id="30" name="TextBox 29"/>
          <p:cNvSpPr txBox="1"/>
          <p:nvPr/>
        </p:nvSpPr>
        <p:spPr>
          <a:xfrm>
            <a:off x="1681113" y="2284180"/>
            <a:ext cx="1875835" cy="286232"/>
          </a:xfrm>
          <a:prstGeom prst="rect">
            <a:avLst/>
          </a:prstGeom>
          <a:noFill/>
        </p:spPr>
        <p:txBody>
          <a:bodyPr wrap="none" rtlCol="0">
            <a:spAutoFit/>
          </a:bodyPr>
          <a:lstStyle/>
          <a:p>
            <a:pPr algn="ctr">
              <a:lnSpc>
                <a:spcPct val="90000"/>
              </a:lnSpc>
            </a:pPr>
            <a:r>
              <a:rPr lang="en-US" sz="1400" b="1" dirty="0">
                <a:solidFill>
                  <a:srgbClr val="800000"/>
                </a:solidFill>
              </a:rPr>
              <a:t>DOE turbine targets</a:t>
            </a:r>
          </a:p>
        </p:txBody>
      </p:sp>
      <p:sp>
        <p:nvSpPr>
          <p:cNvPr id="13" name="TextBox 12"/>
          <p:cNvSpPr txBox="1"/>
          <p:nvPr/>
        </p:nvSpPr>
        <p:spPr>
          <a:xfrm>
            <a:off x="547186" y="6184774"/>
            <a:ext cx="5623655" cy="341632"/>
          </a:xfrm>
          <a:prstGeom prst="rect">
            <a:avLst/>
          </a:prstGeom>
          <a:noFill/>
        </p:spPr>
        <p:txBody>
          <a:bodyPr wrap="none" rtlCol="0">
            <a:spAutoFit/>
          </a:bodyPr>
          <a:lstStyle/>
          <a:p>
            <a:pPr algn="ctr">
              <a:lnSpc>
                <a:spcPct val="90000"/>
              </a:lnSpc>
            </a:pPr>
            <a:r>
              <a:rPr lang="en-US" dirty="0">
                <a:latin typeface="Arial Narrow" charset="0"/>
                <a:ea typeface="Arial Narrow" charset="0"/>
                <a:cs typeface="Arial Narrow" charset="0"/>
              </a:rPr>
              <a:t>CMC = Ceramic Matrix Composite, UHT = ultra high temperature</a:t>
            </a:r>
          </a:p>
        </p:txBody>
      </p:sp>
      <p:sp>
        <p:nvSpPr>
          <p:cNvPr id="14" name="TextBox 13"/>
          <p:cNvSpPr txBox="1"/>
          <p:nvPr/>
        </p:nvSpPr>
        <p:spPr>
          <a:xfrm>
            <a:off x="1611152" y="1162989"/>
            <a:ext cx="4237057" cy="313932"/>
          </a:xfrm>
          <a:prstGeom prst="rect">
            <a:avLst/>
          </a:prstGeom>
          <a:noFill/>
        </p:spPr>
        <p:txBody>
          <a:bodyPr wrap="none" rtlCol="0">
            <a:spAutoFit/>
          </a:bodyPr>
          <a:lstStyle/>
          <a:p>
            <a:pPr algn="ctr">
              <a:lnSpc>
                <a:spcPct val="90000"/>
              </a:lnSpc>
            </a:pPr>
            <a:r>
              <a:rPr lang="en-US" sz="1600" b="1" dirty="0"/>
              <a:t>Structural materials temperature capacity</a:t>
            </a: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5954" y="1315392"/>
            <a:ext cx="3828064" cy="3029134"/>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5774" y="1294202"/>
            <a:ext cx="766619" cy="766619"/>
          </a:xfrm>
          <a:prstGeom prst="rect">
            <a:avLst/>
          </a:prstGeom>
        </p:spPr>
      </p:pic>
    </p:spTree>
    <p:extLst>
      <p:ext uri="{BB962C8B-B14F-4D97-AF65-F5344CB8AC3E}">
        <p14:creationId xmlns:p14="http://schemas.microsoft.com/office/powerpoint/2010/main" val="3022511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71">
            <a:extLst>
              <a:ext uri="{FF2B5EF4-FFF2-40B4-BE49-F238E27FC236}">
                <a16:creationId xmlns:a16="http://schemas.microsoft.com/office/drawing/2014/main" id="{A59F4162-81C1-438A-B640-8F3EA1A1FCC8}"/>
              </a:ext>
            </a:extLst>
          </p:cNvPr>
          <p:cNvSpPr/>
          <p:nvPr/>
        </p:nvSpPr>
        <p:spPr>
          <a:xfrm>
            <a:off x="8696788" y="1557750"/>
            <a:ext cx="3461974" cy="1033368"/>
          </a:xfrm>
          <a:prstGeom prst="rightArrow">
            <a:avLst/>
          </a:pr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0800000" scaled="1"/>
            <a:tileRect/>
          </a:gra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b="1" dirty="0">
                <a:solidFill>
                  <a:schemeClr val="tx1"/>
                </a:solidFill>
              </a:rPr>
              <a:t>                                  </a:t>
            </a:r>
            <a:r>
              <a:rPr lang="en-US" sz="2000" b="1" dirty="0">
                <a:solidFill>
                  <a:schemeClr val="tx1"/>
                </a:solidFill>
              </a:rPr>
              <a:t>Beyond SiC</a:t>
            </a:r>
          </a:p>
        </p:txBody>
      </p:sp>
      <p:sp>
        <p:nvSpPr>
          <p:cNvPr id="3" name="Title 1">
            <a:extLst>
              <a:ext uri="{FF2B5EF4-FFF2-40B4-BE49-F238E27FC236}">
                <a16:creationId xmlns:a16="http://schemas.microsoft.com/office/drawing/2014/main" id="{8F9F241C-03FD-4AD4-A2D9-5C4D644014C0}"/>
              </a:ext>
            </a:extLst>
          </p:cNvPr>
          <p:cNvSpPr txBox="1">
            <a:spLocks/>
          </p:cNvSpPr>
          <p:nvPr/>
        </p:nvSpPr>
        <p:spPr>
          <a:xfrm>
            <a:off x="501048" y="-11657"/>
            <a:ext cx="12046647" cy="458587"/>
          </a:xfrm>
          <a:prstGeom prst="rect">
            <a:avLst/>
          </a:prstGeom>
        </p:spPr>
        <p:txBody>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800" b="1" dirty="0">
                <a:solidFill>
                  <a:schemeClr val="tx2"/>
                </a:solidFill>
              </a:rPr>
              <a:t>Past, Present &amp; Future:</a:t>
            </a:r>
            <a:r>
              <a:rPr lang="en-US" sz="2000" b="1" dirty="0">
                <a:solidFill>
                  <a:schemeClr val="tx2"/>
                </a:solidFill>
              </a:rPr>
              <a:t> </a:t>
            </a:r>
            <a:r>
              <a:rPr lang="en-US" sz="2800" b="1" dirty="0">
                <a:solidFill>
                  <a:schemeClr val="tx2"/>
                </a:solidFill>
              </a:rPr>
              <a:t>ORNL Contributions to CMCs</a:t>
            </a:r>
          </a:p>
        </p:txBody>
      </p:sp>
      <p:sp>
        <p:nvSpPr>
          <p:cNvPr id="4" name="Right Arrow 3">
            <a:extLst>
              <a:ext uri="{FF2B5EF4-FFF2-40B4-BE49-F238E27FC236}">
                <a16:creationId xmlns:a16="http://schemas.microsoft.com/office/drawing/2014/main" id="{1FEA1C06-A943-424C-AD86-16DCB94909D9}"/>
              </a:ext>
            </a:extLst>
          </p:cNvPr>
          <p:cNvSpPr/>
          <p:nvPr/>
        </p:nvSpPr>
        <p:spPr>
          <a:xfrm>
            <a:off x="349624" y="3050753"/>
            <a:ext cx="10999693" cy="331695"/>
          </a:xfrm>
          <a:prstGeom prst="rightArrow">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3500000" scaled="1"/>
            <a:tileRect/>
          </a:gra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F2D37DC1-5045-4381-921E-EF0407AE6427}"/>
              </a:ext>
            </a:extLst>
          </p:cNvPr>
          <p:cNvSpPr txBox="1"/>
          <p:nvPr/>
        </p:nvSpPr>
        <p:spPr>
          <a:xfrm>
            <a:off x="453061" y="3499474"/>
            <a:ext cx="639919" cy="313932"/>
          </a:xfrm>
          <a:prstGeom prst="rect">
            <a:avLst/>
          </a:prstGeom>
          <a:noFill/>
        </p:spPr>
        <p:txBody>
          <a:bodyPr wrap="none" rtlCol="0">
            <a:spAutoFit/>
          </a:bodyPr>
          <a:lstStyle/>
          <a:p>
            <a:pPr algn="ctr">
              <a:lnSpc>
                <a:spcPct val="90000"/>
              </a:lnSpc>
            </a:pPr>
            <a:r>
              <a:rPr lang="en-US" sz="1600" b="1" dirty="0"/>
              <a:t>1960</a:t>
            </a:r>
          </a:p>
        </p:txBody>
      </p:sp>
      <p:sp>
        <p:nvSpPr>
          <p:cNvPr id="6" name="TextBox 5">
            <a:extLst>
              <a:ext uri="{FF2B5EF4-FFF2-40B4-BE49-F238E27FC236}">
                <a16:creationId xmlns:a16="http://schemas.microsoft.com/office/drawing/2014/main" id="{BFDE411F-ABD2-4F79-BAB2-C16348B718D0}"/>
              </a:ext>
            </a:extLst>
          </p:cNvPr>
          <p:cNvSpPr txBox="1"/>
          <p:nvPr/>
        </p:nvSpPr>
        <p:spPr>
          <a:xfrm>
            <a:off x="1812170" y="3483031"/>
            <a:ext cx="639919" cy="313932"/>
          </a:xfrm>
          <a:prstGeom prst="rect">
            <a:avLst/>
          </a:prstGeom>
          <a:noFill/>
        </p:spPr>
        <p:txBody>
          <a:bodyPr wrap="none" rtlCol="0">
            <a:spAutoFit/>
          </a:bodyPr>
          <a:lstStyle/>
          <a:p>
            <a:pPr algn="ctr">
              <a:lnSpc>
                <a:spcPct val="90000"/>
              </a:lnSpc>
            </a:pPr>
            <a:r>
              <a:rPr lang="en-US" sz="1600" b="1" dirty="0"/>
              <a:t>1970</a:t>
            </a:r>
          </a:p>
        </p:txBody>
      </p:sp>
      <p:sp>
        <p:nvSpPr>
          <p:cNvPr id="7" name="TextBox 6">
            <a:extLst>
              <a:ext uri="{FF2B5EF4-FFF2-40B4-BE49-F238E27FC236}">
                <a16:creationId xmlns:a16="http://schemas.microsoft.com/office/drawing/2014/main" id="{EAA24117-FD69-4A99-8691-05E7A79B92D7}"/>
              </a:ext>
            </a:extLst>
          </p:cNvPr>
          <p:cNvSpPr txBox="1"/>
          <p:nvPr/>
        </p:nvSpPr>
        <p:spPr>
          <a:xfrm>
            <a:off x="3138726" y="3498522"/>
            <a:ext cx="639919" cy="313932"/>
          </a:xfrm>
          <a:prstGeom prst="rect">
            <a:avLst/>
          </a:prstGeom>
          <a:noFill/>
        </p:spPr>
        <p:txBody>
          <a:bodyPr wrap="none" rtlCol="0">
            <a:spAutoFit/>
          </a:bodyPr>
          <a:lstStyle/>
          <a:p>
            <a:pPr algn="ctr">
              <a:lnSpc>
                <a:spcPct val="90000"/>
              </a:lnSpc>
            </a:pPr>
            <a:r>
              <a:rPr lang="en-US" sz="1600" b="1" dirty="0"/>
              <a:t>1980</a:t>
            </a:r>
          </a:p>
        </p:txBody>
      </p:sp>
      <p:sp>
        <p:nvSpPr>
          <p:cNvPr id="8" name="TextBox 7">
            <a:extLst>
              <a:ext uri="{FF2B5EF4-FFF2-40B4-BE49-F238E27FC236}">
                <a16:creationId xmlns:a16="http://schemas.microsoft.com/office/drawing/2014/main" id="{8C593344-206D-4965-BD40-EA70A55A0F20}"/>
              </a:ext>
            </a:extLst>
          </p:cNvPr>
          <p:cNvSpPr txBox="1"/>
          <p:nvPr/>
        </p:nvSpPr>
        <p:spPr>
          <a:xfrm>
            <a:off x="4439195" y="3489076"/>
            <a:ext cx="639919" cy="313932"/>
          </a:xfrm>
          <a:prstGeom prst="rect">
            <a:avLst/>
          </a:prstGeom>
          <a:noFill/>
        </p:spPr>
        <p:txBody>
          <a:bodyPr wrap="none" rtlCol="0">
            <a:spAutoFit/>
          </a:bodyPr>
          <a:lstStyle/>
          <a:p>
            <a:pPr algn="ctr">
              <a:lnSpc>
                <a:spcPct val="90000"/>
              </a:lnSpc>
            </a:pPr>
            <a:r>
              <a:rPr lang="en-US" sz="1600" b="1" dirty="0"/>
              <a:t>1990</a:t>
            </a:r>
          </a:p>
        </p:txBody>
      </p:sp>
      <p:sp>
        <p:nvSpPr>
          <p:cNvPr id="9" name="TextBox 8">
            <a:extLst>
              <a:ext uri="{FF2B5EF4-FFF2-40B4-BE49-F238E27FC236}">
                <a16:creationId xmlns:a16="http://schemas.microsoft.com/office/drawing/2014/main" id="{21ADC154-6F0B-4F78-8032-1989458B783B}"/>
              </a:ext>
            </a:extLst>
          </p:cNvPr>
          <p:cNvSpPr txBox="1"/>
          <p:nvPr/>
        </p:nvSpPr>
        <p:spPr>
          <a:xfrm>
            <a:off x="5713070" y="3489076"/>
            <a:ext cx="639919" cy="313932"/>
          </a:xfrm>
          <a:prstGeom prst="rect">
            <a:avLst/>
          </a:prstGeom>
          <a:noFill/>
        </p:spPr>
        <p:txBody>
          <a:bodyPr wrap="none" rtlCol="0">
            <a:spAutoFit/>
          </a:bodyPr>
          <a:lstStyle/>
          <a:p>
            <a:pPr algn="ctr">
              <a:lnSpc>
                <a:spcPct val="90000"/>
              </a:lnSpc>
            </a:pPr>
            <a:r>
              <a:rPr lang="en-US" sz="1600" b="1" dirty="0"/>
              <a:t>2000</a:t>
            </a:r>
          </a:p>
        </p:txBody>
      </p:sp>
      <p:sp>
        <p:nvSpPr>
          <p:cNvPr id="10" name="TextBox 9">
            <a:extLst>
              <a:ext uri="{FF2B5EF4-FFF2-40B4-BE49-F238E27FC236}">
                <a16:creationId xmlns:a16="http://schemas.microsoft.com/office/drawing/2014/main" id="{9FE1F2B6-1550-4956-945C-5B939F741FEF}"/>
              </a:ext>
            </a:extLst>
          </p:cNvPr>
          <p:cNvSpPr txBox="1"/>
          <p:nvPr/>
        </p:nvSpPr>
        <p:spPr>
          <a:xfrm>
            <a:off x="7136319" y="3498988"/>
            <a:ext cx="639919" cy="313932"/>
          </a:xfrm>
          <a:prstGeom prst="rect">
            <a:avLst/>
          </a:prstGeom>
          <a:noFill/>
        </p:spPr>
        <p:txBody>
          <a:bodyPr wrap="none" rtlCol="0">
            <a:spAutoFit/>
          </a:bodyPr>
          <a:lstStyle/>
          <a:p>
            <a:pPr algn="ctr">
              <a:lnSpc>
                <a:spcPct val="90000"/>
              </a:lnSpc>
            </a:pPr>
            <a:r>
              <a:rPr lang="en-US" sz="1600" b="1" dirty="0"/>
              <a:t>2010</a:t>
            </a:r>
          </a:p>
        </p:txBody>
      </p:sp>
      <p:cxnSp>
        <p:nvCxnSpPr>
          <p:cNvPr id="11" name="Straight Connector 10">
            <a:extLst>
              <a:ext uri="{FF2B5EF4-FFF2-40B4-BE49-F238E27FC236}">
                <a16:creationId xmlns:a16="http://schemas.microsoft.com/office/drawing/2014/main" id="{726BB91F-8FB5-4E5A-A51F-D5970ABF53A8}"/>
              </a:ext>
            </a:extLst>
          </p:cNvPr>
          <p:cNvCxnSpPr/>
          <p:nvPr/>
        </p:nvCxnSpPr>
        <p:spPr>
          <a:xfrm>
            <a:off x="790951" y="2996489"/>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E8F235-05A5-4292-B9D8-029D150394AE}"/>
              </a:ext>
            </a:extLst>
          </p:cNvPr>
          <p:cNvCxnSpPr/>
          <p:nvPr/>
        </p:nvCxnSpPr>
        <p:spPr>
          <a:xfrm>
            <a:off x="2132129" y="3004980"/>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ED95AF-3531-4904-916F-F4CA555CC4D2}"/>
              </a:ext>
            </a:extLst>
          </p:cNvPr>
          <p:cNvCxnSpPr/>
          <p:nvPr/>
        </p:nvCxnSpPr>
        <p:spPr>
          <a:xfrm>
            <a:off x="3458686" y="3023858"/>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0B686A-375B-4133-B7A7-29D98ADEF3E9}"/>
              </a:ext>
            </a:extLst>
          </p:cNvPr>
          <p:cNvCxnSpPr/>
          <p:nvPr/>
        </p:nvCxnSpPr>
        <p:spPr>
          <a:xfrm>
            <a:off x="4759155" y="3023857"/>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7595920-FC12-4691-9531-D52DA3D341AA}"/>
              </a:ext>
            </a:extLst>
          </p:cNvPr>
          <p:cNvCxnSpPr/>
          <p:nvPr/>
        </p:nvCxnSpPr>
        <p:spPr>
          <a:xfrm>
            <a:off x="6081301" y="3032822"/>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F64747-93B7-437A-94A2-89D914E84E80}"/>
              </a:ext>
            </a:extLst>
          </p:cNvPr>
          <p:cNvCxnSpPr/>
          <p:nvPr/>
        </p:nvCxnSpPr>
        <p:spPr>
          <a:xfrm>
            <a:off x="7407712" y="3032822"/>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9BA801-E6AB-4F47-8608-9D4030A2DB7F}"/>
              </a:ext>
            </a:extLst>
          </p:cNvPr>
          <p:cNvCxnSpPr/>
          <p:nvPr/>
        </p:nvCxnSpPr>
        <p:spPr>
          <a:xfrm>
            <a:off x="8724054" y="3014892"/>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1D2302-3E4A-447C-8F12-C984D69434CD}"/>
              </a:ext>
            </a:extLst>
          </p:cNvPr>
          <p:cNvCxnSpPr/>
          <p:nvPr/>
        </p:nvCxnSpPr>
        <p:spPr>
          <a:xfrm>
            <a:off x="10040396" y="3014892"/>
            <a:ext cx="0" cy="4213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8F5A775-6AD4-4EEC-B8A7-187405ECEB49}"/>
              </a:ext>
            </a:extLst>
          </p:cNvPr>
          <p:cNvSpPr txBox="1"/>
          <p:nvPr/>
        </p:nvSpPr>
        <p:spPr>
          <a:xfrm>
            <a:off x="8404094" y="3481058"/>
            <a:ext cx="639919" cy="313932"/>
          </a:xfrm>
          <a:prstGeom prst="rect">
            <a:avLst/>
          </a:prstGeom>
          <a:noFill/>
        </p:spPr>
        <p:txBody>
          <a:bodyPr wrap="none" rtlCol="0">
            <a:spAutoFit/>
          </a:bodyPr>
          <a:lstStyle/>
          <a:p>
            <a:pPr algn="ctr">
              <a:lnSpc>
                <a:spcPct val="90000"/>
              </a:lnSpc>
            </a:pPr>
            <a:r>
              <a:rPr lang="en-US" sz="1600" b="1" dirty="0"/>
              <a:t>2020</a:t>
            </a:r>
          </a:p>
        </p:txBody>
      </p:sp>
      <p:sp>
        <p:nvSpPr>
          <p:cNvPr id="20" name="TextBox 19">
            <a:extLst>
              <a:ext uri="{FF2B5EF4-FFF2-40B4-BE49-F238E27FC236}">
                <a16:creationId xmlns:a16="http://schemas.microsoft.com/office/drawing/2014/main" id="{AC63EC27-84E6-4248-ABAD-3F4DF88310F5}"/>
              </a:ext>
            </a:extLst>
          </p:cNvPr>
          <p:cNvSpPr txBox="1"/>
          <p:nvPr/>
        </p:nvSpPr>
        <p:spPr>
          <a:xfrm>
            <a:off x="9729401" y="3499960"/>
            <a:ext cx="639919" cy="313932"/>
          </a:xfrm>
          <a:prstGeom prst="rect">
            <a:avLst/>
          </a:prstGeom>
          <a:noFill/>
        </p:spPr>
        <p:txBody>
          <a:bodyPr wrap="none" rtlCol="0">
            <a:spAutoFit/>
          </a:bodyPr>
          <a:lstStyle/>
          <a:p>
            <a:pPr algn="ctr">
              <a:lnSpc>
                <a:spcPct val="90000"/>
              </a:lnSpc>
            </a:pPr>
            <a:r>
              <a:rPr lang="en-US" sz="1600" b="1" dirty="0"/>
              <a:t>2030</a:t>
            </a:r>
          </a:p>
        </p:txBody>
      </p:sp>
      <p:sp>
        <p:nvSpPr>
          <p:cNvPr id="21" name="TextBox 20">
            <a:extLst>
              <a:ext uri="{FF2B5EF4-FFF2-40B4-BE49-F238E27FC236}">
                <a16:creationId xmlns:a16="http://schemas.microsoft.com/office/drawing/2014/main" id="{205DF359-A3F1-4658-A4D7-AD4437B0BDAF}"/>
              </a:ext>
            </a:extLst>
          </p:cNvPr>
          <p:cNvSpPr txBox="1"/>
          <p:nvPr/>
        </p:nvSpPr>
        <p:spPr>
          <a:xfrm>
            <a:off x="424113" y="3830548"/>
            <a:ext cx="2293961" cy="480131"/>
          </a:xfrm>
          <a:prstGeom prst="rect">
            <a:avLst/>
          </a:prstGeom>
          <a:noFill/>
        </p:spPr>
        <p:txBody>
          <a:bodyPr wrap="square" rtlCol="0">
            <a:spAutoFit/>
          </a:bodyPr>
          <a:lstStyle/>
          <a:p>
            <a:pPr>
              <a:lnSpc>
                <a:spcPct val="90000"/>
              </a:lnSpc>
            </a:pPr>
            <a:r>
              <a:rPr lang="en-US" sz="1400" b="1" dirty="0"/>
              <a:t>ORNL: Vapor coating of </a:t>
            </a:r>
          </a:p>
          <a:p>
            <a:pPr>
              <a:lnSpc>
                <a:spcPct val="90000"/>
              </a:lnSpc>
            </a:pPr>
            <a:r>
              <a:rPr lang="en-US" sz="1400" b="1" dirty="0"/>
              <a:t>ceramic fuel particles </a:t>
            </a:r>
          </a:p>
        </p:txBody>
      </p:sp>
      <p:sp>
        <p:nvSpPr>
          <p:cNvPr id="22" name="TextBox 21">
            <a:extLst>
              <a:ext uri="{FF2B5EF4-FFF2-40B4-BE49-F238E27FC236}">
                <a16:creationId xmlns:a16="http://schemas.microsoft.com/office/drawing/2014/main" id="{5AEEE0BA-6A31-4C18-9A75-4E910564C03E}"/>
              </a:ext>
            </a:extLst>
          </p:cNvPr>
          <p:cNvSpPr txBox="1"/>
          <p:nvPr/>
        </p:nvSpPr>
        <p:spPr>
          <a:xfrm>
            <a:off x="2740113" y="3849767"/>
            <a:ext cx="1654651" cy="1255728"/>
          </a:xfrm>
          <a:prstGeom prst="rect">
            <a:avLst/>
          </a:prstGeom>
          <a:noFill/>
        </p:spPr>
        <p:txBody>
          <a:bodyPr wrap="square" rtlCol="0">
            <a:spAutoFit/>
          </a:bodyPr>
          <a:lstStyle/>
          <a:p>
            <a:pPr>
              <a:lnSpc>
                <a:spcPct val="90000"/>
              </a:lnSpc>
            </a:pPr>
            <a:r>
              <a:rPr lang="en-US" sz="1400" b="1" dirty="0"/>
              <a:t>ORNL Developed</a:t>
            </a:r>
          </a:p>
          <a:p>
            <a:pPr>
              <a:lnSpc>
                <a:spcPct val="90000"/>
              </a:lnSpc>
            </a:pPr>
            <a:r>
              <a:rPr lang="en-US" sz="1400" b="1" dirty="0"/>
              <a:t>forced-flow, thermal-gradient,</a:t>
            </a:r>
          </a:p>
          <a:p>
            <a:pPr>
              <a:lnSpc>
                <a:spcPct val="90000"/>
              </a:lnSpc>
            </a:pPr>
            <a:r>
              <a:rPr lang="en-US" sz="1400" b="1" dirty="0">
                <a:solidFill>
                  <a:schemeClr val="accent1">
                    <a:lumMod val="75000"/>
                  </a:schemeClr>
                </a:solidFill>
              </a:rPr>
              <a:t>Chemical Vapor Infiltration (CVI) </a:t>
            </a:r>
            <a:r>
              <a:rPr lang="en-US" sz="1400" b="1" dirty="0"/>
              <a:t>process</a:t>
            </a:r>
          </a:p>
        </p:txBody>
      </p:sp>
      <p:sp>
        <p:nvSpPr>
          <p:cNvPr id="23" name="TextBox 22">
            <a:extLst>
              <a:ext uri="{FF2B5EF4-FFF2-40B4-BE49-F238E27FC236}">
                <a16:creationId xmlns:a16="http://schemas.microsoft.com/office/drawing/2014/main" id="{C4B45FA2-55EC-4F22-A073-44483A90BA5D}"/>
              </a:ext>
            </a:extLst>
          </p:cNvPr>
          <p:cNvSpPr txBox="1"/>
          <p:nvPr/>
        </p:nvSpPr>
        <p:spPr>
          <a:xfrm>
            <a:off x="4458582" y="3843854"/>
            <a:ext cx="3396606" cy="2308324"/>
          </a:xfrm>
          <a:prstGeom prst="rect">
            <a:avLst/>
          </a:prstGeom>
          <a:noFill/>
        </p:spPr>
        <p:txBody>
          <a:bodyPr wrap="square" rtlCol="0">
            <a:spAutoFit/>
          </a:bodyPr>
          <a:lstStyle/>
          <a:p>
            <a:pPr>
              <a:lnSpc>
                <a:spcPct val="90000"/>
              </a:lnSpc>
            </a:pPr>
            <a:r>
              <a:rPr lang="en-US" sz="1600" b="1" dirty="0"/>
              <a:t>(1992-2002) </a:t>
            </a:r>
            <a:r>
              <a:rPr lang="en-US" sz="1600" b="1" dirty="0">
                <a:solidFill>
                  <a:srgbClr val="0000FF"/>
                </a:solidFill>
              </a:rPr>
              <a:t>DOE Continuous</a:t>
            </a:r>
          </a:p>
          <a:p>
            <a:pPr>
              <a:lnSpc>
                <a:spcPct val="90000"/>
              </a:lnSpc>
            </a:pPr>
            <a:r>
              <a:rPr lang="en-US" sz="1600" b="1" dirty="0">
                <a:solidFill>
                  <a:srgbClr val="0000FF"/>
                </a:solidFill>
              </a:rPr>
              <a:t>Fiber Ceramic Composite (CFCC) Program</a:t>
            </a:r>
            <a:r>
              <a:rPr lang="en-US" sz="1600" b="1" dirty="0"/>
              <a:t> led by ORNL</a:t>
            </a:r>
          </a:p>
          <a:p>
            <a:pPr>
              <a:lnSpc>
                <a:spcPct val="90000"/>
              </a:lnSpc>
            </a:pPr>
            <a:r>
              <a:rPr lang="en-US" sz="1600" b="1" dirty="0"/>
              <a:t>in close collaboration w/ industry (e.g., GE).</a:t>
            </a:r>
          </a:p>
          <a:p>
            <a:pPr>
              <a:lnSpc>
                <a:spcPct val="90000"/>
              </a:lnSpc>
            </a:pPr>
            <a:r>
              <a:rPr lang="en-US" sz="1600" b="1" dirty="0"/>
              <a:t>      • Advanced CVI</a:t>
            </a:r>
          </a:p>
          <a:p>
            <a:pPr>
              <a:lnSpc>
                <a:spcPct val="90000"/>
              </a:lnSpc>
            </a:pPr>
            <a:r>
              <a:rPr lang="en-US" sz="1600" b="1" dirty="0"/>
              <a:t>      • Interfaces &amp; coatings</a:t>
            </a:r>
          </a:p>
          <a:p>
            <a:pPr>
              <a:lnSpc>
                <a:spcPct val="90000"/>
              </a:lnSpc>
            </a:pPr>
            <a:r>
              <a:rPr lang="en-US" sz="1600" b="1" dirty="0"/>
              <a:t>      • Characterization </a:t>
            </a:r>
          </a:p>
          <a:p>
            <a:pPr>
              <a:lnSpc>
                <a:spcPct val="90000"/>
              </a:lnSpc>
            </a:pPr>
            <a:r>
              <a:rPr lang="en-US" sz="1600" b="1" dirty="0"/>
              <a:t>      • </a:t>
            </a:r>
            <a:r>
              <a:rPr lang="en-US" sz="1600" b="1" dirty="0">
                <a:solidFill>
                  <a:schemeClr val="tx2"/>
                </a:solidFill>
              </a:rPr>
              <a:t>Oxidation testing</a:t>
            </a:r>
          </a:p>
          <a:p>
            <a:pPr>
              <a:lnSpc>
                <a:spcPct val="90000"/>
              </a:lnSpc>
            </a:pPr>
            <a:r>
              <a:rPr lang="en-US" sz="1600" b="1" dirty="0"/>
              <a:t>      </a:t>
            </a:r>
          </a:p>
        </p:txBody>
      </p:sp>
      <p:sp>
        <p:nvSpPr>
          <p:cNvPr id="24" name="Right Arrow 48">
            <a:extLst>
              <a:ext uri="{FF2B5EF4-FFF2-40B4-BE49-F238E27FC236}">
                <a16:creationId xmlns:a16="http://schemas.microsoft.com/office/drawing/2014/main" id="{9DF9F6B5-8694-40A7-8208-7D1363E7170B}"/>
              </a:ext>
            </a:extLst>
          </p:cNvPr>
          <p:cNvSpPr/>
          <p:nvPr/>
        </p:nvSpPr>
        <p:spPr>
          <a:xfrm>
            <a:off x="4571779" y="1607164"/>
            <a:ext cx="3604034" cy="928430"/>
          </a:xfrm>
          <a:prstGeom prst="rightArrow">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600" b="1" dirty="0">
                <a:solidFill>
                  <a:schemeClr val="tx1"/>
                </a:solidFill>
              </a:rPr>
              <a:t>SiC/SiC to engine market &gt;25 yr</a:t>
            </a:r>
          </a:p>
        </p:txBody>
      </p:sp>
      <p:cxnSp>
        <p:nvCxnSpPr>
          <p:cNvPr id="25" name="Straight Connector 24">
            <a:extLst>
              <a:ext uri="{FF2B5EF4-FFF2-40B4-BE49-F238E27FC236}">
                <a16:creationId xmlns:a16="http://schemas.microsoft.com/office/drawing/2014/main" id="{83CF0B13-4257-44B8-8608-CE7F76E7E8C9}"/>
              </a:ext>
            </a:extLst>
          </p:cNvPr>
          <p:cNvCxnSpPr/>
          <p:nvPr/>
        </p:nvCxnSpPr>
        <p:spPr>
          <a:xfrm>
            <a:off x="8229603" y="3032349"/>
            <a:ext cx="0" cy="421341"/>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BE1AB0-452B-4DA6-86CA-D79888D4E4D3}"/>
              </a:ext>
            </a:extLst>
          </p:cNvPr>
          <p:cNvCxnSpPr/>
          <p:nvPr/>
        </p:nvCxnSpPr>
        <p:spPr>
          <a:xfrm>
            <a:off x="6382865" y="3023856"/>
            <a:ext cx="0" cy="421341"/>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E44BD43-7345-4995-847D-8053447CA27C}"/>
              </a:ext>
            </a:extLst>
          </p:cNvPr>
          <p:cNvSpPr txBox="1"/>
          <p:nvPr/>
        </p:nvSpPr>
        <p:spPr>
          <a:xfrm>
            <a:off x="5732742" y="2485899"/>
            <a:ext cx="1310992" cy="480131"/>
          </a:xfrm>
          <a:prstGeom prst="rect">
            <a:avLst/>
          </a:prstGeom>
          <a:noFill/>
        </p:spPr>
        <p:txBody>
          <a:bodyPr wrap="square" rtlCol="0">
            <a:spAutoFit/>
          </a:bodyPr>
          <a:lstStyle/>
          <a:p>
            <a:pPr algn="ctr">
              <a:lnSpc>
                <a:spcPct val="90000"/>
              </a:lnSpc>
            </a:pPr>
            <a:r>
              <a:rPr lang="en-US" sz="1400" b="1" dirty="0">
                <a:solidFill>
                  <a:srgbClr val="0000FF"/>
                </a:solidFill>
              </a:rPr>
              <a:t>CFCC</a:t>
            </a:r>
          </a:p>
          <a:p>
            <a:pPr algn="ctr">
              <a:lnSpc>
                <a:spcPct val="90000"/>
              </a:lnSpc>
            </a:pPr>
            <a:r>
              <a:rPr lang="en-US" sz="1400" b="1" dirty="0">
                <a:solidFill>
                  <a:srgbClr val="0000FF"/>
                </a:solidFill>
              </a:rPr>
              <a:t>ends</a:t>
            </a:r>
          </a:p>
        </p:txBody>
      </p:sp>
      <p:sp>
        <p:nvSpPr>
          <p:cNvPr id="28" name="TextBox 27">
            <a:extLst>
              <a:ext uri="{FF2B5EF4-FFF2-40B4-BE49-F238E27FC236}">
                <a16:creationId xmlns:a16="http://schemas.microsoft.com/office/drawing/2014/main" id="{83E05A5A-7805-45FA-A186-A85447865770}"/>
              </a:ext>
            </a:extLst>
          </p:cNvPr>
          <p:cNvSpPr txBox="1"/>
          <p:nvPr/>
        </p:nvSpPr>
        <p:spPr>
          <a:xfrm>
            <a:off x="7670702" y="2552691"/>
            <a:ext cx="1285865" cy="480131"/>
          </a:xfrm>
          <a:prstGeom prst="rect">
            <a:avLst/>
          </a:prstGeom>
          <a:noFill/>
        </p:spPr>
        <p:txBody>
          <a:bodyPr wrap="none" rtlCol="0">
            <a:spAutoFit/>
          </a:bodyPr>
          <a:lstStyle/>
          <a:p>
            <a:pPr algn="ctr">
              <a:lnSpc>
                <a:spcPct val="90000"/>
              </a:lnSpc>
            </a:pPr>
            <a:r>
              <a:rPr lang="en-US" sz="1400" b="1" dirty="0">
                <a:solidFill>
                  <a:srgbClr val="0000FF"/>
                </a:solidFill>
              </a:rPr>
              <a:t>2016</a:t>
            </a:r>
          </a:p>
          <a:p>
            <a:pPr algn="ctr">
              <a:lnSpc>
                <a:spcPct val="90000"/>
              </a:lnSpc>
            </a:pPr>
            <a:r>
              <a:rPr lang="en-US" sz="1400" b="1" dirty="0">
                <a:solidFill>
                  <a:srgbClr val="0000FF"/>
                </a:solidFill>
              </a:rPr>
              <a:t>LEAP engine</a:t>
            </a:r>
          </a:p>
        </p:txBody>
      </p:sp>
      <p:sp>
        <p:nvSpPr>
          <p:cNvPr id="29" name="TextBox 28">
            <a:extLst>
              <a:ext uri="{FF2B5EF4-FFF2-40B4-BE49-F238E27FC236}">
                <a16:creationId xmlns:a16="http://schemas.microsoft.com/office/drawing/2014/main" id="{78E757B0-9A16-4ED6-A5FB-05E8CBD9BC56}"/>
              </a:ext>
            </a:extLst>
          </p:cNvPr>
          <p:cNvSpPr txBox="1"/>
          <p:nvPr/>
        </p:nvSpPr>
        <p:spPr>
          <a:xfrm>
            <a:off x="4639886" y="835801"/>
            <a:ext cx="3066882" cy="590931"/>
          </a:xfrm>
          <a:prstGeom prst="rect">
            <a:avLst/>
          </a:prstGeom>
          <a:noFill/>
        </p:spPr>
        <p:txBody>
          <a:bodyPr wrap="square" rtlCol="0">
            <a:spAutoFit/>
          </a:bodyPr>
          <a:lstStyle/>
          <a:p>
            <a:pPr algn="ctr">
              <a:lnSpc>
                <a:spcPct val="90000"/>
              </a:lnSpc>
            </a:pPr>
            <a:r>
              <a:rPr lang="en-US" b="1" dirty="0">
                <a:solidFill>
                  <a:srgbClr val="0000FF"/>
                </a:solidFill>
              </a:rPr>
              <a:t>After CFCC, GE invested</a:t>
            </a:r>
          </a:p>
          <a:p>
            <a:pPr algn="ctr">
              <a:lnSpc>
                <a:spcPct val="90000"/>
              </a:lnSpc>
            </a:pPr>
            <a:r>
              <a:rPr lang="en-US" b="1" dirty="0">
                <a:solidFill>
                  <a:srgbClr val="0000FF"/>
                </a:solidFill>
              </a:rPr>
              <a:t>15 yr &amp; ~$1.5B in CMCs</a:t>
            </a:r>
          </a:p>
        </p:txBody>
      </p:sp>
      <p:cxnSp>
        <p:nvCxnSpPr>
          <p:cNvPr id="30" name="Straight Connector 29">
            <a:extLst>
              <a:ext uri="{FF2B5EF4-FFF2-40B4-BE49-F238E27FC236}">
                <a16:creationId xmlns:a16="http://schemas.microsoft.com/office/drawing/2014/main" id="{289618A4-884B-4361-9B51-ADFBC6BF3E40}"/>
              </a:ext>
            </a:extLst>
          </p:cNvPr>
          <p:cNvCxnSpPr/>
          <p:nvPr/>
        </p:nvCxnSpPr>
        <p:spPr>
          <a:xfrm>
            <a:off x="4987294" y="3014891"/>
            <a:ext cx="0" cy="421341"/>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BB2DD3C-860D-4994-906E-1003025D6AF2}"/>
              </a:ext>
            </a:extLst>
          </p:cNvPr>
          <p:cNvSpPr txBox="1"/>
          <p:nvPr/>
        </p:nvSpPr>
        <p:spPr>
          <a:xfrm>
            <a:off x="4402078" y="2422772"/>
            <a:ext cx="1310992" cy="480131"/>
          </a:xfrm>
          <a:prstGeom prst="rect">
            <a:avLst/>
          </a:prstGeom>
          <a:noFill/>
        </p:spPr>
        <p:txBody>
          <a:bodyPr wrap="square" rtlCol="0">
            <a:spAutoFit/>
          </a:bodyPr>
          <a:lstStyle/>
          <a:p>
            <a:pPr algn="ctr">
              <a:lnSpc>
                <a:spcPct val="90000"/>
              </a:lnSpc>
            </a:pPr>
            <a:r>
              <a:rPr lang="en-US" sz="1400" b="1" dirty="0">
                <a:solidFill>
                  <a:srgbClr val="0000FF"/>
                </a:solidFill>
              </a:rPr>
              <a:t>CFCC </a:t>
            </a:r>
          </a:p>
          <a:p>
            <a:pPr algn="ctr">
              <a:lnSpc>
                <a:spcPct val="90000"/>
              </a:lnSpc>
            </a:pPr>
            <a:r>
              <a:rPr lang="en-US" sz="1400" b="1" dirty="0">
                <a:solidFill>
                  <a:srgbClr val="0000FF"/>
                </a:solidFill>
              </a:rPr>
              <a:t>begins</a:t>
            </a:r>
          </a:p>
        </p:txBody>
      </p:sp>
      <p:pic>
        <p:nvPicPr>
          <p:cNvPr id="32" name="Picture 13" descr="C:\Temp\Composites.jpg">
            <a:extLst>
              <a:ext uri="{FF2B5EF4-FFF2-40B4-BE49-F238E27FC236}">
                <a16:creationId xmlns:a16="http://schemas.microsoft.com/office/drawing/2014/main" id="{2B51D1FB-38D3-497E-89B7-3FC1069D99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8250" y="5198368"/>
            <a:ext cx="2281914" cy="157523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52100CD-7B0F-42E7-9A6F-ACA1182AB086}"/>
              </a:ext>
            </a:extLst>
          </p:cNvPr>
          <p:cNvSpPr txBox="1"/>
          <p:nvPr/>
        </p:nvSpPr>
        <p:spPr>
          <a:xfrm>
            <a:off x="2753037" y="5239228"/>
            <a:ext cx="1878784" cy="286232"/>
          </a:xfrm>
          <a:prstGeom prst="rect">
            <a:avLst/>
          </a:prstGeom>
          <a:noFill/>
        </p:spPr>
        <p:txBody>
          <a:bodyPr wrap="none" rtlCol="0">
            <a:spAutoFit/>
          </a:bodyPr>
          <a:lstStyle/>
          <a:p>
            <a:pPr algn="ctr">
              <a:lnSpc>
                <a:spcPct val="90000"/>
              </a:lnSpc>
            </a:pPr>
            <a:r>
              <a:rPr lang="en-US" sz="1400" b="1" dirty="0">
                <a:solidFill>
                  <a:srgbClr val="FFFF00"/>
                </a:solidFill>
              </a:rPr>
              <a:t>CVI : 1980s – 2000’s</a:t>
            </a:r>
          </a:p>
        </p:txBody>
      </p:sp>
      <p:sp>
        <p:nvSpPr>
          <p:cNvPr id="34" name="Right Arrow 70">
            <a:extLst>
              <a:ext uri="{FF2B5EF4-FFF2-40B4-BE49-F238E27FC236}">
                <a16:creationId xmlns:a16="http://schemas.microsoft.com/office/drawing/2014/main" id="{12F2B472-2AA8-4451-BB80-870E0BC04C59}"/>
              </a:ext>
            </a:extLst>
          </p:cNvPr>
          <p:cNvSpPr/>
          <p:nvPr/>
        </p:nvSpPr>
        <p:spPr>
          <a:xfrm>
            <a:off x="8588286" y="1668327"/>
            <a:ext cx="1358814" cy="807633"/>
          </a:xfrm>
          <a:prstGeom prst="right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600" b="1" dirty="0">
                <a:solidFill>
                  <a:srgbClr val="800000"/>
                </a:solidFill>
              </a:rPr>
              <a:t>Si-free SiC/SiC</a:t>
            </a:r>
          </a:p>
        </p:txBody>
      </p:sp>
      <p:sp>
        <p:nvSpPr>
          <p:cNvPr id="35" name="TextBox 34">
            <a:extLst>
              <a:ext uri="{FF2B5EF4-FFF2-40B4-BE49-F238E27FC236}">
                <a16:creationId xmlns:a16="http://schemas.microsoft.com/office/drawing/2014/main" id="{147CE6F1-EADA-4359-9618-0DC7FC738B68}"/>
              </a:ext>
            </a:extLst>
          </p:cNvPr>
          <p:cNvSpPr txBox="1"/>
          <p:nvPr/>
        </p:nvSpPr>
        <p:spPr>
          <a:xfrm>
            <a:off x="8679879" y="1493541"/>
            <a:ext cx="838691" cy="341632"/>
          </a:xfrm>
          <a:prstGeom prst="rect">
            <a:avLst/>
          </a:prstGeom>
          <a:noFill/>
        </p:spPr>
        <p:txBody>
          <a:bodyPr wrap="none" rtlCol="0">
            <a:spAutoFit/>
          </a:bodyPr>
          <a:lstStyle/>
          <a:p>
            <a:pPr algn="ctr">
              <a:lnSpc>
                <a:spcPct val="90000"/>
              </a:lnSpc>
            </a:pPr>
            <a:r>
              <a:rPr lang="en-US" b="1" dirty="0">
                <a:solidFill>
                  <a:srgbClr val="800000"/>
                </a:solidFill>
              </a:rPr>
              <a:t>Gen-2</a:t>
            </a:r>
          </a:p>
        </p:txBody>
      </p:sp>
      <p:sp>
        <p:nvSpPr>
          <p:cNvPr id="36" name="TextBox 35">
            <a:extLst>
              <a:ext uri="{FF2B5EF4-FFF2-40B4-BE49-F238E27FC236}">
                <a16:creationId xmlns:a16="http://schemas.microsoft.com/office/drawing/2014/main" id="{F68EB4A4-0D34-4E94-A17D-56AE851B131E}"/>
              </a:ext>
            </a:extLst>
          </p:cNvPr>
          <p:cNvSpPr txBox="1"/>
          <p:nvPr/>
        </p:nvSpPr>
        <p:spPr>
          <a:xfrm>
            <a:off x="10521372" y="1473663"/>
            <a:ext cx="659156" cy="341632"/>
          </a:xfrm>
          <a:prstGeom prst="rect">
            <a:avLst/>
          </a:prstGeom>
          <a:noFill/>
        </p:spPr>
        <p:txBody>
          <a:bodyPr wrap="none" rtlCol="0">
            <a:spAutoFit/>
          </a:bodyPr>
          <a:lstStyle/>
          <a:p>
            <a:pPr algn="ctr">
              <a:lnSpc>
                <a:spcPct val="90000"/>
              </a:lnSpc>
            </a:pPr>
            <a:r>
              <a:rPr lang="en-US" b="1" dirty="0"/>
              <a:t>UHT</a:t>
            </a:r>
          </a:p>
        </p:txBody>
      </p:sp>
      <p:sp>
        <p:nvSpPr>
          <p:cNvPr id="37" name="TextBox 36">
            <a:extLst>
              <a:ext uri="{FF2B5EF4-FFF2-40B4-BE49-F238E27FC236}">
                <a16:creationId xmlns:a16="http://schemas.microsoft.com/office/drawing/2014/main" id="{C58D591C-7068-4490-B882-8BD8EB34C401}"/>
              </a:ext>
            </a:extLst>
          </p:cNvPr>
          <p:cNvSpPr txBox="1"/>
          <p:nvPr/>
        </p:nvSpPr>
        <p:spPr>
          <a:xfrm>
            <a:off x="8535772" y="612478"/>
            <a:ext cx="1237839" cy="646331"/>
          </a:xfrm>
          <a:prstGeom prst="rect">
            <a:avLst/>
          </a:prstGeom>
          <a:noFill/>
        </p:spPr>
        <p:txBody>
          <a:bodyPr wrap="none" rtlCol="0">
            <a:spAutoFit/>
          </a:bodyPr>
          <a:lstStyle/>
          <a:p>
            <a:pPr algn="ctr">
              <a:lnSpc>
                <a:spcPct val="90000"/>
              </a:lnSpc>
            </a:pPr>
            <a:r>
              <a:rPr lang="en-US" sz="2000" b="1" dirty="0">
                <a:solidFill>
                  <a:srgbClr val="800000"/>
                </a:solidFill>
              </a:rPr>
              <a:t>CVI </a:t>
            </a:r>
          </a:p>
          <a:p>
            <a:pPr algn="ctr">
              <a:lnSpc>
                <a:spcPct val="90000"/>
              </a:lnSpc>
            </a:pPr>
            <a:r>
              <a:rPr lang="en-US" sz="2000" b="1" dirty="0">
                <a:solidFill>
                  <a:srgbClr val="800000"/>
                </a:solidFill>
              </a:rPr>
              <a:t>matrices</a:t>
            </a:r>
          </a:p>
        </p:txBody>
      </p:sp>
      <p:cxnSp>
        <p:nvCxnSpPr>
          <p:cNvPr id="38" name="Straight Arrow Connector 37">
            <a:extLst>
              <a:ext uri="{FF2B5EF4-FFF2-40B4-BE49-F238E27FC236}">
                <a16:creationId xmlns:a16="http://schemas.microsoft.com/office/drawing/2014/main" id="{9108715A-6E6C-42A1-B054-A63CC5544A81}"/>
              </a:ext>
            </a:extLst>
          </p:cNvPr>
          <p:cNvCxnSpPr>
            <a:endCxn id="35" idx="0"/>
          </p:cNvCxnSpPr>
          <p:nvPr/>
        </p:nvCxnSpPr>
        <p:spPr>
          <a:xfrm>
            <a:off x="9099224" y="1230304"/>
            <a:ext cx="1" cy="263237"/>
          </a:xfrm>
          <a:prstGeom prst="straightConnector1">
            <a:avLst/>
          </a:prstGeom>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D0A66AB-6F87-4270-A03B-86C9866B8925}"/>
              </a:ext>
            </a:extLst>
          </p:cNvPr>
          <p:cNvSpPr txBox="1"/>
          <p:nvPr/>
        </p:nvSpPr>
        <p:spPr>
          <a:xfrm>
            <a:off x="10304809" y="544808"/>
            <a:ext cx="1223413" cy="590931"/>
          </a:xfrm>
          <a:prstGeom prst="rect">
            <a:avLst/>
          </a:prstGeom>
          <a:noFill/>
        </p:spPr>
        <p:txBody>
          <a:bodyPr wrap="none" rtlCol="0">
            <a:spAutoFit/>
          </a:bodyPr>
          <a:lstStyle/>
          <a:p>
            <a:pPr algn="ctr">
              <a:lnSpc>
                <a:spcPct val="90000"/>
              </a:lnSpc>
            </a:pPr>
            <a:r>
              <a:rPr lang="en-US" b="1" dirty="0"/>
              <a:t>New </a:t>
            </a:r>
          </a:p>
          <a:p>
            <a:pPr algn="ctr">
              <a:lnSpc>
                <a:spcPct val="90000"/>
              </a:lnSpc>
            </a:pPr>
            <a:r>
              <a:rPr lang="en-US" b="1" dirty="0"/>
              <a:t>ceramics</a:t>
            </a:r>
          </a:p>
        </p:txBody>
      </p:sp>
      <p:cxnSp>
        <p:nvCxnSpPr>
          <p:cNvPr id="40" name="Straight Arrow Connector 39">
            <a:extLst>
              <a:ext uri="{FF2B5EF4-FFF2-40B4-BE49-F238E27FC236}">
                <a16:creationId xmlns:a16="http://schemas.microsoft.com/office/drawing/2014/main" id="{647209F4-B8B8-42AB-9733-6FF98AA391AB}"/>
              </a:ext>
            </a:extLst>
          </p:cNvPr>
          <p:cNvCxnSpPr/>
          <p:nvPr/>
        </p:nvCxnSpPr>
        <p:spPr>
          <a:xfrm>
            <a:off x="10850949" y="1150792"/>
            <a:ext cx="1" cy="2759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1" name="Group 19">
            <a:extLst>
              <a:ext uri="{FF2B5EF4-FFF2-40B4-BE49-F238E27FC236}">
                <a16:creationId xmlns:a16="http://schemas.microsoft.com/office/drawing/2014/main" id="{459401E6-EB92-4185-8E48-D8D413D0CE72}"/>
              </a:ext>
            </a:extLst>
          </p:cNvPr>
          <p:cNvGrpSpPr>
            <a:grpSpLocks noChangeAspect="1"/>
          </p:cNvGrpSpPr>
          <p:nvPr/>
        </p:nvGrpSpPr>
        <p:grpSpPr bwMode="auto">
          <a:xfrm>
            <a:off x="306015" y="4596003"/>
            <a:ext cx="1964588" cy="2256056"/>
            <a:chOff x="3569" y="1076"/>
            <a:chExt cx="1921" cy="2206"/>
          </a:xfrm>
        </p:grpSpPr>
        <p:pic>
          <p:nvPicPr>
            <p:cNvPr id="42" name="Picture 9" descr="sealcoated1000h">
              <a:extLst>
                <a:ext uri="{FF2B5EF4-FFF2-40B4-BE49-F238E27FC236}">
                  <a16:creationId xmlns:a16="http://schemas.microsoft.com/office/drawing/2014/main" id="{50116343-FF11-4428-84BA-6FAC37A991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9" y="1076"/>
              <a:ext cx="1921" cy="22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3" name="Text Box 13">
              <a:extLst>
                <a:ext uri="{FF2B5EF4-FFF2-40B4-BE49-F238E27FC236}">
                  <a16:creationId xmlns:a16="http://schemas.microsoft.com/office/drawing/2014/main" id="{142020AA-E73C-4BBD-88C5-917D1279618E}"/>
                </a:ext>
              </a:extLst>
            </p:cNvPr>
            <p:cNvSpPr txBox="1">
              <a:spLocks noChangeArrowheads="1"/>
            </p:cNvSpPr>
            <p:nvPr/>
          </p:nvSpPr>
          <p:spPr bwMode="auto">
            <a:xfrm>
              <a:off x="3626" y="1334"/>
              <a:ext cx="1729" cy="331"/>
            </a:xfrm>
            <a:prstGeom prst="rect">
              <a:avLst/>
            </a:prstGeom>
            <a:noFill/>
            <a:ln>
              <a:noFill/>
            </a:ln>
            <a:effectLst/>
            <a:extLst>
              <a:ext uri="{909E8E84-426E-40DD-AFC4-6F175D3DCCD1}">
                <a14:hiddenFill xmlns:a14="http://schemas.microsoft.com/office/drawing/2010/main">
                  <a:solidFill>
                    <a:srgbClr val="3366CC"/>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u="sng">
                  <a:solidFill>
                    <a:schemeClr val="tx1"/>
                  </a:solidFill>
                  <a:latin typeface="Arial" charset="0"/>
                </a:defRPr>
              </a:lvl1pPr>
              <a:lvl2pPr marL="742950" indent="-285750">
                <a:defRPr sz="2800" u="sng">
                  <a:solidFill>
                    <a:schemeClr val="tx1"/>
                  </a:solidFill>
                  <a:latin typeface="Arial" charset="0"/>
                </a:defRPr>
              </a:lvl2pPr>
              <a:lvl3pPr marL="1143000" indent="-228600">
                <a:defRPr sz="2800" u="sng">
                  <a:solidFill>
                    <a:schemeClr val="tx1"/>
                  </a:solidFill>
                  <a:latin typeface="Arial" charset="0"/>
                </a:defRPr>
              </a:lvl3pPr>
              <a:lvl4pPr marL="1600200" indent="-228600">
                <a:defRPr sz="2800" u="sng">
                  <a:solidFill>
                    <a:schemeClr val="tx1"/>
                  </a:solidFill>
                  <a:latin typeface="Arial" charset="0"/>
                </a:defRPr>
              </a:lvl4pPr>
              <a:lvl5pPr marL="2057400" indent="-228600">
                <a:defRPr sz="2800" u="sng">
                  <a:solidFill>
                    <a:schemeClr val="tx1"/>
                  </a:solidFill>
                  <a:latin typeface="Arial" charset="0"/>
                </a:defRPr>
              </a:lvl5pPr>
              <a:lvl6pPr marL="2514600" indent="-228600" eaLnBrk="0" fontAlgn="base" hangingPunct="0">
                <a:spcBef>
                  <a:spcPct val="0"/>
                </a:spcBef>
                <a:spcAft>
                  <a:spcPct val="0"/>
                </a:spcAft>
                <a:defRPr sz="2800" u="sng">
                  <a:solidFill>
                    <a:schemeClr val="tx1"/>
                  </a:solidFill>
                  <a:latin typeface="Arial" charset="0"/>
                </a:defRPr>
              </a:lvl6pPr>
              <a:lvl7pPr marL="2971800" indent="-228600" eaLnBrk="0" fontAlgn="base" hangingPunct="0">
                <a:spcBef>
                  <a:spcPct val="0"/>
                </a:spcBef>
                <a:spcAft>
                  <a:spcPct val="0"/>
                </a:spcAft>
                <a:defRPr sz="2800" u="sng">
                  <a:solidFill>
                    <a:schemeClr val="tx1"/>
                  </a:solidFill>
                  <a:latin typeface="Arial" charset="0"/>
                </a:defRPr>
              </a:lvl7pPr>
              <a:lvl8pPr marL="3429000" indent="-228600" eaLnBrk="0" fontAlgn="base" hangingPunct="0">
                <a:spcBef>
                  <a:spcPct val="0"/>
                </a:spcBef>
                <a:spcAft>
                  <a:spcPct val="0"/>
                </a:spcAft>
                <a:defRPr sz="2800" u="sng">
                  <a:solidFill>
                    <a:schemeClr val="tx1"/>
                  </a:solidFill>
                  <a:latin typeface="Arial" charset="0"/>
                </a:defRPr>
              </a:lvl8pPr>
              <a:lvl9pPr marL="3886200" indent="-228600" eaLnBrk="0" fontAlgn="base" hangingPunct="0">
                <a:spcBef>
                  <a:spcPct val="0"/>
                </a:spcBef>
                <a:spcAft>
                  <a:spcPct val="0"/>
                </a:spcAft>
                <a:defRPr sz="2800" u="sng">
                  <a:solidFill>
                    <a:schemeClr val="tx1"/>
                  </a:solidFill>
                  <a:latin typeface="Arial" charset="0"/>
                </a:defRPr>
              </a:lvl9pPr>
            </a:lstStyle>
            <a:p>
              <a:pPr>
                <a:spcBef>
                  <a:spcPct val="50000"/>
                </a:spcBef>
              </a:pPr>
              <a:r>
                <a:rPr lang="en-US" altLang="en-US" sz="1600" b="1" u="none" dirty="0">
                  <a:solidFill>
                    <a:schemeClr val="bg1"/>
                  </a:solidFill>
                </a:rPr>
                <a:t>CVD SiC Matrix </a:t>
              </a:r>
            </a:p>
          </p:txBody>
        </p:sp>
        <p:sp>
          <p:nvSpPr>
            <p:cNvPr id="44" name="Text Box 14">
              <a:extLst>
                <a:ext uri="{FF2B5EF4-FFF2-40B4-BE49-F238E27FC236}">
                  <a16:creationId xmlns:a16="http://schemas.microsoft.com/office/drawing/2014/main" id="{FC98F97F-6D67-4903-A8FB-DA11AAD71FE1}"/>
                </a:ext>
              </a:extLst>
            </p:cNvPr>
            <p:cNvSpPr txBox="1">
              <a:spLocks noChangeArrowheads="1"/>
            </p:cNvSpPr>
            <p:nvPr/>
          </p:nvSpPr>
          <p:spPr bwMode="auto">
            <a:xfrm>
              <a:off x="3709" y="2010"/>
              <a:ext cx="1401" cy="572"/>
            </a:xfrm>
            <a:prstGeom prst="rect">
              <a:avLst/>
            </a:prstGeom>
            <a:noFill/>
            <a:ln>
              <a:noFill/>
            </a:ln>
            <a:effectLst/>
            <a:extLst>
              <a:ext uri="{909E8E84-426E-40DD-AFC4-6F175D3DCCD1}">
                <a14:hiddenFill xmlns:a14="http://schemas.microsoft.com/office/drawing/2010/main">
                  <a:solidFill>
                    <a:srgbClr val="3366CC"/>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u="sng">
                  <a:solidFill>
                    <a:schemeClr val="tx1"/>
                  </a:solidFill>
                  <a:latin typeface="Arial" charset="0"/>
                </a:defRPr>
              </a:lvl1pPr>
              <a:lvl2pPr marL="742950" indent="-285750">
                <a:defRPr sz="2800" u="sng">
                  <a:solidFill>
                    <a:schemeClr val="tx1"/>
                  </a:solidFill>
                  <a:latin typeface="Arial" charset="0"/>
                </a:defRPr>
              </a:lvl2pPr>
              <a:lvl3pPr marL="1143000" indent="-228600">
                <a:defRPr sz="2800" u="sng">
                  <a:solidFill>
                    <a:schemeClr val="tx1"/>
                  </a:solidFill>
                  <a:latin typeface="Arial" charset="0"/>
                </a:defRPr>
              </a:lvl3pPr>
              <a:lvl4pPr marL="1600200" indent="-228600">
                <a:defRPr sz="2800" u="sng">
                  <a:solidFill>
                    <a:schemeClr val="tx1"/>
                  </a:solidFill>
                  <a:latin typeface="Arial" charset="0"/>
                </a:defRPr>
              </a:lvl4pPr>
              <a:lvl5pPr marL="2057400" indent="-228600">
                <a:defRPr sz="2800" u="sng">
                  <a:solidFill>
                    <a:schemeClr val="tx1"/>
                  </a:solidFill>
                  <a:latin typeface="Arial" charset="0"/>
                </a:defRPr>
              </a:lvl5pPr>
              <a:lvl6pPr marL="2514600" indent="-228600" eaLnBrk="0" fontAlgn="base" hangingPunct="0">
                <a:spcBef>
                  <a:spcPct val="0"/>
                </a:spcBef>
                <a:spcAft>
                  <a:spcPct val="0"/>
                </a:spcAft>
                <a:defRPr sz="2800" u="sng">
                  <a:solidFill>
                    <a:schemeClr val="tx1"/>
                  </a:solidFill>
                  <a:latin typeface="Arial" charset="0"/>
                </a:defRPr>
              </a:lvl6pPr>
              <a:lvl7pPr marL="2971800" indent="-228600" eaLnBrk="0" fontAlgn="base" hangingPunct="0">
                <a:spcBef>
                  <a:spcPct val="0"/>
                </a:spcBef>
                <a:spcAft>
                  <a:spcPct val="0"/>
                </a:spcAft>
                <a:defRPr sz="2800" u="sng">
                  <a:solidFill>
                    <a:schemeClr val="tx1"/>
                  </a:solidFill>
                  <a:latin typeface="Arial" charset="0"/>
                </a:defRPr>
              </a:lvl7pPr>
              <a:lvl8pPr marL="3429000" indent="-228600" eaLnBrk="0" fontAlgn="base" hangingPunct="0">
                <a:spcBef>
                  <a:spcPct val="0"/>
                </a:spcBef>
                <a:spcAft>
                  <a:spcPct val="0"/>
                </a:spcAft>
                <a:defRPr sz="2800" u="sng">
                  <a:solidFill>
                    <a:schemeClr val="tx1"/>
                  </a:solidFill>
                  <a:latin typeface="Arial" charset="0"/>
                </a:defRPr>
              </a:lvl8pPr>
              <a:lvl9pPr marL="3886200" indent="-228600" eaLnBrk="0" fontAlgn="base" hangingPunct="0">
                <a:spcBef>
                  <a:spcPct val="0"/>
                </a:spcBef>
                <a:spcAft>
                  <a:spcPct val="0"/>
                </a:spcAft>
                <a:defRPr sz="2800" u="sng">
                  <a:solidFill>
                    <a:schemeClr val="tx1"/>
                  </a:solidFill>
                  <a:latin typeface="Arial" charset="0"/>
                </a:defRPr>
              </a:lvl9pPr>
            </a:lstStyle>
            <a:p>
              <a:pPr>
                <a:spcBef>
                  <a:spcPct val="50000"/>
                </a:spcBef>
              </a:pPr>
              <a:r>
                <a:rPr lang="en-US" altLang="en-US" sz="1600" b="1" u="none" dirty="0">
                  <a:solidFill>
                    <a:srgbClr val="FFFF00"/>
                  </a:solidFill>
                </a:rPr>
                <a:t>Pyrolytic C Interlayer</a:t>
              </a:r>
            </a:p>
          </p:txBody>
        </p:sp>
        <p:sp>
          <p:nvSpPr>
            <p:cNvPr id="45" name="Text Box 16">
              <a:extLst>
                <a:ext uri="{FF2B5EF4-FFF2-40B4-BE49-F238E27FC236}">
                  <a16:creationId xmlns:a16="http://schemas.microsoft.com/office/drawing/2014/main" id="{4D922548-FE56-4D51-AB74-537CF62CED62}"/>
                </a:ext>
              </a:extLst>
            </p:cNvPr>
            <p:cNvSpPr txBox="1">
              <a:spLocks noChangeArrowheads="1"/>
            </p:cNvSpPr>
            <p:nvPr/>
          </p:nvSpPr>
          <p:spPr bwMode="auto">
            <a:xfrm>
              <a:off x="3706" y="2641"/>
              <a:ext cx="1521" cy="331"/>
            </a:xfrm>
            <a:prstGeom prst="rect">
              <a:avLst/>
            </a:prstGeom>
            <a:noFill/>
            <a:ln>
              <a:noFill/>
            </a:ln>
            <a:effectLst/>
            <a:extLst>
              <a:ext uri="{909E8E84-426E-40DD-AFC4-6F175D3DCCD1}">
                <a14:hiddenFill xmlns:a14="http://schemas.microsoft.com/office/drawing/2010/main">
                  <a:solidFill>
                    <a:srgbClr val="3366CC"/>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u="sng">
                  <a:solidFill>
                    <a:schemeClr val="tx1"/>
                  </a:solidFill>
                  <a:latin typeface="Arial" charset="0"/>
                </a:defRPr>
              </a:lvl1pPr>
              <a:lvl2pPr marL="742950" indent="-285750">
                <a:defRPr sz="2800" u="sng">
                  <a:solidFill>
                    <a:schemeClr val="tx1"/>
                  </a:solidFill>
                  <a:latin typeface="Arial" charset="0"/>
                </a:defRPr>
              </a:lvl2pPr>
              <a:lvl3pPr marL="1143000" indent="-228600">
                <a:defRPr sz="2800" u="sng">
                  <a:solidFill>
                    <a:schemeClr val="tx1"/>
                  </a:solidFill>
                  <a:latin typeface="Arial" charset="0"/>
                </a:defRPr>
              </a:lvl3pPr>
              <a:lvl4pPr marL="1600200" indent="-228600">
                <a:defRPr sz="2800" u="sng">
                  <a:solidFill>
                    <a:schemeClr val="tx1"/>
                  </a:solidFill>
                  <a:latin typeface="Arial" charset="0"/>
                </a:defRPr>
              </a:lvl4pPr>
              <a:lvl5pPr marL="2057400" indent="-228600">
                <a:defRPr sz="2800" u="sng">
                  <a:solidFill>
                    <a:schemeClr val="tx1"/>
                  </a:solidFill>
                  <a:latin typeface="Arial" charset="0"/>
                </a:defRPr>
              </a:lvl5pPr>
              <a:lvl6pPr marL="2514600" indent="-228600" eaLnBrk="0" fontAlgn="base" hangingPunct="0">
                <a:spcBef>
                  <a:spcPct val="0"/>
                </a:spcBef>
                <a:spcAft>
                  <a:spcPct val="0"/>
                </a:spcAft>
                <a:defRPr sz="2800" u="sng">
                  <a:solidFill>
                    <a:schemeClr val="tx1"/>
                  </a:solidFill>
                  <a:latin typeface="Arial" charset="0"/>
                </a:defRPr>
              </a:lvl6pPr>
              <a:lvl7pPr marL="2971800" indent="-228600" eaLnBrk="0" fontAlgn="base" hangingPunct="0">
                <a:spcBef>
                  <a:spcPct val="0"/>
                </a:spcBef>
                <a:spcAft>
                  <a:spcPct val="0"/>
                </a:spcAft>
                <a:defRPr sz="2800" u="sng">
                  <a:solidFill>
                    <a:schemeClr val="tx1"/>
                  </a:solidFill>
                  <a:latin typeface="Arial" charset="0"/>
                </a:defRPr>
              </a:lvl7pPr>
              <a:lvl8pPr marL="3429000" indent="-228600" eaLnBrk="0" fontAlgn="base" hangingPunct="0">
                <a:spcBef>
                  <a:spcPct val="0"/>
                </a:spcBef>
                <a:spcAft>
                  <a:spcPct val="0"/>
                </a:spcAft>
                <a:defRPr sz="2800" u="sng">
                  <a:solidFill>
                    <a:schemeClr val="tx1"/>
                  </a:solidFill>
                  <a:latin typeface="Arial" charset="0"/>
                </a:defRPr>
              </a:lvl8pPr>
              <a:lvl9pPr marL="3886200" indent="-228600" eaLnBrk="0" fontAlgn="base" hangingPunct="0">
                <a:spcBef>
                  <a:spcPct val="0"/>
                </a:spcBef>
                <a:spcAft>
                  <a:spcPct val="0"/>
                </a:spcAft>
                <a:defRPr sz="2800" u="sng">
                  <a:solidFill>
                    <a:schemeClr val="tx1"/>
                  </a:solidFill>
                  <a:latin typeface="Arial" charset="0"/>
                </a:defRPr>
              </a:lvl9pPr>
            </a:lstStyle>
            <a:p>
              <a:pPr>
                <a:spcBef>
                  <a:spcPct val="50000"/>
                </a:spcBef>
              </a:pPr>
              <a:r>
                <a:rPr lang="en-US" altLang="en-US" sz="1600" b="1" u="none" dirty="0">
                  <a:solidFill>
                    <a:schemeClr val="bg1"/>
                  </a:solidFill>
                </a:rPr>
                <a:t>Ceramic Fiber</a:t>
              </a:r>
            </a:p>
          </p:txBody>
        </p:sp>
      </p:grpSp>
      <p:sp>
        <p:nvSpPr>
          <p:cNvPr id="46" name="TextBox 45">
            <a:extLst>
              <a:ext uri="{FF2B5EF4-FFF2-40B4-BE49-F238E27FC236}">
                <a16:creationId xmlns:a16="http://schemas.microsoft.com/office/drawing/2014/main" id="{FDA49877-6BC7-4C88-948D-E0B363B0355A}"/>
              </a:ext>
            </a:extLst>
          </p:cNvPr>
          <p:cNvSpPr txBox="1"/>
          <p:nvPr/>
        </p:nvSpPr>
        <p:spPr>
          <a:xfrm>
            <a:off x="7573877" y="3956206"/>
            <a:ext cx="2408032" cy="978729"/>
          </a:xfrm>
          <a:prstGeom prst="rect">
            <a:avLst/>
          </a:prstGeom>
          <a:noFill/>
        </p:spPr>
        <p:txBody>
          <a:bodyPr wrap="none" rtlCol="0">
            <a:spAutoFit/>
          </a:bodyPr>
          <a:lstStyle/>
          <a:p>
            <a:pPr>
              <a:lnSpc>
                <a:spcPct val="90000"/>
              </a:lnSpc>
            </a:pPr>
            <a:r>
              <a:rPr lang="en-US" sz="1600" b="1" dirty="0">
                <a:solidFill>
                  <a:schemeClr val="tx2"/>
                </a:solidFill>
              </a:rPr>
              <a:t>ORNL Recent</a:t>
            </a:r>
            <a:r>
              <a:rPr lang="en-US" sz="1600" b="1" dirty="0"/>
              <a:t>: SiC/SiC </a:t>
            </a:r>
          </a:p>
          <a:p>
            <a:pPr>
              <a:lnSpc>
                <a:spcPct val="90000"/>
              </a:lnSpc>
            </a:pPr>
            <a:r>
              <a:rPr lang="en-US" sz="1600" b="1" dirty="0"/>
              <a:t>for  accident tolerant</a:t>
            </a:r>
          </a:p>
          <a:p>
            <a:pPr>
              <a:lnSpc>
                <a:spcPct val="90000"/>
              </a:lnSpc>
            </a:pPr>
            <a:r>
              <a:rPr lang="en-US" sz="1600" b="1" dirty="0"/>
              <a:t>nuclear fuels, CVD ZrC</a:t>
            </a:r>
          </a:p>
          <a:p>
            <a:pPr>
              <a:lnSpc>
                <a:spcPct val="90000"/>
              </a:lnSpc>
            </a:pPr>
            <a:r>
              <a:rPr lang="en-US" sz="1600" b="1" dirty="0"/>
              <a:t>for Space Power.</a:t>
            </a:r>
          </a:p>
        </p:txBody>
      </p:sp>
      <p:sp>
        <p:nvSpPr>
          <p:cNvPr id="47" name="TextBox 46">
            <a:extLst>
              <a:ext uri="{FF2B5EF4-FFF2-40B4-BE49-F238E27FC236}">
                <a16:creationId xmlns:a16="http://schemas.microsoft.com/office/drawing/2014/main" id="{8454056A-27D7-4895-8CC2-E42AC522CE9F}"/>
              </a:ext>
            </a:extLst>
          </p:cNvPr>
          <p:cNvSpPr txBox="1"/>
          <p:nvPr/>
        </p:nvSpPr>
        <p:spPr>
          <a:xfrm>
            <a:off x="4892746" y="1521241"/>
            <a:ext cx="2675732" cy="313932"/>
          </a:xfrm>
          <a:prstGeom prst="rect">
            <a:avLst/>
          </a:prstGeom>
          <a:noFill/>
        </p:spPr>
        <p:txBody>
          <a:bodyPr wrap="none" rtlCol="0">
            <a:spAutoFit/>
          </a:bodyPr>
          <a:lstStyle/>
          <a:p>
            <a:pPr algn="ctr">
              <a:lnSpc>
                <a:spcPct val="90000"/>
              </a:lnSpc>
            </a:pPr>
            <a:r>
              <a:rPr lang="en-US" sz="1600" b="1" dirty="0"/>
              <a:t>Gen-1: Si-MI SiC matrices</a:t>
            </a:r>
          </a:p>
        </p:txBody>
      </p:sp>
      <p:sp>
        <p:nvSpPr>
          <p:cNvPr id="50" name="TextBox 49">
            <a:extLst>
              <a:ext uri="{FF2B5EF4-FFF2-40B4-BE49-F238E27FC236}">
                <a16:creationId xmlns:a16="http://schemas.microsoft.com/office/drawing/2014/main" id="{08DBA70B-A500-4D1E-B32E-AC70D254D832}"/>
              </a:ext>
            </a:extLst>
          </p:cNvPr>
          <p:cNvSpPr txBox="1"/>
          <p:nvPr/>
        </p:nvSpPr>
        <p:spPr>
          <a:xfrm>
            <a:off x="2244900" y="911993"/>
            <a:ext cx="1359668" cy="1588127"/>
          </a:xfrm>
          <a:prstGeom prst="rect">
            <a:avLst/>
          </a:prstGeom>
          <a:noFill/>
        </p:spPr>
        <p:txBody>
          <a:bodyPr wrap="none" rtlCol="0">
            <a:spAutoFit/>
          </a:bodyPr>
          <a:lstStyle/>
          <a:p>
            <a:pPr>
              <a:lnSpc>
                <a:spcPct val="90000"/>
              </a:lnSpc>
            </a:pPr>
            <a:r>
              <a:rPr lang="en-US" sz="1400" b="1" dirty="0"/>
              <a:t>Malden Mills</a:t>
            </a:r>
          </a:p>
          <a:p>
            <a:pPr>
              <a:lnSpc>
                <a:spcPct val="90000"/>
              </a:lnSpc>
            </a:pPr>
            <a:r>
              <a:rPr lang="en-US" sz="1400" b="1" dirty="0"/>
              <a:t>CMC liner for</a:t>
            </a:r>
          </a:p>
          <a:p>
            <a:pPr>
              <a:lnSpc>
                <a:spcPct val="90000"/>
              </a:lnSpc>
            </a:pPr>
            <a:r>
              <a:rPr lang="en-US" sz="1400" b="1" dirty="0"/>
              <a:t>CHP (1999)</a:t>
            </a:r>
          </a:p>
          <a:p>
            <a:pPr>
              <a:lnSpc>
                <a:spcPct val="90000"/>
              </a:lnSpc>
            </a:pPr>
            <a:r>
              <a:rPr lang="en-US" sz="1100" b="1" dirty="0"/>
              <a:t>-Solar Turbines</a:t>
            </a:r>
          </a:p>
          <a:p>
            <a:pPr>
              <a:lnSpc>
                <a:spcPct val="90000"/>
              </a:lnSpc>
            </a:pPr>
            <a:r>
              <a:rPr lang="en-US" sz="1100" b="1" dirty="0"/>
              <a:t>-ORNL</a:t>
            </a:r>
          </a:p>
          <a:p>
            <a:pPr>
              <a:lnSpc>
                <a:spcPct val="90000"/>
              </a:lnSpc>
            </a:pPr>
            <a:r>
              <a:rPr lang="en-US" sz="1100" b="1" dirty="0"/>
              <a:t>-Pratt &amp; Whitney</a:t>
            </a:r>
          </a:p>
          <a:p>
            <a:pPr>
              <a:lnSpc>
                <a:spcPct val="90000"/>
              </a:lnSpc>
            </a:pPr>
            <a:r>
              <a:rPr lang="en-US" sz="1100" b="1" dirty="0"/>
              <a:t>-BF Goodrich</a:t>
            </a:r>
          </a:p>
          <a:p>
            <a:pPr>
              <a:lnSpc>
                <a:spcPct val="90000"/>
              </a:lnSpc>
            </a:pPr>
            <a:r>
              <a:rPr lang="en-US" sz="1100" b="1" dirty="0"/>
              <a:t>-Honeywell</a:t>
            </a:r>
          </a:p>
          <a:p>
            <a:pPr>
              <a:lnSpc>
                <a:spcPct val="90000"/>
              </a:lnSpc>
            </a:pPr>
            <a:r>
              <a:rPr lang="en-US" sz="1100" b="1" dirty="0"/>
              <a:t>-ANL</a:t>
            </a:r>
          </a:p>
        </p:txBody>
      </p:sp>
      <p:cxnSp>
        <p:nvCxnSpPr>
          <p:cNvPr id="51" name="Straight Arrow Connector 50">
            <a:extLst>
              <a:ext uri="{FF2B5EF4-FFF2-40B4-BE49-F238E27FC236}">
                <a16:creationId xmlns:a16="http://schemas.microsoft.com/office/drawing/2014/main" id="{2B3FB046-2EA7-455F-9CDA-2FBEB82C324F}"/>
              </a:ext>
            </a:extLst>
          </p:cNvPr>
          <p:cNvCxnSpPr/>
          <p:nvPr/>
        </p:nvCxnSpPr>
        <p:spPr>
          <a:xfrm>
            <a:off x="3056965" y="2422772"/>
            <a:ext cx="2853750" cy="675696"/>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C1841D45-4158-444B-9A6D-60FC8EB208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073" y="558947"/>
            <a:ext cx="1920240" cy="2362200"/>
          </a:xfrm>
          <a:prstGeom prst="rect">
            <a:avLst/>
          </a:prstGeom>
        </p:spPr>
      </p:pic>
      <p:sp>
        <p:nvSpPr>
          <p:cNvPr id="56" name="Oval 55">
            <a:extLst>
              <a:ext uri="{FF2B5EF4-FFF2-40B4-BE49-F238E27FC236}">
                <a16:creationId xmlns:a16="http://schemas.microsoft.com/office/drawing/2014/main" id="{1D730B1D-BB6F-41EF-B5FF-38E6C672ECC6}"/>
              </a:ext>
            </a:extLst>
          </p:cNvPr>
          <p:cNvSpPr/>
          <p:nvPr/>
        </p:nvSpPr>
        <p:spPr>
          <a:xfrm>
            <a:off x="8265669" y="266700"/>
            <a:ext cx="3905234" cy="3019425"/>
          </a:xfrm>
          <a:prstGeom prst="ellipse">
            <a:avLst/>
          </a:prstGeom>
          <a:noFill/>
          <a:ln w="19050">
            <a:solidFill>
              <a:srgbClr val="FF0000"/>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7" name="TextBox 56">
            <a:extLst>
              <a:ext uri="{FF2B5EF4-FFF2-40B4-BE49-F238E27FC236}">
                <a16:creationId xmlns:a16="http://schemas.microsoft.com/office/drawing/2014/main" id="{7D749F76-A4A2-4130-BB44-7D8A3D79180A}"/>
              </a:ext>
            </a:extLst>
          </p:cNvPr>
          <p:cNvSpPr txBox="1"/>
          <p:nvPr/>
        </p:nvSpPr>
        <p:spPr>
          <a:xfrm>
            <a:off x="9761388" y="2505150"/>
            <a:ext cx="1519968" cy="341632"/>
          </a:xfrm>
          <a:prstGeom prst="rect">
            <a:avLst/>
          </a:prstGeom>
          <a:solidFill>
            <a:srgbClr val="FFFF00"/>
          </a:solidFill>
        </p:spPr>
        <p:txBody>
          <a:bodyPr wrap="none" rtlCol="0">
            <a:spAutoFit/>
          </a:bodyPr>
          <a:lstStyle/>
          <a:p>
            <a:pPr algn="l">
              <a:lnSpc>
                <a:spcPct val="90000"/>
              </a:lnSpc>
            </a:pPr>
            <a:r>
              <a:rPr lang="en-US" b="1" dirty="0">
                <a:latin typeface="+mn-lt"/>
              </a:rPr>
              <a:t>ORNL future</a:t>
            </a:r>
          </a:p>
        </p:txBody>
      </p:sp>
      <p:cxnSp>
        <p:nvCxnSpPr>
          <p:cNvPr id="53" name="Straight Connector 52">
            <a:extLst>
              <a:ext uri="{FF2B5EF4-FFF2-40B4-BE49-F238E27FC236}">
                <a16:creationId xmlns:a16="http://schemas.microsoft.com/office/drawing/2014/main" id="{D2274CC1-AF6C-B74F-9107-C585CC5CAAF3}"/>
              </a:ext>
            </a:extLst>
          </p:cNvPr>
          <p:cNvCxnSpPr/>
          <p:nvPr/>
        </p:nvCxnSpPr>
        <p:spPr>
          <a:xfrm>
            <a:off x="5204088" y="3023856"/>
            <a:ext cx="0" cy="4213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2DF5AE2-0D85-954C-8BE0-F795BF3E21BE}"/>
              </a:ext>
            </a:extLst>
          </p:cNvPr>
          <p:cNvSpPr txBox="1"/>
          <p:nvPr/>
        </p:nvSpPr>
        <p:spPr>
          <a:xfrm>
            <a:off x="4610164" y="3469411"/>
            <a:ext cx="1310992" cy="480131"/>
          </a:xfrm>
          <a:prstGeom prst="rect">
            <a:avLst/>
          </a:prstGeom>
          <a:noFill/>
        </p:spPr>
        <p:txBody>
          <a:bodyPr wrap="square" rtlCol="0">
            <a:spAutoFit/>
          </a:bodyPr>
          <a:lstStyle/>
          <a:p>
            <a:pPr algn="ctr">
              <a:lnSpc>
                <a:spcPct val="90000"/>
              </a:lnSpc>
            </a:pPr>
            <a:r>
              <a:rPr lang="en-US" sz="1400" b="1" dirty="0">
                <a:solidFill>
                  <a:srgbClr val="FF0000"/>
                </a:solidFill>
              </a:rPr>
              <a:t>BAP</a:t>
            </a:r>
          </a:p>
          <a:p>
            <a:pPr algn="ctr">
              <a:lnSpc>
                <a:spcPct val="90000"/>
              </a:lnSpc>
            </a:pPr>
            <a:r>
              <a:rPr lang="en-US" sz="1400" b="1" dirty="0">
                <a:solidFill>
                  <a:srgbClr val="FF0000"/>
                </a:solidFill>
              </a:rPr>
              <a:t>arrives</a:t>
            </a:r>
          </a:p>
        </p:txBody>
      </p:sp>
      <p:sp>
        <p:nvSpPr>
          <p:cNvPr id="55" name="TextBox 54">
            <a:extLst>
              <a:ext uri="{FF2B5EF4-FFF2-40B4-BE49-F238E27FC236}">
                <a16:creationId xmlns:a16="http://schemas.microsoft.com/office/drawing/2014/main" id="{635EB494-7388-484A-9A42-84D669EDCC76}"/>
              </a:ext>
            </a:extLst>
          </p:cNvPr>
          <p:cNvSpPr txBox="1"/>
          <p:nvPr/>
        </p:nvSpPr>
        <p:spPr>
          <a:xfrm>
            <a:off x="6785773" y="5565492"/>
            <a:ext cx="3396606" cy="1449628"/>
          </a:xfrm>
          <a:prstGeom prst="rect">
            <a:avLst/>
          </a:prstGeom>
          <a:noFill/>
        </p:spPr>
        <p:txBody>
          <a:bodyPr wrap="square" rtlCol="0">
            <a:spAutoFit/>
          </a:bodyPr>
          <a:lstStyle/>
          <a:p>
            <a:pPr>
              <a:lnSpc>
                <a:spcPct val="90000"/>
              </a:lnSpc>
            </a:pPr>
            <a:r>
              <a:rPr lang="en-US" sz="1400" b="1" dirty="0"/>
              <a:t>(1994-2001) </a:t>
            </a:r>
            <a:r>
              <a:rPr lang="en-US" sz="1400" b="1" dirty="0">
                <a:solidFill>
                  <a:srgbClr val="FF0000"/>
                </a:solidFill>
              </a:rPr>
              <a:t>DOE Advanced Turbine Systems (ATS) Program </a:t>
            </a:r>
            <a:r>
              <a:rPr lang="en-US" sz="1400" b="1" dirty="0"/>
              <a:t>transferred aero-engine technology to power generation</a:t>
            </a:r>
          </a:p>
          <a:p>
            <a:pPr marL="285750" indent="-285750">
              <a:lnSpc>
                <a:spcPct val="90000"/>
              </a:lnSpc>
              <a:buFont typeface="Arial" panose="020B0604020202020204" pitchFamily="34" charset="0"/>
              <a:buChar char="•"/>
            </a:pPr>
            <a:r>
              <a:rPr lang="en-US" sz="1400" b="1" dirty="0"/>
              <a:t>Thermal barrier coatings</a:t>
            </a:r>
          </a:p>
          <a:p>
            <a:pPr marL="285750" indent="-285750">
              <a:lnSpc>
                <a:spcPct val="90000"/>
              </a:lnSpc>
              <a:buFont typeface="Arial" panose="020B0604020202020204" pitchFamily="34" charset="0"/>
              <a:buChar char="•"/>
            </a:pPr>
            <a:r>
              <a:rPr lang="en-US" sz="1400" b="1" dirty="0"/>
              <a:t>Single crystal superalloys</a:t>
            </a:r>
          </a:p>
          <a:p>
            <a:pPr>
              <a:lnSpc>
                <a:spcPct val="90000"/>
              </a:lnSpc>
            </a:pPr>
            <a:r>
              <a:rPr lang="en-US" sz="1400" b="1" dirty="0"/>
              <a:t>      </a:t>
            </a:r>
          </a:p>
        </p:txBody>
      </p:sp>
    </p:spTree>
    <p:extLst>
      <p:ext uri="{BB962C8B-B14F-4D97-AF65-F5344CB8AC3E}">
        <p14:creationId xmlns:p14="http://schemas.microsoft.com/office/powerpoint/2010/main" val="3435661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DE5D-5365-6243-B980-0D651A1FC72A}"/>
              </a:ext>
            </a:extLst>
          </p:cNvPr>
          <p:cNvSpPr>
            <a:spLocks noGrp="1"/>
          </p:cNvSpPr>
          <p:nvPr>
            <p:ph type="title"/>
          </p:nvPr>
        </p:nvSpPr>
        <p:spPr/>
        <p:txBody>
          <a:bodyPr/>
          <a:lstStyle/>
          <a:p>
            <a:r>
              <a:rPr lang="en-US" b="1" dirty="0">
                <a:solidFill>
                  <a:schemeClr val="tx2"/>
                </a:solidFill>
              </a:rPr>
              <a:t>Where to get started in 2018 on EBCs?</a:t>
            </a:r>
          </a:p>
        </p:txBody>
      </p:sp>
      <p:sp>
        <p:nvSpPr>
          <p:cNvPr id="3" name="Content Placeholder 2">
            <a:extLst>
              <a:ext uri="{FF2B5EF4-FFF2-40B4-BE49-F238E27FC236}">
                <a16:creationId xmlns:a16="http://schemas.microsoft.com/office/drawing/2014/main" id="{8229814D-080F-E540-ADC8-8D8F3BC82B1E}"/>
              </a:ext>
            </a:extLst>
          </p:cNvPr>
          <p:cNvSpPr>
            <a:spLocks noGrp="1"/>
          </p:cNvSpPr>
          <p:nvPr>
            <p:ph idx="1"/>
          </p:nvPr>
        </p:nvSpPr>
        <p:spPr>
          <a:xfrm>
            <a:off x="429767" y="974360"/>
            <a:ext cx="11430000" cy="5426439"/>
          </a:xfrm>
        </p:spPr>
        <p:txBody>
          <a:bodyPr/>
          <a:lstStyle/>
          <a:p>
            <a:r>
              <a:rPr lang="en-US" dirty="0"/>
              <a:t>Parameters</a:t>
            </a:r>
          </a:p>
          <a:p>
            <a:pPr lvl="1"/>
            <a:r>
              <a:rPr lang="en-US" dirty="0"/>
              <a:t>Coat high-purity CVD SiC (CMCs hard to find)</a:t>
            </a:r>
          </a:p>
          <a:p>
            <a:pPr lvl="1"/>
            <a:r>
              <a:rPr lang="en-US" dirty="0"/>
              <a:t>First experiments at 1425°C:  No Si bond coating</a:t>
            </a:r>
          </a:p>
          <a:p>
            <a:pPr lvl="1"/>
            <a:r>
              <a:rPr lang="en-US" dirty="0"/>
              <a:t>Coatings made at Stony Brook CTSR</a:t>
            </a:r>
          </a:p>
          <a:p>
            <a:pPr lvl="2"/>
            <a:r>
              <a:rPr lang="en-US" dirty="0"/>
              <a:t>What parameters to use?</a:t>
            </a:r>
          </a:p>
          <a:p>
            <a:r>
              <a:rPr lang="en-US" dirty="0"/>
              <a:t>Objectives:</a:t>
            </a:r>
          </a:p>
          <a:p>
            <a:pPr lvl="1"/>
            <a:r>
              <a:rPr lang="en-US" dirty="0"/>
              <a:t>FY18:  Does coating porosity affect performance?</a:t>
            </a:r>
          </a:p>
          <a:p>
            <a:pPr lvl="1"/>
            <a:r>
              <a:rPr lang="en-US" dirty="0"/>
              <a:t>FY19:  What does a lifetime model look like for CMCs in turbine?</a:t>
            </a:r>
          </a:p>
          <a:p>
            <a:pPr lvl="2"/>
            <a:r>
              <a:rPr lang="en-US" dirty="0"/>
              <a:t>What are failure mechanisms and reaction rates?</a:t>
            </a:r>
          </a:p>
          <a:p>
            <a:pPr lvl="3"/>
            <a:r>
              <a:rPr lang="en-US" b="1" dirty="0">
                <a:solidFill>
                  <a:srgbClr val="0070C0"/>
                </a:solidFill>
              </a:rPr>
              <a:t>Milestone #1:  measure oxidation kinetics at 3 temperatures ±Si bond coating</a:t>
            </a:r>
          </a:p>
          <a:p>
            <a:pPr lvl="2"/>
            <a:r>
              <a:rPr lang="en-US" dirty="0"/>
              <a:t>What is failure criteria?</a:t>
            </a:r>
          </a:p>
          <a:p>
            <a:pPr lvl="3"/>
            <a:r>
              <a:rPr lang="en-US" b="1" dirty="0">
                <a:solidFill>
                  <a:srgbClr val="0070C0"/>
                </a:solidFill>
              </a:rPr>
              <a:t>Milestone #2:  measure CTE of 2+ EBC components</a:t>
            </a:r>
          </a:p>
          <a:p>
            <a:pPr lvl="2"/>
            <a:r>
              <a:rPr lang="en-US" b="1" dirty="0">
                <a:solidFill>
                  <a:srgbClr val="0070C0"/>
                </a:solidFill>
              </a:rPr>
              <a:t>Milestone #3:  initial estimate of critical temperature for 25,000 hr lifetime</a:t>
            </a:r>
          </a:p>
          <a:p>
            <a:endParaRPr lang="en-US" dirty="0"/>
          </a:p>
          <a:p>
            <a:pPr marL="398463" lvl="1" indent="0">
              <a:buNone/>
            </a:pPr>
            <a:endParaRPr lang="en-US" dirty="0"/>
          </a:p>
          <a:p>
            <a:endParaRPr lang="en-US" dirty="0"/>
          </a:p>
          <a:p>
            <a:pPr lvl="1"/>
            <a:r>
              <a:rPr lang="en-US" dirty="0"/>
              <a:t>Difficult to coat CVD SiC without bond coating</a:t>
            </a:r>
          </a:p>
          <a:p>
            <a:pPr lvl="1"/>
            <a:r>
              <a:rPr lang="en-US" dirty="0"/>
              <a:t>What parameters to use?</a:t>
            </a:r>
          </a:p>
          <a:p>
            <a:pPr lvl="1"/>
            <a:r>
              <a:rPr lang="en-US" b="1" dirty="0">
                <a:solidFill>
                  <a:schemeClr val="accent6"/>
                </a:solidFill>
              </a:rPr>
              <a:t>Does coating porosity affect performance?</a:t>
            </a:r>
          </a:p>
          <a:p>
            <a:pPr lvl="2"/>
            <a:r>
              <a:rPr lang="en-US" dirty="0">
                <a:solidFill>
                  <a:srgbClr val="002060"/>
                </a:solidFill>
              </a:rPr>
              <a:t>Spray distance affects coating porosity: 100 vs. 180 mm</a:t>
            </a:r>
          </a:p>
          <a:p>
            <a:endParaRPr lang="en-US" dirty="0"/>
          </a:p>
        </p:txBody>
      </p:sp>
      <p:pic>
        <p:nvPicPr>
          <p:cNvPr id="4" name="Picture 2" descr="EZ03448M.TIF                                                   00000002Zip 100                        AB89E6CB:">
            <a:extLst>
              <a:ext uri="{FF2B5EF4-FFF2-40B4-BE49-F238E27FC236}">
                <a16:creationId xmlns:a16="http://schemas.microsoft.com/office/drawing/2014/main" id="{00022073-7C58-6C4C-A90F-ADB594BDB2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61175" y="1231113"/>
            <a:ext cx="3152653" cy="240636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35DB9BF-E300-E14F-91F8-0A1C80B82ABF}"/>
              </a:ext>
            </a:extLst>
          </p:cNvPr>
          <p:cNvGrpSpPr/>
          <p:nvPr/>
        </p:nvGrpSpPr>
        <p:grpSpPr>
          <a:xfrm>
            <a:off x="8524026" y="1691214"/>
            <a:ext cx="2943434" cy="2011151"/>
            <a:chOff x="6119327" y="4790694"/>
            <a:chExt cx="2943434" cy="2011151"/>
          </a:xfrm>
        </p:grpSpPr>
        <p:grpSp>
          <p:nvGrpSpPr>
            <p:cNvPr id="6" name="Group 7">
              <a:extLst>
                <a:ext uri="{FF2B5EF4-FFF2-40B4-BE49-F238E27FC236}">
                  <a16:creationId xmlns:a16="http://schemas.microsoft.com/office/drawing/2014/main" id="{01F6E0FF-60B6-6F4C-9570-E0FDF2E0850F}"/>
                </a:ext>
              </a:extLst>
            </p:cNvPr>
            <p:cNvGrpSpPr>
              <a:grpSpLocks/>
            </p:cNvGrpSpPr>
            <p:nvPr/>
          </p:nvGrpSpPr>
          <p:grpSpPr bwMode="auto">
            <a:xfrm>
              <a:off x="6119327" y="6190253"/>
              <a:ext cx="890588" cy="349250"/>
              <a:chOff x="5030" y="3151"/>
              <a:chExt cx="561" cy="220"/>
            </a:xfrm>
          </p:grpSpPr>
          <p:sp>
            <p:nvSpPr>
              <p:cNvPr id="11" name="Text Box 8">
                <a:extLst>
                  <a:ext uri="{FF2B5EF4-FFF2-40B4-BE49-F238E27FC236}">
                    <a16:creationId xmlns:a16="http://schemas.microsoft.com/office/drawing/2014/main" id="{46F22157-D967-674C-AC2F-99E6B1D9D96C}"/>
                  </a:ext>
                </a:extLst>
              </p:cNvPr>
              <p:cNvSpPr txBox="1">
                <a:spLocks noChangeArrowheads="1"/>
              </p:cNvSpPr>
              <p:nvPr/>
            </p:nvSpPr>
            <p:spPr bwMode="auto">
              <a:xfrm>
                <a:off x="5030" y="3151"/>
                <a:ext cx="561" cy="22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i="0" dirty="0">
                    <a:solidFill>
                      <a:srgbClr val="000000"/>
                    </a:solidFill>
                  </a:rPr>
                  <a:t>100 </a:t>
                </a:r>
                <a:r>
                  <a:rPr lang="en-US" altLang="en-US" sz="1600" b="1" i="0" dirty="0">
                    <a:solidFill>
                      <a:srgbClr val="000000"/>
                    </a:solidFill>
                    <a:latin typeface="Symbol" pitchFamily="18" charset="2"/>
                  </a:rPr>
                  <a:t>m</a:t>
                </a:r>
                <a:r>
                  <a:rPr lang="en-US" altLang="en-US" sz="1600" b="1" i="0" dirty="0">
                    <a:solidFill>
                      <a:srgbClr val="000000"/>
                    </a:solidFill>
                  </a:rPr>
                  <a:t>m</a:t>
                </a:r>
                <a:endParaRPr lang="en-US" altLang="en-US" b="1" i="0" dirty="0">
                  <a:solidFill>
                    <a:srgbClr val="000000"/>
                  </a:solidFill>
                  <a:latin typeface="Times" pitchFamily="-31" charset="0"/>
                </a:endParaRPr>
              </a:p>
            </p:txBody>
          </p:sp>
          <p:sp>
            <p:nvSpPr>
              <p:cNvPr id="12" name="Line 9">
                <a:extLst>
                  <a:ext uri="{FF2B5EF4-FFF2-40B4-BE49-F238E27FC236}">
                    <a16:creationId xmlns:a16="http://schemas.microsoft.com/office/drawing/2014/main" id="{FE80D374-873F-5849-9671-0BC7E6A099B7}"/>
                  </a:ext>
                </a:extLst>
              </p:cNvPr>
              <p:cNvSpPr>
                <a:spLocks noChangeShapeType="1"/>
              </p:cNvSpPr>
              <p:nvPr/>
            </p:nvSpPr>
            <p:spPr bwMode="auto">
              <a:xfrm>
                <a:off x="5241" y="3346"/>
                <a:ext cx="205" cy="0"/>
              </a:xfrm>
              <a:prstGeom prst="line">
                <a:avLst/>
              </a:prstGeom>
              <a:noFill/>
              <a:ln w="349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7" name="Text Box 14">
              <a:extLst>
                <a:ext uri="{FF2B5EF4-FFF2-40B4-BE49-F238E27FC236}">
                  <a16:creationId xmlns:a16="http://schemas.microsoft.com/office/drawing/2014/main" id="{9B4B9BA8-E62B-F94F-91D9-B042434E7CE0}"/>
                </a:ext>
              </a:extLst>
            </p:cNvPr>
            <p:cNvSpPr txBox="1">
              <a:spLocks noChangeArrowheads="1"/>
            </p:cNvSpPr>
            <p:nvPr/>
          </p:nvSpPr>
          <p:spPr bwMode="auto">
            <a:xfrm>
              <a:off x="8632355" y="6196554"/>
              <a:ext cx="365125" cy="317500"/>
            </a:xfrm>
            <a:prstGeom prst="rect">
              <a:avLst/>
            </a:prstGeom>
            <a:solidFill>
              <a:srgbClr val="FFFF00"/>
            </a:solidFill>
            <a:ln w="12700">
              <a:solidFill>
                <a:srgbClr val="000000"/>
              </a:solidFill>
              <a:miter lim="800000"/>
              <a:headEnd/>
              <a:tailEnd/>
            </a:ln>
            <a:effectLst/>
          </p:spPr>
          <p:txBody>
            <a:bodyPr wrap="none">
              <a:spAutoFit/>
            </a:bodyPr>
            <a:lstStyle/>
            <a:p>
              <a:r>
                <a:rPr lang="en-US" altLang="en-US" sz="1400" b="1" i="0" dirty="0">
                  <a:solidFill>
                    <a:srgbClr val="000000"/>
                  </a:solidFill>
                </a:rPr>
                <a:t>Si</a:t>
              </a:r>
            </a:p>
          </p:txBody>
        </p:sp>
        <p:sp>
          <p:nvSpPr>
            <p:cNvPr id="8" name="Text Box 18">
              <a:extLst>
                <a:ext uri="{FF2B5EF4-FFF2-40B4-BE49-F238E27FC236}">
                  <a16:creationId xmlns:a16="http://schemas.microsoft.com/office/drawing/2014/main" id="{D5C1900F-4643-A341-8B19-C02B965DE8B2}"/>
                </a:ext>
              </a:extLst>
            </p:cNvPr>
            <p:cNvSpPr txBox="1">
              <a:spLocks noChangeArrowheads="1"/>
            </p:cNvSpPr>
            <p:nvPr/>
          </p:nvSpPr>
          <p:spPr bwMode="auto">
            <a:xfrm>
              <a:off x="8338426" y="5474528"/>
              <a:ext cx="698500" cy="3175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i="0" dirty="0">
                  <a:solidFill>
                    <a:srgbClr val="000000"/>
                  </a:solidFill>
                </a:rPr>
                <a:t>Mixed</a:t>
              </a:r>
            </a:p>
          </p:txBody>
        </p:sp>
        <p:sp>
          <p:nvSpPr>
            <p:cNvPr id="9" name="Text Box 20">
              <a:extLst>
                <a:ext uri="{FF2B5EF4-FFF2-40B4-BE49-F238E27FC236}">
                  <a16:creationId xmlns:a16="http://schemas.microsoft.com/office/drawing/2014/main" id="{4D9DA041-9C45-4A47-8267-917CAF2ACB9E}"/>
                </a:ext>
              </a:extLst>
            </p:cNvPr>
            <p:cNvSpPr txBox="1">
              <a:spLocks noChangeArrowheads="1"/>
            </p:cNvSpPr>
            <p:nvPr/>
          </p:nvSpPr>
          <p:spPr bwMode="auto">
            <a:xfrm>
              <a:off x="7462902" y="4790694"/>
              <a:ext cx="1599859" cy="307777"/>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i="0" dirty="0">
                  <a:solidFill>
                    <a:srgbClr val="000000"/>
                  </a:solidFill>
                </a:rPr>
                <a:t>Ba-Sr-Al-Si-O</a:t>
              </a:r>
            </a:p>
          </p:txBody>
        </p:sp>
        <p:sp>
          <p:nvSpPr>
            <p:cNvPr id="10" name="TextBox 9">
              <a:extLst>
                <a:ext uri="{FF2B5EF4-FFF2-40B4-BE49-F238E27FC236}">
                  <a16:creationId xmlns:a16="http://schemas.microsoft.com/office/drawing/2014/main" id="{C40A584F-3B94-5C48-B80D-29F984B6E309}"/>
                </a:ext>
              </a:extLst>
            </p:cNvPr>
            <p:cNvSpPr txBox="1"/>
            <p:nvPr/>
          </p:nvSpPr>
          <p:spPr>
            <a:xfrm>
              <a:off x="7757529" y="6543313"/>
              <a:ext cx="441146" cy="258532"/>
            </a:xfrm>
            <a:prstGeom prst="rect">
              <a:avLst/>
            </a:prstGeom>
            <a:noFill/>
          </p:spPr>
          <p:txBody>
            <a:bodyPr wrap="none" rtlCol="0">
              <a:spAutoFit/>
            </a:bodyPr>
            <a:lstStyle/>
            <a:p>
              <a:pPr algn="ctr">
                <a:lnSpc>
                  <a:spcPct val="90000"/>
                </a:lnSpc>
              </a:pPr>
              <a:r>
                <a:rPr lang="en-US" sz="1200" b="1" dirty="0"/>
                <a:t>SiC</a:t>
              </a:r>
            </a:p>
          </p:txBody>
        </p:sp>
      </p:grpSp>
    </p:spTree>
    <p:extLst>
      <p:ext uri="{BB962C8B-B14F-4D97-AF65-F5344CB8AC3E}">
        <p14:creationId xmlns:p14="http://schemas.microsoft.com/office/powerpoint/2010/main" val="608393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76F5-D26E-7549-B15F-DD8C31443F20}"/>
              </a:ext>
            </a:extLst>
          </p:cNvPr>
          <p:cNvSpPr>
            <a:spLocks noGrp="1"/>
          </p:cNvSpPr>
          <p:nvPr>
            <p:ph type="title"/>
          </p:nvPr>
        </p:nvSpPr>
        <p:spPr>
          <a:xfrm>
            <a:off x="418602" y="210600"/>
            <a:ext cx="11577354" cy="535531"/>
          </a:xfrm>
        </p:spPr>
        <p:txBody>
          <a:bodyPr/>
          <a:lstStyle/>
          <a:p>
            <a:r>
              <a:rPr lang="en-US" b="1" dirty="0">
                <a:solidFill>
                  <a:schemeClr val="tx2"/>
                </a:solidFill>
              </a:rPr>
              <a:t>Exposures to H</a:t>
            </a:r>
            <a:r>
              <a:rPr lang="en-US" b="1" baseline="-25000" dirty="0">
                <a:solidFill>
                  <a:schemeClr val="tx2"/>
                </a:solidFill>
              </a:rPr>
              <a:t>2</a:t>
            </a:r>
            <a:r>
              <a:rPr lang="en-US" b="1" dirty="0">
                <a:solidFill>
                  <a:schemeClr val="tx2"/>
                </a:solidFill>
              </a:rPr>
              <a:t>O in several rigs at 1300°-1425°C</a:t>
            </a:r>
          </a:p>
        </p:txBody>
      </p:sp>
      <p:pic>
        <p:nvPicPr>
          <p:cNvPr id="8" name="Content Placeholder 9" descr="SATS schematic.tiff">
            <a:extLst>
              <a:ext uri="{FF2B5EF4-FFF2-40B4-BE49-F238E27FC236}">
                <a16:creationId xmlns:a16="http://schemas.microsoft.com/office/drawing/2014/main" id="{73B045E1-FF58-634D-B25C-CB1D2FECB68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1904" r="52205" b="9279"/>
          <a:stretch/>
        </p:blipFill>
        <p:spPr>
          <a:xfrm>
            <a:off x="718478" y="1040479"/>
            <a:ext cx="4539856" cy="3878314"/>
          </a:xfrm>
        </p:spPr>
      </p:pic>
      <p:pic>
        <p:nvPicPr>
          <p:cNvPr id="10" name="Picture 9">
            <a:extLst>
              <a:ext uri="{FF2B5EF4-FFF2-40B4-BE49-F238E27FC236}">
                <a16:creationId xmlns:a16="http://schemas.microsoft.com/office/drawing/2014/main" id="{CC1D9951-C69F-9844-B1A2-E4B79DA605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43283" y="1668931"/>
            <a:ext cx="1055860" cy="4297680"/>
          </a:xfrm>
          <a:prstGeom prst="rect">
            <a:avLst/>
          </a:prstGeom>
        </p:spPr>
      </p:pic>
      <p:sp>
        <p:nvSpPr>
          <p:cNvPr id="11" name="TextBox 10">
            <a:extLst>
              <a:ext uri="{FF2B5EF4-FFF2-40B4-BE49-F238E27FC236}">
                <a16:creationId xmlns:a16="http://schemas.microsoft.com/office/drawing/2014/main" id="{7FBB95ED-2A45-1645-8719-8A4139A76E0F}"/>
              </a:ext>
            </a:extLst>
          </p:cNvPr>
          <p:cNvSpPr txBox="1"/>
          <p:nvPr/>
        </p:nvSpPr>
        <p:spPr>
          <a:xfrm>
            <a:off x="5501300" y="871530"/>
            <a:ext cx="5861154" cy="757130"/>
          </a:xfrm>
          <a:prstGeom prst="rect">
            <a:avLst/>
          </a:prstGeom>
          <a:noFill/>
        </p:spPr>
        <p:txBody>
          <a:bodyPr wrap="square" rtlCol="0">
            <a:spAutoFit/>
          </a:bodyPr>
          <a:lstStyle/>
          <a:p>
            <a:pPr algn="ctr">
              <a:lnSpc>
                <a:spcPct val="90000"/>
              </a:lnSpc>
            </a:pPr>
            <a:r>
              <a:rPr lang="en-US" sz="2400" dirty="0">
                <a:solidFill>
                  <a:srgbClr val="00B050"/>
                </a:solidFill>
              </a:rPr>
              <a:t>1-h cycles: automated cyclic rigs</a:t>
            </a:r>
          </a:p>
          <a:p>
            <a:pPr algn="ctr">
              <a:lnSpc>
                <a:spcPct val="90000"/>
              </a:lnSpc>
            </a:pPr>
            <a:r>
              <a:rPr lang="en-US" sz="2400" dirty="0">
                <a:solidFill>
                  <a:srgbClr val="00B050"/>
                </a:solidFill>
              </a:rPr>
              <a:t>(10 min cool in lab. air)</a:t>
            </a:r>
          </a:p>
        </p:txBody>
      </p:sp>
      <p:sp>
        <p:nvSpPr>
          <p:cNvPr id="12" name="TextBox 11">
            <a:extLst>
              <a:ext uri="{FF2B5EF4-FFF2-40B4-BE49-F238E27FC236}">
                <a16:creationId xmlns:a16="http://schemas.microsoft.com/office/drawing/2014/main" id="{D31B27A4-6D72-AE4C-B420-8BF3B88BA1FE}"/>
              </a:ext>
            </a:extLst>
          </p:cNvPr>
          <p:cNvSpPr txBox="1"/>
          <p:nvPr/>
        </p:nvSpPr>
        <p:spPr>
          <a:xfrm>
            <a:off x="5195584" y="1699284"/>
            <a:ext cx="789139" cy="341632"/>
          </a:xfrm>
          <a:prstGeom prst="rect">
            <a:avLst/>
          </a:prstGeom>
          <a:noFill/>
        </p:spPr>
        <p:txBody>
          <a:bodyPr wrap="square" rtlCol="0">
            <a:spAutoFit/>
          </a:bodyPr>
          <a:lstStyle/>
          <a:p>
            <a:pPr algn="ctr">
              <a:lnSpc>
                <a:spcPct val="90000"/>
              </a:lnSpc>
            </a:pPr>
            <a:r>
              <a:rPr lang="en-US" dirty="0"/>
              <a:t>lid</a:t>
            </a:r>
          </a:p>
        </p:txBody>
      </p:sp>
      <p:sp>
        <p:nvSpPr>
          <p:cNvPr id="13" name="TextBox 12">
            <a:extLst>
              <a:ext uri="{FF2B5EF4-FFF2-40B4-BE49-F238E27FC236}">
                <a16:creationId xmlns:a16="http://schemas.microsoft.com/office/drawing/2014/main" id="{30C450A6-5A7E-DE42-928E-4E50B00578DA}"/>
              </a:ext>
            </a:extLst>
          </p:cNvPr>
          <p:cNvSpPr txBox="1"/>
          <p:nvPr/>
        </p:nvSpPr>
        <p:spPr>
          <a:xfrm>
            <a:off x="5140692" y="4228147"/>
            <a:ext cx="954108" cy="341632"/>
          </a:xfrm>
          <a:prstGeom prst="rect">
            <a:avLst/>
          </a:prstGeom>
          <a:noFill/>
        </p:spPr>
        <p:txBody>
          <a:bodyPr wrap="square" rtlCol="0">
            <a:spAutoFit/>
          </a:bodyPr>
          <a:lstStyle/>
          <a:p>
            <a:pPr algn="ctr">
              <a:lnSpc>
                <a:spcPct val="90000"/>
              </a:lnSpc>
            </a:pPr>
            <a:r>
              <a:rPr lang="en-US" dirty="0"/>
              <a:t>furnace</a:t>
            </a:r>
          </a:p>
        </p:txBody>
      </p:sp>
      <p:pic>
        <p:nvPicPr>
          <p:cNvPr id="15" name="Picture 14">
            <a:extLst>
              <a:ext uri="{FF2B5EF4-FFF2-40B4-BE49-F238E27FC236}">
                <a16:creationId xmlns:a16="http://schemas.microsoft.com/office/drawing/2014/main" id="{9D00977F-60D0-924C-8449-B4F00711D4F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35486" y="1699284"/>
            <a:ext cx="2233993" cy="4297680"/>
          </a:xfrm>
          <a:prstGeom prst="rect">
            <a:avLst/>
          </a:prstGeom>
        </p:spPr>
      </p:pic>
      <p:pic>
        <p:nvPicPr>
          <p:cNvPr id="17" name="Picture 16">
            <a:extLst>
              <a:ext uri="{FF2B5EF4-FFF2-40B4-BE49-F238E27FC236}">
                <a16:creationId xmlns:a16="http://schemas.microsoft.com/office/drawing/2014/main" id="{4444758A-CFAB-324C-A73F-657710C724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34723" y="4918793"/>
            <a:ext cx="1025934" cy="1889467"/>
          </a:xfrm>
          <a:prstGeom prst="rect">
            <a:avLst/>
          </a:prstGeom>
        </p:spPr>
      </p:pic>
      <p:pic>
        <p:nvPicPr>
          <p:cNvPr id="19" name="Picture 18">
            <a:extLst>
              <a:ext uri="{FF2B5EF4-FFF2-40B4-BE49-F238E27FC236}">
                <a16:creationId xmlns:a16="http://schemas.microsoft.com/office/drawing/2014/main" id="{43444651-CA3E-1A45-A82D-F9E3DAE256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12159" y="4861446"/>
            <a:ext cx="804672" cy="1759059"/>
          </a:xfrm>
          <a:prstGeom prst="rect">
            <a:avLst/>
          </a:prstGeom>
        </p:spPr>
      </p:pic>
      <p:pic>
        <p:nvPicPr>
          <p:cNvPr id="21" name="Picture 20">
            <a:extLst>
              <a:ext uri="{FF2B5EF4-FFF2-40B4-BE49-F238E27FC236}">
                <a16:creationId xmlns:a16="http://schemas.microsoft.com/office/drawing/2014/main" id="{FE1C0C76-F688-DE43-BDFA-21AAB36D16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65753" y="2389929"/>
            <a:ext cx="1560244" cy="1838218"/>
          </a:xfrm>
          <a:prstGeom prst="rect">
            <a:avLst/>
          </a:prstGeom>
        </p:spPr>
      </p:pic>
      <p:sp>
        <p:nvSpPr>
          <p:cNvPr id="22" name="TextBox 21">
            <a:extLst>
              <a:ext uri="{FF2B5EF4-FFF2-40B4-BE49-F238E27FC236}">
                <a16:creationId xmlns:a16="http://schemas.microsoft.com/office/drawing/2014/main" id="{E81953C8-BED5-C848-9697-2C9FD45EB002}"/>
              </a:ext>
            </a:extLst>
          </p:cNvPr>
          <p:cNvSpPr txBox="1"/>
          <p:nvPr/>
        </p:nvSpPr>
        <p:spPr>
          <a:xfrm>
            <a:off x="5366437" y="6073746"/>
            <a:ext cx="2663268" cy="646331"/>
          </a:xfrm>
          <a:prstGeom prst="rect">
            <a:avLst/>
          </a:prstGeom>
          <a:noFill/>
        </p:spPr>
        <p:txBody>
          <a:bodyPr wrap="square" rtlCol="0">
            <a:spAutoFit/>
          </a:bodyPr>
          <a:lstStyle/>
          <a:p>
            <a:pPr algn="ctr">
              <a:lnSpc>
                <a:spcPct val="90000"/>
              </a:lnSpc>
            </a:pPr>
            <a:r>
              <a:rPr lang="en-US" sz="2000" dirty="0"/>
              <a:t>Current: </a:t>
            </a:r>
          </a:p>
          <a:p>
            <a:pPr algn="ctr">
              <a:lnSpc>
                <a:spcPct val="90000"/>
              </a:lnSpc>
            </a:pPr>
            <a:r>
              <a:rPr lang="en-US" sz="2000" dirty="0"/>
              <a:t>maximum 1300°C</a:t>
            </a:r>
          </a:p>
        </p:txBody>
      </p:sp>
      <p:sp>
        <p:nvSpPr>
          <p:cNvPr id="23" name="TextBox 22">
            <a:extLst>
              <a:ext uri="{FF2B5EF4-FFF2-40B4-BE49-F238E27FC236}">
                <a16:creationId xmlns:a16="http://schemas.microsoft.com/office/drawing/2014/main" id="{2F2C7F73-D44B-E740-8768-0B516AAF2F04}"/>
              </a:ext>
            </a:extLst>
          </p:cNvPr>
          <p:cNvSpPr txBox="1"/>
          <p:nvPr/>
        </p:nvSpPr>
        <p:spPr>
          <a:xfrm>
            <a:off x="8620848" y="6096250"/>
            <a:ext cx="2663268" cy="646331"/>
          </a:xfrm>
          <a:prstGeom prst="rect">
            <a:avLst/>
          </a:prstGeom>
          <a:noFill/>
        </p:spPr>
        <p:txBody>
          <a:bodyPr wrap="square" rtlCol="0">
            <a:spAutoFit/>
          </a:bodyPr>
          <a:lstStyle/>
          <a:p>
            <a:pPr algn="ctr">
              <a:lnSpc>
                <a:spcPct val="90000"/>
              </a:lnSpc>
            </a:pPr>
            <a:r>
              <a:rPr lang="en-US" sz="2000" dirty="0"/>
              <a:t>New rig:</a:t>
            </a:r>
          </a:p>
          <a:p>
            <a:pPr algn="ctr">
              <a:lnSpc>
                <a:spcPct val="90000"/>
              </a:lnSpc>
            </a:pPr>
            <a:r>
              <a:rPr lang="en-US" sz="2000" dirty="0"/>
              <a:t>&gt;1400°C </a:t>
            </a:r>
          </a:p>
        </p:txBody>
      </p:sp>
      <p:sp>
        <p:nvSpPr>
          <p:cNvPr id="24" name="TextBox 23">
            <a:extLst>
              <a:ext uri="{FF2B5EF4-FFF2-40B4-BE49-F238E27FC236}">
                <a16:creationId xmlns:a16="http://schemas.microsoft.com/office/drawing/2014/main" id="{5EA2315A-E7F5-EA45-AEA5-EC82DDC2DA3A}"/>
              </a:ext>
            </a:extLst>
          </p:cNvPr>
          <p:cNvSpPr txBox="1"/>
          <p:nvPr/>
        </p:nvSpPr>
        <p:spPr>
          <a:xfrm>
            <a:off x="124763" y="4634783"/>
            <a:ext cx="1415464" cy="590931"/>
          </a:xfrm>
          <a:prstGeom prst="rect">
            <a:avLst/>
          </a:prstGeom>
          <a:noFill/>
        </p:spPr>
        <p:txBody>
          <a:bodyPr wrap="square" rtlCol="0">
            <a:spAutoFit/>
          </a:bodyPr>
          <a:lstStyle/>
          <a:p>
            <a:pPr algn="ctr">
              <a:lnSpc>
                <a:spcPct val="90000"/>
              </a:lnSpc>
            </a:pPr>
            <a:r>
              <a:rPr lang="en-US" dirty="0"/>
              <a:t>1500°C</a:t>
            </a:r>
          </a:p>
          <a:p>
            <a:pPr algn="ctr">
              <a:lnSpc>
                <a:spcPct val="90000"/>
              </a:lnSpc>
            </a:pPr>
            <a:r>
              <a:rPr lang="en-US" dirty="0"/>
              <a:t>maximum</a:t>
            </a:r>
          </a:p>
        </p:txBody>
      </p:sp>
      <p:sp>
        <p:nvSpPr>
          <p:cNvPr id="25" name="TextBox 24">
            <a:extLst>
              <a:ext uri="{FF2B5EF4-FFF2-40B4-BE49-F238E27FC236}">
                <a16:creationId xmlns:a16="http://schemas.microsoft.com/office/drawing/2014/main" id="{193499C8-B6A2-314F-855E-E3DE7B3A5DEE}"/>
              </a:ext>
            </a:extLst>
          </p:cNvPr>
          <p:cNvSpPr txBox="1"/>
          <p:nvPr/>
        </p:nvSpPr>
        <p:spPr>
          <a:xfrm>
            <a:off x="2227289" y="4849990"/>
            <a:ext cx="1415464" cy="590931"/>
          </a:xfrm>
          <a:prstGeom prst="rect">
            <a:avLst/>
          </a:prstGeom>
          <a:noFill/>
        </p:spPr>
        <p:txBody>
          <a:bodyPr wrap="square" rtlCol="0">
            <a:spAutoFit/>
          </a:bodyPr>
          <a:lstStyle/>
          <a:p>
            <a:pPr algn="ctr">
              <a:lnSpc>
                <a:spcPct val="90000"/>
              </a:lnSpc>
            </a:pPr>
            <a:r>
              <a:rPr lang="en-US" dirty="0"/>
              <a:t>1700°C</a:t>
            </a:r>
          </a:p>
          <a:p>
            <a:pPr algn="ctr">
              <a:lnSpc>
                <a:spcPct val="90000"/>
              </a:lnSpc>
            </a:pPr>
            <a:r>
              <a:rPr lang="en-US" dirty="0"/>
              <a:t>maximum</a:t>
            </a:r>
          </a:p>
        </p:txBody>
      </p:sp>
      <p:sp>
        <p:nvSpPr>
          <p:cNvPr id="26" name="TextBox 25">
            <a:extLst>
              <a:ext uri="{FF2B5EF4-FFF2-40B4-BE49-F238E27FC236}">
                <a16:creationId xmlns:a16="http://schemas.microsoft.com/office/drawing/2014/main" id="{2BC4A5B4-4481-1C44-B572-2D87CC767693}"/>
              </a:ext>
            </a:extLst>
          </p:cNvPr>
          <p:cNvSpPr txBox="1"/>
          <p:nvPr/>
        </p:nvSpPr>
        <p:spPr>
          <a:xfrm>
            <a:off x="357290" y="736391"/>
            <a:ext cx="5627433" cy="424732"/>
          </a:xfrm>
          <a:prstGeom prst="rect">
            <a:avLst/>
          </a:prstGeom>
          <a:noFill/>
        </p:spPr>
        <p:txBody>
          <a:bodyPr wrap="square" rtlCol="0">
            <a:spAutoFit/>
          </a:bodyPr>
          <a:lstStyle/>
          <a:p>
            <a:pPr algn="ctr">
              <a:lnSpc>
                <a:spcPct val="90000"/>
              </a:lnSpc>
            </a:pPr>
            <a:r>
              <a:rPr lang="en-US" sz="2400" dirty="0">
                <a:solidFill>
                  <a:srgbClr val="0070C0"/>
                </a:solidFill>
              </a:rPr>
              <a:t>Nuclear Severe Accident Test Station</a:t>
            </a:r>
          </a:p>
        </p:txBody>
      </p:sp>
    </p:spTree>
    <p:extLst>
      <p:ext uri="{BB962C8B-B14F-4D97-AF65-F5344CB8AC3E}">
        <p14:creationId xmlns:p14="http://schemas.microsoft.com/office/powerpoint/2010/main" val="199695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8CC3A5-DF38-844F-B917-22EDCA7E2E99}"/>
              </a:ext>
            </a:extLst>
          </p:cNvPr>
          <p:cNvSpPr>
            <a:spLocks noGrp="1"/>
          </p:cNvSpPr>
          <p:nvPr>
            <p:ph type="title"/>
          </p:nvPr>
        </p:nvSpPr>
        <p:spPr/>
        <p:txBody>
          <a:bodyPr/>
          <a:lstStyle/>
          <a:p>
            <a:r>
              <a:rPr lang="en-US" b="1" dirty="0">
                <a:solidFill>
                  <a:schemeClr val="tx2"/>
                </a:solidFill>
              </a:rPr>
              <a:t>Start at 1425°C with bare SiC specimens</a:t>
            </a:r>
          </a:p>
        </p:txBody>
      </p:sp>
      <p:sp>
        <p:nvSpPr>
          <p:cNvPr id="5" name="Text Placeholder 4">
            <a:extLst>
              <a:ext uri="{FF2B5EF4-FFF2-40B4-BE49-F238E27FC236}">
                <a16:creationId xmlns:a16="http://schemas.microsoft.com/office/drawing/2014/main" id="{1C012684-E07A-274D-B6F7-35A8D63804F7}"/>
              </a:ext>
            </a:extLst>
          </p:cNvPr>
          <p:cNvSpPr>
            <a:spLocks noGrp="1"/>
          </p:cNvSpPr>
          <p:nvPr>
            <p:ph type="body" idx="1"/>
          </p:nvPr>
        </p:nvSpPr>
        <p:spPr>
          <a:xfrm>
            <a:off x="417010" y="1444752"/>
            <a:ext cx="5507832" cy="535531"/>
          </a:xfrm>
        </p:spPr>
        <p:txBody>
          <a:bodyPr/>
          <a:lstStyle/>
          <a:p>
            <a:pPr algn="ctr"/>
            <a:r>
              <a:rPr lang="en-US" dirty="0"/>
              <a:t>High temperature furnace:</a:t>
            </a:r>
          </a:p>
        </p:txBody>
      </p:sp>
      <p:sp>
        <p:nvSpPr>
          <p:cNvPr id="7" name="Text Placeholder 6">
            <a:extLst>
              <a:ext uri="{FF2B5EF4-FFF2-40B4-BE49-F238E27FC236}">
                <a16:creationId xmlns:a16="http://schemas.microsoft.com/office/drawing/2014/main" id="{F010371B-6480-2245-9A7C-2DCBF03DD7E4}"/>
              </a:ext>
            </a:extLst>
          </p:cNvPr>
          <p:cNvSpPr>
            <a:spLocks noGrp="1"/>
          </p:cNvSpPr>
          <p:nvPr>
            <p:ph type="body" sz="quarter" idx="3"/>
          </p:nvPr>
        </p:nvSpPr>
        <p:spPr>
          <a:xfrm>
            <a:off x="6182220" y="1068403"/>
            <a:ext cx="5504688" cy="821190"/>
          </a:xfrm>
        </p:spPr>
        <p:txBody>
          <a:bodyPr/>
          <a:lstStyle/>
          <a:p>
            <a:endParaRPr lang="en-US" dirty="0"/>
          </a:p>
        </p:txBody>
      </p:sp>
      <p:sp>
        <p:nvSpPr>
          <p:cNvPr id="8" name="Content Placeholder 7">
            <a:extLst>
              <a:ext uri="{FF2B5EF4-FFF2-40B4-BE49-F238E27FC236}">
                <a16:creationId xmlns:a16="http://schemas.microsoft.com/office/drawing/2014/main" id="{1BE4BB7F-1329-DC4F-8EB9-69A54501306E}"/>
              </a:ext>
            </a:extLst>
          </p:cNvPr>
          <p:cNvSpPr>
            <a:spLocks noGrp="1"/>
          </p:cNvSpPr>
          <p:nvPr>
            <p:ph sz="quarter" idx="4"/>
          </p:nvPr>
        </p:nvSpPr>
        <p:spPr>
          <a:xfrm>
            <a:off x="6182220" y="2148145"/>
            <a:ext cx="5741304" cy="3373229"/>
          </a:xfrm>
        </p:spPr>
        <p:txBody>
          <a:bodyPr/>
          <a:lstStyle/>
          <a:p>
            <a:r>
              <a:rPr lang="en-US" dirty="0"/>
              <a:t>Gas flow</a:t>
            </a:r>
          </a:p>
          <a:p>
            <a:pPr lvl="1"/>
            <a:r>
              <a:rPr lang="en-US" dirty="0"/>
              <a:t>~16 cm/s in steam (slow relative to turbine)</a:t>
            </a:r>
          </a:p>
          <a:p>
            <a:pPr lvl="1"/>
            <a:r>
              <a:rPr lang="en-US" dirty="0"/>
              <a:t>~6 cm/s in air (500 cc/min)</a:t>
            </a:r>
          </a:p>
          <a:p>
            <a:r>
              <a:rPr lang="en-US" dirty="0"/>
              <a:t>Expected mass loss due to Si(OH)</a:t>
            </a:r>
            <a:r>
              <a:rPr lang="en-US" baseline="-25000" dirty="0"/>
              <a:t>4</a:t>
            </a:r>
            <a:r>
              <a:rPr lang="en-US" dirty="0"/>
              <a:t> evaporation</a:t>
            </a:r>
          </a:p>
          <a:p>
            <a:r>
              <a:rPr lang="en-US" dirty="0"/>
              <a:t>Similar mass loss for both CVD SiC and Hexoloy</a:t>
            </a:r>
          </a:p>
          <a:p>
            <a:r>
              <a:rPr lang="en-US" dirty="0"/>
              <a:t>Improved holder made for exposures in TGA at 1425°C</a:t>
            </a:r>
          </a:p>
        </p:txBody>
      </p:sp>
      <p:pic>
        <p:nvPicPr>
          <p:cNvPr id="9" name="Content Placeholder 8">
            <a:extLst>
              <a:ext uri="{FF2B5EF4-FFF2-40B4-BE49-F238E27FC236}">
                <a16:creationId xmlns:a16="http://schemas.microsoft.com/office/drawing/2014/main" id="{7575D480-4B13-F042-AD61-0E32E1F3EE2A}"/>
              </a:ext>
            </a:extLst>
          </p:cNvPr>
          <p:cNvPicPr>
            <a:picLocks noGrp="1" noChangeAspect="1"/>
          </p:cNvPicPr>
          <p:nvPr>
            <p:ph sz="half" idx="2"/>
          </p:nvPr>
        </p:nvPicPr>
        <p:blipFill>
          <a:blip r:embed="rId2"/>
          <a:stretch>
            <a:fillRect/>
          </a:stretch>
        </p:blipFill>
        <p:spPr>
          <a:xfrm>
            <a:off x="505094" y="1980283"/>
            <a:ext cx="5504687" cy="3960316"/>
          </a:xfrm>
        </p:spPr>
      </p:pic>
    </p:spTree>
    <p:extLst>
      <p:ext uri="{BB962C8B-B14F-4D97-AF65-F5344CB8AC3E}">
        <p14:creationId xmlns:p14="http://schemas.microsoft.com/office/powerpoint/2010/main" val="2965756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VD SiC 425A100.15716_0003-2-Acquire HAADF"/>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420325" y="1745456"/>
            <a:ext cx="4114800" cy="4256087"/>
          </a:xfrm>
          <a:prstGeom prst="rect">
            <a:avLst/>
          </a:prstGeom>
          <a:noFill/>
          <a:ln>
            <a:noFill/>
          </a:ln>
        </p:spPr>
      </p:pic>
      <p:pic>
        <p:nvPicPr>
          <p:cNvPr id="8" name="Picture 7" descr="Si OEPRI-H1-offtilt-110 271 101">
            <a:extLst>
              <a:ext uri="{FF2B5EF4-FFF2-40B4-BE49-F238E27FC236}">
                <a16:creationId xmlns:a16="http://schemas.microsoft.com/office/drawing/2014/main" id="{1F7D829D-1D1E-4148-AFAC-8EF45CBDE55B}"/>
              </a:ext>
            </a:extLst>
          </p:cNvPr>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293823" y="1261195"/>
            <a:ext cx="2159767" cy="2159767"/>
          </a:xfrm>
          <a:prstGeom prst="rect">
            <a:avLst/>
          </a:prstGeom>
          <a:noFill/>
          <a:ln>
            <a:noFill/>
          </a:ln>
        </p:spPr>
      </p:pic>
      <p:sp>
        <p:nvSpPr>
          <p:cNvPr id="13" name="TextBox 12">
            <a:extLst>
              <a:ext uri="{FF2B5EF4-FFF2-40B4-BE49-F238E27FC236}">
                <a16:creationId xmlns:a16="http://schemas.microsoft.com/office/drawing/2014/main" id="{F3C1FAA5-0ECB-FA4D-BE7F-47C6340E89FF}"/>
              </a:ext>
            </a:extLst>
          </p:cNvPr>
          <p:cNvSpPr txBox="1"/>
          <p:nvPr/>
        </p:nvSpPr>
        <p:spPr>
          <a:xfrm>
            <a:off x="5790934" y="3361051"/>
            <a:ext cx="803425" cy="341632"/>
          </a:xfrm>
          <a:prstGeom prst="rect">
            <a:avLst/>
          </a:prstGeom>
          <a:noFill/>
        </p:spPr>
        <p:txBody>
          <a:bodyPr wrap="none" rtlCol="0">
            <a:spAutoFit/>
          </a:bodyPr>
          <a:lstStyle/>
          <a:p>
            <a:pPr algn="l">
              <a:lnSpc>
                <a:spcPct val="90000"/>
              </a:lnSpc>
            </a:pPr>
            <a:r>
              <a:rPr lang="en-US" dirty="0">
                <a:latin typeface="+mn-lt"/>
              </a:rPr>
              <a:t>Scale</a:t>
            </a:r>
          </a:p>
        </p:txBody>
      </p:sp>
      <p:sp>
        <p:nvSpPr>
          <p:cNvPr id="14" name="TextBox 13">
            <a:extLst>
              <a:ext uri="{FF2B5EF4-FFF2-40B4-BE49-F238E27FC236}">
                <a16:creationId xmlns:a16="http://schemas.microsoft.com/office/drawing/2014/main" id="{7BABB13D-4955-C140-92AF-ACAC3C44E29D}"/>
              </a:ext>
            </a:extLst>
          </p:cNvPr>
          <p:cNvSpPr txBox="1"/>
          <p:nvPr/>
        </p:nvSpPr>
        <p:spPr>
          <a:xfrm>
            <a:off x="5581743" y="5426141"/>
            <a:ext cx="1221809" cy="341632"/>
          </a:xfrm>
          <a:prstGeom prst="rect">
            <a:avLst/>
          </a:prstGeom>
          <a:noFill/>
        </p:spPr>
        <p:txBody>
          <a:bodyPr wrap="none" rtlCol="0">
            <a:spAutoFit/>
          </a:bodyPr>
          <a:lstStyle/>
          <a:p>
            <a:pPr algn="l">
              <a:lnSpc>
                <a:spcPct val="90000"/>
              </a:lnSpc>
            </a:pPr>
            <a:r>
              <a:rPr lang="en-US" dirty="0">
                <a:latin typeface="+mn-lt"/>
              </a:rPr>
              <a:t>Substrate</a:t>
            </a:r>
          </a:p>
        </p:txBody>
      </p:sp>
      <p:cxnSp>
        <p:nvCxnSpPr>
          <p:cNvPr id="15" name="Straight Connector 14">
            <a:extLst>
              <a:ext uri="{FF2B5EF4-FFF2-40B4-BE49-F238E27FC236}">
                <a16:creationId xmlns:a16="http://schemas.microsoft.com/office/drawing/2014/main" id="{852B7529-4389-454D-8EED-E77E6F396790}"/>
              </a:ext>
            </a:extLst>
          </p:cNvPr>
          <p:cNvCxnSpPr/>
          <p:nvPr/>
        </p:nvCxnSpPr>
        <p:spPr>
          <a:xfrm>
            <a:off x="5312387" y="4979844"/>
            <a:ext cx="538712" cy="0"/>
          </a:xfrm>
          <a:prstGeom prst="line">
            <a:avLst/>
          </a:prstGeom>
          <a:ln w="28575">
            <a:solidFill>
              <a:srgbClr val="FF0000"/>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76A633-A273-294E-BD69-34A7D878CD58}"/>
              </a:ext>
            </a:extLst>
          </p:cNvPr>
          <p:cNvCxnSpPr/>
          <p:nvPr/>
        </p:nvCxnSpPr>
        <p:spPr>
          <a:xfrm>
            <a:off x="5500528" y="2366575"/>
            <a:ext cx="538712" cy="0"/>
          </a:xfrm>
          <a:prstGeom prst="line">
            <a:avLst/>
          </a:prstGeom>
          <a:ln w="28575">
            <a:solidFill>
              <a:srgbClr val="FF0000"/>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51E34F9-F8C1-0442-951E-ACC91EC2F066}"/>
              </a:ext>
            </a:extLst>
          </p:cNvPr>
          <p:cNvSpPr txBox="1">
            <a:spLocks/>
          </p:cNvSpPr>
          <p:nvPr/>
        </p:nvSpPr>
        <p:spPr>
          <a:xfrm>
            <a:off x="391668" y="103581"/>
            <a:ext cx="11425236" cy="535531"/>
          </a:xfrm>
          <a:prstGeom prst="rect">
            <a:avLst/>
          </a:prstGeom>
        </p:spPr>
        <p:txBody>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1" dirty="0">
                <a:solidFill>
                  <a:schemeClr val="tx2"/>
                </a:solidFill>
              </a:rPr>
              <a:t>TEM:  Thicker scale formed in steam and finer porosity</a:t>
            </a:r>
          </a:p>
        </p:txBody>
      </p:sp>
      <p:pic>
        <p:nvPicPr>
          <p:cNvPr id="19" name="Picture 18">
            <a:extLst>
              <a:ext uri="{FF2B5EF4-FFF2-40B4-BE49-F238E27FC236}">
                <a16:creationId xmlns:a16="http://schemas.microsoft.com/office/drawing/2014/main" id="{7B9652B1-27DE-C549-BF1E-3B65A201F2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75344" y="1745456"/>
            <a:ext cx="3399425" cy="4256087"/>
          </a:xfrm>
          <a:prstGeom prst="rect">
            <a:avLst/>
          </a:prstGeom>
        </p:spPr>
      </p:pic>
      <p:sp>
        <p:nvSpPr>
          <p:cNvPr id="21" name="TextBox 20">
            <a:extLst>
              <a:ext uri="{FF2B5EF4-FFF2-40B4-BE49-F238E27FC236}">
                <a16:creationId xmlns:a16="http://schemas.microsoft.com/office/drawing/2014/main" id="{4C60DFA5-EBD5-7348-A865-CC5DDACF0A60}"/>
              </a:ext>
            </a:extLst>
          </p:cNvPr>
          <p:cNvSpPr txBox="1"/>
          <p:nvPr/>
        </p:nvSpPr>
        <p:spPr>
          <a:xfrm>
            <a:off x="9373896" y="5743011"/>
            <a:ext cx="503664" cy="258532"/>
          </a:xfrm>
          <a:prstGeom prst="rect">
            <a:avLst/>
          </a:prstGeom>
          <a:noFill/>
        </p:spPr>
        <p:txBody>
          <a:bodyPr wrap="none" rtlCol="0">
            <a:spAutoFit/>
          </a:bodyPr>
          <a:lstStyle/>
          <a:p>
            <a:pPr algn="l">
              <a:lnSpc>
                <a:spcPct val="90000"/>
              </a:lnSpc>
            </a:pPr>
            <a:r>
              <a:rPr lang="en-US" sz="1200" b="1" dirty="0">
                <a:latin typeface="+mn-lt"/>
              </a:rPr>
              <a:t>1µm</a:t>
            </a:r>
          </a:p>
        </p:txBody>
      </p:sp>
      <p:sp>
        <p:nvSpPr>
          <p:cNvPr id="22" name="TextBox 21">
            <a:extLst>
              <a:ext uri="{FF2B5EF4-FFF2-40B4-BE49-F238E27FC236}">
                <a16:creationId xmlns:a16="http://schemas.microsoft.com/office/drawing/2014/main" id="{D964FE5B-4740-2546-82AE-8C74020D1955}"/>
              </a:ext>
            </a:extLst>
          </p:cNvPr>
          <p:cNvSpPr txBox="1"/>
          <p:nvPr/>
        </p:nvSpPr>
        <p:spPr>
          <a:xfrm>
            <a:off x="7866913" y="3394777"/>
            <a:ext cx="1758815" cy="341632"/>
          </a:xfrm>
          <a:prstGeom prst="rect">
            <a:avLst/>
          </a:prstGeom>
          <a:noFill/>
        </p:spPr>
        <p:txBody>
          <a:bodyPr wrap="none" rtlCol="0">
            <a:spAutoFit/>
          </a:bodyPr>
          <a:lstStyle/>
          <a:p>
            <a:pPr algn="l">
              <a:lnSpc>
                <a:spcPct val="90000"/>
              </a:lnSpc>
            </a:pPr>
            <a:r>
              <a:rPr lang="en-US" dirty="0">
                <a:solidFill>
                  <a:schemeClr val="bg2"/>
                </a:solidFill>
                <a:latin typeface="+mn-lt"/>
              </a:rPr>
              <a:t>Voids/porosity</a:t>
            </a:r>
          </a:p>
        </p:txBody>
      </p:sp>
      <p:cxnSp>
        <p:nvCxnSpPr>
          <p:cNvPr id="23" name="Straight Arrow Connector 22">
            <a:extLst>
              <a:ext uri="{FF2B5EF4-FFF2-40B4-BE49-F238E27FC236}">
                <a16:creationId xmlns:a16="http://schemas.microsoft.com/office/drawing/2014/main" id="{F716027B-E9C6-F54D-B610-1051560F1A38}"/>
              </a:ext>
            </a:extLst>
          </p:cNvPr>
          <p:cNvCxnSpPr/>
          <p:nvPr/>
        </p:nvCxnSpPr>
        <p:spPr>
          <a:xfrm flipV="1">
            <a:off x="8842308" y="2819590"/>
            <a:ext cx="393037" cy="455579"/>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364FEC-3246-D540-9F86-15FA7AA3B370}"/>
              </a:ext>
            </a:extLst>
          </p:cNvPr>
          <p:cNvCxnSpPr>
            <a:cxnSpLocks/>
          </p:cNvCxnSpPr>
          <p:nvPr/>
        </p:nvCxnSpPr>
        <p:spPr>
          <a:xfrm flipV="1">
            <a:off x="8488094" y="2341079"/>
            <a:ext cx="0" cy="93409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3419B-10D5-DA4F-A3B8-99E28B55E43B}"/>
              </a:ext>
            </a:extLst>
          </p:cNvPr>
          <p:cNvCxnSpPr>
            <a:cxnSpLocks/>
          </p:cNvCxnSpPr>
          <p:nvPr/>
        </p:nvCxnSpPr>
        <p:spPr>
          <a:xfrm>
            <a:off x="9282828" y="5713445"/>
            <a:ext cx="685800" cy="0"/>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8" name="Picture 17" descr="O SiEPRI-H1-offtilt-110 271 98">
            <a:extLst>
              <a:ext uri="{FF2B5EF4-FFF2-40B4-BE49-F238E27FC236}">
                <a16:creationId xmlns:a16="http://schemas.microsoft.com/office/drawing/2014/main" id="{8158FA57-12CB-9A4D-B840-E08838CB0E05}"/>
              </a:ext>
            </a:extLst>
          </p:cNvPr>
          <p:cNvPicPr>
            <a:picLocks noGrp="1" noChangeAspect="1"/>
          </p:cNvPicPr>
          <p:nvPr isPhoto="1"/>
        </p:nvPicPr>
        <p:blipFill>
          <a:blip r:embed="rId5" cstate="email">
            <a:lum/>
            <a:extLst>
              <a:ext uri="{28A0092B-C50C-407E-A947-70E740481C1C}">
                <a14:useLocalDpi xmlns:a14="http://schemas.microsoft.com/office/drawing/2010/main"/>
              </a:ext>
            </a:extLst>
          </a:blip>
          <a:stretch>
            <a:fillRect/>
          </a:stretch>
        </p:blipFill>
        <p:spPr>
          <a:xfrm>
            <a:off x="9810782" y="1130299"/>
            <a:ext cx="2054429" cy="2743200"/>
          </a:xfrm>
          <a:prstGeom prst="rect">
            <a:avLst/>
          </a:prstGeom>
          <a:noFill/>
          <a:ln>
            <a:noFill/>
          </a:ln>
        </p:spPr>
      </p:pic>
      <p:sp>
        <p:nvSpPr>
          <p:cNvPr id="7" name="TextBox 6">
            <a:extLst>
              <a:ext uri="{FF2B5EF4-FFF2-40B4-BE49-F238E27FC236}">
                <a16:creationId xmlns:a16="http://schemas.microsoft.com/office/drawing/2014/main" id="{AA034BAA-DB56-CA48-B081-62CEB3EE616C}"/>
              </a:ext>
            </a:extLst>
          </p:cNvPr>
          <p:cNvSpPr txBox="1"/>
          <p:nvPr/>
        </p:nvSpPr>
        <p:spPr>
          <a:xfrm>
            <a:off x="6297380" y="6043253"/>
            <a:ext cx="5089855" cy="341632"/>
          </a:xfrm>
          <a:prstGeom prst="rect">
            <a:avLst/>
          </a:prstGeom>
          <a:noFill/>
        </p:spPr>
        <p:txBody>
          <a:bodyPr wrap="none" rtlCol="0">
            <a:spAutoFit/>
          </a:bodyPr>
          <a:lstStyle/>
          <a:p>
            <a:pPr algn="l">
              <a:lnSpc>
                <a:spcPct val="90000"/>
              </a:lnSpc>
            </a:pPr>
            <a:r>
              <a:rPr lang="en-US" dirty="0">
                <a:latin typeface="+mn-lt"/>
              </a:rPr>
              <a:t>Crack parallel to the matrix/scale interface</a:t>
            </a:r>
          </a:p>
        </p:txBody>
      </p:sp>
      <p:sp>
        <p:nvSpPr>
          <p:cNvPr id="26" name="TextBox 25">
            <a:extLst>
              <a:ext uri="{FF2B5EF4-FFF2-40B4-BE49-F238E27FC236}">
                <a16:creationId xmlns:a16="http://schemas.microsoft.com/office/drawing/2014/main" id="{39A859E1-9A11-2A48-9D1C-E7F5321D0C67}"/>
              </a:ext>
            </a:extLst>
          </p:cNvPr>
          <p:cNvSpPr txBox="1"/>
          <p:nvPr/>
        </p:nvSpPr>
        <p:spPr>
          <a:xfrm>
            <a:off x="4383031" y="768726"/>
            <a:ext cx="3425938" cy="341632"/>
          </a:xfrm>
          <a:prstGeom prst="rect">
            <a:avLst/>
          </a:prstGeom>
          <a:noFill/>
        </p:spPr>
        <p:txBody>
          <a:bodyPr wrap="none" rtlCol="0">
            <a:spAutoFit/>
          </a:bodyPr>
          <a:lstStyle/>
          <a:p>
            <a:pPr algn="l">
              <a:lnSpc>
                <a:spcPct val="90000"/>
              </a:lnSpc>
            </a:pPr>
            <a:r>
              <a:rPr lang="en-US" dirty="0">
                <a:latin typeface="+mn-lt"/>
              </a:rPr>
              <a:t>Note: different magnification</a:t>
            </a:r>
          </a:p>
        </p:txBody>
      </p:sp>
      <p:sp>
        <p:nvSpPr>
          <p:cNvPr id="27" name="TextBox 26">
            <a:extLst>
              <a:ext uri="{FF2B5EF4-FFF2-40B4-BE49-F238E27FC236}">
                <a16:creationId xmlns:a16="http://schemas.microsoft.com/office/drawing/2014/main" id="{C3F23DD3-F2CB-E74D-8CC3-71FD988627A8}"/>
              </a:ext>
            </a:extLst>
          </p:cNvPr>
          <p:cNvSpPr txBox="1"/>
          <p:nvPr/>
        </p:nvSpPr>
        <p:spPr>
          <a:xfrm>
            <a:off x="2531308" y="1148862"/>
            <a:ext cx="1590500" cy="341632"/>
          </a:xfrm>
          <a:prstGeom prst="rect">
            <a:avLst/>
          </a:prstGeom>
          <a:noFill/>
        </p:spPr>
        <p:txBody>
          <a:bodyPr wrap="none" rtlCol="0">
            <a:spAutoFit/>
          </a:bodyPr>
          <a:lstStyle/>
          <a:p>
            <a:pPr algn="l">
              <a:lnSpc>
                <a:spcPct val="90000"/>
              </a:lnSpc>
            </a:pPr>
            <a:r>
              <a:rPr lang="en-US" dirty="0">
                <a:latin typeface="+mn-lt"/>
              </a:rPr>
              <a:t>100 h, dry air</a:t>
            </a:r>
          </a:p>
        </p:txBody>
      </p:sp>
      <p:sp>
        <p:nvSpPr>
          <p:cNvPr id="28" name="TextBox 27">
            <a:extLst>
              <a:ext uri="{FF2B5EF4-FFF2-40B4-BE49-F238E27FC236}">
                <a16:creationId xmlns:a16="http://schemas.microsoft.com/office/drawing/2014/main" id="{5389964C-5098-E142-8F84-220A9FE5DBF6}"/>
              </a:ext>
            </a:extLst>
          </p:cNvPr>
          <p:cNvSpPr txBox="1"/>
          <p:nvPr/>
        </p:nvSpPr>
        <p:spPr>
          <a:xfrm>
            <a:off x="7948665" y="1144554"/>
            <a:ext cx="1595309" cy="341632"/>
          </a:xfrm>
          <a:prstGeom prst="rect">
            <a:avLst/>
          </a:prstGeom>
          <a:noFill/>
        </p:spPr>
        <p:txBody>
          <a:bodyPr wrap="none" rtlCol="0">
            <a:spAutoFit/>
          </a:bodyPr>
          <a:lstStyle/>
          <a:p>
            <a:pPr algn="l">
              <a:lnSpc>
                <a:spcPct val="90000"/>
              </a:lnSpc>
            </a:pPr>
            <a:r>
              <a:rPr lang="en-US" dirty="0">
                <a:latin typeface="+mn-lt"/>
              </a:rPr>
              <a:t>100 h, steam</a:t>
            </a:r>
          </a:p>
        </p:txBody>
      </p:sp>
      <p:sp>
        <p:nvSpPr>
          <p:cNvPr id="2" name="TextBox 1">
            <a:extLst>
              <a:ext uri="{FF2B5EF4-FFF2-40B4-BE49-F238E27FC236}">
                <a16:creationId xmlns:a16="http://schemas.microsoft.com/office/drawing/2014/main" id="{09313740-DC8A-C449-835F-260C1202B383}"/>
              </a:ext>
            </a:extLst>
          </p:cNvPr>
          <p:cNvSpPr txBox="1"/>
          <p:nvPr/>
        </p:nvSpPr>
        <p:spPr>
          <a:xfrm>
            <a:off x="2057634" y="6245738"/>
            <a:ext cx="2840181" cy="480131"/>
          </a:xfrm>
          <a:prstGeom prst="rect">
            <a:avLst/>
          </a:prstGeom>
          <a:noFill/>
        </p:spPr>
        <p:txBody>
          <a:bodyPr wrap="square" rtlCol="0">
            <a:spAutoFit/>
          </a:bodyPr>
          <a:lstStyle/>
          <a:p>
            <a:pPr algn="ctr">
              <a:lnSpc>
                <a:spcPct val="90000"/>
              </a:lnSpc>
            </a:pPr>
            <a:r>
              <a:rPr lang="en-US" sz="2800" dirty="0">
                <a:solidFill>
                  <a:srgbClr val="00B050"/>
                </a:solidFill>
                <a:latin typeface="+mn-lt"/>
              </a:rPr>
              <a:t>1.8±0.04 µm</a:t>
            </a:r>
          </a:p>
        </p:txBody>
      </p:sp>
      <p:sp>
        <p:nvSpPr>
          <p:cNvPr id="25" name="TextBox 24">
            <a:extLst>
              <a:ext uri="{FF2B5EF4-FFF2-40B4-BE49-F238E27FC236}">
                <a16:creationId xmlns:a16="http://schemas.microsoft.com/office/drawing/2014/main" id="{0C57F360-67BB-FA45-95B5-4C8F3BA76677}"/>
              </a:ext>
            </a:extLst>
          </p:cNvPr>
          <p:cNvSpPr txBox="1"/>
          <p:nvPr/>
        </p:nvSpPr>
        <p:spPr>
          <a:xfrm>
            <a:off x="7128447" y="6292753"/>
            <a:ext cx="2840181" cy="480131"/>
          </a:xfrm>
          <a:prstGeom prst="rect">
            <a:avLst/>
          </a:prstGeom>
          <a:noFill/>
        </p:spPr>
        <p:txBody>
          <a:bodyPr wrap="square" rtlCol="0">
            <a:spAutoFit/>
          </a:bodyPr>
          <a:lstStyle/>
          <a:p>
            <a:pPr algn="ctr">
              <a:lnSpc>
                <a:spcPct val="90000"/>
              </a:lnSpc>
            </a:pPr>
            <a:r>
              <a:rPr lang="en-US" sz="2800" dirty="0">
                <a:solidFill>
                  <a:srgbClr val="0070C0"/>
                </a:solidFill>
                <a:latin typeface="+mn-lt"/>
              </a:rPr>
              <a:t>4.9±0.5 µm</a:t>
            </a:r>
          </a:p>
        </p:txBody>
      </p:sp>
      <p:sp>
        <p:nvSpPr>
          <p:cNvPr id="29" name="TextBox 28">
            <a:extLst>
              <a:ext uri="{FF2B5EF4-FFF2-40B4-BE49-F238E27FC236}">
                <a16:creationId xmlns:a16="http://schemas.microsoft.com/office/drawing/2014/main" id="{67FAC5C6-AA8D-D046-A515-2485E94002B5}"/>
              </a:ext>
            </a:extLst>
          </p:cNvPr>
          <p:cNvSpPr txBox="1"/>
          <p:nvPr/>
        </p:nvSpPr>
        <p:spPr>
          <a:xfrm>
            <a:off x="10355754" y="4979844"/>
            <a:ext cx="1714500" cy="590931"/>
          </a:xfrm>
          <a:prstGeom prst="rect">
            <a:avLst/>
          </a:prstGeom>
          <a:noFill/>
        </p:spPr>
        <p:txBody>
          <a:bodyPr wrap="square" rtlCol="0">
            <a:spAutoFit/>
          </a:bodyPr>
          <a:lstStyle/>
          <a:p>
            <a:pPr algn="ctr">
              <a:lnSpc>
                <a:spcPct val="90000"/>
              </a:lnSpc>
            </a:pPr>
            <a:r>
              <a:rPr lang="en-US" dirty="0">
                <a:latin typeface="+mn-lt"/>
              </a:rPr>
              <a:t>TEM annular</a:t>
            </a:r>
          </a:p>
          <a:p>
            <a:pPr algn="ctr">
              <a:lnSpc>
                <a:spcPct val="90000"/>
              </a:lnSpc>
            </a:pPr>
            <a:r>
              <a:rPr lang="en-US" dirty="0">
                <a:latin typeface="+mn-lt"/>
              </a:rPr>
              <a:t>dark field</a:t>
            </a:r>
          </a:p>
        </p:txBody>
      </p:sp>
    </p:spTree>
    <p:extLst>
      <p:ext uri="{BB962C8B-B14F-4D97-AF65-F5344CB8AC3E}">
        <p14:creationId xmlns:p14="http://schemas.microsoft.com/office/powerpoint/2010/main" val="2373077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5480-92D7-A74A-902E-C92C652A630F}"/>
              </a:ext>
            </a:extLst>
          </p:cNvPr>
          <p:cNvSpPr>
            <a:spLocks noGrp="1"/>
          </p:cNvSpPr>
          <p:nvPr>
            <p:ph type="title"/>
          </p:nvPr>
        </p:nvSpPr>
        <p:spPr/>
        <p:txBody>
          <a:bodyPr/>
          <a:lstStyle/>
          <a:p>
            <a:r>
              <a:rPr lang="en-US" b="1" dirty="0">
                <a:solidFill>
                  <a:schemeClr val="tx2"/>
                </a:solidFill>
              </a:rPr>
              <a:t>1425°C exposures: similar mass change for 4 coated SiC</a:t>
            </a:r>
          </a:p>
        </p:txBody>
      </p:sp>
      <p:sp>
        <p:nvSpPr>
          <p:cNvPr id="4" name="Text Placeholder 3">
            <a:extLst>
              <a:ext uri="{FF2B5EF4-FFF2-40B4-BE49-F238E27FC236}">
                <a16:creationId xmlns:a16="http://schemas.microsoft.com/office/drawing/2014/main" id="{DF5B63B8-380E-FC4C-89E8-4DD1E01FFC42}"/>
              </a:ext>
            </a:extLst>
          </p:cNvPr>
          <p:cNvSpPr>
            <a:spLocks noGrp="1"/>
          </p:cNvSpPr>
          <p:nvPr>
            <p:ph type="body" idx="1"/>
          </p:nvPr>
        </p:nvSpPr>
        <p:spPr>
          <a:xfrm>
            <a:off x="429768" y="1130079"/>
            <a:ext cx="5507832" cy="535531"/>
          </a:xfrm>
        </p:spPr>
        <p:txBody>
          <a:bodyPr/>
          <a:lstStyle/>
          <a:p>
            <a:pPr algn="ctr"/>
            <a:r>
              <a:rPr lang="en-US" sz="2800" dirty="0">
                <a:solidFill>
                  <a:schemeClr val="tx2"/>
                </a:solidFill>
              </a:rPr>
              <a:t>5 x 20-h cycles in 100% H</a:t>
            </a:r>
            <a:r>
              <a:rPr lang="en-US" sz="2800" baseline="-25000" dirty="0">
                <a:solidFill>
                  <a:schemeClr val="tx2"/>
                </a:solidFill>
              </a:rPr>
              <a:t>2</a:t>
            </a:r>
            <a:r>
              <a:rPr lang="en-US" sz="2800" dirty="0">
                <a:solidFill>
                  <a:schemeClr val="tx2"/>
                </a:solidFill>
              </a:rPr>
              <a:t>O</a:t>
            </a:r>
          </a:p>
        </p:txBody>
      </p:sp>
      <p:pic>
        <p:nvPicPr>
          <p:cNvPr id="9" name="Content Placeholder 8">
            <a:extLst>
              <a:ext uri="{FF2B5EF4-FFF2-40B4-BE49-F238E27FC236}">
                <a16:creationId xmlns:a16="http://schemas.microsoft.com/office/drawing/2014/main" id="{C2BCFB15-34F2-6740-9EDC-533DB3F3B619}"/>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74569" y="1665610"/>
            <a:ext cx="5618230" cy="4088823"/>
          </a:xfrm>
        </p:spPr>
      </p:pic>
      <p:sp>
        <p:nvSpPr>
          <p:cNvPr id="6" name="Text Placeholder 5">
            <a:extLst>
              <a:ext uri="{FF2B5EF4-FFF2-40B4-BE49-F238E27FC236}">
                <a16:creationId xmlns:a16="http://schemas.microsoft.com/office/drawing/2014/main" id="{80A207FE-8468-5241-BC14-C09688F58B0C}"/>
              </a:ext>
            </a:extLst>
          </p:cNvPr>
          <p:cNvSpPr>
            <a:spLocks noGrp="1"/>
          </p:cNvSpPr>
          <p:nvPr>
            <p:ph type="body" sz="quarter" idx="3"/>
          </p:nvPr>
        </p:nvSpPr>
        <p:spPr>
          <a:xfrm>
            <a:off x="6193368" y="6036810"/>
            <a:ext cx="5504688" cy="821190"/>
          </a:xfrm>
        </p:spPr>
        <p:txBody>
          <a:bodyPr/>
          <a:lstStyle/>
          <a:p>
            <a:endParaRPr lang="en-US" dirty="0"/>
          </a:p>
        </p:txBody>
      </p:sp>
      <p:sp>
        <p:nvSpPr>
          <p:cNvPr id="7" name="Content Placeholder 6">
            <a:extLst>
              <a:ext uri="{FF2B5EF4-FFF2-40B4-BE49-F238E27FC236}">
                <a16:creationId xmlns:a16="http://schemas.microsoft.com/office/drawing/2014/main" id="{F26F9941-8479-BB4B-BDAD-5982914DD334}"/>
              </a:ext>
            </a:extLst>
          </p:cNvPr>
          <p:cNvSpPr>
            <a:spLocks noGrp="1"/>
          </p:cNvSpPr>
          <p:nvPr>
            <p:ph sz="quarter" idx="4"/>
          </p:nvPr>
        </p:nvSpPr>
        <p:spPr>
          <a:xfrm>
            <a:off x="6182220" y="1436787"/>
            <a:ext cx="5504688" cy="2393996"/>
          </a:xfrm>
        </p:spPr>
        <p:txBody>
          <a:bodyPr/>
          <a:lstStyle/>
          <a:p>
            <a:r>
              <a:rPr lang="en-US" dirty="0"/>
              <a:t>Gas flow rate ~16 cm/s 100% steam</a:t>
            </a:r>
          </a:p>
          <a:p>
            <a:r>
              <a:rPr lang="en-US" dirty="0"/>
              <a:t>Only one side of CVD SiC specimen coated with sprayed Yb</a:t>
            </a:r>
            <a:r>
              <a:rPr lang="en-US" baseline="-25000" dirty="0"/>
              <a:t>2</a:t>
            </a:r>
            <a:r>
              <a:rPr lang="en-US" dirty="0"/>
              <a:t>Si</a:t>
            </a:r>
            <a:r>
              <a:rPr lang="en-US" baseline="-25000" dirty="0"/>
              <a:t>2</a:t>
            </a:r>
            <a:r>
              <a:rPr lang="en-US" dirty="0"/>
              <a:t>O</a:t>
            </a:r>
            <a:r>
              <a:rPr lang="en-US" baseline="-25000" dirty="0"/>
              <a:t>7</a:t>
            </a:r>
            <a:r>
              <a:rPr lang="en-US" dirty="0"/>
              <a:t> </a:t>
            </a:r>
          </a:p>
          <a:p>
            <a:r>
              <a:rPr lang="en-US" dirty="0"/>
              <a:t>Similar mass loss for all 4 specimens</a:t>
            </a:r>
          </a:p>
          <a:p>
            <a:r>
              <a:rPr lang="en-US" dirty="0"/>
              <a:t>Comparisons to isothermal uncoated CVD SiC specimens</a:t>
            </a:r>
          </a:p>
          <a:p>
            <a:pPr lvl="1"/>
            <a:r>
              <a:rPr lang="en-US" dirty="0"/>
              <a:t>No thermal cycling on uncoated SiC</a:t>
            </a:r>
          </a:p>
        </p:txBody>
      </p:sp>
      <p:pic>
        <p:nvPicPr>
          <p:cNvPr id="5" name="Picture 4">
            <a:extLst>
              <a:ext uri="{FF2B5EF4-FFF2-40B4-BE49-F238E27FC236}">
                <a16:creationId xmlns:a16="http://schemas.microsoft.com/office/drawing/2014/main" id="{13F55741-EE07-3346-A254-352F0415A5A5}"/>
              </a:ext>
            </a:extLst>
          </p:cNvPr>
          <p:cNvPicPr>
            <a:picLocks noChangeAspect="1"/>
          </p:cNvPicPr>
          <p:nvPr/>
        </p:nvPicPr>
        <p:blipFill rotWithShape="1">
          <a:blip r:embed="rId3"/>
          <a:srcRect l="40798" r="37847" b="42501"/>
          <a:stretch/>
        </p:blipFill>
        <p:spPr>
          <a:xfrm>
            <a:off x="8326409" y="4241378"/>
            <a:ext cx="1238605" cy="2206027"/>
          </a:xfrm>
          <a:prstGeom prst="rect">
            <a:avLst/>
          </a:prstGeom>
        </p:spPr>
      </p:pic>
    </p:spTree>
    <p:extLst>
      <p:ext uri="{BB962C8B-B14F-4D97-AF65-F5344CB8AC3E}">
        <p14:creationId xmlns:p14="http://schemas.microsoft.com/office/powerpoint/2010/main" val="227174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77" y="137621"/>
            <a:ext cx="11422261" cy="535531"/>
          </a:xfrm>
        </p:spPr>
        <p:txBody>
          <a:bodyPr/>
          <a:lstStyle/>
          <a:p>
            <a:r>
              <a:rPr lang="en-US" b="1" dirty="0">
                <a:solidFill>
                  <a:schemeClr val="tx2"/>
                </a:solidFill>
              </a:rPr>
              <a:t>Acknowledgments</a:t>
            </a:r>
          </a:p>
        </p:txBody>
      </p:sp>
      <p:sp>
        <p:nvSpPr>
          <p:cNvPr id="3" name="Content Placeholder 2"/>
          <p:cNvSpPr>
            <a:spLocks noGrp="1"/>
          </p:cNvSpPr>
          <p:nvPr>
            <p:ph idx="1"/>
          </p:nvPr>
        </p:nvSpPr>
        <p:spPr>
          <a:xfrm>
            <a:off x="345877" y="775530"/>
            <a:ext cx="11369809" cy="5292873"/>
          </a:xfrm>
        </p:spPr>
        <p:txBody>
          <a:bodyPr/>
          <a:lstStyle/>
          <a:p>
            <a:r>
              <a:rPr lang="en-US" sz="2400" dirty="0"/>
              <a:t>Funding from U.S. DOE, Office of Fossil Energy, Turbine Program</a:t>
            </a:r>
          </a:p>
          <a:p>
            <a:pPr lvl="1"/>
            <a:r>
              <a:rPr lang="en-US" sz="2000" dirty="0"/>
              <a:t>Rich Dennis, Manager; Rin Burke, Project Monitor</a:t>
            </a:r>
          </a:p>
          <a:p>
            <a:pPr lvl="1"/>
            <a:r>
              <a:rPr lang="en-US" sz="2000" dirty="0"/>
              <a:t>Nuclear Science User Facility: </a:t>
            </a:r>
            <a:r>
              <a:rPr lang="pt" sz="2000" dirty="0"/>
              <a:t>FEI Talos F200X S/TEM</a:t>
            </a:r>
            <a:endParaRPr lang="en-US" sz="2000" dirty="0"/>
          </a:p>
          <a:p>
            <a:r>
              <a:rPr lang="en-US" sz="2400" dirty="0"/>
              <a:t>ORNL Team</a:t>
            </a:r>
          </a:p>
          <a:p>
            <a:pPr lvl="1"/>
            <a:r>
              <a:rPr lang="en-US" sz="2000" dirty="0"/>
              <a:t>J. A. Haynes - TBC procurement</a:t>
            </a:r>
          </a:p>
          <a:p>
            <a:pPr lvl="1"/>
            <a:r>
              <a:rPr lang="en-US" sz="2000" dirty="0"/>
              <a:t>M. J. Lance - characterization (PSLS, GDOES, Raman)</a:t>
            </a:r>
          </a:p>
          <a:p>
            <a:pPr lvl="1"/>
            <a:r>
              <a:rPr lang="en-US" sz="2000" dirty="0"/>
              <a:t>K. A. Unocic – TEM  (D. Coffey – FIB)</a:t>
            </a:r>
          </a:p>
          <a:p>
            <a:pPr lvl="1"/>
            <a:r>
              <a:rPr lang="en-US" sz="2000" dirty="0"/>
              <a:t>E. Cakmak – XRD</a:t>
            </a:r>
          </a:p>
          <a:p>
            <a:pPr lvl="1"/>
            <a:r>
              <a:rPr lang="en-US" sz="2000" dirty="0"/>
              <a:t>G. Garner, M. Howell - oxidation experiments</a:t>
            </a:r>
          </a:p>
          <a:p>
            <a:pPr lvl="1"/>
            <a:r>
              <a:rPr lang="en-US" sz="2000" dirty="0"/>
              <a:t>T. Lowe - SEM</a:t>
            </a:r>
          </a:p>
          <a:p>
            <a:pPr lvl="1"/>
            <a:r>
              <a:rPr lang="en-US" sz="2000" dirty="0"/>
              <a:t>T. Jordan, T. Geer – metallography </a:t>
            </a:r>
          </a:p>
          <a:p>
            <a:pPr lvl="1"/>
            <a:r>
              <a:rPr lang="en-US" sz="2000" dirty="0"/>
              <a:t>E. Lara-Curzio, J. A. Haynes, R. Lowden – input on CMCs</a:t>
            </a:r>
            <a:endParaRPr lang="en-US" sz="2400" dirty="0"/>
          </a:p>
          <a:p>
            <a:r>
              <a:rPr lang="en-US" sz="2400" dirty="0"/>
              <a:t>Stony Brook Univ., Center for Thermal Spray Research</a:t>
            </a:r>
          </a:p>
          <a:p>
            <a:pPr lvl="1"/>
            <a:r>
              <a:rPr lang="en-US" sz="2000" dirty="0"/>
              <a:t>S. Sampath and E. Garcia-Granados</a:t>
            </a:r>
          </a:p>
        </p:txBody>
      </p:sp>
    </p:spTree>
    <p:extLst>
      <p:ext uri="{BB962C8B-B14F-4D97-AF65-F5344CB8AC3E}">
        <p14:creationId xmlns:p14="http://schemas.microsoft.com/office/powerpoint/2010/main" val="37198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D9C53-390A-C349-B2F9-53B60D2E4CE0}"/>
              </a:ext>
            </a:extLst>
          </p:cNvPr>
          <p:cNvSpPr>
            <a:spLocks noGrp="1"/>
          </p:cNvSpPr>
          <p:nvPr>
            <p:ph type="title"/>
          </p:nvPr>
        </p:nvSpPr>
        <p:spPr>
          <a:xfrm>
            <a:off x="381000" y="148590"/>
            <a:ext cx="11430000" cy="1421928"/>
          </a:xfrm>
        </p:spPr>
        <p:txBody>
          <a:bodyPr/>
          <a:lstStyle/>
          <a:p>
            <a:r>
              <a:rPr lang="en-US" b="1" dirty="0">
                <a:solidFill>
                  <a:schemeClr val="tx2"/>
                </a:solidFill>
              </a:rPr>
              <a:t>Yb</a:t>
            </a:r>
            <a:r>
              <a:rPr lang="en-US" b="1" baseline="-25000" dirty="0">
                <a:solidFill>
                  <a:schemeClr val="tx2"/>
                </a:solidFill>
              </a:rPr>
              <a:t>2</a:t>
            </a:r>
            <a:r>
              <a:rPr lang="en-US" b="1" dirty="0">
                <a:solidFill>
                  <a:schemeClr val="tx2"/>
                </a:solidFill>
              </a:rPr>
              <a:t>Si</a:t>
            </a:r>
            <a:r>
              <a:rPr lang="en-US" b="1" baseline="-25000" dirty="0">
                <a:solidFill>
                  <a:schemeClr val="tx2"/>
                </a:solidFill>
              </a:rPr>
              <a:t>2</a:t>
            </a:r>
            <a:r>
              <a:rPr lang="en-US" b="1" dirty="0">
                <a:solidFill>
                  <a:schemeClr val="tx2"/>
                </a:solidFill>
              </a:rPr>
              <a:t>O</a:t>
            </a:r>
            <a:r>
              <a:rPr lang="en-US" b="1" baseline="-25000" dirty="0">
                <a:solidFill>
                  <a:schemeClr val="tx2"/>
                </a:solidFill>
              </a:rPr>
              <a:t>7</a:t>
            </a:r>
            <a:r>
              <a:rPr lang="en-US" b="1" dirty="0">
                <a:solidFill>
                  <a:schemeClr val="tx2"/>
                </a:solidFill>
              </a:rPr>
              <a:t> coated CVD SiC: </a:t>
            </a:r>
            <a:r>
              <a:rPr lang="en-US" b="1" dirty="0">
                <a:solidFill>
                  <a:schemeClr val="tx2"/>
                </a:solidFill>
                <a:latin typeface="Symbol" pitchFamily="2" charset="2"/>
              </a:rPr>
              <a:t>D</a:t>
            </a:r>
            <a:r>
              <a:rPr lang="en-US" b="1" dirty="0">
                <a:solidFill>
                  <a:schemeClr val="tx2"/>
                </a:solidFill>
              </a:rPr>
              <a:t> porosity by spray distance</a:t>
            </a:r>
            <a:br>
              <a:rPr lang="en-US" b="1" dirty="0">
                <a:solidFill>
                  <a:schemeClr val="tx2"/>
                </a:solidFill>
              </a:rPr>
            </a:br>
            <a:r>
              <a:rPr lang="en-US" b="1" dirty="0">
                <a:solidFill>
                  <a:schemeClr val="tx2"/>
                </a:solidFill>
              </a:rPr>
              <a:t>100 mm (15.4±1.8%) vs. 180 mm (13.1±3.4%)</a:t>
            </a:r>
            <a:br>
              <a:rPr lang="en-US" b="1" dirty="0">
                <a:solidFill>
                  <a:schemeClr val="tx2"/>
                </a:solidFill>
              </a:rPr>
            </a:br>
            <a:r>
              <a:rPr lang="en-US" b="1" dirty="0">
                <a:solidFill>
                  <a:schemeClr val="tx2"/>
                </a:solidFill>
              </a:rPr>
              <a:t>2</a:t>
            </a:r>
            <a:r>
              <a:rPr lang="en-US" b="1" baseline="30000" dirty="0">
                <a:solidFill>
                  <a:schemeClr val="tx2"/>
                </a:solidFill>
              </a:rPr>
              <a:t>nd</a:t>
            </a:r>
            <a:r>
              <a:rPr lang="en-US" b="1" dirty="0">
                <a:solidFill>
                  <a:schemeClr val="tx2"/>
                </a:solidFill>
              </a:rPr>
              <a:t> parameter:  1300°C pre-anneal to crystalize Yb</a:t>
            </a:r>
            <a:r>
              <a:rPr lang="en-US" b="1" baseline="-25000" dirty="0">
                <a:solidFill>
                  <a:schemeClr val="tx2"/>
                </a:solidFill>
              </a:rPr>
              <a:t>2</a:t>
            </a:r>
            <a:r>
              <a:rPr lang="en-US" b="1" dirty="0">
                <a:solidFill>
                  <a:schemeClr val="tx2"/>
                </a:solidFill>
              </a:rPr>
              <a:t>Si</a:t>
            </a:r>
            <a:r>
              <a:rPr lang="en-US" b="1" baseline="-25000" dirty="0">
                <a:solidFill>
                  <a:schemeClr val="tx2"/>
                </a:solidFill>
              </a:rPr>
              <a:t>2</a:t>
            </a:r>
            <a:r>
              <a:rPr lang="en-US" b="1" dirty="0">
                <a:solidFill>
                  <a:schemeClr val="tx2"/>
                </a:solidFill>
              </a:rPr>
              <a:t>O</a:t>
            </a:r>
            <a:r>
              <a:rPr lang="en-US" b="1" baseline="-25000" dirty="0">
                <a:solidFill>
                  <a:schemeClr val="tx2"/>
                </a:solidFill>
              </a:rPr>
              <a:t>7</a:t>
            </a:r>
            <a:r>
              <a:rPr lang="en-US" b="1" dirty="0">
                <a:solidFill>
                  <a:schemeClr val="tx2"/>
                </a:solidFill>
              </a:rPr>
              <a:t> </a:t>
            </a:r>
          </a:p>
        </p:txBody>
      </p:sp>
      <p:pic>
        <p:nvPicPr>
          <p:cNvPr id="5" name="Content Placeholder 4">
            <a:extLst>
              <a:ext uri="{FF2B5EF4-FFF2-40B4-BE49-F238E27FC236}">
                <a16:creationId xmlns:a16="http://schemas.microsoft.com/office/drawing/2014/main" id="{39ADE515-DB5D-A140-9DA8-95ABE58CD32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62465" y="1522250"/>
            <a:ext cx="6229155" cy="4695825"/>
          </a:xfrm>
        </p:spPr>
      </p:pic>
      <p:sp>
        <p:nvSpPr>
          <p:cNvPr id="6" name="TextBox 5">
            <a:extLst>
              <a:ext uri="{FF2B5EF4-FFF2-40B4-BE49-F238E27FC236}">
                <a16:creationId xmlns:a16="http://schemas.microsoft.com/office/drawing/2014/main" id="{F542C867-D9A1-8949-BC72-3BC06F94E48F}"/>
              </a:ext>
            </a:extLst>
          </p:cNvPr>
          <p:cNvSpPr txBox="1"/>
          <p:nvPr/>
        </p:nvSpPr>
        <p:spPr>
          <a:xfrm>
            <a:off x="3100380" y="6229279"/>
            <a:ext cx="5991240" cy="480131"/>
          </a:xfrm>
          <a:prstGeom prst="rect">
            <a:avLst/>
          </a:prstGeom>
          <a:noFill/>
        </p:spPr>
        <p:txBody>
          <a:bodyPr wrap="square" rtlCol="0">
            <a:spAutoFit/>
          </a:bodyPr>
          <a:lstStyle/>
          <a:p>
            <a:pPr algn="ctr">
              <a:lnSpc>
                <a:spcPct val="90000"/>
              </a:lnSpc>
            </a:pPr>
            <a:r>
              <a:rPr lang="en-US" sz="2800" dirty="0">
                <a:solidFill>
                  <a:srgbClr val="0070C0"/>
                </a:solidFill>
                <a:latin typeface="+mn-lt"/>
              </a:rPr>
              <a:t>After 100h, 1425°C, 100% steam</a:t>
            </a:r>
          </a:p>
        </p:txBody>
      </p:sp>
      <p:sp>
        <p:nvSpPr>
          <p:cNvPr id="7" name="TextBox 6">
            <a:extLst>
              <a:ext uri="{FF2B5EF4-FFF2-40B4-BE49-F238E27FC236}">
                <a16:creationId xmlns:a16="http://schemas.microsoft.com/office/drawing/2014/main" id="{08C6E8A6-16EA-CD4B-B245-C377D6511893}"/>
              </a:ext>
            </a:extLst>
          </p:cNvPr>
          <p:cNvSpPr txBox="1"/>
          <p:nvPr/>
        </p:nvSpPr>
        <p:spPr>
          <a:xfrm>
            <a:off x="9091620" y="5534064"/>
            <a:ext cx="2235200" cy="341632"/>
          </a:xfrm>
          <a:prstGeom prst="rect">
            <a:avLst/>
          </a:prstGeom>
          <a:noFill/>
        </p:spPr>
        <p:txBody>
          <a:bodyPr wrap="square" rtlCol="0">
            <a:spAutoFit/>
          </a:bodyPr>
          <a:lstStyle/>
          <a:p>
            <a:pPr algn="l">
              <a:lnSpc>
                <a:spcPct val="90000"/>
              </a:lnSpc>
            </a:pPr>
            <a:r>
              <a:rPr lang="en-US" dirty="0">
                <a:latin typeface="+mn-lt"/>
              </a:rPr>
              <a:t>Light microscopy</a:t>
            </a:r>
          </a:p>
        </p:txBody>
      </p:sp>
      <p:sp>
        <p:nvSpPr>
          <p:cNvPr id="8" name="TextBox 7">
            <a:extLst>
              <a:ext uri="{FF2B5EF4-FFF2-40B4-BE49-F238E27FC236}">
                <a16:creationId xmlns:a16="http://schemas.microsoft.com/office/drawing/2014/main" id="{383B16B8-657E-F448-A81B-2BDB01225888}"/>
              </a:ext>
            </a:extLst>
          </p:cNvPr>
          <p:cNvSpPr txBox="1"/>
          <p:nvPr/>
        </p:nvSpPr>
        <p:spPr>
          <a:xfrm>
            <a:off x="493309" y="3206192"/>
            <a:ext cx="2256847" cy="1421928"/>
          </a:xfrm>
          <a:prstGeom prst="rect">
            <a:avLst/>
          </a:prstGeom>
          <a:noFill/>
        </p:spPr>
        <p:txBody>
          <a:bodyPr wrap="square" rtlCol="0">
            <a:spAutoFit/>
          </a:bodyPr>
          <a:lstStyle/>
          <a:p>
            <a:pPr algn="ctr">
              <a:lnSpc>
                <a:spcPct val="90000"/>
              </a:lnSpc>
            </a:pPr>
            <a:r>
              <a:rPr lang="en-US" sz="2400" b="1" dirty="0">
                <a:solidFill>
                  <a:srgbClr val="7030A0"/>
                </a:solidFill>
                <a:latin typeface="+mn-lt"/>
              </a:rPr>
              <a:t>Poor EBC adhesion without anneal</a:t>
            </a:r>
            <a:endParaRPr lang="en-US" b="1" dirty="0">
              <a:solidFill>
                <a:srgbClr val="7030A0"/>
              </a:solidFill>
              <a:latin typeface="+mn-lt"/>
            </a:endParaRPr>
          </a:p>
        </p:txBody>
      </p:sp>
      <p:sp>
        <p:nvSpPr>
          <p:cNvPr id="9" name="TextBox 8">
            <a:extLst>
              <a:ext uri="{FF2B5EF4-FFF2-40B4-BE49-F238E27FC236}">
                <a16:creationId xmlns:a16="http://schemas.microsoft.com/office/drawing/2014/main" id="{F4FA47EF-C7C2-6B4F-9EE3-50189952B23D}"/>
              </a:ext>
            </a:extLst>
          </p:cNvPr>
          <p:cNvSpPr txBox="1"/>
          <p:nvPr/>
        </p:nvSpPr>
        <p:spPr>
          <a:xfrm>
            <a:off x="9329535" y="3434792"/>
            <a:ext cx="2652972" cy="757130"/>
          </a:xfrm>
          <a:prstGeom prst="rect">
            <a:avLst/>
          </a:prstGeom>
          <a:noFill/>
        </p:spPr>
        <p:txBody>
          <a:bodyPr wrap="square" rtlCol="0">
            <a:spAutoFit/>
          </a:bodyPr>
          <a:lstStyle/>
          <a:p>
            <a:pPr algn="ctr">
              <a:lnSpc>
                <a:spcPct val="90000"/>
              </a:lnSpc>
            </a:pPr>
            <a:r>
              <a:rPr lang="en-US" sz="2400" b="1" dirty="0">
                <a:solidFill>
                  <a:srgbClr val="00B050"/>
                </a:solidFill>
                <a:latin typeface="+mn-lt"/>
              </a:rPr>
              <a:t>With anneal:</a:t>
            </a:r>
          </a:p>
          <a:p>
            <a:pPr algn="ctr">
              <a:lnSpc>
                <a:spcPct val="90000"/>
              </a:lnSpc>
            </a:pPr>
            <a:r>
              <a:rPr lang="en-US" sz="2400" b="1" dirty="0">
                <a:solidFill>
                  <a:srgbClr val="00B050"/>
                </a:solidFill>
                <a:latin typeface="+mn-lt"/>
              </a:rPr>
              <a:t>Not much better</a:t>
            </a:r>
            <a:endParaRPr lang="en-US" b="1" dirty="0">
              <a:solidFill>
                <a:srgbClr val="00B050"/>
              </a:solidFill>
              <a:latin typeface="+mn-lt"/>
            </a:endParaRPr>
          </a:p>
        </p:txBody>
      </p:sp>
    </p:spTree>
    <p:extLst>
      <p:ext uri="{BB962C8B-B14F-4D97-AF65-F5344CB8AC3E}">
        <p14:creationId xmlns:p14="http://schemas.microsoft.com/office/powerpoint/2010/main" val="3900393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1848-524E-814B-A504-699B1477E572}"/>
              </a:ext>
            </a:extLst>
          </p:cNvPr>
          <p:cNvSpPr>
            <a:spLocks noGrp="1"/>
          </p:cNvSpPr>
          <p:nvPr>
            <p:ph type="title"/>
          </p:nvPr>
        </p:nvSpPr>
        <p:spPr>
          <a:xfrm>
            <a:off x="429767" y="274320"/>
            <a:ext cx="11430000" cy="978729"/>
          </a:xfrm>
        </p:spPr>
        <p:txBody>
          <a:bodyPr/>
          <a:lstStyle/>
          <a:p>
            <a:r>
              <a:rPr lang="en-US" b="1" dirty="0">
                <a:solidFill>
                  <a:schemeClr val="tx2"/>
                </a:solidFill>
              </a:rPr>
              <a:t>Sections showed reaction products under EBC all were similar in thickness to uncoated SiC:  </a:t>
            </a:r>
            <a:r>
              <a:rPr lang="en-US" b="1" dirty="0">
                <a:solidFill>
                  <a:srgbClr val="FF0000"/>
                </a:solidFill>
              </a:rPr>
              <a:t>no EBC effect</a:t>
            </a:r>
            <a:endParaRPr lang="en-US" dirty="0"/>
          </a:p>
        </p:txBody>
      </p:sp>
      <p:pic>
        <p:nvPicPr>
          <p:cNvPr id="5" name="Content Placeholder 4">
            <a:extLst>
              <a:ext uri="{FF2B5EF4-FFF2-40B4-BE49-F238E27FC236}">
                <a16:creationId xmlns:a16="http://schemas.microsoft.com/office/drawing/2014/main" id="{89FCD6B0-264E-0048-846B-B7342F72855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47347" y="1535642"/>
            <a:ext cx="5348653" cy="4048125"/>
          </a:xfrm>
        </p:spPr>
      </p:pic>
      <p:sp>
        <p:nvSpPr>
          <p:cNvPr id="8" name="TextBox 7">
            <a:extLst>
              <a:ext uri="{FF2B5EF4-FFF2-40B4-BE49-F238E27FC236}">
                <a16:creationId xmlns:a16="http://schemas.microsoft.com/office/drawing/2014/main" id="{DE091480-411D-ED47-AEC3-77D09F6B59AA}"/>
              </a:ext>
            </a:extLst>
          </p:cNvPr>
          <p:cNvSpPr txBox="1"/>
          <p:nvPr/>
        </p:nvSpPr>
        <p:spPr>
          <a:xfrm>
            <a:off x="429767" y="5735249"/>
            <a:ext cx="5991240" cy="480131"/>
          </a:xfrm>
          <a:prstGeom prst="rect">
            <a:avLst/>
          </a:prstGeom>
          <a:noFill/>
        </p:spPr>
        <p:txBody>
          <a:bodyPr wrap="square" rtlCol="0">
            <a:spAutoFit/>
          </a:bodyPr>
          <a:lstStyle/>
          <a:p>
            <a:pPr algn="ctr">
              <a:lnSpc>
                <a:spcPct val="90000"/>
              </a:lnSpc>
            </a:pPr>
            <a:r>
              <a:rPr lang="en-US" sz="2800" dirty="0">
                <a:solidFill>
                  <a:srgbClr val="0070C0"/>
                </a:solidFill>
                <a:latin typeface="+mn-lt"/>
              </a:rPr>
              <a:t>After 100h, 1425°C, 100% steam</a:t>
            </a:r>
          </a:p>
        </p:txBody>
      </p:sp>
      <p:sp>
        <p:nvSpPr>
          <p:cNvPr id="9" name="TextBox 8">
            <a:extLst>
              <a:ext uri="{FF2B5EF4-FFF2-40B4-BE49-F238E27FC236}">
                <a16:creationId xmlns:a16="http://schemas.microsoft.com/office/drawing/2014/main" id="{158A7094-DCBC-0D48-9717-8A66A8DBB898}"/>
              </a:ext>
            </a:extLst>
          </p:cNvPr>
          <p:cNvSpPr txBox="1"/>
          <p:nvPr/>
        </p:nvSpPr>
        <p:spPr>
          <a:xfrm>
            <a:off x="6667500" y="5541433"/>
            <a:ext cx="4965700" cy="369332"/>
          </a:xfrm>
          <a:prstGeom prst="rect">
            <a:avLst/>
          </a:prstGeom>
          <a:noFill/>
        </p:spPr>
        <p:txBody>
          <a:bodyPr wrap="square" rtlCol="0">
            <a:spAutoFit/>
          </a:bodyPr>
          <a:lstStyle/>
          <a:p>
            <a:pPr algn="ctr">
              <a:lnSpc>
                <a:spcPct val="90000"/>
              </a:lnSpc>
            </a:pPr>
            <a:r>
              <a:rPr lang="en-US" sz="2000" dirty="0">
                <a:latin typeface="+mn-lt"/>
              </a:rPr>
              <a:t>Thicker oxide than formed on bare SiC</a:t>
            </a:r>
          </a:p>
        </p:txBody>
      </p:sp>
      <p:pic>
        <p:nvPicPr>
          <p:cNvPr id="11" name="Picture 10">
            <a:extLst>
              <a:ext uri="{FF2B5EF4-FFF2-40B4-BE49-F238E27FC236}">
                <a16:creationId xmlns:a16="http://schemas.microsoft.com/office/drawing/2014/main" id="{EC624F32-0B1D-FC40-8F9A-0898F76093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3760" y="2033032"/>
            <a:ext cx="5446007" cy="3267604"/>
          </a:xfrm>
          <a:prstGeom prst="rect">
            <a:avLst/>
          </a:prstGeom>
        </p:spPr>
      </p:pic>
    </p:spTree>
    <p:extLst>
      <p:ext uri="{BB962C8B-B14F-4D97-AF65-F5344CB8AC3E}">
        <p14:creationId xmlns:p14="http://schemas.microsoft.com/office/powerpoint/2010/main" val="52151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7D43-62C5-D446-8113-3514B22D605A}"/>
              </a:ext>
            </a:extLst>
          </p:cNvPr>
          <p:cNvSpPr>
            <a:spLocks noGrp="1"/>
          </p:cNvSpPr>
          <p:nvPr>
            <p:ph type="title"/>
          </p:nvPr>
        </p:nvSpPr>
        <p:spPr>
          <a:xfrm>
            <a:off x="381000" y="154802"/>
            <a:ext cx="11595100" cy="978729"/>
          </a:xfrm>
        </p:spPr>
        <p:txBody>
          <a:bodyPr/>
          <a:lstStyle/>
          <a:p>
            <a:r>
              <a:rPr lang="en-US" b="1" dirty="0">
                <a:solidFill>
                  <a:schemeClr val="tx2"/>
                </a:solidFill>
              </a:rPr>
              <a:t>Issue with Al contamination at 1425°C in steam</a:t>
            </a:r>
            <a:br>
              <a:rPr lang="en-US" b="1" dirty="0">
                <a:solidFill>
                  <a:schemeClr val="tx2"/>
                </a:solidFill>
              </a:rPr>
            </a:br>
            <a:r>
              <a:rPr lang="en-US" b="1" dirty="0">
                <a:solidFill>
                  <a:schemeClr val="tx2"/>
                </a:solidFill>
              </a:rPr>
              <a:t>Reaction of Al</a:t>
            </a:r>
            <a:r>
              <a:rPr lang="en-US" b="1" baseline="-25000" dirty="0">
                <a:solidFill>
                  <a:schemeClr val="tx2"/>
                </a:solidFill>
              </a:rPr>
              <a:t>2</a:t>
            </a:r>
            <a:r>
              <a:rPr lang="en-US" b="1" dirty="0">
                <a:solidFill>
                  <a:schemeClr val="tx2"/>
                </a:solidFill>
              </a:rPr>
              <a:t>O</a:t>
            </a:r>
            <a:r>
              <a:rPr lang="en-US" b="1" baseline="-25000" dirty="0">
                <a:solidFill>
                  <a:schemeClr val="tx2"/>
                </a:solidFill>
              </a:rPr>
              <a:t>3</a:t>
            </a:r>
            <a:r>
              <a:rPr lang="en-US" b="1" dirty="0">
                <a:solidFill>
                  <a:schemeClr val="tx2"/>
                </a:solidFill>
              </a:rPr>
              <a:t> specimen holder and reaction tube</a:t>
            </a:r>
            <a:endParaRPr lang="en-US" b="1" dirty="0">
              <a:solidFill>
                <a:srgbClr val="FF0000"/>
              </a:solidFill>
            </a:endParaRPr>
          </a:p>
        </p:txBody>
      </p:sp>
      <p:pic>
        <p:nvPicPr>
          <p:cNvPr id="5" name="Content Placeholder 4">
            <a:extLst>
              <a:ext uri="{FF2B5EF4-FFF2-40B4-BE49-F238E27FC236}">
                <a16:creationId xmlns:a16="http://schemas.microsoft.com/office/drawing/2014/main" id="{999A8AFB-8155-714C-B93C-770D9A2322A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99905" y="1294476"/>
            <a:ext cx="8563590" cy="4429443"/>
          </a:xfrm>
        </p:spPr>
      </p:pic>
      <p:sp>
        <p:nvSpPr>
          <p:cNvPr id="6" name="TextBox 5">
            <a:extLst>
              <a:ext uri="{FF2B5EF4-FFF2-40B4-BE49-F238E27FC236}">
                <a16:creationId xmlns:a16="http://schemas.microsoft.com/office/drawing/2014/main" id="{B6DF2EC9-05B6-CA43-9942-F38EF00F6153}"/>
              </a:ext>
            </a:extLst>
          </p:cNvPr>
          <p:cNvSpPr txBox="1"/>
          <p:nvPr/>
        </p:nvSpPr>
        <p:spPr>
          <a:xfrm>
            <a:off x="2793268" y="5804117"/>
            <a:ext cx="5991240" cy="867930"/>
          </a:xfrm>
          <a:prstGeom prst="rect">
            <a:avLst/>
          </a:prstGeom>
          <a:noFill/>
        </p:spPr>
        <p:txBody>
          <a:bodyPr wrap="square" rtlCol="0">
            <a:spAutoFit/>
          </a:bodyPr>
          <a:lstStyle/>
          <a:p>
            <a:pPr algn="ctr">
              <a:lnSpc>
                <a:spcPct val="90000"/>
              </a:lnSpc>
            </a:pPr>
            <a:r>
              <a:rPr lang="en-US" sz="2800" dirty="0">
                <a:solidFill>
                  <a:srgbClr val="0070C0"/>
                </a:solidFill>
                <a:latin typeface="+mn-lt"/>
              </a:rPr>
              <a:t>Annealed 180 mm spray distance after 100h, 1425°C, 100% steam</a:t>
            </a:r>
          </a:p>
        </p:txBody>
      </p:sp>
      <p:sp>
        <p:nvSpPr>
          <p:cNvPr id="7" name="TextBox 6">
            <a:extLst>
              <a:ext uri="{FF2B5EF4-FFF2-40B4-BE49-F238E27FC236}">
                <a16:creationId xmlns:a16="http://schemas.microsoft.com/office/drawing/2014/main" id="{B8B192BC-0A6C-3B42-AABA-C536557A371B}"/>
              </a:ext>
            </a:extLst>
          </p:cNvPr>
          <p:cNvSpPr txBox="1"/>
          <p:nvPr/>
        </p:nvSpPr>
        <p:spPr>
          <a:xfrm>
            <a:off x="10263495" y="5251570"/>
            <a:ext cx="2235200" cy="341632"/>
          </a:xfrm>
          <a:prstGeom prst="rect">
            <a:avLst/>
          </a:prstGeom>
          <a:noFill/>
        </p:spPr>
        <p:txBody>
          <a:bodyPr wrap="square" rtlCol="0">
            <a:spAutoFit/>
          </a:bodyPr>
          <a:lstStyle/>
          <a:p>
            <a:pPr algn="l">
              <a:lnSpc>
                <a:spcPct val="90000"/>
              </a:lnSpc>
            </a:pPr>
            <a:r>
              <a:rPr lang="en-US" dirty="0">
                <a:latin typeface="+mn-lt"/>
              </a:rPr>
              <a:t>SEM/EDS maps</a:t>
            </a:r>
          </a:p>
        </p:txBody>
      </p:sp>
    </p:spTree>
    <p:extLst>
      <p:ext uri="{BB962C8B-B14F-4D97-AF65-F5344CB8AC3E}">
        <p14:creationId xmlns:p14="http://schemas.microsoft.com/office/powerpoint/2010/main" val="212081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905971d4-59d8-4bfa-b07b-f9eb3332b4b7@namprd09">
            <a:extLst>
              <a:ext uri="{FF2B5EF4-FFF2-40B4-BE49-F238E27FC236}">
                <a16:creationId xmlns:a16="http://schemas.microsoft.com/office/drawing/2014/main" id="{6CBD3D91-1C2D-423D-9372-4667785C924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6838" y="4659868"/>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6a082bb-405c-44d1-a692-0b5739f10e63@namprd09">
            <a:extLst>
              <a:ext uri="{FF2B5EF4-FFF2-40B4-BE49-F238E27FC236}">
                <a16:creationId xmlns:a16="http://schemas.microsoft.com/office/drawing/2014/main" id="{83A5A36B-8BFB-4E12-939C-F031F7A6B4B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3763" y="1357211"/>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0D5F7F5-F3C4-4095-80F6-8DBAE7A7EE6B}"/>
              </a:ext>
            </a:extLst>
          </p:cNvPr>
          <p:cNvSpPr txBox="1"/>
          <p:nvPr/>
        </p:nvSpPr>
        <p:spPr>
          <a:xfrm>
            <a:off x="9052335" y="3612666"/>
            <a:ext cx="241604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All specimens cut first</a:t>
            </a:r>
          </a:p>
        </p:txBody>
      </p:sp>
      <p:sp>
        <p:nvSpPr>
          <p:cNvPr id="6" name="TextBox 5">
            <a:extLst>
              <a:ext uri="{FF2B5EF4-FFF2-40B4-BE49-F238E27FC236}">
                <a16:creationId xmlns:a16="http://schemas.microsoft.com/office/drawing/2014/main" id="{5A2F5EC5-1642-47A1-B218-67EEE38EE3FF}"/>
              </a:ext>
            </a:extLst>
          </p:cNvPr>
          <p:cNvSpPr txBox="1"/>
          <p:nvPr/>
        </p:nvSpPr>
        <p:spPr>
          <a:xfrm>
            <a:off x="2549624" y="3277952"/>
            <a:ext cx="380374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100 mm spray distance</a:t>
            </a:r>
          </a:p>
        </p:txBody>
      </p:sp>
      <p:sp>
        <p:nvSpPr>
          <p:cNvPr id="14" name="TextBox 13">
            <a:extLst>
              <a:ext uri="{FF2B5EF4-FFF2-40B4-BE49-F238E27FC236}">
                <a16:creationId xmlns:a16="http://schemas.microsoft.com/office/drawing/2014/main" id="{CA286935-D23E-42F8-9520-94C6AED38DBD}"/>
              </a:ext>
            </a:extLst>
          </p:cNvPr>
          <p:cNvSpPr txBox="1"/>
          <p:nvPr/>
        </p:nvSpPr>
        <p:spPr>
          <a:xfrm>
            <a:off x="2534740" y="4206875"/>
            <a:ext cx="380374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180 mm spray distance</a:t>
            </a:r>
          </a:p>
        </p:txBody>
      </p:sp>
      <p:sp>
        <p:nvSpPr>
          <p:cNvPr id="3" name="TextBox 2">
            <a:extLst>
              <a:ext uri="{FF2B5EF4-FFF2-40B4-BE49-F238E27FC236}">
                <a16:creationId xmlns:a16="http://schemas.microsoft.com/office/drawing/2014/main" id="{74BF096E-D5D5-4DCA-9DEA-83D8C60485F3}"/>
              </a:ext>
            </a:extLst>
          </p:cNvPr>
          <p:cNvSpPr txBox="1"/>
          <p:nvPr/>
        </p:nvSpPr>
        <p:spPr>
          <a:xfrm>
            <a:off x="244366" y="3635992"/>
            <a:ext cx="432522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No anneal prior to cycling</a:t>
            </a:r>
          </a:p>
        </p:txBody>
      </p:sp>
      <p:sp>
        <p:nvSpPr>
          <p:cNvPr id="2" name="Title 1">
            <a:extLst>
              <a:ext uri="{FF2B5EF4-FFF2-40B4-BE49-F238E27FC236}">
                <a16:creationId xmlns:a16="http://schemas.microsoft.com/office/drawing/2014/main" id="{EB183002-3B7E-B341-8360-5C9F3D599D6B}"/>
              </a:ext>
            </a:extLst>
          </p:cNvPr>
          <p:cNvSpPr>
            <a:spLocks noGrp="1"/>
          </p:cNvSpPr>
          <p:nvPr>
            <p:ph type="title"/>
          </p:nvPr>
        </p:nvSpPr>
        <p:spPr>
          <a:xfrm>
            <a:off x="383382" y="150471"/>
            <a:ext cx="11425236" cy="978729"/>
          </a:xfrm>
        </p:spPr>
        <p:txBody>
          <a:bodyPr/>
          <a:lstStyle/>
          <a:p>
            <a:r>
              <a:rPr lang="en-US" b="1" dirty="0">
                <a:solidFill>
                  <a:schemeClr val="tx2"/>
                </a:solidFill>
              </a:rPr>
              <a:t>All future EBC specimens will be annealed</a:t>
            </a:r>
            <a:br>
              <a:rPr lang="en-US" b="1" dirty="0">
                <a:solidFill>
                  <a:schemeClr val="tx2"/>
                </a:solidFill>
              </a:rPr>
            </a:br>
            <a:r>
              <a:rPr lang="en-US" b="1" dirty="0">
                <a:solidFill>
                  <a:schemeClr val="tx2"/>
                </a:solidFill>
              </a:rPr>
              <a:t>1300°C:  EBCs without anneal failed within 20 1-h cycles</a:t>
            </a:r>
          </a:p>
        </p:txBody>
      </p:sp>
      <p:pic>
        <p:nvPicPr>
          <p:cNvPr id="16" name="Picture 3" descr="ac3069d5-2d49-4b2b-ab56-c0481066bc78@namprd09">
            <a:extLst>
              <a:ext uri="{FF2B5EF4-FFF2-40B4-BE49-F238E27FC236}">
                <a16:creationId xmlns:a16="http://schemas.microsoft.com/office/drawing/2014/main" id="{C7FB7A51-870C-A841-B9CB-7AA2DC7CD4B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40602" y="4659868"/>
            <a:ext cx="36576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2e8ed660-a307-44ae-b829-b13ee17941d2@namprd09">
            <a:extLst>
              <a:ext uri="{FF2B5EF4-FFF2-40B4-BE49-F238E27FC236}">
                <a16:creationId xmlns:a16="http://schemas.microsoft.com/office/drawing/2014/main" id="{2C830193-9C87-B444-94E6-6DF478EACC3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540602" y="1357211"/>
            <a:ext cx="36576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E7369D0D-03E3-D242-8C54-90B89308AADA}"/>
              </a:ext>
            </a:extLst>
          </p:cNvPr>
          <p:cNvSpPr txBox="1"/>
          <p:nvPr/>
        </p:nvSpPr>
        <p:spPr>
          <a:xfrm>
            <a:off x="4657537" y="3671990"/>
            <a:ext cx="3510898" cy="523220"/>
          </a:xfrm>
          <a:prstGeom prst="rect">
            <a:avLst/>
          </a:prstGeom>
          <a:noFill/>
        </p:spPr>
        <p:txBody>
          <a:bodyPr wrap="none" rtlCol="0">
            <a:spAutoFit/>
          </a:bodyPr>
          <a:lstStyle/>
          <a:p>
            <a:r>
              <a:rPr lang="en-US" sz="2800" dirty="0">
                <a:solidFill>
                  <a:schemeClr val="tx2"/>
                </a:solidFill>
                <a:latin typeface="Arial" panose="020B0604020202020204" pitchFamily="34" charset="0"/>
                <a:cs typeface="Arial" panose="020B0604020202020204" pitchFamily="34" charset="0"/>
              </a:rPr>
              <a:t>Annealed 4h/1300°C</a:t>
            </a:r>
          </a:p>
        </p:txBody>
      </p:sp>
      <p:pic>
        <p:nvPicPr>
          <p:cNvPr id="20" name="Picture 4" descr="6dbd2290-46a3-4b2f-983c-5abb07a5205d@namprd09">
            <a:extLst>
              <a:ext uri="{FF2B5EF4-FFF2-40B4-BE49-F238E27FC236}">
                <a16:creationId xmlns:a16="http://schemas.microsoft.com/office/drawing/2014/main" id="{457B2D4E-1B10-2640-B1DA-629DC02A8BE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199812" y="3981998"/>
            <a:ext cx="2121093" cy="158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08F69FF8-25EB-4045-99D2-F460F163D86D}"/>
              </a:ext>
            </a:extLst>
          </p:cNvPr>
          <p:cNvSpPr txBox="1"/>
          <p:nvPr/>
        </p:nvSpPr>
        <p:spPr>
          <a:xfrm>
            <a:off x="8300179" y="2089522"/>
            <a:ext cx="3657601"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All images after 20, 1-h cycles</a:t>
            </a:r>
          </a:p>
          <a:p>
            <a:pPr algn="ctr"/>
            <a:r>
              <a:rPr lang="en-US" sz="2000" dirty="0">
                <a:latin typeface="Arial" panose="020B0604020202020204" pitchFamily="34" charset="0"/>
                <a:cs typeface="Arial" panose="020B0604020202020204" pitchFamily="34" charset="0"/>
              </a:rPr>
              <a:t> in </a:t>
            </a:r>
            <a:r>
              <a:rPr lang="en-US" sz="2000" dirty="0">
                <a:solidFill>
                  <a:srgbClr val="C00000"/>
                </a:solidFill>
                <a:latin typeface="Arial" panose="020B0604020202020204" pitchFamily="34" charset="0"/>
                <a:cs typeface="Arial" panose="020B0604020202020204" pitchFamily="34" charset="0"/>
              </a:rPr>
              <a:t>air+90%H</a:t>
            </a:r>
            <a:r>
              <a:rPr lang="en-US" sz="2000" baseline="-25000" dirty="0">
                <a:solidFill>
                  <a:srgbClr val="C00000"/>
                </a:solidFill>
                <a:latin typeface="Arial" panose="020B0604020202020204" pitchFamily="34" charset="0"/>
                <a:cs typeface="Arial" panose="020B0604020202020204" pitchFamily="34" charset="0"/>
              </a:rPr>
              <a:t>2</a:t>
            </a:r>
            <a:r>
              <a:rPr lang="en-US" sz="2000" dirty="0">
                <a:solidFill>
                  <a:srgbClr val="C00000"/>
                </a:solidFill>
                <a:latin typeface="Arial" panose="020B0604020202020204" pitchFamily="34" charset="0"/>
                <a:cs typeface="Arial" panose="020B0604020202020204" pitchFamily="34" charset="0"/>
              </a:rPr>
              <a:t>O </a:t>
            </a:r>
          </a:p>
        </p:txBody>
      </p:sp>
    </p:spTree>
    <p:extLst>
      <p:ext uri="{BB962C8B-B14F-4D97-AF65-F5344CB8AC3E}">
        <p14:creationId xmlns:p14="http://schemas.microsoft.com/office/powerpoint/2010/main" val="384553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97134-8181-7446-86A0-EBF2C92B16EC}"/>
              </a:ext>
            </a:extLst>
          </p:cNvPr>
          <p:cNvSpPr>
            <a:spLocks noGrp="1"/>
          </p:cNvSpPr>
          <p:nvPr>
            <p:ph type="title"/>
          </p:nvPr>
        </p:nvSpPr>
        <p:spPr>
          <a:xfrm>
            <a:off x="429767" y="274320"/>
            <a:ext cx="11430000" cy="978729"/>
          </a:xfrm>
        </p:spPr>
        <p:txBody>
          <a:bodyPr/>
          <a:lstStyle/>
          <a:p>
            <a:r>
              <a:rPr lang="en-US" b="1" dirty="0">
                <a:solidFill>
                  <a:schemeClr val="tx2"/>
                </a:solidFill>
              </a:rPr>
              <a:t>With annealing, coatings survived 500 1-h cycles in air+90%H</a:t>
            </a:r>
            <a:r>
              <a:rPr lang="en-US" b="1" baseline="-25000" dirty="0">
                <a:solidFill>
                  <a:schemeClr val="tx2"/>
                </a:solidFill>
              </a:rPr>
              <a:t>2</a:t>
            </a:r>
            <a:r>
              <a:rPr lang="en-US" b="1" dirty="0">
                <a:solidFill>
                  <a:schemeClr val="tx2"/>
                </a:solidFill>
              </a:rPr>
              <a:t>O</a:t>
            </a:r>
          </a:p>
        </p:txBody>
      </p:sp>
      <p:pic>
        <p:nvPicPr>
          <p:cNvPr id="17" name="Content Placeholder 16">
            <a:extLst>
              <a:ext uri="{FF2B5EF4-FFF2-40B4-BE49-F238E27FC236}">
                <a16:creationId xmlns:a16="http://schemas.microsoft.com/office/drawing/2014/main" id="{C6837F58-10C1-1F40-9BC2-5EB5A8000E92}"/>
              </a:ext>
            </a:extLst>
          </p:cNvPr>
          <p:cNvPicPr>
            <a:picLocks noGrp="1" noChangeAspect="1"/>
          </p:cNvPicPr>
          <p:nvPr>
            <p:ph idx="1"/>
          </p:nvPr>
        </p:nvPicPr>
        <p:blipFill>
          <a:blip r:embed="rId2"/>
          <a:stretch>
            <a:fillRect/>
          </a:stretch>
        </p:blipFill>
        <p:spPr>
          <a:xfrm>
            <a:off x="574424" y="1531969"/>
            <a:ext cx="5719413" cy="4114800"/>
          </a:xfrm>
          <a:prstGeom prst="rect">
            <a:avLst/>
          </a:prstGeom>
        </p:spPr>
      </p:pic>
      <p:pic>
        <p:nvPicPr>
          <p:cNvPr id="18" name="Picture 17">
            <a:extLst>
              <a:ext uri="{FF2B5EF4-FFF2-40B4-BE49-F238E27FC236}">
                <a16:creationId xmlns:a16="http://schemas.microsoft.com/office/drawing/2014/main" id="{26B76CEE-B9B5-6B45-8691-695C9B9BD48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22000"/>
                    </a14:imgEffect>
                  </a14:imgLayer>
                </a14:imgProps>
              </a:ext>
              <a:ext uri="{28A0092B-C50C-407E-A947-70E740481C1C}">
                <a14:useLocalDpi xmlns:a14="http://schemas.microsoft.com/office/drawing/2010/main" val="0"/>
              </a:ext>
            </a:extLst>
          </a:blip>
          <a:srcRect b="7658"/>
          <a:stretch/>
        </p:blipFill>
        <p:spPr>
          <a:xfrm>
            <a:off x="7307471" y="2076874"/>
            <a:ext cx="3904694" cy="2704251"/>
          </a:xfrm>
          <a:prstGeom prst="rect">
            <a:avLst/>
          </a:prstGeom>
          <a:ln w="25400">
            <a:solidFill>
              <a:schemeClr val="tx1"/>
            </a:solidFill>
            <a:miter lim="800000"/>
          </a:ln>
        </p:spPr>
      </p:pic>
      <p:sp>
        <p:nvSpPr>
          <p:cNvPr id="19" name="TextBox 18">
            <a:extLst>
              <a:ext uri="{FF2B5EF4-FFF2-40B4-BE49-F238E27FC236}">
                <a16:creationId xmlns:a16="http://schemas.microsoft.com/office/drawing/2014/main" id="{FE4A04B7-2EB9-3E4D-9C81-483D3FF78816}"/>
              </a:ext>
            </a:extLst>
          </p:cNvPr>
          <p:cNvSpPr txBox="1"/>
          <p:nvPr/>
        </p:nvSpPr>
        <p:spPr>
          <a:xfrm>
            <a:off x="8546690" y="4059427"/>
            <a:ext cx="1682496" cy="64633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SiC</a:t>
            </a:r>
          </a:p>
        </p:txBody>
      </p:sp>
      <p:sp>
        <p:nvSpPr>
          <p:cNvPr id="20" name="TextBox 19">
            <a:extLst>
              <a:ext uri="{FF2B5EF4-FFF2-40B4-BE49-F238E27FC236}">
                <a16:creationId xmlns:a16="http://schemas.microsoft.com/office/drawing/2014/main" id="{C340F688-85DB-0444-92EE-54A502804940}"/>
              </a:ext>
            </a:extLst>
          </p:cNvPr>
          <p:cNvSpPr txBox="1"/>
          <p:nvPr/>
        </p:nvSpPr>
        <p:spPr>
          <a:xfrm>
            <a:off x="8366917" y="2053496"/>
            <a:ext cx="2056383"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YbDS</a:t>
            </a:r>
          </a:p>
        </p:txBody>
      </p:sp>
      <p:sp>
        <p:nvSpPr>
          <p:cNvPr id="21" name="Rectangle 20">
            <a:extLst>
              <a:ext uri="{FF2B5EF4-FFF2-40B4-BE49-F238E27FC236}">
                <a16:creationId xmlns:a16="http://schemas.microsoft.com/office/drawing/2014/main" id="{6E8DA3F9-106B-D547-BD1F-C20310D9FFFB}"/>
              </a:ext>
            </a:extLst>
          </p:cNvPr>
          <p:cNvSpPr/>
          <p:nvPr/>
        </p:nvSpPr>
        <p:spPr>
          <a:xfrm>
            <a:off x="7409306" y="4483413"/>
            <a:ext cx="1243024" cy="198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51C413B-1E18-CE45-8847-2F903ABFE2F2}"/>
              </a:ext>
            </a:extLst>
          </p:cNvPr>
          <p:cNvSpPr txBox="1"/>
          <p:nvPr/>
        </p:nvSpPr>
        <p:spPr>
          <a:xfrm>
            <a:off x="7484911" y="3960193"/>
            <a:ext cx="124302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20µm</a:t>
            </a:r>
          </a:p>
        </p:txBody>
      </p:sp>
      <p:sp>
        <p:nvSpPr>
          <p:cNvPr id="23" name="TextBox 22">
            <a:extLst>
              <a:ext uri="{FF2B5EF4-FFF2-40B4-BE49-F238E27FC236}">
                <a16:creationId xmlns:a16="http://schemas.microsoft.com/office/drawing/2014/main" id="{E15ED150-FB90-514E-9FC8-04FE208E1DA3}"/>
              </a:ext>
            </a:extLst>
          </p:cNvPr>
          <p:cNvSpPr txBox="1"/>
          <p:nvPr/>
        </p:nvSpPr>
        <p:spPr>
          <a:xfrm>
            <a:off x="10254060" y="3372435"/>
            <a:ext cx="1028918"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Silica</a:t>
            </a:r>
          </a:p>
        </p:txBody>
      </p:sp>
    </p:spTree>
    <p:extLst>
      <p:ext uri="{BB962C8B-B14F-4D97-AF65-F5344CB8AC3E}">
        <p14:creationId xmlns:p14="http://schemas.microsoft.com/office/powerpoint/2010/main" val="235878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97134-8181-7446-86A0-EBF2C92B16EC}"/>
              </a:ext>
            </a:extLst>
          </p:cNvPr>
          <p:cNvSpPr>
            <a:spLocks noGrp="1"/>
          </p:cNvSpPr>
          <p:nvPr>
            <p:ph type="title"/>
          </p:nvPr>
        </p:nvSpPr>
        <p:spPr>
          <a:xfrm>
            <a:off x="429767" y="274320"/>
            <a:ext cx="11430000" cy="978729"/>
          </a:xfrm>
        </p:spPr>
        <p:txBody>
          <a:bodyPr/>
          <a:lstStyle/>
          <a:p>
            <a:r>
              <a:rPr lang="en-US" b="1" dirty="0">
                <a:solidFill>
                  <a:schemeClr val="tx2"/>
                </a:solidFill>
              </a:rPr>
              <a:t>With &amp; without Si bond coating, EBC was effective at 1300°C in reducing SiO</a:t>
            </a:r>
            <a:r>
              <a:rPr lang="en-US" b="1" baseline="-25000" dirty="0">
                <a:solidFill>
                  <a:schemeClr val="tx2"/>
                </a:solidFill>
              </a:rPr>
              <a:t>2</a:t>
            </a:r>
            <a:r>
              <a:rPr lang="en-US" b="1" dirty="0">
                <a:solidFill>
                  <a:schemeClr val="tx2"/>
                </a:solidFill>
              </a:rPr>
              <a:t> thickness after 500 x 1-h cycles</a:t>
            </a:r>
          </a:p>
        </p:txBody>
      </p:sp>
      <p:pic>
        <p:nvPicPr>
          <p:cNvPr id="9" name="Picture 8">
            <a:extLst>
              <a:ext uri="{FF2B5EF4-FFF2-40B4-BE49-F238E27FC236}">
                <a16:creationId xmlns:a16="http://schemas.microsoft.com/office/drawing/2014/main" id="{3603C9C1-E72A-2D4C-96F7-62BFE2AB7976}"/>
              </a:ext>
            </a:extLst>
          </p:cNvPr>
          <p:cNvPicPr>
            <a:picLocks noChangeAspect="1"/>
          </p:cNvPicPr>
          <p:nvPr/>
        </p:nvPicPr>
        <p:blipFill>
          <a:blip r:embed="rId2"/>
          <a:stretch>
            <a:fillRect/>
          </a:stretch>
        </p:blipFill>
        <p:spPr>
          <a:xfrm>
            <a:off x="6827455" y="1854699"/>
            <a:ext cx="4366399" cy="3341245"/>
          </a:xfrm>
          <a:prstGeom prst="rect">
            <a:avLst/>
          </a:prstGeom>
        </p:spPr>
      </p:pic>
      <p:sp>
        <p:nvSpPr>
          <p:cNvPr id="7" name="TextBox 6">
            <a:extLst>
              <a:ext uri="{FF2B5EF4-FFF2-40B4-BE49-F238E27FC236}">
                <a16:creationId xmlns:a16="http://schemas.microsoft.com/office/drawing/2014/main" id="{BD0BDB83-9B9E-704D-BAF1-D2500167A3EF}"/>
              </a:ext>
            </a:extLst>
          </p:cNvPr>
          <p:cNvSpPr txBox="1"/>
          <p:nvPr/>
        </p:nvSpPr>
        <p:spPr>
          <a:xfrm>
            <a:off x="5161935" y="5969499"/>
            <a:ext cx="6041710" cy="424732"/>
          </a:xfrm>
          <a:prstGeom prst="rect">
            <a:avLst/>
          </a:prstGeom>
          <a:noFill/>
        </p:spPr>
        <p:txBody>
          <a:bodyPr wrap="square" rtlCol="0">
            <a:spAutoFit/>
          </a:bodyPr>
          <a:lstStyle/>
          <a:p>
            <a:pPr algn="l">
              <a:lnSpc>
                <a:spcPct val="90000"/>
              </a:lnSpc>
            </a:pPr>
            <a:r>
              <a:rPr lang="en-US" sz="2400" b="1" dirty="0">
                <a:solidFill>
                  <a:schemeClr val="accent6"/>
                </a:solidFill>
                <a:latin typeface="+mn-lt"/>
              </a:rPr>
              <a:t>Reduced silica thickness:  EBC effective</a:t>
            </a:r>
          </a:p>
        </p:txBody>
      </p:sp>
      <p:sp>
        <p:nvSpPr>
          <p:cNvPr id="11" name="TextBox 10">
            <a:extLst>
              <a:ext uri="{FF2B5EF4-FFF2-40B4-BE49-F238E27FC236}">
                <a16:creationId xmlns:a16="http://schemas.microsoft.com/office/drawing/2014/main" id="{616603A6-B8DF-A34B-A79B-F2016AA11258}"/>
              </a:ext>
            </a:extLst>
          </p:cNvPr>
          <p:cNvSpPr txBox="1"/>
          <p:nvPr/>
        </p:nvSpPr>
        <p:spPr>
          <a:xfrm>
            <a:off x="7299586" y="1341508"/>
            <a:ext cx="3894268" cy="424732"/>
          </a:xfrm>
          <a:prstGeom prst="rect">
            <a:avLst/>
          </a:prstGeom>
          <a:noFill/>
        </p:spPr>
        <p:txBody>
          <a:bodyPr wrap="square" rtlCol="0">
            <a:spAutoFit/>
          </a:bodyPr>
          <a:lstStyle/>
          <a:p>
            <a:pPr algn="ctr">
              <a:lnSpc>
                <a:spcPct val="90000"/>
              </a:lnSpc>
            </a:pPr>
            <a:r>
              <a:rPr lang="en-US" sz="2400" b="1" dirty="0">
                <a:solidFill>
                  <a:srgbClr val="7030A0"/>
                </a:solidFill>
                <a:latin typeface="+mn-lt"/>
              </a:rPr>
              <a:t>Measured SiO</a:t>
            </a:r>
            <a:r>
              <a:rPr lang="en-US" sz="2400" b="1" baseline="-25000" dirty="0">
                <a:solidFill>
                  <a:srgbClr val="7030A0"/>
                </a:solidFill>
                <a:latin typeface="+mn-lt"/>
              </a:rPr>
              <a:t>2</a:t>
            </a:r>
            <a:r>
              <a:rPr lang="en-US" sz="2400" b="1" dirty="0">
                <a:solidFill>
                  <a:srgbClr val="7030A0"/>
                </a:solidFill>
                <a:latin typeface="+mn-lt"/>
              </a:rPr>
              <a:t> thickness</a:t>
            </a:r>
          </a:p>
        </p:txBody>
      </p:sp>
      <p:pic>
        <p:nvPicPr>
          <p:cNvPr id="16" name="Content Placeholder 15">
            <a:extLst>
              <a:ext uri="{FF2B5EF4-FFF2-40B4-BE49-F238E27FC236}">
                <a16:creationId xmlns:a16="http://schemas.microsoft.com/office/drawing/2014/main" id="{F2786ADF-8E66-604C-887B-2416C744E2D6}"/>
              </a:ext>
            </a:extLst>
          </p:cNvPr>
          <p:cNvPicPr>
            <a:picLocks noGrp="1" noChangeAspect="1"/>
          </p:cNvPicPr>
          <p:nvPr>
            <p:ph idx="1"/>
          </p:nvPr>
        </p:nvPicPr>
        <p:blipFill>
          <a:blip r:embed="rId3"/>
          <a:stretch>
            <a:fillRect/>
          </a:stretch>
        </p:blipFill>
        <p:spPr>
          <a:xfrm>
            <a:off x="429767" y="1553874"/>
            <a:ext cx="5719413" cy="4114800"/>
          </a:xfrm>
          <a:prstGeom prst="rect">
            <a:avLst/>
          </a:prstGeom>
        </p:spPr>
      </p:pic>
      <p:cxnSp>
        <p:nvCxnSpPr>
          <p:cNvPr id="17" name="Straight Arrow Connector 16">
            <a:extLst>
              <a:ext uri="{FF2B5EF4-FFF2-40B4-BE49-F238E27FC236}">
                <a16:creationId xmlns:a16="http://schemas.microsoft.com/office/drawing/2014/main" id="{8253FAB4-3C87-0845-B8A4-E26A132C2598}"/>
              </a:ext>
            </a:extLst>
          </p:cNvPr>
          <p:cNvCxnSpPr>
            <a:cxnSpLocks/>
          </p:cNvCxnSpPr>
          <p:nvPr/>
        </p:nvCxnSpPr>
        <p:spPr>
          <a:xfrm flipV="1">
            <a:off x="9114503" y="5195944"/>
            <a:ext cx="243746" cy="773555"/>
          </a:xfrm>
          <a:prstGeom prst="straightConnector1">
            <a:avLst/>
          </a:prstGeom>
          <a:ln w="508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0B9FF9B-E0C9-1D44-A129-BD51564E73E9}"/>
              </a:ext>
            </a:extLst>
          </p:cNvPr>
          <p:cNvCxnSpPr>
            <a:cxnSpLocks/>
          </p:cNvCxnSpPr>
          <p:nvPr/>
        </p:nvCxnSpPr>
        <p:spPr>
          <a:xfrm flipV="1">
            <a:off x="9674942" y="5195945"/>
            <a:ext cx="722982" cy="773554"/>
          </a:xfrm>
          <a:prstGeom prst="straightConnector1">
            <a:avLst/>
          </a:prstGeom>
          <a:ln w="508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E12C8BB-E595-0F45-B3B1-6EBAAC70D28D}"/>
              </a:ext>
            </a:extLst>
          </p:cNvPr>
          <p:cNvSpPr txBox="1"/>
          <p:nvPr/>
        </p:nvSpPr>
        <p:spPr>
          <a:xfrm>
            <a:off x="682905" y="5853752"/>
            <a:ext cx="3900669" cy="424732"/>
          </a:xfrm>
          <a:prstGeom prst="rect">
            <a:avLst/>
          </a:prstGeom>
          <a:noFill/>
          <a:ln w="19050">
            <a:solidFill>
              <a:schemeClr val="tx1"/>
            </a:solidFill>
          </a:ln>
        </p:spPr>
        <p:txBody>
          <a:bodyPr wrap="square" rtlCol="0">
            <a:spAutoFit/>
          </a:bodyPr>
          <a:lstStyle/>
          <a:p>
            <a:pPr algn="l">
              <a:lnSpc>
                <a:spcPct val="90000"/>
              </a:lnSpc>
            </a:pPr>
            <a:r>
              <a:rPr lang="en-US" sz="2400" b="1" dirty="0">
                <a:solidFill>
                  <a:srgbClr val="7030A0"/>
                </a:solidFill>
                <a:latin typeface="+mn-lt"/>
              </a:rPr>
              <a:t>Part of FY19 Milestone #1</a:t>
            </a:r>
          </a:p>
        </p:txBody>
      </p:sp>
    </p:spTree>
    <p:extLst>
      <p:ext uri="{BB962C8B-B14F-4D97-AF65-F5344CB8AC3E}">
        <p14:creationId xmlns:p14="http://schemas.microsoft.com/office/powerpoint/2010/main" val="204136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AFAD-BAC0-9C4B-8EE2-50B4009AF5F5}"/>
              </a:ext>
            </a:extLst>
          </p:cNvPr>
          <p:cNvSpPr>
            <a:spLocks noGrp="1"/>
          </p:cNvSpPr>
          <p:nvPr>
            <p:ph type="title"/>
          </p:nvPr>
        </p:nvSpPr>
        <p:spPr>
          <a:xfrm>
            <a:off x="383382" y="217296"/>
            <a:ext cx="11425236" cy="590931"/>
          </a:xfrm>
        </p:spPr>
        <p:txBody>
          <a:bodyPr/>
          <a:lstStyle/>
          <a:p>
            <a:r>
              <a:rPr lang="en-US" sz="3600" b="1" dirty="0">
                <a:solidFill>
                  <a:schemeClr val="tx2"/>
                </a:solidFill>
              </a:rPr>
              <a:t>Initial CTE measurements</a:t>
            </a:r>
          </a:p>
        </p:txBody>
      </p:sp>
      <p:pic>
        <p:nvPicPr>
          <p:cNvPr id="5" name="Content Placeholder 4">
            <a:extLst>
              <a:ext uri="{FF2B5EF4-FFF2-40B4-BE49-F238E27FC236}">
                <a16:creationId xmlns:a16="http://schemas.microsoft.com/office/drawing/2014/main" id="{B1273C2A-9715-D24B-BC81-9987EBC98D3D}"/>
              </a:ext>
            </a:extLst>
          </p:cNvPr>
          <p:cNvPicPr>
            <a:picLocks noGrp="1" noChangeAspect="1"/>
          </p:cNvPicPr>
          <p:nvPr>
            <p:ph idx="1"/>
          </p:nvPr>
        </p:nvPicPr>
        <p:blipFill>
          <a:blip r:embed="rId2"/>
          <a:stretch>
            <a:fillRect/>
          </a:stretch>
        </p:blipFill>
        <p:spPr>
          <a:xfrm>
            <a:off x="488393" y="910971"/>
            <a:ext cx="5533085" cy="4303511"/>
          </a:xfrm>
        </p:spPr>
      </p:pic>
      <p:pic>
        <p:nvPicPr>
          <p:cNvPr id="7" name="Picture 6">
            <a:extLst>
              <a:ext uri="{FF2B5EF4-FFF2-40B4-BE49-F238E27FC236}">
                <a16:creationId xmlns:a16="http://schemas.microsoft.com/office/drawing/2014/main" id="{B2EE408A-B276-8549-AAE6-C7E3C8AE4CF6}"/>
              </a:ext>
            </a:extLst>
          </p:cNvPr>
          <p:cNvPicPr>
            <a:picLocks noChangeAspect="1"/>
          </p:cNvPicPr>
          <p:nvPr/>
        </p:nvPicPr>
        <p:blipFill>
          <a:blip r:embed="rId3"/>
          <a:stretch>
            <a:fillRect/>
          </a:stretch>
        </p:blipFill>
        <p:spPr>
          <a:xfrm>
            <a:off x="7155940" y="1730096"/>
            <a:ext cx="3135936" cy="1710510"/>
          </a:xfrm>
          <a:prstGeom prst="rect">
            <a:avLst/>
          </a:prstGeom>
        </p:spPr>
      </p:pic>
      <p:sp>
        <p:nvSpPr>
          <p:cNvPr id="10" name="Rectangle 9">
            <a:extLst>
              <a:ext uri="{FF2B5EF4-FFF2-40B4-BE49-F238E27FC236}">
                <a16:creationId xmlns:a16="http://schemas.microsoft.com/office/drawing/2014/main" id="{458E1CD3-9A1B-5342-B145-647C08040884}"/>
              </a:ext>
            </a:extLst>
          </p:cNvPr>
          <p:cNvSpPr/>
          <p:nvPr/>
        </p:nvSpPr>
        <p:spPr>
          <a:xfrm>
            <a:off x="488393" y="5299751"/>
            <a:ext cx="10941607" cy="923330"/>
          </a:xfrm>
          <a:prstGeom prst="rect">
            <a:avLst/>
          </a:prstGeom>
        </p:spPr>
        <p:txBody>
          <a:bodyPr wrap="square">
            <a:spAutoFit/>
          </a:bodyPr>
          <a:lstStyle/>
          <a:p>
            <a:pPr>
              <a:lnSpc>
                <a:spcPct val="90000"/>
              </a:lnSpc>
            </a:pPr>
            <a:r>
              <a:rPr lang="en-US" sz="2000" b="1" dirty="0"/>
              <a:t>Thermal (cooling) stress:  </a:t>
            </a:r>
            <a:r>
              <a:rPr lang="en-US" sz="2400" dirty="0">
                <a:latin typeface="Symbol" pitchFamily="2" charset="2"/>
              </a:rPr>
              <a:t>s</a:t>
            </a:r>
            <a:r>
              <a:rPr lang="en-US" sz="2400" baseline="-25000" dirty="0"/>
              <a:t>ox</a:t>
            </a:r>
            <a:r>
              <a:rPr lang="en-US" sz="2400" dirty="0"/>
              <a:t> = - E</a:t>
            </a:r>
            <a:r>
              <a:rPr lang="en-US" sz="2400" baseline="-25000" dirty="0"/>
              <a:t>ox</a:t>
            </a:r>
            <a:r>
              <a:rPr lang="en-US" sz="2400" dirty="0"/>
              <a:t>•</a:t>
            </a:r>
            <a:r>
              <a:rPr lang="el-GR" sz="2400" dirty="0"/>
              <a:t>Δ</a:t>
            </a:r>
            <a:r>
              <a:rPr lang="en-US" sz="2400" dirty="0"/>
              <a:t>T•(</a:t>
            </a:r>
            <a:r>
              <a:rPr lang="en-US" sz="2400" b="1" dirty="0">
                <a:solidFill>
                  <a:schemeClr val="accent6"/>
                </a:solidFill>
                <a:latin typeface="Symbol" pitchFamily="2" charset="2"/>
              </a:rPr>
              <a:t>a</a:t>
            </a:r>
            <a:r>
              <a:rPr lang="en-US" sz="2400" b="1" baseline="-25000" dirty="0">
                <a:solidFill>
                  <a:schemeClr val="accent6"/>
                </a:solidFill>
              </a:rPr>
              <a:t>alloy </a:t>
            </a:r>
            <a:r>
              <a:rPr lang="en-US" sz="2400" b="1" dirty="0">
                <a:solidFill>
                  <a:schemeClr val="accent6"/>
                </a:solidFill>
              </a:rPr>
              <a:t>- </a:t>
            </a:r>
            <a:r>
              <a:rPr lang="en-US" sz="2400" b="1" dirty="0">
                <a:solidFill>
                  <a:schemeClr val="accent6"/>
                </a:solidFill>
                <a:latin typeface="Symbol" pitchFamily="2" charset="2"/>
              </a:rPr>
              <a:t>a</a:t>
            </a:r>
            <a:r>
              <a:rPr lang="en-US" sz="2400" b="1" baseline="-25000" dirty="0">
                <a:solidFill>
                  <a:schemeClr val="accent6"/>
                </a:solidFill>
              </a:rPr>
              <a:t>oxide</a:t>
            </a:r>
            <a:r>
              <a:rPr lang="en-US" sz="2400" dirty="0"/>
              <a:t>)/(1-</a:t>
            </a:r>
            <a:r>
              <a:rPr lang="en-US" sz="2400" dirty="0">
                <a:latin typeface="Symbol" pitchFamily="2" charset="2"/>
              </a:rPr>
              <a:t>u</a:t>
            </a:r>
            <a:r>
              <a:rPr lang="el-GR" sz="2400" dirty="0"/>
              <a:t>)</a:t>
            </a:r>
            <a:endParaRPr lang="en-US" sz="2400" dirty="0"/>
          </a:p>
          <a:p>
            <a:pPr>
              <a:lnSpc>
                <a:spcPct val="90000"/>
              </a:lnSpc>
            </a:pPr>
            <a:endParaRPr lang="en-US" sz="1200" dirty="0"/>
          </a:p>
          <a:p>
            <a:pPr>
              <a:lnSpc>
                <a:spcPct val="90000"/>
              </a:lnSpc>
            </a:pPr>
            <a:r>
              <a:rPr lang="en-US" sz="2000" b="1" dirty="0"/>
              <a:t>Strain Energy:  </a:t>
            </a:r>
            <a:r>
              <a:rPr lang="en-US" sz="2400" dirty="0"/>
              <a:t>W = f(</a:t>
            </a:r>
            <a:r>
              <a:rPr lang="en-US" sz="2400" dirty="0">
                <a:latin typeface="Symbol" pitchFamily="2" charset="2"/>
              </a:rPr>
              <a:t>d</a:t>
            </a:r>
            <a:r>
              <a:rPr lang="en-US" sz="2400" baseline="-25000" dirty="0"/>
              <a:t>oxide</a:t>
            </a:r>
            <a:r>
              <a:rPr lang="en-US" sz="2400" dirty="0"/>
              <a:t>) :</a:t>
            </a:r>
            <a:r>
              <a:rPr lang="en-US" sz="2000" dirty="0"/>
              <a:t>  </a:t>
            </a:r>
            <a:r>
              <a:rPr lang="en-US" sz="2400" dirty="0">
                <a:latin typeface="Symbol" pitchFamily="2" charset="2"/>
              </a:rPr>
              <a:t>d</a:t>
            </a:r>
            <a:r>
              <a:rPr lang="en-US" sz="2400" baseline="-25000" dirty="0"/>
              <a:t>spall </a:t>
            </a:r>
            <a:r>
              <a:rPr lang="en-US" sz="2400" dirty="0"/>
              <a:t>= f(</a:t>
            </a:r>
            <a:r>
              <a:rPr lang="el-GR" sz="2400" dirty="0"/>
              <a:t>Δ</a:t>
            </a:r>
            <a:r>
              <a:rPr lang="en-US" sz="2400" dirty="0"/>
              <a:t>T•</a:t>
            </a:r>
            <a:r>
              <a:rPr lang="el-GR" sz="2400" b="1" dirty="0">
                <a:solidFill>
                  <a:schemeClr val="accent6"/>
                </a:solidFill>
              </a:rPr>
              <a:t>Δ</a:t>
            </a:r>
            <a:r>
              <a:rPr lang="en-US" sz="2400" b="1" dirty="0">
                <a:solidFill>
                  <a:schemeClr val="accent6"/>
                </a:solidFill>
                <a:latin typeface="Symbol" pitchFamily="2" charset="2"/>
              </a:rPr>
              <a:t>a</a:t>
            </a:r>
            <a:r>
              <a:rPr lang="el-GR" sz="2400" baseline="30000" dirty="0"/>
              <a:t>)-2</a:t>
            </a:r>
            <a:r>
              <a:rPr lang="en-US" sz="2400" dirty="0"/>
              <a:t> </a:t>
            </a:r>
            <a:r>
              <a:rPr lang="en-US" dirty="0"/>
              <a:t>(critical scale thickness for spallation)</a:t>
            </a:r>
          </a:p>
        </p:txBody>
      </p:sp>
      <p:sp>
        <p:nvSpPr>
          <p:cNvPr id="11" name="TextBox 10">
            <a:extLst>
              <a:ext uri="{FF2B5EF4-FFF2-40B4-BE49-F238E27FC236}">
                <a16:creationId xmlns:a16="http://schemas.microsoft.com/office/drawing/2014/main" id="{393F5D1B-69DD-8141-814D-468EF84C64D8}"/>
              </a:ext>
            </a:extLst>
          </p:cNvPr>
          <p:cNvSpPr txBox="1"/>
          <p:nvPr/>
        </p:nvSpPr>
        <p:spPr>
          <a:xfrm>
            <a:off x="2276423" y="2503523"/>
            <a:ext cx="3175678" cy="424732"/>
          </a:xfrm>
          <a:prstGeom prst="rect">
            <a:avLst/>
          </a:prstGeom>
          <a:solidFill>
            <a:schemeClr val="bg1"/>
          </a:solidFill>
          <a:ln w="19050">
            <a:solidFill>
              <a:schemeClr val="tx1"/>
            </a:solidFill>
          </a:ln>
        </p:spPr>
        <p:txBody>
          <a:bodyPr wrap="none" rtlCol="0">
            <a:spAutoFit/>
          </a:bodyPr>
          <a:lstStyle/>
          <a:p>
            <a:pPr>
              <a:lnSpc>
                <a:spcPct val="90000"/>
              </a:lnSpc>
            </a:pPr>
            <a:r>
              <a:rPr lang="en-US" sz="2400" b="1" dirty="0">
                <a:solidFill>
                  <a:schemeClr val="accent6"/>
                </a:solidFill>
              </a:rPr>
              <a:t>SiC </a:t>
            </a:r>
            <a:r>
              <a:rPr lang="el-GR" sz="2400" b="1" dirty="0">
                <a:solidFill>
                  <a:schemeClr val="accent6"/>
                </a:solidFill>
              </a:rPr>
              <a:t>Δ</a:t>
            </a:r>
            <a:r>
              <a:rPr lang="en-US" sz="2400" b="1" dirty="0">
                <a:solidFill>
                  <a:schemeClr val="accent6"/>
                </a:solidFill>
                <a:latin typeface="Symbol" pitchFamily="2" charset="2"/>
              </a:rPr>
              <a:t>a </a:t>
            </a:r>
            <a:r>
              <a:rPr lang="en-US" sz="2400" b="1" dirty="0">
                <a:solidFill>
                  <a:schemeClr val="accent6"/>
                </a:solidFill>
                <a:latin typeface="Arial" panose="020B0604020202020204" pitchFamily="34" charset="0"/>
                <a:cs typeface="Arial" panose="020B0604020202020204" pitchFamily="34" charset="0"/>
              </a:rPr>
              <a:t>~ 4 at 1200°C</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FC57345-6EA4-524D-B735-7CCFA7002EEB}"/>
              </a:ext>
            </a:extLst>
          </p:cNvPr>
          <p:cNvSpPr txBox="1"/>
          <p:nvPr/>
        </p:nvSpPr>
        <p:spPr>
          <a:xfrm>
            <a:off x="7276167" y="1345830"/>
            <a:ext cx="3015709" cy="341632"/>
          </a:xfrm>
          <a:prstGeom prst="rect">
            <a:avLst/>
          </a:prstGeom>
          <a:noFill/>
        </p:spPr>
        <p:txBody>
          <a:bodyPr wrap="square" rtlCol="0">
            <a:spAutoFit/>
          </a:bodyPr>
          <a:lstStyle/>
          <a:p>
            <a:pPr algn="l">
              <a:lnSpc>
                <a:spcPct val="90000"/>
              </a:lnSpc>
            </a:pPr>
            <a:r>
              <a:rPr lang="en-US" dirty="0">
                <a:latin typeface="+mn-lt"/>
              </a:rPr>
              <a:t>SiO</a:t>
            </a:r>
            <a:r>
              <a:rPr lang="en-US" baseline="-25000" dirty="0">
                <a:latin typeface="+mn-lt"/>
              </a:rPr>
              <a:t>2</a:t>
            </a:r>
            <a:r>
              <a:rPr lang="en-US" dirty="0">
                <a:latin typeface="+mn-lt"/>
              </a:rPr>
              <a:t> and SiC specimens:</a:t>
            </a:r>
          </a:p>
        </p:txBody>
      </p:sp>
      <p:sp>
        <p:nvSpPr>
          <p:cNvPr id="14" name="TextBox 13">
            <a:extLst>
              <a:ext uri="{FF2B5EF4-FFF2-40B4-BE49-F238E27FC236}">
                <a16:creationId xmlns:a16="http://schemas.microsoft.com/office/drawing/2014/main" id="{F5B06EE3-C21D-8849-9DCA-933C9F38BB50}"/>
              </a:ext>
            </a:extLst>
          </p:cNvPr>
          <p:cNvSpPr txBox="1"/>
          <p:nvPr/>
        </p:nvSpPr>
        <p:spPr>
          <a:xfrm>
            <a:off x="6833686" y="4418418"/>
            <a:ext cx="3900669" cy="424732"/>
          </a:xfrm>
          <a:prstGeom prst="rect">
            <a:avLst/>
          </a:prstGeom>
          <a:noFill/>
          <a:ln w="19050">
            <a:solidFill>
              <a:schemeClr val="tx1"/>
            </a:solidFill>
          </a:ln>
        </p:spPr>
        <p:txBody>
          <a:bodyPr wrap="square" rtlCol="0">
            <a:spAutoFit/>
          </a:bodyPr>
          <a:lstStyle/>
          <a:p>
            <a:pPr algn="l">
              <a:lnSpc>
                <a:spcPct val="90000"/>
              </a:lnSpc>
            </a:pPr>
            <a:r>
              <a:rPr lang="en-US" sz="2400" b="1" dirty="0">
                <a:solidFill>
                  <a:srgbClr val="7030A0"/>
                </a:solidFill>
                <a:latin typeface="+mn-lt"/>
              </a:rPr>
              <a:t>Part of FY19 Milestone #2</a:t>
            </a:r>
          </a:p>
        </p:txBody>
      </p:sp>
      <p:sp>
        <p:nvSpPr>
          <p:cNvPr id="15" name="TextBox 14">
            <a:extLst>
              <a:ext uri="{FF2B5EF4-FFF2-40B4-BE49-F238E27FC236}">
                <a16:creationId xmlns:a16="http://schemas.microsoft.com/office/drawing/2014/main" id="{45975A4A-D91C-F04F-8250-D85E1632E716}"/>
              </a:ext>
            </a:extLst>
          </p:cNvPr>
          <p:cNvSpPr txBox="1"/>
          <p:nvPr/>
        </p:nvSpPr>
        <p:spPr>
          <a:xfrm>
            <a:off x="7155940" y="3555575"/>
            <a:ext cx="4739621" cy="341632"/>
          </a:xfrm>
          <a:prstGeom prst="rect">
            <a:avLst/>
          </a:prstGeom>
          <a:noFill/>
        </p:spPr>
        <p:txBody>
          <a:bodyPr wrap="square" rtlCol="0">
            <a:spAutoFit/>
          </a:bodyPr>
          <a:lstStyle/>
          <a:p>
            <a:pPr algn="l">
              <a:lnSpc>
                <a:spcPct val="90000"/>
              </a:lnSpc>
            </a:pPr>
            <a:r>
              <a:rPr lang="en-US" b="1" dirty="0">
                <a:solidFill>
                  <a:schemeClr val="accent6"/>
                </a:solidFill>
                <a:latin typeface="+mn-lt"/>
              </a:rPr>
              <a:t>Making Yb</a:t>
            </a:r>
            <a:r>
              <a:rPr lang="en-US" b="1" baseline="-25000" dirty="0">
                <a:solidFill>
                  <a:schemeClr val="accent6"/>
                </a:solidFill>
                <a:latin typeface="+mn-lt"/>
              </a:rPr>
              <a:t>2</a:t>
            </a:r>
            <a:r>
              <a:rPr lang="en-US" b="1" dirty="0">
                <a:solidFill>
                  <a:schemeClr val="accent6"/>
                </a:solidFill>
                <a:latin typeface="+mn-lt"/>
              </a:rPr>
              <a:t>Si</a:t>
            </a:r>
            <a:r>
              <a:rPr lang="en-US" b="1" baseline="-25000" dirty="0">
                <a:solidFill>
                  <a:schemeClr val="accent6"/>
                </a:solidFill>
                <a:latin typeface="+mn-lt"/>
              </a:rPr>
              <a:t>2</a:t>
            </a:r>
            <a:r>
              <a:rPr lang="en-US" b="1" dirty="0">
                <a:solidFill>
                  <a:schemeClr val="accent6"/>
                </a:solidFill>
                <a:latin typeface="+mn-lt"/>
              </a:rPr>
              <a:t>O</a:t>
            </a:r>
            <a:r>
              <a:rPr lang="en-US" b="1" baseline="-25000" dirty="0">
                <a:solidFill>
                  <a:schemeClr val="accent6"/>
                </a:solidFill>
                <a:latin typeface="+mn-lt"/>
              </a:rPr>
              <a:t>7</a:t>
            </a:r>
            <a:r>
              <a:rPr lang="en-US" b="1" dirty="0">
                <a:solidFill>
                  <a:schemeClr val="accent6"/>
                </a:solidFill>
                <a:latin typeface="+mn-lt"/>
              </a:rPr>
              <a:t> and Yb</a:t>
            </a:r>
            <a:r>
              <a:rPr lang="en-US" b="1" baseline="-25000" dirty="0">
                <a:solidFill>
                  <a:schemeClr val="accent6"/>
                </a:solidFill>
                <a:latin typeface="+mn-lt"/>
              </a:rPr>
              <a:t>2</a:t>
            </a:r>
            <a:r>
              <a:rPr lang="en-US" b="1" dirty="0">
                <a:solidFill>
                  <a:schemeClr val="accent6"/>
                </a:solidFill>
                <a:latin typeface="+mn-lt"/>
              </a:rPr>
              <a:t>SiO</a:t>
            </a:r>
            <a:r>
              <a:rPr lang="en-US" b="1" baseline="-25000" dirty="0">
                <a:solidFill>
                  <a:schemeClr val="accent6"/>
                </a:solidFill>
                <a:latin typeface="+mn-lt"/>
              </a:rPr>
              <a:t>5</a:t>
            </a:r>
            <a:r>
              <a:rPr lang="en-US" b="1" dirty="0">
                <a:solidFill>
                  <a:schemeClr val="accent6"/>
                </a:solidFill>
                <a:latin typeface="+mn-lt"/>
              </a:rPr>
              <a:t> samples</a:t>
            </a:r>
          </a:p>
        </p:txBody>
      </p:sp>
    </p:spTree>
    <p:extLst>
      <p:ext uri="{BB962C8B-B14F-4D97-AF65-F5344CB8AC3E}">
        <p14:creationId xmlns:p14="http://schemas.microsoft.com/office/powerpoint/2010/main" val="4097938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AFAD-BAC0-9C4B-8EE2-50B4009AF5F5}"/>
              </a:ext>
            </a:extLst>
          </p:cNvPr>
          <p:cNvSpPr>
            <a:spLocks noGrp="1"/>
          </p:cNvSpPr>
          <p:nvPr>
            <p:ph type="title"/>
          </p:nvPr>
        </p:nvSpPr>
        <p:spPr>
          <a:xfrm>
            <a:off x="383382" y="261293"/>
            <a:ext cx="11425236" cy="590931"/>
          </a:xfrm>
        </p:spPr>
        <p:txBody>
          <a:bodyPr/>
          <a:lstStyle/>
          <a:p>
            <a:r>
              <a:rPr lang="en-US" sz="3600" b="1" dirty="0">
                <a:solidFill>
                  <a:schemeClr val="tx2"/>
                </a:solidFill>
              </a:rPr>
              <a:t>Initial CTE measurements</a:t>
            </a:r>
          </a:p>
        </p:txBody>
      </p:sp>
      <p:pic>
        <p:nvPicPr>
          <p:cNvPr id="5" name="Content Placeholder 4">
            <a:extLst>
              <a:ext uri="{FF2B5EF4-FFF2-40B4-BE49-F238E27FC236}">
                <a16:creationId xmlns:a16="http://schemas.microsoft.com/office/drawing/2014/main" id="{B1273C2A-9715-D24B-BC81-9987EBC98D3D}"/>
              </a:ext>
            </a:extLst>
          </p:cNvPr>
          <p:cNvPicPr>
            <a:picLocks noGrp="1" noChangeAspect="1"/>
          </p:cNvPicPr>
          <p:nvPr>
            <p:ph idx="1"/>
          </p:nvPr>
        </p:nvPicPr>
        <p:blipFill>
          <a:blip r:embed="rId2"/>
          <a:stretch>
            <a:fillRect/>
          </a:stretch>
        </p:blipFill>
        <p:spPr>
          <a:xfrm>
            <a:off x="488393" y="910971"/>
            <a:ext cx="5533085" cy="4303511"/>
          </a:xfrm>
        </p:spPr>
      </p:pic>
      <p:pic>
        <p:nvPicPr>
          <p:cNvPr id="9" name="Picture 8">
            <a:extLst>
              <a:ext uri="{FF2B5EF4-FFF2-40B4-BE49-F238E27FC236}">
                <a16:creationId xmlns:a16="http://schemas.microsoft.com/office/drawing/2014/main" id="{111E33F3-291C-2F4D-8277-CBB42F56CB8D}"/>
              </a:ext>
            </a:extLst>
          </p:cNvPr>
          <p:cNvPicPr>
            <a:picLocks noChangeAspect="1"/>
          </p:cNvPicPr>
          <p:nvPr/>
        </p:nvPicPr>
        <p:blipFill>
          <a:blip r:embed="rId3"/>
          <a:stretch>
            <a:fillRect/>
          </a:stretch>
        </p:blipFill>
        <p:spPr>
          <a:xfrm>
            <a:off x="8700209" y="1328055"/>
            <a:ext cx="3429000" cy="3200400"/>
          </a:xfrm>
          <a:prstGeom prst="rect">
            <a:avLst/>
          </a:prstGeom>
        </p:spPr>
      </p:pic>
      <p:sp>
        <p:nvSpPr>
          <p:cNvPr id="10" name="Rectangle 9">
            <a:extLst>
              <a:ext uri="{FF2B5EF4-FFF2-40B4-BE49-F238E27FC236}">
                <a16:creationId xmlns:a16="http://schemas.microsoft.com/office/drawing/2014/main" id="{458E1CD3-9A1B-5342-B145-647C08040884}"/>
              </a:ext>
            </a:extLst>
          </p:cNvPr>
          <p:cNvSpPr/>
          <p:nvPr/>
        </p:nvSpPr>
        <p:spPr>
          <a:xfrm>
            <a:off x="488393" y="5299751"/>
            <a:ext cx="10941607" cy="923330"/>
          </a:xfrm>
          <a:prstGeom prst="rect">
            <a:avLst/>
          </a:prstGeom>
        </p:spPr>
        <p:txBody>
          <a:bodyPr wrap="square">
            <a:spAutoFit/>
          </a:bodyPr>
          <a:lstStyle/>
          <a:p>
            <a:pPr>
              <a:lnSpc>
                <a:spcPct val="90000"/>
              </a:lnSpc>
            </a:pPr>
            <a:r>
              <a:rPr lang="en-US" sz="2000" b="1" dirty="0"/>
              <a:t>Thermal (cooling) stress:  </a:t>
            </a:r>
            <a:r>
              <a:rPr lang="en-US" sz="2400" dirty="0">
                <a:latin typeface="Symbol" pitchFamily="2" charset="2"/>
              </a:rPr>
              <a:t>s</a:t>
            </a:r>
            <a:r>
              <a:rPr lang="en-US" sz="2400" baseline="-25000" dirty="0"/>
              <a:t>ox</a:t>
            </a:r>
            <a:r>
              <a:rPr lang="en-US" sz="2400" dirty="0"/>
              <a:t> = - E</a:t>
            </a:r>
            <a:r>
              <a:rPr lang="en-US" sz="2400" baseline="-25000" dirty="0"/>
              <a:t>ox</a:t>
            </a:r>
            <a:r>
              <a:rPr lang="en-US" sz="2400" dirty="0"/>
              <a:t>•</a:t>
            </a:r>
            <a:r>
              <a:rPr lang="el-GR" sz="2400" dirty="0"/>
              <a:t>Δ</a:t>
            </a:r>
            <a:r>
              <a:rPr lang="en-US" sz="2400" dirty="0"/>
              <a:t>T•(</a:t>
            </a:r>
            <a:r>
              <a:rPr lang="en-US" sz="2400" b="1" dirty="0">
                <a:solidFill>
                  <a:schemeClr val="accent6"/>
                </a:solidFill>
                <a:latin typeface="Symbol" pitchFamily="2" charset="2"/>
              </a:rPr>
              <a:t>a</a:t>
            </a:r>
            <a:r>
              <a:rPr lang="en-US" sz="2400" b="1" baseline="-25000" dirty="0">
                <a:solidFill>
                  <a:schemeClr val="accent6"/>
                </a:solidFill>
              </a:rPr>
              <a:t>alloy </a:t>
            </a:r>
            <a:r>
              <a:rPr lang="en-US" sz="2400" b="1" dirty="0">
                <a:solidFill>
                  <a:schemeClr val="accent6"/>
                </a:solidFill>
              </a:rPr>
              <a:t>- </a:t>
            </a:r>
            <a:r>
              <a:rPr lang="en-US" sz="2400" b="1" dirty="0">
                <a:solidFill>
                  <a:schemeClr val="accent6"/>
                </a:solidFill>
                <a:latin typeface="Symbol" pitchFamily="2" charset="2"/>
              </a:rPr>
              <a:t>a</a:t>
            </a:r>
            <a:r>
              <a:rPr lang="en-US" sz="2400" b="1" baseline="-25000" dirty="0">
                <a:solidFill>
                  <a:schemeClr val="accent6"/>
                </a:solidFill>
              </a:rPr>
              <a:t>oxide</a:t>
            </a:r>
            <a:r>
              <a:rPr lang="en-US" sz="2400" dirty="0"/>
              <a:t>)/(1-</a:t>
            </a:r>
            <a:r>
              <a:rPr lang="en-US" sz="2400" dirty="0">
                <a:latin typeface="Symbol" pitchFamily="2" charset="2"/>
              </a:rPr>
              <a:t>u</a:t>
            </a:r>
            <a:r>
              <a:rPr lang="el-GR" sz="2400" dirty="0"/>
              <a:t>)</a:t>
            </a:r>
            <a:endParaRPr lang="en-US" sz="2400" dirty="0"/>
          </a:p>
          <a:p>
            <a:pPr>
              <a:lnSpc>
                <a:spcPct val="90000"/>
              </a:lnSpc>
            </a:pPr>
            <a:endParaRPr lang="en-US" sz="1200" dirty="0"/>
          </a:p>
          <a:p>
            <a:pPr>
              <a:lnSpc>
                <a:spcPct val="90000"/>
              </a:lnSpc>
            </a:pPr>
            <a:r>
              <a:rPr lang="en-US" sz="2000" b="1" dirty="0"/>
              <a:t>Strain Energy:  </a:t>
            </a:r>
            <a:r>
              <a:rPr lang="en-US" sz="2400" dirty="0"/>
              <a:t>W = f(</a:t>
            </a:r>
            <a:r>
              <a:rPr lang="en-US" sz="2400" dirty="0">
                <a:latin typeface="Symbol" pitchFamily="2" charset="2"/>
              </a:rPr>
              <a:t>d</a:t>
            </a:r>
            <a:r>
              <a:rPr lang="en-US" sz="2400" baseline="-25000" dirty="0"/>
              <a:t>oxide</a:t>
            </a:r>
            <a:r>
              <a:rPr lang="en-US" sz="2400" dirty="0"/>
              <a:t>) :</a:t>
            </a:r>
            <a:r>
              <a:rPr lang="en-US" sz="2000" dirty="0"/>
              <a:t>  </a:t>
            </a:r>
            <a:r>
              <a:rPr lang="en-US" sz="2400" dirty="0">
                <a:latin typeface="Symbol" pitchFamily="2" charset="2"/>
              </a:rPr>
              <a:t>d</a:t>
            </a:r>
            <a:r>
              <a:rPr lang="en-US" sz="2400" baseline="-25000" dirty="0"/>
              <a:t>spall </a:t>
            </a:r>
            <a:r>
              <a:rPr lang="en-US" sz="2400" dirty="0"/>
              <a:t>= f(</a:t>
            </a:r>
            <a:r>
              <a:rPr lang="el-GR" sz="2400" dirty="0"/>
              <a:t>Δ</a:t>
            </a:r>
            <a:r>
              <a:rPr lang="en-US" sz="2400" dirty="0"/>
              <a:t>T•</a:t>
            </a:r>
            <a:r>
              <a:rPr lang="el-GR" sz="2400" b="1" dirty="0">
                <a:solidFill>
                  <a:schemeClr val="accent6"/>
                </a:solidFill>
              </a:rPr>
              <a:t>Δ</a:t>
            </a:r>
            <a:r>
              <a:rPr lang="en-US" sz="2400" b="1" dirty="0">
                <a:solidFill>
                  <a:schemeClr val="accent6"/>
                </a:solidFill>
                <a:latin typeface="Symbol" pitchFamily="2" charset="2"/>
              </a:rPr>
              <a:t>a</a:t>
            </a:r>
            <a:r>
              <a:rPr lang="el-GR" sz="2400" baseline="30000" dirty="0"/>
              <a:t>)-2</a:t>
            </a:r>
            <a:r>
              <a:rPr lang="en-US" sz="2400" dirty="0"/>
              <a:t> </a:t>
            </a:r>
            <a:r>
              <a:rPr lang="en-US" dirty="0"/>
              <a:t>(critical scale thickness for spallation)</a:t>
            </a:r>
          </a:p>
        </p:txBody>
      </p:sp>
      <p:sp>
        <p:nvSpPr>
          <p:cNvPr id="11" name="TextBox 10">
            <a:extLst>
              <a:ext uri="{FF2B5EF4-FFF2-40B4-BE49-F238E27FC236}">
                <a16:creationId xmlns:a16="http://schemas.microsoft.com/office/drawing/2014/main" id="{393F5D1B-69DD-8141-814D-468EF84C64D8}"/>
              </a:ext>
            </a:extLst>
          </p:cNvPr>
          <p:cNvSpPr txBox="1"/>
          <p:nvPr/>
        </p:nvSpPr>
        <p:spPr>
          <a:xfrm>
            <a:off x="2276423" y="2503523"/>
            <a:ext cx="3175678" cy="424732"/>
          </a:xfrm>
          <a:prstGeom prst="rect">
            <a:avLst/>
          </a:prstGeom>
          <a:solidFill>
            <a:schemeClr val="bg1"/>
          </a:solidFill>
          <a:ln w="19050">
            <a:solidFill>
              <a:schemeClr val="tx1"/>
            </a:solidFill>
          </a:ln>
        </p:spPr>
        <p:txBody>
          <a:bodyPr wrap="none" rtlCol="0">
            <a:spAutoFit/>
          </a:bodyPr>
          <a:lstStyle/>
          <a:p>
            <a:pPr>
              <a:lnSpc>
                <a:spcPct val="90000"/>
              </a:lnSpc>
            </a:pPr>
            <a:r>
              <a:rPr lang="en-US" sz="2400" b="1" dirty="0">
                <a:solidFill>
                  <a:schemeClr val="accent6"/>
                </a:solidFill>
              </a:rPr>
              <a:t>SiC </a:t>
            </a:r>
            <a:r>
              <a:rPr lang="el-GR" sz="2400" b="1" dirty="0">
                <a:solidFill>
                  <a:schemeClr val="accent6"/>
                </a:solidFill>
              </a:rPr>
              <a:t>Δ</a:t>
            </a:r>
            <a:r>
              <a:rPr lang="en-US" sz="2400" b="1" dirty="0">
                <a:solidFill>
                  <a:schemeClr val="accent6"/>
                </a:solidFill>
                <a:latin typeface="Symbol" pitchFamily="2" charset="2"/>
              </a:rPr>
              <a:t>a </a:t>
            </a:r>
            <a:r>
              <a:rPr lang="en-US" sz="2400" b="1" dirty="0">
                <a:solidFill>
                  <a:schemeClr val="accent6"/>
                </a:solidFill>
                <a:latin typeface="Arial" panose="020B0604020202020204" pitchFamily="34" charset="0"/>
                <a:cs typeface="Arial" panose="020B0604020202020204" pitchFamily="34" charset="0"/>
              </a:rPr>
              <a:t>~ 4 at 1200°C</a:t>
            </a:r>
            <a:endParaRPr lang="en-US" sz="2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8E24873-8AD5-5E4A-9426-3FC7103EA3CD}"/>
              </a:ext>
            </a:extLst>
          </p:cNvPr>
          <p:cNvSpPr txBox="1"/>
          <p:nvPr/>
        </p:nvSpPr>
        <p:spPr>
          <a:xfrm>
            <a:off x="6096000" y="1895380"/>
            <a:ext cx="2604209" cy="1754326"/>
          </a:xfrm>
          <a:prstGeom prst="rect">
            <a:avLst/>
          </a:prstGeom>
          <a:noFill/>
        </p:spPr>
        <p:txBody>
          <a:bodyPr wrap="square" rtlCol="0">
            <a:spAutoFit/>
          </a:bodyPr>
          <a:lstStyle/>
          <a:p>
            <a:pPr algn="l">
              <a:lnSpc>
                <a:spcPct val="90000"/>
              </a:lnSpc>
            </a:pPr>
            <a:r>
              <a:rPr lang="en-US" sz="2000" b="1" dirty="0">
                <a:solidFill>
                  <a:srgbClr val="00B050"/>
                </a:solidFill>
                <a:latin typeface="+mn-lt"/>
              </a:rPr>
              <a:t>If NiAl: </a:t>
            </a:r>
            <a:r>
              <a:rPr lang="en-US" sz="2000" b="1" dirty="0">
                <a:solidFill>
                  <a:srgbClr val="00B050"/>
                </a:solidFill>
                <a:latin typeface="Symbol" pitchFamily="2" charset="2"/>
              </a:rPr>
              <a:t>Da</a:t>
            </a:r>
            <a:r>
              <a:rPr lang="en-US" sz="2000" b="1" dirty="0">
                <a:solidFill>
                  <a:srgbClr val="00B050"/>
                </a:solidFill>
                <a:latin typeface="+mn-lt"/>
              </a:rPr>
              <a:t> ~5.8</a:t>
            </a:r>
          </a:p>
          <a:p>
            <a:pPr algn="l">
              <a:lnSpc>
                <a:spcPct val="90000"/>
              </a:lnSpc>
            </a:pPr>
            <a:r>
              <a:rPr lang="en-US" sz="2000" b="1" dirty="0">
                <a:solidFill>
                  <a:srgbClr val="00B050"/>
                </a:solidFill>
                <a:latin typeface="Symbol" pitchFamily="2" charset="2"/>
              </a:rPr>
              <a:t>d</a:t>
            </a:r>
            <a:r>
              <a:rPr lang="en-US" sz="2000" b="1" dirty="0">
                <a:solidFill>
                  <a:srgbClr val="00B050"/>
                </a:solidFill>
                <a:latin typeface="+mn-lt"/>
              </a:rPr>
              <a:t>=10 µm at 1200°C</a:t>
            </a:r>
          </a:p>
          <a:p>
            <a:pPr>
              <a:lnSpc>
                <a:spcPct val="90000"/>
              </a:lnSpc>
            </a:pPr>
            <a:r>
              <a:rPr lang="en-US" sz="2000" b="1" dirty="0">
                <a:solidFill>
                  <a:schemeClr val="accent6"/>
                </a:solidFill>
                <a:latin typeface="+mn-lt"/>
              </a:rPr>
              <a:t>Then SiC: </a:t>
            </a:r>
            <a:r>
              <a:rPr lang="en-US" sz="2000" b="1" dirty="0">
                <a:solidFill>
                  <a:schemeClr val="accent6"/>
                </a:solidFill>
                <a:latin typeface="Symbol" pitchFamily="2" charset="2"/>
              </a:rPr>
              <a:t>Da</a:t>
            </a:r>
            <a:r>
              <a:rPr lang="en-US" sz="2000" b="1" dirty="0">
                <a:solidFill>
                  <a:schemeClr val="accent6"/>
                </a:solidFill>
                <a:latin typeface="+mn-lt"/>
              </a:rPr>
              <a:t> ~4</a:t>
            </a:r>
          </a:p>
          <a:p>
            <a:pPr>
              <a:lnSpc>
                <a:spcPct val="90000"/>
              </a:lnSpc>
            </a:pPr>
            <a:r>
              <a:rPr lang="en-US" sz="2000" b="1" dirty="0">
                <a:solidFill>
                  <a:schemeClr val="accent6"/>
                </a:solidFill>
                <a:latin typeface="Symbol" pitchFamily="2" charset="2"/>
              </a:rPr>
              <a:t>d</a:t>
            </a:r>
            <a:r>
              <a:rPr lang="en-US" sz="2000" b="1" dirty="0">
                <a:solidFill>
                  <a:schemeClr val="accent6"/>
                </a:solidFill>
              </a:rPr>
              <a:t>=15 µm at 1400°C</a:t>
            </a:r>
          </a:p>
          <a:p>
            <a:pPr>
              <a:lnSpc>
                <a:spcPct val="90000"/>
              </a:lnSpc>
            </a:pPr>
            <a:r>
              <a:rPr lang="en-US" sz="2000" b="1" dirty="0">
                <a:solidFill>
                  <a:srgbClr val="0070C0"/>
                </a:solidFill>
              </a:rPr>
              <a:t>&amp; Si:  </a:t>
            </a:r>
            <a:r>
              <a:rPr lang="en-US" sz="2000" b="1" dirty="0">
                <a:solidFill>
                  <a:srgbClr val="0070C0"/>
                </a:solidFill>
                <a:latin typeface="Symbol" pitchFamily="2" charset="2"/>
              </a:rPr>
              <a:t>Da</a:t>
            </a:r>
            <a:r>
              <a:rPr lang="en-US" sz="2000" b="1" dirty="0">
                <a:solidFill>
                  <a:srgbClr val="0070C0"/>
                </a:solidFill>
              </a:rPr>
              <a:t> ~3.4</a:t>
            </a:r>
          </a:p>
          <a:p>
            <a:pPr>
              <a:lnSpc>
                <a:spcPct val="90000"/>
              </a:lnSpc>
            </a:pPr>
            <a:r>
              <a:rPr lang="en-US" sz="2000" b="1" dirty="0">
                <a:solidFill>
                  <a:srgbClr val="0070C0"/>
                </a:solidFill>
                <a:latin typeface="Symbol" pitchFamily="2" charset="2"/>
              </a:rPr>
              <a:t>d</a:t>
            </a:r>
            <a:r>
              <a:rPr lang="en-US" sz="2000" b="1" dirty="0">
                <a:solidFill>
                  <a:srgbClr val="0070C0"/>
                </a:solidFill>
              </a:rPr>
              <a:t>=21 µm at 1400°C</a:t>
            </a:r>
          </a:p>
        </p:txBody>
      </p:sp>
    </p:spTree>
    <p:extLst>
      <p:ext uri="{BB962C8B-B14F-4D97-AF65-F5344CB8AC3E}">
        <p14:creationId xmlns:p14="http://schemas.microsoft.com/office/powerpoint/2010/main" val="1554748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C271-8F58-554A-A59A-31D5AAF86EAF}"/>
              </a:ext>
            </a:extLst>
          </p:cNvPr>
          <p:cNvSpPr>
            <a:spLocks noGrp="1"/>
          </p:cNvSpPr>
          <p:nvPr>
            <p:ph type="title"/>
          </p:nvPr>
        </p:nvSpPr>
        <p:spPr>
          <a:xfrm>
            <a:off x="381000" y="176150"/>
            <a:ext cx="11430000" cy="521681"/>
          </a:xfrm>
        </p:spPr>
        <p:txBody>
          <a:bodyPr/>
          <a:lstStyle/>
          <a:p>
            <a:r>
              <a:rPr lang="en-US" sz="3100" b="1" dirty="0">
                <a:solidFill>
                  <a:schemeClr val="tx2"/>
                </a:solidFill>
              </a:rPr>
              <a:t>Annealing: more affect on EBC performance than porosity</a:t>
            </a:r>
          </a:p>
        </p:txBody>
      </p:sp>
      <p:sp>
        <p:nvSpPr>
          <p:cNvPr id="7" name="Content Placeholder 6">
            <a:extLst>
              <a:ext uri="{FF2B5EF4-FFF2-40B4-BE49-F238E27FC236}">
                <a16:creationId xmlns:a16="http://schemas.microsoft.com/office/drawing/2014/main" id="{8ED4F576-E2A7-E54C-AE37-AC965FF0C0CA}"/>
              </a:ext>
            </a:extLst>
          </p:cNvPr>
          <p:cNvSpPr>
            <a:spLocks noGrp="1"/>
          </p:cNvSpPr>
          <p:nvPr>
            <p:ph idx="1"/>
          </p:nvPr>
        </p:nvSpPr>
        <p:spPr>
          <a:xfrm>
            <a:off x="381000" y="798004"/>
            <a:ext cx="11430000" cy="5079999"/>
          </a:xfrm>
        </p:spPr>
        <p:txBody>
          <a:bodyPr/>
          <a:lstStyle/>
          <a:p>
            <a:r>
              <a:rPr lang="en-US" dirty="0"/>
              <a:t>1st batch of EBC specimens evaluated with two porosity levels</a:t>
            </a:r>
          </a:p>
          <a:p>
            <a:pPr lvl="1"/>
            <a:r>
              <a:rPr lang="en-US" dirty="0"/>
              <a:t>Yb</a:t>
            </a:r>
            <a:r>
              <a:rPr lang="en-US" baseline="-25000" dirty="0"/>
              <a:t>2</a:t>
            </a:r>
            <a:r>
              <a:rPr lang="en-US" dirty="0"/>
              <a:t>Si</a:t>
            </a:r>
            <a:r>
              <a:rPr lang="en-US" baseline="-25000" dirty="0"/>
              <a:t>2</a:t>
            </a:r>
            <a:r>
              <a:rPr lang="en-US" dirty="0"/>
              <a:t>O</a:t>
            </a:r>
            <a:r>
              <a:rPr lang="en-US" baseline="-25000" dirty="0"/>
              <a:t>7</a:t>
            </a:r>
            <a:r>
              <a:rPr lang="en-US" dirty="0"/>
              <a:t> on CVD SiC with and without annealing</a:t>
            </a:r>
          </a:p>
          <a:p>
            <a:pPr lvl="1"/>
            <a:r>
              <a:rPr lang="en-US" dirty="0"/>
              <a:t>No coatings were protective at 1425°C</a:t>
            </a:r>
          </a:p>
          <a:p>
            <a:pPr lvl="1"/>
            <a:r>
              <a:rPr lang="en-US" b="1" dirty="0">
                <a:solidFill>
                  <a:schemeClr val="tx2"/>
                </a:solidFill>
              </a:rPr>
              <a:t>Better 1300°C adhesion after initial 4h/1300°C anneal</a:t>
            </a:r>
          </a:p>
          <a:p>
            <a:r>
              <a:rPr lang="en-US" dirty="0"/>
              <a:t>Experimental procedure being evaluated in high T steam</a:t>
            </a:r>
          </a:p>
          <a:p>
            <a:pPr lvl="1"/>
            <a:r>
              <a:rPr lang="en-US" dirty="0"/>
              <a:t>Issue with alumina contamination</a:t>
            </a:r>
          </a:p>
          <a:p>
            <a:r>
              <a:rPr lang="en-US" dirty="0"/>
              <a:t>Assessing the next generation of EBC’s for power generation</a:t>
            </a:r>
          </a:p>
          <a:p>
            <a:pPr lvl="1"/>
            <a:r>
              <a:rPr lang="en-US" dirty="0"/>
              <a:t>Is 25,000 h lifetime viable?</a:t>
            </a:r>
          </a:p>
          <a:p>
            <a:pPr lvl="1"/>
            <a:r>
              <a:rPr lang="en-US" dirty="0"/>
              <a:t>Collecting more data at 1250°-1350°C</a:t>
            </a:r>
          </a:p>
          <a:p>
            <a:pPr lvl="1"/>
            <a:r>
              <a:rPr lang="en-US" dirty="0"/>
              <a:t>With and without Si bond coating</a:t>
            </a:r>
          </a:p>
          <a:p>
            <a:pPr lvl="1"/>
            <a:r>
              <a:rPr lang="en-US" b="1" dirty="0">
                <a:solidFill>
                  <a:schemeClr val="accent6"/>
                </a:solidFill>
              </a:rPr>
              <a:t>Collecting CTE data to model failure</a:t>
            </a:r>
          </a:p>
          <a:p>
            <a:pPr lvl="1"/>
            <a:endParaRPr lang="en-US" dirty="0"/>
          </a:p>
        </p:txBody>
      </p:sp>
      <p:pic>
        <p:nvPicPr>
          <p:cNvPr id="4" name="Picture 3">
            <a:extLst>
              <a:ext uri="{FF2B5EF4-FFF2-40B4-BE49-F238E27FC236}">
                <a16:creationId xmlns:a16="http://schemas.microsoft.com/office/drawing/2014/main" id="{30FF1FF8-0C56-2248-ACD1-EE1C5C1C7DE4}"/>
              </a:ext>
            </a:extLst>
          </p:cNvPr>
          <p:cNvPicPr>
            <a:picLocks noChangeAspect="1"/>
          </p:cNvPicPr>
          <p:nvPr/>
        </p:nvPicPr>
        <p:blipFill>
          <a:blip r:embed="rId2"/>
          <a:stretch>
            <a:fillRect/>
          </a:stretch>
        </p:blipFill>
        <p:spPr>
          <a:xfrm>
            <a:off x="7986119" y="4251084"/>
            <a:ext cx="3481534" cy="2461691"/>
          </a:xfrm>
          <a:prstGeom prst="rect">
            <a:avLst/>
          </a:prstGeom>
        </p:spPr>
      </p:pic>
    </p:spTree>
    <p:extLst>
      <p:ext uri="{BB962C8B-B14F-4D97-AF65-F5344CB8AC3E}">
        <p14:creationId xmlns:p14="http://schemas.microsoft.com/office/powerpoint/2010/main" val="2462116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C5B049-9184-294F-A444-5FC3D9355627}"/>
              </a:ext>
            </a:extLst>
          </p:cNvPr>
          <p:cNvSpPr>
            <a:spLocks noGrp="1"/>
          </p:cNvSpPr>
          <p:nvPr>
            <p:ph type="title"/>
          </p:nvPr>
        </p:nvSpPr>
        <p:spPr/>
        <p:txBody>
          <a:bodyPr/>
          <a:lstStyle/>
          <a:p>
            <a:r>
              <a:rPr lang="en-US" b="1" dirty="0">
                <a:solidFill>
                  <a:schemeClr val="tx2"/>
                </a:solidFill>
              </a:rPr>
              <a:t>Backup slides</a:t>
            </a:r>
          </a:p>
        </p:txBody>
      </p:sp>
      <p:sp>
        <p:nvSpPr>
          <p:cNvPr id="3" name="Content Placeholder 2">
            <a:extLst>
              <a:ext uri="{FF2B5EF4-FFF2-40B4-BE49-F238E27FC236}">
                <a16:creationId xmlns:a16="http://schemas.microsoft.com/office/drawing/2014/main" id="{D79B3523-DC44-AF41-9F42-7D39A81BA42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78443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38" y="70907"/>
            <a:ext cx="12057184" cy="978729"/>
          </a:xfrm>
        </p:spPr>
        <p:txBody>
          <a:bodyPr/>
          <a:lstStyle/>
          <a:p>
            <a:r>
              <a:rPr lang="en-US" b="1" dirty="0">
                <a:solidFill>
                  <a:schemeClr val="tx2"/>
                </a:solidFill>
              </a:rPr>
              <a:t>ORNL project moving from turbine coatings for metals (TBC)            to turbine coatings for ceramic matrix composites (EBC)</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5476" y="1058181"/>
            <a:ext cx="6985999" cy="5277909"/>
          </a:xfrm>
          <a:prstGeom prst="rect">
            <a:avLst/>
          </a:prstGeom>
        </p:spPr>
      </p:pic>
      <p:sp>
        <p:nvSpPr>
          <p:cNvPr id="7" name="TextBox 6"/>
          <p:cNvSpPr txBox="1"/>
          <p:nvPr/>
        </p:nvSpPr>
        <p:spPr>
          <a:xfrm>
            <a:off x="4161857" y="4742401"/>
            <a:ext cx="1938351" cy="313932"/>
          </a:xfrm>
          <a:prstGeom prst="rect">
            <a:avLst/>
          </a:prstGeom>
          <a:noFill/>
        </p:spPr>
        <p:txBody>
          <a:bodyPr wrap="none" rtlCol="0">
            <a:spAutoFit/>
          </a:bodyPr>
          <a:lstStyle/>
          <a:p>
            <a:pPr algn="ctr">
              <a:lnSpc>
                <a:spcPct val="90000"/>
              </a:lnSpc>
            </a:pPr>
            <a:r>
              <a:rPr lang="en-US" sz="1600" b="1" dirty="0"/>
              <a:t>Superalloys/TBCs</a:t>
            </a:r>
          </a:p>
        </p:txBody>
      </p:sp>
      <p:sp>
        <p:nvSpPr>
          <p:cNvPr id="9" name="TextBox 8"/>
          <p:cNvSpPr txBox="1"/>
          <p:nvPr/>
        </p:nvSpPr>
        <p:spPr>
          <a:xfrm>
            <a:off x="5951884" y="3313190"/>
            <a:ext cx="1018227" cy="590931"/>
          </a:xfrm>
          <a:prstGeom prst="rect">
            <a:avLst/>
          </a:prstGeom>
          <a:noFill/>
        </p:spPr>
        <p:txBody>
          <a:bodyPr wrap="none" rtlCol="0">
            <a:spAutoFit/>
          </a:bodyPr>
          <a:lstStyle/>
          <a:p>
            <a:pPr algn="ctr">
              <a:lnSpc>
                <a:spcPct val="90000"/>
              </a:lnSpc>
            </a:pPr>
            <a:r>
              <a:rPr lang="en-US" b="1" dirty="0"/>
              <a:t>SiC/SiC</a:t>
            </a:r>
          </a:p>
          <a:p>
            <a:pPr algn="ctr">
              <a:lnSpc>
                <a:spcPct val="90000"/>
              </a:lnSpc>
            </a:pPr>
            <a:r>
              <a:rPr lang="en-US" b="1" dirty="0"/>
              <a:t>CMCs</a:t>
            </a:r>
          </a:p>
        </p:txBody>
      </p:sp>
      <p:sp>
        <p:nvSpPr>
          <p:cNvPr id="10" name="TextBox 9"/>
          <p:cNvSpPr txBox="1"/>
          <p:nvPr/>
        </p:nvSpPr>
        <p:spPr>
          <a:xfrm>
            <a:off x="6379059" y="2136406"/>
            <a:ext cx="912429" cy="646331"/>
          </a:xfrm>
          <a:prstGeom prst="rect">
            <a:avLst/>
          </a:prstGeom>
          <a:noFill/>
        </p:spPr>
        <p:txBody>
          <a:bodyPr wrap="none" rtlCol="0">
            <a:spAutoFit/>
          </a:bodyPr>
          <a:lstStyle/>
          <a:p>
            <a:pPr algn="ctr">
              <a:lnSpc>
                <a:spcPct val="90000"/>
              </a:lnSpc>
            </a:pPr>
            <a:r>
              <a:rPr lang="en-US" sz="2000" b="1" dirty="0">
                <a:solidFill>
                  <a:srgbClr val="800000"/>
                </a:solidFill>
              </a:rPr>
              <a:t>UHT</a:t>
            </a:r>
          </a:p>
          <a:p>
            <a:pPr algn="ctr">
              <a:lnSpc>
                <a:spcPct val="90000"/>
              </a:lnSpc>
            </a:pPr>
            <a:r>
              <a:rPr lang="en-US" sz="2000" b="1" dirty="0">
                <a:solidFill>
                  <a:srgbClr val="800000"/>
                </a:solidFill>
              </a:rPr>
              <a:t>CMCs</a:t>
            </a:r>
          </a:p>
        </p:txBody>
      </p:sp>
      <p:cxnSp>
        <p:nvCxnSpPr>
          <p:cNvPr id="12" name="Straight Arrow Connector 11"/>
          <p:cNvCxnSpPr/>
          <p:nvPr/>
        </p:nvCxnSpPr>
        <p:spPr>
          <a:xfrm flipV="1">
            <a:off x="5692679" y="3333233"/>
            <a:ext cx="0" cy="63711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39739" y="3423989"/>
            <a:ext cx="1152940" cy="369332"/>
          </a:xfrm>
          <a:prstGeom prst="rect">
            <a:avLst/>
          </a:prstGeom>
          <a:noFill/>
        </p:spPr>
        <p:txBody>
          <a:bodyPr wrap="square" rtlCol="0">
            <a:spAutoFit/>
          </a:bodyPr>
          <a:lstStyle/>
          <a:p>
            <a:pPr algn="ctr">
              <a:lnSpc>
                <a:spcPct val="90000"/>
              </a:lnSpc>
            </a:pPr>
            <a:r>
              <a:rPr lang="en-US" sz="2000" b="1" dirty="0"/>
              <a:t>150</a:t>
            </a:r>
            <a:r>
              <a:rPr lang="en-US" sz="2000" b="1" baseline="30000" dirty="0"/>
              <a:t>o</a:t>
            </a:r>
            <a:r>
              <a:rPr lang="en-US" sz="2000" b="1" dirty="0"/>
              <a:t>C</a:t>
            </a:r>
          </a:p>
        </p:txBody>
      </p:sp>
      <p:sp>
        <p:nvSpPr>
          <p:cNvPr id="17" name="TextBox 16"/>
          <p:cNvSpPr txBox="1"/>
          <p:nvPr/>
        </p:nvSpPr>
        <p:spPr>
          <a:xfrm>
            <a:off x="4841063" y="2274905"/>
            <a:ext cx="1400425" cy="369332"/>
          </a:xfrm>
          <a:prstGeom prst="rect">
            <a:avLst/>
          </a:prstGeom>
          <a:noFill/>
        </p:spPr>
        <p:txBody>
          <a:bodyPr wrap="square" rtlCol="0">
            <a:spAutoFit/>
          </a:bodyPr>
          <a:lstStyle/>
          <a:p>
            <a:pPr algn="ctr">
              <a:lnSpc>
                <a:spcPct val="90000"/>
              </a:lnSpc>
            </a:pPr>
            <a:r>
              <a:rPr lang="en-US" sz="2000" b="1" dirty="0">
                <a:solidFill>
                  <a:srgbClr val="800000"/>
                </a:solidFill>
              </a:rPr>
              <a:t>~175</a:t>
            </a:r>
            <a:r>
              <a:rPr lang="en-US" sz="2000" b="1" baseline="30000" dirty="0">
                <a:solidFill>
                  <a:srgbClr val="800000"/>
                </a:solidFill>
              </a:rPr>
              <a:t>o</a:t>
            </a:r>
            <a:r>
              <a:rPr lang="en-US" sz="2000" b="1" dirty="0">
                <a:solidFill>
                  <a:srgbClr val="800000"/>
                </a:solidFill>
              </a:rPr>
              <a:t>C</a:t>
            </a:r>
          </a:p>
        </p:txBody>
      </p:sp>
      <p:cxnSp>
        <p:nvCxnSpPr>
          <p:cNvPr id="18" name="Straight Arrow Connector 17"/>
          <p:cNvCxnSpPr/>
          <p:nvPr/>
        </p:nvCxnSpPr>
        <p:spPr>
          <a:xfrm flipV="1">
            <a:off x="6171914" y="2205332"/>
            <a:ext cx="0" cy="615836"/>
          </a:xfrm>
          <a:prstGeom prst="straightConnector1">
            <a:avLst/>
          </a:prstGeom>
          <a:ln w="28575">
            <a:solidFill>
              <a:srgbClr val="8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86576" y="3465539"/>
            <a:ext cx="1713867" cy="286232"/>
          </a:xfrm>
          <a:prstGeom prst="rect">
            <a:avLst/>
          </a:prstGeom>
          <a:noFill/>
        </p:spPr>
        <p:txBody>
          <a:bodyPr wrap="none" rtlCol="0">
            <a:spAutoFit/>
          </a:bodyPr>
          <a:lstStyle/>
          <a:p>
            <a:pPr algn="ctr">
              <a:lnSpc>
                <a:spcPct val="90000"/>
              </a:lnSpc>
            </a:pPr>
            <a:r>
              <a:rPr lang="en-US" sz="1400" b="1" dirty="0"/>
              <a:t>LEAP aero engine</a:t>
            </a:r>
          </a:p>
        </p:txBody>
      </p:sp>
      <p:sp>
        <p:nvSpPr>
          <p:cNvPr id="30" name="TextBox 29"/>
          <p:cNvSpPr txBox="1"/>
          <p:nvPr/>
        </p:nvSpPr>
        <p:spPr>
          <a:xfrm>
            <a:off x="2918239" y="2316455"/>
            <a:ext cx="1875835" cy="286232"/>
          </a:xfrm>
          <a:prstGeom prst="rect">
            <a:avLst/>
          </a:prstGeom>
          <a:noFill/>
        </p:spPr>
        <p:txBody>
          <a:bodyPr wrap="none" rtlCol="0">
            <a:spAutoFit/>
          </a:bodyPr>
          <a:lstStyle/>
          <a:p>
            <a:pPr algn="ctr">
              <a:lnSpc>
                <a:spcPct val="90000"/>
              </a:lnSpc>
            </a:pPr>
            <a:r>
              <a:rPr lang="en-US" sz="1400" b="1" dirty="0">
                <a:solidFill>
                  <a:srgbClr val="800000"/>
                </a:solidFill>
              </a:rPr>
              <a:t>DOE turbine targets</a:t>
            </a:r>
          </a:p>
        </p:txBody>
      </p:sp>
      <p:sp>
        <p:nvSpPr>
          <p:cNvPr id="13" name="TextBox 12"/>
          <p:cNvSpPr txBox="1"/>
          <p:nvPr/>
        </p:nvSpPr>
        <p:spPr>
          <a:xfrm>
            <a:off x="2121849" y="6173819"/>
            <a:ext cx="5623655" cy="341632"/>
          </a:xfrm>
          <a:prstGeom prst="rect">
            <a:avLst/>
          </a:prstGeom>
          <a:noFill/>
        </p:spPr>
        <p:txBody>
          <a:bodyPr wrap="none" rtlCol="0">
            <a:spAutoFit/>
          </a:bodyPr>
          <a:lstStyle/>
          <a:p>
            <a:pPr algn="ctr">
              <a:lnSpc>
                <a:spcPct val="90000"/>
              </a:lnSpc>
            </a:pPr>
            <a:r>
              <a:rPr lang="en-US" dirty="0">
                <a:latin typeface="Arial Narrow" charset="0"/>
                <a:ea typeface="Arial Narrow" charset="0"/>
                <a:cs typeface="Arial Narrow" charset="0"/>
              </a:rPr>
              <a:t>CMC = Ceramic Matrix Composite, UHT = ultra high temperature</a:t>
            </a:r>
          </a:p>
        </p:txBody>
      </p:sp>
      <p:sp>
        <p:nvSpPr>
          <p:cNvPr id="14" name="TextBox 13"/>
          <p:cNvSpPr txBox="1"/>
          <p:nvPr/>
        </p:nvSpPr>
        <p:spPr>
          <a:xfrm>
            <a:off x="2848278" y="1195264"/>
            <a:ext cx="4237057" cy="313932"/>
          </a:xfrm>
          <a:prstGeom prst="rect">
            <a:avLst/>
          </a:prstGeom>
          <a:noFill/>
        </p:spPr>
        <p:txBody>
          <a:bodyPr wrap="none" rtlCol="0">
            <a:spAutoFit/>
          </a:bodyPr>
          <a:lstStyle/>
          <a:p>
            <a:pPr algn="ctr">
              <a:lnSpc>
                <a:spcPct val="90000"/>
              </a:lnSpc>
            </a:pPr>
            <a:r>
              <a:rPr lang="en-US" sz="1600" b="1" dirty="0"/>
              <a:t>Structural materials temperature capacity</a:t>
            </a:r>
          </a:p>
        </p:txBody>
      </p:sp>
      <p:cxnSp>
        <p:nvCxnSpPr>
          <p:cNvPr id="19" name="Straight Arrow Connector 18">
            <a:extLst>
              <a:ext uri="{FF2B5EF4-FFF2-40B4-BE49-F238E27FC236}">
                <a16:creationId xmlns:a16="http://schemas.microsoft.com/office/drawing/2014/main" id="{A59250DC-DEA7-E044-8A34-E30546E22787}"/>
              </a:ext>
            </a:extLst>
          </p:cNvPr>
          <p:cNvCxnSpPr>
            <a:cxnSpLocks/>
          </p:cNvCxnSpPr>
          <p:nvPr/>
        </p:nvCxnSpPr>
        <p:spPr>
          <a:xfrm flipH="1" flipV="1">
            <a:off x="5869067" y="4171909"/>
            <a:ext cx="2202087" cy="469558"/>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506BEB4-46BF-0A41-A70D-5A1EED4DE282}"/>
              </a:ext>
            </a:extLst>
          </p:cNvPr>
          <p:cNvSpPr txBox="1"/>
          <p:nvPr/>
        </p:nvSpPr>
        <p:spPr>
          <a:xfrm>
            <a:off x="8175810" y="4406688"/>
            <a:ext cx="2972046" cy="1615827"/>
          </a:xfrm>
          <a:prstGeom prst="rect">
            <a:avLst/>
          </a:prstGeom>
          <a:noFill/>
        </p:spPr>
        <p:txBody>
          <a:bodyPr wrap="square" rtlCol="0">
            <a:spAutoFit/>
          </a:bodyPr>
          <a:lstStyle/>
          <a:p>
            <a:pPr algn="l">
              <a:lnSpc>
                <a:spcPct val="90000"/>
              </a:lnSpc>
            </a:pPr>
            <a:r>
              <a:rPr lang="en-US" sz="2800" dirty="0">
                <a:latin typeface="+mn-lt"/>
              </a:rPr>
              <a:t>Part 1:  Thermal Barrier Coatings</a:t>
            </a:r>
          </a:p>
          <a:p>
            <a:pPr marL="285750" indent="-285750" algn="l">
              <a:lnSpc>
                <a:spcPct val="90000"/>
              </a:lnSpc>
              <a:buFontTx/>
              <a:buChar char="-"/>
            </a:pPr>
            <a:r>
              <a:rPr lang="en-US" dirty="0">
                <a:latin typeface="+mn-lt"/>
              </a:rPr>
              <a:t>durable</a:t>
            </a:r>
          </a:p>
          <a:p>
            <a:pPr marL="285750" indent="-285750" algn="l">
              <a:lnSpc>
                <a:spcPct val="90000"/>
              </a:lnSpc>
              <a:buFontTx/>
              <a:buChar char="-"/>
            </a:pPr>
            <a:r>
              <a:rPr lang="en-US" dirty="0">
                <a:latin typeface="+mn-lt"/>
              </a:rPr>
              <a:t>oxidation resistant</a:t>
            </a:r>
          </a:p>
          <a:p>
            <a:pPr marL="285750" indent="-285750" algn="l">
              <a:lnSpc>
                <a:spcPct val="90000"/>
              </a:lnSpc>
              <a:buFontTx/>
              <a:buChar char="-"/>
            </a:pPr>
            <a:r>
              <a:rPr lang="en-US" dirty="0">
                <a:latin typeface="+mn-lt"/>
              </a:rPr>
              <a:t>low T conductivity</a:t>
            </a:r>
          </a:p>
        </p:txBody>
      </p:sp>
      <p:cxnSp>
        <p:nvCxnSpPr>
          <p:cNvPr id="22" name="Straight Arrow Connector 21">
            <a:extLst>
              <a:ext uri="{FF2B5EF4-FFF2-40B4-BE49-F238E27FC236}">
                <a16:creationId xmlns:a16="http://schemas.microsoft.com/office/drawing/2014/main" id="{3CC7FC19-314B-DA43-92B3-99D8DD7BAE52}"/>
              </a:ext>
            </a:extLst>
          </p:cNvPr>
          <p:cNvCxnSpPr>
            <a:cxnSpLocks/>
          </p:cNvCxnSpPr>
          <p:nvPr/>
        </p:nvCxnSpPr>
        <p:spPr>
          <a:xfrm flipH="1" flipV="1">
            <a:off x="6235617" y="2696632"/>
            <a:ext cx="1509887" cy="313932"/>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53974D-DEB6-2745-95D6-E294A4F51E87}"/>
              </a:ext>
            </a:extLst>
          </p:cNvPr>
          <p:cNvSpPr txBox="1"/>
          <p:nvPr/>
        </p:nvSpPr>
        <p:spPr>
          <a:xfrm>
            <a:off x="7809207" y="2931411"/>
            <a:ext cx="4007312" cy="1255728"/>
          </a:xfrm>
          <a:prstGeom prst="rect">
            <a:avLst/>
          </a:prstGeom>
          <a:noFill/>
        </p:spPr>
        <p:txBody>
          <a:bodyPr wrap="square" rtlCol="0">
            <a:spAutoFit/>
          </a:bodyPr>
          <a:lstStyle/>
          <a:p>
            <a:pPr algn="l">
              <a:lnSpc>
                <a:spcPct val="90000"/>
              </a:lnSpc>
            </a:pPr>
            <a:r>
              <a:rPr lang="en-US" sz="2800" dirty="0">
                <a:latin typeface="+mn-lt"/>
              </a:rPr>
              <a:t>Part 2:  Environmental Barrier Coatings</a:t>
            </a:r>
          </a:p>
          <a:p>
            <a:pPr algn="l">
              <a:lnSpc>
                <a:spcPct val="90000"/>
              </a:lnSpc>
            </a:pPr>
            <a:r>
              <a:rPr lang="en-US" sz="2800" dirty="0">
                <a:latin typeface="+mn-lt"/>
              </a:rPr>
              <a:t>- </a:t>
            </a:r>
            <a:r>
              <a:rPr lang="en-US" dirty="0">
                <a:latin typeface="+mn-lt"/>
              </a:rPr>
              <a:t>durable, H</a:t>
            </a:r>
            <a:r>
              <a:rPr lang="en-US" baseline="-25000" dirty="0">
                <a:latin typeface="+mn-lt"/>
              </a:rPr>
              <a:t>2</a:t>
            </a:r>
            <a:r>
              <a:rPr lang="en-US" dirty="0">
                <a:latin typeface="+mn-lt"/>
              </a:rPr>
              <a:t>O stable</a:t>
            </a:r>
            <a:endParaRPr lang="en-US" sz="2800" dirty="0">
              <a:latin typeface="+mn-lt"/>
            </a:endParaRPr>
          </a:p>
        </p:txBody>
      </p:sp>
    </p:spTree>
    <p:extLst>
      <p:ext uri="{BB962C8B-B14F-4D97-AF65-F5344CB8AC3E}">
        <p14:creationId xmlns:p14="http://schemas.microsoft.com/office/powerpoint/2010/main" val="4276986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905971d4-59d8-4bfa-b07b-f9eb3332b4b7@namprd09">
            <a:extLst>
              <a:ext uri="{FF2B5EF4-FFF2-40B4-BE49-F238E27FC236}">
                <a16:creationId xmlns:a16="http://schemas.microsoft.com/office/drawing/2014/main" id="{6CBD3D91-1C2D-423D-9372-4667785C924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6838" y="4659868"/>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6a082bb-405c-44d1-a692-0b5739f10e63@namprd09">
            <a:extLst>
              <a:ext uri="{FF2B5EF4-FFF2-40B4-BE49-F238E27FC236}">
                <a16:creationId xmlns:a16="http://schemas.microsoft.com/office/drawing/2014/main" id="{83A5A36B-8BFB-4E12-939C-F031F7A6B4B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3763" y="1357211"/>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0D5F7F5-F3C4-4095-80F6-8DBAE7A7EE6B}"/>
              </a:ext>
            </a:extLst>
          </p:cNvPr>
          <p:cNvSpPr txBox="1"/>
          <p:nvPr/>
        </p:nvSpPr>
        <p:spPr>
          <a:xfrm>
            <a:off x="9124254" y="4538641"/>
            <a:ext cx="241604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All specimens cut first</a:t>
            </a:r>
          </a:p>
        </p:txBody>
      </p:sp>
      <p:sp>
        <p:nvSpPr>
          <p:cNvPr id="6" name="TextBox 5">
            <a:extLst>
              <a:ext uri="{FF2B5EF4-FFF2-40B4-BE49-F238E27FC236}">
                <a16:creationId xmlns:a16="http://schemas.microsoft.com/office/drawing/2014/main" id="{5A2F5EC5-1642-47A1-B218-67EEE38EE3FF}"/>
              </a:ext>
            </a:extLst>
          </p:cNvPr>
          <p:cNvSpPr txBox="1"/>
          <p:nvPr/>
        </p:nvSpPr>
        <p:spPr>
          <a:xfrm>
            <a:off x="2549624" y="3277952"/>
            <a:ext cx="380374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100 mm spray distance</a:t>
            </a:r>
          </a:p>
        </p:txBody>
      </p:sp>
      <p:sp>
        <p:nvSpPr>
          <p:cNvPr id="14" name="TextBox 13">
            <a:extLst>
              <a:ext uri="{FF2B5EF4-FFF2-40B4-BE49-F238E27FC236}">
                <a16:creationId xmlns:a16="http://schemas.microsoft.com/office/drawing/2014/main" id="{CA286935-D23E-42F8-9520-94C6AED38DBD}"/>
              </a:ext>
            </a:extLst>
          </p:cNvPr>
          <p:cNvSpPr txBox="1"/>
          <p:nvPr/>
        </p:nvSpPr>
        <p:spPr>
          <a:xfrm>
            <a:off x="2534740" y="4206875"/>
            <a:ext cx="380374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180 mm spray distance</a:t>
            </a:r>
          </a:p>
        </p:txBody>
      </p:sp>
      <p:sp>
        <p:nvSpPr>
          <p:cNvPr id="3" name="TextBox 2">
            <a:extLst>
              <a:ext uri="{FF2B5EF4-FFF2-40B4-BE49-F238E27FC236}">
                <a16:creationId xmlns:a16="http://schemas.microsoft.com/office/drawing/2014/main" id="{74BF096E-D5D5-4DCA-9DEA-83D8C60485F3}"/>
              </a:ext>
            </a:extLst>
          </p:cNvPr>
          <p:cNvSpPr txBox="1"/>
          <p:nvPr/>
        </p:nvSpPr>
        <p:spPr>
          <a:xfrm>
            <a:off x="244366" y="3635992"/>
            <a:ext cx="432522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No anneal prior to cycling</a:t>
            </a:r>
          </a:p>
        </p:txBody>
      </p:sp>
      <p:sp>
        <p:nvSpPr>
          <p:cNvPr id="2" name="Title 1">
            <a:extLst>
              <a:ext uri="{FF2B5EF4-FFF2-40B4-BE49-F238E27FC236}">
                <a16:creationId xmlns:a16="http://schemas.microsoft.com/office/drawing/2014/main" id="{EB183002-3B7E-B341-8360-5C9F3D599D6B}"/>
              </a:ext>
            </a:extLst>
          </p:cNvPr>
          <p:cNvSpPr>
            <a:spLocks noGrp="1"/>
          </p:cNvSpPr>
          <p:nvPr>
            <p:ph type="title"/>
          </p:nvPr>
        </p:nvSpPr>
        <p:spPr>
          <a:xfrm>
            <a:off x="429768" y="274320"/>
            <a:ext cx="11425236" cy="535531"/>
          </a:xfrm>
        </p:spPr>
        <p:txBody>
          <a:bodyPr/>
          <a:lstStyle/>
          <a:p>
            <a:r>
              <a:rPr lang="en-US" b="1" dirty="0">
                <a:solidFill>
                  <a:schemeClr val="tx2"/>
                </a:solidFill>
              </a:rPr>
              <a:t>1300°C:  EBCs without anneal failed within 20 1-h cycles</a:t>
            </a:r>
          </a:p>
        </p:txBody>
      </p:sp>
      <p:pic>
        <p:nvPicPr>
          <p:cNvPr id="16" name="Picture 3" descr="ac3069d5-2d49-4b2b-ab56-c0481066bc78@namprd09">
            <a:extLst>
              <a:ext uri="{FF2B5EF4-FFF2-40B4-BE49-F238E27FC236}">
                <a16:creationId xmlns:a16="http://schemas.microsoft.com/office/drawing/2014/main" id="{C7FB7A51-870C-A841-B9CB-7AA2DC7CD4B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40602" y="4659868"/>
            <a:ext cx="36576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2e8ed660-a307-44ae-b829-b13ee17941d2@namprd09">
            <a:extLst>
              <a:ext uri="{FF2B5EF4-FFF2-40B4-BE49-F238E27FC236}">
                <a16:creationId xmlns:a16="http://schemas.microsoft.com/office/drawing/2014/main" id="{2C830193-9C87-B444-94E6-6DF478EACC3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540602" y="1357211"/>
            <a:ext cx="36576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E7369D0D-03E3-D242-8C54-90B89308AADA}"/>
              </a:ext>
            </a:extLst>
          </p:cNvPr>
          <p:cNvSpPr txBox="1"/>
          <p:nvPr/>
        </p:nvSpPr>
        <p:spPr>
          <a:xfrm>
            <a:off x="4657537" y="3671990"/>
            <a:ext cx="3510898" cy="523220"/>
          </a:xfrm>
          <a:prstGeom prst="rect">
            <a:avLst/>
          </a:prstGeom>
          <a:noFill/>
        </p:spPr>
        <p:txBody>
          <a:bodyPr wrap="none" rtlCol="0">
            <a:spAutoFit/>
          </a:bodyPr>
          <a:lstStyle/>
          <a:p>
            <a:r>
              <a:rPr lang="en-US" sz="2800" dirty="0">
                <a:solidFill>
                  <a:schemeClr val="tx2"/>
                </a:solidFill>
                <a:latin typeface="Arial" panose="020B0604020202020204" pitchFamily="34" charset="0"/>
                <a:cs typeface="Arial" panose="020B0604020202020204" pitchFamily="34" charset="0"/>
              </a:rPr>
              <a:t>Annealed 4h/1300°C</a:t>
            </a:r>
          </a:p>
        </p:txBody>
      </p:sp>
      <p:pic>
        <p:nvPicPr>
          <p:cNvPr id="20" name="Picture 4" descr="6dbd2290-46a3-4b2f-983c-5abb07a5205d@namprd09">
            <a:extLst>
              <a:ext uri="{FF2B5EF4-FFF2-40B4-BE49-F238E27FC236}">
                <a16:creationId xmlns:a16="http://schemas.microsoft.com/office/drawing/2014/main" id="{457B2D4E-1B10-2640-B1DA-629DC02A8BE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271731" y="4907973"/>
            <a:ext cx="2121093" cy="158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08F69FF8-25EB-4045-99D2-F460F163D86D}"/>
              </a:ext>
            </a:extLst>
          </p:cNvPr>
          <p:cNvSpPr txBox="1"/>
          <p:nvPr/>
        </p:nvSpPr>
        <p:spPr>
          <a:xfrm>
            <a:off x="1435101" y="851848"/>
            <a:ext cx="575767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All images after 20, 1-h cycles in air+90%H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 </a:t>
            </a:r>
          </a:p>
        </p:txBody>
      </p:sp>
      <p:pic>
        <p:nvPicPr>
          <p:cNvPr id="5" name="Picture 4">
            <a:extLst>
              <a:ext uri="{FF2B5EF4-FFF2-40B4-BE49-F238E27FC236}">
                <a16:creationId xmlns:a16="http://schemas.microsoft.com/office/drawing/2014/main" id="{A1E972C6-CC19-A247-8C72-AF660D0C4834}"/>
              </a:ext>
            </a:extLst>
          </p:cNvPr>
          <p:cNvPicPr>
            <a:picLocks noChangeAspect="1"/>
          </p:cNvPicPr>
          <p:nvPr/>
        </p:nvPicPr>
        <p:blipFill>
          <a:blip r:embed="rId7"/>
          <a:stretch>
            <a:fillRect/>
          </a:stretch>
        </p:blipFill>
        <p:spPr>
          <a:xfrm>
            <a:off x="8276900" y="1097693"/>
            <a:ext cx="3911222" cy="2813907"/>
          </a:xfrm>
          <a:prstGeom prst="rect">
            <a:avLst/>
          </a:prstGeom>
        </p:spPr>
      </p:pic>
    </p:spTree>
    <p:extLst>
      <p:ext uri="{BB962C8B-B14F-4D97-AF65-F5344CB8AC3E}">
        <p14:creationId xmlns:p14="http://schemas.microsoft.com/office/powerpoint/2010/main" val="223931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F013B-A386-4ADC-9D60-3428762C0153}"/>
              </a:ext>
            </a:extLst>
          </p:cNvPr>
          <p:cNvSpPr>
            <a:spLocks noGrp="1"/>
          </p:cNvSpPr>
          <p:nvPr>
            <p:ph type="title"/>
          </p:nvPr>
        </p:nvSpPr>
        <p:spPr>
          <a:xfrm>
            <a:off x="587002" y="175715"/>
            <a:ext cx="10795000" cy="923330"/>
          </a:xfrm>
        </p:spPr>
        <p:txBody>
          <a:bodyPr/>
          <a:lstStyle/>
          <a:p>
            <a:r>
              <a:rPr lang="en-US" sz="3000" b="1" dirty="0">
                <a:solidFill>
                  <a:schemeClr val="tx2"/>
                </a:solidFill>
              </a:rPr>
              <a:t>Ran two more flash-coated specimens to 300 cycles:</a:t>
            </a:r>
            <a:br>
              <a:rPr lang="en-US" sz="3000" b="1" dirty="0">
                <a:solidFill>
                  <a:schemeClr val="tx2"/>
                </a:solidFill>
              </a:rPr>
            </a:br>
            <a:r>
              <a:rPr lang="en-US" sz="3000" b="1" dirty="0">
                <a:solidFill>
                  <a:schemeClr val="tx2"/>
                </a:solidFill>
              </a:rPr>
              <a:t>YHfSi flash coating:  Al was more depleted in HVOF layer</a:t>
            </a:r>
          </a:p>
        </p:txBody>
      </p:sp>
      <p:sp>
        <p:nvSpPr>
          <p:cNvPr id="3" name="Content Placeholder 2">
            <a:extLst>
              <a:ext uri="{FF2B5EF4-FFF2-40B4-BE49-F238E27FC236}">
                <a16:creationId xmlns:a16="http://schemas.microsoft.com/office/drawing/2014/main" id="{B685B0A5-658A-4515-AADA-2669DF1407A3}"/>
              </a:ext>
            </a:extLst>
          </p:cNvPr>
          <p:cNvSpPr>
            <a:spLocks noGrp="1"/>
          </p:cNvSpPr>
          <p:nvPr>
            <p:ph idx="1"/>
          </p:nvPr>
        </p:nvSpPr>
        <p:spPr>
          <a:xfrm>
            <a:off x="1242754" y="5884134"/>
            <a:ext cx="9982200" cy="629826"/>
          </a:xfrm>
          <a:noFill/>
        </p:spPr>
        <p:txBody>
          <a:bodyPr/>
          <a:lstStyle/>
          <a:p>
            <a:pPr marL="0" indent="0">
              <a:buNone/>
            </a:pPr>
            <a:r>
              <a:rPr lang="en-US" sz="3200" dirty="0">
                <a:solidFill>
                  <a:srgbClr val="7030A0"/>
                </a:solidFill>
              </a:rPr>
              <a:t>YHfSi:  more oxide = more Al consumed = shorter life</a:t>
            </a:r>
          </a:p>
        </p:txBody>
      </p:sp>
      <p:sp>
        <p:nvSpPr>
          <p:cNvPr id="4" name="TextBox 3">
            <a:extLst>
              <a:ext uri="{FF2B5EF4-FFF2-40B4-BE49-F238E27FC236}">
                <a16:creationId xmlns:a16="http://schemas.microsoft.com/office/drawing/2014/main" id="{B2835D43-D8D4-4428-8E02-7C4BDFA61BFA}"/>
              </a:ext>
            </a:extLst>
          </p:cNvPr>
          <p:cNvSpPr txBox="1"/>
          <p:nvPr/>
        </p:nvSpPr>
        <p:spPr bwMode="auto">
          <a:xfrm>
            <a:off x="8851721" y="1754418"/>
            <a:ext cx="782587" cy="30777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ctr"/>
            <a:r>
              <a:rPr lang="en-US" sz="1400" dirty="0">
                <a:latin typeface="Times New Roman" panose="02020603050405020304" pitchFamily="18" charset="0"/>
                <a:cs typeface="Times New Roman" panose="02020603050405020304" pitchFamily="18" charset="0"/>
              </a:rPr>
              <a:t>Al wt.%</a:t>
            </a:r>
          </a:p>
        </p:txBody>
      </p:sp>
      <p:pic>
        <p:nvPicPr>
          <p:cNvPr id="5" name="Picture 4">
            <a:extLst>
              <a:ext uri="{FF2B5EF4-FFF2-40B4-BE49-F238E27FC236}">
                <a16:creationId xmlns:a16="http://schemas.microsoft.com/office/drawing/2014/main" id="{A8A0E171-CC1A-4E67-981F-CC003FF85A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82" b="6739"/>
          <a:stretch/>
        </p:blipFill>
        <p:spPr>
          <a:xfrm>
            <a:off x="2895061" y="1686172"/>
            <a:ext cx="2975517" cy="1767004"/>
          </a:xfrm>
          <a:prstGeom prst="rect">
            <a:avLst/>
          </a:prstGeom>
          <a:ln>
            <a:solidFill>
              <a:schemeClr val="tx1"/>
            </a:solidFill>
          </a:ln>
        </p:spPr>
      </p:pic>
      <p:pic>
        <p:nvPicPr>
          <p:cNvPr id="6" name="Picture 5">
            <a:extLst>
              <a:ext uri="{FF2B5EF4-FFF2-40B4-BE49-F238E27FC236}">
                <a16:creationId xmlns:a16="http://schemas.microsoft.com/office/drawing/2014/main" id="{76745F25-DA68-4E52-A559-5023B0F74A11}"/>
              </a:ext>
            </a:extLst>
          </p:cNvPr>
          <p:cNvPicPr>
            <a:picLocks noChangeAspect="1"/>
          </p:cNvPicPr>
          <p:nvPr/>
        </p:nvPicPr>
        <p:blipFill rotWithShape="1">
          <a:blip r:embed="rId4"/>
          <a:srcRect l="1998" t="59472" r="15211" b="6590"/>
          <a:stretch/>
        </p:blipFill>
        <p:spPr>
          <a:xfrm>
            <a:off x="5923574" y="1690887"/>
            <a:ext cx="2958286" cy="1767004"/>
          </a:xfrm>
          <a:prstGeom prst="rect">
            <a:avLst/>
          </a:prstGeom>
          <a:ln>
            <a:solidFill>
              <a:schemeClr val="tx1"/>
            </a:solidFill>
          </a:ln>
        </p:spPr>
      </p:pic>
      <p:pic>
        <p:nvPicPr>
          <p:cNvPr id="7" name="Picture 6">
            <a:extLst>
              <a:ext uri="{FF2B5EF4-FFF2-40B4-BE49-F238E27FC236}">
                <a16:creationId xmlns:a16="http://schemas.microsoft.com/office/drawing/2014/main" id="{DE5E12D1-84BC-43A0-ACE3-94A174E34785}"/>
              </a:ext>
            </a:extLst>
          </p:cNvPr>
          <p:cNvPicPr>
            <a:picLocks noChangeAspect="1"/>
          </p:cNvPicPr>
          <p:nvPr/>
        </p:nvPicPr>
        <p:blipFill rotWithShape="1">
          <a:blip r:embed="rId4"/>
          <a:srcRect l="2008" t="7565" r="15216" b="56071"/>
          <a:stretch/>
        </p:blipFill>
        <p:spPr>
          <a:xfrm>
            <a:off x="5911048" y="3534227"/>
            <a:ext cx="2966539" cy="1899165"/>
          </a:xfrm>
          <a:prstGeom prst="rect">
            <a:avLst/>
          </a:prstGeom>
          <a:ln>
            <a:solidFill>
              <a:schemeClr val="tx1"/>
            </a:solidFill>
          </a:ln>
        </p:spPr>
      </p:pic>
      <p:pic>
        <p:nvPicPr>
          <p:cNvPr id="8" name="Picture 7">
            <a:extLst>
              <a:ext uri="{FF2B5EF4-FFF2-40B4-BE49-F238E27FC236}">
                <a16:creationId xmlns:a16="http://schemas.microsoft.com/office/drawing/2014/main" id="{B669B2BA-FFBA-4D79-BCC4-F2C6485E673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7724" b="6801"/>
          <a:stretch/>
        </p:blipFill>
        <p:spPr>
          <a:xfrm>
            <a:off x="2879453" y="3525894"/>
            <a:ext cx="2975518" cy="1907496"/>
          </a:xfrm>
          <a:prstGeom prst="rect">
            <a:avLst/>
          </a:prstGeom>
          <a:ln>
            <a:solidFill>
              <a:schemeClr val="tx1"/>
            </a:solidFill>
          </a:ln>
        </p:spPr>
      </p:pic>
      <p:pic>
        <p:nvPicPr>
          <p:cNvPr id="9" name="Picture 8">
            <a:extLst>
              <a:ext uri="{FF2B5EF4-FFF2-40B4-BE49-F238E27FC236}">
                <a16:creationId xmlns:a16="http://schemas.microsoft.com/office/drawing/2014/main" id="{7C30EB14-9C92-4CD5-844E-211E9AADA82A}"/>
              </a:ext>
            </a:extLst>
          </p:cNvPr>
          <p:cNvPicPr>
            <a:picLocks noChangeAspect="1"/>
          </p:cNvPicPr>
          <p:nvPr/>
        </p:nvPicPr>
        <p:blipFill>
          <a:blip r:embed="rId7"/>
          <a:stretch>
            <a:fillRect/>
          </a:stretch>
        </p:blipFill>
        <p:spPr>
          <a:xfrm>
            <a:off x="8996734" y="2082611"/>
            <a:ext cx="365760" cy="1897073"/>
          </a:xfrm>
          <a:prstGeom prst="rect">
            <a:avLst/>
          </a:prstGeom>
        </p:spPr>
      </p:pic>
      <p:grpSp>
        <p:nvGrpSpPr>
          <p:cNvPr id="10" name="Group 9">
            <a:extLst>
              <a:ext uri="{FF2B5EF4-FFF2-40B4-BE49-F238E27FC236}">
                <a16:creationId xmlns:a16="http://schemas.microsoft.com/office/drawing/2014/main" id="{9B87A7CD-885E-4984-A3BC-7078A55D7F02}"/>
              </a:ext>
            </a:extLst>
          </p:cNvPr>
          <p:cNvGrpSpPr/>
          <p:nvPr/>
        </p:nvGrpSpPr>
        <p:grpSpPr>
          <a:xfrm>
            <a:off x="5571494" y="3209290"/>
            <a:ext cx="662361" cy="286296"/>
            <a:chOff x="-990600" y="3724503"/>
            <a:chExt cx="662361" cy="286296"/>
          </a:xfrm>
        </p:grpSpPr>
        <p:grpSp>
          <p:nvGrpSpPr>
            <p:cNvPr id="11" name="Group 10">
              <a:extLst>
                <a:ext uri="{FF2B5EF4-FFF2-40B4-BE49-F238E27FC236}">
                  <a16:creationId xmlns:a16="http://schemas.microsoft.com/office/drawing/2014/main" id="{2A5A271C-9FC9-4F1D-99B8-6B5AB95960FF}"/>
                </a:ext>
              </a:extLst>
            </p:cNvPr>
            <p:cNvGrpSpPr/>
            <p:nvPr/>
          </p:nvGrpSpPr>
          <p:grpSpPr>
            <a:xfrm>
              <a:off x="-925551" y="3724503"/>
              <a:ext cx="533400" cy="228600"/>
              <a:chOff x="-925551" y="3724503"/>
              <a:chExt cx="533400" cy="228600"/>
            </a:xfrm>
          </p:grpSpPr>
          <p:sp>
            <p:nvSpPr>
              <p:cNvPr id="13" name="Rectangle 12">
                <a:extLst>
                  <a:ext uri="{FF2B5EF4-FFF2-40B4-BE49-F238E27FC236}">
                    <a16:creationId xmlns:a16="http://schemas.microsoft.com/office/drawing/2014/main" id="{3722425A-AA63-4BEF-83B3-771A7FD2E805}"/>
                  </a:ext>
                </a:extLst>
              </p:cNvPr>
              <p:cNvSpPr/>
              <p:nvPr/>
            </p:nvSpPr>
            <p:spPr>
              <a:xfrm>
                <a:off x="-925551" y="3724503"/>
                <a:ext cx="533400" cy="22860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4" name="Straight Connector 13">
                <a:extLst>
                  <a:ext uri="{FF2B5EF4-FFF2-40B4-BE49-F238E27FC236}">
                    <a16:creationId xmlns:a16="http://schemas.microsoft.com/office/drawing/2014/main" id="{EE91C054-42E3-45DC-93C9-33445B8C393A}"/>
                  </a:ext>
                </a:extLst>
              </p:cNvPr>
              <p:cNvCxnSpPr/>
              <p:nvPr/>
            </p:nvCxnSpPr>
            <p:spPr>
              <a:xfrm>
                <a:off x="-897311" y="3761680"/>
                <a:ext cx="475488"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9810EAE5-DD49-415F-87B2-AB147672416E}"/>
                </a:ext>
              </a:extLst>
            </p:cNvPr>
            <p:cNvSpPr txBox="1"/>
            <p:nvPr/>
          </p:nvSpPr>
          <p:spPr bwMode="auto">
            <a:xfrm>
              <a:off x="-990600" y="3733800"/>
              <a:ext cx="662361"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100 µm</a:t>
              </a:r>
            </a:p>
          </p:txBody>
        </p:sp>
      </p:grpSp>
      <p:sp>
        <p:nvSpPr>
          <p:cNvPr id="15" name="Arrow: Right 14">
            <a:extLst>
              <a:ext uri="{FF2B5EF4-FFF2-40B4-BE49-F238E27FC236}">
                <a16:creationId xmlns:a16="http://schemas.microsoft.com/office/drawing/2014/main" id="{52E0FE05-2E84-4797-8BEF-3E6063EAAAA0}"/>
              </a:ext>
            </a:extLst>
          </p:cNvPr>
          <p:cNvSpPr/>
          <p:nvPr/>
        </p:nvSpPr>
        <p:spPr>
          <a:xfrm rot="10800000">
            <a:off x="8922974" y="4641536"/>
            <a:ext cx="228600" cy="201020"/>
          </a:xfrm>
          <a:prstGeom prst="rightArrow">
            <a:avLst/>
          </a:prstGeom>
          <a:solidFill>
            <a:srgbClr val="FF0000"/>
          </a:solidFill>
          <a:ln w="28575">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TextBox 15">
            <a:extLst>
              <a:ext uri="{FF2B5EF4-FFF2-40B4-BE49-F238E27FC236}">
                <a16:creationId xmlns:a16="http://schemas.microsoft.com/office/drawing/2014/main" id="{872CBFBA-D8ED-422E-8850-5345864C3BAB}"/>
              </a:ext>
            </a:extLst>
          </p:cNvPr>
          <p:cNvSpPr txBox="1"/>
          <p:nvPr/>
        </p:nvSpPr>
        <p:spPr bwMode="auto">
          <a:xfrm>
            <a:off x="5161805" y="3541180"/>
            <a:ext cx="1469954" cy="338554"/>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Y-only Bi-layer</a:t>
            </a:r>
          </a:p>
        </p:txBody>
      </p:sp>
      <p:sp>
        <p:nvSpPr>
          <p:cNvPr id="17" name="TextBox 16">
            <a:extLst>
              <a:ext uri="{FF2B5EF4-FFF2-40B4-BE49-F238E27FC236}">
                <a16:creationId xmlns:a16="http://schemas.microsoft.com/office/drawing/2014/main" id="{A1363712-4199-4E29-B09A-01C29FC2DA08}"/>
              </a:ext>
            </a:extLst>
          </p:cNvPr>
          <p:cNvSpPr txBox="1"/>
          <p:nvPr/>
        </p:nvSpPr>
        <p:spPr bwMode="auto">
          <a:xfrm>
            <a:off x="5177153" y="1692222"/>
            <a:ext cx="1446230" cy="338554"/>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YHfSi Bi-layer</a:t>
            </a:r>
          </a:p>
        </p:txBody>
      </p:sp>
      <p:sp>
        <p:nvSpPr>
          <p:cNvPr id="18" name="TextBox 17">
            <a:extLst>
              <a:ext uri="{FF2B5EF4-FFF2-40B4-BE49-F238E27FC236}">
                <a16:creationId xmlns:a16="http://schemas.microsoft.com/office/drawing/2014/main" id="{0F2C69A5-782F-4B03-A5D2-B0BC00EDBDDB}"/>
              </a:ext>
            </a:extLst>
          </p:cNvPr>
          <p:cNvSpPr txBox="1"/>
          <p:nvPr/>
        </p:nvSpPr>
        <p:spPr bwMode="auto">
          <a:xfrm>
            <a:off x="9127580" y="4572769"/>
            <a:ext cx="768159"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l-GR" sz="1600" dirty="0">
                <a:latin typeface="Times New Roman" panose="02020603050405020304" pitchFamily="18" charset="0"/>
                <a:cs typeface="Times New Roman" panose="02020603050405020304" pitchFamily="18" charset="0"/>
              </a:rPr>
              <a:t>β</a:t>
            </a:r>
            <a:r>
              <a:rPr lang="en-US" sz="1600" dirty="0">
                <a:latin typeface="Times New Roman" panose="02020603050405020304" pitchFamily="18" charset="0"/>
                <a:cs typeface="Times New Roman" panose="02020603050405020304" pitchFamily="18" charset="0"/>
              </a:rPr>
              <a:t>-NiAl</a:t>
            </a:r>
          </a:p>
        </p:txBody>
      </p:sp>
      <p:sp>
        <p:nvSpPr>
          <p:cNvPr id="23" name="TextBox 22">
            <a:extLst>
              <a:ext uri="{FF2B5EF4-FFF2-40B4-BE49-F238E27FC236}">
                <a16:creationId xmlns:a16="http://schemas.microsoft.com/office/drawing/2014/main" id="{6B024231-42A9-452B-B2E4-E2C1952AA968}"/>
              </a:ext>
            </a:extLst>
          </p:cNvPr>
          <p:cNvSpPr txBox="1"/>
          <p:nvPr/>
        </p:nvSpPr>
        <p:spPr bwMode="auto">
          <a:xfrm>
            <a:off x="3624694" y="1287681"/>
            <a:ext cx="1370888" cy="36933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u="sng" dirty="0">
                <a:latin typeface="Times New Roman" panose="02020603050405020304" pitchFamily="18" charset="0"/>
                <a:cs typeface="Times New Roman" panose="02020603050405020304" pitchFamily="18" charset="0"/>
              </a:rPr>
              <a:t>SEM images</a:t>
            </a:r>
          </a:p>
        </p:txBody>
      </p:sp>
      <p:sp>
        <p:nvSpPr>
          <p:cNvPr id="24" name="TextBox 23">
            <a:extLst>
              <a:ext uri="{FF2B5EF4-FFF2-40B4-BE49-F238E27FC236}">
                <a16:creationId xmlns:a16="http://schemas.microsoft.com/office/drawing/2014/main" id="{E41CA1CE-656B-47DA-83FC-9B8F8530405A}"/>
              </a:ext>
            </a:extLst>
          </p:cNvPr>
          <p:cNvSpPr txBox="1"/>
          <p:nvPr/>
        </p:nvSpPr>
        <p:spPr bwMode="auto">
          <a:xfrm>
            <a:off x="5657682" y="1293619"/>
            <a:ext cx="3615092" cy="36933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u="sng" dirty="0">
                <a:latin typeface="Times New Roman" panose="02020603050405020304" pitchFamily="18" charset="0"/>
                <a:cs typeface="Times New Roman" panose="02020603050405020304" pitchFamily="18" charset="0"/>
              </a:rPr>
              <a:t>Aluminum EDS Concentration Maps</a:t>
            </a:r>
          </a:p>
        </p:txBody>
      </p:sp>
      <p:sp>
        <p:nvSpPr>
          <p:cNvPr id="25" name="TextBox 24">
            <a:extLst>
              <a:ext uri="{FF2B5EF4-FFF2-40B4-BE49-F238E27FC236}">
                <a16:creationId xmlns:a16="http://schemas.microsoft.com/office/drawing/2014/main" id="{49677301-FCAF-4200-9E90-433029DFD4AC}"/>
              </a:ext>
            </a:extLst>
          </p:cNvPr>
          <p:cNvSpPr txBox="1"/>
          <p:nvPr/>
        </p:nvSpPr>
        <p:spPr bwMode="auto">
          <a:xfrm>
            <a:off x="3862728" y="5505095"/>
            <a:ext cx="4370877" cy="338554"/>
          </a:xfrm>
          <a:prstGeom prst="rect">
            <a:avLst/>
          </a:prstGeom>
          <a:noFill/>
          <a:ln w="28575">
            <a:solidFill>
              <a:srgbClr val="FF0000"/>
            </a:solid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Arial" panose="020B0604020202020204" pitchFamily="34" charset="0"/>
                <a:cs typeface="Arial" panose="020B0604020202020204" pitchFamily="34" charset="0"/>
              </a:rPr>
              <a:t>After 300 1-h cycles at 1100°C in air+10%H</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O</a:t>
            </a:r>
          </a:p>
        </p:txBody>
      </p:sp>
      <p:sp>
        <p:nvSpPr>
          <p:cNvPr id="19" name="TextBox 18">
            <a:extLst>
              <a:ext uri="{FF2B5EF4-FFF2-40B4-BE49-F238E27FC236}">
                <a16:creationId xmlns:a16="http://schemas.microsoft.com/office/drawing/2014/main" id="{ED568435-EB4C-473E-A899-C54D09F4F5BD}"/>
              </a:ext>
            </a:extLst>
          </p:cNvPr>
          <p:cNvSpPr txBox="1"/>
          <p:nvPr/>
        </p:nvSpPr>
        <p:spPr bwMode="auto">
          <a:xfrm>
            <a:off x="7958274" y="1793823"/>
            <a:ext cx="675185"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solidFill>
                  <a:schemeClr val="bg1"/>
                </a:solidFill>
                <a:latin typeface="Times New Roman" panose="02020603050405020304" pitchFamily="18" charset="0"/>
                <a:cs typeface="Times New Roman" panose="02020603050405020304" pitchFamily="18" charset="0"/>
              </a:rPr>
              <a:t>Al</a:t>
            </a:r>
            <a:r>
              <a:rPr lang="en-US" sz="1600" baseline="-25000" dirty="0">
                <a:solidFill>
                  <a:schemeClr val="bg1"/>
                </a:solidFill>
                <a:latin typeface="Times New Roman" panose="02020603050405020304" pitchFamily="18" charset="0"/>
                <a:cs typeface="Times New Roman" panose="02020603050405020304" pitchFamily="18" charset="0"/>
              </a:rPr>
              <a:t>2</a:t>
            </a:r>
            <a:r>
              <a:rPr lang="en-US" sz="1600" dirty="0">
                <a:solidFill>
                  <a:schemeClr val="bg1"/>
                </a:solidFill>
                <a:latin typeface="Times New Roman" panose="02020603050405020304" pitchFamily="18" charset="0"/>
                <a:cs typeface="Times New Roman" panose="02020603050405020304" pitchFamily="18" charset="0"/>
              </a:rPr>
              <a:t>O</a:t>
            </a:r>
            <a:r>
              <a:rPr lang="en-US" sz="1600" baseline="-25000" dirty="0">
                <a:solidFill>
                  <a:schemeClr val="bg1"/>
                </a:solidFill>
                <a:latin typeface="Times New Roman" panose="02020603050405020304" pitchFamily="18" charset="0"/>
                <a:cs typeface="Times New Roman" panose="02020603050405020304" pitchFamily="18" charset="0"/>
              </a:rPr>
              <a:t>3</a:t>
            </a:r>
          </a:p>
        </p:txBody>
      </p:sp>
      <p:cxnSp>
        <p:nvCxnSpPr>
          <p:cNvPr id="21" name="Straight Arrow Connector 20">
            <a:extLst>
              <a:ext uri="{FF2B5EF4-FFF2-40B4-BE49-F238E27FC236}">
                <a16:creationId xmlns:a16="http://schemas.microsoft.com/office/drawing/2014/main" id="{761A2E55-D0DC-4AC0-809A-911C61222073}"/>
              </a:ext>
            </a:extLst>
          </p:cNvPr>
          <p:cNvCxnSpPr/>
          <p:nvPr/>
        </p:nvCxnSpPr>
        <p:spPr>
          <a:xfrm flipH="1">
            <a:off x="8063539" y="2093038"/>
            <a:ext cx="113511" cy="278096"/>
          </a:xfrm>
          <a:prstGeom prst="straightConnector1">
            <a:avLst/>
          </a:prstGeom>
          <a:ln w="28575">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A632F2-6C77-4152-861D-B892BED73612}"/>
              </a:ext>
            </a:extLst>
          </p:cNvPr>
          <p:cNvSpPr txBox="1"/>
          <p:nvPr/>
        </p:nvSpPr>
        <p:spPr bwMode="auto">
          <a:xfrm>
            <a:off x="7887504" y="3581849"/>
            <a:ext cx="675185"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solidFill>
                  <a:schemeClr val="bg1"/>
                </a:solidFill>
                <a:latin typeface="Times New Roman" panose="02020603050405020304" pitchFamily="18" charset="0"/>
                <a:cs typeface="Times New Roman" panose="02020603050405020304" pitchFamily="18" charset="0"/>
              </a:rPr>
              <a:t>Al</a:t>
            </a:r>
            <a:r>
              <a:rPr lang="en-US" sz="1600" baseline="-25000" dirty="0">
                <a:solidFill>
                  <a:schemeClr val="bg1"/>
                </a:solidFill>
                <a:latin typeface="Times New Roman" panose="02020603050405020304" pitchFamily="18" charset="0"/>
                <a:cs typeface="Times New Roman" panose="02020603050405020304" pitchFamily="18" charset="0"/>
              </a:rPr>
              <a:t>2</a:t>
            </a:r>
            <a:r>
              <a:rPr lang="en-US" sz="1600" dirty="0">
                <a:solidFill>
                  <a:schemeClr val="bg1"/>
                </a:solidFill>
                <a:latin typeface="Times New Roman" panose="02020603050405020304" pitchFamily="18" charset="0"/>
                <a:cs typeface="Times New Roman" panose="02020603050405020304" pitchFamily="18" charset="0"/>
              </a:rPr>
              <a:t>O</a:t>
            </a:r>
            <a:r>
              <a:rPr lang="en-US" sz="1600" baseline="-25000" dirty="0">
                <a:solidFill>
                  <a:schemeClr val="bg1"/>
                </a:solidFill>
                <a:latin typeface="Times New Roman" panose="02020603050405020304" pitchFamily="18" charset="0"/>
                <a:cs typeface="Times New Roman" panose="02020603050405020304" pitchFamily="18" charset="0"/>
              </a:rPr>
              <a:t>3</a:t>
            </a:r>
          </a:p>
        </p:txBody>
      </p:sp>
      <p:cxnSp>
        <p:nvCxnSpPr>
          <p:cNvPr id="27" name="Straight Arrow Connector 26">
            <a:extLst>
              <a:ext uri="{FF2B5EF4-FFF2-40B4-BE49-F238E27FC236}">
                <a16:creationId xmlns:a16="http://schemas.microsoft.com/office/drawing/2014/main" id="{96A6523D-B659-47F3-96AF-8617FE229BF6}"/>
              </a:ext>
            </a:extLst>
          </p:cNvPr>
          <p:cNvCxnSpPr/>
          <p:nvPr/>
        </p:nvCxnSpPr>
        <p:spPr>
          <a:xfrm flipH="1">
            <a:off x="7992769" y="3881064"/>
            <a:ext cx="113511" cy="278096"/>
          </a:xfrm>
          <a:prstGeom prst="straightConnector1">
            <a:avLst/>
          </a:prstGeom>
          <a:ln w="28575">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E2AB86C-7827-444D-A843-95B2D466DBA9}"/>
              </a:ext>
            </a:extLst>
          </p:cNvPr>
          <p:cNvGrpSpPr/>
          <p:nvPr/>
        </p:nvGrpSpPr>
        <p:grpSpPr>
          <a:xfrm>
            <a:off x="5571494" y="5195649"/>
            <a:ext cx="662361" cy="286296"/>
            <a:chOff x="-990600" y="3724503"/>
            <a:chExt cx="662361" cy="286296"/>
          </a:xfrm>
        </p:grpSpPr>
        <p:grpSp>
          <p:nvGrpSpPr>
            <p:cNvPr id="29" name="Group 28">
              <a:extLst>
                <a:ext uri="{FF2B5EF4-FFF2-40B4-BE49-F238E27FC236}">
                  <a16:creationId xmlns:a16="http://schemas.microsoft.com/office/drawing/2014/main" id="{E98F4E11-2575-41C0-975A-7B19354C59E3}"/>
                </a:ext>
              </a:extLst>
            </p:cNvPr>
            <p:cNvGrpSpPr/>
            <p:nvPr/>
          </p:nvGrpSpPr>
          <p:grpSpPr>
            <a:xfrm>
              <a:off x="-925551" y="3724503"/>
              <a:ext cx="533400" cy="228600"/>
              <a:chOff x="-925551" y="3724503"/>
              <a:chExt cx="533400" cy="228600"/>
            </a:xfrm>
          </p:grpSpPr>
          <p:sp>
            <p:nvSpPr>
              <p:cNvPr id="31" name="Rectangle 30">
                <a:extLst>
                  <a:ext uri="{FF2B5EF4-FFF2-40B4-BE49-F238E27FC236}">
                    <a16:creationId xmlns:a16="http://schemas.microsoft.com/office/drawing/2014/main" id="{BAE72A4C-8A21-4A0F-A4C1-046FE127741E}"/>
                  </a:ext>
                </a:extLst>
              </p:cNvPr>
              <p:cNvSpPr/>
              <p:nvPr/>
            </p:nvSpPr>
            <p:spPr>
              <a:xfrm>
                <a:off x="-925551" y="3724503"/>
                <a:ext cx="533400" cy="22860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32" name="Straight Connector 31">
                <a:extLst>
                  <a:ext uri="{FF2B5EF4-FFF2-40B4-BE49-F238E27FC236}">
                    <a16:creationId xmlns:a16="http://schemas.microsoft.com/office/drawing/2014/main" id="{16DEB762-5383-4EC8-A7A2-AD994A1370CC}"/>
                  </a:ext>
                </a:extLst>
              </p:cNvPr>
              <p:cNvCxnSpPr/>
              <p:nvPr/>
            </p:nvCxnSpPr>
            <p:spPr>
              <a:xfrm>
                <a:off x="-897311" y="3761680"/>
                <a:ext cx="475488"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747289D0-E054-4676-945C-05762B1170BD}"/>
                </a:ext>
              </a:extLst>
            </p:cNvPr>
            <p:cNvSpPr txBox="1"/>
            <p:nvPr/>
          </p:nvSpPr>
          <p:spPr bwMode="auto">
            <a:xfrm>
              <a:off x="-990600" y="3733800"/>
              <a:ext cx="662361"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100 µm</a:t>
              </a:r>
            </a:p>
          </p:txBody>
        </p:sp>
      </p:grpSp>
    </p:spTree>
    <p:extLst>
      <p:ext uri="{BB962C8B-B14F-4D97-AF65-F5344CB8AC3E}">
        <p14:creationId xmlns:p14="http://schemas.microsoft.com/office/powerpoint/2010/main" val="1084803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1C6C-C156-4889-A06E-F369639565B9}"/>
              </a:ext>
            </a:extLst>
          </p:cNvPr>
          <p:cNvSpPr>
            <a:spLocks noGrp="1"/>
          </p:cNvSpPr>
          <p:nvPr>
            <p:ph type="title"/>
          </p:nvPr>
        </p:nvSpPr>
        <p:spPr>
          <a:xfrm>
            <a:off x="466045" y="477654"/>
            <a:ext cx="10697028" cy="535531"/>
          </a:xfrm>
        </p:spPr>
        <p:txBody>
          <a:bodyPr/>
          <a:lstStyle/>
          <a:p>
            <a:r>
              <a:rPr lang="en-US" b="1" dirty="0">
                <a:solidFill>
                  <a:schemeClr val="tx2"/>
                </a:solidFill>
              </a:rPr>
              <a:t>Failure microscopy: HVOF and flash-coat differences</a:t>
            </a:r>
          </a:p>
        </p:txBody>
      </p:sp>
      <p:sp>
        <p:nvSpPr>
          <p:cNvPr id="3" name="Content Placeholder 2">
            <a:extLst>
              <a:ext uri="{FF2B5EF4-FFF2-40B4-BE49-F238E27FC236}">
                <a16:creationId xmlns:a16="http://schemas.microsoft.com/office/drawing/2014/main" id="{B791423D-CDCF-44AB-B674-EC2391284C61}"/>
              </a:ext>
            </a:extLst>
          </p:cNvPr>
          <p:cNvSpPr>
            <a:spLocks noGrp="1"/>
          </p:cNvSpPr>
          <p:nvPr>
            <p:ph idx="1"/>
          </p:nvPr>
        </p:nvSpPr>
        <p:spPr>
          <a:xfrm>
            <a:off x="981273" y="4110155"/>
            <a:ext cx="10334171" cy="2455442"/>
          </a:xfrm>
          <a:noFill/>
        </p:spPr>
        <p:txBody>
          <a:bodyPr/>
          <a:lstStyle/>
          <a:p>
            <a:r>
              <a:rPr lang="en-US" sz="2000" dirty="0"/>
              <a:t>HVOF-only: smoother interface, more uniform oxide</a:t>
            </a:r>
          </a:p>
          <a:p>
            <a:r>
              <a:rPr lang="en-US" sz="2000" dirty="0"/>
              <a:t>Much more oxide formed with flash coatings</a:t>
            </a:r>
          </a:p>
          <a:p>
            <a:r>
              <a:rPr lang="en-US" sz="2000" dirty="0"/>
              <a:t>Underlying HVOF layer inhibited superalloy oxidation</a:t>
            </a:r>
          </a:p>
          <a:p>
            <a:r>
              <a:rPr lang="en-US" sz="2000" dirty="0"/>
              <a:t>Intermixed metal/oxide layer:  inhibited interface crack growth</a:t>
            </a:r>
          </a:p>
          <a:p>
            <a:r>
              <a:rPr lang="en-US" sz="2000" dirty="0"/>
              <a:t>Intermixed metal-oxide layer:  did it create a graded interface &amp; reduce CTE mismatch?</a:t>
            </a:r>
          </a:p>
        </p:txBody>
      </p:sp>
      <p:pic>
        <p:nvPicPr>
          <p:cNvPr id="4" name="Picture 3">
            <a:extLst>
              <a:ext uri="{FF2B5EF4-FFF2-40B4-BE49-F238E27FC236}">
                <a16:creationId xmlns:a16="http://schemas.microsoft.com/office/drawing/2014/main" id="{E03E7FD7-FE3C-45BB-8E4A-B22D705C0E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713"/>
          <a:stretch/>
        </p:blipFill>
        <p:spPr>
          <a:xfrm>
            <a:off x="4579887" y="1882523"/>
            <a:ext cx="2971800" cy="2079225"/>
          </a:xfrm>
          <a:prstGeom prst="rect">
            <a:avLst/>
          </a:prstGeom>
          <a:ln>
            <a:solidFill>
              <a:schemeClr val="tx1"/>
            </a:solidFill>
          </a:ln>
        </p:spPr>
      </p:pic>
      <p:pic>
        <p:nvPicPr>
          <p:cNvPr id="5" name="Picture 4">
            <a:extLst>
              <a:ext uri="{FF2B5EF4-FFF2-40B4-BE49-F238E27FC236}">
                <a16:creationId xmlns:a16="http://schemas.microsoft.com/office/drawing/2014/main" id="{A18390EE-F0D6-49B8-9924-13175800A4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730"/>
          <a:stretch/>
        </p:blipFill>
        <p:spPr>
          <a:xfrm>
            <a:off x="1544554" y="1887724"/>
            <a:ext cx="2971800" cy="2078834"/>
          </a:xfrm>
          <a:prstGeom prst="rect">
            <a:avLst/>
          </a:prstGeom>
          <a:ln>
            <a:solidFill>
              <a:schemeClr val="tx1"/>
            </a:solidFill>
          </a:ln>
        </p:spPr>
      </p:pic>
      <p:pic>
        <p:nvPicPr>
          <p:cNvPr id="6" name="Picture 5">
            <a:extLst>
              <a:ext uri="{FF2B5EF4-FFF2-40B4-BE49-F238E27FC236}">
                <a16:creationId xmlns:a16="http://schemas.microsoft.com/office/drawing/2014/main" id="{7378DE38-5EEA-485A-82EE-D1D566FF48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713"/>
          <a:stretch/>
        </p:blipFill>
        <p:spPr>
          <a:xfrm>
            <a:off x="7611915" y="1882523"/>
            <a:ext cx="2971800" cy="2079225"/>
          </a:xfrm>
          <a:prstGeom prst="rect">
            <a:avLst/>
          </a:prstGeom>
          <a:ln>
            <a:solidFill>
              <a:schemeClr val="tx1"/>
            </a:solidFill>
          </a:ln>
        </p:spPr>
      </p:pic>
      <p:sp>
        <p:nvSpPr>
          <p:cNvPr id="7" name="TextBox 6">
            <a:extLst>
              <a:ext uri="{FF2B5EF4-FFF2-40B4-BE49-F238E27FC236}">
                <a16:creationId xmlns:a16="http://schemas.microsoft.com/office/drawing/2014/main" id="{3572DB06-85E7-4969-A3BE-EF8DB0E636B3}"/>
              </a:ext>
            </a:extLst>
          </p:cNvPr>
          <p:cNvSpPr txBox="1"/>
          <p:nvPr/>
        </p:nvSpPr>
        <p:spPr bwMode="auto">
          <a:xfrm>
            <a:off x="7665291" y="1468917"/>
            <a:ext cx="2846100" cy="400110"/>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2000" u="sng" dirty="0">
                <a:latin typeface="Times New Roman" panose="02020603050405020304" pitchFamily="18" charset="0"/>
                <a:cs typeface="Times New Roman" panose="02020603050405020304" pitchFamily="18" charset="0"/>
              </a:rPr>
              <a:t>Y-only Flash, 1080 cycles</a:t>
            </a:r>
          </a:p>
        </p:txBody>
      </p:sp>
      <p:sp>
        <p:nvSpPr>
          <p:cNvPr id="8" name="TextBox 7">
            <a:extLst>
              <a:ext uri="{FF2B5EF4-FFF2-40B4-BE49-F238E27FC236}">
                <a16:creationId xmlns:a16="http://schemas.microsoft.com/office/drawing/2014/main" id="{B0C3F12E-083F-41E0-BDBA-A56F2024D6E2}"/>
              </a:ext>
            </a:extLst>
          </p:cNvPr>
          <p:cNvSpPr txBox="1"/>
          <p:nvPr/>
        </p:nvSpPr>
        <p:spPr bwMode="auto">
          <a:xfrm>
            <a:off x="4803278" y="1468917"/>
            <a:ext cx="2690160" cy="400110"/>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2000" u="sng" dirty="0">
                <a:latin typeface="Times New Roman" panose="02020603050405020304" pitchFamily="18" charset="0"/>
                <a:cs typeface="Times New Roman" panose="02020603050405020304" pitchFamily="18" charset="0"/>
              </a:rPr>
              <a:t>YHfSi Flash, 760 cycles</a:t>
            </a:r>
          </a:p>
        </p:txBody>
      </p:sp>
      <p:sp>
        <p:nvSpPr>
          <p:cNvPr id="9" name="TextBox 8">
            <a:extLst>
              <a:ext uri="{FF2B5EF4-FFF2-40B4-BE49-F238E27FC236}">
                <a16:creationId xmlns:a16="http://schemas.microsoft.com/office/drawing/2014/main" id="{4D58388A-2484-4A7F-B168-45EC607A8AD7}"/>
              </a:ext>
            </a:extLst>
          </p:cNvPr>
          <p:cNvSpPr txBox="1"/>
          <p:nvPr/>
        </p:nvSpPr>
        <p:spPr bwMode="auto">
          <a:xfrm>
            <a:off x="1350667" y="1457377"/>
            <a:ext cx="3359574" cy="400110"/>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2000" u="sng" dirty="0">
                <a:latin typeface="Times New Roman" panose="02020603050405020304" pitchFamily="18" charset="0"/>
                <a:cs typeface="Times New Roman" panose="02020603050405020304" pitchFamily="18" charset="0"/>
              </a:rPr>
              <a:t>YHfSi HVOF-only, 620 cycles</a:t>
            </a:r>
          </a:p>
        </p:txBody>
      </p:sp>
      <p:grpSp>
        <p:nvGrpSpPr>
          <p:cNvPr id="10" name="Group 9">
            <a:extLst>
              <a:ext uri="{FF2B5EF4-FFF2-40B4-BE49-F238E27FC236}">
                <a16:creationId xmlns:a16="http://schemas.microsoft.com/office/drawing/2014/main" id="{FF27FE42-46B4-412E-8FD1-822B5DF813A0}"/>
              </a:ext>
            </a:extLst>
          </p:cNvPr>
          <p:cNvGrpSpPr/>
          <p:nvPr/>
        </p:nvGrpSpPr>
        <p:grpSpPr>
          <a:xfrm>
            <a:off x="3900868" y="3670442"/>
            <a:ext cx="662361" cy="314814"/>
            <a:chOff x="-1207251" y="3076086"/>
            <a:chExt cx="662361" cy="314814"/>
          </a:xfrm>
        </p:grpSpPr>
        <p:sp>
          <p:nvSpPr>
            <p:cNvPr id="11" name="Rectangle 10">
              <a:extLst>
                <a:ext uri="{FF2B5EF4-FFF2-40B4-BE49-F238E27FC236}">
                  <a16:creationId xmlns:a16="http://schemas.microsoft.com/office/drawing/2014/main" id="{5DDB066A-F15B-4AB7-88BD-696BE44DD996}"/>
                </a:ext>
              </a:extLst>
            </p:cNvPr>
            <p:cNvSpPr/>
            <p:nvPr/>
          </p:nvSpPr>
          <p:spPr>
            <a:xfrm>
              <a:off x="-1143000" y="3076086"/>
              <a:ext cx="533400" cy="27432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2" name="Straight Connector 11">
              <a:extLst>
                <a:ext uri="{FF2B5EF4-FFF2-40B4-BE49-F238E27FC236}">
                  <a16:creationId xmlns:a16="http://schemas.microsoft.com/office/drawing/2014/main" id="{E94775AD-9E32-43EB-9600-CF9F36965A83}"/>
                </a:ext>
              </a:extLst>
            </p:cNvPr>
            <p:cNvCxnSpPr/>
            <p:nvPr/>
          </p:nvCxnSpPr>
          <p:spPr>
            <a:xfrm>
              <a:off x="-1108371" y="3137995"/>
              <a:ext cx="475488"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8C5981-CC3A-4A02-837B-D47E77232D12}"/>
                </a:ext>
              </a:extLst>
            </p:cNvPr>
            <p:cNvSpPr txBox="1"/>
            <p:nvPr/>
          </p:nvSpPr>
          <p:spPr bwMode="auto">
            <a:xfrm>
              <a:off x="-1207251" y="3113901"/>
              <a:ext cx="662361"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100 µm</a:t>
              </a:r>
            </a:p>
          </p:txBody>
        </p:sp>
      </p:grpSp>
      <p:grpSp>
        <p:nvGrpSpPr>
          <p:cNvPr id="14" name="Group 13">
            <a:extLst>
              <a:ext uri="{FF2B5EF4-FFF2-40B4-BE49-F238E27FC236}">
                <a16:creationId xmlns:a16="http://schemas.microsoft.com/office/drawing/2014/main" id="{0E1930D9-7D0E-4105-96C3-EEA3B4C8A98E}"/>
              </a:ext>
            </a:extLst>
          </p:cNvPr>
          <p:cNvGrpSpPr/>
          <p:nvPr/>
        </p:nvGrpSpPr>
        <p:grpSpPr>
          <a:xfrm>
            <a:off x="9921356" y="3670442"/>
            <a:ext cx="662361" cy="314814"/>
            <a:chOff x="-1207251" y="3076086"/>
            <a:chExt cx="662361" cy="314814"/>
          </a:xfrm>
        </p:grpSpPr>
        <p:sp>
          <p:nvSpPr>
            <p:cNvPr id="15" name="Rectangle 14">
              <a:extLst>
                <a:ext uri="{FF2B5EF4-FFF2-40B4-BE49-F238E27FC236}">
                  <a16:creationId xmlns:a16="http://schemas.microsoft.com/office/drawing/2014/main" id="{2DFED177-93D0-47C2-9D76-F99C348AF421}"/>
                </a:ext>
              </a:extLst>
            </p:cNvPr>
            <p:cNvSpPr/>
            <p:nvPr/>
          </p:nvSpPr>
          <p:spPr>
            <a:xfrm>
              <a:off x="-1143000" y="3076086"/>
              <a:ext cx="533400" cy="27432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6" name="Straight Connector 15">
              <a:extLst>
                <a:ext uri="{FF2B5EF4-FFF2-40B4-BE49-F238E27FC236}">
                  <a16:creationId xmlns:a16="http://schemas.microsoft.com/office/drawing/2014/main" id="{B4E05EAE-EE75-4829-934D-17BAA8BE287A}"/>
                </a:ext>
              </a:extLst>
            </p:cNvPr>
            <p:cNvCxnSpPr/>
            <p:nvPr/>
          </p:nvCxnSpPr>
          <p:spPr>
            <a:xfrm>
              <a:off x="-1108371" y="3137995"/>
              <a:ext cx="475488"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33D183-D110-4125-9D72-D5902EE09071}"/>
                </a:ext>
              </a:extLst>
            </p:cNvPr>
            <p:cNvSpPr txBox="1"/>
            <p:nvPr/>
          </p:nvSpPr>
          <p:spPr bwMode="auto">
            <a:xfrm>
              <a:off x="-1207251" y="3113901"/>
              <a:ext cx="662361"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100 µm</a:t>
              </a:r>
            </a:p>
          </p:txBody>
        </p:sp>
      </p:grpSp>
      <p:grpSp>
        <p:nvGrpSpPr>
          <p:cNvPr id="18" name="Group 17">
            <a:extLst>
              <a:ext uri="{FF2B5EF4-FFF2-40B4-BE49-F238E27FC236}">
                <a16:creationId xmlns:a16="http://schemas.microsoft.com/office/drawing/2014/main" id="{17B0825A-68BB-42D2-8742-14ED391B0D26}"/>
              </a:ext>
            </a:extLst>
          </p:cNvPr>
          <p:cNvGrpSpPr/>
          <p:nvPr/>
        </p:nvGrpSpPr>
        <p:grpSpPr>
          <a:xfrm>
            <a:off x="6868774" y="3670442"/>
            <a:ext cx="662361" cy="314814"/>
            <a:chOff x="-1207251" y="3076086"/>
            <a:chExt cx="662361" cy="314814"/>
          </a:xfrm>
        </p:grpSpPr>
        <p:sp>
          <p:nvSpPr>
            <p:cNvPr id="19" name="Rectangle 18">
              <a:extLst>
                <a:ext uri="{FF2B5EF4-FFF2-40B4-BE49-F238E27FC236}">
                  <a16:creationId xmlns:a16="http://schemas.microsoft.com/office/drawing/2014/main" id="{35AAD8AD-4DBA-4CE7-8892-530E0C4680AC}"/>
                </a:ext>
              </a:extLst>
            </p:cNvPr>
            <p:cNvSpPr/>
            <p:nvPr/>
          </p:nvSpPr>
          <p:spPr>
            <a:xfrm>
              <a:off x="-1143000" y="3076086"/>
              <a:ext cx="533400" cy="27432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20" name="Straight Connector 19">
              <a:extLst>
                <a:ext uri="{FF2B5EF4-FFF2-40B4-BE49-F238E27FC236}">
                  <a16:creationId xmlns:a16="http://schemas.microsoft.com/office/drawing/2014/main" id="{71AAA48B-A072-4739-A3E5-514B7BBF49CF}"/>
                </a:ext>
              </a:extLst>
            </p:cNvPr>
            <p:cNvCxnSpPr/>
            <p:nvPr/>
          </p:nvCxnSpPr>
          <p:spPr>
            <a:xfrm>
              <a:off x="-1108371" y="3137995"/>
              <a:ext cx="475488"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EFBD29-4B24-433D-823A-18961A02EB2F}"/>
                </a:ext>
              </a:extLst>
            </p:cNvPr>
            <p:cNvSpPr txBox="1"/>
            <p:nvPr/>
          </p:nvSpPr>
          <p:spPr bwMode="auto">
            <a:xfrm>
              <a:off x="-1207251" y="3113901"/>
              <a:ext cx="662361" cy="27699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100 µm</a:t>
              </a:r>
            </a:p>
          </p:txBody>
        </p:sp>
      </p:grpSp>
      <p:sp>
        <p:nvSpPr>
          <p:cNvPr id="24" name="TextBox 23">
            <a:extLst>
              <a:ext uri="{FF2B5EF4-FFF2-40B4-BE49-F238E27FC236}">
                <a16:creationId xmlns:a16="http://schemas.microsoft.com/office/drawing/2014/main" id="{BCCA1A14-4151-7043-BB21-6229CF35D721}"/>
              </a:ext>
            </a:extLst>
          </p:cNvPr>
          <p:cNvSpPr txBox="1"/>
          <p:nvPr/>
        </p:nvSpPr>
        <p:spPr>
          <a:xfrm>
            <a:off x="8596774" y="1841808"/>
            <a:ext cx="1002082" cy="341632"/>
          </a:xfrm>
          <a:prstGeom prst="rect">
            <a:avLst/>
          </a:prstGeom>
          <a:noFill/>
        </p:spPr>
        <p:txBody>
          <a:bodyPr wrap="square" rtlCol="0">
            <a:spAutoFit/>
          </a:bodyPr>
          <a:lstStyle/>
          <a:p>
            <a:pPr algn="ctr">
              <a:lnSpc>
                <a:spcPct val="90000"/>
              </a:lnSpc>
            </a:pPr>
            <a:r>
              <a:rPr lang="en-US" dirty="0"/>
              <a:t>YSZ</a:t>
            </a:r>
          </a:p>
        </p:txBody>
      </p:sp>
    </p:spTree>
    <p:extLst>
      <p:ext uri="{BB962C8B-B14F-4D97-AF65-F5344CB8AC3E}">
        <p14:creationId xmlns:p14="http://schemas.microsoft.com/office/powerpoint/2010/main" val="22787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55EFA7-A643-4873-AA09-8B4F2C92E9A1}"/>
              </a:ext>
            </a:extLst>
          </p:cNvPr>
          <p:cNvPicPr>
            <a:picLocks noChangeAspect="1"/>
          </p:cNvPicPr>
          <p:nvPr/>
        </p:nvPicPr>
        <p:blipFill>
          <a:blip r:embed="rId3"/>
          <a:stretch>
            <a:fillRect/>
          </a:stretch>
        </p:blipFill>
        <p:spPr>
          <a:xfrm>
            <a:off x="1154051" y="769373"/>
            <a:ext cx="4572396" cy="3657917"/>
          </a:xfrm>
          <a:prstGeom prst="rect">
            <a:avLst/>
          </a:prstGeom>
        </p:spPr>
      </p:pic>
      <p:sp>
        <p:nvSpPr>
          <p:cNvPr id="2" name="Title 1">
            <a:extLst>
              <a:ext uri="{FF2B5EF4-FFF2-40B4-BE49-F238E27FC236}">
                <a16:creationId xmlns:a16="http://schemas.microsoft.com/office/drawing/2014/main" id="{BA5D50D2-6DB1-4623-856B-4DE602D96209}"/>
              </a:ext>
            </a:extLst>
          </p:cNvPr>
          <p:cNvSpPr>
            <a:spLocks noGrp="1"/>
          </p:cNvSpPr>
          <p:nvPr>
            <p:ph type="title"/>
          </p:nvPr>
        </p:nvSpPr>
        <p:spPr>
          <a:xfrm>
            <a:off x="596675" y="102505"/>
            <a:ext cx="9730725" cy="535531"/>
          </a:xfrm>
        </p:spPr>
        <p:txBody>
          <a:bodyPr/>
          <a:lstStyle/>
          <a:p>
            <a:r>
              <a:rPr lang="en-US" b="1" dirty="0">
                <a:solidFill>
                  <a:schemeClr val="tx2"/>
                </a:solidFill>
              </a:rPr>
              <a:t>Starting bond coating conditions</a:t>
            </a:r>
          </a:p>
        </p:txBody>
      </p:sp>
      <p:sp>
        <p:nvSpPr>
          <p:cNvPr id="3" name="Content Placeholder 2">
            <a:extLst>
              <a:ext uri="{FF2B5EF4-FFF2-40B4-BE49-F238E27FC236}">
                <a16:creationId xmlns:a16="http://schemas.microsoft.com/office/drawing/2014/main" id="{F36AC757-9074-46D8-A66B-89F886FAFDC2}"/>
              </a:ext>
            </a:extLst>
          </p:cNvPr>
          <p:cNvSpPr>
            <a:spLocks noGrp="1"/>
          </p:cNvSpPr>
          <p:nvPr>
            <p:ph idx="1"/>
          </p:nvPr>
        </p:nvSpPr>
        <p:spPr>
          <a:xfrm>
            <a:off x="596675" y="4462372"/>
            <a:ext cx="10071327" cy="2194559"/>
          </a:xfrm>
          <a:noFill/>
        </p:spPr>
        <p:txBody>
          <a:bodyPr/>
          <a:lstStyle/>
          <a:p>
            <a:r>
              <a:rPr lang="en-US" sz="2400" dirty="0"/>
              <a:t>HVOF-only coating slightly thicker (but had lowest life)</a:t>
            </a:r>
          </a:p>
          <a:p>
            <a:r>
              <a:rPr lang="en-US" sz="2400" dirty="0"/>
              <a:t>Roughness did increase with flash coating</a:t>
            </a:r>
          </a:p>
          <a:p>
            <a:r>
              <a:rPr lang="en-US" sz="2400" dirty="0"/>
              <a:t>Measured fractal dimension (D</a:t>
            </a:r>
            <a:r>
              <a:rPr lang="en-US" sz="2400" baseline="-25000" dirty="0"/>
              <a:t>f</a:t>
            </a:r>
            <a:r>
              <a:rPr lang="en-US" sz="2400" dirty="0"/>
              <a:t>) as described by Nowak et al. (Jülich)</a:t>
            </a:r>
          </a:p>
          <a:p>
            <a:pPr lvl="1"/>
            <a:r>
              <a:rPr lang="en-US" sz="2000" dirty="0"/>
              <a:t>Fairly small differences measured to explain 12% and 71% increase in lifetime</a:t>
            </a:r>
          </a:p>
        </p:txBody>
      </p:sp>
      <p:sp>
        <p:nvSpPr>
          <p:cNvPr id="7" name="TextBox 6">
            <a:extLst>
              <a:ext uri="{FF2B5EF4-FFF2-40B4-BE49-F238E27FC236}">
                <a16:creationId xmlns:a16="http://schemas.microsoft.com/office/drawing/2014/main" id="{4E03E690-B166-4271-A748-447C8285D318}"/>
              </a:ext>
            </a:extLst>
          </p:cNvPr>
          <p:cNvSpPr txBox="1"/>
          <p:nvPr/>
        </p:nvSpPr>
        <p:spPr bwMode="auto">
          <a:xfrm>
            <a:off x="2145887" y="567045"/>
            <a:ext cx="3087192"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u="sng" dirty="0">
                <a:latin typeface="Times New Roman" panose="02020603050405020304" pitchFamily="18" charset="0"/>
                <a:cs typeface="Times New Roman" panose="02020603050405020304" pitchFamily="18" charset="0"/>
              </a:rPr>
              <a:t>Starting Bond Coating Thicknesses</a:t>
            </a:r>
          </a:p>
        </p:txBody>
      </p:sp>
      <p:sp>
        <p:nvSpPr>
          <p:cNvPr id="8" name="TextBox 7">
            <a:extLst>
              <a:ext uri="{FF2B5EF4-FFF2-40B4-BE49-F238E27FC236}">
                <a16:creationId xmlns:a16="http://schemas.microsoft.com/office/drawing/2014/main" id="{B897BF13-E11B-4DD4-83DD-BAD3C3385F0E}"/>
              </a:ext>
            </a:extLst>
          </p:cNvPr>
          <p:cNvSpPr txBox="1"/>
          <p:nvPr/>
        </p:nvSpPr>
        <p:spPr bwMode="auto">
          <a:xfrm>
            <a:off x="6755208" y="600095"/>
            <a:ext cx="3725700"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u="sng" dirty="0">
                <a:latin typeface="Times New Roman" panose="02020603050405020304" pitchFamily="18" charset="0"/>
                <a:cs typeface="Times New Roman" panose="02020603050405020304" pitchFamily="18" charset="0"/>
              </a:rPr>
              <a:t>Starting Roughness and Fractal Dimension</a:t>
            </a:r>
          </a:p>
        </p:txBody>
      </p:sp>
      <p:cxnSp>
        <p:nvCxnSpPr>
          <p:cNvPr id="10" name="Straight Connector 9">
            <a:extLst>
              <a:ext uri="{FF2B5EF4-FFF2-40B4-BE49-F238E27FC236}">
                <a16:creationId xmlns:a16="http://schemas.microsoft.com/office/drawing/2014/main" id="{C5196E67-079D-4B39-8761-74E5B15F88D7}"/>
              </a:ext>
            </a:extLst>
          </p:cNvPr>
          <p:cNvCxnSpPr/>
          <p:nvPr/>
        </p:nvCxnSpPr>
        <p:spPr>
          <a:xfrm flipV="1">
            <a:off x="4681536" y="1917316"/>
            <a:ext cx="0" cy="1899634"/>
          </a:xfrm>
          <a:prstGeom prst="line">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22A451-2F58-B94C-80FE-13579C6AA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824" y="925500"/>
            <a:ext cx="4833330" cy="3399491"/>
          </a:xfrm>
          <a:prstGeom prst="rect">
            <a:avLst/>
          </a:prstGeom>
        </p:spPr>
      </p:pic>
    </p:spTree>
    <p:extLst>
      <p:ext uri="{BB962C8B-B14F-4D97-AF65-F5344CB8AC3E}">
        <p14:creationId xmlns:p14="http://schemas.microsoft.com/office/powerpoint/2010/main" val="370157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28" y="319882"/>
            <a:ext cx="11422261" cy="535531"/>
          </a:xfrm>
        </p:spPr>
        <p:txBody>
          <a:bodyPr/>
          <a:lstStyle/>
          <a:p>
            <a:r>
              <a:rPr lang="en-US" b="1" dirty="0">
                <a:solidFill>
                  <a:schemeClr val="tx2"/>
                </a:solidFill>
              </a:rPr>
              <a:t>In-situ coating characterization using PLPS through YSZ</a:t>
            </a:r>
          </a:p>
        </p:txBody>
      </p:sp>
      <p:pic>
        <p:nvPicPr>
          <p:cNvPr id="4" name="Picture 3"/>
          <p:cNvPicPr>
            <a:picLocks noChangeAspect="1"/>
          </p:cNvPicPr>
          <p:nvPr/>
        </p:nvPicPr>
        <p:blipFill>
          <a:blip r:embed="rId2"/>
          <a:stretch>
            <a:fillRect/>
          </a:stretch>
        </p:blipFill>
        <p:spPr>
          <a:xfrm>
            <a:off x="5761412" y="1508760"/>
            <a:ext cx="2743200" cy="2058346"/>
          </a:xfrm>
          <a:prstGeom prst="rect">
            <a:avLst/>
          </a:prstGeom>
        </p:spPr>
      </p:pic>
      <p:pic>
        <p:nvPicPr>
          <p:cNvPr id="5" name="Picture 4"/>
          <p:cNvPicPr>
            <a:picLocks noChangeAspect="1"/>
          </p:cNvPicPr>
          <p:nvPr/>
        </p:nvPicPr>
        <p:blipFill>
          <a:blip r:embed="rId3"/>
          <a:stretch>
            <a:fillRect/>
          </a:stretch>
        </p:blipFill>
        <p:spPr>
          <a:xfrm>
            <a:off x="8640905" y="1510656"/>
            <a:ext cx="2743200" cy="2056451"/>
          </a:xfrm>
          <a:prstGeom prst="rect">
            <a:avLst/>
          </a:prstGeom>
        </p:spPr>
      </p:pic>
      <p:pic>
        <p:nvPicPr>
          <p:cNvPr id="6" name="Picture 5"/>
          <p:cNvPicPr>
            <a:picLocks noChangeAspect="1"/>
          </p:cNvPicPr>
          <p:nvPr/>
        </p:nvPicPr>
        <p:blipFill>
          <a:blip r:embed="rId4"/>
          <a:stretch>
            <a:fillRect/>
          </a:stretch>
        </p:blipFill>
        <p:spPr>
          <a:xfrm>
            <a:off x="5751332" y="3936438"/>
            <a:ext cx="2743200" cy="2057400"/>
          </a:xfrm>
          <a:prstGeom prst="rect">
            <a:avLst/>
          </a:prstGeom>
        </p:spPr>
      </p:pic>
      <p:pic>
        <p:nvPicPr>
          <p:cNvPr id="7" name="Picture 6"/>
          <p:cNvPicPr>
            <a:picLocks noChangeAspect="1"/>
          </p:cNvPicPr>
          <p:nvPr/>
        </p:nvPicPr>
        <p:blipFill>
          <a:blip r:embed="rId5"/>
          <a:stretch>
            <a:fillRect/>
          </a:stretch>
        </p:blipFill>
        <p:spPr>
          <a:xfrm>
            <a:off x="8640905" y="3936438"/>
            <a:ext cx="2743200" cy="2056452"/>
          </a:xfrm>
          <a:prstGeom prst="rect">
            <a:avLst/>
          </a:prstGeom>
        </p:spPr>
      </p:pic>
      <p:pic>
        <p:nvPicPr>
          <p:cNvPr id="8" name="Picture 7"/>
          <p:cNvPicPr>
            <a:picLocks noChangeAspect="1"/>
          </p:cNvPicPr>
          <p:nvPr/>
        </p:nvPicPr>
        <p:blipFill>
          <a:blip r:embed="rId6"/>
          <a:stretch>
            <a:fillRect/>
          </a:stretch>
        </p:blipFill>
        <p:spPr>
          <a:xfrm>
            <a:off x="11520399" y="2958924"/>
            <a:ext cx="485775" cy="1847850"/>
          </a:xfrm>
          <a:prstGeom prst="rect">
            <a:avLst/>
          </a:prstGeom>
        </p:spPr>
      </p:pic>
      <p:sp>
        <p:nvSpPr>
          <p:cNvPr id="9" name="TextBox 8"/>
          <p:cNvSpPr txBox="1"/>
          <p:nvPr/>
        </p:nvSpPr>
        <p:spPr>
          <a:xfrm>
            <a:off x="6148183" y="1139428"/>
            <a:ext cx="2158476" cy="369332"/>
          </a:xfrm>
          <a:prstGeom prst="rect">
            <a:avLst/>
          </a:prstGeom>
          <a:noFill/>
        </p:spPr>
        <p:txBody>
          <a:bodyPr wrap="none" rtlCol="0">
            <a:spAutoFit/>
          </a:bodyPr>
          <a:lstStyle/>
          <a:p>
            <a:r>
              <a:rPr lang="en-US" dirty="0"/>
              <a:t>5 cycles at 1100 °C</a:t>
            </a:r>
          </a:p>
        </p:txBody>
      </p:sp>
      <p:sp>
        <p:nvSpPr>
          <p:cNvPr id="10" name="TextBox 9"/>
          <p:cNvSpPr txBox="1"/>
          <p:nvPr/>
        </p:nvSpPr>
        <p:spPr>
          <a:xfrm>
            <a:off x="8933652" y="1139428"/>
            <a:ext cx="2414956" cy="369332"/>
          </a:xfrm>
          <a:prstGeom prst="rect">
            <a:avLst/>
          </a:prstGeom>
          <a:noFill/>
        </p:spPr>
        <p:txBody>
          <a:bodyPr wrap="none" rtlCol="0">
            <a:spAutoFit/>
          </a:bodyPr>
          <a:lstStyle/>
          <a:p>
            <a:r>
              <a:rPr lang="en-US" dirty="0"/>
              <a:t>100 cycles at 1100 °C</a:t>
            </a:r>
          </a:p>
        </p:txBody>
      </p:sp>
      <p:sp>
        <p:nvSpPr>
          <p:cNvPr id="11" name="TextBox 10"/>
          <p:cNvSpPr txBox="1"/>
          <p:nvPr/>
        </p:nvSpPr>
        <p:spPr>
          <a:xfrm>
            <a:off x="8933652" y="3567106"/>
            <a:ext cx="2414956" cy="369332"/>
          </a:xfrm>
          <a:prstGeom prst="rect">
            <a:avLst/>
          </a:prstGeom>
          <a:noFill/>
        </p:spPr>
        <p:txBody>
          <a:bodyPr wrap="none" rtlCol="0">
            <a:spAutoFit/>
          </a:bodyPr>
          <a:lstStyle/>
          <a:p>
            <a:r>
              <a:rPr lang="en-US" dirty="0"/>
              <a:t>100 cycles at 1150 °C</a:t>
            </a:r>
          </a:p>
        </p:txBody>
      </p:sp>
      <p:sp>
        <p:nvSpPr>
          <p:cNvPr id="12" name="TextBox 11"/>
          <p:cNvSpPr txBox="1"/>
          <p:nvPr/>
        </p:nvSpPr>
        <p:spPr>
          <a:xfrm>
            <a:off x="6054159" y="3567106"/>
            <a:ext cx="2414956" cy="369332"/>
          </a:xfrm>
          <a:prstGeom prst="rect">
            <a:avLst/>
          </a:prstGeom>
          <a:noFill/>
        </p:spPr>
        <p:txBody>
          <a:bodyPr wrap="none" rtlCol="0">
            <a:spAutoFit/>
          </a:bodyPr>
          <a:lstStyle/>
          <a:p>
            <a:r>
              <a:rPr lang="en-US" dirty="0"/>
              <a:t>300 cycles at 1100 °C</a:t>
            </a:r>
          </a:p>
        </p:txBody>
      </p:sp>
      <p:sp>
        <p:nvSpPr>
          <p:cNvPr id="13" name="TextBox 12"/>
          <p:cNvSpPr txBox="1"/>
          <p:nvPr/>
        </p:nvSpPr>
        <p:spPr>
          <a:xfrm>
            <a:off x="5715422" y="1496209"/>
            <a:ext cx="312906" cy="369332"/>
          </a:xfrm>
          <a:prstGeom prst="rect">
            <a:avLst/>
          </a:prstGeom>
          <a:solidFill>
            <a:schemeClr val="bg1"/>
          </a:solidFill>
        </p:spPr>
        <p:txBody>
          <a:bodyPr wrap="none" rtlCol="0">
            <a:spAutoFit/>
          </a:bodyPr>
          <a:lstStyle/>
          <a:p>
            <a:r>
              <a:rPr lang="en-US" dirty="0"/>
              <a:t>a</a:t>
            </a:r>
          </a:p>
        </p:txBody>
      </p:sp>
      <p:sp>
        <p:nvSpPr>
          <p:cNvPr id="14" name="TextBox 13"/>
          <p:cNvSpPr txBox="1"/>
          <p:nvPr/>
        </p:nvSpPr>
        <p:spPr>
          <a:xfrm>
            <a:off x="8638500" y="3867510"/>
            <a:ext cx="312906" cy="369332"/>
          </a:xfrm>
          <a:prstGeom prst="rect">
            <a:avLst/>
          </a:prstGeom>
          <a:solidFill>
            <a:schemeClr val="bg1"/>
          </a:solidFill>
        </p:spPr>
        <p:txBody>
          <a:bodyPr wrap="none" rtlCol="0">
            <a:spAutoFit/>
          </a:bodyPr>
          <a:lstStyle/>
          <a:p>
            <a:r>
              <a:rPr lang="en-US" dirty="0"/>
              <a:t>d</a:t>
            </a:r>
          </a:p>
        </p:txBody>
      </p:sp>
      <p:sp>
        <p:nvSpPr>
          <p:cNvPr id="15" name="TextBox 14"/>
          <p:cNvSpPr txBox="1"/>
          <p:nvPr/>
        </p:nvSpPr>
        <p:spPr>
          <a:xfrm>
            <a:off x="5736442" y="3923887"/>
            <a:ext cx="300082" cy="369332"/>
          </a:xfrm>
          <a:prstGeom prst="rect">
            <a:avLst/>
          </a:prstGeom>
          <a:solidFill>
            <a:schemeClr val="bg1"/>
          </a:solidFill>
        </p:spPr>
        <p:txBody>
          <a:bodyPr wrap="none" rtlCol="0">
            <a:spAutoFit/>
          </a:bodyPr>
          <a:lstStyle/>
          <a:p>
            <a:r>
              <a:rPr lang="en-US" dirty="0"/>
              <a:t>c</a:t>
            </a:r>
          </a:p>
        </p:txBody>
      </p:sp>
      <p:sp>
        <p:nvSpPr>
          <p:cNvPr id="16" name="TextBox 15"/>
          <p:cNvSpPr txBox="1"/>
          <p:nvPr/>
        </p:nvSpPr>
        <p:spPr>
          <a:xfrm>
            <a:off x="8598388" y="1466438"/>
            <a:ext cx="312906" cy="369332"/>
          </a:xfrm>
          <a:prstGeom prst="rect">
            <a:avLst/>
          </a:prstGeom>
          <a:solidFill>
            <a:schemeClr val="bg1"/>
          </a:solidFill>
        </p:spPr>
        <p:txBody>
          <a:bodyPr wrap="none" rtlCol="0">
            <a:spAutoFit/>
          </a:bodyPr>
          <a:lstStyle/>
          <a:p>
            <a:r>
              <a:rPr lang="en-US" dirty="0"/>
              <a:t>b</a:t>
            </a:r>
          </a:p>
        </p:txBody>
      </p:sp>
      <p:grpSp>
        <p:nvGrpSpPr>
          <p:cNvPr id="17" name="Group 16"/>
          <p:cNvGrpSpPr/>
          <p:nvPr/>
        </p:nvGrpSpPr>
        <p:grpSpPr>
          <a:xfrm>
            <a:off x="10466571" y="5582319"/>
            <a:ext cx="976847" cy="423122"/>
            <a:chOff x="4553186" y="-1158973"/>
            <a:chExt cx="976847" cy="423122"/>
          </a:xfrm>
        </p:grpSpPr>
        <p:sp>
          <p:nvSpPr>
            <p:cNvPr id="18" name="Rectangle 17"/>
            <p:cNvSpPr/>
            <p:nvPr/>
          </p:nvSpPr>
          <p:spPr>
            <a:xfrm>
              <a:off x="4553186" y="-1158973"/>
              <a:ext cx="899605"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4588663" y="-1084729"/>
              <a:ext cx="8229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71116" y="-1105183"/>
              <a:ext cx="958917" cy="369332"/>
            </a:xfrm>
            <a:prstGeom prst="rect">
              <a:avLst/>
            </a:prstGeom>
            <a:noFill/>
          </p:spPr>
          <p:txBody>
            <a:bodyPr wrap="none" rtlCol="0">
              <a:spAutoFit/>
            </a:bodyPr>
            <a:lstStyle/>
            <a:p>
              <a:r>
                <a:rPr lang="en-US" dirty="0"/>
                <a:t>200 µm</a:t>
              </a:r>
            </a:p>
          </p:txBody>
        </p:sp>
      </p:grpSp>
      <p:sp>
        <p:nvSpPr>
          <p:cNvPr id="21" name="TextBox 20"/>
          <p:cNvSpPr txBox="1"/>
          <p:nvPr/>
        </p:nvSpPr>
        <p:spPr>
          <a:xfrm rot="16200000">
            <a:off x="11042544" y="2177708"/>
            <a:ext cx="1229824" cy="523220"/>
          </a:xfrm>
          <a:prstGeom prst="rect">
            <a:avLst/>
          </a:prstGeom>
          <a:noFill/>
        </p:spPr>
        <p:txBody>
          <a:bodyPr wrap="none" rtlCol="0">
            <a:spAutoFit/>
          </a:bodyPr>
          <a:lstStyle/>
          <a:p>
            <a:r>
              <a:rPr lang="en-US" sz="1400" dirty="0"/>
              <a:t>Compressive</a:t>
            </a:r>
          </a:p>
          <a:p>
            <a:r>
              <a:rPr lang="en-US" sz="1400" dirty="0"/>
              <a:t>Stress (GPa)</a:t>
            </a:r>
          </a:p>
        </p:txBody>
      </p:sp>
      <p:sp>
        <p:nvSpPr>
          <p:cNvPr id="3" name="TextBox 2"/>
          <p:cNvSpPr txBox="1"/>
          <p:nvPr/>
        </p:nvSpPr>
        <p:spPr>
          <a:xfrm>
            <a:off x="751558" y="1226372"/>
            <a:ext cx="4578955" cy="424732"/>
          </a:xfrm>
          <a:prstGeom prst="rect">
            <a:avLst/>
          </a:prstGeom>
          <a:noFill/>
          <a:ln w="12700">
            <a:solidFill>
              <a:srgbClr val="00B050"/>
            </a:solidFill>
          </a:ln>
        </p:spPr>
        <p:txBody>
          <a:bodyPr wrap="square" rtlCol="0">
            <a:spAutoFit/>
          </a:bodyPr>
          <a:lstStyle/>
          <a:p>
            <a:pPr algn="ctr">
              <a:lnSpc>
                <a:spcPct val="90000"/>
              </a:lnSpc>
            </a:pPr>
            <a:r>
              <a:rPr lang="en-US" sz="2400" dirty="0">
                <a:solidFill>
                  <a:srgbClr val="00B050"/>
                </a:solidFill>
              </a:rPr>
              <a:t>1-h cycles in ”wet” air (10%H</a:t>
            </a:r>
            <a:r>
              <a:rPr lang="en-US" sz="2400" baseline="-25000" dirty="0">
                <a:solidFill>
                  <a:srgbClr val="00B050"/>
                </a:solidFill>
              </a:rPr>
              <a:t>2</a:t>
            </a:r>
            <a:r>
              <a:rPr lang="en-US" sz="2400" dirty="0">
                <a:solidFill>
                  <a:srgbClr val="00B050"/>
                </a:solidFill>
              </a:rPr>
              <a:t>O)</a:t>
            </a:r>
          </a:p>
        </p:txBody>
      </p:sp>
      <p:sp>
        <p:nvSpPr>
          <p:cNvPr id="23" name="TextBox 22"/>
          <p:cNvSpPr txBox="1"/>
          <p:nvPr/>
        </p:nvSpPr>
        <p:spPr>
          <a:xfrm>
            <a:off x="1730181" y="6087233"/>
            <a:ext cx="7991605" cy="424732"/>
          </a:xfrm>
          <a:prstGeom prst="rect">
            <a:avLst/>
          </a:prstGeom>
          <a:noFill/>
          <a:ln w="12700">
            <a:solidFill>
              <a:srgbClr val="7030A0"/>
            </a:solidFill>
          </a:ln>
        </p:spPr>
        <p:txBody>
          <a:bodyPr wrap="square" rtlCol="0">
            <a:spAutoFit/>
          </a:bodyPr>
          <a:lstStyle/>
          <a:p>
            <a:pPr algn="ctr">
              <a:lnSpc>
                <a:spcPct val="90000"/>
              </a:lnSpc>
            </a:pPr>
            <a:r>
              <a:rPr lang="en-US" sz="2400" dirty="0">
                <a:solidFill>
                  <a:srgbClr val="7030A0"/>
                </a:solidFill>
              </a:rPr>
              <a:t>PLPS: photo-stimulated luminescence piezospectroscopy </a:t>
            </a:r>
          </a:p>
        </p:txBody>
      </p:sp>
      <p:pic>
        <p:nvPicPr>
          <p:cNvPr id="27" name="Content Placeholder 26">
            <a:extLst>
              <a:ext uri="{FF2B5EF4-FFF2-40B4-BE49-F238E27FC236}">
                <a16:creationId xmlns:a16="http://schemas.microsoft.com/office/drawing/2014/main" id="{E4C4F062-A7ED-1F4D-B8E7-A1933E3A6166}"/>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57380" y="1788009"/>
            <a:ext cx="5346700" cy="3848100"/>
          </a:xfrm>
        </p:spPr>
      </p:pic>
    </p:spTree>
    <p:extLst>
      <p:ext uri="{BB962C8B-B14F-4D97-AF65-F5344CB8AC3E}">
        <p14:creationId xmlns:p14="http://schemas.microsoft.com/office/powerpoint/2010/main" val="2428482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93C1D-D807-9841-9F28-E73DCB872E1C}"/>
              </a:ext>
            </a:extLst>
          </p:cNvPr>
          <p:cNvSpPr>
            <a:spLocks noGrp="1"/>
          </p:cNvSpPr>
          <p:nvPr>
            <p:ph type="title"/>
          </p:nvPr>
        </p:nvSpPr>
        <p:spPr>
          <a:xfrm>
            <a:off x="272065" y="177801"/>
            <a:ext cx="11512055" cy="978729"/>
          </a:xfrm>
        </p:spPr>
        <p:txBody>
          <a:bodyPr/>
          <a:lstStyle/>
          <a:p>
            <a:r>
              <a:rPr lang="en-US" b="1" dirty="0">
                <a:solidFill>
                  <a:schemeClr val="tx2"/>
                </a:solidFill>
              </a:rPr>
              <a:t>Is roughness really the “flash” coating advantage?</a:t>
            </a:r>
            <a:br>
              <a:rPr lang="en-US" b="1" dirty="0">
                <a:solidFill>
                  <a:schemeClr val="tx2"/>
                </a:solidFill>
              </a:rPr>
            </a:br>
            <a:r>
              <a:rPr lang="en-US" b="1" dirty="0">
                <a:solidFill>
                  <a:schemeClr val="tx2"/>
                </a:solidFill>
              </a:rPr>
              <a:t>Stony Brook:  could not correlate roughness with lifetime</a:t>
            </a:r>
          </a:p>
        </p:txBody>
      </p:sp>
      <p:pic>
        <p:nvPicPr>
          <p:cNvPr id="6" name="Content Placeholder 5">
            <a:extLst>
              <a:ext uri="{FF2B5EF4-FFF2-40B4-BE49-F238E27FC236}">
                <a16:creationId xmlns:a16="http://schemas.microsoft.com/office/drawing/2014/main" id="{F3C72929-35F8-FA48-820C-E61D8B06E1B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0475" y="1489416"/>
            <a:ext cx="6127057" cy="4288940"/>
          </a:xfrm>
        </p:spPr>
      </p:pic>
      <p:sp>
        <p:nvSpPr>
          <p:cNvPr id="4" name="Content Placeholder 3">
            <a:extLst>
              <a:ext uri="{FF2B5EF4-FFF2-40B4-BE49-F238E27FC236}">
                <a16:creationId xmlns:a16="http://schemas.microsoft.com/office/drawing/2014/main" id="{213C9D56-92B7-0C41-84E2-017B3BFF442E}"/>
              </a:ext>
            </a:extLst>
          </p:cNvPr>
          <p:cNvSpPr>
            <a:spLocks noGrp="1"/>
          </p:cNvSpPr>
          <p:nvPr>
            <p:ph sz="half" idx="2"/>
          </p:nvPr>
        </p:nvSpPr>
        <p:spPr>
          <a:xfrm>
            <a:off x="6681398" y="1489417"/>
            <a:ext cx="5294476" cy="4525963"/>
          </a:xfrm>
        </p:spPr>
        <p:txBody>
          <a:bodyPr/>
          <a:lstStyle/>
          <a:p>
            <a:r>
              <a:rPr lang="en-US" dirty="0"/>
              <a:t>1100°C (2102°F)</a:t>
            </a:r>
          </a:p>
          <a:p>
            <a:r>
              <a:rPr lang="en-US" dirty="0"/>
              <a:t>24-h cycles</a:t>
            </a:r>
          </a:p>
          <a:p>
            <a:r>
              <a:rPr lang="en-US" dirty="0"/>
              <a:t>Laboratory air</a:t>
            </a:r>
          </a:p>
          <a:p>
            <a:r>
              <a:rPr lang="en-US" dirty="0"/>
              <a:t>3 specimens/group</a:t>
            </a:r>
          </a:p>
          <a:p>
            <a:r>
              <a:rPr lang="en-US" dirty="0"/>
              <a:t>15 profilometry measurements to determine roughness </a:t>
            </a:r>
          </a:p>
        </p:txBody>
      </p:sp>
    </p:spTree>
    <p:extLst>
      <p:ext uri="{BB962C8B-B14F-4D97-AF65-F5344CB8AC3E}">
        <p14:creationId xmlns:p14="http://schemas.microsoft.com/office/powerpoint/2010/main" val="1853393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4842" y="320041"/>
            <a:ext cx="11501908" cy="521681"/>
          </a:xfrm>
        </p:spPr>
        <p:txBody>
          <a:bodyPr/>
          <a:lstStyle/>
          <a:p>
            <a:r>
              <a:rPr lang="en-US" sz="3100" dirty="0"/>
              <a:t>PLPS results:  very weak signal through 300µm top coating</a:t>
            </a:r>
          </a:p>
        </p:txBody>
      </p:sp>
      <p:sp>
        <p:nvSpPr>
          <p:cNvPr id="9" name="Text Placeholder 8"/>
          <p:cNvSpPr>
            <a:spLocks noGrp="1"/>
          </p:cNvSpPr>
          <p:nvPr>
            <p:ph type="body" idx="1"/>
          </p:nvPr>
        </p:nvSpPr>
        <p:spPr>
          <a:xfrm>
            <a:off x="344842" y="977533"/>
            <a:ext cx="5588582" cy="821190"/>
          </a:xfrm>
        </p:spPr>
        <p:txBody>
          <a:bodyPr/>
          <a:lstStyle/>
          <a:p>
            <a:r>
              <a:rPr lang="en-US" dirty="0"/>
              <a:t>Similar residual stress in alumina scale on both bond coatings</a:t>
            </a:r>
          </a:p>
        </p:txBody>
      </p:sp>
      <p:pic>
        <p:nvPicPr>
          <p:cNvPr id="7"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44842" y="1958388"/>
            <a:ext cx="4972892" cy="4195877"/>
          </a:xfrm>
        </p:spPr>
      </p:pic>
      <p:sp>
        <p:nvSpPr>
          <p:cNvPr id="10" name="Text Placeholder 9"/>
          <p:cNvSpPr>
            <a:spLocks noGrp="1"/>
          </p:cNvSpPr>
          <p:nvPr>
            <p:ph type="body" sz="quarter" idx="3"/>
          </p:nvPr>
        </p:nvSpPr>
        <p:spPr>
          <a:xfrm>
            <a:off x="6193343" y="1036453"/>
            <a:ext cx="5531934" cy="821190"/>
          </a:xfrm>
        </p:spPr>
        <p:txBody>
          <a:bodyPr/>
          <a:lstStyle/>
          <a:p>
            <a:r>
              <a:rPr lang="en-US" dirty="0"/>
              <a:t>Higher residual stress in flat disk specimen compared to rods</a:t>
            </a:r>
          </a:p>
        </p:txBody>
      </p:sp>
      <p:pic>
        <p:nvPicPr>
          <p:cNvPr id="12" name="Content Placehold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5797" y="2076228"/>
            <a:ext cx="5349843" cy="3744890"/>
          </a:xfrm>
        </p:spPr>
      </p:pic>
    </p:spTree>
    <p:extLst>
      <p:ext uri="{BB962C8B-B14F-4D97-AF65-F5344CB8AC3E}">
        <p14:creationId xmlns:p14="http://schemas.microsoft.com/office/powerpoint/2010/main" val="153314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E3BB6-28BC-024B-8256-C57AD45557A5}"/>
              </a:ext>
            </a:extLst>
          </p:cNvPr>
          <p:cNvSpPr>
            <a:spLocks noGrp="1"/>
          </p:cNvSpPr>
          <p:nvPr>
            <p:ph type="title"/>
          </p:nvPr>
        </p:nvSpPr>
        <p:spPr>
          <a:xfrm>
            <a:off x="429768" y="274320"/>
            <a:ext cx="11753382" cy="521681"/>
          </a:xfrm>
        </p:spPr>
        <p:txBody>
          <a:bodyPr/>
          <a:lstStyle/>
          <a:p>
            <a:r>
              <a:rPr lang="en-US" sz="3100" b="1" dirty="0">
                <a:solidFill>
                  <a:schemeClr val="tx2"/>
                </a:solidFill>
              </a:rPr>
              <a:t>2</a:t>
            </a:r>
            <a:r>
              <a:rPr lang="en-US" sz="3100" b="1" baseline="30000" dirty="0">
                <a:solidFill>
                  <a:schemeClr val="tx2"/>
                </a:solidFill>
              </a:rPr>
              <a:t>nd</a:t>
            </a:r>
            <a:r>
              <a:rPr lang="en-US" sz="3100" b="1" dirty="0">
                <a:solidFill>
                  <a:schemeClr val="tx2"/>
                </a:solidFill>
              </a:rPr>
              <a:t> Iteration Model of 900°C (1650°F) coating performance</a:t>
            </a:r>
          </a:p>
        </p:txBody>
      </p:sp>
      <p:pic>
        <p:nvPicPr>
          <p:cNvPr id="8" name="Content Placeholder 7">
            <a:extLst>
              <a:ext uri="{FF2B5EF4-FFF2-40B4-BE49-F238E27FC236}">
                <a16:creationId xmlns:a16="http://schemas.microsoft.com/office/drawing/2014/main" id="{53059860-5573-3545-BDA5-74D12ED97C7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896" r="5066" b="30432"/>
          <a:stretch/>
        </p:blipFill>
        <p:spPr bwMode="auto">
          <a:xfrm>
            <a:off x="4563533" y="1234714"/>
            <a:ext cx="7462072" cy="3031068"/>
          </a:xfrm>
          <a:prstGeom prst="rect">
            <a:avLst/>
          </a:prstGeom>
          <a:solidFill>
            <a:schemeClr val="bg2">
              <a:lumMod val="95000"/>
            </a:schemeClr>
          </a:solidFill>
        </p:spPr>
      </p:pic>
      <p:pic>
        <p:nvPicPr>
          <p:cNvPr id="12" name="Content Placeholder 11">
            <a:extLst>
              <a:ext uri="{FF2B5EF4-FFF2-40B4-BE49-F238E27FC236}">
                <a16:creationId xmlns:a16="http://schemas.microsoft.com/office/drawing/2014/main" id="{7901F211-3074-9A42-8E78-97341390C51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49836" b="36326"/>
          <a:stretch/>
        </p:blipFill>
        <p:spPr bwMode="auto">
          <a:xfrm>
            <a:off x="429768" y="1426632"/>
            <a:ext cx="3903133" cy="3872252"/>
          </a:xfrm>
          <a:prstGeom prst="rect">
            <a:avLst/>
          </a:prstGeom>
          <a:noFill/>
        </p:spPr>
      </p:pic>
      <p:pic>
        <p:nvPicPr>
          <p:cNvPr id="13" name="Picture 12">
            <a:extLst>
              <a:ext uri="{FF2B5EF4-FFF2-40B4-BE49-F238E27FC236}">
                <a16:creationId xmlns:a16="http://schemas.microsoft.com/office/drawing/2014/main" id="{D0F6BC58-399D-F942-A889-D621A0D4595E}"/>
              </a:ext>
            </a:extLst>
          </p:cNvPr>
          <p:cNvPicPr>
            <a:picLocks noChangeAspect="1"/>
          </p:cNvPicPr>
          <p:nvPr/>
        </p:nvPicPr>
        <p:blipFill rotWithShape="1">
          <a:blip r:embed="rId4">
            <a:extLst>
              <a:ext uri="{28A0092B-C50C-407E-A947-70E740481C1C}">
                <a14:useLocalDpi xmlns:a14="http://schemas.microsoft.com/office/drawing/2010/main" val="0"/>
              </a:ext>
            </a:extLst>
          </a:blip>
          <a:srcRect t="8070" r="62448" b="63375"/>
          <a:stretch/>
        </p:blipFill>
        <p:spPr bwMode="auto">
          <a:xfrm>
            <a:off x="4500831" y="4397708"/>
            <a:ext cx="2422483" cy="1969225"/>
          </a:xfrm>
          <a:prstGeom prst="rect">
            <a:avLst/>
          </a:prstGeom>
          <a:noFill/>
        </p:spPr>
      </p:pic>
      <p:pic>
        <p:nvPicPr>
          <p:cNvPr id="14" name="Picture 13">
            <a:extLst>
              <a:ext uri="{FF2B5EF4-FFF2-40B4-BE49-F238E27FC236}">
                <a16:creationId xmlns:a16="http://schemas.microsoft.com/office/drawing/2014/main" id="{076E55CC-BECB-C14F-BE9C-F3F850716D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17" t="46670"/>
          <a:stretch/>
        </p:blipFill>
        <p:spPr bwMode="auto">
          <a:xfrm>
            <a:off x="7314704" y="4118850"/>
            <a:ext cx="2469994" cy="2485150"/>
          </a:xfrm>
          <a:prstGeom prst="rect">
            <a:avLst/>
          </a:prstGeom>
          <a:noFill/>
        </p:spPr>
      </p:pic>
      <p:pic>
        <p:nvPicPr>
          <p:cNvPr id="15" name="Picture 14">
            <a:extLst>
              <a:ext uri="{FF2B5EF4-FFF2-40B4-BE49-F238E27FC236}">
                <a16:creationId xmlns:a16="http://schemas.microsoft.com/office/drawing/2014/main" id="{BCB9079F-420C-D04E-9748-3EC4A667F396}"/>
              </a:ext>
            </a:extLst>
          </p:cNvPr>
          <p:cNvPicPr>
            <a:picLocks noChangeAspect="1"/>
          </p:cNvPicPr>
          <p:nvPr/>
        </p:nvPicPr>
        <p:blipFill rotWithShape="1">
          <a:blip r:embed="rId6">
            <a:extLst>
              <a:ext uri="{28A0092B-C50C-407E-A947-70E740481C1C}">
                <a14:useLocalDpi xmlns:a14="http://schemas.microsoft.com/office/drawing/2010/main" val="0"/>
              </a:ext>
            </a:extLst>
          </a:blip>
          <a:srcRect l="65343" t="32829" r="7255" b="37738"/>
          <a:stretch/>
        </p:blipFill>
        <p:spPr bwMode="auto">
          <a:xfrm>
            <a:off x="10115928" y="4405892"/>
            <a:ext cx="2067222" cy="2004757"/>
          </a:xfrm>
          <a:prstGeom prst="rect">
            <a:avLst/>
          </a:prstGeom>
          <a:noFill/>
        </p:spPr>
      </p:pic>
      <p:sp>
        <p:nvSpPr>
          <p:cNvPr id="16" name="TextBox 15">
            <a:extLst>
              <a:ext uri="{FF2B5EF4-FFF2-40B4-BE49-F238E27FC236}">
                <a16:creationId xmlns:a16="http://schemas.microsoft.com/office/drawing/2014/main" id="{AD7C3FFB-0008-894C-B18F-0CE5AF0F8C79}"/>
              </a:ext>
            </a:extLst>
          </p:cNvPr>
          <p:cNvSpPr txBox="1"/>
          <p:nvPr/>
        </p:nvSpPr>
        <p:spPr>
          <a:xfrm>
            <a:off x="5167666" y="6366934"/>
            <a:ext cx="1755648" cy="286232"/>
          </a:xfrm>
          <a:prstGeom prst="rect">
            <a:avLst/>
          </a:prstGeom>
          <a:noFill/>
        </p:spPr>
        <p:txBody>
          <a:bodyPr wrap="square" rtlCol="0">
            <a:spAutoFit/>
          </a:bodyPr>
          <a:lstStyle/>
          <a:p>
            <a:pPr algn="ctr">
              <a:lnSpc>
                <a:spcPct val="90000"/>
              </a:lnSpc>
            </a:pPr>
            <a:r>
              <a:rPr lang="en-US" sz="1400" b="1" dirty="0">
                <a:latin typeface="+mn-lt"/>
              </a:rPr>
              <a:t>Cr content (%)</a:t>
            </a:r>
          </a:p>
        </p:txBody>
      </p:sp>
      <p:sp>
        <p:nvSpPr>
          <p:cNvPr id="17" name="TextBox 16">
            <a:extLst>
              <a:ext uri="{FF2B5EF4-FFF2-40B4-BE49-F238E27FC236}">
                <a16:creationId xmlns:a16="http://schemas.microsoft.com/office/drawing/2014/main" id="{27BEE9FF-9443-9948-87B5-56108F4050DF}"/>
              </a:ext>
            </a:extLst>
          </p:cNvPr>
          <p:cNvSpPr txBox="1"/>
          <p:nvPr/>
        </p:nvSpPr>
        <p:spPr>
          <a:xfrm>
            <a:off x="10269957" y="6355425"/>
            <a:ext cx="1755648" cy="286232"/>
          </a:xfrm>
          <a:prstGeom prst="rect">
            <a:avLst/>
          </a:prstGeom>
          <a:noFill/>
        </p:spPr>
        <p:txBody>
          <a:bodyPr wrap="square" rtlCol="0">
            <a:spAutoFit/>
          </a:bodyPr>
          <a:lstStyle/>
          <a:p>
            <a:pPr algn="ctr">
              <a:lnSpc>
                <a:spcPct val="90000"/>
              </a:lnSpc>
            </a:pPr>
            <a:r>
              <a:rPr lang="en-US" sz="1400" b="1" dirty="0">
                <a:latin typeface="+mn-lt"/>
              </a:rPr>
              <a:t>Distance (µm)</a:t>
            </a:r>
          </a:p>
        </p:txBody>
      </p:sp>
      <p:sp>
        <p:nvSpPr>
          <p:cNvPr id="18" name="TextBox 17">
            <a:extLst>
              <a:ext uri="{FF2B5EF4-FFF2-40B4-BE49-F238E27FC236}">
                <a16:creationId xmlns:a16="http://schemas.microsoft.com/office/drawing/2014/main" id="{609FC77B-645B-674C-8948-1C0929B6F7E0}"/>
              </a:ext>
            </a:extLst>
          </p:cNvPr>
          <p:cNvSpPr txBox="1"/>
          <p:nvPr/>
        </p:nvSpPr>
        <p:spPr>
          <a:xfrm>
            <a:off x="9737363" y="4405892"/>
            <a:ext cx="378565" cy="1914296"/>
          </a:xfrm>
          <a:prstGeom prst="rect">
            <a:avLst/>
          </a:prstGeom>
          <a:noFill/>
        </p:spPr>
        <p:txBody>
          <a:bodyPr vert="vert270" wrap="square" rtlCol="0">
            <a:spAutoFit/>
          </a:bodyPr>
          <a:lstStyle/>
          <a:p>
            <a:pPr algn="ctr">
              <a:lnSpc>
                <a:spcPct val="90000"/>
              </a:lnSpc>
            </a:pPr>
            <a:r>
              <a:rPr lang="en-US" sz="1400" b="1" dirty="0">
                <a:latin typeface="+mn-lt"/>
              </a:rPr>
              <a:t>Molar Phase Fraction</a:t>
            </a:r>
          </a:p>
        </p:txBody>
      </p:sp>
      <p:sp>
        <p:nvSpPr>
          <p:cNvPr id="19" name="TextBox 18">
            <a:extLst>
              <a:ext uri="{FF2B5EF4-FFF2-40B4-BE49-F238E27FC236}">
                <a16:creationId xmlns:a16="http://schemas.microsoft.com/office/drawing/2014/main" id="{B402E8AB-740C-4D45-840B-4CB9AA4AF5F7}"/>
              </a:ext>
            </a:extLst>
          </p:cNvPr>
          <p:cNvSpPr txBox="1"/>
          <p:nvPr/>
        </p:nvSpPr>
        <p:spPr>
          <a:xfrm>
            <a:off x="7000017" y="4385319"/>
            <a:ext cx="378565" cy="1914296"/>
          </a:xfrm>
          <a:prstGeom prst="rect">
            <a:avLst/>
          </a:prstGeom>
          <a:noFill/>
        </p:spPr>
        <p:txBody>
          <a:bodyPr vert="vert270" wrap="square" rtlCol="0">
            <a:spAutoFit/>
          </a:bodyPr>
          <a:lstStyle/>
          <a:p>
            <a:pPr algn="ctr">
              <a:lnSpc>
                <a:spcPct val="90000"/>
              </a:lnSpc>
            </a:pPr>
            <a:r>
              <a:rPr lang="en-US" sz="1400" b="1" dirty="0">
                <a:latin typeface="+mn-lt"/>
              </a:rPr>
              <a:t>Concentration (%)</a:t>
            </a:r>
          </a:p>
        </p:txBody>
      </p:sp>
      <p:sp>
        <p:nvSpPr>
          <p:cNvPr id="22" name="TextBox 21">
            <a:extLst>
              <a:ext uri="{FF2B5EF4-FFF2-40B4-BE49-F238E27FC236}">
                <a16:creationId xmlns:a16="http://schemas.microsoft.com/office/drawing/2014/main" id="{B74DD4B0-5078-6441-8595-313063111C06}"/>
              </a:ext>
            </a:extLst>
          </p:cNvPr>
          <p:cNvSpPr txBox="1"/>
          <p:nvPr/>
        </p:nvSpPr>
        <p:spPr>
          <a:xfrm>
            <a:off x="492470" y="862200"/>
            <a:ext cx="3840431" cy="424732"/>
          </a:xfrm>
          <a:prstGeom prst="rect">
            <a:avLst/>
          </a:prstGeom>
          <a:noFill/>
        </p:spPr>
        <p:txBody>
          <a:bodyPr wrap="square" rtlCol="0">
            <a:spAutoFit/>
          </a:bodyPr>
          <a:lstStyle/>
          <a:p>
            <a:pPr algn="l">
              <a:lnSpc>
                <a:spcPct val="90000"/>
              </a:lnSpc>
            </a:pPr>
            <a:r>
              <a:rPr lang="en-US" sz="2400" b="1" dirty="0">
                <a:solidFill>
                  <a:schemeClr val="tx2"/>
                </a:solidFill>
                <a:latin typeface="+mn-lt"/>
              </a:rPr>
              <a:t>Experiments (isothermal)</a:t>
            </a:r>
          </a:p>
        </p:txBody>
      </p:sp>
      <p:sp>
        <p:nvSpPr>
          <p:cNvPr id="23" name="TextBox 22">
            <a:extLst>
              <a:ext uri="{FF2B5EF4-FFF2-40B4-BE49-F238E27FC236}">
                <a16:creationId xmlns:a16="http://schemas.microsoft.com/office/drawing/2014/main" id="{3CE5A293-CBEF-E645-9BDD-43A7000CC308}"/>
              </a:ext>
            </a:extLst>
          </p:cNvPr>
          <p:cNvSpPr txBox="1"/>
          <p:nvPr/>
        </p:nvSpPr>
        <p:spPr>
          <a:xfrm>
            <a:off x="4866141" y="872829"/>
            <a:ext cx="6993627" cy="424732"/>
          </a:xfrm>
          <a:prstGeom prst="rect">
            <a:avLst/>
          </a:prstGeom>
          <a:noFill/>
        </p:spPr>
        <p:txBody>
          <a:bodyPr wrap="square" rtlCol="0">
            <a:spAutoFit/>
          </a:bodyPr>
          <a:lstStyle/>
          <a:p>
            <a:pPr algn="l">
              <a:lnSpc>
                <a:spcPct val="90000"/>
              </a:lnSpc>
            </a:pPr>
            <a:r>
              <a:rPr lang="en-US" sz="2400" b="1" dirty="0">
                <a:solidFill>
                  <a:schemeClr val="tx2"/>
                </a:solidFill>
                <a:latin typeface="+mn-lt"/>
              </a:rPr>
              <a:t>Model predictions at 900°C (DICTRA)</a:t>
            </a:r>
          </a:p>
        </p:txBody>
      </p:sp>
      <p:sp>
        <p:nvSpPr>
          <p:cNvPr id="24" name="TextBox 23">
            <a:extLst>
              <a:ext uri="{FF2B5EF4-FFF2-40B4-BE49-F238E27FC236}">
                <a16:creationId xmlns:a16="http://schemas.microsoft.com/office/drawing/2014/main" id="{1B6A2454-C1FB-CC4E-92BB-9BC833476D16}"/>
              </a:ext>
            </a:extLst>
          </p:cNvPr>
          <p:cNvSpPr txBox="1"/>
          <p:nvPr/>
        </p:nvSpPr>
        <p:spPr>
          <a:xfrm>
            <a:off x="513393" y="5438584"/>
            <a:ext cx="3840431" cy="757130"/>
          </a:xfrm>
          <a:prstGeom prst="rect">
            <a:avLst/>
          </a:prstGeom>
          <a:noFill/>
        </p:spPr>
        <p:txBody>
          <a:bodyPr wrap="square" rtlCol="0">
            <a:spAutoFit/>
          </a:bodyPr>
          <a:lstStyle/>
          <a:p>
            <a:pPr algn="l">
              <a:lnSpc>
                <a:spcPct val="90000"/>
              </a:lnSpc>
            </a:pPr>
            <a:r>
              <a:rPr lang="en-US" sz="2400" b="1" dirty="0">
                <a:solidFill>
                  <a:schemeClr val="accent6"/>
                </a:solidFill>
                <a:latin typeface="+mn-lt"/>
              </a:rPr>
              <a:t>Results by K. Kane (VCU) and R. Pillai (ORNL)</a:t>
            </a:r>
          </a:p>
        </p:txBody>
      </p:sp>
      <p:cxnSp>
        <p:nvCxnSpPr>
          <p:cNvPr id="26" name="Straight Arrow Connector 25">
            <a:extLst>
              <a:ext uri="{FF2B5EF4-FFF2-40B4-BE49-F238E27FC236}">
                <a16:creationId xmlns:a16="http://schemas.microsoft.com/office/drawing/2014/main" id="{7B94A9E8-3A90-ED4E-98C3-4C47372C82B4}"/>
              </a:ext>
            </a:extLst>
          </p:cNvPr>
          <p:cNvCxnSpPr>
            <a:cxnSpLocks/>
          </p:cNvCxnSpPr>
          <p:nvPr/>
        </p:nvCxnSpPr>
        <p:spPr>
          <a:xfrm>
            <a:off x="4174958" y="3362758"/>
            <a:ext cx="992708" cy="427190"/>
          </a:xfrm>
          <a:prstGeom prst="straightConnector1">
            <a:avLst/>
          </a:prstGeom>
          <a:ln w="57150">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37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65" y="177801"/>
            <a:ext cx="11512055" cy="535531"/>
          </a:xfrm>
        </p:spPr>
        <p:txBody>
          <a:bodyPr/>
          <a:lstStyle/>
          <a:p>
            <a:r>
              <a:rPr lang="en-US" b="1" dirty="0">
                <a:solidFill>
                  <a:schemeClr val="tx2"/>
                </a:solidFill>
              </a:rPr>
              <a:t>Looking for turbine TBC improvements</a:t>
            </a:r>
          </a:p>
        </p:txBody>
      </p:sp>
      <p:sp>
        <p:nvSpPr>
          <p:cNvPr id="3" name="Content Placeholder 2"/>
          <p:cNvSpPr>
            <a:spLocks noGrp="1"/>
          </p:cNvSpPr>
          <p:nvPr>
            <p:ph sz="half" idx="1"/>
          </p:nvPr>
        </p:nvSpPr>
        <p:spPr>
          <a:xfrm>
            <a:off x="282842" y="713332"/>
            <a:ext cx="6849452" cy="4634006"/>
          </a:xfrm>
        </p:spPr>
        <p:txBody>
          <a:bodyPr/>
          <a:lstStyle/>
          <a:p>
            <a:r>
              <a:rPr lang="en-US" dirty="0"/>
              <a:t>Focus on thermally-sprayed coatings</a:t>
            </a:r>
          </a:p>
          <a:p>
            <a:pPr lvl="1"/>
            <a:r>
              <a:rPr lang="en-US" dirty="0"/>
              <a:t>HVOF: high-velocity oxy-fuel</a:t>
            </a:r>
          </a:p>
          <a:p>
            <a:pPr lvl="1"/>
            <a:r>
              <a:rPr lang="en-US" dirty="0"/>
              <a:t>APS:  air plasma spray</a:t>
            </a:r>
          </a:p>
          <a:p>
            <a:pPr lvl="1"/>
            <a:r>
              <a:rPr lang="en-US" dirty="0"/>
              <a:t>VPS:  vacuum plasma spray</a:t>
            </a:r>
          </a:p>
          <a:p>
            <a:pPr lvl="1"/>
            <a:r>
              <a:rPr lang="en-US" dirty="0"/>
              <a:t>Fabricated at Stony Brook’s CTSR</a:t>
            </a:r>
          </a:p>
          <a:p>
            <a:r>
              <a:rPr lang="en-US" dirty="0"/>
              <a:t>Project specifics</a:t>
            </a:r>
          </a:p>
          <a:p>
            <a:pPr lvl="1"/>
            <a:r>
              <a:rPr lang="en-US" dirty="0"/>
              <a:t>Focus on alumina scale “weak link”</a:t>
            </a:r>
          </a:p>
          <a:p>
            <a:pPr lvl="1"/>
            <a:r>
              <a:rPr lang="en-US" dirty="0"/>
              <a:t>Original goal to push deployment of multi-layer coatings</a:t>
            </a:r>
          </a:p>
          <a:p>
            <a:pPr lvl="1"/>
            <a:r>
              <a:rPr lang="en-US" dirty="0"/>
              <a:t>Directional solidified 247 superalloys</a:t>
            </a:r>
          </a:p>
          <a:p>
            <a:pPr lvl="1"/>
            <a:r>
              <a:rPr lang="en-US" dirty="0"/>
              <a:t>PWA286:  NiCoCrAlYHfSi bond coatings</a:t>
            </a:r>
          </a:p>
          <a:p>
            <a:pPr lvl="2"/>
            <a:endParaRPr lang="en-US" dirty="0"/>
          </a:p>
        </p:txBody>
      </p:sp>
      <p:cxnSp>
        <p:nvCxnSpPr>
          <p:cNvPr id="6" name="Straight Arrow Connector 5">
            <a:extLst>
              <a:ext uri="{FF2B5EF4-FFF2-40B4-BE49-F238E27FC236}">
                <a16:creationId xmlns:a16="http://schemas.microsoft.com/office/drawing/2014/main" id="{DE4565D9-940B-004F-AAB2-BA260DFEDAF8}"/>
              </a:ext>
            </a:extLst>
          </p:cNvPr>
          <p:cNvCxnSpPr>
            <a:cxnSpLocks/>
          </p:cNvCxnSpPr>
          <p:nvPr/>
        </p:nvCxnSpPr>
        <p:spPr>
          <a:xfrm flipH="1">
            <a:off x="10483165" y="3429000"/>
            <a:ext cx="373521" cy="7828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837F319-CE36-EA4C-868F-D88F5A553C3B}"/>
              </a:ext>
            </a:extLst>
          </p:cNvPr>
          <p:cNvGraphicFramePr>
            <a:graphicFrameLocks noGrp="1"/>
          </p:cNvGraphicFramePr>
          <p:nvPr/>
        </p:nvGraphicFramePr>
        <p:xfrm>
          <a:off x="1768144" y="5694737"/>
          <a:ext cx="7914012" cy="853440"/>
        </p:xfrm>
        <a:graphic>
          <a:graphicData uri="http://schemas.openxmlformats.org/drawingml/2006/table">
            <a:tbl>
              <a:tblPr firstRow="1" firstCol="1" bandRow="1">
                <a:tableStyleId>{5C22544A-7EE6-4342-B048-85BDC9FD1C3A}</a:tableStyleId>
              </a:tblPr>
              <a:tblGrid>
                <a:gridCol w="1936005">
                  <a:extLst>
                    <a:ext uri="{9D8B030D-6E8A-4147-A177-3AD203B41FA5}">
                      <a16:colId xmlns:a16="http://schemas.microsoft.com/office/drawing/2014/main" val="195226517"/>
                    </a:ext>
                  </a:extLst>
                </a:gridCol>
                <a:gridCol w="441435">
                  <a:extLst>
                    <a:ext uri="{9D8B030D-6E8A-4147-A177-3AD203B41FA5}">
                      <a16:colId xmlns:a16="http://schemas.microsoft.com/office/drawing/2014/main" val="1550380710"/>
                    </a:ext>
                  </a:extLst>
                </a:gridCol>
                <a:gridCol w="435128">
                  <a:extLst>
                    <a:ext uri="{9D8B030D-6E8A-4147-A177-3AD203B41FA5}">
                      <a16:colId xmlns:a16="http://schemas.microsoft.com/office/drawing/2014/main" val="1684591423"/>
                    </a:ext>
                  </a:extLst>
                </a:gridCol>
                <a:gridCol w="447741">
                  <a:extLst>
                    <a:ext uri="{9D8B030D-6E8A-4147-A177-3AD203B41FA5}">
                      <a16:colId xmlns:a16="http://schemas.microsoft.com/office/drawing/2014/main" val="715494477"/>
                    </a:ext>
                  </a:extLst>
                </a:gridCol>
                <a:gridCol w="409903">
                  <a:extLst>
                    <a:ext uri="{9D8B030D-6E8A-4147-A177-3AD203B41FA5}">
                      <a16:colId xmlns:a16="http://schemas.microsoft.com/office/drawing/2014/main" val="462111790"/>
                    </a:ext>
                  </a:extLst>
                </a:gridCol>
                <a:gridCol w="428822">
                  <a:extLst>
                    <a:ext uri="{9D8B030D-6E8A-4147-A177-3AD203B41FA5}">
                      <a16:colId xmlns:a16="http://schemas.microsoft.com/office/drawing/2014/main" val="3086309476"/>
                    </a:ext>
                  </a:extLst>
                </a:gridCol>
                <a:gridCol w="384679">
                  <a:extLst>
                    <a:ext uri="{9D8B030D-6E8A-4147-A177-3AD203B41FA5}">
                      <a16:colId xmlns:a16="http://schemas.microsoft.com/office/drawing/2014/main" val="35540934"/>
                    </a:ext>
                  </a:extLst>
                </a:gridCol>
                <a:gridCol w="479272">
                  <a:extLst>
                    <a:ext uri="{9D8B030D-6E8A-4147-A177-3AD203B41FA5}">
                      <a16:colId xmlns:a16="http://schemas.microsoft.com/office/drawing/2014/main" val="1451312158"/>
                    </a:ext>
                  </a:extLst>
                </a:gridCol>
                <a:gridCol w="346841">
                  <a:extLst>
                    <a:ext uri="{9D8B030D-6E8A-4147-A177-3AD203B41FA5}">
                      <a16:colId xmlns:a16="http://schemas.microsoft.com/office/drawing/2014/main" val="675501921"/>
                    </a:ext>
                  </a:extLst>
                </a:gridCol>
                <a:gridCol w="397291">
                  <a:extLst>
                    <a:ext uri="{9D8B030D-6E8A-4147-A177-3AD203B41FA5}">
                      <a16:colId xmlns:a16="http://schemas.microsoft.com/office/drawing/2014/main" val="3361213052"/>
                    </a:ext>
                  </a:extLst>
                </a:gridCol>
                <a:gridCol w="321617">
                  <a:extLst>
                    <a:ext uri="{9D8B030D-6E8A-4147-A177-3AD203B41FA5}">
                      <a16:colId xmlns:a16="http://schemas.microsoft.com/office/drawing/2014/main" val="1938092026"/>
                    </a:ext>
                  </a:extLst>
                </a:gridCol>
                <a:gridCol w="353147">
                  <a:extLst>
                    <a:ext uri="{9D8B030D-6E8A-4147-A177-3AD203B41FA5}">
                      <a16:colId xmlns:a16="http://schemas.microsoft.com/office/drawing/2014/main" val="1869318935"/>
                    </a:ext>
                  </a:extLst>
                </a:gridCol>
                <a:gridCol w="403320">
                  <a:extLst>
                    <a:ext uri="{9D8B030D-6E8A-4147-A177-3AD203B41FA5}">
                      <a16:colId xmlns:a16="http://schemas.microsoft.com/office/drawing/2014/main" val="2573625254"/>
                    </a:ext>
                  </a:extLst>
                </a:gridCol>
                <a:gridCol w="1128811">
                  <a:extLst>
                    <a:ext uri="{9D8B030D-6E8A-4147-A177-3AD203B41FA5}">
                      <a16:colId xmlns:a16="http://schemas.microsoft.com/office/drawing/2014/main" val="2407718635"/>
                    </a:ext>
                  </a:extLst>
                </a:gridCol>
              </a:tblGrid>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Material</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Ni</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Co</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Cr</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Al</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Y</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Hf</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Si</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Ti</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W</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Ta</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Mo</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C</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Other (ppmw)</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2309628553"/>
                  </a:ext>
                </a:extLst>
              </a:tr>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YHfSi Bond Coating</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48.0</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21.6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16.7</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12.3</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0.68</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0.25</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0.36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0.01</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 S</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4016834074"/>
                  </a:ext>
                </a:extLst>
              </a:tr>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Y-only Bond Coating</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47.1</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23</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16.6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12.8</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0.42</a:t>
                      </a:r>
                    </a:p>
                  </a:txBody>
                  <a:tcPr marL="34433" marR="34433" marT="0" marB="0" anchor="ctr">
                    <a:solidFill>
                      <a:srgbClr val="00B050"/>
                    </a:solidFill>
                  </a:tcP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&lt;</a:t>
                      </a:r>
                    </a:p>
                  </a:txBody>
                  <a:tcPr marL="34433" marR="34433" marT="0" marB="0" anchor="ctr">
                    <a:solidFill>
                      <a:srgbClr val="00B050"/>
                    </a:solidFill>
                  </a:tcP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0.04</a:t>
                      </a:r>
                    </a:p>
                  </a:txBody>
                  <a:tcPr marL="34433" marR="34433" marT="0" marB="0" anchor="ctr">
                    <a:solidFill>
                      <a:srgbClr val="00B050"/>
                    </a:solidFill>
                  </a:tcP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&lt;</a:t>
                      </a: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ea typeface="Calibri" panose="020F0502020204030204" pitchFamily="34" charset="0"/>
                          <a:cs typeface="Times New Roman" panose="02020603050405020304" pitchFamily="18" charset="0"/>
                        </a:rPr>
                        <a:t>0.02</a:t>
                      </a: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8 S</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1817980780"/>
                  </a:ext>
                </a:extLst>
              </a:tr>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Alloy 247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59.1</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10.2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8.5</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5.6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1.32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0.06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1.0</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10.0</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3.2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200 Re, 11 S</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1878142499"/>
                  </a:ext>
                </a:extLst>
              </a:tr>
            </a:tbl>
          </a:graphicData>
        </a:graphic>
      </p:graphicFrame>
      <p:grpSp>
        <p:nvGrpSpPr>
          <p:cNvPr id="31" name="Group 19">
            <a:extLst>
              <a:ext uri="{FF2B5EF4-FFF2-40B4-BE49-F238E27FC236}">
                <a16:creationId xmlns:a16="http://schemas.microsoft.com/office/drawing/2014/main" id="{677F2C68-2A3A-D140-AEF3-23DA2F88FBF4}"/>
              </a:ext>
            </a:extLst>
          </p:cNvPr>
          <p:cNvGrpSpPr/>
          <p:nvPr/>
        </p:nvGrpSpPr>
        <p:grpSpPr>
          <a:xfrm>
            <a:off x="7452337" y="1403949"/>
            <a:ext cx="3063241" cy="3224088"/>
            <a:chOff x="533403" y="2033711"/>
            <a:chExt cx="3063241" cy="3224088"/>
          </a:xfrm>
        </p:grpSpPr>
        <p:grpSp>
          <p:nvGrpSpPr>
            <p:cNvPr id="32" name="Group 373">
              <a:extLst>
                <a:ext uri="{FF2B5EF4-FFF2-40B4-BE49-F238E27FC236}">
                  <a16:creationId xmlns:a16="http://schemas.microsoft.com/office/drawing/2014/main" id="{6FCD915C-337B-FD4A-B5A6-9C010904547C}"/>
                </a:ext>
              </a:extLst>
            </p:cNvPr>
            <p:cNvGrpSpPr>
              <a:grpSpLocks/>
            </p:cNvGrpSpPr>
            <p:nvPr/>
          </p:nvGrpSpPr>
          <p:grpSpPr>
            <a:xfrm>
              <a:off x="533403" y="2033711"/>
              <a:ext cx="3063241" cy="3224088"/>
              <a:chOff x="3886200" y="2049615"/>
              <a:chExt cx="1463041" cy="1943060"/>
            </a:xfrm>
          </p:grpSpPr>
          <p:sp>
            <p:nvSpPr>
              <p:cNvPr id="34" name="Freeform 8">
                <a:extLst>
                  <a:ext uri="{FF2B5EF4-FFF2-40B4-BE49-F238E27FC236}">
                    <a16:creationId xmlns:a16="http://schemas.microsoft.com/office/drawing/2014/main" id="{5939E15B-71ED-7547-BCB3-CD1F5794DEC3}"/>
                  </a:ext>
                </a:extLst>
              </p:cNvPr>
              <p:cNvSpPr/>
              <p:nvPr/>
            </p:nvSpPr>
            <p:spPr>
              <a:xfrm>
                <a:off x="3886200" y="2049615"/>
                <a:ext cx="1463040" cy="1354753"/>
              </a:xfrm>
              <a:custGeom>
                <a:avLst/>
                <a:gdLst>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0 w 2784143"/>
                  <a:gd name="connsiteY16"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125104 h 1019033"/>
                  <a:gd name="connsiteX1" fmla="*/ 0 w 2784143"/>
                  <a:gd name="connsiteY1" fmla="*/ 1019033 h 1019033"/>
                  <a:gd name="connsiteX2" fmla="*/ 2784143 w 2784143"/>
                  <a:gd name="connsiteY2" fmla="*/ 1019033 h 1019033"/>
                  <a:gd name="connsiteX3" fmla="*/ 2784143 w 2784143"/>
                  <a:gd name="connsiteY3" fmla="*/ 125104 h 1019033"/>
                  <a:gd name="connsiteX4" fmla="*/ 2599899 w 2784143"/>
                  <a:gd name="connsiteY4" fmla="*/ 227463 h 1019033"/>
                  <a:gd name="connsiteX5" fmla="*/ 2408830 w 2784143"/>
                  <a:gd name="connsiteY5" fmla="*/ 104633 h 1019033"/>
                  <a:gd name="connsiteX6" fmla="*/ 2176818 w 2784143"/>
                  <a:gd name="connsiteY6" fmla="*/ 234286 h 1019033"/>
                  <a:gd name="connsiteX7" fmla="*/ 1869743 w 2784143"/>
                  <a:gd name="connsiteY7" fmla="*/ 125104 h 1019033"/>
                  <a:gd name="connsiteX8" fmla="*/ 1692323 w 2784143"/>
                  <a:gd name="connsiteY8" fmla="*/ 247934 h 1019033"/>
                  <a:gd name="connsiteX9" fmla="*/ 1460311 w 2784143"/>
                  <a:gd name="connsiteY9" fmla="*/ 56866 h 1019033"/>
                  <a:gd name="connsiteX10" fmla="*/ 1207827 w 2784143"/>
                  <a:gd name="connsiteY10" fmla="*/ 227463 h 1019033"/>
                  <a:gd name="connsiteX11" fmla="*/ 1016758 w 2784143"/>
                  <a:gd name="connsiteY11" fmla="*/ 111457 h 1019033"/>
                  <a:gd name="connsiteX12" fmla="*/ 777923 w 2784143"/>
                  <a:gd name="connsiteY12" fmla="*/ 302525 h 1019033"/>
                  <a:gd name="connsiteX13" fmla="*/ 491320 w 2784143"/>
                  <a:gd name="connsiteY13" fmla="*/ 97809 h 1019033"/>
                  <a:gd name="connsiteX14" fmla="*/ 291686 w 2784143"/>
                  <a:gd name="connsiteY14" fmla="*/ 121443 h 1019033"/>
                  <a:gd name="connsiteX15" fmla="*/ 190286 w 2784143"/>
                  <a:gd name="connsiteY15" fmla="*/ 268406 h 1019033"/>
                  <a:gd name="connsiteX16" fmla="*/ 0 w 2784143"/>
                  <a:gd name="connsiteY16" fmla="*/ 125104 h 1019033"/>
                  <a:gd name="connsiteX0" fmla="*/ 0 w 2784143"/>
                  <a:gd name="connsiteY0" fmla="*/ 149598 h 1043527"/>
                  <a:gd name="connsiteX1" fmla="*/ 0 w 2784143"/>
                  <a:gd name="connsiteY1" fmla="*/ 1043527 h 1043527"/>
                  <a:gd name="connsiteX2" fmla="*/ 2784143 w 2784143"/>
                  <a:gd name="connsiteY2" fmla="*/ 1043527 h 1043527"/>
                  <a:gd name="connsiteX3" fmla="*/ 2784143 w 2784143"/>
                  <a:gd name="connsiteY3" fmla="*/ 149598 h 1043527"/>
                  <a:gd name="connsiteX4" fmla="*/ 2599899 w 2784143"/>
                  <a:gd name="connsiteY4" fmla="*/ 251957 h 1043527"/>
                  <a:gd name="connsiteX5" fmla="*/ 2408830 w 2784143"/>
                  <a:gd name="connsiteY5" fmla="*/ 129127 h 1043527"/>
                  <a:gd name="connsiteX6" fmla="*/ 2176818 w 2784143"/>
                  <a:gd name="connsiteY6" fmla="*/ 258780 h 1043527"/>
                  <a:gd name="connsiteX7" fmla="*/ 1869743 w 2784143"/>
                  <a:gd name="connsiteY7" fmla="*/ 149598 h 1043527"/>
                  <a:gd name="connsiteX8" fmla="*/ 1692323 w 2784143"/>
                  <a:gd name="connsiteY8" fmla="*/ 272428 h 1043527"/>
                  <a:gd name="connsiteX9" fmla="*/ 1460311 w 2784143"/>
                  <a:gd name="connsiteY9" fmla="*/ 81360 h 1043527"/>
                  <a:gd name="connsiteX10" fmla="*/ 1207827 w 2784143"/>
                  <a:gd name="connsiteY10" fmla="*/ 251957 h 1043527"/>
                  <a:gd name="connsiteX11" fmla="*/ 1016758 w 2784143"/>
                  <a:gd name="connsiteY11" fmla="*/ 135951 h 1043527"/>
                  <a:gd name="connsiteX12" fmla="*/ 777923 w 2784143"/>
                  <a:gd name="connsiteY12" fmla="*/ 327019 h 1043527"/>
                  <a:gd name="connsiteX13" fmla="*/ 491320 w 2784143"/>
                  <a:gd name="connsiteY13" fmla="*/ 122303 h 1043527"/>
                  <a:gd name="connsiteX14" fmla="*/ 291686 w 2784143"/>
                  <a:gd name="connsiteY14" fmla="*/ 145937 h 1043527"/>
                  <a:gd name="connsiteX15" fmla="*/ 0 w 2784143"/>
                  <a:gd name="connsiteY15" fmla="*/ 149598 h 1043527"/>
                  <a:gd name="connsiteX0" fmla="*/ 0 w 2784143"/>
                  <a:gd name="connsiteY0" fmla="*/ 153537 h 1047466"/>
                  <a:gd name="connsiteX1" fmla="*/ 0 w 2784143"/>
                  <a:gd name="connsiteY1" fmla="*/ 1047466 h 1047466"/>
                  <a:gd name="connsiteX2" fmla="*/ 2784143 w 2784143"/>
                  <a:gd name="connsiteY2" fmla="*/ 1047466 h 1047466"/>
                  <a:gd name="connsiteX3" fmla="*/ 2784143 w 2784143"/>
                  <a:gd name="connsiteY3" fmla="*/ 153537 h 1047466"/>
                  <a:gd name="connsiteX4" fmla="*/ 2599899 w 2784143"/>
                  <a:gd name="connsiteY4" fmla="*/ 255896 h 1047466"/>
                  <a:gd name="connsiteX5" fmla="*/ 2408830 w 2784143"/>
                  <a:gd name="connsiteY5" fmla="*/ 133066 h 1047466"/>
                  <a:gd name="connsiteX6" fmla="*/ 2176818 w 2784143"/>
                  <a:gd name="connsiteY6" fmla="*/ 262719 h 1047466"/>
                  <a:gd name="connsiteX7" fmla="*/ 1869743 w 2784143"/>
                  <a:gd name="connsiteY7" fmla="*/ 153537 h 1047466"/>
                  <a:gd name="connsiteX8" fmla="*/ 1692323 w 2784143"/>
                  <a:gd name="connsiteY8" fmla="*/ 276367 h 1047466"/>
                  <a:gd name="connsiteX9" fmla="*/ 1460311 w 2784143"/>
                  <a:gd name="connsiteY9" fmla="*/ 85299 h 1047466"/>
                  <a:gd name="connsiteX10" fmla="*/ 1207827 w 2784143"/>
                  <a:gd name="connsiteY10" fmla="*/ 255896 h 1047466"/>
                  <a:gd name="connsiteX11" fmla="*/ 1016758 w 2784143"/>
                  <a:gd name="connsiteY11" fmla="*/ 139890 h 1047466"/>
                  <a:gd name="connsiteX12" fmla="*/ 777923 w 2784143"/>
                  <a:gd name="connsiteY12" fmla="*/ 330958 h 1047466"/>
                  <a:gd name="connsiteX13" fmla="*/ 491320 w 2784143"/>
                  <a:gd name="connsiteY13" fmla="*/ 126242 h 1047466"/>
                  <a:gd name="connsiteX14" fmla="*/ 0 w 2784143"/>
                  <a:gd name="connsiteY14" fmla="*/ 153537 h 1047466"/>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0 w 2784143"/>
                  <a:gd name="connsiteY13"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0 w 2784143"/>
                  <a:gd name="connsiteY12"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0 w 2784143"/>
                  <a:gd name="connsiteY11"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0 w 2784143"/>
                  <a:gd name="connsiteY10" fmla="*/ 68238 h 962167"/>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1692323 w 2784143"/>
                  <a:gd name="connsiteY8" fmla="*/ 143301 h 914400"/>
                  <a:gd name="connsiteX9" fmla="*/ 0 w 2784143"/>
                  <a:gd name="connsiteY9"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0 w 2784143"/>
                  <a:gd name="connsiteY8"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0 w 2784143"/>
                  <a:gd name="connsiteY7"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0 w 2784143"/>
                  <a:gd name="connsiteY6" fmla="*/ 20471 h 914400"/>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2599899 w 2784143"/>
                  <a:gd name="connsiteY4" fmla="*/ 102359 h 893929"/>
                  <a:gd name="connsiteX5" fmla="*/ 0 w 2784143"/>
                  <a:gd name="connsiteY5"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0 w 2784143"/>
                  <a:gd name="connsiteY4"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381000 w 2784143"/>
                  <a:gd name="connsiteY4" fmla="*/ 76200 h 893929"/>
                  <a:gd name="connsiteX5" fmla="*/ 0 w 2784143"/>
                  <a:gd name="connsiteY5" fmla="*/ 0 h 8939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914400 w 2784143"/>
                  <a:gd name="connsiteY4" fmla="*/ 0 h 970129"/>
                  <a:gd name="connsiteX5" fmla="*/ 381000 w 2784143"/>
                  <a:gd name="connsiteY5" fmla="*/ 152400 h 970129"/>
                  <a:gd name="connsiteX6" fmla="*/ 0 w 2784143"/>
                  <a:gd name="connsiteY6"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1371600 w 2784143"/>
                  <a:gd name="connsiteY4" fmla="*/ 152400 h 970129"/>
                  <a:gd name="connsiteX5" fmla="*/ 914400 w 2784143"/>
                  <a:gd name="connsiteY5" fmla="*/ 0 h 970129"/>
                  <a:gd name="connsiteX6" fmla="*/ 381000 w 2784143"/>
                  <a:gd name="connsiteY6" fmla="*/ 152400 h 970129"/>
                  <a:gd name="connsiteX7" fmla="*/ 0 w 2784143"/>
                  <a:gd name="connsiteY7"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371600 w 2784143"/>
                  <a:gd name="connsiteY6" fmla="*/ 233919 h 1051648"/>
                  <a:gd name="connsiteX7" fmla="*/ 914400 w 2784143"/>
                  <a:gd name="connsiteY7" fmla="*/ 81519 h 1051648"/>
                  <a:gd name="connsiteX8" fmla="*/ 381000 w 2784143"/>
                  <a:gd name="connsiteY8" fmla="*/ 233919 h 1051648"/>
                  <a:gd name="connsiteX9" fmla="*/ 0 w 2784143"/>
                  <a:gd name="connsiteY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815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381000 w 2784143"/>
                  <a:gd name="connsiteY10" fmla="*/ 233919 h 1051648"/>
                  <a:gd name="connsiteX11" fmla="*/ 0 w 2784143"/>
                  <a:gd name="connsiteY1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81000 w 2784143"/>
                  <a:gd name="connsiteY11" fmla="*/ 233919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81000 w 2784143"/>
                  <a:gd name="connsiteY12" fmla="*/ 233919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2286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457200 w 2784143"/>
                  <a:gd name="connsiteY11" fmla="*/ 762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066800 w 2784143"/>
                  <a:gd name="connsiteY9" fmla="*/ 228600 h 1051648"/>
                  <a:gd name="connsiteX10" fmla="*/ 914400 w 2784143"/>
                  <a:gd name="connsiteY10" fmla="*/ 81519 h 1051648"/>
                  <a:gd name="connsiteX11" fmla="*/ 609600 w 2784143"/>
                  <a:gd name="connsiteY11" fmla="*/ 228600 h 1051648"/>
                  <a:gd name="connsiteX12" fmla="*/ 457200 w 2784143"/>
                  <a:gd name="connsiteY12" fmla="*/ 76200 h 1051648"/>
                  <a:gd name="connsiteX13" fmla="*/ 304800 w 2784143"/>
                  <a:gd name="connsiteY13" fmla="*/ 228600 h 1051648"/>
                  <a:gd name="connsiteX14" fmla="*/ 0 w 2784143"/>
                  <a:gd name="connsiteY1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609600 w 2784143"/>
                  <a:gd name="connsiteY12" fmla="*/ 22860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152400 w 2784143"/>
                  <a:gd name="connsiteY14" fmla="*/ 213448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28600 w 2784143"/>
                  <a:gd name="connsiteY14" fmla="*/ 137248 h 1051648"/>
                  <a:gd name="connsiteX15" fmla="*/ 152400 w 2784143"/>
                  <a:gd name="connsiteY15" fmla="*/ 213448 h 1051648"/>
                  <a:gd name="connsiteX16" fmla="*/ 0 w 2784143"/>
                  <a:gd name="connsiteY16"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381000 w 2784143"/>
                  <a:gd name="connsiteY14" fmla="*/ 213448 h 1051648"/>
                  <a:gd name="connsiteX15" fmla="*/ 228600 w 2784143"/>
                  <a:gd name="connsiteY15" fmla="*/ 137248 h 1051648"/>
                  <a:gd name="connsiteX16" fmla="*/ 152400 w 2784143"/>
                  <a:gd name="connsiteY16" fmla="*/ 213448 h 1051648"/>
                  <a:gd name="connsiteX17" fmla="*/ 0 w 2784143"/>
                  <a:gd name="connsiteY17"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81000 w 2784143"/>
                  <a:gd name="connsiteY15" fmla="*/ 213448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561975 w 2784143"/>
                  <a:gd name="connsiteY14" fmla="*/ 227736 h 1051648"/>
                  <a:gd name="connsiteX15" fmla="*/ 441960 w 2784143"/>
                  <a:gd name="connsiteY15" fmla="*/ 121920 h 1051648"/>
                  <a:gd name="connsiteX16" fmla="*/ 361950 w 2784143"/>
                  <a:gd name="connsiteY16" fmla="*/ 244404 h 1051648"/>
                  <a:gd name="connsiteX17" fmla="*/ 228600 w 2784143"/>
                  <a:gd name="connsiteY17" fmla="*/ 137248 h 1051648"/>
                  <a:gd name="connsiteX18" fmla="*/ 152400 w 2784143"/>
                  <a:gd name="connsiteY18" fmla="*/ 213448 h 1051648"/>
                  <a:gd name="connsiteX19" fmla="*/ 0 w 2784143"/>
                  <a:gd name="connsiteY1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59706 w 2784143"/>
                  <a:gd name="connsiteY8" fmla="*/ 129620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182053 w 2784143"/>
                  <a:gd name="connsiteY11" fmla="*/ 113824 h 1051648"/>
                  <a:gd name="connsiteX12" fmla="*/ 1073944 w 2784143"/>
                  <a:gd name="connsiteY12" fmla="*/ 230982 h 1051648"/>
                  <a:gd name="connsiteX13" fmla="*/ 861060 w 2784143"/>
                  <a:gd name="connsiteY13" fmla="*/ 127239 h 1051648"/>
                  <a:gd name="connsiteX14" fmla="*/ 747713 w 2784143"/>
                  <a:gd name="connsiteY14" fmla="*/ 232499 h 1051648"/>
                  <a:gd name="connsiteX15" fmla="*/ 644366 w 2784143"/>
                  <a:gd name="connsiteY15" fmla="*/ 139541 h 1051648"/>
                  <a:gd name="connsiteX16" fmla="*/ 561975 w 2784143"/>
                  <a:gd name="connsiteY16" fmla="*/ 227736 h 1051648"/>
                  <a:gd name="connsiteX17" fmla="*/ 441960 w 2784143"/>
                  <a:gd name="connsiteY17" fmla="*/ 121920 h 1051648"/>
                  <a:gd name="connsiteX18" fmla="*/ 361950 w 2784143"/>
                  <a:gd name="connsiteY18" fmla="*/ 244404 h 1051648"/>
                  <a:gd name="connsiteX19" fmla="*/ 228600 w 2784143"/>
                  <a:gd name="connsiteY19" fmla="*/ 137248 h 1051648"/>
                  <a:gd name="connsiteX20" fmla="*/ 152400 w 2784143"/>
                  <a:gd name="connsiteY20" fmla="*/ 213448 h 1051648"/>
                  <a:gd name="connsiteX21" fmla="*/ 0 w 2784143"/>
                  <a:gd name="connsiteY2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262063 w 2784143"/>
                  <a:gd name="connsiteY11" fmla="*/ 190500 h 1051648"/>
                  <a:gd name="connsiteX12" fmla="*/ 1182053 w 2784143"/>
                  <a:gd name="connsiteY12" fmla="*/ 113824 h 1051648"/>
                  <a:gd name="connsiteX13" fmla="*/ 1073944 w 2784143"/>
                  <a:gd name="connsiteY13" fmla="*/ 230982 h 1051648"/>
                  <a:gd name="connsiteX14" fmla="*/ 861060 w 2784143"/>
                  <a:gd name="connsiteY14" fmla="*/ 127239 h 1051648"/>
                  <a:gd name="connsiteX15" fmla="*/ 747713 w 2784143"/>
                  <a:gd name="connsiteY15" fmla="*/ 232499 h 1051648"/>
                  <a:gd name="connsiteX16" fmla="*/ 644366 w 2784143"/>
                  <a:gd name="connsiteY16" fmla="*/ 139541 h 1051648"/>
                  <a:gd name="connsiteX17" fmla="*/ 561975 w 2784143"/>
                  <a:gd name="connsiteY17" fmla="*/ 227736 h 1051648"/>
                  <a:gd name="connsiteX18" fmla="*/ 441960 w 2784143"/>
                  <a:gd name="connsiteY18" fmla="*/ 121920 h 1051648"/>
                  <a:gd name="connsiteX19" fmla="*/ 361950 w 2784143"/>
                  <a:gd name="connsiteY19" fmla="*/ 244404 h 1051648"/>
                  <a:gd name="connsiteX20" fmla="*/ 228600 w 2784143"/>
                  <a:gd name="connsiteY20" fmla="*/ 137248 h 1051648"/>
                  <a:gd name="connsiteX21" fmla="*/ 152400 w 2784143"/>
                  <a:gd name="connsiteY21" fmla="*/ 213448 h 1051648"/>
                  <a:gd name="connsiteX22" fmla="*/ 0 w 2784143"/>
                  <a:gd name="connsiteY2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821656 w 2784143"/>
                  <a:gd name="connsiteY7" fmla="*/ 238125 h 1051648"/>
                  <a:gd name="connsiteX8" fmla="*/ 1676400 w 2784143"/>
                  <a:gd name="connsiteY8" fmla="*/ 127239 h 1051648"/>
                  <a:gd name="connsiteX9" fmla="*/ 1514475 w 2784143"/>
                  <a:gd name="connsiteY9" fmla="*/ 226219 h 1051648"/>
                  <a:gd name="connsiteX10" fmla="*/ 1459706 w 2784143"/>
                  <a:gd name="connsiteY10" fmla="*/ 129620 h 1051648"/>
                  <a:gd name="connsiteX11" fmla="*/ 1374934 w 2784143"/>
                  <a:gd name="connsiteY11" fmla="*/ 242888 h 1051648"/>
                  <a:gd name="connsiteX12" fmla="*/ 1262063 w 2784143"/>
                  <a:gd name="connsiteY12" fmla="*/ 190500 h 1051648"/>
                  <a:gd name="connsiteX13" fmla="*/ 1182053 w 2784143"/>
                  <a:gd name="connsiteY13" fmla="*/ 113824 h 1051648"/>
                  <a:gd name="connsiteX14" fmla="*/ 1073944 w 2784143"/>
                  <a:gd name="connsiteY14" fmla="*/ 230982 h 1051648"/>
                  <a:gd name="connsiteX15" fmla="*/ 861060 w 2784143"/>
                  <a:gd name="connsiteY15" fmla="*/ 127239 h 1051648"/>
                  <a:gd name="connsiteX16" fmla="*/ 747713 w 2784143"/>
                  <a:gd name="connsiteY16" fmla="*/ 232499 h 1051648"/>
                  <a:gd name="connsiteX17" fmla="*/ 644366 w 2784143"/>
                  <a:gd name="connsiteY17" fmla="*/ 139541 h 1051648"/>
                  <a:gd name="connsiteX18" fmla="*/ 561975 w 2784143"/>
                  <a:gd name="connsiteY18" fmla="*/ 227736 h 1051648"/>
                  <a:gd name="connsiteX19" fmla="*/ 441960 w 2784143"/>
                  <a:gd name="connsiteY19" fmla="*/ 121920 h 1051648"/>
                  <a:gd name="connsiteX20" fmla="*/ 361950 w 2784143"/>
                  <a:gd name="connsiteY20" fmla="*/ 244404 h 1051648"/>
                  <a:gd name="connsiteX21" fmla="*/ 228600 w 2784143"/>
                  <a:gd name="connsiteY21" fmla="*/ 137248 h 1051648"/>
                  <a:gd name="connsiteX22" fmla="*/ 152400 w 2784143"/>
                  <a:gd name="connsiteY22" fmla="*/ 213448 h 1051648"/>
                  <a:gd name="connsiteX23" fmla="*/ 0 w 2784143"/>
                  <a:gd name="connsiteY2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2066925 w 2784143"/>
                  <a:gd name="connsiteY6" fmla="*/ 107156 h 1051648"/>
                  <a:gd name="connsiteX7" fmla="*/ 1943100 w 2784143"/>
                  <a:gd name="connsiteY7" fmla="*/ 195819 h 1051648"/>
                  <a:gd name="connsiteX8" fmla="*/ 1821656 w 2784143"/>
                  <a:gd name="connsiteY8" fmla="*/ 238125 h 1051648"/>
                  <a:gd name="connsiteX9" fmla="*/ 1676400 w 2784143"/>
                  <a:gd name="connsiteY9" fmla="*/ 127239 h 1051648"/>
                  <a:gd name="connsiteX10" fmla="*/ 1514475 w 2784143"/>
                  <a:gd name="connsiteY10" fmla="*/ 226219 h 1051648"/>
                  <a:gd name="connsiteX11" fmla="*/ 1459706 w 2784143"/>
                  <a:gd name="connsiteY11" fmla="*/ 129620 h 1051648"/>
                  <a:gd name="connsiteX12" fmla="*/ 1374934 w 2784143"/>
                  <a:gd name="connsiteY12" fmla="*/ 242888 h 1051648"/>
                  <a:gd name="connsiteX13" fmla="*/ 1262063 w 2784143"/>
                  <a:gd name="connsiteY13" fmla="*/ 190500 h 1051648"/>
                  <a:gd name="connsiteX14" fmla="*/ 1182053 w 2784143"/>
                  <a:gd name="connsiteY14" fmla="*/ 113824 h 1051648"/>
                  <a:gd name="connsiteX15" fmla="*/ 1073944 w 2784143"/>
                  <a:gd name="connsiteY15" fmla="*/ 230982 h 1051648"/>
                  <a:gd name="connsiteX16" fmla="*/ 861060 w 2784143"/>
                  <a:gd name="connsiteY16" fmla="*/ 127239 h 1051648"/>
                  <a:gd name="connsiteX17" fmla="*/ 747713 w 2784143"/>
                  <a:gd name="connsiteY17" fmla="*/ 232499 h 1051648"/>
                  <a:gd name="connsiteX18" fmla="*/ 644366 w 2784143"/>
                  <a:gd name="connsiteY18" fmla="*/ 139541 h 1051648"/>
                  <a:gd name="connsiteX19" fmla="*/ 561975 w 2784143"/>
                  <a:gd name="connsiteY19" fmla="*/ 227736 h 1051648"/>
                  <a:gd name="connsiteX20" fmla="*/ 441960 w 2784143"/>
                  <a:gd name="connsiteY20" fmla="*/ 121920 h 1051648"/>
                  <a:gd name="connsiteX21" fmla="*/ 361950 w 2784143"/>
                  <a:gd name="connsiteY21" fmla="*/ 244404 h 1051648"/>
                  <a:gd name="connsiteX22" fmla="*/ 228600 w 2784143"/>
                  <a:gd name="connsiteY22" fmla="*/ 137248 h 1051648"/>
                  <a:gd name="connsiteX23" fmla="*/ 152400 w 2784143"/>
                  <a:gd name="connsiteY23" fmla="*/ 213448 h 1051648"/>
                  <a:gd name="connsiteX24" fmla="*/ 0 w 2784143"/>
                  <a:gd name="connsiteY2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66498 w 2784143"/>
                  <a:gd name="connsiteY4" fmla="*/ 13104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52400 w 2784143"/>
                  <a:gd name="connsiteY25" fmla="*/ 21433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06600 w 2784143"/>
                  <a:gd name="connsiteY8" fmla="*/ 196706 h 1052535"/>
                  <a:gd name="connsiteX9" fmla="*/ 1853406 w 2784143"/>
                  <a:gd name="connsiteY9" fmla="*/ 207262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111125 w 2784143"/>
                  <a:gd name="connsiteY24" fmla="*/ 109560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86607 w 2784143"/>
                  <a:gd name="connsiteY18" fmla="*/ 153978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786607 w 2784143"/>
                  <a:gd name="connsiteY17" fmla="*/ 153978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73932 w 2784143"/>
                  <a:gd name="connsiteY17" fmla="*/ 122835 h 1052535"/>
                  <a:gd name="connsiteX18" fmla="*/ 786607 w 2784143"/>
                  <a:gd name="connsiteY18" fmla="*/ 153978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73932 w 2784143"/>
                  <a:gd name="connsiteY17" fmla="*/ 122835 h 1052535"/>
                  <a:gd name="connsiteX18" fmla="*/ 838200 w 2784143"/>
                  <a:gd name="connsiteY18" fmla="*/ 145511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90600 w 2784143"/>
                  <a:gd name="connsiteY17" fmla="*/ 115277 h 1052535"/>
                  <a:gd name="connsiteX18" fmla="*/ 838200 w 2784143"/>
                  <a:gd name="connsiteY18" fmla="*/ 145511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990600 w 2784143"/>
                  <a:gd name="connsiteY16" fmla="*/ 115277 h 1052535"/>
                  <a:gd name="connsiteX17" fmla="*/ 838200 w 2784143"/>
                  <a:gd name="connsiteY17" fmla="*/ 145511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43000 w 2784143"/>
                  <a:gd name="connsiteY15" fmla="*/ 115277 h 1052535"/>
                  <a:gd name="connsiteX16" fmla="*/ 990600 w 2784143"/>
                  <a:gd name="connsiteY16" fmla="*/ 115277 h 1052535"/>
                  <a:gd name="connsiteX17" fmla="*/ 838200 w 2784143"/>
                  <a:gd name="connsiteY17" fmla="*/ 145511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990600 w 2784143"/>
                  <a:gd name="connsiteY14" fmla="*/ 115277 h 1052535"/>
                  <a:gd name="connsiteX15" fmla="*/ 838200 w 2784143"/>
                  <a:gd name="connsiteY15" fmla="*/ 145511 h 1052535"/>
                  <a:gd name="connsiteX16" fmla="*/ 644366 w 2784143"/>
                  <a:gd name="connsiteY16" fmla="*/ 140428 h 1052535"/>
                  <a:gd name="connsiteX17" fmla="*/ 581025 w 2784143"/>
                  <a:gd name="connsiteY17" fmla="*/ 127023 h 1052535"/>
                  <a:gd name="connsiteX18" fmla="*/ 381000 w 2784143"/>
                  <a:gd name="connsiteY18" fmla="*/ 115277 h 1052535"/>
                  <a:gd name="connsiteX19" fmla="*/ 148750 w 2784143"/>
                  <a:gd name="connsiteY19" fmla="*/ 134960 h 1052535"/>
                  <a:gd name="connsiteX20" fmla="*/ 0 w 2784143"/>
                  <a:gd name="connsiteY20"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51171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459706 w 2784143"/>
                  <a:gd name="connsiteY11" fmla="*/ 130507 h 1052535"/>
                  <a:gd name="connsiteX12" fmla="*/ 1295400 w 2784143"/>
                  <a:gd name="connsiteY12" fmla="*/ 115277 h 1052535"/>
                  <a:gd name="connsiteX13" fmla="*/ 1143000 w 2784143"/>
                  <a:gd name="connsiteY13" fmla="*/ 151171 h 1052535"/>
                  <a:gd name="connsiteX14" fmla="*/ 990600 w 2784143"/>
                  <a:gd name="connsiteY14" fmla="*/ 115277 h 1052535"/>
                  <a:gd name="connsiteX15" fmla="*/ 838200 w 2784143"/>
                  <a:gd name="connsiteY15" fmla="*/ 145511 h 1052535"/>
                  <a:gd name="connsiteX16" fmla="*/ 644366 w 2784143"/>
                  <a:gd name="connsiteY16" fmla="*/ 140428 h 1052535"/>
                  <a:gd name="connsiteX17" fmla="*/ 581025 w 2784143"/>
                  <a:gd name="connsiteY17" fmla="*/ 127023 h 1052535"/>
                  <a:gd name="connsiteX18" fmla="*/ 381000 w 2784143"/>
                  <a:gd name="connsiteY18" fmla="*/ 115277 h 1052535"/>
                  <a:gd name="connsiteX19" fmla="*/ 148750 w 2784143"/>
                  <a:gd name="connsiteY19" fmla="*/ 134960 h 1052535"/>
                  <a:gd name="connsiteX20" fmla="*/ 0 w 2784143"/>
                  <a:gd name="connsiteY20"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90702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120937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120937 h 1052535"/>
                  <a:gd name="connsiteX9" fmla="*/ 1775389 w 2784143"/>
                  <a:gd name="connsiteY9" fmla="*/ 165870 h 1052535"/>
                  <a:gd name="connsiteX10" fmla="*/ 1600200 w 2784143"/>
                  <a:gd name="connsiteY10" fmla="*/ 12093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226310 w 2784143"/>
                  <a:gd name="connsiteY6" fmla="*/ 167496 h 1052535"/>
                  <a:gd name="connsiteX7" fmla="*/ 2057400 w 2784143"/>
                  <a:gd name="connsiteY7" fmla="*/ 120937 h 1052535"/>
                  <a:gd name="connsiteX8" fmla="*/ 1775389 w 2784143"/>
                  <a:gd name="connsiteY8" fmla="*/ 165870 h 1052535"/>
                  <a:gd name="connsiteX9" fmla="*/ 1600200 w 2784143"/>
                  <a:gd name="connsiteY9" fmla="*/ 120937 h 1052535"/>
                  <a:gd name="connsiteX10" fmla="*/ 1295400 w 2784143"/>
                  <a:gd name="connsiteY10" fmla="*/ 115277 h 1052535"/>
                  <a:gd name="connsiteX11" fmla="*/ 1143000 w 2784143"/>
                  <a:gd name="connsiteY11" fmla="*/ 151171 h 1052535"/>
                  <a:gd name="connsiteX12" fmla="*/ 990600 w 2784143"/>
                  <a:gd name="connsiteY12" fmla="*/ 115277 h 1052535"/>
                  <a:gd name="connsiteX13" fmla="*/ 838200 w 2784143"/>
                  <a:gd name="connsiteY13" fmla="*/ 145511 h 1052535"/>
                  <a:gd name="connsiteX14" fmla="*/ 644366 w 2784143"/>
                  <a:gd name="connsiteY14" fmla="*/ 140428 h 1052535"/>
                  <a:gd name="connsiteX15" fmla="*/ 581025 w 2784143"/>
                  <a:gd name="connsiteY15" fmla="*/ 127023 h 1052535"/>
                  <a:gd name="connsiteX16" fmla="*/ 381000 w 2784143"/>
                  <a:gd name="connsiteY16" fmla="*/ 115277 h 1052535"/>
                  <a:gd name="connsiteX17" fmla="*/ 148750 w 2784143"/>
                  <a:gd name="connsiteY17" fmla="*/ 134960 h 1052535"/>
                  <a:gd name="connsiteX18" fmla="*/ 0 w 2784143"/>
                  <a:gd name="connsiteY18" fmla="*/ 158606 h 1052535"/>
                  <a:gd name="connsiteX0" fmla="*/ 0 w 2784143"/>
                  <a:gd name="connsiteY0" fmla="*/ 151742 h 1045671"/>
                  <a:gd name="connsiteX1" fmla="*/ 0 w 2784143"/>
                  <a:gd name="connsiteY1" fmla="*/ 1045671 h 1045671"/>
                  <a:gd name="connsiteX2" fmla="*/ 2784143 w 2784143"/>
                  <a:gd name="connsiteY2" fmla="*/ 1045671 h 1045671"/>
                  <a:gd name="connsiteX3" fmla="*/ 2784143 w 2784143"/>
                  <a:gd name="connsiteY3" fmla="*/ 151742 h 1045671"/>
                  <a:gd name="connsiteX4" fmla="*/ 2468100 w 2784143"/>
                  <a:gd name="connsiteY4" fmla="*/ 135220 h 1045671"/>
                  <a:gd name="connsiteX5" fmla="*/ 2226310 w 2784143"/>
                  <a:gd name="connsiteY5" fmla="*/ 160632 h 1045671"/>
                  <a:gd name="connsiteX6" fmla="*/ 2057400 w 2784143"/>
                  <a:gd name="connsiteY6" fmla="*/ 114073 h 1045671"/>
                  <a:gd name="connsiteX7" fmla="*/ 1775389 w 2784143"/>
                  <a:gd name="connsiteY7" fmla="*/ 159006 h 1045671"/>
                  <a:gd name="connsiteX8" fmla="*/ 1600200 w 2784143"/>
                  <a:gd name="connsiteY8" fmla="*/ 114073 h 1045671"/>
                  <a:gd name="connsiteX9" fmla="*/ 1295400 w 2784143"/>
                  <a:gd name="connsiteY9" fmla="*/ 108413 h 1045671"/>
                  <a:gd name="connsiteX10" fmla="*/ 1143000 w 2784143"/>
                  <a:gd name="connsiteY10" fmla="*/ 144307 h 1045671"/>
                  <a:gd name="connsiteX11" fmla="*/ 990600 w 2784143"/>
                  <a:gd name="connsiteY11" fmla="*/ 108413 h 1045671"/>
                  <a:gd name="connsiteX12" fmla="*/ 838200 w 2784143"/>
                  <a:gd name="connsiteY12" fmla="*/ 138647 h 1045671"/>
                  <a:gd name="connsiteX13" fmla="*/ 644366 w 2784143"/>
                  <a:gd name="connsiteY13" fmla="*/ 133564 h 1045671"/>
                  <a:gd name="connsiteX14" fmla="*/ 581025 w 2784143"/>
                  <a:gd name="connsiteY14" fmla="*/ 120159 h 1045671"/>
                  <a:gd name="connsiteX15" fmla="*/ 381000 w 2784143"/>
                  <a:gd name="connsiteY15" fmla="*/ 108413 h 1045671"/>
                  <a:gd name="connsiteX16" fmla="*/ 148750 w 2784143"/>
                  <a:gd name="connsiteY16" fmla="*/ 128096 h 1045671"/>
                  <a:gd name="connsiteX17" fmla="*/ 0 w 2784143"/>
                  <a:gd name="connsiteY17" fmla="*/ 151742 h 1045671"/>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468100 w 2784143"/>
                  <a:gd name="connsiteY5" fmla="*/ 143941 h 1054392"/>
                  <a:gd name="connsiteX6" fmla="*/ 2226310 w 2784143"/>
                  <a:gd name="connsiteY6" fmla="*/ 169353 h 1054392"/>
                  <a:gd name="connsiteX7" fmla="*/ 2057400 w 2784143"/>
                  <a:gd name="connsiteY7" fmla="*/ 122794 h 1054392"/>
                  <a:gd name="connsiteX8" fmla="*/ 1775389 w 2784143"/>
                  <a:gd name="connsiteY8" fmla="*/ 167727 h 1054392"/>
                  <a:gd name="connsiteX9" fmla="*/ 1600200 w 2784143"/>
                  <a:gd name="connsiteY9" fmla="*/ 122794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26310 w 2784143"/>
                  <a:gd name="connsiteY5" fmla="*/ 169353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295400 w 2784143"/>
                  <a:gd name="connsiteY9" fmla="*/ 117134 h 1054392"/>
                  <a:gd name="connsiteX10" fmla="*/ 1143000 w 2784143"/>
                  <a:gd name="connsiteY10" fmla="*/ 153028 h 1054392"/>
                  <a:gd name="connsiteX11" fmla="*/ 990600 w 2784143"/>
                  <a:gd name="connsiteY11" fmla="*/ 117134 h 1054392"/>
                  <a:gd name="connsiteX12" fmla="*/ 838200 w 2784143"/>
                  <a:gd name="connsiteY12" fmla="*/ 147368 h 1054392"/>
                  <a:gd name="connsiteX13" fmla="*/ 644366 w 2784143"/>
                  <a:gd name="connsiteY13" fmla="*/ 142285 h 1054392"/>
                  <a:gd name="connsiteX14" fmla="*/ 581025 w 2784143"/>
                  <a:gd name="connsiteY14" fmla="*/ 128880 h 1054392"/>
                  <a:gd name="connsiteX15" fmla="*/ 381000 w 2784143"/>
                  <a:gd name="connsiteY15" fmla="*/ 117134 h 1054392"/>
                  <a:gd name="connsiteX16" fmla="*/ 148750 w 2784143"/>
                  <a:gd name="connsiteY16" fmla="*/ 136817 h 1054392"/>
                  <a:gd name="connsiteX17" fmla="*/ 0 w 2784143"/>
                  <a:gd name="connsiteY17"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26310 w 2784143"/>
                  <a:gd name="connsiteY5" fmla="*/ 169353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447800 w 2784143"/>
                  <a:gd name="connsiteY9" fmla="*/ 151171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09800 w 2784143"/>
                  <a:gd name="connsiteY5" fmla="*/ 181405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447800 w 2784143"/>
                  <a:gd name="connsiteY9" fmla="*/ 151171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438400 w 2784143"/>
                  <a:gd name="connsiteY5" fmla="*/ 120937 h 1054392"/>
                  <a:gd name="connsiteX6" fmla="*/ 2209800 w 2784143"/>
                  <a:gd name="connsiteY6" fmla="*/ 181405 h 1054392"/>
                  <a:gd name="connsiteX7" fmla="*/ 2057400 w 2784143"/>
                  <a:gd name="connsiteY7" fmla="*/ 122794 h 1054392"/>
                  <a:gd name="connsiteX8" fmla="*/ 1775389 w 2784143"/>
                  <a:gd name="connsiteY8" fmla="*/ 167727 h 1054392"/>
                  <a:gd name="connsiteX9" fmla="*/ 1600200 w 2784143"/>
                  <a:gd name="connsiteY9" fmla="*/ 122794 h 1054392"/>
                  <a:gd name="connsiteX10" fmla="*/ 1447800 w 2784143"/>
                  <a:gd name="connsiteY10" fmla="*/ 151171 h 1054392"/>
                  <a:gd name="connsiteX11" fmla="*/ 1295400 w 2784143"/>
                  <a:gd name="connsiteY11" fmla="*/ 117134 h 1054392"/>
                  <a:gd name="connsiteX12" fmla="*/ 1143000 w 2784143"/>
                  <a:gd name="connsiteY12" fmla="*/ 153028 h 1054392"/>
                  <a:gd name="connsiteX13" fmla="*/ 990600 w 2784143"/>
                  <a:gd name="connsiteY13" fmla="*/ 117134 h 1054392"/>
                  <a:gd name="connsiteX14" fmla="*/ 838200 w 2784143"/>
                  <a:gd name="connsiteY14" fmla="*/ 147368 h 1054392"/>
                  <a:gd name="connsiteX15" fmla="*/ 644366 w 2784143"/>
                  <a:gd name="connsiteY15" fmla="*/ 142285 h 1054392"/>
                  <a:gd name="connsiteX16" fmla="*/ 581025 w 2784143"/>
                  <a:gd name="connsiteY16" fmla="*/ 128880 h 1054392"/>
                  <a:gd name="connsiteX17" fmla="*/ 381000 w 2784143"/>
                  <a:gd name="connsiteY17" fmla="*/ 117134 h 1054392"/>
                  <a:gd name="connsiteX18" fmla="*/ 148750 w 2784143"/>
                  <a:gd name="connsiteY18" fmla="*/ 136817 h 1054392"/>
                  <a:gd name="connsiteX19" fmla="*/ 0 w 2784143"/>
                  <a:gd name="connsiteY19" fmla="*/ 160463 h 1054392"/>
                  <a:gd name="connsiteX0" fmla="*/ 0 w 2784143"/>
                  <a:gd name="connsiteY0" fmla="*/ 155576 h 1049505"/>
                  <a:gd name="connsiteX1" fmla="*/ 0 w 2784143"/>
                  <a:gd name="connsiteY1" fmla="*/ 1049505 h 1049505"/>
                  <a:gd name="connsiteX2" fmla="*/ 2784143 w 2784143"/>
                  <a:gd name="connsiteY2" fmla="*/ 1049505 h 1049505"/>
                  <a:gd name="connsiteX3" fmla="*/ 2784143 w 2784143"/>
                  <a:gd name="connsiteY3" fmla="*/ 155576 h 1049505"/>
                  <a:gd name="connsiteX4" fmla="*/ 2438400 w 2784143"/>
                  <a:gd name="connsiteY4" fmla="*/ 116050 h 1049505"/>
                  <a:gd name="connsiteX5" fmla="*/ 2209800 w 2784143"/>
                  <a:gd name="connsiteY5" fmla="*/ 176518 h 1049505"/>
                  <a:gd name="connsiteX6" fmla="*/ 2057400 w 2784143"/>
                  <a:gd name="connsiteY6" fmla="*/ 117907 h 1049505"/>
                  <a:gd name="connsiteX7" fmla="*/ 1775389 w 2784143"/>
                  <a:gd name="connsiteY7" fmla="*/ 162840 h 1049505"/>
                  <a:gd name="connsiteX8" fmla="*/ 1600200 w 2784143"/>
                  <a:gd name="connsiteY8" fmla="*/ 117907 h 1049505"/>
                  <a:gd name="connsiteX9" fmla="*/ 1447800 w 2784143"/>
                  <a:gd name="connsiteY9" fmla="*/ 146284 h 1049505"/>
                  <a:gd name="connsiteX10" fmla="*/ 1295400 w 2784143"/>
                  <a:gd name="connsiteY10" fmla="*/ 112247 h 1049505"/>
                  <a:gd name="connsiteX11" fmla="*/ 1143000 w 2784143"/>
                  <a:gd name="connsiteY11" fmla="*/ 148141 h 1049505"/>
                  <a:gd name="connsiteX12" fmla="*/ 990600 w 2784143"/>
                  <a:gd name="connsiteY12" fmla="*/ 112247 h 1049505"/>
                  <a:gd name="connsiteX13" fmla="*/ 838200 w 2784143"/>
                  <a:gd name="connsiteY13" fmla="*/ 142481 h 1049505"/>
                  <a:gd name="connsiteX14" fmla="*/ 644366 w 2784143"/>
                  <a:gd name="connsiteY14" fmla="*/ 137398 h 1049505"/>
                  <a:gd name="connsiteX15" fmla="*/ 581025 w 2784143"/>
                  <a:gd name="connsiteY15" fmla="*/ 123993 h 1049505"/>
                  <a:gd name="connsiteX16" fmla="*/ 381000 w 2784143"/>
                  <a:gd name="connsiteY16" fmla="*/ 112247 h 1049505"/>
                  <a:gd name="connsiteX17" fmla="*/ 148750 w 2784143"/>
                  <a:gd name="connsiteY17" fmla="*/ 131930 h 1049505"/>
                  <a:gd name="connsiteX18" fmla="*/ 0 w 2784143"/>
                  <a:gd name="connsiteY18" fmla="*/ 155576 h 1049505"/>
                  <a:gd name="connsiteX0" fmla="*/ 0 w 2784143"/>
                  <a:gd name="connsiteY0" fmla="*/ 147108 h 1041037"/>
                  <a:gd name="connsiteX1" fmla="*/ 0 w 2784143"/>
                  <a:gd name="connsiteY1" fmla="*/ 1041037 h 1041037"/>
                  <a:gd name="connsiteX2" fmla="*/ 2784143 w 2784143"/>
                  <a:gd name="connsiteY2" fmla="*/ 1041037 h 1041037"/>
                  <a:gd name="connsiteX3" fmla="*/ 2784143 w 2784143"/>
                  <a:gd name="connsiteY3" fmla="*/ 147108 h 1041037"/>
                  <a:gd name="connsiteX4" fmla="*/ 2209800 w 2784143"/>
                  <a:gd name="connsiteY4" fmla="*/ 168050 h 1041037"/>
                  <a:gd name="connsiteX5" fmla="*/ 2057400 w 2784143"/>
                  <a:gd name="connsiteY5" fmla="*/ 109439 h 1041037"/>
                  <a:gd name="connsiteX6" fmla="*/ 1775389 w 2784143"/>
                  <a:gd name="connsiteY6" fmla="*/ 154372 h 1041037"/>
                  <a:gd name="connsiteX7" fmla="*/ 1600200 w 2784143"/>
                  <a:gd name="connsiteY7" fmla="*/ 109439 h 1041037"/>
                  <a:gd name="connsiteX8" fmla="*/ 1447800 w 2784143"/>
                  <a:gd name="connsiteY8" fmla="*/ 137816 h 1041037"/>
                  <a:gd name="connsiteX9" fmla="*/ 1295400 w 2784143"/>
                  <a:gd name="connsiteY9" fmla="*/ 103779 h 1041037"/>
                  <a:gd name="connsiteX10" fmla="*/ 1143000 w 2784143"/>
                  <a:gd name="connsiteY10" fmla="*/ 139673 h 1041037"/>
                  <a:gd name="connsiteX11" fmla="*/ 990600 w 2784143"/>
                  <a:gd name="connsiteY11" fmla="*/ 103779 h 1041037"/>
                  <a:gd name="connsiteX12" fmla="*/ 838200 w 2784143"/>
                  <a:gd name="connsiteY12" fmla="*/ 134013 h 1041037"/>
                  <a:gd name="connsiteX13" fmla="*/ 644366 w 2784143"/>
                  <a:gd name="connsiteY13" fmla="*/ 128930 h 1041037"/>
                  <a:gd name="connsiteX14" fmla="*/ 581025 w 2784143"/>
                  <a:gd name="connsiteY14" fmla="*/ 115525 h 1041037"/>
                  <a:gd name="connsiteX15" fmla="*/ 381000 w 2784143"/>
                  <a:gd name="connsiteY15" fmla="*/ 103779 h 1041037"/>
                  <a:gd name="connsiteX16" fmla="*/ 148750 w 2784143"/>
                  <a:gd name="connsiteY16" fmla="*/ 123462 h 1041037"/>
                  <a:gd name="connsiteX17" fmla="*/ 0 w 2784143"/>
                  <a:gd name="connsiteY17" fmla="*/ 147108 h 1041037"/>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098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098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4143" h="1052528">
                    <a:moveTo>
                      <a:pt x="0" y="158599"/>
                    </a:moveTo>
                    <a:lnTo>
                      <a:pt x="0" y="1052528"/>
                    </a:lnTo>
                    <a:lnTo>
                      <a:pt x="2784143" y="1052528"/>
                    </a:lnTo>
                    <a:lnTo>
                      <a:pt x="2784143" y="158599"/>
                    </a:lnTo>
                    <a:cubicBezTo>
                      <a:pt x="2754459" y="0"/>
                      <a:pt x="2656044" y="230472"/>
                      <a:pt x="2438400" y="119072"/>
                    </a:cubicBezTo>
                    <a:cubicBezTo>
                      <a:pt x="2342676" y="122562"/>
                      <a:pt x="2349500" y="179231"/>
                      <a:pt x="2286000" y="179541"/>
                    </a:cubicBezTo>
                    <a:cubicBezTo>
                      <a:pt x="2222500" y="179851"/>
                      <a:pt x="2142502" y="123210"/>
                      <a:pt x="2057400" y="120930"/>
                    </a:cubicBezTo>
                    <a:cubicBezTo>
                      <a:pt x="1972298" y="118650"/>
                      <a:pt x="1886765" y="167401"/>
                      <a:pt x="1775389" y="165863"/>
                    </a:cubicBezTo>
                    <a:lnTo>
                      <a:pt x="1600200" y="120930"/>
                    </a:lnTo>
                    <a:cubicBezTo>
                      <a:pt x="1541792" y="112628"/>
                      <a:pt x="1498600" y="150250"/>
                      <a:pt x="1447800" y="149307"/>
                    </a:cubicBezTo>
                    <a:cubicBezTo>
                      <a:pt x="1397000" y="148364"/>
                      <a:pt x="1346200" y="114961"/>
                      <a:pt x="1295400" y="115270"/>
                    </a:cubicBezTo>
                    <a:cubicBezTo>
                      <a:pt x="1244600" y="115579"/>
                      <a:pt x="1193800" y="151164"/>
                      <a:pt x="1143000" y="151164"/>
                    </a:cubicBezTo>
                    <a:cubicBezTo>
                      <a:pt x="1092200" y="151164"/>
                      <a:pt x="1041400" y="116213"/>
                      <a:pt x="990600" y="115270"/>
                    </a:cubicBezTo>
                    <a:cubicBezTo>
                      <a:pt x="939800" y="114327"/>
                      <a:pt x="895906" y="141312"/>
                      <a:pt x="838200" y="145504"/>
                    </a:cubicBezTo>
                    <a:cubicBezTo>
                      <a:pt x="780494" y="149696"/>
                      <a:pt x="687229" y="143502"/>
                      <a:pt x="644366" y="140421"/>
                    </a:cubicBezTo>
                    <a:cubicBezTo>
                      <a:pt x="601504" y="137340"/>
                      <a:pt x="624919" y="131208"/>
                      <a:pt x="581025" y="127016"/>
                    </a:cubicBezTo>
                    <a:cubicBezTo>
                      <a:pt x="537131" y="122824"/>
                      <a:pt x="500459" y="74036"/>
                      <a:pt x="381000" y="115270"/>
                    </a:cubicBezTo>
                    <a:cubicBezTo>
                      <a:pt x="308954" y="116593"/>
                      <a:pt x="221352" y="138511"/>
                      <a:pt x="148750" y="134953"/>
                    </a:cubicBezTo>
                    <a:cubicBezTo>
                      <a:pt x="100067" y="140614"/>
                      <a:pt x="18971" y="11491"/>
                      <a:pt x="0" y="158599"/>
                    </a:cubicBezTo>
                    <a:close/>
                  </a:path>
                </a:pathLst>
              </a:custGeom>
              <a:blipFill>
                <a:blip r:embed="rId2" cstate="print">
                  <a:duotone>
                    <a:schemeClr val="accent6">
                      <a:shade val="45000"/>
                      <a:satMod val="135000"/>
                    </a:schemeClr>
                    <a:prstClr val="white"/>
                  </a:duotone>
                  <a:lum bright="-10000" contrast="20000"/>
                </a:blip>
                <a:stretch>
                  <a:fillRect/>
                </a:stretch>
              </a:blip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35" name="Freeform 34">
                <a:extLst>
                  <a:ext uri="{FF2B5EF4-FFF2-40B4-BE49-F238E27FC236}">
                    <a16:creationId xmlns:a16="http://schemas.microsoft.com/office/drawing/2014/main" id="{2B5B58B6-A5C0-2349-8D70-D44B7F42E5B3}"/>
                  </a:ext>
                </a:extLst>
              </p:cNvPr>
              <p:cNvSpPr/>
              <p:nvPr/>
            </p:nvSpPr>
            <p:spPr>
              <a:xfrm>
                <a:off x="3886200" y="2659214"/>
                <a:ext cx="1463040" cy="580313"/>
              </a:xfrm>
              <a:custGeom>
                <a:avLst/>
                <a:gdLst>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0 w 2784143"/>
                  <a:gd name="connsiteY16"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125104 h 1019033"/>
                  <a:gd name="connsiteX1" fmla="*/ 0 w 2784143"/>
                  <a:gd name="connsiteY1" fmla="*/ 1019033 h 1019033"/>
                  <a:gd name="connsiteX2" fmla="*/ 2784143 w 2784143"/>
                  <a:gd name="connsiteY2" fmla="*/ 1019033 h 1019033"/>
                  <a:gd name="connsiteX3" fmla="*/ 2784143 w 2784143"/>
                  <a:gd name="connsiteY3" fmla="*/ 125104 h 1019033"/>
                  <a:gd name="connsiteX4" fmla="*/ 2599899 w 2784143"/>
                  <a:gd name="connsiteY4" fmla="*/ 227463 h 1019033"/>
                  <a:gd name="connsiteX5" fmla="*/ 2408830 w 2784143"/>
                  <a:gd name="connsiteY5" fmla="*/ 104633 h 1019033"/>
                  <a:gd name="connsiteX6" fmla="*/ 2176818 w 2784143"/>
                  <a:gd name="connsiteY6" fmla="*/ 234286 h 1019033"/>
                  <a:gd name="connsiteX7" fmla="*/ 1869743 w 2784143"/>
                  <a:gd name="connsiteY7" fmla="*/ 125104 h 1019033"/>
                  <a:gd name="connsiteX8" fmla="*/ 1692323 w 2784143"/>
                  <a:gd name="connsiteY8" fmla="*/ 247934 h 1019033"/>
                  <a:gd name="connsiteX9" fmla="*/ 1460311 w 2784143"/>
                  <a:gd name="connsiteY9" fmla="*/ 56866 h 1019033"/>
                  <a:gd name="connsiteX10" fmla="*/ 1207827 w 2784143"/>
                  <a:gd name="connsiteY10" fmla="*/ 227463 h 1019033"/>
                  <a:gd name="connsiteX11" fmla="*/ 1016758 w 2784143"/>
                  <a:gd name="connsiteY11" fmla="*/ 111457 h 1019033"/>
                  <a:gd name="connsiteX12" fmla="*/ 777923 w 2784143"/>
                  <a:gd name="connsiteY12" fmla="*/ 302525 h 1019033"/>
                  <a:gd name="connsiteX13" fmla="*/ 491320 w 2784143"/>
                  <a:gd name="connsiteY13" fmla="*/ 97809 h 1019033"/>
                  <a:gd name="connsiteX14" fmla="*/ 291686 w 2784143"/>
                  <a:gd name="connsiteY14" fmla="*/ 121443 h 1019033"/>
                  <a:gd name="connsiteX15" fmla="*/ 190286 w 2784143"/>
                  <a:gd name="connsiteY15" fmla="*/ 268406 h 1019033"/>
                  <a:gd name="connsiteX16" fmla="*/ 0 w 2784143"/>
                  <a:gd name="connsiteY16" fmla="*/ 125104 h 1019033"/>
                  <a:gd name="connsiteX0" fmla="*/ 0 w 2784143"/>
                  <a:gd name="connsiteY0" fmla="*/ 149598 h 1043527"/>
                  <a:gd name="connsiteX1" fmla="*/ 0 w 2784143"/>
                  <a:gd name="connsiteY1" fmla="*/ 1043527 h 1043527"/>
                  <a:gd name="connsiteX2" fmla="*/ 2784143 w 2784143"/>
                  <a:gd name="connsiteY2" fmla="*/ 1043527 h 1043527"/>
                  <a:gd name="connsiteX3" fmla="*/ 2784143 w 2784143"/>
                  <a:gd name="connsiteY3" fmla="*/ 149598 h 1043527"/>
                  <a:gd name="connsiteX4" fmla="*/ 2599899 w 2784143"/>
                  <a:gd name="connsiteY4" fmla="*/ 251957 h 1043527"/>
                  <a:gd name="connsiteX5" fmla="*/ 2408830 w 2784143"/>
                  <a:gd name="connsiteY5" fmla="*/ 129127 h 1043527"/>
                  <a:gd name="connsiteX6" fmla="*/ 2176818 w 2784143"/>
                  <a:gd name="connsiteY6" fmla="*/ 258780 h 1043527"/>
                  <a:gd name="connsiteX7" fmla="*/ 1869743 w 2784143"/>
                  <a:gd name="connsiteY7" fmla="*/ 149598 h 1043527"/>
                  <a:gd name="connsiteX8" fmla="*/ 1692323 w 2784143"/>
                  <a:gd name="connsiteY8" fmla="*/ 272428 h 1043527"/>
                  <a:gd name="connsiteX9" fmla="*/ 1460311 w 2784143"/>
                  <a:gd name="connsiteY9" fmla="*/ 81360 h 1043527"/>
                  <a:gd name="connsiteX10" fmla="*/ 1207827 w 2784143"/>
                  <a:gd name="connsiteY10" fmla="*/ 251957 h 1043527"/>
                  <a:gd name="connsiteX11" fmla="*/ 1016758 w 2784143"/>
                  <a:gd name="connsiteY11" fmla="*/ 135951 h 1043527"/>
                  <a:gd name="connsiteX12" fmla="*/ 777923 w 2784143"/>
                  <a:gd name="connsiteY12" fmla="*/ 327019 h 1043527"/>
                  <a:gd name="connsiteX13" fmla="*/ 491320 w 2784143"/>
                  <a:gd name="connsiteY13" fmla="*/ 122303 h 1043527"/>
                  <a:gd name="connsiteX14" fmla="*/ 291686 w 2784143"/>
                  <a:gd name="connsiteY14" fmla="*/ 145937 h 1043527"/>
                  <a:gd name="connsiteX15" fmla="*/ 0 w 2784143"/>
                  <a:gd name="connsiteY15" fmla="*/ 149598 h 1043527"/>
                  <a:gd name="connsiteX0" fmla="*/ 0 w 2784143"/>
                  <a:gd name="connsiteY0" fmla="*/ 153537 h 1047466"/>
                  <a:gd name="connsiteX1" fmla="*/ 0 w 2784143"/>
                  <a:gd name="connsiteY1" fmla="*/ 1047466 h 1047466"/>
                  <a:gd name="connsiteX2" fmla="*/ 2784143 w 2784143"/>
                  <a:gd name="connsiteY2" fmla="*/ 1047466 h 1047466"/>
                  <a:gd name="connsiteX3" fmla="*/ 2784143 w 2784143"/>
                  <a:gd name="connsiteY3" fmla="*/ 153537 h 1047466"/>
                  <a:gd name="connsiteX4" fmla="*/ 2599899 w 2784143"/>
                  <a:gd name="connsiteY4" fmla="*/ 255896 h 1047466"/>
                  <a:gd name="connsiteX5" fmla="*/ 2408830 w 2784143"/>
                  <a:gd name="connsiteY5" fmla="*/ 133066 h 1047466"/>
                  <a:gd name="connsiteX6" fmla="*/ 2176818 w 2784143"/>
                  <a:gd name="connsiteY6" fmla="*/ 262719 h 1047466"/>
                  <a:gd name="connsiteX7" fmla="*/ 1869743 w 2784143"/>
                  <a:gd name="connsiteY7" fmla="*/ 153537 h 1047466"/>
                  <a:gd name="connsiteX8" fmla="*/ 1692323 w 2784143"/>
                  <a:gd name="connsiteY8" fmla="*/ 276367 h 1047466"/>
                  <a:gd name="connsiteX9" fmla="*/ 1460311 w 2784143"/>
                  <a:gd name="connsiteY9" fmla="*/ 85299 h 1047466"/>
                  <a:gd name="connsiteX10" fmla="*/ 1207827 w 2784143"/>
                  <a:gd name="connsiteY10" fmla="*/ 255896 h 1047466"/>
                  <a:gd name="connsiteX11" fmla="*/ 1016758 w 2784143"/>
                  <a:gd name="connsiteY11" fmla="*/ 139890 h 1047466"/>
                  <a:gd name="connsiteX12" fmla="*/ 777923 w 2784143"/>
                  <a:gd name="connsiteY12" fmla="*/ 330958 h 1047466"/>
                  <a:gd name="connsiteX13" fmla="*/ 491320 w 2784143"/>
                  <a:gd name="connsiteY13" fmla="*/ 126242 h 1047466"/>
                  <a:gd name="connsiteX14" fmla="*/ 0 w 2784143"/>
                  <a:gd name="connsiteY14" fmla="*/ 153537 h 1047466"/>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0 w 2784143"/>
                  <a:gd name="connsiteY13"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0 w 2784143"/>
                  <a:gd name="connsiteY12"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0 w 2784143"/>
                  <a:gd name="connsiteY11"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0 w 2784143"/>
                  <a:gd name="connsiteY10" fmla="*/ 68238 h 962167"/>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1692323 w 2784143"/>
                  <a:gd name="connsiteY8" fmla="*/ 143301 h 914400"/>
                  <a:gd name="connsiteX9" fmla="*/ 0 w 2784143"/>
                  <a:gd name="connsiteY9"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0 w 2784143"/>
                  <a:gd name="connsiteY8"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0 w 2784143"/>
                  <a:gd name="connsiteY7"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0 w 2784143"/>
                  <a:gd name="connsiteY6" fmla="*/ 20471 h 914400"/>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2599899 w 2784143"/>
                  <a:gd name="connsiteY4" fmla="*/ 102359 h 893929"/>
                  <a:gd name="connsiteX5" fmla="*/ 0 w 2784143"/>
                  <a:gd name="connsiteY5"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0 w 2784143"/>
                  <a:gd name="connsiteY4"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381000 w 2784143"/>
                  <a:gd name="connsiteY4" fmla="*/ 76200 h 893929"/>
                  <a:gd name="connsiteX5" fmla="*/ 0 w 2784143"/>
                  <a:gd name="connsiteY5" fmla="*/ 0 h 8939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914400 w 2784143"/>
                  <a:gd name="connsiteY4" fmla="*/ 0 h 970129"/>
                  <a:gd name="connsiteX5" fmla="*/ 381000 w 2784143"/>
                  <a:gd name="connsiteY5" fmla="*/ 152400 h 970129"/>
                  <a:gd name="connsiteX6" fmla="*/ 0 w 2784143"/>
                  <a:gd name="connsiteY6"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1371600 w 2784143"/>
                  <a:gd name="connsiteY4" fmla="*/ 152400 h 970129"/>
                  <a:gd name="connsiteX5" fmla="*/ 914400 w 2784143"/>
                  <a:gd name="connsiteY5" fmla="*/ 0 h 970129"/>
                  <a:gd name="connsiteX6" fmla="*/ 381000 w 2784143"/>
                  <a:gd name="connsiteY6" fmla="*/ 152400 h 970129"/>
                  <a:gd name="connsiteX7" fmla="*/ 0 w 2784143"/>
                  <a:gd name="connsiteY7"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371600 w 2784143"/>
                  <a:gd name="connsiteY6" fmla="*/ 233919 h 1051648"/>
                  <a:gd name="connsiteX7" fmla="*/ 914400 w 2784143"/>
                  <a:gd name="connsiteY7" fmla="*/ 81519 h 1051648"/>
                  <a:gd name="connsiteX8" fmla="*/ 381000 w 2784143"/>
                  <a:gd name="connsiteY8" fmla="*/ 233919 h 1051648"/>
                  <a:gd name="connsiteX9" fmla="*/ 0 w 2784143"/>
                  <a:gd name="connsiteY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815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381000 w 2784143"/>
                  <a:gd name="connsiteY10" fmla="*/ 233919 h 1051648"/>
                  <a:gd name="connsiteX11" fmla="*/ 0 w 2784143"/>
                  <a:gd name="connsiteY1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81000 w 2784143"/>
                  <a:gd name="connsiteY11" fmla="*/ 233919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81000 w 2784143"/>
                  <a:gd name="connsiteY12" fmla="*/ 233919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2286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457200 w 2784143"/>
                  <a:gd name="connsiteY11" fmla="*/ 762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066800 w 2784143"/>
                  <a:gd name="connsiteY9" fmla="*/ 228600 h 1051648"/>
                  <a:gd name="connsiteX10" fmla="*/ 914400 w 2784143"/>
                  <a:gd name="connsiteY10" fmla="*/ 81519 h 1051648"/>
                  <a:gd name="connsiteX11" fmla="*/ 609600 w 2784143"/>
                  <a:gd name="connsiteY11" fmla="*/ 228600 h 1051648"/>
                  <a:gd name="connsiteX12" fmla="*/ 457200 w 2784143"/>
                  <a:gd name="connsiteY12" fmla="*/ 76200 h 1051648"/>
                  <a:gd name="connsiteX13" fmla="*/ 304800 w 2784143"/>
                  <a:gd name="connsiteY13" fmla="*/ 228600 h 1051648"/>
                  <a:gd name="connsiteX14" fmla="*/ 0 w 2784143"/>
                  <a:gd name="connsiteY1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609600 w 2784143"/>
                  <a:gd name="connsiteY12" fmla="*/ 22860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152400 w 2784143"/>
                  <a:gd name="connsiteY14" fmla="*/ 213448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28600 w 2784143"/>
                  <a:gd name="connsiteY14" fmla="*/ 137248 h 1051648"/>
                  <a:gd name="connsiteX15" fmla="*/ 152400 w 2784143"/>
                  <a:gd name="connsiteY15" fmla="*/ 213448 h 1051648"/>
                  <a:gd name="connsiteX16" fmla="*/ 0 w 2784143"/>
                  <a:gd name="connsiteY16"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381000 w 2784143"/>
                  <a:gd name="connsiteY14" fmla="*/ 213448 h 1051648"/>
                  <a:gd name="connsiteX15" fmla="*/ 228600 w 2784143"/>
                  <a:gd name="connsiteY15" fmla="*/ 137248 h 1051648"/>
                  <a:gd name="connsiteX16" fmla="*/ 152400 w 2784143"/>
                  <a:gd name="connsiteY16" fmla="*/ 213448 h 1051648"/>
                  <a:gd name="connsiteX17" fmla="*/ 0 w 2784143"/>
                  <a:gd name="connsiteY17"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81000 w 2784143"/>
                  <a:gd name="connsiteY15" fmla="*/ 213448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561975 w 2784143"/>
                  <a:gd name="connsiteY14" fmla="*/ 227736 h 1051648"/>
                  <a:gd name="connsiteX15" fmla="*/ 441960 w 2784143"/>
                  <a:gd name="connsiteY15" fmla="*/ 121920 h 1051648"/>
                  <a:gd name="connsiteX16" fmla="*/ 361950 w 2784143"/>
                  <a:gd name="connsiteY16" fmla="*/ 244404 h 1051648"/>
                  <a:gd name="connsiteX17" fmla="*/ 228600 w 2784143"/>
                  <a:gd name="connsiteY17" fmla="*/ 137248 h 1051648"/>
                  <a:gd name="connsiteX18" fmla="*/ 152400 w 2784143"/>
                  <a:gd name="connsiteY18" fmla="*/ 213448 h 1051648"/>
                  <a:gd name="connsiteX19" fmla="*/ 0 w 2784143"/>
                  <a:gd name="connsiteY1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59706 w 2784143"/>
                  <a:gd name="connsiteY8" fmla="*/ 129620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182053 w 2784143"/>
                  <a:gd name="connsiteY11" fmla="*/ 113824 h 1051648"/>
                  <a:gd name="connsiteX12" fmla="*/ 1073944 w 2784143"/>
                  <a:gd name="connsiteY12" fmla="*/ 230982 h 1051648"/>
                  <a:gd name="connsiteX13" fmla="*/ 861060 w 2784143"/>
                  <a:gd name="connsiteY13" fmla="*/ 127239 h 1051648"/>
                  <a:gd name="connsiteX14" fmla="*/ 747713 w 2784143"/>
                  <a:gd name="connsiteY14" fmla="*/ 232499 h 1051648"/>
                  <a:gd name="connsiteX15" fmla="*/ 644366 w 2784143"/>
                  <a:gd name="connsiteY15" fmla="*/ 139541 h 1051648"/>
                  <a:gd name="connsiteX16" fmla="*/ 561975 w 2784143"/>
                  <a:gd name="connsiteY16" fmla="*/ 227736 h 1051648"/>
                  <a:gd name="connsiteX17" fmla="*/ 441960 w 2784143"/>
                  <a:gd name="connsiteY17" fmla="*/ 121920 h 1051648"/>
                  <a:gd name="connsiteX18" fmla="*/ 361950 w 2784143"/>
                  <a:gd name="connsiteY18" fmla="*/ 244404 h 1051648"/>
                  <a:gd name="connsiteX19" fmla="*/ 228600 w 2784143"/>
                  <a:gd name="connsiteY19" fmla="*/ 137248 h 1051648"/>
                  <a:gd name="connsiteX20" fmla="*/ 152400 w 2784143"/>
                  <a:gd name="connsiteY20" fmla="*/ 213448 h 1051648"/>
                  <a:gd name="connsiteX21" fmla="*/ 0 w 2784143"/>
                  <a:gd name="connsiteY2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262063 w 2784143"/>
                  <a:gd name="connsiteY11" fmla="*/ 190500 h 1051648"/>
                  <a:gd name="connsiteX12" fmla="*/ 1182053 w 2784143"/>
                  <a:gd name="connsiteY12" fmla="*/ 113824 h 1051648"/>
                  <a:gd name="connsiteX13" fmla="*/ 1073944 w 2784143"/>
                  <a:gd name="connsiteY13" fmla="*/ 230982 h 1051648"/>
                  <a:gd name="connsiteX14" fmla="*/ 861060 w 2784143"/>
                  <a:gd name="connsiteY14" fmla="*/ 127239 h 1051648"/>
                  <a:gd name="connsiteX15" fmla="*/ 747713 w 2784143"/>
                  <a:gd name="connsiteY15" fmla="*/ 232499 h 1051648"/>
                  <a:gd name="connsiteX16" fmla="*/ 644366 w 2784143"/>
                  <a:gd name="connsiteY16" fmla="*/ 139541 h 1051648"/>
                  <a:gd name="connsiteX17" fmla="*/ 561975 w 2784143"/>
                  <a:gd name="connsiteY17" fmla="*/ 227736 h 1051648"/>
                  <a:gd name="connsiteX18" fmla="*/ 441960 w 2784143"/>
                  <a:gd name="connsiteY18" fmla="*/ 121920 h 1051648"/>
                  <a:gd name="connsiteX19" fmla="*/ 361950 w 2784143"/>
                  <a:gd name="connsiteY19" fmla="*/ 244404 h 1051648"/>
                  <a:gd name="connsiteX20" fmla="*/ 228600 w 2784143"/>
                  <a:gd name="connsiteY20" fmla="*/ 137248 h 1051648"/>
                  <a:gd name="connsiteX21" fmla="*/ 152400 w 2784143"/>
                  <a:gd name="connsiteY21" fmla="*/ 213448 h 1051648"/>
                  <a:gd name="connsiteX22" fmla="*/ 0 w 2784143"/>
                  <a:gd name="connsiteY2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821656 w 2784143"/>
                  <a:gd name="connsiteY7" fmla="*/ 238125 h 1051648"/>
                  <a:gd name="connsiteX8" fmla="*/ 1676400 w 2784143"/>
                  <a:gd name="connsiteY8" fmla="*/ 127239 h 1051648"/>
                  <a:gd name="connsiteX9" fmla="*/ 1514475 w 2784143"/>
                  <a:gd name="connsiteY9" fmla="*/ 226219 h 1051648"/>
                  <a:gd name="connsiteX10" fmla="*/ 1459706 w 2784143"/>
                  <a:gd name="connsiteY10" fmla="*/ 129620 h 1051648"/>
                  <a:gd name="connsiteX11" fmla="*/ 1374934 w 2784143"/>
                  <a:gd name="connsiteY11" fmla="*/ 242888 h 1051648"/>
                  <a:gd name="connsiteX12" fmla="*/ 1262063 w 2784143"/>
                  <a:gd name="connsiteY12" fmla="*/ 190500 h 1051648"/>
                  <a:gd name="connsiteX13" fmla="*/ 1182053 w 2784143"/>
                  <a:gd name="connsiteY13" fmla="*/ 113824 h 1051648"/>
                  <a:gd name="connsiteX14" fmla="*/ 1073944 w 2784143"/>
                  <a:gd name="connsiteY14" fmla="*/ 230982 h 1051648"/>
                  <a:gd name="connsiteX15" fmla="*/ 861060 w 2784143"/>
                  <a:gd name="connsiteY15" fmla="*/ 127239 h 1051648"/>
                  <a:gd name="connsiteX16" fmla="*/ 747713 w 2784143"/>
                  <a:gd name="connsiteY16" fmla="*/ 232499 h 1051648"/>
                  <a:gd name="connsiteX17" fmla="*/ 644366 w 2784143"/>
                  <a:gd name="connsiteY17" fmla="*/ 139541 h 1051648"/>
                  <a:gd name="connsiteX18" fmla="*/ 561975 w 2784143"/>
                  <a:gd name="connsiteY18" fmla="*/ 227736 h 1051648"/>
                  <a:gd name="connsiteX19" fmla="*/ 441960 w 2784143"/>
                  <a:gd name="connsiteY19" fmla="*/ 121920 h 1051648"/>
                  <a:gd name="connsiteX20" fmla="*/ 361950 w 2784143"/>
                  <a:gd name="connsiteY20" fmla="*/ 244404 h 1051648"/>
                  <a:gd name="connsiteX21" fmla="*/ 228600 w 2784143"/>
                  <a:gd name="connsiteY21" fmla="*/ 137248 h 1051648"/>
                  <a:gd name="connsiteX22" fmla="*/ 152400 w 2784143"/>
                  <a:gd name="connsiteY22" fmla="*/ 213448 h 1051648"/>
                  <a:gd name="connsiteX23" fmla="*/ 0 w 2784143"/>
                  <a:gd name="connsiteY2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2066925 w 2784143"/>
                  <a:gd name="connsiteY6" fmla="*/ 107156 h 1051648"/>
                  <a:gd name="connsiteX7" fmla="*/ 1943100 w 2784143"/>
                  <a:gd name="connsiteY7" fmla="*/ 195819 h 1051648"/>
                  <a:gd name="connsiteX8" fmla="*/ 1821656 w 2784143"/>
                  <a:gd name="connsiteY8" fmla="*/ 238125 h 1051648"/>
                  <a:gd name="connsiteX9" fmla="*/ 1676400 w 2784143"/>
                  <a:gd name="connsiteY9" fmla="*/ 127239 h 1051648"/>
                  <a:gd name="connsiteX10" fmla="*/ 1514475 w 2784143"/>
                  <a:gd name="connsiteY10" fmla="*/ 226219 h 1051648"/>
                  <a:gd name="connsiteX11" fmla="*/ 1459706 w 2784143"/>
                  <a:gd name="connsiteY11" fmla="*/ 129620 h 1051648"/>
                  <a:gd name="connsiteX12" fmla="*/ 1374934 w 2784143"/>
                  <a:gd name="connsiteY12" fmla="*/ 242888 h 1051648"/>
                  <a:gd name="connsiteX13" fmla="*/ 1262063 w 2784143"/>
                  <a:gd name="connsiteY13" fmla="*/ 190500 h 1051648"/>
                  <a:gd name="connsiteX14" fmla="*/ 1182053 w 2784143"/>
                  <a:gd name="connsiteY14" fmla="*/ 113824 h 1051648"/>
                  <a:gd name="connsiteX15" fmla="*/ 1073944 w 2784143"/>
                  <a:gd name="connsiteY15" fmla="*/ 230982 h 1051648"/>
                  <a:gd name="connsiteX16" fmla="*/ 861060 w 2784143"/>
                  <a:gd name="connsiteY16" fmla="*/ 127239 h 1051648"/>
                  <a:gd name="connsiteX17" fmla="*/ 747713 w 2784143"/>
                  <a:gd name="connsiteY17" fmla="*/ 232499 h 1051648"/>
                  <a:gd name="connsiteX18" fmla="*/ 644366 w 2784143"/>
                  <a:gd name="connsiteY18" fmla="*/ 139541 h 1051648"/>
                  <a:gd name="connsiteX19" fmla="*/ 561975 w 2784143"/>
                  <a:gd name="connsiteY19" fmla="*/ 227736 h 1051648"/>
                  <a:gd name="connsiteX20" fmla="*/ 441960 w 2784143"/>
                  <a:gd name="connsiteY20" fmla="*/ 121920 h 1051648"/>
                  <a:gd name="connsiteX21" fmla="*/ 361950 w 2784143"/>
                  <a:gd name="connsiteY21" fmla="*/ 244404 h 1051648"/>
                  <a:gd name="connsiteX22" fmla="*/ 228600 w 2784143"/>
                  <a:gd name="connsiteY22" fmla="*/ 137248 h 1051648"/>
                  <a:gd name="connsiteX23" fmla="*/ 152400 w 2784143"/>
                  <a:gd name="connsiteY23" fmla="*/ 213448 h 1051648"/>
                  <a:gd name="connsiteX24" fmla="*/ 0 w 2784143"/>
                  <a:gd name="connsiteY2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66498 w 2784143"/>
                  <a:gd name="connsiteY4" fmla="*/ 13104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52400 w 2784143"/>
                  <a:gd name="connsiteY25" fmla="*/ 21433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06600 w 2784143"/>
                  <a:gd name="connsiteY8" fmla="*/ 196706 h 1052535"/>
                  <a:gd name="connsiteX9" fmla="*/ 1853406 w 2784143"/>
                  <a:gd name="connsiteY9" fmla="*/ 207262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111125 w 2784143"/>
                  <a:gd name="connsiteY24" fmla="*/ 109560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86607 w 2784143"/>
                  <a:gd name="connsiteY18" fmla="*/ 153978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786607 w 2784143"/>
                  <a:gd name="connsiteY17" fmla="*/ 153978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73932 w 2784143"/>
                  <a:gd name="connsiteY17" fmla="*/ 122835 h 1052535"/>
                  <a:gd name="connsiteX18" fmla="*/ 786607 w 2784143"/>
                  <a:gd name="connsiteY18" fmla="*/ 153978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73932 w 2784143"/>
                  <a:gd name="connsiteY17" fmla="*/ 122835 h 1052535"/>
                  <a:gd name="connsiteX18" fmla="*/ 838200 w 2784143"/>
                  <a:gd name="connsiteY18" fmla="*/ 145511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90600 w 2784143"/>
                  <a:gd name="connsiteY17" fmla="*/ 115277 h 1052535"/>
                  <a:gd name="connsiteX18" fmla="*/ 838200 w 2784143"/>
                  <a:gd name="connsiteY18" fmla="*/ 145511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990600 w 2784143"/>
                  <a:gd name="connsiteY16" fmla="*/ 115277 h 1052535"/>
                  <a:gd name="connsiteX17" fmla="*/ 838200 w 2784143"/>
                  <a:gd name="connsiteY17" fmla="*/ 145511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43000 w 2784143"/>
                  <a:gd name="connsiteY15" fmla="*/ 115277 h 1052535"/>
                  <a:gd name="connsiteX16" fmla="*/ 990600 w 2784143"/>
                  <a:gd name="connsiteY16" fmla="*/ 115277 h 1052535"/>
                  <a:gd name="connsiteX17" fmla="*/ 838200 w 2784143"/>
                  <a:gd name="connsiteY17" fmla="*/ 145511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990600 w 2784143"/>
                  <a:gd name="connsiteY14" fmla="*/ 115277 h 1052535"/>
                  <a:gd name="connsiteX15" fmla="*/ 838200 w 2784143"/>
                  <a:gd name="connsiteY15" fmla="*/ 145511 h 1052535"/>
                  <a:gd name="connsiteX16" fmla="*/ 644366 w 2784143"/>
                  <a:gd name="connsiteY16" fmla="*/ 140428 h 1052535"/>
                  <a:gd name="connsiteX17" fmla="*/ 581025 w 2784143"/>
                  <a:gd name="connsiteY17" fmla="*/ 127023 h 1052535"/>
                  <a:gd name="connsiteX18" fmla="*/ 381000 w 2784143"/>
                  <a:gd name="connsiteY18" fmla="*/ 115277 h 1052535"/>
                  <a:gd name="connsiteX19" fmla="*/ 148750 w 2784143"/>
                  <a:gd name="connsiteY19" fmla="*/ 134960 h 1052535"/>
                  <a:gd name="connsiteX20" fmla="*/ 0 w 2784143"/>
                  <a:gd name="connsiteY20"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51171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459706 w 2784143"/>
                  <a:gd name="connsiteY11" fmla="*/ 130507 h 1052535"/>
                  <a:gd name="connsiteX12" fmla="*/ 1295400 w 2784143"/>
                  <a:gd name="connsiteY12" fmla="*/ 115277 h 1052535"/>
                  <a:gd name="connsiteX13" fmla="*/ 1143000 w 2784143"/>
                  <a:gd name="connsiteY13" fmla="*/ 151171 h 1052535"/>
                  <a:gd name="connsiteX14" fmla="*/ 990600 w 2784143"/>
                  <a:gd name="connsiteY14" fmla="*/ 115277 h 1052535"/>
                  <a:gd name="connsiteX15" fmla="*/ 838200 w 2784143"/>
                  <a:gd name="connsiteY15" fmla="*/ 145511 h 1052535"/>
                  <a:gd name="connsiteX16" fmla="*/ 644366 w 2784143"/>
                  <a:gd name="connsiteY16" fmla="*/ 140428 h 1052535"/>
                  <a:gd name="connsiteX17" fmla="*/ 581025 w 2784143"/>
                  <a:gd name="connsiteY17" fmla="*/ 127023 h 1052535"/>
                  <a:gd name="connsiteX18" fmla="*/ 381000 w 2784143"/>
                  <a:gd name="connsiteY18" fmla="*/ 115277 h 1052535"/>
                  <a:gd name="connsiteX19" fmla="*/ 148750 w 2784143"/>
                  <a:gd name="connsiteY19" fmla="*/ 134960 h 1052535"/>
                  <a:gd name="connsiteX20" fmla="*/ 0 w 2784143"/>
                  <a:gd name="connsiteY20"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90702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120937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120937 h 1052535"/>
                  <a:gd name="connsiteX9" fmla="*/ 1775389 w 2784143"/>
                  <a:gd name="connsiteY9" fmla="*/ 165870 h 1052535"/>
                  <a:gd name="connsiteX10" fmla="*/ 1600200 w 2784143"/>
                  <a:gd name="connsiteY10" fmla="*/ 12093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226310 w 2784143"/>
                  <a:gd name="connsiteY6" fmla="*/ 167496 h 1052535"/>
                  <a:gd name="connsiteX7" fmla="*/ 2057400 w 2784143"/>
                  <a:gd name="connsiteY7" fmla="*/ 120937 h 1052535"/>
                  <a:gd name="connsiteX8" fmla="*/ 1775389 w 2784143"/>
                  <a:gd name="connsiteY8" fmla="*/ 165870 h 1052535"/>
                  <a:gd name="connsiteX9" fmla="*/ 1600200 w 2784143"/>
                  <a:gd name="connsiteY9" fmla="*/ 120937 h 1052535"/>
                  <a:gd name="connsiteX10" fmla="*/ 1295400 w 2784143"/>
                  <a:gd name="connsiteY10" fmla="*/ 115277 h 1052535"/>
                  <a:gd name="connsiteX11" fmla="*/ 1143000 w 2784143"/>
                  <a:gd name="connsiteY11" fmla="*/ 151171 h 1052535"/>
                  <a:gd name="connsiteX12" fmla="*/ 990600 w 2784143"/>
                  <a:gd name="connsiteY12" fmla="*/ 115277 h 1052535"/>
                  <a:gd name="connsiteX13" fmla="*/ 838200 w 2784143"/>
                  <a:gd name="connsiteY13" fmla="*/ 145511 h 1052535"/>
                  <a:gd name="connsiteX14" fmla="*/ 644366 w 2784143"/>
                  <a:gd name="connsiteY14" fmla="*/ 140428 h 1052535"/>
                  <a:gd name="connsiteX15" fmla="*/ 581025 w 2784143"/>
                  <a:gd name="connsiteY15" fmla="*/ 127023 h 1052535"/>
                  <a:gd name="connsiteX16" fmla="*/ 381000 w 2784143"/>
                  <a:gd name="connsiteY16" fmla="*/ 115277 h 1052535"/>
                  <a:gd name="connsiteX17" fmla="*/ 148750 w 2784143"/>
                  <a:gd name="connsiteY17" fmla="*/ 134960 h 1052535"/>
                  <a:gd name="connsiteX18" fmla="*/ 0 w 2784143"/>
                  <a:gd name="connsiteY18" fmla="*/ 158606 h 1052535"/>
                  <a:gd name="connsiteX0" fmla="*/ 0 w 2784143"/>
                  <a:gd name="connsiteY0" fmla="*/ 151742 h 1045671"/>
                  <a:gd name="connsiteX1" fmla="*/ 0 w 2784143"/>
                  <a:gd name="connsiteY1" fmla="*/ 1045671 h 1045671"/>
                  <a:gd name="connsiteX2" fmla="*/ 2784143 w 2784143"/>
                  <a:gd name="connsiteY2" fmla="*/ 1045671 h 1045671"/>
                  <a:gd name="connsiteX3" fmla="*/ 2784143 w 2784143"/>
                  <a:gd name="connsiteY3" fmla="*/ 151742 h 1045671"/>
                  <a:gd name="connsiteX4" fmla="*/ 2468100 w 2784143"/>
                  <a:gd name="connsiteY4" fmla="*/ 135220 h 1045671"/>
                  <a:gd name="connsiteX5" fmla="*/ 2226310 w 2784143"/>
                  <a:gd name="connsiteY5" fmla="*/ 160632 h 1045671"/>
                  <a:gd name="connsiteX6" fmla="*/ 2057400 w 2784143"/>
                  <a:gd name="connsiteY6" fmla="*/ 114073 h 1045671"/>
                  <a:gd name="connsiteX7" fmla="*/ 1775389 w 2784143"/>
                  <a:gd name="connsiteY7" fmla="*/ 159006 h 1045671"/>
                  <a:gd name="connsiteX8" fmla="*/ 1600200 w 2784143"/>
                  <a:gd name="connsiteY8" fmla="*/ 114073 h 1045671"/>
                  <a:gd name="connsiteX9" fmla="*/ 1295400 w 2784143"/>
                  <a:gd name="connsiteY9" fmla="*/ 108413 h 1045671"/>
                  <a:gd name="connsiteX10" fmla="*/ 1143000 w 2784143"/>
                  <a:gd name="connsiteY10" fmla="*/ 144307 h 1045671"/>
                  <a:gd name="connsiteX11" fmla="*/ 990600 w 2784143"/>
                  <a:gd name="connsiteY11" fmla="*/ 108413 h 1045671"/>
                  <a:gd name="connsiteX12" fmla="*/ 838200 w 2784143"/>
                  <a:gd name="connsiteY12" fmla="*/ 138647 h 1045671"/>
                  <a:gd name="connsiteX13" fmla="*/ 644366 w 2784143"/>
                  <a:gd name="connsiteY13" fmla="*/ 133564 h 1045671"/>
                  <a:gd name="connsiteX14" fmla="*/ 581025 w 2784143"/>
                  <a:gd name="connsiteY14" fmla="*/ 120159 h 1045671"/>
                  <a:gd name="connsiteX15" fmla="*/ 381000 w 2784143"/>
                  <a:gd name="connsiteY15" fmla="*/ 108413 h 1045671"/>
                  <a:gd name="connsiteX16" fmla="*/ 148750 w 2784143"/>
                  <a:gd name="connsiteY16" fmla="*/ 128096 h 1045671"/>
                  <a:gd name="connsiteX17" fmla="*/ 0 w 2784143"/>
                  <a:gd name="connsiteY17" fmla="*/ 151742 h 1045671"/>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468100 w 2784143"/>
                  <a:gd name="connsiteY5" fmla="*/ 143941 h 1054392"/>
                  <a:gd name="connsiteX6" fmla="*/ 2226310 w 2784143"/>
                  <a:gd name="connsiteY6" fmla="*/ 169353 h 1054392"/>
                  <a:gd name="connsiteX7" fmla="*/ 2057400 w 2784143"/>
                  <a:gd name="connsiteY7" fmla="*/ 122794 h 1054392"/>
                  <a:gd name="connsiteX8" fmla="*/ 1775389 w 2784143"/>
                  <a:gd name="connsiteY8" fmla="*/ 167727 h 1054392"/>
                  <a:gd name="connsiteX9" fmla="*/ 1600200 w 2784143"/>
                  <a:gd name="connsiteY9" fmla="*/ 122794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26310 w 2784143"/>
                  <a:gd name="connsiteY5" fmla="*/ 169353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295400 w 2784143"/>
                  <a:gd name="connsiteY9" fmla="*/ 117134 h 1054392"/>
                  <a:gd name="connsiteX10" fmla="*/ 1143000 w 2784143"/>
                  <a:gd name="connsiteY10" fmla="*/ 153028 h 1054392"/>
                  <a:gd name="connsiteX11" fmla="*/ 990600 w 2784143"/>
                  <a:gd name="connsiteY11" fmla="*/ 117134 h 1054392"/>
                  <a:gd name="connsiteX12" fmla="*/ 838200 w 2784143"/>
                  <a:gd name="connsiteY12" fmla="*/ 147368 h 1054392"/>
                  <a:gd name="connsiteX13" fmla="*/ 644366 w 2784143"/>
                  <a:gd name="connsiteY13" fmla="*/ 142285 h 1054392"/>
                  <a:gd name="connsiteX14" fmla="*/ 581025 w 2784143"/>
                  <a:gd name="connsiteY14" fmla="*/ 128880 h 1054392"/>
                  <a:gd name="connsiteX15" fmla="*/ 381000 w 2784143"/>
                  <a:gd name="connsiteY15" fmla="*/ 117134 h 1054392"/>
                  <a:gd name="connsiteX16" fmla="*/ 148750 w 2784143"/>
                  <a:gd name="connsiteY16" fmla="*/ 136817 h 1054392"/>
                  <a:gd name="connsiteX17" fmla="*/ 0 w 2784143"/>
                  <a:gd name="connsiteY17"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26310 w 2784143"/>
                  <a:gd name="connsiteY5" fmla="*/ 169353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447800 w 2784143"/>
                  <a:gd name="connsiteY9" fmla="*/ 151171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09800 w 2784143"/>
                  <a:gd name="connsiteY5" fmla="*/ 181405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447800 w 2784143"/>
                  <a:gd name="connsiteY9" fmla="*/ 151171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438400 w 2784143"/>
                  <a:gd name="connsiteY5" fmla="*/ 120937 h 1054392"/>
                  <a:gd name="connsiteX6" fmla="*/ 2209800 w 2784143"/>
                  <a:gd name="connsiteY6" fmla="*/ 181405 h 1054392"/>
                  <a:gd name="connsiteX7" fmla="*/ 2057400 w 2784143"/>
                  <a:gd name="connsiteY7" fmla="*/ 122794 h 1054392"/>
                  <a:gd name="connsiteX8" fmla="*/ 1775389 w 2784143"/>
                  <a:gd name="connsiteY8" fmla="*/ 167727 h 1054392"/>
                  <a:gd name="connsiteX9" fmla="*/ 1600200 w 2784143"/>
                  <a:gd name="connsiteY9" fmla="*/ 122794 h 1054392"/>
                  <a:gd name="connsiteX10" fmla="*/ 1447800 w 2784143"/>
                  <a:gd name="connsiteY10" fmla="*/ 151171 h 1054392"/>
                  <a:gd name="connsiteX11" fmla="*/ 1295400 w 2784143"/>
                  <a:gd name="connsiteY11" fmla="*/ 117134 h 1054392"/>
                  <a:gd name="connsiteX12" fmla="*/ 1143000 w 2784143"/>
                  <a:gd name="connsiteY12" fmla="*/ 153028 h 1054392"/>
                  <a:gd name="connsiteX13" fmla="*/ 990600 w 2784143"/>
                  <a:gd name="connsiteY13" fmla="*/ 117134 h 1054392"/>
                  <a:gd name="connsiteX14" fmla="*/ 838200 w 2784143"/>
                  <a:gd name="connsiteY14" fmla="*/ 147368 h 1054392"/>
                  <a:gd name="connsiteX15" fmla="*/ 644366 w 2784143"/>
                  <a:gd name="connsiteY15" fmla="*/ 142285 h 1054392"/>
                  <a:gd name="connsiteX16" fmla="*/ 581025 w 2784143"/>
                  <a:gd name="connsiteY16" fmla="*/ 128880 h 1054392"/>
                  <a:gd name="connsiteX17" fmla="*/ 381000 w 2784143"/>
                  <a:gd name="connsiteY17" fmla="*/ 117134 h 1054392"/>
                  <a:gd name="connsiteX18" fmla="*/ 148750 w 2784143"/>
                  <a:gd name="connsiteY18" fmla="*/ 136817 h 1054392"/>
                  <a:gd name="connsiteX19" fmla="*/ 0 w 2784143"/>
                  <a:gd name="connsiteY19" fmla="*/ 160463 h 1054392"/>
                  <a:gd name="connsiteX0" fmla="*/ 0 w 2784143"/>
                  <a:gd name="connsiteY0" fmla="*/ 155576 h 1049505"/>
                  <a:gd name="connsiteX1" fmla="*/ 0 w 2784143"/>
                  <a:gd name="connsiteY1" fmla="*/ 1049505 h 1049505"/>
                  <a:gd name="connsiteX2" fmla="*/ 2784143 w 2784143"/>
                  <a:gd name="connsiteY2" fmla="*/ 1049505 h 1049505"/>
                  <a:gd name="connsiteX3" fmla="*/ 2784143 w 2784143"/>
                  <a:gd name="connsiteY3" fmla="*/ 155576 h 1049505"/>
                  <a:gd name="connsiteX4" fmla="*/ 2438400 w 2784143"/>
                  <a:gd name="connsiteY4" fmla="*/ 116050 h 1049505"/>
                  <a:gd name="connsiteX5" fmla="*/ 2209800 w 2784143"/>
                  <a:gd name="connsiteY5" fmla="*/ 176518 h 1049505"/>
                  <a:gd name="connsiteX6" fmla="*/ 2057400 w 2784143"/>
                  <a:gd name="connsiteY6" fmla="*/ 117907 h 1049505"/>
                  <a:gd name="connsiteX7" fmla="*/ 1775389 w 2784143"/>
                  <a:gd name="connsiteY7" fmla="*/ 162840 h 1049505"/>
                  <a:gd name="connsiteX8" fmla="*/ 1600200 w 2784143"/>
                  <a:gd name="connsiteY8" fmla="*/ 117907 h 1049505"/>
                  <a:gd name="connsiteX9" fmla="*/ 1447800 w 2784143"/>
                  <a:gd name="connsiteY9" fmla="*/ 146284 h 1049505"/>
                  <a:gd name="connsiteX10" fmla="*/ 1295400 w 2784143"/>
                  <a:gd name="connsiteY10" fmla="*/ 112247 h 1049505"/>
                  <a:gd name="connsiteX11" fmla="*/ 1143000 w 2784143"/>
                  <a:gd name="connsiteY11" fmla="*/ 148141 h 1049505"/>
                  <a:gd name="connsiteX12" fmla="*/ 990600 w 2784143"/>
                  <a:gd name="connsiteY12" fmla="*/ 112247 h 1049505"/>
                  <a:gd name="connsiteX13" fmla="*/ 838200 w 2784143"/>
                  <a:gd name="connsiteY13" fmla="*/ 142481 h 1049505"/>
                  <a:gd name="connsiteX14" fmla="*/ 644366 w 2784143"/>
                  <a:gd name="connsiteY14" fmla="*/ 137398 h 1049505"/>
                  <a:gd name="connsiteX15" fmla="*/ 581025 w 2784143"/>
                  <a:gd name="connsiteY15" fmla="*/ 123993 h 1049505"/>
                  <a:gd name="connsiteX16" fmla="*/ 381000 w 2784143"/>
                  <a:gd name="connsiteY16" fmla="*/ 112247 h 1049505"/>
                  <a:gd name="connsiteX17" fmla="*/ 148750 w 2784143"/>
                  <a:gd name="connsiteY17" fmla="*/ 131930 h 1049505"/>
                  <a:gd name="connsiteX18" fmla="*/ 0 w 2784143"/>
                  <a:gd name="connsiteY18" fmla="*/ 155576 h 1049505"/>
                  <a:gd name="connsiteX0" fmla="*/ 0 w 2784143"/>
                  <a:gd name="connsiteY0" fmla="*/ 147108 h 1041037"/>
                  <a:gd name="connsiteX1" fmla="*/ 0 w 2784143"/>
                  <a:gd name="connsiteY1" fmla="*/ 1041037 h 1041037"/>
                  <a:gd name="connsiteX2" fmla="*/ 2784143 w 2784143"/>
                  <a:gd name="connsiteY2" fmla="*/ 1041037 h 1041037"/>
                  <a:gd name="connsiteX3" fmla="*/ 2784143 w 2784143"/>
                  <a:gd name="connsiteY3" fmla="*/ 147108 h 1041037"/>
                  <a:gd name="connsiteX4" fmla="*/ 2209800 w 2784143"/>
                  <a:gd name="connsiteY4" fmla="*/ 168050 h 1041037"/>
                  <a:gd name="connsiteX5" fmla="*/ 2057400 w 2784143"/>
                  <a:gd name="connsiteY5" fmla="*/ 109439 h 1041037"/>
                  <a:gd name="connsiteX6" fmla="*/ 1775389 w 2784143"/>
                  <a:gd name="connsiteY6" fmla="*/ 154372 h 1041037"/>
                  <a:gd name="connsiteX7" fmla="*/ 1600200 w 2784143"/>
                  <a:gd name="connsiteY7" fmla="*/ 109439 h 1041037"/>
                  <a:gd name="connsiteX8" fmla="*/ 1447800 w 2784143"/>
                  <a:gd name="connsiteY8" fmla="*/ 137816 h 1041037"/>
                  <a:gd name="connsiteX9" fmla="*/ 1295400 w 2784143"/>
                  <a:gd name="connsiteY9" fmla="*/ 103779 h 1041037"/>
                  <a:gd name="connsiteX10" fmla="*/ 1143000 w 2784143"/>
                  <a:gd name="connsiteY10" fmla="*/ 139673 h 1041037"/>
                  <a:gd name="connsiteX11" fmla="*/ 990600 w 2784143"/>
                  <a:gd name="connsiteY11" fmla="*/ 103779 h 1041037"/>
                  <a:gd name="connsiteX12" fmla="*/ 838200 w 2784143"/>
                  <a:gd name="connsiteY12" fmla="*/ 134013 h 1041037"/>
                  <a:gd name="connsiteX13" fmla="*/ 644366 w 2784143"/>
                  <a:gd name="connsiteY13" fmla="*/ 128930 h 1041037"/>
                  <a:gd name="connsiteX14" fmla="*/ 581025 w 2784143"/>
                  <a:gd name="connsiteY14" fmla="*/ 115525 h 1041037"/>
                  <a:gd name="connsiteX15" fmla="*/ 381000 w 2784143"/>
                  <a:gd name="connsiteY15" fmla="*/ 103779 h 1041037"/>
                  <a:gd name="connsiteX16" fmla="*/ 148750 w 2784143"/>
                  <a:gd name="connsiteY16" fmla="*/ 123462 h 1041037"/>
                  <a:gd name="connsiteX17" fmla="*/ 0 w 2784143"/>
                  <a:gd name="connsiteY17" fmla="*/ 147108 h 1041037"/>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098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098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213187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319781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76400 w 2784143"/>
                  <a:gd name="connsiteY8" fmla="*/ 319781 h 1052528"/>
                  <a:gd name="connsiteX9" fmla="*/ 1447800 w 2784143"/>
                  <a:gd name="connsiteY9" fmla="*/ 149307 h 1052528"/>
                  <a:gd name="connsiteX10" fmla="*/ 1295400 w 2784143"/>
                  <a:gd name="connsiteY10" fmla="*/ 115270 h 1052528"/>
                  <a:gd name="connsiteX11" fmla="*/ 1143000 w 2784143"/>
                  <a:gd name="connsiteY11" fmla="*/ 319781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133600 w 2784143"/>
                  <a:gd name="connsiteY6" fmla="*/ 319781 h 1052528"/>
                  <a:gd name="connsiteX7" fmla="*/ 1775389 w 2784143"/>
                  <a:gd name="connsiteY7" fmla="*/ 165863 h 1052528"/>
                  <a:gd name="connsiteX8" fmla="*/ 1676400 w 2784143"/>
                  <a:gd name="connsiteY8" fmla="*/ 319781 h 1052528"/>
                  <a:gd name="connsiteX9" fmla="*/ 1447800 w 2784143"/>
                  <a:gd name="connsiteY9" fmla="*/ 149307 h 1052528"/>
                  <a:gd name="connsiteX10" fmla="*/ 1295400 w 2784143"/>
                  <a:gd name="connsiteY10" fmla="*/ 115270 h 1052528"/>
                  <a:gd name="connsiteX11" fmla="*/ 1143000 w 2784143"/>
                  <a:gd name="connsiteY11" fmla="*/ 319781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0993 h 1044922"/>
                  <a:gd name="connsiteX1" fmla="*/ 0 w 2784143"/>
                  <a:gd name="connsiteY1" fmla="*/ 1044922 h 1044922"/>
                  <a:gd name="connsiteX2" fmla="*/ 2784143 w 2784143"/>
                  <a:gd name="connsiteY2" fmla="*/ 1044922 h 1044922"/>
                  <a:gd name="connsiteX3" fmla="*/ 2784143 w 2784143"/>
                  <a:gd name="connsiteY3" fmla="*/ 150993 h 1044922"/>
                  <a:gd name="connsiteX4" fmla="*/ 2590800 w 2784143"/>
                  <a:gd name="connsiteY4" fmla="*/ 312175 h 1044922"/>
                  <a:gd name="connsiteX5" fmla="*/ 2438400 w 2784143"/>
                  <a:gd name="connsiteY5" fmla="*/ 111466 h 1044922"/>
                  <a:gd name="connsiteX6" fmla="*/ 2286000 w 2784143"/>
                  <a:gd name="connsiteY6" fmla="*/ 171935 h 1044922"/>
                  <a:gd name="connsiteX7" fmla="*/ 2133600 w 2784143"/>
                  <a:gd name="connsiteY7" fmla="*/ 312175 h 1044922"/>
                  <a:gd name="connsiteX8" fmla="*/ 1775389 w 2784143"/>
                  <a:gd name="connsiteY8" fmla="*/ 158257 h 1044922"/>
                  <a:gd name="connsiteX9" fmla="*/ 1676400 w 2784143"/>
                  <a:gd name="connsiteY9" fmla="*/ 312175 h 1044922"/>
                  <a:gd name="connsiteX10" fmla="*/ 1447800 w 2784143"/>
                  <a:gd name="connsiteY10" fmla="*/ 141701 h 1044922"/>
                  <a:gd name="connsiteX11" fmla="*/ 1295400 w 2784143"/>
                  <a:gd name="connsiteY11" fmla="*/ 107664 h 1044922"/>
                  <a:gd name="connsiteX12" fmla="*/ 1143000 w 2784143"/>
                  <a:gd name="connsiteY12" fmla="*/ 312175 h 1044922"/>
                  <a:gd name="connsiteX13" fmla="*/ 990600 w 2784143"/>
                  <a:gd name="connsiteY13" fmla="*/ 107664 h 1044922"/>
                  <a:gd name="connsiteX14" fmla="*/ 838200 w 2784143"/>
                  <a:gd name="connsiteY14" fmla="*/ 137898 h 1044922"/>
                  <a:gd name="connsiteX15" fmla="*/ 762000 w 2784143"/>
                  <a:gd name="connsiteY15" fmla="*/ 312175 h 1044922"/>
                  <a:gd name="connsiteX16" fmla="*/ 581025 w 2784143"/>
                  <a:gd name="connsiteY16" fmla="*/ 119410 h 1044922"/>
                  <a:gd name="connsiteX17" fmla="*/ 381000 w 2784143"/>
                  <a:gd name="connsiteY17" fmla="*/ 205581 h 1044922"/>
                  <a:gd name="connsiteX18" fmla="*/ 152400 w 2784143"/>
                  <a:gd name="connsiteY18" fmla="*/ 205581 h 1044922"/>
                  <a:gd name="connsiteX19" fmla="*/ 0 w 2784143"/>
                  <a:gd name="connsiteY19" fmla="*/ 150993 h 1044922"/>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762000 w 2784143"/>
                  <a:gd name="connsiteY15" fmla="*/ 312176 h 1044923"/>
                  <a:gd name="connsiteX16" fmla="*/ 581025 w 2784143"/>
                  <a:gd name="connsiteY16" fmla="*/ 119411 h 1044923"/>
                  <a:gd name="connsiteX17" fmla="*/ 381000 w 2784143"/>
                  <a:gd name="connsiteY17" fmla="*/ 205582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762000 w 2784143"/>
                  <a:gd name="connsiteY15" fmla="*/ 312176 h 1044923"/>
                  <a:gd name="connsiteX16" fmla="*/ 573405 w 2784143"/>
                  <a:gd name="connsiteY16" fmla="*/ 172708 h 1044923"/>
                  <a:gd name="connsiteX17" fmla="*/ 381000 w 2784143"/>
                  <a:gd name="connsiteY17" fmla="*/ 205582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73405 w 2784143"/>
                  <a:gd name="connsiteY16" fmla="*/ 172708 h 1044923"/>
                  <a:gd name="connsiteX17" fmla="*/ 381000 w 2784143"/>
                  <a:gd name="connsiteY17" fmla="*/ 205582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73405 w 2784143"/>
                  <a:gd name="connsiteY16" fmla="*/ 172708 h 1044923"/>
                  <a:gd name="connsiteX17" fmla="*/ 358140 w 2784143"/>
                  <a:gd name="connsiteY17" fmla="*/ 152286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73405 w 2784143"/>
                  <a:gd name="connsiteY16" fmla="*/ 172708 h 1044923"/>
                  <a:gd name="connsiteX17" fmla="*/ 358140 w 2784143"/>
                  <a:gd name="connsiteY17" fmla="*/ 152286 h 1044923"/>
                  <a:gd name="connsiteX18" fmla="*/ 205740 w 2784143"/>
                  <a:gd name="connsiteY18" fmla="*/ 237561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35305 w 2784143"/>
                  <a:gd name="connsiteY16" fmla="*/ 257983 h 1044923"/>
                  <a:gd name="connsiteX17" fmla="*/ 358140 w 2784143"/>
                  <a:gd name="connsiteY17" fmla="*/ 152286 h 1044923"/>
                  <a:gd name="connsiteX18" fmla="*/ 205740 w 2784143"/>
                  <a:gd name="connsiteY18" fmla="*/ 237561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85800 w 2784143"/>
                  <a:gd name="connsiteY15" fmla="*/ 120308 h 1044923"/>
                  <a:gd name="connsiteX16" fmla="*/ 535305 w 2784143"/>
                  <a:gd name="connsiteY16" fmla="*/ 257983 h 1044923"/>
                  <a:gd name="connsiteX17" fmla="*/ 358140 w 2784143"/>
                  <a:gd name="connsiteY17" fmla="*/ 152286 h 1044923"/>
                  <a:gd name="connsiteX18" fmla="*/ 205740 w 2784143"/>
                  <a:gd name="connsiteY18" fmla="*/ 237561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205583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018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531620 w 2784143"/>
                  <a:gd name="connsiteY9" fmla="*/ 280198 h 1044923"/>
                  <a:gd name="connsiteX10" fmla="*/ 144018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22049 w 2784143"/>
                  <a:gd name="connsiteY8" fmla="*/ 104961 h 1044923"/>
                  <a:gd name="connsiteX9" fmla="*/ 1531620 w 2784143"/>
                  <a:gd name="connsiteY9" fmla="*/ 280198 h 1044923"/>
                  <a:gd name="connsiteX10" fmla="*/ 144018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874520 w 2784143"/>
                  <a:gd name="connsiteY8" fmla="*/ 322836 h 1044923"/>
                  <a:gd name="connsiteX9" fmla="*/ 1722049 w 2784143"/>
                  <a:gd name="connsiteY9" fmla="*/ 104961 h 1044923"/>
                  <a:gd name="connsiteX10" fmla="*/ 1531620 w 2784143"/>
                  <a:gd name="connsiteY10" fmla="*/ 280198 h 1044923"/>
                  <a:gd name="connsiteX11" fmla="*/ 1440180 w 2784143"/>
                  <a:gd name="connsiteY11" fmla="*/ 141702 h 1044923"/>
                  <a:gd name="connsiteX12" fmla="*/ 1295400 w 2784143"/>
                  <a:gd name="connsiteY12" fmla="*/ 107665 h 1044923"/>
                  <a:gd name="connsiteX13" fmla="*/ 1165860 w 2784143"/>
                  <a:gd name="connsiteY13" fmla="*/ 280198 h 1044923"/>
                  <a:gd name="connsiteX14" fmla="*/ 990600 w 2784143"/>
                  <a:gd name="connsiteY14" fmla="*/ 107665 h 1044923"/>
                  <a:gd name="connsiteX15" fmla="*/ 883920 w 2784143"/>
                  <a:gd name="connsiteY15" fmla="*/ 290858 h 1044923"/>
                  <a:gd name="connsiteX16" fmla="*/ 838200 w 2784143"/>
                  <a:gd name="connsiteY16" fmla="*/ 137899 h 1044923"/>
                  <a:gd name="connsiteX17" fmla="*/ 685800 w 2784143"/>
                  <a:gd name="connsiteY17" fmla="*/ 120308 h 1044923"/>
                  <a:gd name="connsiteX18" fmla="*/ 535305 w 2784143"/>
                  <a:gd name="connsiteY18" fmla="*/ 257983 h 1044923"/>
                  <a:gd name="connsiteX19" fmla="*/ 358140 w 2784143"/>
                  <a:gd name="connsiteY19" fmla="*/ 152286 h 1044923"/>
                  <a:gd name="connsiteX20" fmla="*/ 205740 w 2784143"/>
                  <a:gd name="connsiteY20" fmla="*/ 237561 h 1044923"/>
                  <a:gd name="connsiteX21" fmla="*/ 0 w 2784143"/>
                  <a:gd name="connsiteY21"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55520 w 2784143"/>
                  <a:gd name="connsiteY6" fmla="*/ 118639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53640 w 2784143"/>
                  <a:gd name="connsiteY5" fmla="*/ 271357 h 1044923"/>
                  <a:gd name="connsiteX6" fmla="*/ 2255520 w 2784143"/>
                  <a:gd name="connsiteY6" fmla="*/ 118639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499360 w 2784143"/>
                  <a:gd name="connsiteY4" fmla="*/ 109649 h 1044923"/>
                  <a:gd name="connsiteX5" fmla="*/ 2453640 w 2784143"/>
                  <a:gd name="connsiteY5" fmla="*/ 271357 h 1044923"/>
                  <a:gd name="connsiteX6" fmla="*/ 2255520 w 2784143"/>
                  <a:gd name="connsiteY6" fmla="*/ 118639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3920 w 2784143"/>
                  <a:gd name="connsiteY17" fmla="*/ 302849 h 1056914"/>
                  <a:gd name="connsiteX18" fmla="*/ 838200 w 2784143"/>
                  <a:gd name="connsiteY18" fmla="*/ 149890 h 1056914"/>
                  <a:gd name="connsiteX19" fmla="*/ 685800 w 2784143"/>
                  <a:gd name="connsiteY19" fmla="*/ 132299 h 1056914"/>
                  <a:gd name="connsiteX20" fmla="*/ 535305 w 2784143"/>
                  <a:gd name="connsiteY20" fmla="*/ 269974 h 1056914"/>
                  <a:gd name="connsiteX21" fmla="*/ 358140 w 2784143"/>
                  <a:gd name="connsiteY21" fmla="*/ 164277 h 1056914"/>
                  <a:gd name="connsiteX22" fmla="*/ 205740 w 2784143"/>
                  <a:gd name="connsiteY22" fmla="*/ 249552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69974 h 1056914"/>
                  <a:gd name="connsiteX21" fmla="*/ 358140 w 2784143"/>
                  <a:gd name="connsiteY21" fmla="*/ 164277 h 1056914"/>
                  <a:gd name="connsiteX22" fmla="*/ 205740 w 2784143"/>
                  <a:gd name="connsiteY22" fmla="*/ 249552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205740 w 2784143"/>
                  <a:gd name="connsiteY22" fmla="*/ 249552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391728 w 2784143"/>
                  <a:gd name="connsiteY6" fmla="*/ 249900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391728 w 2784143"/>
                  <a:gd name="connsiteY6" fmla="*/ 249900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391728 w 2784143"/>
                  <a:gd name="connsiteY6" fmla="*/ 249900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358140 w 2784143"/>
                  <a:gd name="connsiteY20" fmla="*/ 164277 h 1056914"/>
                  <a:gd name="connsiteX21" fmla="*/ 186690 w 2784143"/>
                  <a:gd name="connsiteY21" fmla="*/ 209413 h 1056914"/>
                  <a:gd name="connsiteX22" fmla="*/ 0 w 2784143"/>
                  <a:gd name="connsiteY22"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391728 w 2784143"/>
                  <a:gd name="connsiteY6" fmla="*/ 249900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990600 w 2784143"/>
                  <a:gd name="connsiteY15" fmla="*/ 119656 h 1056914"/>
                  <a:gd name="connsiteX16" fmla="*/ 888683 w 2784143"/>
                  <a:gd name="connsiteY16" fmla="*/ 229262 h 1056914"/>
                  <a:gd name="connsiteX17" fmla="*/ 838200 w 2784143"/>
                  <a:gd name="connsiteY17" fmla="*/ 149890 h 1056914"/>
                  <a:gd name="connsiteX18" fmla="*/ 685800 w 2784143"/>
                  <a:gd name="connsiteY18" fmla="*/ 132299 h 1056914"/>
                  <a:gd name="connsiteX19" fmla="*/ 358140 w 2784143"/>
                  <a:gd name="connsiteY19" fmla="*/ 164277 h 1056914"/>
                  <a:gd name="connsiteX20" fmla="*/ 186690 w 2784143"/>
                  <a:gd name="connsiteY20" fmla="*/ 209413 h 1056914"/>
                  <a:gd name="connsiteX21" fmla="*/ 0 w 2784143"/>
                  <a:gd name="connsiteY21"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391728 w 2784143"/>
                  <a:gd name="connsiteY6" fmla="*/ 249900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722049 w 2784143"/>
                  <a:gd name="connsiteY10" fmla="*/ 116952 h 1056914"/>
                  <a:gd name="connsiteX11" fmla="*/ 1555433 w 2784143"/>
                  <a:gd name="connsiteY11" fmla="*/ 231981 h 1056914"/>
                  <a:gd name="connsiteX12" fmla="*/ 1440180 w 2784143"/>
                  <a:gd name="connsiteY12" fmla="*/ 153693 h 1056914"/>
                  <a:gd name="connsiteX13" fmla="*/ 1295400 w 2784143"/>
                  <a:gd name="connsiteY13" fmla="*/ 119656 h 1056914"/>
                  <a:gd name="connsiteX14" fmla="*/ 990600 w 2784143"/>
                  <a:gd name="connsiteY14" fmla="*/ 119656 h 1056914"/>
                  <a:gd name="connsiteX15" fmla="*/ 888683 w 2784143"/>
                  <a:gd name="connsiteY15" fmla="*/ 229262 h 1056914"/>
                  <a:gd name="connsiteX16" fmla="*/ 838200 w 2784143"/>
                  <a:gd name="connsiteY16" fmla="*/ 149890 h 1056914"/>
                  <a:gd name="connsiteX17" fmla="*/ 685800 w 2784143"/>
                  <a:gd name="connsiteY17" fmla="*/ 132299 h 1056914"/>
                  <a:gd name="connsiteX18" fmla="*/ 358140 w 2784143"/>
                  <a:gd name="connsiteY18" fmla="*/ 164277 h 1056914"/>
                  <a:gd name="connsiteX19" fmla="*/ 186690 w 2784143"/>
                  <a:gd name="connsiteY19" fmla="*/ 209413 h 1056914"/>
                  <a:gd name="connsiteX20" fmla="*/ 0 w 2784143"/>
                  <a:gd name="connsiteY20"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55433 w 2784143"/>
                  <a:gd name="connsiteY10" fmla="*/ 231981 h 1056914"/>
                  <a:gd name="connsiteX11" fmla="*/ 1440180 w 2784143"/>
                  <a:gd name="connsiteY11" fmla="*/ 153693 h 1056914"/>
                  <a:gd name="connsiteX12" fmla="*/ 1295400 w 2784143"/>
                  <a:gd name="connsiteY12" fmla="*/ 119656 h 1056914"/>
                  <a:gd name="connsiteX13" fmla="*/ 990600 w 2784143"/>
                  <a:gd name="connsiteY13" fmla="*/ 119656 h 1056914"/>
                  <a:gd name="connsiteX14" fmla="*/ 888683 w 2784143"/>
                  <a:gd name="connsiteY14" fmla="*/ 229262 h 1056914"/>
                  <a:gd name="connsiteX15" fmla="*/ 838200 w 2784143"/>
                  <a:gd name="connsiteY15" fmla="*/ 149890 h 1056914"/>
                  <a:gd name="connsiteX16" fmla="*/ 685800 w 2784143"/>
                  <a:gd name="connsiteY16" fmla="*/ 132299 h 1056914"/>
                  <a:gd name="connsiteX17" fmla="*/ 358140 w 2784143"/>
                  <a:gd name="connsiteY17" fmla="*/ 164277 h 1056914"/>
                  <a:gd name="connsiteX18" fmla="*/ 186690 w 2784143"/>
                  <a:gd name="connsiteY18" fmla="*/ 209413 h 1056914"/>
                  <a:gd name="connsiteX19" fmla="*/ 0 w 2784143"/>
                  <a:gd name="connsiteY19"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55433 w 2784143"/>
                  <a:gd name="connsiteY10" fmla="*/ 231981 h 1056914"/>
                  <a:gd name="connsiteX11" fmla="*/ 1440180 w 2784143"/>
                  <a:gd name="connsiteY11" fmla="*/ 153693 h 1056914"/>
                  <a:gd name="connsiteX12" fmla="*/ 1295400 w 2784143"/>
                  <a:gd name="connsiteY12" fmla="*/ 119656 h 1056914"/>
                  <a:gd name="connsiteX13" fmla="*/ 990600 w 2784143"/>
                  <a:gd name="connsiteY13" fmla="*/ 119656 h 1056914"/>
                  <a:gd name="connsiteX14" fmla="*/ 888683 w 2784143"/>
                  <a:gd name="connsiteY14" fmla="*/ 229262 h 1056914"/>
                  <a:gd name="connsiteX15" fmla="*/ 838200 w 2784143"/>
                  <a:gd name="connsiteY15" fmla="*/ 149890 h 1056914"/>
                  <a:gd name="connsiteX16" fmla="*/ 609600 w 2784143"/>
                  <a:gd name="connsiteY16" fmla="*/ 196161 h 1056914"/>
                  <a:gd name="connsiteX17" fmla="*/ 358140 w 2784143"/>
                  <a:gd name="connsiteY17" fmla="*/ 164277 h 1056914"/>
                  <a:gd name="connsiteX18" fmla="*/ 186690 w 2784143"/>
                  <a:gd name="connsiteY18" fmla="*/ 209413 h 1056914"/>
                  <a:gd name="connsiteX19" fmla="*/ 0 w 2784143"/>
                  <a:gd name="connsiteY19"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55433 w 2784143"/>
                  <a:gd name="connsiteY10" fmla="*/ 231981 h 1056914"/>
                  <a:gd name="connsiteX11" fmla="*/ 1440180 w 2784143"/>
                  <a:gd name="connsiteY11" fmla="*/ 153693 h 1056914"/>
                  <a:gd name="connsiteX12" fmla="*/ 1295400 w 2784143"/>
                  <a:gd name="connsiteY12" fmla="*/ 119656 h 1056914"/>
                  <a:gd name="connsiteX13" fmla="*/ 990600 w 2784143"/>
                  <a:gd name="connsiteY13" fmla="*/ 119656 h 1056914"/>
                  <a:gd name="connsiteX14" fmla="*/ 888683 w 2784143"/>
                  <a:gd name="connsiteY14" fmla="*/ 229262 h 1056914"/>
                  <a:gd name="connsiteX15" fmla="*/ 838200 w 2784143"/>
                  <a:gd name="connsiteY15" fmla="*/ 149890 h 1056914"/>
                  <a:gd name="connsiteX16" fmla="*/ 609600 w 2784143"/>
                  <a:gd name="connsiteY16" fmla="*/ 196161 h 1056914"/>
                  <a:gd name="connsiteX17" fmla="*/ 358140 w 2784143"/>
                  <a:gd name="connsiteY17" fmla="*/ 164277 h 1056914"/>
                  <a:gd name="connsiteX18" fmla="*/ 186690 w 2784143"/>
                  <a:gd name="connsiteY18" fmla="*/ 209413 h 1056914"/>
                  <a:gd name="connsiteX19" fmla="*/ 0 w 2784143"/>
                  <a:gd name="connsiteY19"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55433 w 2784143"/>
                  <a:gd name="connsiteY10" fmla="*/ 231981 h 1056914"/>
                  <a:gd name="connsiteX11" fmla="*/ 1440180 w 2784143"/>
                  <a:gd name="connsiteY11" fmla="*/ 153693 h 1056914"/>
                  <a:gd name="connsiteX12" fmla="*/ 1295400 w 2784143"/>
                  <a:gd name="connsiteY12" fmla="*/ 119656 h 1056914"/>
                  <a:gd name="connsiteX13" fmla="*/ 990600 w 2784143"/>
                  <a:gd name="connsiteY13" fmla="*/ 119656 h 1056914"/>
                  <a:gd name="connsiteX14" fmla="*/ 838200 w 2784143"/>
                  <a:gd name="connsiteY14" fmla="*/ 149890 h 1056914"/>
                  <a:gd name="connsiteX15" fmla="*/ 609600 w 2784143"/>
                  <a:gd name="connsiteY15" fmla="*/ 196161 h 1056914"/>
                  <a:gd name="connsiteX16" fmla="*/ 358140 w 2784143"/>
                  <a:gd name="connsiteY16" fmla="*/ 164277 h 1056914"/>
                  <a:gd name="connsiteX17" fmla="*/ 186690 w 2784143"/>
                  <a:gd name="connsiteY17" fmla="*/ 209413 h 1056914"/>
                  <a:gd name="connsiteX18" fmla="*/ 0 w 2784143"/>
                  <a:gd name="connsiteY18"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55433 w 2784143"/>
                  <a:gd name="connsiteY10" fmla="*/ 231981 h 1056914"/>
                  <a:gd name="connsiteX11" fmla="*/ 1440180 w 2784143"/>
                  <a:gd name="connsiteY11" fmla="*/ 153693 h 1056914"/>
                  <a:gd name="connsiteX12" fmla="*/ 1295400 w 2784143"/>
                  <a:gd name="connsiteY12" fmla="*/ 119656 h 1056914"/>
                  <a:gd name="connsiteX13" fmla="*/ 990600 w 2784143"/>
                  <a:gd name="connsiteY13" fmla="*/ 196161 h 1056914"/>
                  <a:gd name="connsiteX14" fmla="*/ 838200 w 2784143"/>
                  <a:gd name="connsiteY14" fmla="*/ 149890 h 1056914"/>
                  <a:gd name="connsiteX15" fmla="*/ 609600 w 2784143"/>
                  <a:gd name="connsiteY15" fmla="*/ 196161 h 1056914"/>
                  <a:gd name="connsiteX16" fmla="*/ 358140 w 2784143"/>
                  <a:gd name="connsiteY16" fmla="*/ 164277 h 1056914"/>
                  <a:gd name="connsiteX17" fmla="*/ 186690 w 2784143"/>
                  <a:gd name="connsiteY17" fmla="*/ 209413 h 1056914"/>
                  <a:gd name="connsiteX18" fmla="*/ 0 w 2784143"/>
                  <a:gd name="connsiteY18"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55433 w 2784143"/>
                  <a:gd name="connsiteY10" fmla="*/ 231981 h 1056914"/>
                  <a:gd name="connsiteX11" fmla="*/ 1371600 w 2784143"/>
                  <a:gd name="connsiteY11" fmla="*/ 246794 h 1056914"/>
                  <a:gd name="connsiteX12" fmla="*/ 1295400 w 2784143"/>
                  <a:gd name="connsiteY12" fmla="*/ 119656 h 1056914"/>
                  <a:gd name="connsiteX13" fmla="*/ 990600 w 2784143"/>
                  <a:gd name="connsiteY13" fmla="*/ 196161 h 1056914"/>
                  <a:gd name="connsiteX14" fmla="*/ 838200 w 2784143"/>
                  <a:gd name="connsiteY14" fmla="*/ 149890 h 1056914"/>
                  <a:gd name="connsiteX15" fmla="*/ 609600 w 2784143"/>
                  <a:gd name="connsiteY15" fmla="*/ 196161 h 1056914"/>
                  <a:gd name="connsiteX16" fmla="*/ 358140 w 2784143"/>
                  <a:gd name="connsiteY16" fmla="*/ 164277 h 1056914"/>
                  <a:gd name="connsiteX17" fmla="*/ 186690 w 2784143"/>
                  <a:gd name="connsiteY17" fmla="*/ 209413 h 1056914"/>
                  <a:gd name="connsiteX18" fmla="*/ 0 w 2784143"/>
                  <a:gd name="connsiteY18"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600200 w 2784143"/>
                  <a:gd name="connsiteY10" fmla="*/ 145529 h 1056914"/>
                  <a:gd name="connsiteX11" fmla="*/ 1555433 w 2784143"/>
                  <a:gd name="connsiteY11" fmla="*/ 231981 h 1056914"/>
                  <a:gd name="connsiteX12" fmla="*/ 1371600 w 2784143"/>
                  <a:gd name="connsiteY12" fmla="*/ 246794 h 1056914"/>
                  <a:gd name="connsiteX13" fmla="*/ 1295400 w 2784143"/>
                  <a:gd name="connsiteY13" fmla="*/ 119656 h 1056914"/>
                  <a:gd name="connsiteX14" fmla="*/ 990600 w 2784143"/>
                  <a:gd name="connsiteY14" fmla="*/ 196161 h 1056914"/>
                  <a:gd name="connsiteX15" fmla="*/ 838200 w 2784143"/>
                  <a:gd name="connsiteY15" fmla="*/ 149890 h 1056914"/>
                  <a:gd name="connsiteX16" fmla="*/ 609600 w 2784143"/>
                  <a:gd name="connsiteY16" fmla="*/ 196161 h 1056914"/>
                  <a:gd name="connsiteX17" fmla="*/ 358140 w 2784143"/>
                  <a:gd name="connsiteY17" fmla="*/ 164277 h 1056914"/>
                  <a:gd name="connsiteX18" fmla="*/ 186690 w 2784143"/>
                  <a:gd name="connsiteY18" fmla="*/ 209413 h 1056914"/>
                  <a:gd name="connsiteX19" fmla="*/ 0 w 2784143"/>
                  <a:gd name="connsiteY19"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55433 w 2784143"/>
                  <a:gd name="connsiteY10" fmla="*/ 231981 h 1056914"/>
                  <a:gd name="connsiteX11" fmla="*/ 1371600 w 2784143"/>
                  <a:gd name="connsiteY11" fmla="*/ 246794 h 1056914"/>
                  <a:gd name="connsiteX12" fmla="*/ 1295400 w 2784143"/>
                  <a:gd name="connsiteY12" fmla="*/ 119656 h 1056914"/>
                  <a:gd name="connsiteX13" fmla="*/ 990600 w 2784143"/>
                  <a:gd name="connsiteY13" fmla="*/ 196161 h 1056914"/>
                  <a:gd name="connsiteX14" fmla="*/ 838200 w 2784143"/>
                  <a:gd name="connsiteY14" fmla="*/ 149890 h 1056914"/>
                  <a:gd name="connsiteX15" fmla="*/ 609600 w 2784143"/>
                  <a:gd name="connsiteY15" fmla="*/ 196161 h 1056914"/>
                  <a:gd name="connsiteX16" fmla="*/ 358140 w 2784143"/>
                  <a:gd name="connsiteY16" fmla="*/ 164277 h 1056914"/>
                  <a:gd name="connsiteX17" fmla="*/ 186690 w 2784143"/>
                  <a:gd name="connsiteY17" fmla="*/ 209413 h 1056914"/>
                  <a:gd name="connsiteX18" fmla="*/ 0 w 2784143"/>
                  <a:gd name="connsiteY18"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371600 w 2784143"/>
                  <a:gd name="connsiteY10" fmla="*/ 246794 h 1056914"/>
                  <a:gd name="connsiteX11" fmla="*/ 1295400 w 2784143"/>
                  <a:gd name="connsiteY11" fmla="*/ 119656 h 1056914"/>
                  <a:gd name="connsiteX12" fmla="*/ 990600 w 2784143"/>
                  <a:gd name="connsiteY12" fmla="*/ 196161 h 1056914"/>
                  <a:gd name="connsiteX13" fmla="*/ 838200 w 2784143"/>
                  <a:gd name="connsiteY13" fmla="*/ 149890 h 1056914"/>
                  <a:gd name="connsiteX14" fmla="*/ 609600 w 2784143"/>
                  <a:gd name="connsiteY14" fmla="*/ 196161 h 1056914"/>
                  <a:gd name="connsiteX15" fmla="*/ 358140 w 2784143"/>
                  <a:gd name="connsiteY15" fmla="*/ 164277 h 1056914"/>
                  <a:gd name="connsiteX16" fmla="*/ 186690 w 2784143"/>
                  <a:gd name="connsiteY16" fmla="*/ 209413 h 1056914"/>
                  <a:gd name="connsiteX17" fmla="*/ 0 w 2784143"/>
                  <a:gd name="connsiteY17"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295400 w 2784143"/>
                  <a:gd name="connsiteY10" fmla="*/ 119656 h 1056914"/>
                  <a:gd name="connsiteX11" fmla="*/ 990600 w 2784143"/>
                  <a:gd name="connsiteY11" fmla="*/ 196161 h 1056914"/>
                  <a:gd name="connsiteX12" fmla="*/ 838200 w 2784143"/>
                  <a:gd name="connsiteY12" fmla="*/ 149890 h 1056914"/>
                  <a:gd name="connsiteX13" fmla="*/ 609600 w 2784143"/>
                  <a:gd name="connsiteY13" fmla="*/ 196161 h 1056914"/>
                  <a:gd name="connsiteX14" fmla="*/ 358140 w 2784143"/>
                  <a:gd name="connsiteY14" fmla="*/ 164277 h 1056914"/>
                  <a:gd name="connsiteX15" fmla="*/ 186690 w 2784143"/>
                  <a:gd name="connsiteY15" fmla="*/ 209413 h 1056914"/>
                  <a:gd name="connsiteX16" fmla="*/ 0 w 2784143"/>
                  <a:gd name="connsiteY16"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24000 w 2784143"/>
                  <a:gd name="connsiteY10" fmla="*/ 145529 h 1056914"/>
                  <a:gd name="connsiteX11" fmla="*/ 1295400 w 2784143"/>
                  <a:gd name="connsiteY11" fmla="*/ 119656 h 1056914"/>
                  <a:gd name="connsiteX12" fmla="*/ 990600 w 2784143"/>
                  <a:gd name="connsiteY12" fmla="*/ 196161 h 1056914"/>
                  <a:gd name="connsiteX13" fmla="*/ 838200 w 2784143"/>
                  <a:gd name="connsiteY13" fmla="*/ 149890 h 1056914"/>
                  <a:gd name="connsiteX14" fmla="*/ 609600 w 2784143"/>
                  <a:gd name="connsiteY14" fmla="*/ 196161 h 1056914"/>
                  <a:gd name="connsiteX15" fmla="*/ 358140 w 2784143"/>
                  <a:gd name="connsiteY15" fmla="*/ 164277 h 1056914"/>
                  <a:gd name="connsiteX16" fmla="*/ 186690 w 2784143"/>
                  <a:gd name="connsiteY16" fmla="*/ 209413 h 1056914"/>
                  <a:gd name="connsiteX17" fmla="*/ 0 w 2784143"/>
                  <a:gd name="connsiteY17"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722049 w 2784143"/>
                  <a:gd name="connsiteY9" fmla="*/ 116952 h 1056914"/>
                  <a:gd name="connsiteX10" fmla="*/ 1524000 w 2784143"/>
                  <a:gd name="connsiteY10" fmla="*/ 145529 h 1056914"/>
                  <a:gd name="connsiteX11" fmla="*/ 1295400 w 2784143"/>
                  <a:gd name="connsiteY11" fmla="*/ 119656 h 1056914"/>
                  <a:gd name="connsiteX12" fmla="*/ 990600 w 2784143"/>
                  <a:gd name="connsiteY12" fmla="*/ 196161 h 1056914"/>
                  <a:gd name="connsiteX13" fmla="*/ 838200 w 2784143"/>
                  <a:gd name="connsiteY13" fmla="*/ 149890 h 1056914"/>
                  <a:gd name="connsiteX14" fmla="*/ 609600 w 2784143"/>
                  <a:gd name="connsiteY14" fmla="*/ 196161 h 1056914"/>
                  <a:gd name="connsiteX15" fmla="*/ 358140 w 2784143"/>
                  <a:gd name="connsiteY15" fmla="*/ 164277 h 1056914"/>
                  <a:gd name="connsiteX16" fmla="*/ 186690 w 2784143"/>
                  <a:gd name="connsiteY16" fmla="*/ 209413 h 1056914"/>
                  <a:gd name="connsiteX17" fmla="*/ 0 w 2784143"/>
                  <a:gd name="connsiteY17"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43125 w 2784143"/>
                  <a:gd name="connsiteY7" fmla="*/ 223820 h 1056914"/>
                  <a:gd name="connsiteX8" fmla="*/ 2034540 w 2784143"/>
                  <a:gd name="connsiteY8" fmla="*/ 121640 h 1056914"/>
                  <a:gd name="connsiteX9" fmla="*/ 1828800 w 2784143"/>
                  <a:gd name="connsiteY9" fmla="*/ 196161 h 1056914"/>
                  <a:gd name="connsiteX10" fmla="*/ 1722049 w 2784143"/>
                  <a:gd name="connsiteY10" fmla="*/ 116952 h 1056914"/>
                  <a:gd name="connsiteX11" fmla="*/ 1524000 w 2784143"/>
                  <a:gd name="connsiteY11" fmla="*/ 145529 h 1056914"/>
                  <a:gd name="connsiteX12" fmla="*/ 1295400 w 2784143"/>
                  <a:gd name="connsiteY12" fmla="*/ 119656 h 1056914"/>
                  <a:gd name="connsiteX13" fmla="*/ 990600 w 2784143"/>
                  <a:gd name="connsiteY13" fmla="*/ 196161 h 1056914"/>
                  <a:gd name="connsiteX14" fmla="*/ 838200 w 2784143"/>
                  <a:gd name="connsiteY14" fmla="*/ 149890 h 1056914"/>
                  <a:gd name="connsiteX15" fmla="*/ 609600 w 2784143"/>
                  <a:gd name="connsiteY15" fmla="*/ 196161 h 1056914"/>
                  <a:gd name="connsiteX16" fmla="*/ 358140 w 2784143"/>
                  <a:gd name="connsiteY16" fmla="*/ 164277 h 1056914"/>
                  <a:gd name="connsiteX17" fmla="*/ 186690 w 2784143"/>
                  <a:gd name="connsiteY17" fmla="*/ 209413 h 1056914"/>
                  <a:gd name="connsiteX18" fmla="*/ 0 w 2784143"/>
                  <a:gd name="connsiteY18"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034540 w 2784143"/>
                  <a:gd name="connsiteY7" fmla="*/ 121640 h 1056914"/>
                  <a:gd name="connsiteX8" fmla="*/ 1828800 w 2784143"/>
                  <a:gd name="connsiteY8" fmla="*/ 196161 h 1056914"/>
                  <a:gd name="connsiteX9" fmla="*/ 1722049 w 2784143"/>
                  <a:gd name="connsiteY9" fmla="*/ 116952 h 1056914"/>
                  <a:gd name="connsiteX10" fmla="*/ 1524000 w 2784143"/>
                  <a:gd name="connsiteY10" fmla="*/ 145529 h 1056914"/>
                  <a:gd name="connsiteX11" fmla="*/ 1295400 w 2784143"/>
                  <a:gd name="connsiteY11" fmla="*/ 119656 h 1056914"/>
                  <a:gd name="connsiteX12" fmla="*/ 990600 w 2784143"/>
                  <a:gd name="connsiteY12" fmla="*/ 196161 h 1056914"/>
                  <a:gd name="connsiteX13" fmla="*/ 838200 w 2784143"/>
                  <a:gd name="connsiteY13" fmla="*/ 149890 h 1056914"/>
                  <a:gd name="connsiteX14" fmla="*/ 609600 w 2784143"/>
                  <a:gd name="connsiteY14" fmla="*/ 196161 h 1056914"/>
                  <a:gd name="connsiteX15" fmla="*/ 358140 w 2784143"/>
                  <a:gd name="connsiteY15" fmla="*/ 164277 h 1056914"/>
                  <a:gd name="connsiteX16" fmla="*/ 186690 w 2784143"/>
                  <a:gd name="connsiteY16" fmla="*/ 209413 h 1056914"/>
                  <a:gd name="connsiteX17" fmla="*/ 0 w 2784143"/>
                  <a:gd name="connsiteY17"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255520 w 2784143"/>
                  <a:gd name="connsiteY6" fmla="*/ 130630 h 1056914"/>
                  <a:gd name="connsiteX7" fmla="*/ 2133600 w 2784143"/>
                  <a:gd name="connsiteY7" fmla="*/ 196161 h 1056914"/>
                  <a:gd name="connsiteX8" fmla="*/ 2034540 w 2784143"/>
                  <a:gd name="connsiteY8" fmla="*/ 121640 h 1056914"/>
                  <a:gd name="connsiteX9" fmla="*/ 1828800 w 2784143"/>
                  <a:gd name="connsiteY9" fmla="*/ 196161 h 1056914"/>
                  <a:gd name="connsiteX10" fmla="*/ 1722049 w 2784143"/>
                  <a:gd name="connsiteY10" fmla="*/ 116952 h 1056914"/>
                  <a:gd name="connsiteX11" fmla="*/ 1524000 w 2784143"/>
                  <a:gd name="connsiteY11" fmla="*/ 145529 h 1056914"/>
                  <a:gd name="connsiteX12" fmla="*/ 1295400 w 2784143"/>
                  <a:gd name="connsiteY12" fmla="*/ 119656 h 1056914"/>
                  <a:gd name="connsiteX13" fmla="*/ 990600 w 2784143"/>
                  <a:gd name="connsiteY13" fmla="*/ 196161 h 1056914"/>
                  <a:gd name="connsiteX14" fmla="*/ 838200 w 2784143"/>
                  <a:gd name="connsiteY14" fmla="*/ 149890 h 1056914"/>
                  <a:gd name="connsiteX15" fmla="*/ 609600 w 2784143"/>
                  <a:gd name="connsiteY15" fmla="*/ 196161 h 1056914"/>
                  <a:gd name="connsiteX16" fmla="*/ 358140 w 2784143"/>
                  <a:gd name="connsiteY16" fmla="*/ 164277 h 1056914"/>
                  <a:gd name="connsiteX17" fmla="*/ 186690 w 2784143"/>
                  <a:gd name="connsiteY17" fmla="*/ 209413 h 1056914"/>
                  <a:gd name="connsiteX18" fmla="*/ 0 w 2784143"/>
                  <a:gd name="connsiteY18"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196161 h 1056914"/>
                  <a:gd name="connsiteX5" fmla="*/ 2499360 w 2784143"/>
                  <a:gd name="connsiteY5" fmla="*/ 121640 h 1056914"/>
                  <a:gd name="connsiteX6" fmla="*/ 2255520 w 2784143"/>
                  <a:gd name="connsiteY6" fmla="*/ 130630 h 1056914"/>
                  <a:gd name="connsiteX7" fmla="*/ 2133600 w 2784143"/>
                  <a:gd name="connsiteY7" fmla="*/ 196161 h 1056914"/>
                  <a:gd name="connsiteX8" fmla="*/ 2034540 w 2784143"/>
                  <a:gd name="connsiteY8" fmla="*/ 121640 h 1056914"/>
                  <a:gd name="connsiteX9" fmla="*/ 1828800 w 2784143"/>
                  <a:gd name="connsiteY9" fmla="*/ 196161 h 1056914"/>
                  <a:gd name="connsiteX10" fmla="*/ 1722049 w 2784143"/>
                  <a:gd name="connsiteY10" fmla="*/ 116952 h 1056914"/>
                  <a:gd name="connsiteX11" fmla="*/ 1524000 w 2784143"/>
                  <a:gd name="connsiteY11" fmla="*/ 145529 h 1056914"/>
                  <a:gd name="connsiteX12" fmla="*/ 1295400 w 2784143"/>
                  <a:gd name="connsiteY12" fmla="*/ 119656 h 1056914"/>
                  <a:gd name="connsiteX13" fmla="*/ 990600 w 2784143"/>
                  <a:gd name="connsiteY13" fmla="*/ 196161 h 1056914"/>
                  <a:gd name="connsiteX14" fmla="*/ 838200 w 2784143"/>
                  <a:gd name="connsiteY14" fmla="*/ 149890 h 1056914"/>
                  <a:gd name="connsiteX15" fmla="*/ 609600 w 2784143"/>
                  <a:gd name="connsiteY15" fmla="*/ 196161 h 1056914"/>
                  <a:gd name="connsiteX16" fmla="*/ 358140 w 2784143"/>
                  <a:gd name="connsiteY16" fmla="*/ 164277 h 1056914"/>
                  <a:gd name="connsiteX17" fmla="*/ 186690 w 2784143"/>
                  <a:gd name="connsiteY17" fmla="*/ 209413 h 1056914"/>
                  <a:gd name="connsiteX18" fmla="*/ 0 w 2784143"/>
                  <a:gd name="connsiteY18" fmla="*/ 162985 h 105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4143" h="1056914">
                    <a:moveTo>
                      <a:pt x="0" y="162985"/>
                    </a:moveTo>
                    <a:lnTo>
                      <a:pt x="0" y="1056914"/>
                    </a:lnTo>
                    <a:lnTo>
                      <a:pt x="2784143" y="1056914"/>
                    </a:lnTo>
                    <a:lnTo>
                      <a:pt x="2784143" y="162985"/>
                    </a:lnTo>
                    <a:cubicBezTo>
                      <a:pt x="2765889" y="0"/>
                      <a:pt x="2714464" y="203052"/>
                      <a:pt x="2667000" y="196161"/>
                    </a:cubicBezTo>
                    <a:cubicBezTo>
                      <a:pt x="2619536" y="189270"/>
                      <a:pt x="2567940" y="132562"/>
                      <a:pt x="2499360" y="121640"/>
                    </a:cubicBezTo>
                    <a:cubicBezTo>
                      <a:pt x="2430780" y="110718"/>
                      <a:pt x="2316480" y="118210"/>
                      <a:pt x="2255520" y="130630"/>
                    </a:cubicBezTo>
                    <a:cubicBezTo>
                      <a:pt x="2194560" y="143050"/>
                      <a:pt x="2170430" y="197659"/>
                      <a:pt x="2133600" y="196161"/>
                    </a:cubicBezTo>
                    <a:cubicBezTo>
                      <a:pt x="2096770" y="194663"/>
                      <a:pt x="2085340" y="121640"/>
                      <a:pt x="2034540" y="121640"/>
                    </a:cubicBezTo>
                    <a:cubicBezTo>
                      <a:pt x="1983740" y="121640"/>
                      <a:pt x="1880882" y="196942"/>
                      <a:pt x="1828800" y="196161"/>
                    </a:cubicBezTo>
                    <a:cubicBezTo>
                      <a:pt x="1776718" y="195380"/>
                      <a:pt x="1778670" y="112029"/>
                      <a:pt x="1722049" y="116952"/>
                    </a:cubicBezTo>
                    <a:lnTo>
                      <a:pt x="1524000" y="145529"/>
                    </a:lnTo>
                    <a:cubicBezTo>
                      <a:pt x="1429284" y="308204"/>
                      <a:pt x="1371600" y="128280"/>
                      <a:pt x="1295400" y="119656"/>
                    </a:cubicBezTo>
                    <a:cubicBezTo>
                      <a:pt x="1231900" y="111217"/>
                      <a:pt x="1066800" y="191122"/>
                      <a:pt x="990600" y="196161"/>
                    </a:cubicBezTo>
                    <a:cubicBezTo>
                      <a:pt x="914400" y="201200"/>
                      <a:pt x="901700" y="149890"/>
                      <a:pt x="838200" y="149890"/>
                    </a:cubicBezTo>
                    <a:cubicBezTo>
                      <a:pt x="774700" y="149890"/>
                      <a:pt x="689610" y="193763"/>
                      <a:pt x="609600" y="196161"/>
                    </a:cubicBezTo>
                    <a:cubicBezTo>
                      <a:pt x="529590" y="198559"/>
                      <a:pt x="441325" y="151425"/>
                      <a:pt x="358140" y="164277"/>
                    </a:cubicBezTo>
                    <a:cubicBezTo>
                      <a:pt x="286094" y="165600"/>
                      <a:pt x="259292" y="212971"/>
                      <a:pt x="186690" y="209413"/>
                    </a:cubicBezTo>
                    <a:cubicBezTo>
                      <a:pt x="138007" y="215074"/>
                      <a:pt x="18971" y="15877"/>
                      <a:pt x="0" y="162985"/>
                    </a:cubicBezTo>
                    <a:close/>
                  </a:path>
                </a:pathLst>
              </a:custGeom>
              <a:blipFill>
                <a:blip r:embed="rId3" cstate="print">
                  <a:duotone>
                    <a:prstClr val="black"/>
                    <a:schemeClr val="accent3">
                      <a:tint val="45000"/>
                      <a:satMod val="400000"/>
                    </a:schemeClr>
                  </a:duotone>
                </a:blip>
                <a:stretch>
                  <a:fillRect/>
                </a:stretch>
              </a:blip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36" name="Freeform 9">
                <a:extLst>
                  <a:ext uri="{FF2B5EF4-FFF2-40B4-BE49-F238E27FC236}">
                    <a16:creationId xmlns:a16="http://schemas.microsoft.com/office/drawing/2014/main" id="{0BD6530A-3AB2-9348-ABAD-CADB0CF0BCEF}"/>
                  </a:ext>
                </a:extLst>
              </p:cNvPr>
              <p:cNvSpPr/>
              <p:nvPr/>
            </p:nvSpPr>
            <p:spPr>
              <a:xfrm>
                <a:off x="3886200" y="3096717"/>
                <a:ext cx="1463040" cy="324498"/>
              </a:xfrm>
              <a:custGeom>
                <a:avLst/>
                <a:gdLst>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0 w 2784143"/>
                  <a:gd name="connsiteY16"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125104 h 1019033"/>
                  <a:gd name="connsiteX1" fmla="*/ 0 w 2784143"/>
                  <a:gd name="connsiteY1" fmla="*/ 1019033 h 1019033"/>
                  <a:gd name="connsiteX2" fmla="*/ 2784143 w 2784143"/>
                  <a:gd name="connsiteY2" fmla="*/ 1019033 h 1019033"/>
                  <a:gd name="connsiteX3" fmla="*/ 2784143 w 2784143"/>
                  <a:gd name="connsiteY3" fmla="*/ 125104 h 1019033"/>
                  <a:gd name="connsiteX4" fmla="*/ 2599899 w 2784143"/>
                  <a:gd name="connsiteY4" fmla="*/ 227463 h 1019033"/>
                  <a:gd name="connsiteX5" fmla="*/ 2408830 w 2784143"/>
                  <a:gd name="connsiteY5" fmla="*/ 104633 h 1019033"/>
                  <a:gd name="connsiteX6" fmla="*/ 2176818 w 2784143"/>
                  <a:gd name="connsiteY6" fmla="*/ 234286 h 1019033"/>
                  <a:gd name="connsiteX7" fmla="*/ 1869743 w 2784143"/>
                  <a:gd name="connsiteY7" fmla="*/ 125104 h 1019033"/>
                  <a:gd name="connsiteX8" fmla="*/ 1692323 w 2784143"/>
                  <a:gd name="connsiteY8" fmla="*/ 247934 h 1019033"/>
                  <a:gd name="connsiteX9" fmla="*/ 1460311 w 2784143"/>
                  <a:gd name="connsiteY9" fmla="*/ 56866 h 1019033"/>
                  <a:gd name="connsiteX10" fmla="*/ 1207827 w 2784143"/>
                  <a:gd name="connsiteY10" fmla="*/ 227463 h 1019033"/>
                  <a:gd name="connsiteX11" fmla="*/ 1016758 w 2784143"/>
                  <a:gd name="connsiteY11" fmla="*/ 111457 h 1019033"/>
                  <a:gd name="connsiteX12" fmla="*/ 777923 w 2784143"/>
                  <a:gd name="connsiteY12" fmla="*/ 302525 h 1019033"/>
                  <a:gd name="connsiteX13" fmla="*/ 491320 w 2784143"/>
                  <a:gd name="connsiteY13" fmla="*/ 97809 h 1019033"/>
                  <a:gd name="connsiteX14" fmla="*/ 291686 w 2784143"/>
                  <a:gd name="connsiteY14" fmla="*/ 121443 h 1019033"/>
                  <a:gd name="connsiteX15" fmla="*/ 190286 w 2784143"/>
                  <a:gd name="connsiteY15" fmla="*/ 268406 h 1019033"/>
                  <a:gd name="connsiteX16" fmla="*/ 0 w 2784143"/>
                  <a:gd name="connsiteY16" fmla="*/ 125104 h 1019033"/>
                  <a:gd name="connsiteX0" fmla="*/ 0 w 2784143"/>
                  <a:gd name="connsiteY0" fmla="*/ 149598 h 1043527"/>
                  <a:gd name="connsiteX1" fmla="*/ 0 w 2784143"/>
                  <a:gd name="connsiteY1" fmla="*/ 1043527 h 1043527"/>
                  <a:gd name="connsiteX2" fmla="*/ 2784143 w 2784143"/>
                  <a:gd name="connsiteY2" fmla="*/ 1043527 h 1043527"/>
                  <a:gd name="connsiteX3" fmla="*/ 2784143 w 2784143"/>
                  <a:gd name="connsiteY3" fmla="*/ 149598 h 1043527"/>
                  <a:gd name="connsiteX4" fmla="*/ 2599899 w 2784143"/>
                  <a:gd name="connsiteY4" fmla="*/ 251957 h 1043527"/>
                  <a:gd name="connsiteX5" fmla="*/ 2408830 w 2784143"/>
                  <a:gd name="connsiteY5" fmla="*/ 129127 h 1043527"/>
                  <a:gd name="connsiteX6" fmla="*/ 2176818 w 2784143"/>
                  <a:gd name="connsiteY6" fmla="*/ 258780 h 1043527"/>
                  <a:gd name="connsiteX7" fmla="*/ 1869743 w 2784143"/>
                  <a:gd name="connsiteY7" fmla="*/ 149598 h 1043527"/>
                  <a:gd name="connsiteX8" fmla="*/ 1692323 w 2784143"/>
                  <a:gd name="connsiteY8" fmla="*/ 272428 h 1043527"/>
                  <a:gd name="connsiteX9" fmla="*/ 1460311 w 2784143"/>
                  <a:gd name="connsiteY9" fmla="*/ 81360 h 1043527"/>
                  <a:gd name="connsiteX10" fmla="*/ 1207827 w 2784143"/>
                  <a:gd name="connsiteY10" fmla="*/ 251957 h 1043527"/>
                  <a:gd name="connsiteX11" fmla="*/ 1016758 w 2784143"/>
                  <a:gd name="connsiteY11" fmla="*/ 135951 h 1043527"/>
                  <a:gd name="connsiteX12" fmla="*/ 777923 w 2784143"/>
                  <a:gd name="connsiteY12" fmla="*/ 327019 h 1043527"/>
                  <a:gd name="connsiteX13" fmla="*/ 491320 w 2784143"/>
                  <a:gd name="connsiteY13" fmla="*/ 122303 h 1043527"/>
                  <a:gd name="connsiteX14" fmla="*/ 291686 w 2784143"/>
                  <a:gd name="connsiteY14" fmla="*/ 145937 h 1043527"/>
                  <a:gd name="connsiteX15" fmla="*/ 0 w 2784143"/>
                  <a:gd name="connsiteY15" fmla="*/ 149598 h 1043527"/>
                  <a:gd name="connsiteX0" fmla="*/ 0 w 2784143"/>
                  <a:gd name="connsiteY0" fmla="*/ 153537 h 1047466"/>
                  <a:gd name="connsiteX1" fmla="*/ 0 w 2784143"/>
                  <a:gd name="connsiteY1" fmla="*/ 1047466 h 1047466"/>
                  <a:gd name="connsiteX2" fmla="*/ 2784143 w 2784143"/>
                  <a:gd name="connsiteY2" fmla="*/ 1047466 h 1047466"/>
                  <a:gd name="connsiteX3" fmla="*/ 2784143 w 2784143"/>
                  <a:gd name="connsiteY3" fmla="*/ 153537 h 1047466"/>
                  <a:gd name="connsiteX4" fmla="*/ 2599899 w 2784143"/>
                  <a:gd name="connsiteY4" fmla="*/ 255896 h 1047466"/>
                  <a:gd name="connsiteX5" fmla="*/ 2408830 w 2784143"/>
                  <a:gd name="connsiteY5" fmla="*/ 133066 h 1047466"/>
                  <a:gd name="connsiteX6" fmla="*/ 2176818 w 2784143"/>
                  <a:gd name="connsiteY6" fmla="*/ 262719 h 1047466"/>
                  <a:gd name="connsiteX7" fmla="*/ 1869743 w 2784143"/>
                  <a:gd name="connsiteY7" fmla="*/ 153537 h 1047466"/>
                  <a:gd name="connsiteX8" fmla="*/ 1692323 w 2784143"/>
                  <a:gd name="connsiteY8" fmla="*/ 276367 h 1047466"/>
                  <a:gd name="connsiteX9" fmla="*/ 1460311 w 2784143"/>
                  <a:gd name="connsiteY9" fmla="*/ 85299 h 1047466"/>
                  <a:gd name="connsiteX10" fmla="*/ 1207827 w 2784143"/>
                  <a:gd name="connsiteY10" fmla="*/ 255896 h 1047466"/>
                  <a:gd name="connsiteX11" fmla="*/ 1016758 w 2784143"/>
                  <a:gd name="connsiteY11" fmla="*/ 139890 h 1047466"/>
                  <a:gd name="connsiteX12" fmla="*/ 777923 w 2784143"/>
                  <a:gd name="connsiteY12" fmla="*/ 330958 h 1047466"/>
                  <a:gd name="connsiteX13" fmla="*/ 491320 w 2784143"/>
                  <a:gd name="connsiteY13" fmla="*/ 126242 h 1047466"/>
                  <a:gd name="connsiteX14" fmla="*/ 0 w 2784143"/>
                  <a:gd name="connsiteY14" fmla="*/ 153537 h 1047466"/>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0 w 2784143"/>
                  <a:gd name="connsiteY13"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0 w 2784143"/>
                  <a:gd name="connsiteY12"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0 w 2784143"/>
                  <a:gd name="connsiteY11"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0 w 2784143"/>
                  <a:gd name="connsiteY10" fmla="*/ 68238 h 962167"/>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1692323 w 2784143"/>
                  <a:gd name="connsiteY8" fmla="*/ 143301 h 914400"/>
                  <a:gd name="connsiteX9" fmla="*/ 0 w 2784143"/>
                  <a:gd name="connsiteY9"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0 w 2784143"/>
                  <a:gd name="connsiteY8"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0 w 2784143"/>
                  <a:gd name="connsiteY7"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0 w 2784143"/>
                  <a:gd name="connsiteY6" fmla="*/ 20471 h 914400"/>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2599899 w 2784143"/>
                  <a:gd name="connsiteY4" fmla="*/ 102359 h 893929"/>
                  <a:gd name="connsiteX5" fmla="*/ 0 w 2784143"/>
                  <a:gd name="connsiteY5"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0 w 2784143"/>
                  <a:gd name="connsiteY4"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381000 w 2784143"/>
                  <a:gd name="connsiteY4" fmla="*/ 76200 h 893929"/>
                  <a:gd name="connsiteX5" fmla="*/ 0 w 2784143"/>
                  <a:gd name="connsiteY5" fmla="*/ 0 h 8939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914400 w 2784143"/>
                  <a:gd name="connsiteY4" fmla="*/ 0 h 970129"/>
                  <a:gd name="connsiteX5" fmla="*/ 381000 w 2784143"/>
                  <a:gd name="connsiteY5" fmla="*/ 152400 h 970129"/>
                  <a:gd name="connsiteX6" fmla="*/ 0 w 2784143"/>
                  <a:gd name="connsiteY6"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1371600 w 2784143"/>
                  <a:gd name="connsiteY4" fmla="*/ 152400 h 970129"/>
                  <a:gd name="connsiteX5" fmla="*/ 914400 w 2784143"/>
                  <a:gd name="connsiteY5" fmla="*/ 0 h 970129"/>
                  <a:gd name="connsiteX6" fmla="*/ 381000 w 2784143"/>
                  <a:gd name="connsiteY6" fmla="*/ 152400 h 970129"/>
                  <a:gd name="connsiteX7" fmla="*/ 0 w 2784143"/>
                  <a:gd name="connsiteY7"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371600 w 2784143"/>
                  <a:gd name="connsiteY6" fmla="*/ 233919 h 1051648"/>
                  <a:gd name="connsiteX7" fmla="*/ 914400 w 2784143"/>
                  <a:gd name="connsiteY7" fmla="*/ 81519 h 1051648"/>
                  <a:gd name="connsiteX8" fmla="*/ 381000 w 2784143"/>
                  <a:gd name="connsiteY8" fmla="*/ 233919 h 1051648"/>
                  <a:gd name="connsiteX9" fmla="*/ 0 w 2784143"/>
                  <a:gd name="connsiteY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815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381000 w 2784143"/>
                  <a:gd name="connsiteY10" fmla="*/ 233919 h 1051648"/>
                  <a:gd name="connsiteX11" fmla="*/ 0 w 2784143"/>
                  <a:gd name="connsiteY1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81000 w 2784143"/>
                  <a:gd name="connsiteY11" fmla="*/ 233919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81000 w 2784143"/>
                  <a:gd name="connsiteY12" fmla="*/ 233919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2286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457200 w 2784143"/>
                  <a:gd name="connsiteY11" fmla="*/ 762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066800 w 2784143"/>
                  <a:gd name="connsiteY9" fmla="*/ 228600 h 1051648"/>
                  <a:gd name="connsiteX10" fmla="*/ 914400 w 2784143"/>
                  <a:gd name="connsiteY10" fmla="*/ 81519 h 1051648"/>
                  <a:gd name="connsiteX11" fmla="*/ 609600 w 2784143"/>
                  <a:gd name="connsiteY11" fmla="*/ 228600 h 1051648"/>
                  <a:gd name="connsiteX12" fmla="*/ 457200 w 2784143"/>
                  <a:gd name="connsiteY12" fmla="*/ 76200 h 1051648"/>
                  <a:gd name="connsiteX13" fmla="*/ 304800 w 2784143"/>
                  <a:gd name="connsiteY13" fmla="*/ 228600 h 1051648"/>
                  <a:gd name="connsiteX14" fmla="*/ 0 w 2784143"/>
                  <a:gd name="connsiteY1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609600 w 2784143"/>
                  <a:gd name="connsiteY12" fmla="*/ 22860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152400 w 2784143"/>
                  <a:gd name="connsiteY14" fmla="*/ 213448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28600 w 2784143"/>
                  <a:gd name="connsiteY14" fmla="*/ 137248 h 1051648"/>
                  <a:gd name="connsiteX15" fmla="*/ 152400 w 2784143"/>
                  <a:gd name="connsiteY15" fmla="*/ 213448 h 1051648"/>
                  <a:gd name="connsiteX16" fmla="*/ 0 w 2784143"/>
                  <a:gd name="connsiteY16"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381000 w 2784143"/>
                  <a:gd name="connsiteY14" fmla="*/ 213448 h 1051648"/>
                  <a:gd name="connsiteX15" fmla="*/ 228600 w 2784143"/>
                  <a:gd name="connsiteY15" fmla="*/ 137248 h 1051648"/>
                  <a:gd name="connsiteX16" fmla="*/ 152400 w 2784143"/>
                  <a:gd name="connsiteY16" fmla="*/ 213448 h 1051648"/>
                  <a:gd name="connsiteX17" fmla="*/ 0 w 2784143"/>
                  <a:gd name="connsiteY17"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81000 w 2784143"/>
                  <a:gd name="connsiteY15" fmla="*/ 213448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561975 w 2784143"/>
                  <a:gd name="connsiteY14" fmla="*/ 227736 h 1051648"/>
                  <a:gd name="connsiteX15" fmla="*/ 441960 w 2784143"/>
                  <a:gd name="connsiteY15" fmla="*/ 121920 h 1051648"/>
                  <a:gd name="connsiteX16" fmla="*/ 361950 w 2784143"/>
                  <a:gd name="connsiteY16" fmla="*/ 244404 h 1051648"/>
                  <a:gd name="connsiteX17" fmla="*/ 228600 w 2784143"/>
                  <a:gd name="connsiteY17" fmla="*/ 137248 h 1051648"/>
                  <a:gd name="connsiteX18" fmla="*/ 152400 w 2784143"/>
                  <a:gd name="connsiteY18" fmla="*/ 213448 h 1051648"/>
                  <a:gd name="connsiteX19" fmla="*/ 0 w 2784143"/>
                  <a:gd name="connsiteY1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59706 w 2784143"/>
                  <a:gd name="connsiteY8" fmla="*/ 129620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182053 w 2784143"/>
                  <a:gd name="connsiteY11" fmla="*/ 113824 h 1051648"/>
                  <a:gd name="connsiteX12" fmla="*/ 1073944 w 2784143"/>
                  <a:gd name="connsiteY12" fmla="*/ 230982 h 1051648"/>
                  <a:gd name="connsiteX13" fmla="*/ 861060 w 2784143"/>
                  <a:gd name="connsiteY13" fmla="*/ 127239 h 1051648"/>
                  <a:gd name="connsiteX14" fmla="*/ 747713 w 2784143"/>
                  <a:gd name="connsiteY14" fmla="*/ 232499 h 1051648"/>
                  <a:gd name="connsiteX15" fmla="*/ 644366 w 2784143"/>
                  <a:gd name="connsiteY15" fmla="*/ 139541 h 1051648"/>
                  <a:gd name="connsiteX16" fmla="*/ 561975 w 2784143"/>
                  <a:gd name="connsiteY16" fmla="*/ 227736 h 1051648"/>
                  <a:gd name="connsiteX17" fmla="*/ 441960 w 2784143"/>
                  <a:gd name="connsiteY17" fmla="*/ 121920 h 1051648"/>
                  <a:gd name="connsiteX18" fmla="*/ 361950 w 2784143"/>
                  <a:gd name="connsiteY18" fmla="*/ 244404 h 1051648"/>
                  <a:gd name="connsiteX19" fmla="*/ 228600 w 2784143"/>
                  <a:gd name="connsiteY19" fmla="*/ 137248 h 1051648"/>
                  <a:gd name="connsiteX20" fmla="*/ 152400 w 2784143"/>
                  <a:gd name="connsiteY20" fmla="*/ 213448 h 1051648"/>
                  <a:gd name="connsiteX21" fmla="*/ 0 w 2784143"/>
                  <a:gd name="connsiteY2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262063 w 2784143"/>
                  <a:gd name="connsiteY11" fmla="*/ 190500 h 1051648"/>
                  <a:gd name="connsiteX12" fmla="*/ 1182053 w 2784143"/>
                  <a:gd name="connsiteY12" fmla="*/ 113824 h 1051648"/>
                  <a:gd name="connsiteX13" fmla="*/ 1073944 w 2784143"/>
                  <a:gd name="connsiteY13" fmla="*/ 230982 h 1051648"/>
                  <a:gd name="connsiteX14" fmla="*/ 861060 w 2784143"/>
                  <a:gd name="connsiteY14" fmla="*/ 127239 h 1051648"/>
                  <a:gd name="connsiteX15" fmla="*/ 747713 w 2784143"/>
                  <a:gd name="connsiteY15" fmla="*/ 232499 h 1051648"/>
                  <a:gd name="connsiteX16" fmla="*/ 644366 w 2784143"/>
                  <a:gd name="connsiteY16" fmla="*/ 139541 h 1051648"/>
                  <a:gd name="connsiteX17" fmla="*/ 561975 w 2784143"/>
                  <a:gd name="connsiteY17" fmla="*/ 227736 h 1051648"/>
                  <a:gd name="connsiteX18" fmla="*/ 441960 w 2784143"/>
                  <a:gd name="connsiteY18" fmla="*/ 121920 h 1051648"/>
                  <a:gd name="connsiteX19" fmla="*/ 361950 w 2784143"/>
                  <a:gd name="connsiteY19" fmla="*/ 244404 h 1051648"/>
                  <a:gd name="connsiteX20" fmla="*/ 228600 w 2784143"/>
                  <a:gd name="connsiteY20" fmla="*/ 137248 h 1051648"/>
                  <a:gd name="connsiteX21" fmla="*/ 152400 w 2784143"/>
                  <a:gd name="connsiteY21" fmla="*/ 213448 h 1051648"/>
                  <a:gd name="connsiteX22" fmla="*/ 0 w 2784143"/>
                  <a:gd name="connsiteY2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821656 w 2784143"/>
                  <a:gd name="connsiteY7" fmla="*/ 238125 h 1051648"/>
                  <a:gd name="connsiteX8" fmla="*/ 1676400 w 2784143"/>
                  <a:gd name="connsiteY8" fmla="*/ 127239 h 1051648"/>
                  <a:gd name="connsiteX9" fmla="*/ 1514475 w 2784143"/>
                  <a:gd name="connsiteY9" fmla="*/ 226219 h 1051648"/>
                  <a:gd name="connsiteX10" fmla="*/ 1459706 w 2784143"/>
                  <a:gd name="connsiteY10" fmla="*/ 129620 h 1051648"/>
                  <a:gd name="connsiteX11" fmla="*/ 1374934 w 2784143"/>
                  <a:gd name="connsiteY11" fmla="*/ 242888 h 1051648"/>
                  <a:gd name="connsiteX12" fmla="*/ 1262063 w 2784143"/>
                  <a:gd name="connsiteY12" fmla="*/ 190500 h 1051648"/>
                  <a:gd name="connsiteX13" fmla="*/ 1182053 w 2784143"/>
                  <a:gd name="connsiteY13" fmla="*/ 113824 h 1051648"/>
                  <a:gd name="connsiteX14" fmla="*/ 1073944 w 2784143"/>
                  <a:gd name="connsiteY14" fmla="*/ 230982 h 1051648"/>
                  <a:gd name="connsiteX15" fmla="*/ 861060 w 2784143"/>
                  <a:gd name="connsiteY15" fmla="*/ 127239 h 1051648"/>
                  <a:gd name="connsiteX16" fmla="*/ 747713 w 2784143"/>
                  <a:gd name="connsiteY16" fmla="*/ 232499 h 1051648"/>
                  <a:gd name="connsiteX17" fmla="*/ 644366 w 2784143"/>
                  <a:gd name="connsiteY17" fmla="*/ 139541 h 1051648"/>
                  <a:gd name="connsiteX18" fmla="*/ 561975 w 2784143"/>
                  <a:gd name="connsiteY18" fmla="*/ 227736 h 1051648"/>
                  <a:gd name="connsiteX19" fmla="*/ 441960 w 2784143"/>
                  <a:gd name="connsiteY19" fmla="*/ 121920 h 1051648"/>
                  <a:gd name="connsiteX20" fmla="*/ 361950 w 2784143"/>
                  <a:gd name="connsiteY20" fmla="*/ 244404 h 1051648"/>
                  <a:gd name="connsiteX21" fmla="*/ 228600 w 2784143"/>
                  <a:gd name="connsiteY21" fmla="*/ 137248 h 1051648"/>
                  <a:gd name="connsiteX22" fmla="*/ 152400 w 2784143"/>
                  <a:gd name="connsiteY22" fmla="*/ 213448 h 1051648"/>
                  <a:gd name="connsiteX23" fmla="*/ 0 w 2784143"/>
                  <a:gd name="connsiteY2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2066925 w 2784143"/>
                  <a:gd name="connsiteY6" fmla="*/ 107156 h 1051648"/>
                  <a:gd name="connsiteX7" fmla="*/ 1943100 w 2784143"/>
                  <a:gd name="connsiteY7" fmla="*/ 195819 h 1051648"/>
                  <a:gd name="connsiteX8" fmla="*/ 1821656 w 2784143"/>
                  <a:gd name="connsiteY8" fmla="*/ 238125 h 1051648"/>
                  <a:gd name="connsiteX9" fmla="*/ 1676400 w 2784143"/>
                  <a:gd name="connsiteY9" fmla="*/ 127239 h 1051648"/>
                  <a:gd name="connsiteX10" fmla="*/ 1514475 w 2784143"/>
                  <a:gd name="connsiteY10" fmla="*/ 226219 h 1051648"/>
                  <a:gd name="connsiteX11" fmla="*/ 1459706 w 2784143"/>
                  <a:gd name="connsiteY11" fmla="*/ 129620 h 1051648"/>
                  <a:gd name="connsiteX12" fmla="*/ 1374934 w 2784143"/>
                  <a:gd name="connsiteY12" fmla="*/ 242888 h 1051648"/>
                  <a:gd name="connsiteX13" fmla="*/ 1262063 w 2784143"/>
                  <a:gd name="connsiteY13" fmla="*/ 190500 h 1051648"/>
                  <a:gd name="connsiteX14" fmla="*/ 1182053 w 2784143"/>
                  <a:gd name="connsiteY14" fmla="*/ 113824 h 1051648"/>
                  <a:gd name="connsiteX15" fmla="*/ 1073944 w 2784143"/>
                  <a:gd name="connsiteY15" fmla="*/ 230982 h 1051648"/>
                  <a:gd name="connsiteX16" fmla="*/ 861060 w 2784143"/>
                  <a:gd name="connsiteY16" fmla="*/ 127239 h 1051648"/>
                  <a:gd name="connsiteX17" fmla="*/ 747713 w 2784143"/>
                  <a:gd name="connsiteY17" fmla="*/ 232499 h 1051648"/>
                  <a:gd name="connsiteX18" fmla="*/ 644366 w 2784143"/>
                  <a:gd name="connsiteY18" fmla="*/ 139541 h 1051648"/>
                  <a:gd name="connsiteX19" fmla="*/ 561975 w 2784143"/>
                  <a:gd name="connsiteY19" fmla="*/ 227736 h 1051648"/>
                  <a:gd name="connsiteX20" fmla="*/ 441960 w 2784143"/>
                  <a:gd name="connsiteY20" fmla="*/ 121920 h 1051648"/>
                  <a:gd name="connsiteX21" fmla="*/ 361950 w 2784143"/>
                  <a:gd name="connsiteY21" fmla="*/ 244404 h 1051648"/>
                  <a:gd name="connsiteX22" fmla="*/ 228600 w 2784143"/>
                  <a:gd name="connsiteY22" fmla="*/ 137248 h 1051648"/>
                  <a:gd name="connsiteX23" fmla="*/ 152400 w 2784143"/>
                  <a:gd name="connsiteY23" fmla="*/ 213448 h 1051648"/>
                  <a:gd name="connsiteX24" fmla="*/ 0 w 2784143"/>
                  <a:gd name="connsiteY2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66498 w 2784143"/>
                  <a:gd name="connsiteY4" fmla="*/ 13104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52400 w 2784143"/>
                  <a:gd name="connsiteY25" fmla="*/ 21433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06600 w 2784143"/>
                  <a:gd name="connsiteY8" fmla="*/ 196706 h 1052535"/>
                  <a:gd name="connsiteX9" fmla="*/ 1853406 w 2784143"/>
                  <a:gd name="connsiteY9" fmla="*/ 207262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111125 w 2784143"/>
                  <a:gd name="connsiteY24" fmla="*/ 109560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86607 w 2784143"/>
                  <a:gd name="connsiteY18" fmla="*/ 153978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786607 w 2784143"/>
                  <a:gd name="connsiteY17" fmla="*/ 153978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73932 w 2784143"/>
                  <a:gd name="connsiteY17" fmla="*/ 122835 h 1052535"/>
                  <a:gd name="connsiteX18" fmla="*/ 786607 w 2784143"/>
                  <a:gd name="connsiteY18" fmla="*/ 153978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73932 w 2784143"/>
                  <a:gd name="connsiteY17" fmla="*/ 122835 h 1052535"/>
                  <a:gd name="connsiteX18" fmla="*/ 838200 w 2784143"/>
                  <a:gd name="connsiteY18" fmla="*/ 145511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990600 w 2784143"/>
                  <a:gd name="connsiteY17" fmla="*/ 115277 h 1052535"/>
                  <a:gd name="connsiteX18" fmla="*/ 838200 w 2784143"/>
                  <a:gd name="connsiteY18" fmla="*/ 145511 h 1052535"/>
                  <a:gd name="connsiteX19" fmla="*/ 644366 w 2784143"/>
                  <a:gd name="connsiteY19" fmla="*/ 140428 h 1052535"/>
                  <a:gd name="connsiteX20" fmla="*/ 581025 w 2784143"/>
                  <a:gd name="connsiteY20" fmla="*/ 127023 h 1052535"/>
                  <a:gd name="connsiteX21" fmla="*/ 381000 w 2784143"/>
                  <a:gd name="connsiteY21" fmla="*/ 115277 h 1052535"/>
                  <a:gd name="connsiteX22" fmla="*/ 148750 w 2784143"/>
                  <a:gd name="connsiteY22" fmla="*/ 134960 h 1052535"/>
                  <a:gd name="connsiteX23" fmla="*/ 0 w 2784143"/>
                  <a:gd name="connsiteY23"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990600 w 2784143"/>
                  <a:gd name="connsiteY16" fmla="*/ 115277 h 1052535"/>
                  <a:gd name="connsiteX17" fmla="*/ 838200 w 2784143"/>
                  <a:gd name="connsiteY17" fmla="*/ 145511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43000 w 2784143"/>
                  <a:gd name="connsiteY15" fmla="*/ 115277 h 1052535"/>
                  <a:gd name="connsiteX16" fmla="*/ 990600 w 2784143"/>
                  <a:gd name="connsiteY16" fmla="*/ 115277 h 1052535"/>
                  <a:gd name="connsiteX17" fmla="*/ 838200 w 2784143"/>
                  <a:gd name="connsiteY17" fmla="*/ 145511 h 1052535"/>
                  <a:gd name="connsiteX18" fmla="*/ 644366 w 2784143"/>
                  <a:gd name="connsiteY18" fmla="*/ 140428 h 1052535"/>
                  <a:gd name="connsiteX19" fmla="*/ 581025 w 2784143"/>
                  <a:gd name="connsiteY19" fmla="*/ 127023 h 1052535"/>
                  <a:gd name="connsiteX20" fmla="*/ 381000 w 2784143"/>
                  <a:gd name="connsiteY20" fmla="*/ 115277 h 1052535"/>
                  <a:gd name="connsiteX21" fmla="*/ 148750 w 2784143"/>
                  <a:gd name="connsiteY21" fmla="*/ 134960 h 1052535"/>
                  <a:gd name="connsiteX22" fmla="*/ 0 w 2784143"/>
                  <a:gd name="connsiteY22"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15277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990600 w 2784143"/>
                  <a:gd name="connsiteY14" fmla="*/ 115277 h 1052535"/>
                  <a:gd name="connsiteX15" fmla="*/ 838200 w 2784143"/>
                  <a:gd name="connsiteY15" fmla="*/ 145511 h 1052535"/>
                  <a:gd name="connsiteX16" fmla="*/ 644366 w 2784143"/>
                  <a:gd name="connsiteY16" fmla="*/ 140428 h 1052535"/>
                  <a:gd name="connsiteX17" fmla="*/ 581025 w 2784143"/>
                  <a:gd name="connsiteY17" fmla="*/ 127023 h 1052535"/>
                  <a:gd name="connsiteX18" fmla="*/ 381000 w 2784143"/>
                  <a:gd name="connsiteY18" fmla="*/ 115277 h 1052535"/>
                  <a:gd name="connsiteX19" fmla="*/ 148750 w 2784143"/>
                  <a:gd name="connsiteY19" fmla="*/ 134960 h 1052535"/>
                  <a:gd name="connsiteX20" fmla="*/ 0 w 2784143"/>
                  <a:gd name="connsiteY20"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295400 w 2784143"/>
                  <a:gd name="connsiteY13" fmla="*/ 115277 h 1052535"/>
                  <a:gd name="connsiteX14" fmla="*/ 1143000 w 2784143"/>
                  <a:gd name="connsiteY14" fmla="*/ 151171 h 1052535"/>
                  <a:gd name="connsiteX15" fmla="*/ 990600 w 2784143"/>
                  <a:gd name="connsiteY15" fmla="*/ 115277 h 1052535"/>
                  <a:gd name="connsiteX16" fmla="*/ 838200 w 2784143"/>
                  <a:gd name="connsiteY16" fmla="*/ 145511 h 1052535"/>
                  <a:gd name="connsiteX17" fmla="*/ 644366 w 2784143"/>
                  <a:gd name="connsiteY17" fmla="*/ 140428 h 1052535"/>
                  <a:gd name="connsiteX18" fmla="*/ 581025 w 2784143"/>
                  <a:gd name="connsiteY18" fmla="*/ 127023 h 1052535"/>
                  <a:gd name="connsiteX19" fmla="*/ 381000 w 2784143"/>
                  <a:gd name="connsiteY19" fmla="*/ 115277 h 1052535"/>
                  <a:gd name="connsiteX20" fmla="*/ 148750 w 2784143"/>
                  <a:gd name="connsiteY20" fmla="*/ 134960 h 1052535"/>
                  <a:gd name="connsiteX21" fmla="*/ 0 w 2784143"/>
                  <a:gd name="connsiteY21"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459706 w 2784143"/>
                  <a:gd name="connsiteY11" fmla="*/ 130507 h 1052535"/>
                  <a:gd name="connsiteX12" fmla="*/ 1295400 w 2784143"/>
                  <a:gd name="connsiteY12" fmla="*/ 115277 h 1052535"/>
                  <a:gd name="connsiteX13" fmla="*/ 1143000 w 2784143"/>
                  <a:gd name="connsiteY13" fmla="*/ 151171 h 1052535"/>
                  <a:gd name="connsiteX14" fmla="*/ 990600 w 2784143"/>
                  <a:gd name="connsiteY14" fmla="*/ 115277 h 1052535"/>
                  <a:gd name="connsiteX15" fmla="*/ 838200 w 2784143"/>
                  <a:gd name="connsiteY15" fmla="*/ 145511 h 1052535"/>
                  <a:gd name="connsiteX16" fmla="*/ 644366 w 2784143"/>
                  <a:gd name="connsiteY16" fmla="*/ 140428 h 1052535"/>
                  <a:gd name="connsiteX17" fmla="*/ 581025 w 2784143"/>
                  <a:gd name="connsiteY17" fmla="*/ 127023 h 1052535"/>
                  <a:gd name="connsiteX18" fmla="*/ 381000 w 2784143"/>
                  <a:gd name="connsiteY18" fmla="*/ 115277 h 1052535"/>
                  <a:gd name="connsiteX19" fmla="*/ 148750 w 2784143"/>
                  <a:gd name="connsiteY19" fmla="*/ 134960 h 1052535"/>
                  <a:gd name="connsiteX20" fmla="*/ 0 w 2784143"/>
                  <a:gd name="connsiteY20"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90702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120937 h 1052535"/>
                  <a:gd name="connsiteX9" fmla="*/ 1775389 w 2784143"/>
                  <a:gd name="connsiteY9" fmla="*/ 165870 h 1052535"/>
                  <a:gd name="connsiteX10" fmla="*/ 1459706 w 2784143"/>
                  <a:gd name="connsiteY10" fmla="*/ 13050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057400 w 2784143"/>
                  <a:gd name="connsiteY8" fmla="*/ 120937 h 1052535"/>
                  <a:gd name="connsiteX9" fmla="*/ 1775389 w 2784143"/>
                  <a:gd name="connsiteY9" fmla="*/ 165870 h 1052535"/>
                  <a:gd name="connsiteX10" fmla="*/ 1600200 w 2784143"/>
                  <a:gd name="connsiteY10" fmla="*/ 120937 h 1052535"/>
                  <a:gd name="connsiteX11" fmla="*/ 1295400 w 2784143"/>
                  <a:gd name="connsiteY11" fmla="*/ 115277 h 1052535"/>
                  <a:gd name="connsiteX12" fmla="*/ 1143000 w 2784143"/>
                  <a:gd name="connsiteY12" fmla="*/ 151171 h 1052535"/>
                  <a:gd name="connsiteX13" fmla="*/ 990600 w 2784143"/>
                  <a:gd name="connsiteY13" fmla="*/ 115277 h 1052535"/>
                  <a:gd name="connsiteX14" fmla="*/ 838200 w 2784143"/>
                  <a:gd name="connsiteY14" fmla="*/ 145511 h 1052535"/>
                  <a:gd name="connsiteX15" fmla="*/ 644366 w 2784143"/>
                  <a:gd name="connsiteY15" fmla="*/ 140428 h 1052535"/>
                  <a:gd name="connsiteX16" fmla="*/ 581025 w 2784143"/>
                  <a:gd name="connsiteY16" fmla="*/ 127023 h 1052535"/>
                  <a:gd name="connsiteX17" fmla="*/ 381000 w 2784143"/>
                  <a:gd name="connsiteY17" fmla="*/ 115277 h 1052535"/>
                  <a:gd name="connsiteX18" fmla="*/ 148750 w 2784143"/>
                  <a:gd name="connsiteY18" fmla="*/ 134960 h 1052535"/>
                  <a:gd name="connsiteX19" fmla="*/ 0 w 2784143"/>
                  <a:gd name="connsiteY19"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226310 w 2784143"/>
                  <a:gd name="connsiteY6" fmla="*/ 167496 h 1052535"/>
                  <a:gd name="connsiteX7" fmla="*/ 2057400 w 2784143"/>
                  <a:gd name="connsiteY7" fmla="*/ 120937 h 1052535"/>
                  <a:gd name="connsiteX8" fmla="*/ 1775389 w 2784143"/>
                  <a:gd name="connsiteY8" fmla="*/ 165870 h 1052535"/>
                  <a:gd name="connsiteX9" fmla="*/ 1600200 w 2784143"/>
                  <a:gd name="connsiteY9" fmla="*/ 120937 h 1052535"/>
                  <a:gd name="connsiteX10" fmla="*/ 1295400 w 2784143"/>
                  <a:gd name="connsiteY10" fmla="*/ 115277 h 1052535"/>
                  <a:gd name="connsiteX11" fmla="*/ 1143000 w 2784143"/>
                  <a:gd name="connsiteY11" fmla="*/ 151171 h 1052535"/>
                  <a:gd name="connsiteX12" fmla="*/ 990600 w 2784143"/>
                  <a:gd name="connsiteY12" fmla="*/ 115277 h 1052535"/>
                  <a:gd name="connsiteX13" fmla="*/ 838200 w 2784143"/>
                  <a:gd name="connsiteY13" fmla="*/ 145511 h 1052535"/>
                  <a:gd name="connsiteX14" fmla="*/ 644366 w 2784143"/>
                  <a:gd name="connsiteY14" fmla="*/ 140428 h 1052535"/>
                  <a:gd name="connsiteX15" fmla="*/ 581025 w 2784143"/>
                  <a:gd name="connsiteY15" fmla="*/ 127023 h 1052535"/>
                  <a:gd name="connsiteX16" fmla="*/ 381000 w 2784143"/>
                  <a:gd name="connsiteY16" fmla="*/ 115277 h 1052535"/>
                  <a:gd name="connsiteX17" fmla="*/ 148750 w 2784143"/>
                  <a:gd name="connsiteY17" fmla="*/ 134960 h 1052535"/>
                  <a:gd name="connsiteX18" fmla="*/ 0 w 2784143"/>
                  <a:gd name="connsiteY18" fmla="*/ 158606 h 1052535"/>
                  <a:gd name="connsiteX0" fmla="*/ 0 w 2784143"/>
                  <a:gd name="connsiteY0" fmla="*/ 151742 h 1045671"/>
                  <a:gd name="connsiteX1" fmla="*/ 0 w 2784143"/>
                  <a:gd name="connsiteY1" fmla="*/ 1045671 h 1045671"/>
                  <a:gd name="connsiteX2" fmla="*/ 2784143 w 2784143"/>
                  <a:gd name="connsiteY2" fmla="*/ 1045671 h 1045671"/>
                  <a:gd name="connsiteX3" fmla="*/ 2784143 w 2784143"/>
                  <a:gd name="connsiteY3" fmla="*/ 151742 h 1045671"/>
                  <a:gd name="connsiteX4" fmla="*/ 2468100 w 2784143"/>
                  <a:gd name="connsiteY4" fmla="*/ 135220 h 1045671"/>
                  <a:gd name="connsiteX5" fmla="*/ 2226310 w 2784143"/>
                  <a:gd name="connsiteY5" fmla="*/ 160632 h 1045671"/>
                  <a:gd name="connsiteX6" fmla="*/ 2057400 w 2784143"/>
                  <a:gd name="connsiteY6" fmla="*/ 114073 h 1045671"/>
                  <a:gd name="connsiteX7" fmla="*/ 1775389 w 2784143"/>
                  <a:gd name="connsiteY7" fmla="*/ 159006 h 1045671"/>
                  <a:gd name="connsiteX8" fmla="*/ 1600200 w 2784143"/>
                  <a:gd name="connsiteY8" fmla="*/ 114073 h 1045671"/>
                  <a:gd name="connsiteX9" fmla="*/ 1295400 w 2784143"/>
                  <a:gd name="connsiteY9" fmla="*/ 108413 h 1045671"/>
                  <a:gd name="connsiteX10" fmla="*/ 1143000 w 2784143"/>
                  <a:gd name="connsiteY10" fmla="*/ 144307 h 1045671"/>
                  <a:gd name="connsiteX11" fmla="*/ 990600 w 2784143"/>
                  <a:gd name="connsiteY11" fmla="*/ 108413 h 1045671"/>
                  <a:gd name="connsiteX12" fmla="*/ 838200 w 2784143"/>
                  <a:gd name="connsiteY12" fmla="*/ 138647 h 1045671"/>
                  <a:gd name="connsiteX13" fmla="*/ 644366 w 2784143"/>
                  <a:gd name="connsiteY13" fmla="*/ 133564 h 1045671"/>
                  <a:gd name="connsiteX14" fmla="*/ 581025 w 2784143"/>
                  <a:gd name="connsiteY14" fmla="*/ 120159 h 1045671"/>
                  <a:gd name="connsiteX15" fmla="*/ 381000 w 2784143"/>
                  <a:gd name="connsiteY15" fmla="*/ 108413 h 1045671"/>
                  <a:gd name="connsiteX16" fmla="*/ 148750 w 2784143"/>
                  <a:gd name="connsiteY16" fmla="*/ 128096 h 1045671"/>
                  <a:gd name="connsiteX17" fmla="*/ 0 w 2784143"/>
                  <a:gd name="connsiteY17" fmla="*/ 151742 h 1045671"/>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468100 w 2784143"/>
                  <a:gd name="connsiteY5" fmla="*/ 143941 h 1054392"/>
                  <a:gd name="connsiteX6" fmla="*/ 2226310 w 2784143"/>
                  <a:gd name="connsiteY6" fmla="*/ 169353 h 1054392"/>
                  <a:gd name="connsiteX7" fmla="*/ 2057400 w 2784143"/>
                  <a:gd name="connsiteY7" fmla="*/ 122794 h 1054392"/>
                  <a:gd name="connsiteX8" fmla="*/ 1775389 w 2784143"/>
                  <a:gd name="connsiteY8" fmla="*/ 167727 h 1054392"/>
                  <a:gd name="connsiteX9" fmla="*/ 1600200 w 2784143"/>
                  <a:gd name="connsiteY9" fmla="*/ 122794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26310 w 2784143"/>
                  <a:gd name="connsiteY5" fmla="*/ 169353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295400 w 2784143"/>
                  <a:gd name="connsiteY9" fmla="*/ 117134 h 1054392"/>
                  <a:gd name="connsiteX10" fmla="*/ 1143000 w 2784143"/>
                  <a:gd name="connsiteY10" fmla="*/ 153028 h 1054392"/>
                  <a:gd name="connsiteX11" fmla="*/ 990600 w 2784143"/>
                  <a:gd name="connsiteY11" fmla="*/ 117134 h 1054392"/>
                  <a:gd name="connsiteX12" fmla="*/ 838200 w 2784143"/>
                  <a:gd name="connsiteY12" fmla="*/ 147368 h 1054392"/>
                  <a:gd name="connsiteX13" fmla="*/ 644366 w 2784143"/>
                  <a:gd name="connsiteY13" fmla="*/ 142285 h 1054392"/>
                  <a:gd name="connsiteX14" fmla="*/ 581025 w 2784143"/>
                  <a:gd name="connsiteY14" fmla="*/ 128880 h 1054392"/>
                  <a:gd name="connsiteX15" fmla="*/ 381000 w 2784143"/>
                  <a:gd name="connsiteY15" fmla="*/ 117134 h 1054392"/>
                  <a:gd name="connsiteX16" fmla="*/ 148750 w 2784143"/>
                  <a:gd name="connsiteY16" fmla="*/ 136817 h 1054392"/>
                  <a:gd name="connsiteX17" fmla="*/ 0 w 2784143"/>
                  <a:gd name="connsiteY17"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26310 w 2784143"/>
                  <a:gd name="connsiteY5" fmla="*/ 169353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447800 w 2784143"/>
                  <a:gd name="connsiteY9" fmla="*/ 151171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209800 w 2784143"/>
                  <a:gd name="connsiteY5" fmla="*/ 181405 h 1054392"/>
                  <a:gd name="connsiteX6" fmla="*/ 2057400 w 2784143"/>
                  <a:gd name="connsiteY6" fmla="*/ 122794 h 1054392"/>
                  <a:gd name="connsiteX7" fmla="*/ 1775389 w 2784143"/>
                  <a:gd name="connsiteY7" fmla="*/ 167727 h 1054392"/>
                  <a:gd name="connsiteX8" fmla="*/ 1600200 w 2784143"/>
                  <a:gd name="connsiteY8" fmla="*/ 122794 h 1054392"/>
                  <a:gd name="connsiteX9" fmla="*/ 1447800 w 2784143"/>
                  <a:gd name="connsiteY9" fmla="*/ 151171 h 1054392"/>
                  <a:gd name="connsiteX10" fmla="*/ 1295400 w 2784143"/>
                  <a:gd name="connsiteY10" fmla="*/ 117134 h 1054392"/>
                  <a:gd name="connsiteX11" fmla="*/ 1143000 w 2784143"/>
                  <a:gd name="connsiteY11" fmla="*/ 153028 h 1054392"/>
                  <a:gd name="connsiteX12" fmla="*/ 990600 w 2784143"/>
                  <a:gd name="connsiteY12" fmla="*/ 117134 h 1054392"/>
                  <a:gd name="connsiteX13" fmla="*/ 838200 w 2784143"/>
                  <a:gd name="connsiteY13" fmla="*/ 147368 h 1054392"/>
                  <a:gd name="connsiteX14" fmla="*/ 644366 w 2784143"/>
                  <a:gd name="connsiteY14" fmla="*/ 142285 h 1054392"/>
                  <a:gd name="connsiteX15" fmla="*/ 581025 w 2784143"/>
                  <a:gd name="connsiteY15" fmla="*/ 128880 h 1054392"/>
                  <a:gd name="connsiteX16" fmla="*/ 381000 w 2784143"/>
                  <a:gd name="connsiteY16" fmla="*/ 117134 h 1054392"/>
                  <a:gd name="connsiteX17" fmla="*/ 148750 w 2784143"/>
                  <a:gd name="connsiteY17" fmla="*/ 136817 h 1054392"/>
                  <a:gd name="connsiteX18" fmla="*/ 0 w 2784143"/>
                  <a:gd name="connsiteY18" fmla="*/ 160463 h 1054392"/>
                  <a:gd name="connsiteX0" fmla="*/ 0 w 2784143"/>
                  <a:gd name="connsiteY0" fmla="*/ 160463 h 1054392"/>
                  <a:gd name="connsiteX1" fmla="*/ 0 w 2784143"/>
                  <a:gd name="connsiteY1" fmla="*/ 1054392 h 1054392"/>
                  <a:gd name="connsiteX2" fmla="*/ 2784143 w 2784143"/>
                  <a:gd name="connsiteY2" fmla="*/ 1054392 h 1054392"/>
                  <a:gd name="connsiteX3" fmla="*/ 2784143 w 2784143"/>
                  <a:gd name="connsiteY3" fmla="*/ 160463 h 1054392"/>
                  <a:gd name="connsiteX4" fmla="*/ 2514600 w 2784143"/>
                  <a:gd name="connsiteY4" fmla="*/ 183262 h 1054392"/>
                  <a:gd name="connsiteX5" fmla="*/ 2438400 w 2784143"/>
                  <a:gd name="connsiteY5" fmla="*/ 120937 h 1054392"/>
                  <a:gd name="connsiteX6" fmla="*/ 2209800 w 2784143"/>
                  <a:gd name="connsiteY6" fmla="*/ 181405 h 1054392"/>
                  <a:gd name="connsiteX7" fmla="*/ 2057400 w 2784143"/>
                  <a:gd name="connsiteY7" fmla="*/ 122794 h 1054392"/>
                  <a:gd name="connsiteX8" fmla="*/ 1775389 w 2784143"/>
                  <a:gd name="connsiteY8" fmla="*/ 167727 h 1054392"/>
                  <a:gd name="connsiteX9" fmla="*/ 1600200 w 2784143"/>
                  <a:gd name="connsiteY9" fmla="*/ 122794 h 1054392"/>
                  <a:gd name="connsiteX10" fmla="*/ 1447800 w 2784143"/>
                  <a:gd name="connsiteY10" fmla="*/ 151171 h 1054392"/>
                  <a:gd name="connsiteX11" fmla="*/ 1295400 w 2784143"/>
                  <a:gd name="connsiteY11" fmla="*/ 117134 h 1054392"/>
                  <a:gd name="connsiteX12" fmla="*/ 1143000 w 2784143"/>
                  <a:gd name="connsiteY12" fmla="*/ 153028 h 1054392"/>
                  <a:gd name="connsiteX13" fmla="*/ 990600 w 2784143"/>
                  <a:gd name="connsiteY13" fmla="*/ 117134 h 1054392"/>
                  <a:gd name="connsiteX14" fmla="*/ 838200 w 2784143"/>
                  <a:gd name="connsiteY14" fmla="*/ 147368 h 1054392"/>
                  <a:gd name="connsiteX15" fmla="*/ 644366 w 2784143"/>
                  <a:gd name="connsiteY15" fmla="*/ 142285 h 1054392"/>
                  <a:gd name="connsiteX16" fmla="*/ 581025 w 2784143"/>
                  <a:gd name="connsiteY16" fmla="*/ 128880 h 1054392"/>
                  <a:gd name="connsiteX17" fmla="*/ 381000 w 2784143"/>
                  <a:gd name="connsiteY17" fmla="*/ 117134 h 1054392"/>
                  <a:gd name="connsiteX18" fmla="*/ 148750 w 2784143"/>
                  <a:gd name="connsiteY18" fmla="*/ 136817 h 1054392"/>
                  <a:gd name="connsiteX19" fmla="*/ 0 w 2784143"/>
                  <a:gd name="connsiteY19" fmla="*/ 160463 h 1054392"/>
                  <a:gd name="connsiteX0" fmla="*/ 0 w 2784143"/>
                  <a:gd name="connsiteY0" fmla="*/ 155576 h 1049505"/>
                  <a:gd name="connsiteX1" fmla="*/ 0 w 2784143"/>
                  <a:gd name="connsiteY1" fmla="*/ 1049505 h 1049505"/>
                  <a:gd name="connsiteX2" fmla="*/ 2784143 w 2784143"/>
                  <a:gd name="connsiteY2" fmla="*/ 1049505 h 1049505"/>
                  <a:gd name="connsiteX3" fmla="*/ 2784143 w 2784143"/>
                  <a:gd name="connsiteY3" fmla="*/ 155576 h 1049505"/>
                  <a:gd name="connsiteX4" fmla="*/ 2438400 w 2784143"/>
                  <a:gd name="connsiteY4" fmla="*/ 116050 h 1049505"/>
                  <a:gd name="connsiteX5" fmla="*/ 2209800 w 2784143"/>
                  <a:gd name="connsiteY5" fmla="*/ 176518 h 1049505"/>
                  <a:gd name="connsiteX6" fmla="*/ 2057400 w 2784143"/>
                  <a:gd name="connsiteY6" fmla="*/ 117907 h 1049505"/>
                  <a:gd name="connsiteX7" fmla="*/ 1775389 w 2784143"/>
                  <a:gd name="connsiteY7" fmla="*/ 162840 h 1049505"/>
                  <a:gd name="connsiteX8" fmla="*/ 1600200 w 2784143"/>
                  <a:gd name="connsiteY8" fmla="*/ 117907 h 1049505"/>
                  <a:gd name="connsiteX9" fmla="*/ 1447800 w 2784143"/>
                  <a:gd name="connsiteY9" fmla="*/ 146284 h 1049505"/>
                  <a:gd name="connsiteX10" fmla="*/ 1295400 w 2784143"/>
                  <a:gd name="connsiteY10" fmla="*/ 112247 h 1049505"/>
                  <a:gd name="connsiteX11" fmla="*/ 1143000 w 2784143"/>
                  <a:gd name="connsiteY11" fmla="*/ 148141 h 1049505"/>
                  <a:gd name="connsiteX12" fmla="*/ 990600 w 2784143"/>
                  <a:gd name="connsiteY12" fmla="*/ 112247 h 1049505"/>
                  <a:gd name="connsiteX13" fmla="*/ 838200 w 2784143"/>
                  <a:gd name="connsiteY13" fmla="*/ 142481 h 1049505"/>
                  <a:gd name="connsiteX14" fmla="*/ 644366 w 2784143"/>
                  <a:gd name="connsiteY14" fmla="*/ 137398 h 1049505"/>
                  <a:gd name="connsiteX15" fmla="*/ 581025 w 2784143"/>
                  <a:gd name="connsiteY15" fmla="*/ 123993 h 1049505"/>
                  <a:gd name="connsiteX16" fmla="*/ 381000 w 2784143"/>
                  <a:gd name="connsiteY16" fmla="*/ 112247 h 1049505"/>
                  <a:gd name="connsiteX17" fmla="*/ 148750 w 2784143"/>
                  <a:gd name="connsiteY17" fmla="*/ 131930 h 1049505"/>
                  <a:gd name="connsiteX18" fmla="*/ 0 w 2784143"/>
                  <a:gd name="connsiteY18" fmla="*/ 155576 h 1049505"/>
                  <a:gd name="connsiteX0" fmla="*/ 0 w 2784143"/>
                  <a:gd name="connsiteY0" fmla="*/ 147108 h 1041037"/>
                  <a:gd name="connsiteX1" fmla="*/ 0 w 2784143"/>
                  <a:gd name="connsiteY1" fmla="*/ 1041037 h 1041037"/>
                  <a:gd name="connsiteX2" fmla="*/ 2784143 w 2784143"/>
                  <a:gd name="connsiteY2" fmla="*/ 1041037 h 1041037"/>
                  <a:gd name="connsiteX3" fmla="*/ 2784143 w 2784143"/>
                  <a:gd name="connsiteY3" fmla="*/ 147108 h 1041037"/>
                  <a:gd name="connsiteX4" fmla="*/ 2209800 w 2784143"/>
                  <a:gd name="connsiteY4" fmla="*/ 168050 h 1041037"/>
                  <a:gd name="connsiteX5" fmla="*/ 2057400 w 2784143"/>
                  <a:gd name="connsiteY5" fmla="*/ 109439 h 1041037"/>
                  <a:gd name="connsiteX6" fmla="*/ 1775389 w 2784143"/>
                  <a:gd name="connsiteY6" fmla="*/ 154372 h 1041037"/>
                  <a:gd name="connsiteX7" fmla="*/ 1600200 w 2784143"/>
                  <a:gd name="connsiteY7" fmla="*/ 109439 h 1041037"/>
                  <a:gd name="connsiteX8" fmla="*/ 1447800 w 2784143"/>
                  <a:gd name="connsiteY8" fmla="*/ 137816 h 1041037"/>
                  <a:gd name="connsiteX9" fmla="*/ 1295400 w 2784143"/>
                  <a:gd name="connsiteY9" fmla="*/ 103779 h 1041037"/>
                  <a:gd name="connsiteX10" fmla="*/ 1143000 w 2784143"/>
                  <a:gd name="connsiteY10" fmla="*/ 139673 h 1041037"/>
                  <a:gd name="connsiteX11" fmla="*/ 990600 w 2784143"/>
                  <a:gd name="connsiteY11" fmla="*/ 103779 h 1041037"/>
                  <a:gd name="connsiteX12" fmla="*/ 838200 w 2784143"/>
                  <a:gd name="connsiteY12" fmla="*/ 134013 h 1041037"/>
                  <a:gd name="connsiteX13" fmla="*/ 644366 w 2784143"/>
                  <a:gd name="connsiteY13" fmla="*/ 128930 h 1041037"/>
                  <a:gd name="connsiteX14" fmla="*/ 581025 w 2784143"/>
                  <a:gd name="connsiteY14" fmla="*/ 115525 h 1041037"/>
                  <a:gd name="connsiteX15" fmla="*/ 381000 w 2784143"/>
                  <a:gd name="connsiteY15" fmla="*/ 103779 h 1041037"/>
                  <a:gd name="connsiteX16" fmla="*/ 148750 w 2784143"/>
                  <a:gd name="connsiteY16" fmla="*/ 123462 h 1041037"/>
                  <a:gd name="connsiteX17" fmla="*/ 0 w 2784143"/>
                  <a:gd name="connsiteY17" fmla="*/ 147108 h 1041037"/>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098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098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115270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213187 h 1052528"/>
                  <a:gd name="connsiteX17" fmla="*/ 148750 w 2784143"/>
                  <a:gd name="connsiteY17" fmla="*/ 134953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644366 w 2784143"/>
                  <a:gd name="connsiteY14" fmla="*/ 14042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151164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00200 w 2784143"/>
                  <a:gd name="connsiteY8" fmla="*/ 120930 h 1052528"/>
                  <a:gd name="connsiteX9" fmla="*/ 1447800 w 2784143"/>
                  <a:gd name="connsiteY9" fmla="*/ 149307 h 1052528"/>
                  <a:gd name="connsiteX10" fmla="*/ 1295400 w 2784143"/>
                  <a:gd name="connsiteY10" fmla="*/ 115270 h 1052528"/>
                  <a:gd name="connsiteX11" fmla="*/ 1143000 w 2784143"/>
                  <a:gd name="connsiteY11" fmla="*/ 319781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057400 w 2784143"/>
                  <a:gd name="connsiteY6" fmla="*/ 120930 h 1052528"/>
                  <a:gd name="connsiteX7" fmla="*/ 1775389 w 2784143"/>
                  <a:gd name="connsiteY7" fmla="*/ 165863 h 1052528"/>
                  <a:gd name="connsiteX8" fmla="*/ 1676400 w 2784143"/>
                  <a:gd name="connsiteY8" fmla="*/ 319781 h 1052528"/>
                  <a:gd name="connsiteX9" fmla="*/ 1447800 w 2784143"/>
                  <a:gd name="connsiteY9" fmla="*/ 149307 h 1052528"/>
                  <a:gd name="connsiteX10" fmla="*/ 1295400 w 2784143"/>
                  <a:gd name="connsiteY10" fmla="*/ 115270 h 1052528"/>
                  <a:gd name="connsiteX11" fmla="*/ 1143000 w 2784143"/>
                  <a:gd name="connsiteY11" fmla="*/ 319781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8599 h 1052528"/>
                  <a:gd name="connsiteX1" fmla="*/ 0 w 2784143"/>
                  <a:gd name="connsiteY1" fmla="*/ 1052528 h 1052528"/>
                  <a:gd name="connsiteX2" fmla="*/ 2784143 w 2784143"/>
                  <a:gd name="connsiteY2" fmla="*/ 1052528 h 1052528"/>
                  <a:gd name="connsiteX3" fmla="*/ 2784143 w 2784143"/>
                  <a:gd name="connsiteY3" fmla="*/ 158599 h 1052528"/>
                  <a:gd name="connsiteX4" fmla="*/ 2438400 w 2784143"/>
                  <a:gd name="connsiteY4" fmla="*/ 119072 h 1052528"/>
                  <a:gd name="connsiteX5" fmla="*/ 2286000 w 2784143"/>
                  <a:gd name="connsiteY5" fmla="*/ 179541 h 1052528"/>
                  <a:gd name="connsiteX6" fmla="*/ 2133600 w 2784143"/>
                  <a:gd name="connsiteY6" fmla="*/ 319781 h 1052528"/>
                  <a:gd name="connsiteX7" fmla="*/ 1775389 w 2784143"/>
                  <a:gd name="connsiteY7" fmla="*/ 165863 h 1052528"/>
                  <a:gd name="connsiteX8" fmla="*/ 1676400 w 2784143"/>
                  <a:gd name="connsiteY8" fmla="*/ 319781 h 1052528"/>
                  <a:gd name="connsiteX9" fmla="*/ 1447800 w 2784143"/>
                  <a:gd name="connsiteY9" fmla="*/ 149307 h 1052528"/>
                  <a:gd name="connsiteX10" fmla="*/ 1295400 w 2784143"/>
                  <a:gd name="connsiteY10" fmla="*/ 115270 h 1052528"/>
                  <a:gd name="connsiteX11" fmla="*/ 1143000 w 2784143"/>
                  <a:gd name="connsiteY11" fmla="*/ 319781 h 1052528"/>
                  <a:gd name="connsiteX12" fmla="*/ 990600 w 2784143"/>
                  <a:gd name="connsiteY12" fmla="*/ 115270 h 1052528"/>
                  <a:gd name="connsiteX13" fmla="*/ 838200 w 2784143"/>
                  <a:gd name="connsiteY13" fmla="*/ 145504 h 1052528"/>
                  <a:gd name="connsiteX14" fmla="*/ 762000 w 2784143"/>
                  <a:gd name="connsiteY14" fmla="*/ 319781 h 1052528"/>
                  <a:gd name="connsiteX15" fmla="*/ 581025 w 2784143"/>
                  <a:gd name="connsiteY15" fmla="*/ 127016 h 1052528"/>
                  <a:gd name="connsiteX16" fmla="*/ 381000 w 2784143"/>
                  <a:gd name="connsiteY16" fmla="*/ 213187 h 1052528"/>
                  <a:gd name="connsiteX17" fmla="*/ 152400 w 2784143"/>
                  <a:gd name="connsiteY17" fmla="*/ 213187 h 1052528"/>
                  <a:gd name="connsiteX18" fmla="*/ 0 w 2784143"/>
                  <a:gd name="connsiteY18" fmla="*/ 158599 h 1052528"/>
                  <a:gd name="connsiteX0" fmla="*/ 0 w 2784143"/>
                  <a:gd name="connsiteY0" fmla="*/ 150993 h 1044922"/>
                  <a:gd name="connsiteX1" fmla="*/ 0 w 2784143"/>
                  <a:gd name="connsiteY1" fmla="*/ 1044922 h 1044922"/>
                  <a:gd name="connsiteX2" fmla="*/ 2784143 w 2784143"/>
                  <a:gd name="connsiteY2" fmla="*/ 1044922 h 1044922"/>
                  <a:gd name="connsiteX3" fmla="*/ 2784143 w 2784143"/>
                  <a:gd name="connsiteY3" fmla="*/ 150993 h 1044922"/>
                  <a:gd name="connsiteX4" fmla="*/ 2590800 w 2784143"/>
                  <a:gd name="connsiteY4" fmla="*/ 312175 h 1044922"/>
                  <a:gd name="connsiteX5" fmla="*/ 2438400 w 2784143"/>
                  <a:gd name="connsiteY5" fmla="*/ 111466 h 1044922"/>
                  <a:gd name="connsiteX6" fmla="*/ 2286000 w 2784143"/>
                  <a:gd name="connsiteY6" fmla="*/ 171935 h 1044922"/>
                  <a:gd name="connsiteX7" fmla="*/ 2133600 w 2784143"/>
                  <a:gd name="connsiteY7" fmla="*/ 312175 h 1044922"/>
                  <a:gd name="connsiteX8" fmla="*/ 1775389 w 2784143"/>
                  <a:gd name="connsiteY8" fmla="*/ 158257 h 1044922"/>
                  <a:gd name="connsiteX9" fmla="*/ 1676400 w 2784143"/>
                  <a:gd name="connsiteY9" fmla="*/ 312175 h 1044922"/>
                  <a:gd name="connsiteX10" fmla="*/ 1447800 w 2784143"/>
                  <a:gd name="connsiteY10" fmla="*/ 141701 h 1044922"/>
                  <a:gd name="connsiteX11" fmla="*/ 1295400 w 2784143"/>
                  <a:gd name="connsiteY11" fmla="*/ 107664 h 1044922"/>
                  <a:gd name="connsiteX12" fmla="*/ 1143000 w 2784143"/>
                  <a:gd name="connsiteY12" fmla="*/ 312175 h 1044922"/>
                  <a:gd name="connsiteX13" fmla="*/ 990600 w 2784143"/>
                  <a:gd name="connsiteY13" fmla="*/ 107664 h 1044922"/>
                  <a:gd name="connsiteX14" fmla="*/ 838200 w 2784143"/>
                  <a:gd name="connsiteY14" fmla="*/ 137898 h 1044922"/>
                  <a:gd name="connsiteX15" fmla="*/ 762000 w 2784143"/>
                  <a:gd name="connsiteY15" fmla="*/ 312175 h 1044922"/>
                  <a:gd name="connsiteX16" fmla="*/ 581025 w 2784143"/>
                  <a:gd name="connsiteY16" fmla="*/ 119410 h 1044922"/>
                  <a:gd name="connsiteX17" fmla="*/ 381000 w 2784143"/>
                  <a:gd name="connsiteY17" fmla="*/ 205581 h 1044922"/>
                  <a:gd name="connsiteX18" fmla="*/ 152400 w 2784143"/>
                  <a:gd name="connsiteY18" fmla="*/ 205581 h 1044922"/>
                  <a:gd name="connsiteX19" fmla="*/ 0 w 2784143"/>
                  <a:gd name="connsiteY19" fmla="*/ 150993 h 1044922"/>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762000 w 2784143"/>
                  <a:gd name="connsiteY15" fmla="*/ 312176 h 1044923"/>
                  <a:gd name="connsiteX16" fmla="*/ 581025 w 2784143"/>
                  <a:gd name="connsiteY16" fmla="*/ 119411 h 1044923"/>
                  <a:gd name="connsiteX17" fmla="*/ 381000 w 2784143"/>
                  <a:gd name="connsiteY17" fmla="*/ 205582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762000 w 2784143"/>
                  <a:gd name="connsiteY15" fmla="*/ 312176 h 1044923"/>
                  <a:gd name="connsiteX16" fmla="*/ 573405 w 2784143"/>
                  <a:gd name="connsiteY16" fmla="*/ 172708 h 1044923"/>
                  <a:gd name="connsiteX17" fmla="*/ 381000 w 2784143"/>
                  <a:gd name="connsiteY17" fmla="*/ 205582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73405 w 2784143"/>
                  <a:gd name="connsiteY16" fmla="*/ 172708 h 1044923"/>
                  <a:gd name="connsiteX17" fmla="*/ 381000 w 2784143"/>
                  <a:gd name="connsiteY17" fmla="*/ 205582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73405 w 2784143"/>
                  <a:gd name="connsiteY16" fmla="*/ 172708 h 1044923"/>
                  <a:gd name="connsiteX17" fmla="*/ 358140 w 2784143"/>
                  <a:gd name="connsiteY17" fmla="*/ 152286 h 1044923"/>
                  <a:gd name="connsiteX18" fmla="*/ 243840 w 2784143"/>
                  <a:gd name="connsiteY18" fmla="*/ 248220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73405 w 2784143"/>
                  <a:gd name="connsiteY16" fmla="*/ 172708 h 1044923"/>
                  <a:gd name="connsiteX17" fmla="*/ 358140 w 2784143"/>
                  <a:gd name="connsiteY17" fmla="*/ 152286 h 1044923"/>
                  <a:gd name="connsiteX18" fmla="*/ 205740 w 2784143"/>
                  <a:gd name="connsiteY18" fmla="*/ 237561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70560 w 2784143"/>
                  <a:gd name="connsiteY15" fmla="*/ 290858 h 1044923"/>
                  <a:gd name="connsiteX16" fmla="*/ 535305 w 2784143"/>
                  <a:gd name="connsiteY16" fmla="*/ 257983 h 1044923"/>
                  <a:gd name="connsiteX17" fmla="*/ 358140 w 2784143"/>
                  <a:gd name="connsiteY17" fmla="*/ 152286 h 1044923"/>
                  <a:gd name="connsiteX18" fmla="*/ 205740 w 2784143"/>
                  <a:gd name="connsiteY18" fmla="*/ 237561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137899 h 1044923"/>
                  <a:gd name="connsiteX15" fmla="*/ 685800 w 2784143"/>
                  <a:gd name="connsiteY15" fmla="*/ 120308 h 1044923"/>
                  <a:gd name="connsiteX16" fmla="*/ 535305 w 2784143"/>
                  <a:gd name="connsiteY16" fmla="*/ 257983 h 1044923"/>
                  <a:gd name="connsiteX17" fmla="*/ 358140 w 2784143"/>
                  <a:gd name="connsiteY17" fmla="*/ 152286 h 1044923"/>
                  <a:gd name="connsiteX18" fmla="*/ 205740 w 2784143"/>
                  <a:gd name="connsiteY18" fmla="*/ 237561 h 1044923"/>
                  <a:gd name="connsiteX19" fmla="*/ 0 w 2784143"/>
                  <a:gd name="connsiteY19"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38200 w 2784143"/>
                  <a:gd name="connsiteY14" fmla="*/ 205583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43000 w 2784143"/>
                  <a:gd name="connsiteY12" fmla="*/ 312176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780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676400 w 2784143"/>
                  <a:gd name="connsiteY9" fmla="*/ 312176 h 1044923"/>
                  <a:gd name="connsiteX10" fmla="*/ 144018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75389 w 2784143"/>
                  <a:gd name="connsiteY8" fmla="*/ 158258 h 1044923"/>
                  <a:gd name="connsiteX9" fmla="*/ 1531620 w 2784143"/>
                  <a:gd name="connsiteY9" fmla="*/ 280198 h 1044923"/>
                  <a:gd name="connsiteX10" fmla="*/ 144018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722049 w 2784143"/>
                  <a:gd name="connsiteY8" fmla="*/ 104961 h 1044923"/>
                  <a:gd name="connsiteX9" fmla="*/ 1531620 w 2784143"/>
                  <a:gd name="connsiteY9" fmla="*/ 280198 h 1044923"/>
                  <a:gd name="connsiteX10" fmla="*/ 1440180 w 2784143"/>
                  <a:gd name="connsiteY10" fmla="*/ 141702 h 1044923"/>
                  <a:gd name="connsiteX11" fmla="*/ 1295400 w 2784143"/>
                  <a:gd name="connsiteY11" fmla="*/ 107665 h 1044923"/>
                  <a:gd name="connsiteX12" fmla="*/ 1165860 w 2784143"/>
                  <a:gd name="connsiteY12" fmla="*/ 280198 h 1044923"/>
                  <a:gd name="connsiteX13" fmla="*/ 990600 w 2784143"/>
                  <a:gd name="connsiteY13" fmla="*/ 107665 h 1044923"/>
                  <a:gd name="connsiteX14" fmla="*/ 883920 w 2784143"/>
                  <a:gd name="connsiteY14" fmla="*/ 290858 h 1044923"/>
                  <a:gd name="connsiteX15" fmla="*/ 838200 w 2784143"/>
                  <a:gd name="connsiteY15" fmla="*/ 137899 h 1044923"/>
                  <a:gd name="connsiteX16" fmla="*/ 685800 w 2784143"/>
                  <a:gd name="connsiteY16" fmla="*/ 120308 h 1044923"/>
                  <a:gd name="connsiteX17" fmla="*/ 535305 w 2784143"/>
                  <a:gd name="connsiteY17" fmla="*/ 257983 h 1044923"/>
                  <a:gd name="connsiteX18" fmla="*/ 358140 w 2784143"/>
                  <a:gd name="connsiteY18" fmla="*/ 152286 h 1044923"/>
                  <a:gd name="connsiteX19" fmla="*/ 205740 w 2784143"/>
                  <a:gd name="connsiteY19" fmla="*/ 237561 h 1044923"/>
                  <a:gd name="connsiteX20" fmla="*/ 0 w 2784143"/>
                  <a:gd name="connsiteY20"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1874520 w 2784143"/>
                  <a:gd name="connsiteY8" fmla="*/ 322836 h 1044923"/>
                  <a:gd name="connsiteX9" fmla="*/ 1722049 w 2784143"/>
                  <a:gd name="connsiteY9" fmla="*/ 104961 h 1044923"/>
                  <a:gd name="connsiteX10" fmla="*/ 1531620 w 2784143"/>
                  <a:gd name="connsiteY10" fmla="*/ 280198 h 1044923"/>
                  <a:gd name="connsiteX11" fmla="*/ 1440180 w 2784143"/>
                  <a:gd name="connsiteY11" fmla="*/ 141702 h 1044923"/>
                  <a:gd name="connsiteX12" fmla="*/ 1295400 w 2784143"/>
                  <a:gd name="connsiteY12" fmla="*/ 107665 h 1044923"/>
                  <a:gd name="connsiteX13" fmla="*/ 1165860 w 2784143"/>
                  <a:gd name="connsiteY13" fmla="*/ 280198 h 1044923"/>
                  <a:gd name="connsiteX14" fmla="*/ 990600 w 2784143"/>
                  <a:gd name="connsiteY14" fmla="*/ 107665 h 1044923"/>
                  <a:gd name="connsiteX15" fmla="*/ 883920 w 2784143"/>
                  <a:gd name="connsiteY15" fmla="*/ 290858 h 1044923"/>
                  <a:gd name="connsiteX16" fmla="*/ 838200 w 2784143"/>
                  <a:gd name="connsiteY16" fmla="*/ 137899 h 1044923"/>
                  <a:gd name="connsiteX17" fmla="*/ 685800 w 2784143"/>
                  <a:gd name="connsiteY17" fmla="*/ 120308 h 1044923"/>
                  <a:gd name="connsiteX18" fmla="*/ 535305 w 2784143"/>
                  <a:gd name="connsiteY18" fmla="*/ 257983 h 1044923"/>
                  <a:gd name="connsiteX19" fmla="*/ 358140 w 2784143"/>
                  <a:gd name="connsiteY19" fmla="*/ 152286 h 1044923"/>
                  <a:gd name="connsiteX20" fmla="*/ 205740 w 2784143"/>
                  <a:gd name="connsiteY20" fmla="*/ 237561 h 1044923"/>
                  <a:gd name="connsiteX21" fmla="*/ 0 w 2784143"/>
                  <a:gd name="connsiteY21"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86000 w 2784143"/>
                  <a:gd name="connsiteY6" fmla="*/ 171936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38400 w 2784143"/>
                  <a:gd name="connsiteY5" fmla="*/ 111467 h 1044923"/>
                  <a:gd name="connsiteX6" fmla="*/ 2255520 w 2784143"/>
                  <a:gd name="connsiteY6" fmla="*/ 118639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590800 w 2784143"/>
                  <a:gd name="connsiteY4" fmla="*/ 312176 h 1044923"/>
                  <a:gd name="connsiteX5" fmla="*/ 2453640 w 2784143"/>
                  <a:gd name="connsiteY5" fmla="*/ 271357 h 1044923"/>
                  <a:gd name="connsiteX6" fmla="*/ 2255520 w 2784143"/>
                  <a:gd name="connsiteY6" fmla="*/ 118639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50994 h 1044923"/>
                  <a:gd name="connsiteX1" fmla="*/ 0 w 2784143"/>
                  <a:gd name="connsiteY1" fmla="*/ 1044923 h 1044923"/>
                  <a:gd name="connsiteX2" fmla="*/ 2784143 w 2784143"/>
                  <a:gd name="connsiteY2" fmla="*/ 1044923 h 1044923"/>
                  <a:gd name="connsiteX3" fmla="*/ 2784143 w 2784143"/>
                  <a:gd name="connsiteY3" fmla="*/ 150994 h 1044923"/>
                  <a:gd name="connsiteX4" fmla="*/ 2499360 w 2784143"/>
                  <a:gd name="connsiteY4" fmla="*/ 109649 h 1044923"/>
                  <a:gd name="connsiteX5" fmla="*/ 2453640 w 2784143"/>
                  <a:gd name="connsiteY5" fmla="*/ 271357 h 1044923"/>
                  <a:gd name="connsiteX6" fmla="*/ 2255520 w 2784143"/>
                  <a:gd name="connsiteY6" fmla="*/ 118639 h 1044923"/>
                  <a:gd name="connsiteX7" fmla="*/ 2133600 w 2784143"/>
                  <a:gd name="connsiteY7" fmla="*/ 312176 h 1044923"/>
                  <a:gd name="connsiteX8" fmla="*/ 2034540 w 2784143"/>
                  <a:gd name="connsiteY8" fmla="*/ 109649 h 1044923"/>
                  <a:gd name="connsiteX9" fmla="*/ 1874520 w 2784143"/>
                  <a:gd name="connsiteY9" fmla="*/ 322836 h 1044923"/>
                  <a:gd name="connsiteX10" fmla="*/ 1722049 w 2784143"/>
                  <a:gd name="connsiteY10" fmla="*/ 104961 h 1044923"/>
                  <a:gd name="connsiteX11" fmla="*/ 1531620 w 2784143"/>
                  <a:gd name="connsiteY11" fmla="*/ 280198 h 1044923"/>
                  <a:gd name="connsiteX12" fmla="*/ 1440180 w 2784143"/>
                  <a:gd name="connsiteY12" fmla="*/ 141702 h 1044923"/>
                  <a:gd name="connsiteX13" fmla="*/ 1295400 w 2784143"/>
                  <a:gd name="connsiteY13" fmla="*/ 107665 h 1044923"/>
                  <a:gd name="connsiteX14" fmla="*/ 1165860 w 2784143"/>
                  <a:gd name="connsiteY14" fmla="*/ 280198 h 1044923"/>
                  <a:gd name="connsiteX15" fmla="*/ 990600 w 2784143"/>
                  <a:gd name="connsiteY15" fmla="*/ 107665 h 1044923"/>
                  <a:gd name="connsiteX16" fmla="*/ 883920 w 2784143"/>
                  <a:gd name="connsiteY16" fmla="*/ 290858 h 1044923"/>
                  <a:gd name="connsiteX17" fmla="*/ 838200 w 2784143"/>
                  <a:gd name="connsiteY17" fmla="*/ 137899 h 1044923"/>
                  <a:gd name="connsiteX18" fmla="*/ 685800 w 2784143"/>
                  <a:gd name="connsiteY18" fmla="*/ 120308 h 1044923"/>
                  <a:gd name="connsiteX19" fmla="*/ 535305 w 2784143"/>
                  <a:gd name="connsiteY19" fmla="*/ 257983 h 1044923"/>
                  <a:gd name="connsiteX20" fmla="*/ 358140 w 2784143"/>
                  <a:gd name="connsiteY20" fmla="*/ 152286 h 1044923"/>
                  <a:gd name="connsiteX21" fmla="*/ 205740 w 2784143"/>
                  <a:gd name="connsiteY21" fmla="*/ 237561 h 1044923"/>
                  <a:gd name="connsiteX22" fmla="*/ 0 w 2784143"/>
                  <a:gd name="connsiteY22" fmla="*/ 150994 h 1044923"/>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3920 w 2784143"/>
                  <a:gd name="connsiteY17" fmla="*/ 302849 h 1056914"/>
                  <a:gd name="connsiteX18" fmla="*/ 838200 w 2784143"/>
                  <a:gd name="connsiteY18" fmla="*/ 149890 h 1056914"/>
                  <a:gd name="connsiteX19" fmla="*/ 685800 w 2784143"/>
                  <a:gd name="connsiteY19" fmla="*/ 132299 h 1056914"/>
                  <a:gd name="connsiteX20" fmla="*/ 535305 w 2784143"/>
                  <a:gd name="connsiteY20" fmla="*/ 269974 h 1056914"/>
                  <a:gd name="connsiteX21" fmla="*/ 358140 w 2784143"/>
                  <a:gd name="connsiteY21" fmla="*/ 164277 h 1056914"/>
                  <a:gd name="connsiteX22" fmla="*/ 205740 w 2784143"/>
                  <a:gd name="connsiteY22" fmla="*/ 249552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69974 h 1056914"/>
                  <a:gd name="connsiteX21" fmla="*/ 358140 w 2784143"/>
                  <a:gd name="connsiteY21" fmla="*/ 164277 h 1056914"/>
                  <a:gd name="connsiteX22" fmla="*/ 205740 w 2784143"/>
                  <a:gd name="connsiteY22" fmla="*/ 249552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205740 w 2784143"/>
                  <a:gd name="connsiteY22" fmla="*/ 249552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65860 w 2784143"/>
                  <a:gd name="connsiteY15" fmla="*/ 292189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31620 w 2784143"/>
                  <a:gd name="connsiteY12" fmla="*/ 292189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334827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33600 w 2784143"/>
                  <a:gd name="connsiteY8" fmla="*/ 324167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453640 w 2784143"/>
                  <a:gd name="connsiteY6" fmla="*/ 283348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7000 w 2784143"/>
                  <a:gd name="connsiteY4" fmla="*/ 324167 h 1056914"/>
                  <a:gd name="connsiteX5" fmla="*/ 2499360 w 2784143"/>
                  <a:gd name="connsiteY5" fmla="*/ 121640 h 1056914"/>
                  <a:gd name="connsiteX6" fmla="*/ 2391728 w 2784143"/>
                  <a:gd name="connsiteY6" fmla="*/ 249900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 name="connsiteX0" fmla="*/ 0 w 2784143"/>
                  <a:gd name="connsiteY0" fmla="*/ 162985 h 1056914"/>
                  <a:gd name="connsiteX1" fmla="*/ 0 w 2784143"/>
                  <a:gd name="connsiteY1" fmla="*/ 1056914 h 1056914"/>
                  <a:gd name="connsiteX2" fmla="*/ 2784143 w 2784143"/>
                  <a:gd name="connsiteY2" fmla="*/ 1056914 h 1056914"/>
                  <a:gd name="connsiteX3" fmla="*/ 2784143 w 2784143"/>
                  <a:gd name="connsiteY3" fmla="*/ 162985 h 1056914"/>
                  <a:gd name="connsiteX4" fmla="*/ 2662237 w 2784143"/>
                  <a:gd name="connsiteY4" fmla="*/ 230509 h 1056914"/>
                  <a:gd name="connsiteX5" fmla="*/ 2499360 w 2784143"/>
                  <a:gd name="connsiteY5" fmla="*/ 121640 h 1056914"/>
                  <a:gd name="connsiteX6" fmla="*/ 2391728 w 2784143"/>
                  <a:gd name="connsiteY6" fmla="*/ 249900 h 1056914"/>
                  <a:gd name="connsiteX7" fmla="*/ 2255520 w 2784143"/>
                  <a:gd name="connsiteY7" fmla="*/ 130630 h 1056914"/>
                  <a:gd name="connsiteX8" fmla="*/ 2143125 w 2784143"/>
                  <a:gd name="connsiteY8" fmla="*/ 223820 h 1056914"/>
                  <a:gd name="connsiteX9" fmla="*/ 2034540 w 2784143"/>
                  <a:gd name="connsiteY9" fmla="*/ 121640 h 1056914"/>
                  <a:gd name="connsiteX10" fmla="*/ 1874520 w 2784143"/>
                  <a:gd name="connsiteY10" fmla="*/ 214410 h 1056914"/>
                  <a:gd name="connsiteX11" fmla="*/ 1722049 w 2784143"/>
                  <a:gd name="connsiteY11" fmla="*/ 116952 h 1056914"/>
                  <a:gd name="connsiteX12" fmla="*/ 1555433 w 2784143"/>
                  <a:gd name="connsiteY12" fmla="*/ 231981 h 1056914"/>
                  <a:gd name="connsiteX13" fmla="*/ 1440180 w 2784143"/>
                  <a:gd name="connsiteY13" fmla="*/ 153693 h 1056914"/>
                  <a:gd name="connsiteX14" fmla="*/ 1295400 w 2784143"/>
                  <a:gd name="connsiteY14" fmla="*/ 119656 h 1056914"/>
                  <a:gd name="connsiteX15" fmla="*/ 1180148 w 2784143"/>
                  <a:gd name="connsiteY15" fmla="*/ 218602 h 1056914"/>
                  <a:gd name="connsiteX16" fmla="*/ 990600 w 2784143"/>
                  <a:gd name="connsiteY16" fmla="*/ 119656 h 1056914"/>
                  <a:gd name="connsiteX17" fmla="*/ 888683 w 2784143"/>
                  <a:gd name="connsiteY17" fmla="*/ 229262 h 1056914"/>
                  <a:gd name="connsiteX18" fmla="*/ 838200 w 2784143"/>
                  <a:gd name="connsiteY18" fmla="*/ 149890 h 1056914"/>
                  <a:gd name="connsiteX19" fmla="*/ 685800 w 2784143"/>
                  <a:gd name="connsiteY19" fmla="*/ 132299 h 1056914"/>
                  <a:gd name="connsiteX20" fmla="*/ 535305 w 2784143"/>
                  <a:gd name="connsiteY20" fmla="*/ 229835 h 1056914"/>
                  <a:gd name="connsiteX21" fmla="*/ 358140 w 2784143"/>
                  <a:gd name="connsiteY21" fmla="*/ 164277 h 1056914"/>
                  <a:gd name="connsiteX22" fmla="*/ 186690 w 2784143"/>
                  <a:gd name="connsiteY22" fmla="*/ 209413 h 1056914"/>
                  <a:gd name="connsiteX23" fmla="*/ 0 w 2784143"/>
                  <a:gd name="connsiteY23" fmla="*/ 162985 h 105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4143" h="1056914">
                    <a:moveTo>
                      <a:pt x="0" y="162985"/>
                    </a:moveTo>
                    <a:lnTo>
                      <a:pt x="0" y="1056914"/>
                    </a:lnTo>
                    <a:lnTo>
                      <a:pt x="2784143" y="1056914"/>
                    </a:lnTo>
                    <a:lnTo>
                      <a:pt x="2784143" y="162985"/>
                    </a:lnTo>
                    <a:cubicBezTo>
                      <a:pt x="2765889" y="0"/>
                      <a:pt x="2709701" y="237400"/>
                      <a:pt x="2662237" y="230509"/>
                    </a:cubicBezTo>
                    <a:cubicBezTo>
                      <a:pt x="2614773" y="223618"/>
                      <a:pt x="2544445" y="118408"/>
                      <a:pt x="2499360" y="121640"/>
                    </a:cubicBezTo>
                    <a:cubicBezTo>
                      <a:pt x="2454275" y="124872"/>
                      <a:pt x="2440147" y="244404"/>
                      <a:pt x="2391728" y="249900"/>
                    </a:cubicBezTo>
                    <a:cubicBezTo>
                      <a:pt x="2296004" y="253390"/>
                      <a:pt x="2296954" y="134977"/>
                      <a:pt x="2255520" y="130630"/>
                    </a:cubicBezTo>
                    <a:cubicBezTo>
                      <a:pt x="2214086" y="126283"/>
                      <a:pt x="2179955" y="225318"/>
                      <a:pt x="2143125" y="223820"/>
                    </a:cubicBezTo>
                    <a:cubicBezTo>
                      <a:pt x="2106295" y="222322"/>
                      <a:pt x="2079307" y="123208"/>
                      <a:pt x="2034540" y="121640"/>
                    </a:cubicBezTo>
                    <a:cubicBezTo>
                      <a:pt x="1989773" y="120072"/>
                      <a:pt x="1926602" y="215191"/>
                      <a:pt x="1874520" y="214410"/>
                    </a:cubicBezTo>
                    <a:cubicBezTo>
                      <a:pt x="1822438" y="213629"/>
                      <a:pt x="1788089" y="106293"/>
                      <a:pt x="1722049" y="116952"/>
                    </a:cubicBezTo>
                    <a:lnTo>
                      <a:pt x="1555433" y="231981"/>
                    </a:lnTo>
                    <a:cubicBezTo>
                      <a:pt x="1497025" y="223679"/>
                      <a:pt x="1483519" y="172414"/>
                      <a:pt x="1440180" y="153693"/>
                    </a:cubicBezTo>
                    <a:cubicBezTo>
                      <a:pt x="1396841" y="134972"/>
                      <a:pt x="1338739" y="108838"/>
                      <a:pt x="1295400" y="119656"/>
                    </a:cubicBezTo>
                    <a:cubicBezTo>
                      <a:pt x="1252061" y="130474"/>
                      <a:pt x="1230948" y="218602"/>
                      <a:pt x="1180148" y="218602"/>
                    </a:cubicBezTo>
                    <a:cubicBezTo>
                      <a:pt x="1129348" y="218602"/>
                      <a:pt x="1039177" y="117879"/>
                      <a:pt x="990600" y="119656"/>
                    </a:cubicBezTo>
                    <a:cubicBezTo>
                      <a:pt x="942023" y="121433"/>
                      <a:pt x="914083" y="224223"/>
                      <a:pt x="888683" y="229262"/>
                    </a:cubicBezTo>
                    <a:cubicBezTo>
                      <a:pt x="863283" y="234301"/>
                      <a:pt x="872014" y="166050"/>
                      <a:pt x="838200" y="149890"/>
                    </a:cubicBezTo>
                    <a:cubicBezTo>
                      <a:pt x="804386" y="133730"/>
                      <a:pt x="736282" y="118975"/>
                      <a:pt x="685800" y="132299"/>
                    </a:cubicBezTo>
                    <a:cubicBezTo>
                      <a:pt x="635318" y="145623"/>
                      <a:pt x="589915" y="224505"/>
                      <a:pt x="535305" y="229835"/>
                    </a:cubicBezTo>
                    <a:cubicBezTo>
                      <a:pt x="480695" y="235165"/>
                      <a:pt x="477599" y="123043"/>
                      <a:pt x="358140" y="164277"/>
                    </a:cubicBezTo>
                    <a:cubicBezTo>
                      <a:pt x="286094" y="165600"/>
                      <a:pt x="259292" y="212971"/>
                      <a:pt x="186690" y="209413"/>
                    </a:cubicBezTo>
                    <a:cubicBezTo>
                      <a:pt x="138007" y="215074"/>
                      <a:pt x="18971" y="15877"/>
                      <a:pt x="0" y="162985"/>
                    </a:cubicBezTo>
                    <a:close/>
                  </a:path>
                </a:pathLst>
              </a:custGeom>
              <a:blipFill>
                <a:blip r:embed="rId4" cstate="print">
                  <a:duotone>
                    <a:schemeClr val="accent3">
                      <a:shade val="45000"/>
                      <a:satMod val="135000"/>
                    </a:schemeClr>
                    <a:prstClr val="white"/>
                  </a:duotone>
                </a:blip>
                <a:stretch>
                  <a:fillRect/>
                </a:stretch>
              </a:blip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37" name="Freeform 36">
                <a:extLst>
                  <a:ext uri="{FF2B5EF4-FFF2-40B4-BE49-F238E27FC236}">
                    <a16:creationId xmlns:a16="http://schemas.microsoft.com/office/drawing/2014/main" id="{8DA9546E-082C-CA46-8176-98F61EF2302B}"/>
                  </a:ext>
                </a:extLst>
              </p:cNvPr>
              <p:cNvSpPr/>
              <p:nvPr/>
            </p:nvSpPr>
            <p:spPr>
              <a:xfrm>
                <a:off x="3886200" y="3231246"/>
                <a:ext cx="1463040" cy="604445"/>
              </a:xfrm>
              <a:custGeom>
                <a:avLst/>
                <a:gdLst>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0 w 2784143"/>
                  <a:gd name="connsiteY16"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125104 h 1019033"/>
                  <a:gd name="connsiteX1" fmla="*/ 0 w 2784143"/>
                  <a:gd name="connsiteY1" fmla="*/ 1019033 h 1019033"/>
                  <a:gd name="connsiteX2" fmla="*/ 2784143 w 2784143"/>
                  <a:gd name="connsiteY2" fmla="*/ 1019033 h 1019033"/>
                  <a:gd name="connsiteX3" fmla="*/ 2784143 w 2784143"/>
                  <a:gd name="connsiteY3" fmla="*/ 125104 h 1019033"/>
                  <a:gd name="connsiteX4" fmla="*/ 2599899 w 2784143"/>
                  <a:gd name="connsiteY4" fmla="*/ 227463 h 1019033"/>
                  <a:gd name="connsiteX5" fmla="*/ 2408830 w 2784143"/>
                  <a:gd name="connsiteY5" fmla="*/ 104633 h 1019033"/>
                  <a:gd name="connsiteX6" fmla="*/ 2176818 w 2784143"/>
                  <a:gd name="connsiteY6" fmla="*/ 234286 h 1019033"/>
                  <a:gd name="connsiteX7" fmla="*/ 1869743 w 2784143"/>
                  <a:gd name="connsiteY7" fmla="*/ 125104 h 1019033"/>
                  <a:gd name="connsiteX8" fmla="*/ 1692323 w 2784143"/>
                  <a:gd name="connsiteY8" fmla="*/ 247934 h 1019033"/>
                  <a:gd name="connsiteX9" fmla="*/ 1460311 w 2784143"/>
                  <a:gd name="connsiteY9" fmla="*/ 56866 h 1019033"/>
                  <a:gd name="connsiteX10" fmla="*/ 1207827 w 2784143"/>
                  <a:gd name="connsiteY10" fmla="*/ 227463 h 1019033"/>
                  <a:gd name="connsiteX11" fmla="*/ 1016758 w 2784143"/>
                  <a:gd name="connsiteY11" fmla="*/ 111457 h 1019033"/>
                  <a:gd name="connsiteX12" fmla="*/ 777923 w 2784143"/>
                  <a:gd name="connsiteY12" fmla="*/ 302525 h 1019033"/>
                  <a:gd name="connsiteX13" fmla="*/ 491320 w 2784143"/>
                  <a:gd name="connsiteY13" fmla="*/ 97809 h 1019033"/>
                  <a:gd name="connsiteX14" fmla="*/ 291686 w 2784143"/>
                  <a:gd name="connsiteY14" fmla="*/ 121443 h 1019033"/>
                  <a:gd name="connsiteX15" fmla="*/ 190286 w 2784143"/>
                  <a:gd name="connsiteY15" fmla="*/ 268406 h 1019033"/>
                  <a:gd name="connsiteX16" fmla="*/ 0 w 2784143"/>
                  <a:gd name="connsiteY16" fmla="*/ 125104 h 1019033"/>
                  <a:gd name="connsiteX0" fmla="*/ 0 w 2784143"/>
                  <a:gd name="connsiteY0" fmla="*/ 149598 h 1043527"/>
                  <a:gd name="connsiteX1" fmla="*/ 0 w 2784143"/>
                  <a:gd name="connsiteY1" fmla="*/ 1043527 h 1043527"/>
                  <a:gd name="connsiteX2" fmla="*/ 2784143 w 2784143"/>
                  <a:gd name="connsiteY2" fmla="*/ 1043527 h 1043527"/>
                  <a:gd name="connsiteX3" fmla="*/ 2784143 w 2784143"/>
                  <a:gd name="connsiteY3" fmla="*/ 149598 h 1043527"/>
                  <a:gd name="connsiteX4" fmla="*/ 2599899 w 2784143"/>
                  <a:gd name="connsiteY4" fmla="*/ 251957 h 1043527"/>
                  <a:gd name="connsiteX5" fmla="*/ 2408830 w 2784143"/>
                  <a:gd name="connsiteY5" fmla="*/ 129127 h 1043527"/>
                  <a:gd name="connsiteX6" fmla="*/ 2176818 w 2784143"/>
                  <a:gd name="connsiteY6" fmla="*/ 258780 h 1043527"/>
                  <a:gd name="connsiteX7" fmla="*/ 1869743 w 2784143"/>
                  <a:gd name="connsiteY7" fmla="*/ 149598 h 1043527"/>
                  <a:gd name="connsiteX8" fmla="*/ 1692323 w 2784143"/>
                  <a:gd name="connsiteY8" fmla="*/ 272428 h 1043527"/>
                  <a:gd name="connsiteX9" fmla="*/ 1460311 w 2784143"/>
                  <a:gd name="connsiteY9" fmla="*/ 81360 h 1043527"/>
                  <a:gd name="connsiteX10" fmla="*/ 1207827 w 2784143"/>
                  <a:gd name="connsiteY10" fmla="*/ 251957 h 1043527"/>
                  <a:gd name="connsiteX11" fmla="*/ 1016758 w 2784143"/>
                  <a:gd name="connsiteY11" fmla="*/ 135951 h 1043527"/>
                  <a:gd name="connsiteX12" fmla="*/ 777923 w 2784143"/>
                  <a:gd name="connsiteY12" fmla="*/ 327019 h 1043527"/>
                  <a:gd name="connsiteX13" fmla="*/ 491320 w 2784143"/>
                  <a:gd name="connsiteY13" fmla="*/ 122303 h 1043527"/>
                  <a:gd name="connsiteX14" fmla="*/ 291686 w 2784143"/>
                  <a:gd name="connsiteY14" fmla="*/ 145937 h 1043527"/>
                  <a:gd name="connsiteX15" fmla="*/ 0 w 2784143"/>
                  <a:gd name="connsiteY15" fmla="*/ 149598 h 1043527"/>
                  <a:gd name="connsiteX0" fmla="*/ 0 w 2784143"/>
                  <a:gd name="connsiteY0" fmla="*/ 153537 h 1047466"/>
                  <a:gd name="connsiteX1" fmla="*/ 0 w 2784143"/>
                  <a:gd name="connsiteY1" fmla="*/ 1047466 h 1047466"/>
                  <a:gd name="connsiteX2" fmla="*/ 2784143 w 2784143"/>
                  <a:gd name="connsiteY2" fmla="*/ 1047466 h 1047466"/>
                  <a:gd name="connsiteX3" fmla="*/ 2784143 w 2784143"/>
                  <a:gd name="connsiteY3" fmla="*/ 153537 h 1047466"/>
                  <a:gd name="connsiteX4" fmla="*/ 2599899 w 2784143"/>
                  <a:gd name="connsiteY4" fmla="*/ 255896 h 1047466"/>
                  <a:gd name="connsiteX5" fmla="*/ 2408830 w 2784143"/>
                  <a:gd name="connsiteY5" fmla="*/ 133066 h 1047466"/>
                  <a:gd name="connsiteX6" fmla="*/ 2176818 w 2784143"/>
                  <a:gd name="connsiteY6" fmla="*/ 262719 h 1047466"/>
                  <a:gd name="connsiteX7" fmla="*/ 1869743 w 2784143"/>
                  <a:gd name="connsiteY7" fmla="*/ 153537 h 1047466"/>
                  <a:gd name="connsiteX8" fmla="*/ 1692323 w 2784143"/>
                  <a:gd name="connsiteY8" fmla="*/ 276367 h 1047466"/>
                  <a:gd name="connsiteX9" fmla="*/ 1460311 w 2784143"/>
                  <a:gd name="connsiteY9" fmla="*/ 85299 h 1047466"/>
                  <a:gd name="connsiteX10" fmla="*/ 1207827 w 2784143"/>
                  <a:gd name="connsiteY10" fmla="*/ 255896 h 1047466"/>
                  <a:gd name="connsiteX11" fmla="*/ 1016758 w 2784143"/>
                  <a:gd name="connsiteY11" fmla="*/ 139890 h 1047466"/>
                  <a:gd name="connsiteX12" fmla="*/ 777923 w 2784143"/>
                  <a:gd name="connsiteY12" fmla="*/ 330958 h 1047466"/>
                  <a:gd name="connsiteX13" fmla="*/ 491320 w 2784143"/>
                  <a:gd name="connsiteY13" fmla="*/ 126242 h 1047466"/>
                  <a:gd name="connsiteX14" fmla="*/ 0 w 2784143"/>
                  <a:gd name="connsiteY14" fmla="*/ 153537 h 1047466"/>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0 w 2784143"/>
                  <a:gd name="connsiteY13"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0 w 2784143"/>
                  <a:gd name="connsiteY12"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0 w 2784143"/>
                  <a:gd name="connsiteY11"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0 w 2784143"/>
                  <a:gd name="connsiteY10" fmla="*/ 68238 h 962167"/>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1692323 w 2784143"/>
                  <a:gd name="connsiteY8" fmla="*/ 143301 h 914400"/>
                  <a:gd name="connsiteX9" fmla="*/ 0 w 2784143"/>
                  <a:gd name="connsiteY9"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0 w 2784143"/>
                  <a:gd name="connsiteY8"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0 w 2784143"/>
                  <a:gd name="connsiteY7"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0 w 2784143"/>
                  <a:gd name="connsiteY6" fmla="*/ 20471 h 914400"/>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2599899 w 2784143"/>
                  <a:gd name="connsiteY4" fmla="*/ 102359 h 893929"/>
                  <a:gd name="connsiteX5" fmla="*/ 0 w 2784143"/>
                  <a:gd name="connsiteY5"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0 w 2784143"/>
                  <a:gd name="connsiteY4"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381000 w 2784143"/>
                  <a:gd name="connsiteY4" fmla="*/ 76200 h 893929"/>
                  <a:gd name="connsiteX5" fmla="*/ 0 w 2784143"/>
                  <a:gd name="connsiteY5" fmla="*/ 0 h 8939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914400 w 2784143"/>
                  <a:gd name="connsiteY4" fmla="*/ 0 h 970129"/>
                  <a:gd name="connsiteX5" fmla="*/ 381000 w 2784143"/>
                  <a:gd name="connsiteY5" fmla="*/ 152400 h 970129"/>
                  <a:gd name="connsiteX6" fmla="*/ 0 w 2784143"/>
                  <a:gd name="connsiteY6"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1371600 w 2784143"/>
                  <a:gd name="connsiteY4" fmla="*/ 152400 h 970129"/>
                  <a:gd name="connsiteX5" fmla="*/ 914400 w 2784143"/>
                  <a:gd name="connsiteY5" fmla="*/ 0 h 970129"/>
                  <a:gd name="connsiteX6" fmla="*/ 381000 w 2784143"/>
                  <a:gd name="connsiteY6" fmla="*/ 152400 h 970129"/>
                  <a:gd name="connsiteX7" fmla="*/ 0 w 2784143"/>
                  <a:gd name="connsiteY7"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371600 w 2784143"/>
                  <a:gd name="connsiteY6" fmla="*/ 233919 h 1051648"/>
                  <a:gd name="connsiteX7" fmla="*/ 914400 w 2784143"/>
                  <a:gd name="connsiteY7" fmla="*/ 81519 h 1051648"/>
                  <a:gd name="connsiteX8" fmla="*/ 381000 w 2784143"/>
                  <a:gd name="connsiteY8" fmla="*/ 233919 h 1051648"/>
                  <a:gd name="connsiteX9" fmla="*/ 0 w 2784143"/>
                  <a:gd name="connsiteY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815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381000 w 2784143"/>
                  <a:gd name="connsiteY10" fmla="*/ 233919 h 1051648"/>
                  <a:gd name="connsiteX11" fmla="*/ 0 w 2784143"/>
                  <a:gd name="connsiteY1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81000 w 2784143"/>
                  <a:gd name="connsiteY11" fmla="*/ 233919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81000 w 2784143"/>
                  <a:gd name="connsiteY12" fmla="*/ 233919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2286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457200 w 2784143"/>
                  <a:gd name="connsiteY11" fmla="*/ 762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066800 w 2784143"/>
                  <a:gd name="connsiteY9" fmla="*/ 228600 h 1051648"/>
                  <a:gd name="connsiteX10" fmla="*/ 914400 w 2784143"/>
                  <a:gd name="connsiteY10" fmla="*/ 81519 h 1051648"/>
                  <a:gd name="connsiteX11" fmla="*/ 609600 w 2784143"/>
                  <a:gd name="connsiteY11" fmla="*/ 228600 h 1051648"/>
                  <a:gd name="connsiteX12" fmla="*/ 457200 w 2784143"/>
                  <a:gd name="connsiteY12" fmla="*/ 76200 h 1051648"/>
                  <a:gd name="connsiteX13" fmla="*/ 304800 w 2784143"/>
                  <a:gd name="connsiteY13" fmla="*/ 228600 h 1051648"/>
                  <a:gd name="connsiteX14" fmla="*/ 0 w 2784143"/>
                  <a:gd name="connsiteY1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609600 w 2784143"/>
                  <a:gd name="connsiteY12" fmla="*/ 22860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152400 w 2784143"/>
                  <a:gd name="connsiteY14" fmla="*/ 213448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28600 w 2784143"/>
                  <a:gd name="connsiteY14" fmla="*/ 137248 h 1051648"/>
                  <a:gd name="connsiteX15" fmla="*/ 152400 w 2784143"/>
                  <a:gd name="connsiteY15" fmla="*/ 213448 h 1051648"/>
                  <a:gd name="connsiteX16" fmla="*/ 0 w 2784143"/>
                  <a:gd name="connsiteY16"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381000 w 2784143"/>
                  <a:gd name="connsiteY14" fmla="*/ 213448 h 1051648"/>
                  <a:gd name="connsiteX15" fmla="*/ 228600 w 2784143"/>
                  <a:gd name="connsiteY15" fmla="*/ 137248 h 1051648"/>
                  <a:gd name="connsiteX16" fmla="*/ 152400 w 2784143"/>
                  <a:gd name="connsiteY16" fmla="*/ 213448 h 1051648"/>
                  <a:gd name="connsiteX17" fmla="*/ 0 w 2784143"/>
                  <a:gd name="connsiteY17"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81000 w 2784143"/>
                  <a:gd name="connsiteY15" fmla="*/ 213448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594360 w 2784143"/>
                  <a:gd name="connsiteY13" fmla="*/ 175260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441960 w 2784143"/>
                  <a:gd name="connsiteY14" fmla="*/ 121920 h 1051648"/>
                  <a:gd name="connsiteX15" fmla="*/ 361950 w 2784143"/>
                  <a:gd name="connsiteY15" fmla="*/ 244404 h 1051648"/>
                  <a:gd name="connsiteX16" fmla="*/ 228600 w 2784143"/>
                  <a:gd name="connsiteY16" fmla="*/ 137248 h 1051648"/>
                  <a:gd name="connsiteX17" fmla="*/ 152400 w 2784143"/>
                  <a:gd name="connsiteY17" fmla="*/ 213448 h 1051648"/>
                  <a:gd name="connsiteX18" fmla="*/ 0 w 2784143"/>
                  <a:gd name="connsiteY18"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747713 w 2784143"/>
                  <a:gd name="connsiteY12" fmla="*/ 232499 h 1051648"/>
                  <a:gd name="connsiteX13" fmla="*/ 644366 w 2784143"/>
                  <a:gd name="connsiteY13" fmla="*/ 139541 h 1051648"/>
                  <a:gd name="connsiteX14" fmla="*/ 561975 w 2784143"/>
                  <a:gd name="connsiteY14" fmla="*/ 227736 h 1051648"/>
                  <a:gd name="connsiteX15" fmla="*/ 441960 w 2784143"/>
                  <a:gd name="connsiteY15" fmla="*/ 121920 h 1051648"/>
                  <a:gd name="connsiteX16" fmla="*/ 361950 w 2784143"/>
                  <a:gd name="connsiteY16" fmla="*/ 244404 h 1051648"/>
                  <a:gd name="connsiteX17" fmla="*/ 228600 w 2784143"/>
                  <a:gd name="connsiteY17" fmla="*/ 137248 h 1051648"/>
                  <a:gd name="connsiteX18" fmla="*/ 152400 w 2784143"/>
                  <a:gd name="connsiteY18" fmla="*/ 213448 h 1051648"/>
                  <a:gd name="connsiteX19" fmla="*/ 0 w 2784143"/>
                  <a:gd name="connsiteY1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59706 w 2784143"/>
                  <a:gd name="connsiteY8" fmla="*/ 129620 h 1051648"/>
                  <a:gd name="connsiteX9" fmla="*/ 1374934 w 2784143"/>
                  <a:gd name="connsiteY9" fmla="*/ 242888 h 1051648"/>
                  <a:gd name="connsiteX10" fmla="*/ 1182053 w 2784143"/>
                  <a:gd name="connsiteY10" fmla="*/ 113824 h 1051648"/>
                  <a:gd name="connsiteX11" fmla="*/ 1073944 w 2784143"/>
                  <a:gd name="connsiteY11" fmla="*/ 230982 h 1051648"/>
                  <a:gd name="connsiteX12" fmla="*/ 861060 w 2784143"/>
                  <a:gd name="connsiteY12" fmla="*/ 127239 h 1051648"/>
                  <a:gd name="connsiteX13" fmla="*/ 747713 w 2784143"/>
                  <a:gd name="connsiteY13" fmla="*/ 232499 h 1051648"/>
                  <a:gd name="connsiteX14" fmla="*/ 644366 w 2784143"/>
                  <a:gd name="connsiteY14" fmla="*/ 139541 h 1051648"/>
                  <a:gd name="connsiteX15" fmla="*/ 561975 w 2784143"/>
                  <a:gd name="connsiteY15" fmla="*/ 227736 h 1051648"/>
                  <a:gd name="connsiteX16" fmla="*/ 441960 w 2784143"/>
                  <a:gd name="connsiteY16" fmla="*/ 121920 h 1051648"/>
                  <a:gd name="connsiteX17" fmla="*/ 361950 w 2784143"/>
                  <a:gd name="connsiteY17" fmla="*/ 244404 h 1051648"/>
                  <a:gd name="connsiteX18" fmla="*/ 228600 w 2784143"/>
                  <a:gd name="connsiteY18" fmla="*/ 137248 h 1051648"/>
                  <a:gd name="connsiteX19" fmla="*/ 152400 w 2784143"/>
                  <a:gd name="connsiteY19" fmla="*/ 213448 h 1051648"/>
                  <a:gd name="connsiteX20" fmla="*/ 0 w 2784143"/>
                  <a:gd name="connsiteY2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182053 w 2784143"/>
                  <a:gd name="connsiteY11" fmla="*/ 113824 h 1051648"/>
                  <a:gd name="connsiteX12" fmla="*/ 1073944 w 2784143"/>
                  <a:gd name="connsiteY12" fmla="*/ 230982 h 1051648"/>
                  <a:gd name="connsiteX13" fmla="*/ 861060 w 2784143"/>
                  <a:gd name="connsiteY13" fmla="*/ 127239 h 1051648"/>
                  <a:gd name="connsiteX14" fmla="*/ 747713 w 2784143"/>
                  <a:gd name="connsiteY14" fmla="*/ 232499 h 1051648"/>
                  <a:gd name="connsiteX15" fmla="*/ 644366 w 2784143"/>
                  <a:gd name="connsiteY15" fmla="*/ 139541 h 1051648"/>
                  <a:gd name="connsiteX16" fmla="*/ 561975 w 2784143"/>
                  <a:gd name="connsiteY16" fmla="*/ 227736 h 1051648"/>
                  <a:gd name="connsiteX17" fmla="*/ 441960 w 2784143"/>
                  <a:gd name="connsiteY17" fmla="*/ 121920 h 1051648"/>
                  <a:gd name="connsiteX18" fmla="*/ 361950 w 2784143"/>
                  <a:gd name="connsiteY18" fmla="*/ 244404 h 1051648"/>
                  <a:gd name="connsiteX19" fmla="*/ 228600 w 2784143"/>
                  <a:gd name="connsiteY19" fmla="*/ 137248 h 1051648"/>
                  <a:gd name="connsiteX20" fmla="*/ 152400 w 2784143"/>
                  <a:gd name="connsiteY20" fmla="*/ 213448 h 1051648"/>
                  <a:gd name="connsiteX21" fmla="*/ 0 w 2784143"/>
                  <a:gd name="connsiteY2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514475 w 2784143"/>
                  <a:gd name="connsiteY8" fmla="*/ 226219 h 1051648"/>
                  <a:gd name="connsiteX9" fmla="*/ 1459706 w 2784143"/>
                  <a:gd name="connsiteY9" fmla="*/ 129620 h 1051648"/>
                  <a:gd name="connsiteX10" fmla="*/ 1374934 w 2784143"/>
                  <a:gd name="connsiteY10" fmla="*/ 242888 h 1051648"/>
                  <a:gd name="connsiteX11" fmla="*/ 1262063 w 2784143"/>
                  <a:gd name="connsiteY11" fmla="*/ 190500 h 1051648"/>
                  <a:gd name="connsiteX12" fmla="*/ 1182053 w 2784143"/>
                  <a:gd name="connsiteY12" fmla="*/ 113824 h 1051648"/>
                  <a:gd name="connsiteX13" fmla="*/ 1073944 w 2784143"/>
                  <a:gd name="connsiteY13" fmla="*/ 230982 h 1051648"/>
                  <a:gd name="connsiteX14" fmla="*/ 861060 w 2784143"/>
                  <a:gd name="connsiteY14" fmla="*/ 127239 h 1051648"/>
                  <a:gd name="connsiteX15" fmla="*/ 747713 w 2784143"/>
                  <a:gd name="connsiteY15" fmla="*/ 232499 h 1051648"/>
                  <a:gd name="connsiteX16" fmla="*/ 644366 w 2784143"/>
                  <a:gd name="connsiteY16" fmla="*/ 139541 h 1051648"/>
                  <a:gd name="connsiteX17" fmla="*/ 561975 w 2784143"/>
                  <a:gd name="connsiteY17" fmla="*/ 227736 h 1051648"/>
                  <a:gd name="connsiteX18" fmla="*/ 441960 w 2784143"/>
                  <a:gd name="connsiteY18" fmla="*/ 121920 h 1051648"/>
                  <a:gd name="connsiteX19" fmla="*/ 361950 w 2784143"/>
                  <a:gd name="connsiteY19" fmla="*/ 244404 h 1051648"/>
                  <a:gd name="connsiteX20" fmla="*/ 228600 w 2784143"/>
                  <a:gd name="connsiteY20" fmla="*/ 137248 h 1051648"/>
                  <a:gd name="connsiteX21" fmla="*/ 152400 w 2784143"/>
                  <a:gd name="connsiteY21" fmla="*/ 213448 h 1051648"/>
                  <a:gd name="connsiteX22" fmla="*/ 0 w 2784143"/>
                  <a:gd name="connsiteY2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821656 w 2784143"/>
                  <a:gd name="connsiteY7" fmla="*/ 238125 h 1051648"/>
                  <a:gd name="connsiteX8" fmla="*/ 1676400 w 2784143"/>
                  <a:gd name="connsiteY8" fmla="*/ 127239 h 1051648"/>
                  <a:gd name="connsiteX9" fmla="*/ 1514475 w 2784143"/>
                  <a:gd name="connsiteY9" fmla="*/ 226219 h 1051648"/>
                  <a:gd name="connsiteX10" fmla="*/ 1459706 w 2784143"/>
                  <a:gd name="connsiteY10" fmla="*/ 129620 h 1051648"/>
                  <a:gd name="connsiteX11" fmla="*/ 1374934 w 2784143"/>
                  <a:gd name="connsiteY11" fmla="*/ 242888 h 1051648"/>
                  <a:gd name="connsiteX12" fmla="*/ 1262063 w 2784143"/>
                  <a:gd name="connsiteY12" fmla="*/ 190500 h 1051648"/>
                  <a:gd name="connsiteX13" fmla="*/ 1182053 w 2784143"/>
                  <a:gd name="connsiteY13" fmla="*/ 113824 h 1051648"/>
                  <a:gd name="connsiteX14" fmla="*/ 1073944 w 2784143"/>
                  <a:gd name="connsiteY14" fmla="*/ 230982 h 1051648"/>
                  <a:gd name="connsiteX15" fmla="*/ 861060 w 2784143"/>
                  <a:gd name="connsiteY15" fmla="*/ 127239 h 1051648"/>
                  <a:gd name="connsiteX16" fmla="*/ 747713 w 2784143"/>
                  <a:gd name="connsiteY16" fmla="*/ 232499 h 1051648"/>
                  <a:gd name="connsiteX17" fmla="*/ 644366 w 2784143"/>
                  <a:gd name="connsiteY17" fmla="*/ 139541 h 1051648"/>
                  <a:gd name="connsiteX18" fmla="*/ 561975 w 2784143"/>
                  <a:gd name="connsiteY18" fmla="*/ 227736 h 1051648"/>
                  <a:gd name="connsiteX19" fmla="*/ 441960 w 2784143"/>
                  <a:gd name="connsiteY19" fmla="*/ 121920 h 1051648"/>
                  <a:gd name="connsiteX20" fmla="*/ 361950 w 2784143"/>
                  <a:gd name="connsiteY20" fmla="*/ 244404 h 1051648"/>
                  <a:gd name="connsiteX21" fmla="*/ 228600 w 2784143"/>
                  <a:gd name="connsiteY21" fmla="*/ 137248 h 1051648"/>
                  <a:gd name="connsiteX22" fmla="*/ 152400 w 2784143"/>
                  <a:gd name="connsiteY22" fmla="*/ 213448 h 1051648"/>
                  <a:gd name="connsiteX23" fmla="*/ 0 w 2784143"/>
                  <a:gd name="connsiteY2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2066925 w 2784143"/>
                  <a:gd name="connsiteY6" fmla="*/ 107156 h 1051648"/>
                  <a:gd name="connsiteX7" fmla="*/ 1943100 w 2784143"/>
                  <a:gd name="connsiteY7" fmla="*/ 195819 h 1051648"/>
                  <a:gd name="connsiteX8" fmla="*/ 1821656 w 2784143"/>
                  <a:gd name="connsiteY8" fmla="*/ 238125 h 1051648"/>
                  <a:gd name="connsiteX9" fmla="*/ 1676400 w 2784143"/>
                  <a:gd name="connsiteY9" fmla="*/ 127239 h 1051648"/>
                  <a:gd name="connsiteX10" fmla="*/ 1514475 w 2784143"/>
                  <a:gd name="connsiteY10" fmla="*/ 226219 h 1051648"/>
                  <a:gd name="connsiteX11" fmla="*/ 1459706 w 2784143"/>
                  <a:gd name="connsiteY11" fmla="*/ 129620 h 1051648"/>
                  <a:gd name="connsiteX12" fmla="*/ 1374934 w 2784143"/>
                  <a:gd name="connsiteY12" fmla="*/ 242888 h 1051648"/>
                  <a:gd name="connsiteX13" fmla="*/ 1262063 w 2784143"/>
                  <a:gd name="connsiteY13" fmla="*/ 190500 h 1051648"/>
                  <a:gd name="connsiteX14" fmla="*/ 1182053 w 2784143"/>
                  <a:gd name="connsiteY14" fmla="*/ 113824 h 1051648"/>
                  <a:gd name="connsiteX15" fmla="*/ 1073944 w 2784143"/>
                  <a:gd name="connsiteY15" fmla="*/ 230982 h 1051648"/>
                  <a:gd name="connsiteX16" fmla="*/ 861060 w 2784143"/>
                  <a:gd name="connsiteY16" fmla="*/ 127239 h 1051648"/>
                  <a:gd name="connsiteX17" fmla="*/ 747713 w 2784143"/>
                  <a:gd name="connsiteY17" fmla="*/ 232499 h 1051648"/>
                  <a:gd name="connsiteX18" fmla="*/ 644366 w 2784143"/>
                  <a:gd name="connsiteY18" fmla="*/ 139541 h 1051648"/>
                  <a:gd name="connsiteX19" fmla="*/ 561975 w 2784143"/>
                  <a:gd name="connsiteY19" fmla="*/ 227736 h 1051648"/>
                  <a:gd name="connsiteX20" fmla="*/ 441960 w 2784143"/>
                  <a:gd name="connsiteY20" fmla="*/ 121920 h 1051648"/>
                  <a:gd name="connsiteX21" fmla="*/ 361950 w 2784143"/>
                  <a:gd name="connsiteY21" fmla="*/ 244404 h 1051648"/>
                  <a:gd name="connsiteX22" fmla="*/ 228600 w 2784143"/>
                  <a:gd name="connsiteY22" fmla="*/ 137248 h 1051648"/>
                  <a:gd name="connsiteX23" fmla="*/ 152400 w 2784143"/>
                  <a:gd name="connsiteY23" fmla="*/ 213448 h 1051648"/>
                  <a:gd name="connsiteX24" fmla="*/ 0 w 2784143"/>
                  <a:gd name="connsiteY2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66498 w 2784143"/>
                  <a:gd name="connsiteY4" fmla="*/ 131049 h 1051648"/>
                  <a:gd name="connsiteX5" fmla="*/ 2305051 w 2784143"/>
                  <a:gd name="connsiteY5" fmla="*/ 247650 h 1051648"/>
                  <a:gd name="connsiteX6" fmla="*/ 2232660 w 2784143"/>
                  <a:gd name="connsiteY6" fmla="*/ 134859 h 1051648"/>
                  <a:gd name="connsiteX7" fmla="*/ 2066925 w 2784143"/>
                  <a:gd name="connsiteY7" fmla="*/ 107156 h 1051648"/>
                  <a:gd name="connsiteX8" fmla="*/ 1943100 w 2784143"/>
                  <a:gd name="connsiteY8" fmla="*/ 195819 h 1051648"/>
                  <a:gd name="connsiteX9" fmla="*/ 1821656 w 2784143"/>
                  <a:gd name="connsiteY9" fmla="*/ 238125 h 1051648"/>
                  <a:gd name="connsiteX10" fmla="*/ 1676400 w 2784143"/>
                  <a:gd name="connsiteY10" fmla="*/ 127239 h 1051648"/>
                  <a:gd name="connsiteX11" fmla="*/ 1514475 w 2784143"/>
                  <a:gd name="connsiteY11" fmla="*/ 226219 h 1051648"/>
                  <a:gd name="connsiteX12" fmla="*/ 1459706 w 2784143"/>
                  <a:gd name="connsiteY12" fmla="*/ 129620 h 1051648"/>
                  <a:gd name="connsiteX13" fmla="*/ 1374934 w 2784143"/>
                  <a:gd name="connsiteY13" fmla="*/ 242888 h 1051648"/>
                  <a:gd name="connsiteX14" fmla="*/ 1262063 w 2784143"/>
                  <a:gd name="connsiteY14" fmla="*/ 190500 h 1051648"/>
                  <a:gd name="connsiteX15" fmla="*/ 1182053 w 2784143"/>
                  <a:gd name="connsiteY15" fmla="*/ 113824 h 1051648"/>
                  <a:gd name="connsiteX16" fmla="*/ 1073944 w 2784143"/>
                  <a:gd name="connsiteY16" fmla="*/ 230982 h 1051648"/>
                  <a:gd name="connsiteX17" fmla="*/ 861060 w 2784143"/>
                  <a:gd name="connsiteY17" fmla="*/ 127239 h 1051648"/>
                  <a:gd name="connsiteX18" fmla="*/ 747713 w 2784143"/>
                  <a:gd name="connsiteY18" fmla="*/ 232499 h 1051648"/>
                  <a:gd name="connsiteX19" fmla="*/ 644366 w 2784143"/>
                  <a:gd name="connsiteY19" fmla="*/ 139541 h 1051648"/>
                  <a:gd name="connsiteX20" fmla="*/ 561975 w 2784143"/>
                  <a:gd name="connsiteY20" fmla="*/ 227736 h 1051648"/>
                  <a:gd name="connsiteX21" fmla="*/ 441960 w 2784143"/>
                  <a:gd name="connsiteY21" fmla="*/ 121920 h 1051648"/>
                  <a:gd name="connsiteX22" fmla="*/ 361950 w 2784143"/>
                  <a:gd name="connsiteY22" fmla="*/ 244404 h 1051648"/>
                  <a:gd name="connsiteX23" fmla="*/ 228600 w 2784143"/>
                  <a:gd name="connsiteY23" fmla="*/ 137248 h 1051648"/>
                  <a:gd name="connsiteX24" fmla="*/ 152400 w 2784143"/>
                  <a:gd name="connsiteY24" fmla="*/ 213448 h 1051648"/>
                  <a:gd name="connsiteX25" fmla="*/ 0 w 2784143"/>
                  <a:gd name="connsiteY25" fmla="*/ 157719 h 1051648"/>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52400 w 2784143"/>
                  <a:gd name="connsiteY25" fmla="*/ 21433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61950 w 2784143"/>
                  <a:gd name="connsiteY23" fmla="*/ 24529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228600 w 2784143"/>
                  <a:gd name="connsiteY24" fmla="*/ 138135 h 1052535"/>
                  <a:gd name="connsiteX25" fmla="*/ 165100 w 2784143"/>
                  <a:gd name="connsiteY25" fmla="*/ 169885 h 1052535"/>
                  <a:gd name="connsiteX26" fmla="*/ 0 w 2784143"/>
                  <a:gd name="connsiteY26"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374650 w 2784143"/>
                  <a:gd name="connsiteY23" fmla="*/ 2008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41960 w 2784143"/>
                  <a:gd name="connsiteY22" fmla="*/ 12280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61975 w 2784143"/>
                  <a:gd name="connsiteY21" fmla="*/ 2286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47713 w 2784143"/>
                  <a:gd name="connsiteY19" fmla="*/ 23338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73944 w 2784143"/>
                  <a:gd name="connsiteY17" fmla="*/ 23186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74934 w 2784143"/>
                  <a:gd name="connsiteY14" fmla="*/ 2437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514475 w 2784143"/>
                  <a:gd name="connsiteY12" fmla="*/ 2271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21656 w 2784143"/>
                  <a:gd name="connsiteY10" fmla="*/ 23901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19431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66925 w 2784143"/>
                  <a:gd name="connsiteY8" fmla="*/ 108043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006600 w 2784143"/>
                  <a:gd name="connsiteY8" fmla="*/ 196706 h 1052535"/>
                  <a:gd name="connsiteX9" fmla="*/ 1853406 w 2784143"/>
                  <a:gd name="connsiteY9" fmla="*/ 207262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05051 w 2784143"/>
                  <a:gd name="connsiteY6" fmla="*/ 24853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2294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6498 w 2784143"/>
                  <a:gd name="connsiteY5" fmla="*/ 13193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32660 w 2784143"/>
                  <a:gd name="connsiteY7" fmla="*/ 13574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853406 w 2784143"/>
                  <a:gd name="connsiteY10" fmla="*/ 207262 h 1052535"/>
                  <a:gd name="connsiteX11" fmla="*/ 1676400 w 2784143"/>
                  <a:gd name="connsiteY11" fmla="*/ 128126 h 1052535"/>
                  <a:gd name="connsiteX12" fmla="*/ 1609725 w 2784143"/>
                  <a:gd name="connsiteY12" fmla="*/ 214406 h 1052535"/>
                  <a:gd name="connsiteX13" fmla="*/ 1459706 w 2784143"/>
                  <a:gd name="connsiteY13" fmla="*/ 130507 h 1052535"/>
                  <a:gd name="connsiteX14" fmla="*/ 1368584 w 2784143"/>
                  <a:gd name="connsiteY14" fmla="*/ 167575 h 1052535"/>
                  <a:gd name="connsiteX15" fmla="*/ 1262063 w 2784143"/>
                  <a:gd name="connsiteY15" fmla="*/ 191387 h 1052535"/>
                  <a:gd name="connsiteX16" fmla="*/ 1182053 w 2784143"/>
                  <a:gd name="connsiteY16" fmla="*/ 114711 h 1052535"/>
                  <a:gd name="connsiteX17" fmla="*/ 1061244 w 2784143"/>
                  <a:gd name="connsiteY17" fmla="*/ 187419 h 1052535"/>
                  <a:gd name="connsiteX18" fmla="*/ 861060 w 2784143"/>
                  <a:gd name="connsiteY18" fmla="*/ 128126 h 1052535"/>
                  <a:gd name="connsiteX19" fmla="*/ 760413 w 2784143"/>
                  <a:gd name="connsiteY19" fmla="*/ 188936 h 1052535"/>
                  <a:gd name="connsiteX20" fmla="*/ 644366 w 2784143"/>
                  <a:gd name="connsiteY20" fmla="*/ 140428 h 1052535"/>
                  <a:gd name="connsiteX21" fmla="*/ 581025 w 2784143"/>
                  <a:gd name="connsiteY21" fmla="*/ 127023 h 1052535"/>
                  <a:gd name="connsiteX22" fmla="*/ 435610 w 2784143"/>
                  <a:gd name="connsiteY22" fmla="*/ 179957 h 1052535"/>
                  <a:gd name="connsiteX23" fmla="*/ 292100 w 2784143"/>
                  <a:gd name="connsiteY23" fmla="*/ 124641 h 1052535"/>
                  <a:gd name="connsiteX24" fmla="*/ 165100 w 2784143"/>
                  <a:gd name="connsiteY24" fmla="*/ 169885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676400 w 2784143"/>
                  <a:gd name="connsiteY10" fmla="*/ 128126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250 w 2784143"/>
                  <a:gd name="connsiteY8" fmla="*/ 119085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47448 w 2784143"/>
                  <a:gd name="connsiteY5" fmla="*/ 112886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82053 w 2784143"/>
                  <a:gd name="connsiteY15" fmla="*/ 114711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65100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111125 w 2784143"/>
                  <a:gd name="connsiteY24" fmla="*/ 109560 h 1052535"/>
                  <a:gd name="connsiteX25" fmla="*/ 0 w 2784143"/>
                  <a:gd name="connsiteY25"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13825 w 2784143"/>
                  <a:gd name="connsiteY23" fmla="*/ 169885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60413 w 2784143"/>
                  <a:gd name="connsiteY18" fmla="*/ 188936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43682 w 2784143"/>
                  <a:gd name="connsiteY18" fmla="*/ 151681 h 1052535"/>
                  <a:gd name="connsiteX19" fmla="*/ 644366 w 2784143"/>
                  <a:gd name="connsiteY19" fmla="*/ 140428 h 1052535"/>
                  <a:gd name="connsiteX20" fmla="*/ 581025 w 2784143"/>
                  <a:gd name="connsiteY20" fmla="*/ 127023 h 1052535"/>
                  <a:gd name="connsiteX21" fmla="*/ 435610 w 2784143"/>
                  <a:gd name="connsiteY21" fmla="*/ 179957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4 w 2784143"/>
                  <a:gd name="connsiteY16" fmla="*/ 187419 h 1052535"/>
                  <a:gd name="connsiteX17" fmla="*/ 861060 w 2784143"/>
                  <a:gd name="connsiteY17" fmla="*/ 128126 h 1052535"/>
                  <a:gd name="connsiteX18" fmla="*/ 743682 w 2784143"/>
                  <a:gd name="connsiteY18" fmla="*/ 151681 h 1052535"/>
                  <a:gd name="connsiteX19" fmla="*/ 644366 w 2784143"/>
                  <a:gd name="connsiteY19" fmla="*/ 140428 h 1052535"/>
                  <a:gd name="connsiteX20" fmla="*/ 581025 w 2784143"/>
                  <a:gd name="connsiteY20" fmla="*/ 127023 h 1052535"/>
                  <a:gd name="connsiteX21" fmla="*/ 435609 w 2784143"/>
                  <a:gd name="connsiteY21" fmla="*/ 159259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6 w 2784143"/>
                  <a:gd name="connsiteY12" fmla="*/ 130507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5 w 2784143"/>
                  <a:gd name="connsiteY16" fmla="*/ 166723 h 1052535"/>
                  <a:gd name="connsiteX17" fmla="*/ 861060 w 2784143"/>
                  <a:gd name="connsiteY17" fmla="*/ 128126 h 1052535"/>
                  <a:gd name="connsiteX18" fmla="*/ 743682 w 2784143"/>
                  <a:gd name="connsiteY18" fmla="*/ 151681 h 1052535"/>
                  <a:gd name="connsiteX19" fmla="*/ 644366 w 2784143"/>
                  <a:gd name="connsiteY19" fmla="*/ 140428 h 1052535"/>
                  <a:gd name="connsiteX20" fmla="*/ 581025 w 2784143"/>
                  <a:gd name="connsiteY20" fmla="*/ 127023 h 1052535"/>
                  <a:gd name="connsiteX21" fmla="*/ 435609 w 2784143"/>
                  <a:gd name="connsiteY21" fmla="*/ 159259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609725 w 2784143"/>
                  <a:gd name="connsiteY11" fmla="*/ 214406 h 1052535"/>
                  <a:gd name="connsiteX12" fmla="*/ 1459705 w 2784143"/>
                  <a:gd name="connsiteY12" fmla="*/ 159483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5 w 2784143"/>
                  <a:gd name="connsiteY16" fmla="*/ 166723 h 1052535"/>
                  <a:gd name="connsiteX17" fmla="*/ 861060 w 2784143"/>
                  <a:gd name="connsiteY17" fmla="*/ 128126 h 1052535"/>
                  <a:gd name="connsiteX18" fmla="*/ 743682 w 2784143"/>
                  <a:gd name="connsiteY18" fmla="*/ 151681 h 1052535"/>
                  <a:gd name="connsiteX19" fmla="*/ 644366 w 2784143"/>
                  <a:gd name="connsiteY19" fmla="*/ 140428 h 1052535"/>
                  <a:gd name="connsiteX20" fmla="*/ 581025 w 2784143"/>
                  <a:gd name="connsiteY20" fmla="*/ 127023 h 1052535"/>
                  <a:gd name="connsiteX21" fmla="*/ 435609 w 2784143"/>
                  <a:gd name="connsiteY21" fmla="*/ 159259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2 w 2784143"/>
                  <a:gd name="connsiteY8" fmla="*/ 139737 h 1052535"/>
                  <a:gd name="connsiteX9" fmla="*/ 2006600 w 2784143"/>
                  <a:gd name="connsiteY9" fmla="*/ 196706 h 1052535"/>
                  <a:gd name="connsiteX10" fmla="*/ 1775389 w 2784143"/>
                  <a:gd name="connsiteY10" fmla="*/ 165870 h 1052535"/>
                  <a:gd name="connsiteX11" fmla="*/ 1598573 w 2784143"/>
                  <a:gd name="connsiteY11" fmla="*/ 185429 h 1052535"/>
                  <a:gd name="connsiteX12" fmla="*/ 1459705 w 2784143"/>
                  <a:gd name="connsiteY12" fmla="*/ 159483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5 w 2784143"/>
                  <a:gd name="connsiteY16" fmla="*/ 166723 h 1052535"/>
                  <a:gd name="connsiteX17" fmla="*/ 861060 w 2784143"/>
                  <a:gd name="connsiteY17" fmla="*/ 128126 h 1052535"/>
                  <a:gd name="connsiteX18" fmla="*/ 743682 w 2784143"/>
                  <a:gd name="connsiteY18" fmla="*/ 151681 h 1052535"/>
                  <a:gd name="connsiteX19" fmla="*/ 644366 w 2784143"/>
                  <a:gd name="connsiteY19" fmla="*/ 140428 h 1052535"/>
                  <a:gd name="connsiteX20" fmla="*/ 581025 w 2784143"/>
                  <a:gd name="connsiteY20" fmla="*/ 127023 h 1052535"/>
                  <a:gd name="connsiteX21" fmla="*/ 435609 w 2784143"/>
                  <a:gd name="connsiteY21" fmla="*/ 159259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468100 w 2784143"/>
                  <a:gd name="connsiteY5" fmla="*/ 142084 h 1052535"/>
                  <a:gd name="connsiteX6" fmla="*/ 2330451 w 2784143"/>
                  <a:gd name="connsiteY6" fmla="*/ 204087 h 1052535"/>
                  <a:gd name="connsiteX7" fmla="*/ 2226310 w 2784143"/>
                  <a:gd name="connsiteY7" fmla="*/ 167496 h 1052535"/>
                  <a:gd name="connsiteX8" fmla="*/ 2127963 w 2784143"/>
                  <a:gd name="connsiteY8" fmla="*/ 172852 h 1052535"/>
                  <a:gd name="connsiteX9" fmla="*/ 2006600 w 2784143"/>
                  <a:gd name="connsiteY9" fmla="*/ 196706 h 1052535"/>
                  <a:gd name="connsiteX10" fmla="*/ 1775389 w 2784143"/>
                  <a:gd name="connsiteY10" fmla="*/ 165870 h 1052535"/>
                  <a:gd name="connsiteX11" fmla="*/ 1598573 w 2784143"/>
                  <a:gd name="connsiteY11" fmla="*/ 185429 h 1052535"/>
                  <a:gd name="connsiteX12" fmla="*/ 1459705 w 2784143"/>
                  <a:gd name="connsiteY12" fmla="*/ 159483 h 1052535"/>
                  <a:gd name="connsiteX13" fmla="*/ 1368584 w 2784143"/>
                  <a:gd name="connsiteY13" fmla="*/ 167575 h 1052535"/>
                  <a:gd name="connsiteX14" fmla="*/ 1262063 w 2784143"/>
                  <a:gd name="connsiteY14" fmla="*/ 191387 h 1052535"/>
                  <a:gd name="connsiteX15" fmla="*/ 1190599 w 2784143"/>
                  <a:gd name="connsiteY15" fmla="*/ 143909 h 1052535"/>
                  <a:gd name="connsiteX16" fmla="*/ 1061245 w 2784143"/>
                  <a:gd name="connsiteY16" fmla="*/ 166723 h 1052535"/>
                  <a:gd name="connsiteX17" fmla="*/ 861060 w 2784143"/>
                  <a:gd name="connsiteY17" fmla="*/ 128126 h 1052535"/>
                  <a:gd name="connsiteX18" fmla="*/ 743682 w 2784143"/>
                  <a:gd name="connsiteY18" fmla="*/ 151681 h 1052535"/>
                  <a:gd name="connsiteX19" fmla="*/ 644366 w 2784143"/>
                  <a:gd name="connsiteY19" fmla="*/ 140428 h 1052535"/>
                  <a:gd name="connsiteX20" fmla="*/ 581025 w 2784143"/>
                  <a:gd name="connsiteY20" fmla="*/ 127023 h 1052535"/>
                  <a:gd name="connsiteX21" fmla="*/ 435609 w 2784143"/>
                  <a:gd name="connsiteY21" fmla="*/ 159259 h 1052535"/>
                  <a:gd name="connsiteX22" fmla="*/ 292100 w 2784143"/>
                  <a:gd name="connsiteY22" fmla="*/ 124641 h 1052535"/>
                  <a:gd name="connsiteX23" fmla="*/ 148750 w 2784143"/>
                  <a:gd name="connsiteY23" fmla="*/ 134960 h 1052535"/>
                  <a:gd name="connsiteX24" fmla="*/ 0 w 2784143"/>
                  <a:gd name="connsiteY24" fmla="*/ 158606 h 1052535"/>
                  <a:gd name="connsiteX0" fmla="*/ 0 w 2784143"/>
                  <a:gd name="connsiteY0" fmla="*/ 158606 h 1052535"/>
                  <a:gd name="connsiteX1" fmla="*/ 0 w 2784143"/>
                  <a:gd name="connsiteY1" fmla="*/ 1052535 h 1052535"/>
                  <a:gd name="connsiteX2" fmla="*/ 2784143 w 2784143"/>
                  <a:gd name="connsiteY2" fmla="*/ 1052535 h 1052535"/>
                  <a:gd name="connsiteX3" fmla="*/ 2784143 w 2784143"/>
                  <a:gd name="connsiteY3" fmla="*/ 158606 h 1052535"/>
                  <a:gd name="connsiteX4" fmla="*/ 2590800 w 2784143"/>
                  <a:gd name="connsiteY4" fmla="*/ 178687 h 1052535"/>
                  <a:gd name="connsiteX5" fmla="*/ 2504166 w 2784143"/>
                  <a:gd name="connsiteY5" fmla="*/ 173855 h 1052535"/>
                  <a:gd name="connsiteX6" fmla="*/ 2468100 w 2784143"/>
                  <a:gd name="connsiteY6" fmla="*/ 142084 h 1052535"/>
                  <a:gd name="connsiteX7" fmla="*/ 2330451 w 2784143"/>
                  <a:gd name="connsiteY7" fmla="*/ 204087 h 1052535"/>
                  <a:gd name="connsiteX8" fmla="*/ 2226310 w 2784143"/>
                  <a:gd name="connsiteY8" fmla="*/ 167496 h 1052535"/>
                  <a:gd name="connsiteX9" fmla="*/ 2127963 w 2784143"/>
                  <a:gd name="connsiteY9" fmla="*/ 172852 h 1052535"/>
                  <a:gd name="connsiteX10" fmla="*/ 2006600 w 2784143"/>
                  <a:gd name="connsiteY10" fmla="*/ 196706 h 1052535"/>
                  <a:gd name="connsiteX11" fmla="*/ 1775389 w 2784143"/>
                  <a:gd name="connsiteY11" fmla="*/ 165870 h 1052535"/>
                  <a:gd name="connsiteX12" fmla="*/ 1598573 w 2784143"/>
                  <a:gd name="connsiteY12" fmla="*/ 185429 h 1052535"/>
                  <a:gd name="connsiteX13" fmla="*/ 1459705 w 2784143"/>
                  <a:gd name="connsiteY13" fmla="*/ 159483 h 1052535"/>
                  <a:gd name="connsiteX14" fmla="*/ 1368584 w 2784143"/>
                  <a:gd name="connsiteY14" fmla="*/ 167575 h 1052535"/>
                  <a:gd name="connsiteX15" fmla="*/ 1262063 w 2784143"/>
                  <a:gd name="connsiteY15" fmla="*/ 191387 h 1052535"/>
                  <a:gd name="connsiteX16" fmla="*/ 1190599 w 2784143"/>
                  <a:gd name="connsiteY16" fmla="*/ 143909 h 1052535"/>
                  <a:gd name="connsiteX17" fmla="*/ 1061245 w 2784143"/>
                  <a:gd name="connsiteY17" fmla="*/ 166723 h 1052535"/>
                  <a:gd name="connsiteX18" fmla="*/ 861060 w 2784143"/>
                  <a:gd name="connsiteY18" fmla="*/ 128126 h 1052535"/>
                  <a:gd name="connsiteX19" fmla="*/ 743682 w 2784143"/>
                  <a:gd name="connsiteY19" fmla="*/ 151681 h 1052535"/>
                  <a:gd name="connsiteX20" fmla="*/ 644366 w 2784143"/>
                  <a:gd name="connsiteY20" fmla="*/ 140428 h 1052535"/>
                  <a:gd name="connsiteX21" fmla="*/ 581025 w 2784143"/>
                  <a:gd name="connsiteY21" fmla="*/ 127023 h 1052535"/>
                  <a:gd name="connsiteX22" fmla="*/ 435609 w 2784143"/>
                  <a:gd name="connsiteY22" fmla="*/ 159259 h 1052535"/>
                  <a:gd name="connsiteX23" fmla="*/ 292100 w 2784143"/>
                  <a:gd name="connsiteY23" fmla="*/ 124641 h 1052535"/>
                  <a:gd name="connsiteX24" fmla="*/ 148750 w 2784143"/>
                  <a:gd name="connsiteY24" fmla="*/ 134960 h 1052535"/>
                  <a:gd name="connsiteX25" fmla="*/ 0 w 2784143"/>
                  <a:gd name="connsiteY25" fmla="*/ 158606 h 1052535"/>
                  <a:gd name="connsiteX0" fmla="*/ 0 w 2784143"/>
                  <a:gd name="connsiteY0" fmla="*/ 160244 h 1054173"/>
                  <a:gd name="connsiteX1" fmla="*/ 0 w 2784143"/>
                  <a:gd name="connsiteY1" fmla="*/ 1054173 h 1054173"/>
                  <a:gd name="connsiteX2" fmla="*/ 2784143 w 2784143"/>
                  <a:gd name="connsiteY2" fmla="*/ 1054173 h 1054173"/>
                  <a:gd name="connsiteX3" fmla="*/ 2784143 w 2784143"/>
                  <a:gd name="connsiteY3" fmla="*/ 160244 h 1054173"/>
                  <a:gd name="connsiteX4" fmla="*/ 2665907 w 2784143"/>
                  <a:gd name="connsiteY4" fmla="*/ 175493 h 1054173"/>
                  <a:gd name="connsiteX5" fmla="*/ 2590800 w 2784143"/>
                  <a:gd name="connsiteY5" fmla="*/ 180325 h 1054173"/>
                  <a:gd name="connsiteX6" fmla="*/ 2504166 w 2784143"/>
                  <a:gd name="connsiteY6" fmla="*/ 175493 h 1054173"/>
                  <a:gd name="connsiteX7" fmla="*/ 2468100 w 2784143"/>
                  <a:gd name="connsiteY7" fmla="*/ 143722 h 1054173"/>
                  <a:gd name="connsiteX8" fmla="*/ 2330451 w 2784143"/>
                  <a:gd name="connsiteY8" fmla="*/ 205725 h 1054173"/>
                  <a:gd name="connsiteX9" fmla="*/ 2226310 w 2784143"/>
                  <a:gd name="connsiteY9" fmla="*/ 169134 h 1054173"/>
                  <a:gd name="connsiteX10" fmla="*/ 2127963 w 2784143"/>
                  <a:gd name="connsiteY10" fmla="*/ 174490 h 1054173"/>
                  <a:gd name="connsiteX11" fmla="*/ 2006600 w 2784143"/>
                  <a:gd name="connsiteY11" fmla="*/ 198344 h 1054173"/>
                  <a:gd name="connsiteX12" fmla="*/ 1775389 w 2784143"/>
                  <a:gd name="connsiteY12" fmla="*/ 167508 h 1054173"/>
                  <a:gd name="connsiteX13" fmla="*/ 1598573 w 2784143"/>
                  <a:gd name="connsiteY13" fmla="*/ 187067 h 1054173"/>
                  <a:gd name="connsiteX14" fmla="*/ 1459705 w 2784143"/>
                  <a:gd name="connsiteY14" fmla="*/ 161121 h 1054173"/>
                  <a:gd name="connsiteX15" fmla="*/ 1368584 w 2784143"/>
                  <a:gd name="connsiteY15" fmla="*/ 169213 h 1054173"/>
                  <a:gd name="connsiteX16" fmla="*/ 1262063 w 2784143"/>
                  <a:gd name="connsiteY16" fmla="*/ 193025 h 1054173"/>
                  <a:gd name="connsiteX17" fmla="*/ 1190599 w 2784143"/>
                  <a:gd name="connsiteY17" fmla="*/ 145547 h 1054173"/>
                  <a:gd name="connsiteX18" fmla="*/ 1061245 w 2784143"/>
                  <a:gd name="connsiteY18" fmla="*/ 168361 h 1054173"/>
                  <a:gd name="connsiteX19" fmla="*/ 861060 w 2784143"/>
                  <a:gd name="connsiteY19" fmla="*/ 129764 h 1054173"/>
                  <a:gd name="connsiteX20" fmla="*/ 743682 w 2784143"/>
                  <a:gd name="connsiteY20" fmla="*/ 153319 h 1054173"/>
                  <a:gd name="connsiteX21" fmla="*/ 644366 w 2784143"/>
                  <a:gd name="connsiteY21" fmla="*/ 142066 h 1054173"/>
                  <a:gd name="connsiteX22" fmla="*/ 581025 w 2784143"/>
                  <a:gd name="connsiteY22" fmla="*/ 128661 h 1054173"/>
                  <a:gd name="connsiteX23" fmla="*/ 435609 w 2784143"/>
                  <a:gd name="connsiteY23" fmla="*/ 160897 h 1054173"/>
                  <a:gd name="connsiteX24" fmla="*/ 292100 w 2784143"/>
                  <a:gd name="connsiteY24" fmla="*/ 126279 h 1054173"/>
                  <a:gd name="connsiteX25" fmla="*/ 148750 w 2784143"/>
                  <a:gd name="connsiteY25" fmla="*/ 136598 h 1054173"/>
                  <a:gd name="connsiteX26" fmla="*/ 0 w 2784143"/>
                  <a:gd name="connsiteY26" fmla="*/ 160244 h 1054173"/>
                  <a:gd name="connsiteX0" fmla="*/ 0 w 2784143"/>
                  <a:gd name="connsiteY0" fmla="*/ 147107 h 1041036"/>
                  <a:gd name="connsiteX1" fmla="*/ 0 w 2784143"/>
                  <a:gd name="connsiteY1" fmla="*/ 1041036 h 1041036"/>
                  <a:gd name="connsiteX2" fmla="*/ 2784143 w 2784143"/>
                  <a:gd name="connsiteY2" fmla="*/ 1041036 h 1041036"/>
                  <a:gd name="connsiteX3" fmla="*/ 2784143 w 2784143"/>
                  <a:gd name="connsiteY3" fmla="*/ 147107 h 1041036"/>
                  <a:gd name="connsiteX4" fmla="*/ 2590800 w 2784143"/>
                  <a:gd name="connsiteY4" fmla="*/ 167188 h 1041036"/>
                  <a:gd name="connsiteX5" fmla="*/ 2504166 w 2784143"/>
                  <a:gd name="connsiteY5" fmla="*/ 162356 h 1041036"/>
                  <a:gd name="connsiteX6" fmla="*/ 2468100 w 2784143"/>
                  <a:gd name="connsiteY6" fmla="*/ 130585 h 1041036"/>
                  <a:gd name="connsiteX7" fmla="*/ 2330451 w 2784143"/>
                  <a:gd name="connsiteY7" fmla="*/ 192588 h 1041036"/>
                  <a:gd name="connsiteX8" fmla="*/ 2226310 w 2784143"/>
                  <a:gd name="connsiteY8" fmla="*/ 155997 h 1041036"/>
                  <a:gd name="connsiteX9" fmla="*/ 2127963 w 2784143"/>
                  <a:gd name="connsiteY9" fmla="*/ 161353 h 1041036"/>
                  <a:gd name="connsiteX10" fmla="*/ 2006600 w 2784143"/>
                  <a:gd name="connsiteY10" fmla="*/ 185207 h 1041036"/>
                  <a:gd name="connsiteX11" fmla="*/ 1775389 w 2784143"/>
                  <a:gd name="connsiteY11" fmla="*/ 154371 h 1041036"/>
                  <a:gd name="connsiteX12" fmla="*/ 1598573 w 2784143"/>
                  <a:gd name="connsiteY12" fmla="*/ 173930 h 1041036"/>
                  <a:gd name="connsiteX13" fmla="*/ 1459705 w 2784143"/>
                  <a:gd name="connsiteY13" fmla="*/ 147984 h 1041036"/>
                  <a:gd name="connsiteX14" fmla="*/ 1368584 w 2784143"/>
                  <a:gd name="connsiteY14" fmla="*/ 156076 h 1041036"/>
                  <a:gd name="connsiteX15" fmla="*/ 1262063 w 2784143"/>
                  <a:gd name="connsiteY15" fmla="*/ 179888 h 1041036"/>
                  <a:gd name="connsiteX16" fmla="*/ 1190599 w 2784143"/>
                  <a:gd name="connsiteY16" fmla="*/ 132410 h 1041036"/>
                  <a:gd name="connsiteX17" fmla="*/ 1061245 w 2784143"/>
                  <a:gd name="connsiteY17" fmla="*/ 155224 h 1041036"/>
                  <a:gd name="connsiteX18" fmla="*/ 861060 w 2784143"/>
                  <a:gd name="connsiteY18" fmla="*/ 116627 h 1041036"/>
                  <a:gd name="connsiteX19" fmla="*/ 743682 w 2784143"/>
                  <a:gd name="connsiteY19" fmla="*/ 140182 h 1041036"/>
                  <a:gd name="connsiteX20" fmla="*/ 644366 w 2784143"/>
                  <a:gd name="connsiteY20" fmla="*/ 128929 h 1041036"/>
                  <a:gd name="connsiteX21" fmla="*/ 581025 w 2784143"/>
                  <a:gd name="connsiteY21" fmla="*/ 115524 h 1041036"/>
                  <a:gd name="connsiteX22" fmla="*/ 435609 w 2784143"/>
                  <a:gd name="connsiteY22" fmla="*/ 147760 h 1041036"/>
                  <a:gd name="connsiteX23" fmla="*/ 292100 w 2784143"/>
                  <a:gd name="connsiteY23" fmla="*/ 113142 h 1041036"/>
                  <a:gd name="connsiteX24" fmla="*/ 148750 w 2784143"/>
                  <a:gd name="connsiteY24" fmla="*/ 123461 h 1041036"/>
                  <a:gd name="connsiteX25" fmla="*/ 0 w 2784143"/>
                  <a:gd name="connsiteY25" fmla="*/ 147107 h 1041036"/>
                  <a:gd name="connsiteX0" fmla="*/ 0 w 2784143"/>
                  <a:gd name="connsiteY0" fmla="*/ 147109 h 1041038"/>
                  <a:gd name="connsiteX1" fmla="*/ 0 w 2784143"/>
                  <a:gd name="connsiteY1" fmla="*/ 1041038 h 1041038"/>
                  <a:gd name="connsiteX2" fmla="*/ 2784143 w 2784143"/>
                  <a:gd name="connsiteY2" fmla="*/ 1041038 h 1041038"/>
                  <a:gd name="connsiteX3" fmla="*/ 2784143 w 2784143"/>
                  <a:gd name="connsiteY3" fmla="*/ 147109 h 1041038"/>
                  <a:gd name="connsiteX4" fmla="*/ 2504166 w 2784143"/>
                  <a:gd name="connsiteY4" fmla="*/ 162358 h 1041038"/>
                  <a:gd name="connsiteX5" fmla="*/ 2468100 w 2784143"/>
                  <a:gd name="connsiteY5" fmla="*/ 130587 h 1041038"/>
                  <a:gd name="connsiteX6" fmla="*/ 2330451 w 2784143"/>
                  <a:gd name="connsiteY6" fmla="*/ 192590 h 1041038"/>
                  <a:gd name="connsiteX7" fmla="*/ 2226310 w 2784143"/>
                  <a:gd name="connsiteY7" fmla="*/ 155999 h 1041038"/>
                  <a:gd name="connsiteX8" fmla="*/ 2127963 w 2784143"/>
                  <a:gd name="connsiteY8" fmla="*/ 161355 h 1041038"/>
                  <a:gd name="connsiteX9" fmla="*/ 2006600 w 2784143"/>
                  <a:gd name="connsiteY9" fmla="*/ 185209 h 1041038"/>
                  <a:gd name="connsiteX10" fmla="*/ 1775389 w 2784143"/>
                  <a:gd name="connsiteY10" fmla="*/ 154373 h 1041038"/>
                  <a:gd name="connsiteX11" fmla="*/ 1598573 w 2784143"/>
                  <a:gd name="connsiteY11" fmla="*/ 173932 h 1041038"/>
                  <a:gd name="connsiteX12" fmla="*/ 1459705 w 2784143"/>
                  <a:gd name="connsiteY12" fmla="*/ 147986 h 1041038"/>
                  <a:gd name="connsiteX13" fmla="*/ 1368584 w 2784143"/>
                  <a:gd name="connsiteY13" fmla="*/ 156078 h 1041038"/>
                  <a:gd name="connsiteX14" fmla="*/ 1262063 w 2784143"/>
                  <a:gd name="connsiteY14" fmla="*/ 179890 h 1041038"/>
                  <a:gd name="connsiteX15" fmla="*/ 1190599 w 2784143"/>
                  <a:gd name="connsiteY15" fmla="*/ 132412 h 1041038"/>
                  <a:gd name="connsiteX16" fmla="*/ 1061245 w 2784143"/>
                  <a:gd name="connsiteY16" fmla="*/ 155226 h 1041038"/>
                  <a:gd name="connsiteX17" fmla="*/ 861060 w 2784143"/>
                  <a:gd name="connsiteY17" fmla="*/ 116629 h 1041038"/>
                  <a:gd name="connsiteX18" fmla="*/ 743682 w 2784143"/>
                  <a:gd name="connsiteY18" fmla="*/ 140184 h 1041038"/>
                  <a:gd name="connsiteX19" fmla="*/ 644366 w 2784143"/>
                  <a:gd name="connsiteY19" fmla="*/ 128931 h 1041038"/>
                  <a:gd name="connsiteX20" fmla="*/ 581025 w 2784143"/>
                  <a:gd name="connsiteY20" fmla="*/ 115526 h 1041038"/>
                  <a:gd name="connsiteX21" fmla="*/ 435609 w 2784143"/>
                  <a:gd name="connsiteY21" fmla="*/ 147762 h 1041038"/>
                  <a:gd name="connsiteX22" fmla="*/ 292100 w 2784143"/>
                  <a:gd name="connsiteY22" fmla="*/ 113144 h 1041038"/>
                  <a:gd name="connsiteX23" fmla="*/ 148750 w 2784143"/>
                  <a:gd name="connsiteY23" fmla="*/ 123463 h 1041038"/>
                  <a:gd name="connsiteX24" fmla="*/ 0 w 2784143"/>
                  <a:gd name="connsiteY24" fmla="*/ 147109 h 1041038"/>
                  <a:gd name="connsiteX0" fmla="*/ 0 w 2784143"/>
                  <a:gd name="connsiteY0" fmla="*/ 151742 h 1045671"/>
                  <a:gd name="connsiteX1" fmla="*/ 0 w 2784143"/>
                  <a:gd name="connsiteY1" fmla="*/ 1045671 h 1045671"/>
                  <a:gd name="connsiteX2" fmla="*/ 2784143 w 2784143"/>
                  <a:gd name="connsiteY2" fmla="*/ 1045671 h 1045671"/>
                  <a:gd name="connsiteX3" fmla="*/ 2784143 w 2784143"/>
                  <a:gd name="connsiteY3" fmla="*/ 151742 h 1045671"/>
                  <a:gd name="connsiteX4" fmla="*/ 2468100 w 2784143"/>
                  <a:gd name="connsiteY4" fmla="*/ 135220 h 1045671"/>
                  <a:gd name="connsiteX5" fmla="*/ 2330451 w 2784143"/>
                  <a:gd name="connsiteY5" fmla="*/ 197223 h 1045671"/>
                  <a:gd name="connsiteX6" fmla="*/ 2226310 w 2784143"/>
                  <a:gd name="connsiteY6" fmla="*/ 160632 h 1045671"/>
                  <a:gd name="connsiteX7" fmla="*/ 2127963 w 2784143"/>
                  <a:gd name="connsiteY7" fmla="*/ 165988 h 1045671"/>
                  <a:gd name="connsiteX8" fmla="*/ 2006600 w 2784143"/>
                  <a:gd name="connsiteY8" fmla="*/ 189842 h 1045671"/>
                  <a:gd name="connsiteX9" fmla="*/ 1775389 w 2784143"/>
                  <a:gd name="connsiteY9" fmla="*/ 159006 h 1045671"/>
                  <a:gd name="connsiteX10" fmla="*/ 1598573 w 2784143"/>
                  <a:gd name="connsiteY10" fmla="*/ 178565 h 1045671"/>
                  <a:gd name="connsiteX11" fmla="*/ 1459705 w 2784143"/>
                  <a:gd name="connsiteY11" fmla="*/ 152619 h 1045671"/>
                  <a:gd name="connsiteX12" fmla="*/ 1368584 w 2784143"/>
                  <a:gd name="connsiteY12" fmla="*/ 160711 h 1045671"/>
                  <a:gd name="connsiteX13" fmla="*/ 1262063 w 2784143"/>
                  <a:gd name="connsiteY13" fmla="*/ 184523 h 1045671"/>
                  <a:gd name="connsiteX14" fmla="*/ 1190599 w 2784143"/>
                  <a:gd name="connsiteY14" fmla="*/ 137045 h 1045671"/>
                  <a:gd name="connsiteX15" fmla="*/ 1061245 w 2784143"/>
                  <a:gd name="connsiteY15" fmla="*/ 159859 h 1045671"/>
                  <a:gd name="connsiteX16" fmla="*/ 861060 w 2784143"/>
                  <a:gd name="connsiteY16" fmla="*/ 121262 h 1045671"/>
                  <a:gd name="connsiteX17" fmla="*/ 743682 w 2784143"/>
                  <a:gd name="connsiteY17" fmla="*/ 144817 h 1045671"/>
                  <a:gd name="connsiteX18" fmla="*/ 644366 w 2784143"/>
                  <a:gd name="connsiteY18" fmla="*/ 133564 h 1045671"/>
                  <a:gd name="connsiteX19" fmla="*/ 581025 w 2784143"/>
                  <a:gd name="connsiteY19" fmla="*/ 120159 h 1045671"/>
                  <a:gd name="connsiteX20" fmla="*/ 435609 w 2784143"/>
                  <a:gd name="connsiteY20" fmla="*/ 152395 h 1045671"/>
                  <a:gd name="connsiteX21" fmla="*/ 292100 w 2784143"/>
                  <a:gd name="connsiteY21" fmla="*/ 117777 h 1045671"/>
                  <a:gd name="connsiteX22" fmla="*/ 148750 w 2784143"/>
                  <a:gd name="connsiteY22" fmla="*/ 128096 h 1045671"/>
                  <a:gd name="connsiteX23" fmla="*/ 0 w 2784143"/>
                  <a:gd name="connsiteY23" fmla="*/ 151742 h 1045671"/>
                  <a:gd name="connsiteX0" fmla="*/ 0 w 2784143"/>
                  <a:gd name="connsiteY0" fmla="*/ 156795 h 1050724"/>
                  <a:gd name="connsiteX1" fmla="*/ 0 w 2784143"/>
                  <a:gd name="connsiteY1" fmla="*/ 1050724 h 1050724"/>
                  <a:gd name="connsiteX2" fmla="*/ 2784143 w 2784143"/>
                  <a:gd name="connsiteY2" fmla="*/ 1050724 h 1050724"/>
                  <a:gd name="connsiteX3" fmla="*/ 2784143 w 2784143"/>
                  <a:gd name="connsiteY3" fmla="*/ 156795 h 1050724"/>
                  <a:gd name="connsiteX4" fmla="*/ 2677061 w 2784143"/>
                  <a:gd name="connsiteY4" fmla="*/ 130649 h 1050724"/>
                  <a:gd name="connsiteX5" fmla="*/ 2468100 w 2784143"/>
                  <a:gd name="connsiteY5" fmla="*/ 140273 h 1050724"/>
                  <a:gd name="connsiteX6" fmla="*/ 2330451 w 2784143"/>
                  <a:gd name="connsiteY6" fmla="*/ 202276 h 1050724"/>
                  <a:gd name="connsiteX7" fmla="*/ 2226310 w 2784143"/>
                  <a:gd name="connsiteY7" fmla="*/ 165685 h 1050724"/>
                  <a:gd name="connsiteX8" fmla="*/ 2127963 w 2784143"/>
                  <a:gd name="connsiteY8" fmla="*/ 171041 h 1050724"/>
                  <a:gd name="connsiteX9" fmla="*/ 2006600 w 2784143"/>
                  <a:gd name="connsiteY9" fmla="*/ 194895 h 1050724"/>
                  <a:gd name="connsiteX10" fmla="*/ 1775389 w 2784143"/>
                  <a:gd name="connsiteY10" fmla="*/ 164059 h 1050724"/>
                  <a:gd name="connsiteX11" fmla="*/ 1598573 w 2784143"/>
                  <a:gd name="connsiteY11" fmla="*/ 183618 h 1050724"/>
                  <a:gd name="connsiteX12" fmla="*/ 1459705 w 2784143"/>
                  <a:gd name="connsiteY12" fmla="*/ 157672 h 1050724"/>
                  <a:gd name="connsiteX13" fmla="*/ 1368584 w 2784143"/>
                  <a:gd name="connsiteY13" fmla="*/ 165764 h 1050724"/>
                  <a:gd name="connsiteX14" fmla="*/ 1262063 w 2784143"/>
                  <a:gd name="connsiteY14" fmla="*/ 189576 h 1050724"/>
                  <a:gd name="connsiteX15" fmla="*/ 1190599 w 2784143"/>
                  <a:gd name="connsiteY15" fmla="*/ 142098 h 1050724"/>
                  <a:gd name="connsiteX16" fmla="*/ 1061245 w 2784143"/>
                  <a:gd name="connsiteY16" fmla="*/ 164912 h 1050724"/>
                  <a:gd name="connsiteX17" fmla="*/ 861060 w 2784143"/>
                  <a:gd name="connsiteY17" fmla="*/ 126315 h 1050724"/>
                  <a:gd name="connsiteX18" fmla="*/ 743682 w 2784143"/>
                  <a:gd name="connsiteY18" fmla="*/ 149870 h 1050724"/>
                  <a:gd name="connsiteX19" fmla="*/ 644366 w 2784143"/>
                  <a:gd name="connsiteY19" fmla="*/ 138617 h 1050724"/>
                  <a:gd name="connsiteX20" fmla="*/ 581025 w 2784143"/>
                  <a:gd name="connsiteY20" fmla="*/ 125212 h 1050724"/>
                  <a:gd name="connsiteX21" fmla="*/ 435609 w 2784143"/>
                  <a:gd name="connsiteY21" fmla="*/ 157448 h 1050724"/>
                  <a:gd name="connsiteX22" fmla="*/ 292100 w 2784143"/>
                  <a:gd name="connsiteY22" fmla="*/ 122830 h 1050724"/>
                  <a:gd name="connsiteX23" fmla="*/ 148750 w 2784143"/>
                  <a:gd name="connsiteY23" fmla="*/ 133149 h 1050724"/>
                  <a:gd name="connsiteX24" fmla="*/ 0 w 2784143"/>
                  <a:gd name="connsiteY24" fmla="*/ 156795 h 1050724"/>
                  <a:gd name="connsiteX0" fmla="*/ 0 w 2784143"/>
                  <a:gd name="connsiteY0" fmla="*/ 156795 h 1050724"/>
                  <a:gd name="connsiteX1" fmla="*/ 0 w 2784143"/>
                  <a:gd name="connsiteY1" fmla="*/ 1050724 h 1050724"/>
                  <a:gd name="connsiteX2" fmla="*/ 2784143 w 2784143"/>
                  <a:gd name="connsiteY2" fmla="*/ 1050724 h 1050724"/>
                  <a:gd name="connsiteX3" fmla="*/ 2784143 w 2784143"/>
                  <a:gd name="connsiteY3" fmla="*/ 156795 h 1050724"/>
                  <a:gd name="connsiteX4" fmla="*/ 2677061 w 2784143"/>
                  <a:gd name="connsiteY4" fmla="*/ 130649 h 1050724"/>
                  <a:gd name="connsiteX5" fmla="*/ 2468100 w 2784143"/>
                  <a:gd name="connsiteY5" fmla="*/ 140273 h 1050724"/>
                  <a:gd name="connsiteX6" fmla="*/ 2330451 w 2784143"/>
                  <a:gd name="connsiteY6" fmla="*/ 202276 h 1050724"/>
                  <a:gd name="connsiteX7" fmla="*/ 2226310 w 2784143"/>
                  <a:gd name="connsiteY7" fmla="*/ 165685 h 1050724"/>
                  <a:gd name="connsiteX8" fmla="*/ 2127963 w 2784143"/>
                  <a:gd name="connsiteY8" fmla="*/ 171041 h 1050724"/>
                  <a:gd name="connsiteX9" fmla="*/ 2006600 w 2784143"/>
                  <a:gd name="connsiteY9" fmla="*/ 194895 h 1050724"/>
                  <a:gd name="connsiteX10" fmla="*/ 1775389 w 2784143"/>
                  <a:gd name="connsiteY10" fmla="*/ 164059 h 1050724"/>
                  <a:gd name="connsiteX11" fmla="*/ 1598573 w 2784143"/>
                  <a:gd name="connsiteY11" fmla="*/ 183618 h 1050724"/>
                  <a:gd name="connsiteX12" fmla="*/ 1459705 w 2784143"/>
                  <a:gd name="connsiteY12" fmla="*/ 157672 h 1050724"/>
                  <a:gd name="connsiteX13" fmla="*/ 1368584 w 2784143"/>
                  <a:gd name="connsiteY13" fmla="*/ 165764 h 1050724"/>
                  <a:gd name="connsiteX14" fmla="*/ 1262063 w 2784143"/>
                  <a:gd name="connsiteY14" fmla="*/ 189576 h 1050724"/>
                  <a:gd name="connsiteX15" fmla="*/ 1190599 w 2784143"/>
                  <a:gd name="connsiteY15" fmla="*/ 142098 h 1050724"/>
                  <a:gd name="connsiteX16" fmla="*/ 1061245 w 2784143"/>
                  <a:gd name="connsiteY16" fmla="*/ 164912 h 1050724"/>
                  <a:gd name="connsiteX17" fmla="*/ 861060 w 2784143"/>
                  <a:gd name="connsiteY17" fmla="*/ 126315 h 1050724"/>
                  <a:gd name="connsiteX18" fmla="*/ 743682 w 2784143"/>
                  <a:gd name="connsiteY18" fmla="*/ 149870 h 1050724"/>
                  <a:gd name="connsiteX19" fmla="*/ 644366 w 2784143"/>
                  <a:gd name="connsiteY19" fmla="*/ 138617 h 1050724"/>
                  <a:gd name="connsiteX20" fmla="*/ 581025 w 2784143"/>
                  <a:gd name="connsiteY20" fmla="*/ 125212 h 1050724"/>
                  <a:gd name="connsiteX21" fmla="*/ 435609 w 2784143"/>
                  <a:gd name="connsiteY21" fmla="*/ 157448 h 1050724"/>
                  <a:gd name="connsiteX22" fmla="*/ 292100 w 2784143"/>
                  <a:gd name="connsiteY22" fmla="*/ 122830 h 1050724"/>
                  <a:gd name="connsiteX23" fmla="*/ 148750 w 2784143"/>
                  <a:gd name="connsiteY23" fmla="*/ 133149 h 1050724"/>
                  <a:gd name="connsiteX24" fmla="*/ 0 w 2784143"/>
                  <a:gd name="connsiteY24" fmla="*/ 156795 h 10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84143" h="1050724">
                    <a:moveTo>
                      <a:pt x="0" y="156795"/>
                    </a:moveTo>
                    <a:lnTo>
                      <a:pt x="0" y="1050724"/>
                    </a:lnTo>
                    <a:lnTo>
                      <a:pt x="2784143" y="1050724"/>
                    </a:lnTo>
                    <a:lnTo>
                      <a:pt x="2784143" y="156795"/>
                    </a:lnTo>
                    <a:cubicBezTo>
                      <a:pt x="2749565" y="0"/>
                      <a:pt x="2729735" y="133403"/>
                      <a:pt x="2677061" y="130649"/>
                    </a:cubicBezTo>
                    <a:cubicBezTo>
                      <a:pt x="2563038" y="194126"/>
                      <a:pt x="2525868" y="128335"/>
                      <a:pt x="2468100" y="140273"/>
                    </a:cubicBezTo>
                    <a:cubicBezTo>
                      <a:pt x="2410332" y="152211"/>
                      <a:pt x="2370749" y="198041"/>
                      <a:pt x="2330451" y="202276"/>
                    </a:cubicBezTo>
                    <a:cubicBezTo>
                      <a:pt x="2290153" y="206511"/>
                      <a:pt x="2260058" y="170891"/>
                      <a:pt x="2226310" y="165685"/>
                    </a:cubicBezTo>
                    <a:cubicBezTo>
                      <a:pt x="2192562" y="160479"/>
                      <a:pt x="2164581" y="166173"/>
                      <a:pt x="2127963" y="171041"/>
                    </a:cubicBezTo>
                    <a:cubicBezTo>
                      <a:pt x="2091345" y="175909"/>
                      <a:pt x="2065362" y="196059"/>
                      <a:pt x="2006600" y="194895"/>
                    </a:cubicBezTo>
                    <a:cubicBezTo>
                      <a:pt x="1947838" y="193731"/>
                      <a:pt x="1843394" y="165939"/>
                      <a:pt x="1775389" y="164059"/>
                    </a:cubicBezTo>
                    <a:cubicBezTo>
                      <a:pt x="1707385" y="162180"/>
                      <a:pt x="1651187" y="184683"/>
                      <a:pt x="1598573" y="183618"/>
                    </a:cubicBezTo>
                    <a:cubicBezTo>
                      <a:pt x="1545959" y="182554"/>
                      <a:pt x="1498036" y="160648"/>
                      <a:pt x="1459705" y="157672"/>
                    </a:cubicBezTo>
                    <a:cubicBezTo>
                      <a:pt x="1421374" y="154696"/>
                      <a:pt x="1401524" y="160447"/>
                      <a:pt x="1368584" y="165764"/>
                    </a:cubicBezTo>
                    <a:cubicBezTo>
                      <a:pt x="1335644" y="171081"/>
                      <a:pt x="1291727" y="193520"/>
                      <a:pt x="1262063" y="189576"/>
                    </a:cubicBezTo>
                    <a:cubicBezTo>
                      <a:pt x="1232399" y="185632"/>
                      <a:pt x="1224069" y="146209"/>
                      <a:pt x="1190599" y="142098"/>
                    </a:cubicBezTo>
                    <a:cubicBezTo>
                      <a:pt x="1157129" y="137987"/>
                      <a:pt x="1116168" y="167542"/>
                      <a:pt x="1061245" y="164912"/>
                    </a:cubicBezTo>
                    <a:cubicBezTo>
                      <a:pt x="1006322" y="162282"/>
                      <a:pt x="913987" y="128822"/>
                      <a:pt x="861060" y="126315"/>
                    </a:cubicBezTo>
                    <a:cubicBezTo>
                      <a:pt x="808133" y="123808"/>
                      <a:pt x="779798" y="147820"/>
                      <a:pt x="743682" y="149870"/>
                    </a:cubicBezTo>
                    <a:cubicBezTo>
                      <a:pt x="707566" y="151920"/>
                      <a:pt x="671476" y="142727"/>
                      <a:pt x="644366" y="138617"/>
                    </a:cubicBezTo>
                    <a:cubicBezTo>
                      <a:pt x="617257" y="134507"/>
                      <a:pt x="615818" y="122074"/>
                      <a:pt x="581025" y="125212"/>
                    </a:cubicBezTo>
                    <a:cubicBezTo>
                      <a:pt x="546232" y="128350"/>
                      <a:pt x="469343" y="140779"/>
                      <a:pt x="435609" y="157448"/>
                    </a:cubicBezTo>
                    <a:cubicBezTo>
                      <a:pt x="400843" y="147938"/>
                      <a:pt x="339910" y="126880"/>
                      <a:pt x="292100" y="122830"/>
                    </a:cubicBezTo>
                    <a:cubicBezTo>
                      <a:pt x="244290" y="118780"/>
                      <a:pt x="197433" y="127488"/>
                      <a:pt x="148750" y="133149"/>
                    </a:cubicBezTo>
                    <a:cubicBezTo>
                      <a:pt x="100067" y="138810"/>
                      <a:pt x="18971" y="9687"/>
                      <a:pt x="0" y="156795"/>
                    </a:cubicBezTo>
                    <a:close/>
                  </a:path>
                </a:pathLst>
              </a:custGeom>
              <a:blipFill>
                <a:blip r:embed="rId5" cstate="print">
                  <a:duotone>
                    <a:schemeClr val="accent1">
                      <a:shade val="45000"/>
                      <a:satMod val="135000"/>
                    </a:schemeClr>
                    <a:prstClr val="white"/>
                  </a:duotone>
                </a:blip>
                <a:stretch>
                  <a:fillRect/>
                </a:stretch>
              </a:blip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38" name="Freeform 4">
                <a:extLst>
                  <a:ext uri="{FF2B5EF4-FFF2-40B4-BE49-F238E27FC236}">
                    <a16:creationId xmlns:a16="http://schemas.microsoft.com/office/drawing/2014/main" id="{537CDE0C-1A7E-A842-AE3F-CEC381C03C03}"/>
                  </a:ext>
                </a:extLst>
              </p:cNvPr>
              <p:cNvSpPr/>
              <p:nvPr/>
            </p:nvSpPr>
            <p:spPr>
              <a:xfrm>
                <a:off x="3886201" y="3636059"/>
                <a:ext cx="1463040" cy="356616"/>
              </a:xfrm>
              <a:custGeom>
                <a:avLst/>
                <a:gdLst>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0 w 2784143"/>
                  <a:gd name="connsiteY16"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79779 w 2784143"/>
                  <a:gd name="connsiteY14" fmla="*/ 95534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56949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55967 w 2784143"/>
                  <a:gd name="connsiteY14" fmla="*/ 71721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48823 w 2784143"/>
                  <a:gd name="connsiteY14" fmla="*/ 74102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491320 w 2784143"/>
                  <a:gd name="connsiteY13" fmla="*/ 40943 h 962167"/>
                  <a:gd name="connsiteX14" fmla="*/ 291686 w 2784143"/>
                  <a:gd name="connsiteY14" fmla="*/ 64577 h 962167"/>
                  <a:gd name="connsiteX15" fmla="*/ 190286 w 2784143"/>
                  <a:gd name="connsiteY15" fmla="*/ 211540 h 962167"/>
                  <a:gd name="connsiteX16" fmla="*/ 111102 w 2784143"/>
                  <a:gd name="connsiteY16" fmla="*/ 214739 h 962167"/>
                  <a:gd name="connsiteX17" fmla="*/ 0 w 2784143"/>
                  <a:gd name="connsiteY17" fmla="*/ 68238 h 962167"/>
                  <a:gd name="connsiteX0" fmla="*/ 0 w 2784143"/>
                  <a:gd name="connsiteY0" fmla="*/ 125104 h 1019033"/>
                  <a:gd name="connsiteX1" fmla="*/ 0 w 2784143"/>
                  <a:gd name="connsiteY1" fmla="*/ 1019033 h 1019033"/>
                  <a:gd name="connsiteX2" fmla="*/ 2784143 w 2784143"/>
                  <a:gd name="connsiteY2" fmla="*/ 1019033 h 1019033"/>
                  <a:gd name="connsiteX3" fmla="*/ 2784143 w 2784143"/>
                  <a:gd name="connsiteY3" fmla="*/ 125104 h 1019033"/>
                  <a:gd name="connsiteX4" fmla="*/ 2599899 w 2784143"/>
                  <a:gd name="connsiteY4" fmla="*/ 227463 h 1019033"/>
                  <a:gd name="connsiteX5" fmla="*/ 2408830 w 2784143"/>
                  <a:gd name="connsiteY5" fmla="*/ 104633 h 1019033"/>
                  <a:gd name="connsiteX6" fmla="*/ 2176818 w 2784143"/>
                  <a:gd name="connsiteY6" fmla="*/ 234286 h 1019033"/>
                  <a:gd name="connsiteX7" fmla="*/ 1869743 w 2784143"/>
                  <a:gd name="connsiteY7" fmla="*/ 125104 h 1019033"/>
                  <a:gd name="connsiteX8" fmla="*/ 1692323 w 2784143"/>
                  <a:gd name="connsiteY8" fmla="*/ 247934 h 1019033"/>
                  <a:gd name="connsiteX9" fmla="*/ 1460311 w 2784143"/>
                  <a:gd name="connsiteY9" fmla="*/ 56866 h 1019033"/>
                  <a:gd name="connsiteX10" fmla="*/ 1207827 w 2784143"/>
                  <a:gd name="connsiteY10" fmla="*/ 227463 h 1019033"/>
                  <a:gd name="connsiteX11" fmla="*/ 1016758 w 2784143"/>
                  <a:gd name="connsiteY11" fmla="*/ 111457 h 1019033"/>
                  <a:gd name="connsiteX12" fmla="*/ 777923 w 2784143"/>
                  <a:gd name="connsiteY12" fmla="*/ 302525 h 1019033"/>
                  <a:gd name="connsiteX13" fmla="*/ 491320 w 2784143"/>
                  <a:gd name="connsiteY13" fmla="*/ 97809 h 1019033"/>
                  <a:gd name="connsiteX14" fmla="*/ 291686 w 2784143"/>
                  <a:gd name="connsiteY14" fmla="*/ 121443 h 1019033"/>
                  <a:gd name="connsiteX15" fmla="*/ 190286 w 2784143"/>
                  <a:gd name="connsiteY15" fmla="*/ 268406 h 1019033"/>
                  <a:gd name="connsiteX16" fmla="*/ 0 w 2784143"/>
                  <a:gd name="connsiteY16" fmla="*/ 125104 h 1019033"/>
                  <a:gd name="connsiteX0" fmla="*/ 0 w 2784143"/>
                  <a:gd name="connsiteY0" fmla="*/ 149598 h 1043527"/>
                  <a:gd name="connsiteX1" fmla="*/ 0 w 2784143"/>
                  <a:gd name="connsiteY1" fmla="*/ 1043527 h 1043527"/>
                  <a:gd name="connsiteX2" fmla="*/ 2784143 w 2784143"/>
                  <a:gd name="connsiteY2" fmla="*/ 1043527 h 1043527"/>
                  <a:gd name="connsiteX3" fmla="*/ 2784143 w 2784143"/>
                  <a:gd name="connsiteY3" fmla="*/ 149598 h 1043527"/>
                  <a:gd name="connsiteX4" fmla="*/ 2599899 w 2784143"/>
                  <a:gd name="connsiteY4" fmla="*/ 251957 h 1043527"/>
                  <a:gd name="connsiteX5" fmla="*/ 2408830 w 2784143"/>
                  <a:gd name="connsiteY5" fmla="*/ 129127 h 1043527"/>
                  <a:gd name="connsiteX6" fmla="*/ 2176818 w 2784143"/>
                  <a:gd name="connsiteY6" fmla="*/ 258780 h 1043527"/>
                  <a:gd name="connsiteX7" fmla="*/ 1869743 w 2784143"/>
                  <a:gd name="connsiteY7" fmla="*/ 149598 h 1043527"/>
                  <a:gd name="connsiteX8" fmla="*/ 1692323 w 2784143"/>
                  <a:gd name="connsiteY8" fmla="*/ 272428 h 1043527"/>
                  <a:gd name="connsiteX9" fmla="*/ 1460311 w 2784143"/>
                  <a:gd name="connsiteY9" fmla="*/ 81360 h 1043527"/>
                  <a:gd name="connsiteX10" fmla="*/ 1207827 w 2784143"/>
                  <a:gd name="connsiteY10" fmla="*/ 251957 h 1043527"/>
                  <a:gd name="connsiteX11" fmla="*/ 1016758 w 2784143"/>
                  <a:gd name="connsiteY11" fmla="*/ 135951 h 1043527"/>
                  <a:gd name="connsiteX12" fmla="*/ 777923 w 2784143"/>
                  <a:gd name="connsiteY12" fmla="*/ 327019 h 1043527"/>
                  <a:gd name="connsiteX13" fmla="*/ 491320 w 2784143"/>
                  <a:gd name="connsiteY13" fmla="*/ 122303 h 1043527"/>
                  <a:gd name="connsiteX14" fmla="*/ 291686 w 2784143"/>
                  <a:gd name="connsiteY14" fmla="*/ 145937 h 1043527"/>
                  <a:gd name="connsiteX15" fmla="*/ 0 w 2784143"/>
                  <a:gd name="connsiteY15" fmla="*/ 149598 h 1043527"/>
                  <a:gd name="connsiteX0" fmla="*/ 0 w 2784143"/>
                  <a:gd name="connsiteY0" fmla="*/ 153537 h 1047466"/>
                  <a:gd name="connsiteX1" fmla="*/ 0 w 2784143"/>
                  <a:gd name="connsiteY1" fmla="*/ 1047466 h 1047466"/>
                  <a:gd name="connsiteX2" fmla="*/ 2784143 w 2784143"/>
                  <a:gd name="connsiteY2" fmla="*/ 1047466 h 1047466"/>
                  <a:gd name="connsiteX3" fmla="*/ 2784143 w 2784143"/>
                  <a:gd name="connsiteY3" fmla="*/ 153537 h 1047466"/>
                  <a:gd name="connsiteX4" fmla="*/ 2599899 w 2784143"/>
                  <a:gd name="connsiteY4" fmla="*/ 255896 h 1047466"/>
                  <a:gd name="connsiteX5" fmla="*/ 2408830 w 2784143"/>
                  <a:gd name="connsiteY5" fmla="*/ 133066 h 1047466"/>
                  <a:gd name="connsiteX6" fmla="*/ 2176818 w 2784143"/>
                  <a:gd name="connsiteY6" fmla="*/ 262719 h 1047466"/>
                  <a:gd name="connsiteX7" fmla="*/ 1869743 w 2784143"/>
                  <a:gd name="connsiteY7" fmla="*/ 153537 h 1047466"/>
                  <a:gd name="connsiteX8" fmla="*/ 1692323 w 2784143"/>
                  <a:gd name="connsiteY8" fmla="*/ 276367 h 1047466"/>
                  <a:gd name="connsiteX9" fmla="*/ 1460311 w 2784143"/>
                  <a:gd name="connsiteY9" fmla="*/ 85299 h 1047466"/>
                  <a:gd name="connsiteX10" fmla="*/ 1207827 w 2784143"/>
                  <a:gd name="connsiteY10" fmla="*/ 255896 h 1047466"/>
                  <a:gd name="connsiteX11" fmla="*/ 1016758 w 2784143"/>
                  <a:gd name="connsiteY11" fmla="*/ 139890 h 1047466"/>
                  <a:gd name="connsiteX12" fmla="*/ 777923 w 2784143"/>
                  <a:gd name="connsiteY12" fmla="*/ 330958 h 1047466"/>
                  <a:gd name="connsiteX13" fmla="*/ 491320 w 2784143"/>
                  <a:gd name="connsiteY13" fmla="*/ 126242 h 1047466"/>
                  <a:gd name="connsiteX14" fmla="*/ 0 w 2784143"/>
                  <a:gd name="connsiteY14" fmla="*/ 153537 h 1047466"/>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777923 w 2784143"/>
                  <a:gd name="connsiteY12" fmla="*/ 245659 h 962167"/>
                  <a:gd name="connsiteX13" fmla="*/ 0 w 2784143"/>
                  <a:gd name="connsiteY13"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1016758 w 2784143"/>
                  <a:gd name="connsiteY11" fmla="*/ 54591 h 962167"/>
                  <a:gd name="connsiteX12" fmla="*/ 0 w 2784143"/>
                  <a:gd name="connsiteY12"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1207827 w 2784143"/>
                  <a:gd name="connsiteY10" fmla="*/ 170597 h 962167"/>
                  <a:gd name="connsiteX11" fmla="*/ 0 w 2784143"/>
                  <a:gd name="connsiteY11" fmla="*/ 68238 h 962167"/>
                  <a:gd name="connsiteX0" fmla="*/ 0 w 2784143"/>
                  <a:gd name="connsiteY0" fmla="*/ 68238 h 962167"/>
                  <a:gd name="connsiteX1" fmla="*/ 0 w 2784143"/>
                  <a:gd name="connsiteY1" fmla="*/ 962167 h 962167"/>
                  <a:gd name="connsiteX2" fmla="*/ 2784143 w 2784143"/>
                  <a:gd name="connsiteY2" fmla="*/ 962167 h 962167"/>
                  <a:gd name="connsiteX3" fmla="*/ 2784143 w 2784143"/>
                  <a:gd name="connsiteY3" fmla="*/ 68238 h 962167"/>
                  <a:gd name="connsiteX4" fmla="*/ 2599899 w 2784143"/>
                  <a:gd name="connsiteY4" fmla="*/ 170597 h 962167"/>
                  <a:gd name="connsiteX5" fmla="*/ 2408830 w 2784143"/>
                  <a:gd name="connsiteY5" fmla="*/ 47767 h 962167"/>
                  <a:gd name="connsiteX6" fmla="*/ 2176818 w 2784143"/>
                  <a:gd name="connsiteY6" fmla="*/ 177420 h 962167"/>
                  <a:gd name="connsiteX7" fmla="*/ 1869743 w 2784143"/>
                  <a:gd name="connsiteY7" fmla="*/ 68238 h 962167"/>
                  <a:gd name="connsiteX8" fmla="*/ 1692323 w 2784143"/>
                  <a:gd name="connsiteY8" fmla="*/ 191068 h 962167"/>
                  <a:gd name="connsiteX9" fmla="*/ 1460311 w 2784143"/>
                  <a:gd name="connsiteY9" fmla="*/ 0 h 962167"/>
                  <a:gd name="connsiteX10" fmla="*/ 0 w 2784143"/>
                  <a:gd name="connsiteY10" fmla="*/ 68238 h 962167"/>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1692323 w 2784143"/>
                  <a:gd name="connsiteY8" fmla="*/ 143301 h 914400"/>
                  <a:gd name="connsiteX9" fmla="*/ 0 w 2784143"/>
                  <a:gd name="connsiteY9"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1869743 w 2784143"/>
                  <a:gd name="connsiteY7" fmla="*/ 20471 h 914400"/>
                  <a:gd name="connsiteX8" fmla="*/ 0 w 2784143"/>
                  <a:gd name="connsiteY8"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2176818 w 2784143"/>
                  <a:gd name="connsiteY6" fmla="*/ 129653 h 914400"/>
                  <a:gd name="connsiteX7" fmla="*/ 0 w 2784143"/>
                  <a:gd name="connsiteY7" fmla="*/ 20471 h 914400"/>
                  <a:gd name="connsiteX0" fmla="*/ 0 w 2784143"/>
                  <a:gd name="connsiteY0" fmla="*/ 20471 h 914400"/>
                  <a:gd name="connsiteX1" fmla="*/ 0 w 2784143"/>
                  <a:gd name="connsiteY1" fmla="*/ 914400 h 914400"/>
                  <a:gd name="connsiteX2" fmla="*/ 2784143 w 2784143"/>
                  <a:gd name="connsiteY2" fmla="*/ 914400 h 914400"/>
                  <a:gd name="connsiteX3" fmla="*/ 2784143 w 2784143"/>
                  <a:gd name="connsiteY3" fmla="*/ 20471 h 914400"/>
                  <a:gd name="connsiteX4" fmla="*/ 2599899 w 2784143"/>
                  <a:gd name="connsiteY4" fmla="*/ 122830 h 914400"/>
                  <a:gd name="connsiteX5" fmla="*/ 2408830 w 2784143"/>
                  <a:gd name="connsiteY5" fmla="*/ 0 h 914400"/>
                  <a:gd name="connsiteX6" fmla="*/ 0 w 2784143"/>
                  <a:gd name="connsiteY6" fmla="*/ 20471 h 914400"/>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2599899 w 2784143"/>
                  <a:gd name="connsiteY4" fmla="*/ 102359 h 893929"/>
                  <a:gd name="connsiteX5" fmla="*/ 0 w 2784143"/>
                  <a:gd name="connsiteY5"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0 w 2784143"/>
                  <a:gd name="connsiteY4" fmla="*/ 0 h 893929"/>
                  <a:gd name="connsiteX0" fmla="*/ 0 w 2784143"/>
                  <a:gd name="connsiteY0" fmla="*/ 0 h 893929"/>
                  <a:gd name="connsiteX1" fmla="*/ 0 w 2784143"/>
                  <a:gd name="connsiteY1" fmla="*/ 893929 h 893929"/>
                  <a:gd name="connsiteX2" fmla="*/ 2784143 w 2784143"/>
                  <a:gd name="connsiteY2" fmla="*/ 893929 h 893929"/>
                  <a:gd name="connsiteX3" fmla="*/ 2784143 w 2784143"/>
                  <a:gd name="connsiteY3" fmla="*/ 0 h 893929"/>
                  <a:gd name="connsiteX4" fmla="*/ 381000 w 2784143"/>
                  <a:gd name="connsiteY4" fmla="*/ 76200 h 893929"/>
                  <a:gd name="connsiteX5" fmla="*/ 0 w 2784143"/>
                  <a:gd name="connsiteY5" fmla="*/ 0 h 8939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914400 w 2784143"/>
                  <a:gd name="connsiteY4" fmla="*/ 0 h 970129"/>
                  <a:gd name="connsiteX5" fmla="*/ 381000 w 2784143"/>
                  <a:gd name="connsiteY5" fmla="*/ 152400 h 970129"/>
                  <a:gd name="connsiteX6" fmla="*/ 0 w 2784143"/>
                  <a:gd name="connsiteY6"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1371600 w 2784143"/>
                  <a:gd name="connsiteY4" fmla="*/ 152400 h 970129"/>
                  <a:gd name="connsiteX5" fmla="*/ 914400 w 2784143"/>
                  <a:gd name="connsiteY5" fmla="*/ 0 h 970129"/>
                  <a:gd name="connsiteX6" fmla="*/ 381000 w 2784143"/>
                  <a:gd name="connsiteY6" fmla="*/ 152400 h 970129"/>
                  <a:gd name="connsiteX7" fmla="*/ 0 w 2784143"/>
                  <a:gd name="connsiteY7"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76200 h 970129"/>
                  <a:gd name="connsiteX1" fmla="*/ 0 w 2784143"/>
                  <a:gd name="connsiteY1" fmla="*/ 970129 h 970129"/>
                  <a:gd name="connsiteX2" fmla="*/ 2784143 w 2784143"/>
                  <a:gd name="connsiteY2" fmla="*/ 970129 h 970129"/>
                  <a:gd name="connsiteX3" fmla="*/ 2784143 w 2784143"/>
                  <a:gd name="connsiteY3" fmla="*/ 76200 h 970129"/>
                  <a:gd name="connsiteX4" fmla="*/ 2057400 w 2784143"/>
                  <a:gd name="connsiteY4" fmla="*/ 0 h 970129"/>
                  <a:gd name="connsiteX5" fmla="*/ 1371600 w 2784143"/>
                  <a:gd name="connsiteY5" fmla="*/ 152400 h 970129"/>
                  <a:gd name="connsiteX6" fmla="*/ 914400 w 2784143"/>
                  <a:gd name="connsiteY6" fmla="*/ 0 h 970129"/>
                  <a:gd name="connsiteX7" fmla="*/ 381000 w 2784143"/>
                  <a:gd name="connsiteY7" fmla="*/ 152400 h 970129"/>
                  <a:gd name="connsiteX8" fmla="*/ 0 w 2784143"/>
                  <a:gd name="connsiteY8" fmla="*/ 76200 h 970129"/>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87312 h 981241"/>
                  <a:gd name="connsiteX1" fmla="*/ 0 w 2784143"/>
                  <a:gd name="connsiteY1" fmla="*/ 981241 h 981241"/>
                  <a:gd name="connsiteX2" fmla="*/ 2784143 w 2784143"/>
                  <a:gd name="connsiteY2" fmla="*/ 981241 h 981241"/>
                  <a:gd name="connsiteX3" fmla="*/ 2784143 w 2784143"/>
                  <a:gd name="connsiteY3" fmla="*/ 87312 h 981241"/>
                  <a:gd name="connsiteX4" fmla="*/ 2057400 w 2784143"/>
                  <a:gd name="connsiteY4" fmla="*/ 11112 h 981241"/>
                  <a:gd name="connsiteX5" fmla="*/ 1371600 w 2784143"/>
                  <a:gd name="connsiteY5" fmla="*/ 163512 h 981241"/>
                  <a:gd name="connsiteX6" fmla="*/ 914400 w 2784143"/>
                  <a:gd name="connsiteY6" fmla="*/ 11112 h 981241"/>
                  <a:gd name="connsiteX7" fmla="*/ 381000 w 2784143"/>
                  <a:gd name="connsiteY7" fmla="*/ 163512 h 981241"/>
                  <a:gd name="connsiteX8" fmla="*/ 0 w 2784143"/>
                  <a:gd name="connsiteY8" fmla="*/ 87312 h 981241"/>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371600 w 2784143"/>
                  <a:gd name="connsiteY6" fmla="*/ 233919 h 1051648"/>
                  <a:gd name="connsiteX7" fmla="*/ 914400 w 2784143"/>
                  <a:gd name="connsiteY7" fmla="*/ 81519 h 1051648"/>
                  <a:gd name="connsiteX8" fmla="*/ 381000 w 2784143"/>
                  <a:gd name="connsiteY8" fmla="*/ 233919 h 1051648"/>
                  <a:gd name="connsiteX9" fmla="*/ 0 w 2784143"/>
                  <a:gd name="connsiteY9"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0574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1577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676400 w 2784143"/>
                  <a:gd name="connsiteY6" fmla="*/ 81519 h 1051648"/>
                  <a:gd name="connsiteX7" fmla="*/ 1371600 w 2784143"/>
                  <a:gd name="connsiteY7" fmla="*/ 233919 h 1051648"/>
                  <a:gd name="connsiteX8" fmla="*/ 914400 w 2784143"/>
                  <a:gd name="connsiteY8" fmla="*/ 81519 h 1051648"/>
                  <a:gd name="connsiteX9" fmla="*/ 381000 w 2784143"/>
                  <a:gd name="connsiteY9" fmla="*/ 233919 h 1051648"/>
                  <a:gd name="connsiteX10" fmla="*/ 0 w 2784143"/>
                  <a:gd name="connsiteY10"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381000 w 2784143"/>
                  <a:gd name="connsiteY10" fmla="*/ 233919 h 1051648"/>
                  <a:gd name="connsiteX11" fmla="*/ 0 w 2784143"/>
                  <a:gd name="connsiteY11"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81000 w 2784143"/>
                  <a:gd name="connsiteY11" fmla="*/ 233919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81000 w 2784143"/>
                  <a:gd name="connsiteY12" fmla="*/ 233919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2286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6096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85800 w 2784143"/>
                  <a:gd name="connsiteY10" fmla="*/ 762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304800 w 2784143"/>
                  <a:gd name="connsiteY11" fmla="*/ 228600 h 1051648"/>
                  <a:gd name="connsiteX12" fmla="*/ 0 w 2784143"/>
                  <a:gd name="connsiteY12"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914400 w 2784143"/>
                  <a:gd name="connsiteY9" fmla="*/ 81519 h 1051648"/>
                  <a:gd name="connsiteX10" fmla="*/ 609600 w 2784143"/>
                  <a:gd name="connsiteY10" fmla="*/ 228600 h 1051648"/>
                  <a:gd name="connsiteX11" fmla="*/ 457200 w 2784143"/>
                  <a:gd name="connsiteY11" fmla="*/ 76200 h 1051648"/>
                  <a:gd name="connsiteX12" fmla="*/ 304800 w 2784143"/>
                  <a:gd name="connsiteY12" fmla="*/ 228600 h 1051648"/>
                  <a:gd name="connsiteX13" fmla="*/ 0 w 2784143"/>
                  <a:gd name="connsiteY13"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066800 w 2784143"/>
                  <a:gd name="connsiteY9" fmla="*/ 228600 h 1051648"/>
                  <a:gd name="connsiteX10" fmla="*/ 914400 w 2784143"/>
                  <a:gd name="connsiteY10" fmla="*/ 81519 h 1051648"/>
                  <a:gd name="connsiteX11" fmla="*/ 609600 w 2784143"/>
                  <a:gd name="connsiteY11" fmla="*/ 228600 h 1051648"/>
                  <a:gd name="connsiteX12" fmla="*/ 457200 w 2784143"/>
                  <a:gd name="connsiteY12" fmla="*/ 76200 h 1051648"/>
                  <a:gd name="connsiteX13" fmla="*/ 304800 w 2784143"/>
                  <a:gd name="connsiteY13" fmla="*/ 228600 h 1051648"/>
                  <a:gd name="connsiteX14" fmla="*/ 0 w 2784143"/>
                  <a:gd name="connsiteY14"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609600 w 2784143"/>
                  <a:gd name="connsiteY12" fmla="*/ 22860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57200 w 2784143"/>
                  <a:gd name="connsiteY13" fmla="*/ 7620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304800 w 2784143"/>
                  <a:gd name="connsiteY14" fmla="*/ 22860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914400 w 2784143"/>
                  <a:gd name="connsiteY11" fmla="*/ 8151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66800 w 2784143"/>
                  <a:gd name="connsiteY10" fmla="*/ 22860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19200 w 2784143"/>
                  <a:gd name="connsiteY9" fmla="*/ 762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371600 w 2784143"/>
                  <a:gd name="connsiteY8" fmla="*/ 23391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8151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05000 w 2784143"/>
                  <a:gd name="connsiteY6" fmla="*/ 2339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09800 w 2784143"/>
                  <a:gd name="connsiteY5" fmla="*/ 8151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438400 w 2784143"/>
                  <a:gd name="connsiteY4" fmla="*/ 23391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 name="connsiteX0" fmla="*/ 0 w 2784143"/>
                  <a:gd name="connsiteY0" fmla="*/ 157719 h 1051648"/>
                  <a:gd name="connsiteX1" fmla="*/ 0 w 2784143"/>
                  <a:gd name="connsiteY1" fmla="*/ 1051648 h 1051648"/>
                  <a:gd name="connsiteX2" fmla="*/ 2784143 w 2784143"/>
                  <a:gd name="connsiteY2" fmla="*/ 1051648 h 1051648"/>
                  <a:gd name="connsiteX3" fmla="*/ 2784143 w 2784143"/>
                  <a:gd name="connsiteY3" fmla="*/ 157719 h 1051648"/>
                  <a:gd name="connsiteX4" fmla="*/ 2506980 w 2784143"/>
                  <a:gd name="connsiteY4" fmla="*/ 150099 h 1051648"/>
                  <a:gd name="connsiteX5" fmla="*/ 2232660 w 2784143"/>
                  <a:gd name="connsiteY5" fmla="*/ 134859 h 1051648"/>
                  <a:gd name="connsiteX6" fmla="*/ 1943100 w 2784143"/>
                  <a:gd name="connsiteY6" fmla="*/ 195819 h 1051648"/>
                  <a:gd name="connsiteX7" fmla="*/ 1676400 w 2784143"/>
                  <a:gd name="connsiteY7" fmla="*/ 127239 h 1051648"/>
                  <a:gd name="connsiteX8" fmla="*/ 1447800 w 2784143"/>
                  <a:gd name="connsiteY8" fmla="*/ 165339 h 1051648"/>
                  <a:gd name="connsiteX9" fmla="*/ 1234440 w 2784143"/>
                  <a:gd name="connsiteY9" fmla="*/ 152400 h 1051648"/>
                  <a:gd name="connsiteX10" fmla="*/ 1082040 w 2784143"/>
                  <a:gd name="connsiteY10" fmla="*/ 182880 h 1051648"/>
                  <a:gd name="connsiteX11" fmla="*/ 861060 w 2784143"/>
                  <a:gd name="connsiteY11" fmla="*/ 127239 h 1051648"/>
                  <a:gd name="connsiteX12" fmla="*/ 594360 w 2784143"/>
                  <a:gd name="connsiteY12" fmla="*/ 175260 h 1051648"/>
                  <a:gd name="connsiteX13" fmla="*/ 441960 w 2784143"/>
                  <a:gd name="connsiteY13" fmla="*/ 121920 h 1051648"/>
                  <a:gd name="connsiteX14" fmla="*/ 289560 w 2784143"/>
                  <a:gd name="connsiteY14" fmla="*/ 167640 h 1051648"/>
                  <a:gd name="connsiteX15" fmla="*/ 0 w 2784143"/>
                  <a:gd name="connsiteY15" fmla="*/ 157719 h 105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4143" h="1051648">
                    <a:moveTo>
                      <a:pt x="0" y="157719"/>
                    </a:moveTo>
                    <a:lnTo>
                      <a:pt x="0" y="1051648"/>
                    </a:lnTo>
                    <a:lnTo>
                      <a:pt x="2784143" y="1051648"/>
                    </a:lnTo>
                    <a:lnTo>
                      <a:pt x="2784143" y="157719"/>
                    </a:lnTo>
                    <a:cubicBezTo>
                      <a:pt x="2731679" y="0"/>
                      <a:pt x="2598894" y="153909"/>
                      <a:pt x="2506980" y="150099"/>
                    </a:cubicBezTo>
                    <a:cubicBezTo>
                      <a:pt x="2415066" y="146289"/>
                      <a:pt x="2326640" y="127239"/>
                      <a:pt x="2232660" y="134859"/>
                    </a:cubicBezTo>
                    <a:cubicBezTo>
                      <a:pt x="2138680" y="142479"/>
                      <a:pt x="2035810" y="197089"/>
                      <a:pt x="1943100" y="195819"/>
                    </a:cubicBezTo>
                    <a:cubicBezTo>
                      <a:pt x="1850390" y="194549"/>
                      <a:pt x="1758950" y="132319"/>
                      <a:pt x="1676400" y="127239"/>
                    </a:cubicBezTo>
                    <a:cubicBezTo>
                      <a:pt x="1593850" y="122159"/>
                      <a:pt x="1521460" y="161146"/>
                      <a:pt x="1447800" y="165339"/>
                    </a:cubicBezTo>
                    <a:cubicBezTo>
                      <a:pt x="1374140" y="169532"/>
                      <a:pt x="1295400" y="149477"/>
                      <a:pt x="1234440" y="152400"/>
                    </a:cubicBezTo>
                    <a:cubicBezTo>
                      <a:pt x="1173480" y="155324"/>
                      <a:pt x="1144270" y="187074"/>
                      <a:pt x="1082040" y="182880"/>
                    </a:cubicBezTo>
                    <a:cubicBezTo>
                      <a:pt x="1019810" y="178686"/>
                      <a:pt x="949563" y="114936"/>
                      <a:pt x="861060" y="127239"/>
                    </a:cubicBezTo>
                    <a:cubicBezTo>
                      <a:pt x="754301" y="113256"/>
                      <a:pt x="695960" y="150747"/>
                      <a:pt x="594360" y="175260"/>
                    </a:cubicBezTo>
                    <a:cubicBezTo>
                      <a:pt x="511413" y="201361"/>
                      <a:pt x="492760" y="123190"/>
                      <a:pt x="441960" y="121920"/>
                    </a:cubicBezTo>
                    <a:cubicBezTo>
                      <a:pt x="391160" y="120650"/>
                      <a:pt x="363220" y="161674"/>
                      <a:pt x="289560" y="167640"/>
                    </a:cubicBezTo>
                    <a:cubicBezTo>
                      <a:pt x="215900" y="173607"/>
                      <a:pt x="101600" y="20544"/>
                      <a:pt x="0" y="157719"/>
                    </a:cubicBezTo>
                    <a:close/>
                  </a:path>
                </a:pathLst>
              </a:custGeom>
              <a:solidFill>
                <a:schemeClr val="tx1">
                  <a:lumMod val="65000"/>
                  <a:lumOff val="35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39" name="TextBox 38">
                <a:extLst>
                  <a:ext uri="{FF2B5EF4-FFF2-40B4-BE49-F238E27FC236}">
                    <a16:creationId xmlns:a16="http://schemas.microsoft.com/office/drawing/2014/main" id="{FE222BAE-DC85-CB45-9088-8123F41F3D7E}"/>
                  </a:ext>
                </a:extLst>
              </p:cNvPr>
              <p:cNvSpPr txBox="1"/>
              <p:nvPr/>
            </p:nvSpPr>
            <p:spPr>
              <a:xfrm>
                <a:off x="4246503" y="3784864"/>
                <a:ext cx="797034" cy="152100"/>
              </a:xfrm>
              <a:prstGeom prst="rect">
                <a:avLst/>
              </a:prstGeom>
              <a:noFill/>
            </p:spPr>
            <p:txBody>
              <a:bodyPr wrap="none" lIns="18288" tIns="18288" rIns="18288" bIns="18288" rtlCol="0">
                <a:spAutoFit/>
              </a:bodyPr>
              <a:lstStyle/>
              <a:p>
                <a:pPr algn="ctr"/>
                <a:r>
                  <a:rPr lang="en-US" sz="1400" dirty="0">
                    <a:solidFill>
                      <a:schemeClr val="bg1"/>
                    </a:solidFill>
                    <a:latin typeface="Arial" pitchFamily="34" charset="0"/>
                    <a:cs typeface="Arial" pitchFamily="34" charset="0"/>
                  </a:rPr>
                  <a:t>Superalloy substrate</a:t>
                </a:r>
              </a:p>
            </p:txBody>
          </p:sp>
          <p:sp>
            <p:nvSpPr>
              <p:cNvPr id="40" name="TextBox 39">
                <a:extLst>
                  <a:ext uri="{FF2B5EF4-FFF2-40B4-BE49-F238E27FC236}">
                    <a16:creationId xmlns:a16="http://schemas.microsoft.com/office/drawing/2014/main" id="{FB3F9BA3-364E-6F42-9984-6929AA86FCCA}"/>
                  </a:ext>
                </a:extLst>
              </p:cNvPr>
              <p:cNvSpPr txBox="1"/>
              <p:nvPr/>
            </p:nvSpPr>
            <p:spPr>
              <a:xfrm>
                <a:off x="3995382" y="3173488"/>
                <a:ext cx="1341156" cy="133551"/>
              </a:xfrm>
              <a:prstGeom prst="rect">
                <a:avLst/>
              </a:prstGeom>
              <a:solidFill>
                <a:schemeClr val="bg1">
                  <a:alpha val="0"/>
                </a:schemeClr>
              </a:solidFill>
            </p:spPr>
            <p:txBody>
              <a:bodyPr wrap="square" lIns="18288" tIns="18288" rIns="18288" bIns="18288" rtlCol="0">
                <a:spAutoFit/>
              </a:bodyPr>
              <a:lstStyle/>
              <a:p>
                <a:pPr algn="ctr"/>
                <a:r>
                  <a:rPr lang="en-US" sz="1200" b="1" dirty="0">
                    <a:latin typeface="Arial" pitchFamily="34" charset="0"/>
                    <a:cs typeface="Arial" pitchFamily="34" charset="0"/>
                  </a:rPr>
                  <a:t>Dense or DVC YSZ Layer - High </a:t>
                </a:r>
                <a:r>
                  <a:rPr lang="en-US" sz="1200" b="1" i="1" dirty="0">
                    <a:latin typeface="Arial" pitchFamily="34" charset="0"/>
                    <a:cs typeface="Arial" pitchFamily="34" charset="0"/>
                  </a:rPr>
                  <a:t>K</a:t>
                </a:r>
                <a:r>
                  <a:rPr lang="en-US" sz="1200" b="1" i="1" baseline="-25000" dirty="0">
                    <a:latin typeface="Arial" pitchFamily="34" charset="0"/>
                    <a:cs typeface="Arial" pitchFamily="34" charset="0"/>
                  </a:rPr>
                  <a:t>IC</a:t>
                </a:r>
                <a:r>
                  <a:rPr lang="en-US" sz="1200" b="1" dirty="0">
                    <a:latin typeface="Arial" pitchFamily="34" charset="0"/>
                    <a:cs typeface="Arial" pitchFamily="34" charset="0"/>
                  </a:rPr>
                  <a:t> </a:t>
                </a:r>
              </a:p>
            </p:txBody>
          </p:sp>
          <p:sp>
            <p:nvSpPr>
              <p:cNvPr id="41" name="TextBox 40">
                <a:extLst>
                  <a:ext uri="{FF2B5EF4-FFF2-40B4-BE49-F238E27FC236}">
                    <a16:creationId xmlns:a16="http://schemas.microsoft.com/office/drawing/2014/main" id="{82306FFE-EB4F-9840-BDBC-4FB876D25BE2}"/>
                  </a:ext>
                </a:extLst>
              </p:cNvPr>
              <p:cNvSpPr txBox="1"/>
              <p:nvPr/>
            </p:nvSpPr>
            <p:spPr>
              <a:xfrm>
                <a:off x="3886200" y="2339430"/>
                <a:ext cx="1455761" cy="235569"/>
              </a:xfrm>
              <a:prstGeom prst="rect">
                <a:avLst/>
              </a:prstGeom>
              <a:noFill/>
            </p:spPr>
            <p:txBody>
              <a:bodyPr wrap="square" lIns="18288" tIns="18288" rIns="18288" bIns="18288" rtlCol="0">
                <a:spAutoFit/>
              </a:bodyPr>
              <a:lstStyle/>
              <a:p>
                <a:pPr algn="ctr"/>
                <a:r>
                  <a:rPr lang="en-US" sz="1200" b="1" dirty="0">
                    <a:latin typeface="Arial" pitchFamily="34" charset="0"/>
                    <a:cs typeface="Arial" pitchFamily="34" charset="0"/>
                  </a:rPr>
                  <a:t>Erosion &amp; CMAS resistant GDZ Layer </a:t>
                </a:r>
                <a:br>
                  <a:rPr lang="en-US" sz="1200" dirty="0">
                    <a:latin typeface="Arial" pitchFamily="34" charset="0"/>
                    <a:cs typeface="Arial" pitchFamily="34" charset="0"/>
                  </a:rPr>
                </a:br>
                <a:r>
                  <a:rPr lang="en-US" sz="1100" dirty="0">
                    <a:latin typeface="Arial" pitchFamily="34" charset="0"/>
                    <a:cs typeface="Arial" pitchFamily="34" charset="0"/>
                  </a:rPr>
                  <a:t>Dense or DVC architecture</a:t>
                </a:r>
              </a:p>
            </p:txBody>
          </p:sp>
          <p:sp>
            <p:nvSpPr>
              <p:cNvPr id="42" name="TextBox 41">
                <a:extLst>
                  <a:ext uri="{FF2B5EF4-FFF2-40B4-BE49-F238E27FC236}">
                    <a16:creationId xmlns:a16="http://schemas.microsoft.com/office/drawing/2014/main" id="{41575DEF-BD24-7C49-A03D-C73F5DB50D81}"/>
                  </a:ext>
                </a:extLst>
              </p:cNvPr>
              <p:cNvSpPr txBox="1"/>
              <p:nvPr/>
            </p:nvSpPr>
            <p:spPr>
              <a:xfrm>
                <a:off x="4140958" y="2798666"/>
                <a:ext cx="909851" cy="296781"/>
              </a:xfrm>
              <a:prstGeom prst="rect">
                <a:avLst/>
              </a:prstGeom>
              <a:noFill/>
            </p:spPr>
            <p:txBody>
              <a:bodyPr wrap="square" lIns="18288" tIns="0" rIns="18288" bIns="0" rtlCol="0">
                <a:spAutoFit/>
              </a:bodyPr>
              <a:lstStyle/>
              <a:p>
                <a:pPr algn="ctr"/>
                <a:r>
                  <a:rPr lang="en-US" sz="1100" b="1" dirty="0">
                    <a:solidFill>
                      <a:schemeClr val="bg1"/>
                    </a:solidFill>
                    <a:latin typeface="Arial" pitchFamily="34" charset="0"/>
                    <a:cs typeface="Arial" pitchFamily="34" charset="0"/>
                  </a:rPr>
                  <a:t>Porous TBC (YSZ or GDZ) </a:t>
                </a:r>
              </a:p>
              <a:p>
                <a:pPr algn="ctr"/>
                <a:r>
                  <a:rPr lang="en-US" sz="1050" i="1" dirty="0">
                    <a:solidFill>
                      <a:schemeClr val="bg1"/>
                    </a:solidFill>
                    <a:latin typeface="Arial" pitchFamily="34" charset="0"/>
                    <a:cs typeface="Arial" pitchFamily="34" charset="0"/>
                  </a:rPr>
                  <a:t>Low conductivity</a:t>
                </a:r>
              </a:p>
              <a:p>
                <a:pPr algn="ctr"/>
                <a:r>
                  <a:rPr lang="en-US" sz="1050" i="1" dirty="0">
                    <a:solidFill>
                      <a:schemeClr val="bg1"/>
                    </a:solidFill>
                    <a:latin typeface="Arial" pitchFamily="34" charset="0"/>
                    <a:cs typeface="Arial" pitchFamily="34" charset="0"/>
                  </a:rPr>
                  <a:t>Low Elastic modulus</a:t>
                </a:r>
              </a:p>
            </p:txBody>
          </p:sp>
        </p:grpSp>
        <p:sp>
          <p:nvSpPr>
            <p:cNvPr id="33" name="TextBox 32">
              <a:extLst>
                <a:ext uri="{FF2B5EF4-FFF2-40B4-BE49-F238E27FC236}">
                  <a16:creationId xmlns:a16="http://schemas.microsoft.com/office/drawing/2014/main" id="{1D81FE84-673F-4C48-BB1F-5D7C81E0120F}"/>
                </a:ext>
              </a:extLst>
            </p:cNvPr>
            <p:cNvSpPr txBox="1"/>
            <p:nvPr/>
          </p:nvSpPr>
          <p:spPr>
            <a:xfrm>
              <a:off x="838200" y="4343400"/>
              <a:ext cx="2552700" cy="221599"/>
            </a:xfrm>
            <a:prstGeom prst="rect">
              <a:avLst/>
            </a:prstGeom>
            <a:solidFill>
              <a:schemeClr val="bg1">
                <a:alpha val="0"/>
              </a:schemeClr>
            </a:solidFill>
          </p:spPr>
          <p:txBody>
            <a:bodyPr wrap="square" lIns="18288" tIns="18288" rIns="18288" bIns="18288" rtlCol="0">
              <a:spAutoFit/>
            </a:bodyPr>
            <a:lstStyle/>
            <a:p>
              <a:pPr algn="ctr"/>
              <a:r>
                <a:rPr lang="en-US" sz="1200" b="1" dirty="0">
                  <a:latin typeface="Arial" pitchFamily="34" charset="0"/>
                  <a:cs typeface="Arial" pitchFamily="34" charset="0"/>
                </a:rPr>
                <a:t>Bond coat</a:t>
              </a:r>
            </a:p>
          </p:txBody>
        </p:sp>
      </p:grpSp>
      <p:sp>
        <p:nvSpPr>
          <p:cNvPr id="43" name="TextBox 42">
            <a:extLst>
              <a:ext uri="{FF2B5EF4-FFF2-40B4-BE49-F238E27FC236}">
                <a16:creationId xmlns:a16="http://schemas.microsoft.com/office/drawing/2014/main" id="{4A4A8066-F360-BD43-AC51-7636EB8CDA24}"/>
              </a:ext>
            </a:extLst>
          </p:cNvPr>
          <p:cNvSpPr txBox="1"/>
          <p:nvPr/>
        </p:nvSpPr>
        <p:spPr>
          <a:xfrm>
            <a:off x="7117065" y="1212955"/>
            <a:ext cx="5073347" cy="341632"/>
          </a:xfrm>
          <a:prstGeom prst="rect">
            <a:avLst/>
          </a:prstGeom>
          <a:noFill/>
        </p:spPr>
        <p:txBody>
          <a:bodyPr wrap="square" rtlCol="0">
            <a:spAutoFit/>
          </a:bodyPr>
          <a:lstStyle/>
          <a:p>
            <a:pPr algn="ctr">
              <a:lnSpc>
                <a:spcPct val="90000"/>
              </a:lnSpc>
            </a:pPr>
            <a:r>
              <a:rPr lang="en-US" dirty="0">
                <a:solidFill>
                  <a:srgbClr val="7030A0"/>
                </a:solidFill>
              </a:rPr>
              <a:t>ORNL: Environments (higher H</a:t>
            </a:r>
            <a:r>
              <a:rPr lang="en-US" baseline="-25000" dirty="0">
                <a:solidFill>
                  <a:srgbClr val="7030A0"/>
                </a:solidFill>
              </a:rPr>
              <a:t>2</a:t>
            </a:r>
            <a:r>
              <a:rPr lang="en-US" dirty="0">
                <a:solidFill>
                  <a:srgbClr val="7030A0"/>
                </a:solidFill>
              </a:rPr>
              <a:t>O, CO</a:t>
            </a:r>
            <a:r>
              <a:rPr lang="en-US" baseline="-25000" dirty="0">
                <a:solidFill>
                  <a:srgbClr val="7030A0"/>
                </a:solidFill>
              </a:rPr>
              <a:t>2</a:t>
            </a:r>
            <a:r>
              <a:rPr lang="en-US" dirty="0">
                <a:solidFill>
                  <a:srgbClr val="7030A0"/>
                </a:solidFill>
              </a:rPr>
              <a:t>, SO</a:t>
            </a:r>
            <a:r>
              <a:rPr lang="en-US" baseline="-25000" dirty="0">
                <a:solidFill>
                  <a:srgbClr val="7030A0"/>
                </a:solidFill>
              </a:rPr>
              <a:t>2</a:t>
            </a:r>
            <a:r>
              <a:rPr lang="en-US" dirty="0">
                <a:solidFill>
                  <a:srgbClr val="7030A0"/>
                </a:solidFill>
              </a:rPr>
              <a:t>)</a:t>
            </a:r>
          </a:p>
        </p:txBody>
      </p:sp>
      <p:sp>
        <p:nvSpPr>
          <p:cNvPr id="44" name="TextBox 43">
            <a:extLst>
              <a:ext uri="{FF2B5EF4-FFF2-40B4-BE49-F238E27FC236}">
                <a16:creationId xmlns:a16="http://schemas.microsoft.com/office/drawing/2014/main" id="{2588056F-7273-2E4F-9134-9FC62C5B8EC7}"/>
              </a:ext>
            </a:extLst>
          </p:cNvPr>
          <p:cNvSpPr txBox="1"/>
          <p:nvPr/>
        </p:nvSpPr>
        <p:spPr>
          <a:xfrm>
            <a:off x="10610333" y="2080272"/>
            <a:ext cx="1485847" cy="840230"/>
          </a:xfrm>
          <a:prstGeom prst="rect">
            <a:avLst/>
          </a:prstGeom>
          <a:noFill/>
        </p:spPr>
        <p:txBody>
          <a:bodyPr wrap="square" rtlCol="0">
            <a:spAutoFit/>
          </a:bodyPr>
          <a:lstStyle/>
          <a:p>
            <a:pPr algn="ctr">
              <a:lnSpc>
                <a:spcPct val="90000"/>
              </a:lnSpc>
            </a:pPr>
            <a:r>
              <a:rPr lang="en-US" dirty="0">
                <a:solidFill>
                  <a:srgbClr val="00B050"/>
                </a:solidFill>
              </a:rPr>
              <a:t>CTSR:</a:t>
            </a:r>
          </a:p>
          <a:p>
            <a:pPr algn="ctr">
              <a:lnSpc>
                <a:spcPct val="90000"/>
              </a:lnSpc>
            </a:pPr>
            <a:r>
              <a:rPr lang="en-US" dirty="0">
                <a:solidFill>
                  <a:srgbClr val="00B050"/>
                </a:solidFill>
              </a:rPr>
              <a:t>Multi-layer top coatings</a:t>
            </a:r>
          </a:p>
        </p:txBody>
      </p:sp>
      <p:sp>
        <p:nvSpPr>
          <p:cNvPr id="45" name="TextBox 44">
            <a:extLst>
              <a:ext uri="{FF2B5EF4-FFF2-40B4-BE49-F238E27FC236}">
                <a16:creationId xmlns:a16="http://schemas.microsoft.com/office/drawing/2014/main" id="{42B9A05B-6013-F04F-A607-BC443720F09E}"/>
              </a:ext>
            </a:extLst>
          </p:cNvPr>
          <p:cNvSpPr txBox="1"/>
          <p:nvPr/>
        </p:nvSpPr>
        <p:spPr>
          <a:xfrm>
            <a:off x="10744176" y="3275588"/>
            <a:ext cx="1485847" cy="341632"/>
          </a:xfrm>
          <a:prstGeom prst="rect">
            <a:avLst/>
          </a:prstGeom>
          <a:noFill/>
        </p:spPr>
        <p:txBody>
          <a:bodyPr wrap="square" rtlCol="0">
            <a:spAutoFit/>
          </a:bodyPr>
          <a:lstStyle/>
          <a:p>
            <a:pPr algn="ctr">
              <a:lnSpc>
                <a:spcPct val="90000"/>
              </a:lnSpc>
            </a:pPr>
            <a:r>
              <a:rPr lang="en-US" dirty="0">
                <a:solidFill>
                  <a:srgbClr val="FF0000"/>
                </a:solidFill>
              </a:rPr>
              <a:t>Al</a:t>
            </a:r>
            <a:r>
              <a:rPr lang="en-US" baseline="-25000" dirty="0">
                <a:solidFill>
                  <a:srgbClr val="FF0000"/>
                </a:solidFill>
              </a:rPr>
              <a:t>2</a:t>
            </a:r>
            <a:r>
              <a:rPr lang="en-US" dirty="0">
                <a:solidFill>
                  <a:srgbClr val="FF0000"/>
                </a:solidFill>
              </a:rPr>
              <a:t>O</a:t>
            </a:r>
            <a:r>
              <a:rPr lang="en-US" baseline="-25000" dirty="0">
                <a:solidFill>
                  <a:srgbClr val="FF0000"/>
                </a:solidFill>
              </a:rPr>
              <a:t>3</a:t>
            </a:r>
            <a:r>
              <a:rPr lang="en-US" dirty="0">
                <a:solidFill>
                  <a:srgbClr val="FF0000"/>
                </a:solidFill>
              </a:rPr>
              <a:t> scale</a:t>
            </a:r>
          </a:p>
        </p:txBody>
      </p:sp>
      <p:sp>
        <p:nvSpPr>
          <p:cNvPr id="46" name="TextBox 45">
            <a:extLst>
              <a:ext uri="{FF2B5EF4-FFF2-40B4-BE49-F238E27FC236}">
                <a16:creationId xmlns:a16="http://schemas.microsoft.com/office/drawing/2014/main" id="{383F6AE1-5944-2349-8902-07B09168B2A0}"/>
              </a:ext>
            </a:extLst>
          </p:cNvPr>
          <p:cNvSpPr txBox="1"/>
          <p:nvPr/>
        </p:nvSpPr>
        <p:spPr>
          <a:xfrm>
            <a:off x="10563083" y="3570618"/>
            <a:ext cx="1627330" cy="840230"/>
          </a:xfrm>
          <a:prstGeom prst="rect">
            <a:avLst/>
          </a:prstGeom>
          <a:noFill/>
        </p:spPr>
        <p:txBody>
          <a:bodyPr wrap="square" rtlCol="0">
            <a:spAutoFit/>
          </a:bodyPr>
          <a:lstStyle/>
          <a:p>
            <a:pPr algn="ctr">
              <a:lnSpc>
                <a:spcPct val="90000"/>
              </a:lnSpc>
            </a:pPr>
            <a:r>
              <a:rPr lang="en-US" dirty="0">
                <a:solidFill>
                  <a:srgbClr val="0070C0"/>
                </a:solidFill>
              </a:rPr>
              <a:t>Optimal bond coating:</a:t>
            </a:r>
          </a:p>
          <a:p>
            <a:pPr algn="ctr">
              <a:lnSpc>
                <a:spcPct val="90000"/>
              </a:lnSpc>
            </a:pPr>
            <a:r>
              <a:rPr lang="en-US" dirty="0">
                <a:solidFill>
                  <a:srgbClr val="0070C0"/>
                </a:solidFill>
              </a:rPr>
              <a:t>Y+Hf+Si</a:t>
            </a:r>
          </a:p>
        </p:txBody>
      </p:sp>
      <p:sp>
        <p:nvSpPr>
          <p:cNvPr id="48" name="TextBox 47">
            <a:extLst>
              <a:ext uri="{FF2B5EF4-FFF2-40B4-BE49-F238E27FC236}">
                <a16:creationId xmlns:a16="http://schemas.microsoft.com/office/drawing/2014/main" id="{0D8DFE12-FB92-F841-A1A8-0F88838963B2}"/>
              </a:ext>
            </a:extLst>
          </p:cNvPr>
          <p:cNvSpPr txBox="1"/>
          <p:nvPr/>
        </p:nvSpPr>
        <p:spPr>
          <a:xfrm>
            <a:off x="7259924" y="4729110"/>
            <a:ext cx="4227175" cy="341632"/>
          </a:xfrm>
          <a:prstGeom prst="rect">
            <a:avLst/>
          </a:prstGeom>
          <a:noFill/>
        </p:spPr>
        <p:txBody>
          <a:bodyPr wrap="square" rtlCol="0">
            <a:spAutoFit/>
          </a:bodyPr>
          <a:lstStyle/>
          <a:p>
            <a:pPr algn="ctr">
              <a:lnSpc>
                <a:spcPct val="90000"/>
              </a:lnSpc>
            </a:pPr>
            <a:r>
              <a:rPr lang="en-US" dirty="0">
                <a:solidFill>
                  <a:srgbClr val="7030A0"/>
                </a:solidFill>
              </a:rPr>
              <a:t>Explored different superalloy substrates</a:t>
            </a:r>
          </a:p>
        </p:txBody>
      </p:sp>
    </p:spTree>
    <p:extLst>
      <p:ext uri="{BB962C8B-B14F-4D97-AF65-F5344CB8AC3E}">
        <p14:creationId xmlns:p14="http://schemas.microsoft.com/office/powerpoint/2010/main" val="152951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A10A-00AB-DF4B-ACDE-9287E854C282}"/>
              </a:ext>
            </a:extLst>
          </p:cNvPr>
          <p:cNvSpPr>
            <a:spLocks noGrp="1"/>
          </p:cNvSpPr>
          <p:nvPr>
            <p:ph type="title"/>
          </p:nvPr>
        </p:nvSpPr>
        <p:spPr>
          <a:xfrm>
            <a:off x="344378" y="320040"/>
            <a:ext cx="11425236" cy="535531"/>
          </a:xfrm>
        </p:spPr>
        <p:txBody>
          <a:bodyPr/>
          <a:lstStyle/>
          <a:p>
            <a:r>
              <a:rPr lang="en-US" b="1" dirty="0">
                <a:solidFill>
                  <a:schemeClr val="tx2"/>
                </a:solidFill>
              </a:rPr>
              <a:t>All TBC testing in simulated exhaust gas:  air + 10%H</a:t>
            </a:r>
            <a:r>
              <a:rPr lang="en-US" b="1" baseline="-25000" dirty="0">
                <a:solidFill>
                  <a:schemeClr val="tx2"/>
                </a:solidFill>
              </a:rPr>
              <a:t>2</a:t>
            </a:r>
            <a:r>
              <a:rPr lang="en-US" b="1" dirty="0">
                <a:solidFill>
                  <a:schemeClr val="tx2"/>
                </a:solidFill>
              </a:rPr>
              <a:t>O</a:t>
            </a:r>
          </a:p>
        </p:txBody>
      </p:sp>
      <p:sp>
        <p:nvSpPr>
          <p:cNvPr id="10" name="Content Placeholder 9">
            <a:extLst>
              <a:ext uri="{FF2B5EF4-FFF2-40B4-BE49-F238E27FC236}">
                <a16:creationId xmlns:a16="http://schemas.microsoft.com/office/drawing/2014/main" id="{7AB38894-5AEB-F040-A281-E1FD85746257}"/>
              </a:ext>
            </a:extLst>
          </p:cNvPr>
          <p:cNvSpPr>
            <a:spLocks noGrp="1"/>
          </p:cNvSpPr>
          <p:nvPr>
            <p:ph idx="1"/>
          </p:nvPr>
        </p:nvSpPr>
        <p:spPr>
          <a:xfrm>
            <a:off x="345877" y="983779"/>
            <a:ext cx="11369809" cy="4047778"/>
          </a:xfrm>
        </p:spPr>
        <p:txBody>
          <a:bodyPr/>
          <a:lstStyle/>
          <a:p>
            <a:r>
              <a:rPr lang="en-US" dirty="0"/>
              <a:t>Many studies have shown that water vapor decreases FCT life</a:t>
            </a:r>
          </a:p>
        </p:txBody>
      </p:sp>
      <p:pic>
        <p:nvPicPr>
          <p:cNvPr id="4" name="Picture 3">
            <a:extLst>
              <a:ext uri="{FF2B5EF4-FFF2-40B4-BE49-F238E27FC236}">
                <a16:creationId xmlns:a16="http://schemas.microsoft.com/office/drawing/2014/main" id="{E729B652-2CAF-AE44-8B0A-A13A626C5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540" y="1508761"/>
            <a:ext cx="1789280" cy="3180941"/>
          </a:xfrm>
          <a:prstGeom prst="rect">
            <a:avLst/>
          </a:prstGeom>
        </p:spPr>
      </p:pic>
      <p:pic>
        <p:nvPicPr>
          <p:cNvPr id="5" name="Picture 4">
            <a:extLst>
              <a:ext uri="{FF2B5EF4-FFF2-40B4-BE49-F238E27FC236}">
                <a16:creationId xmlns:a16="http://schemas.microsoft.com/office/drawing/2014/main" id="{8C89B3F3-DE8D-A04C-B013-CE067D98E4AE}"/>
              </a:ext>
            </a:extLst>
          </p:cNvPr>
          <p:cNvPicPr>
            <a:picLocks noChangeAspect="1"/>
          </p:cNvPicPr>
          <p:nvPr/>
        </p:nvPicPr>
        <p:blipFill rotWithShape="1">
          <a:blip r:embed="rId3">
            <a:extLst>
              <a:ext uri="{28A0092B-C50C-407E-A947-70E740481C1C}">
                <a14:useLocalDpi xmlns:a14="http://schemas.microsoft.com/office/drawing/2010/main" val="0"/>
              </a:ext>
            </a:extLst>
          </a:blip>
          <a:srcRect l="37191" r="31204" b="3518"/>
          <a:stretch/>
        </p:blipFill>
        <p:spPr>
          <a:xfrm>
            <a:off x="1676554" y="1508760"/>
            <a:ext cx="1025934" cy="4175872"/>
          </a:xfrm>
          <a:prstGeom prst="rect">
            <a:avLst/>
          </a:prstGeom>
        </p:spPr>
      </p:pic>
      <p:pic>
        <p:nvPicPr>
          <p:cNvPr id="6" name="Picture 5">
            <a:extLst>
              <a:ext uri="{FF2B5EF4-FFF2-40B4-BE49-F238E27FC236}">
                <a16:creationId xmlns:a16="http://schemas.microsoft.com/office/drawing/2014/main" id="{9023A80D-3325-C046-9DCC-74197287D035}"/>
              </a:ext>
            </a:extLst>
          </p:cNvPr>
          <p:cNvPicPr>
            <a:picLocks noChangeAspect="1"/>
          </p:cNvPicPr>
          <p:nvPr/>
        </p:nvPicPr>
        <p:blipFill rotWithShape="1">
          <a:blip r:embed="rId4">
            <a:extLst>
              <a:ext uri="{28A0092B-C50C-407E-A947-70E740481C1C}">
                <a14:useLocalDpi xmlns:a14="http://schemas.microsoft.com/office/drawing/2010/main" val="0"/>
              </a:ext>
            </a:extLst>
          </a:blip>
          <a:srcRect l="-1081" t="7414" r="-234" b="39683"/>
          <a:stretch/>
        </p:blipFill>
        <p:spPr>
          <a:xfrm>
            <a:off x="7139808" y="1508761"/>
            <a:ext cx="3908323" cy="3628103"/>
          </a:xfrm>
          <a:prstGeom prst="rect">
            <a:avLst/>
          </a:prstGeom>
        </p:spPr>
      </p:pic>
      <p:sp>
        <p:nvSpPr>
          <p:cNvPr id="7" name="TextBox 6">
            <a:extLst>
              <a:ext uri="{FF2B5EF4-FFF2-40B4-BE49-F238E27FC236}">
                <a16:creationId xmlns:a16="http://schemas.microsoft.com/office/drawing/2014/main" id="{4270CE6A-4318-9948-8D72-05E803D9ACB7}"/>
              </a:ext>
            </a:extLst>
          </p:cNvPr>
          <p:cNvSpPr txBox="1"/>
          <p:nvPr/>
        </p:nvSpPr>
        <p:spPr>
          <a:xfrm>
            <a:off x="2759540" y="4777753"/>
            <a:ext cx="3304645" cy="1421928"/>
          </a:xfrm>
          <a:prstGeom prst="rect">
            <a:avLst/>
          </a:prstGeom>
          <a:noFill/>
        </p:spPr>
        <p:txBody>
          <a:bodyPr wrap="square" rtlCol="0">
            <a:spAutoFit/>
          </a:bodyPr>
          <a:lstStyle/>
          <a:p>
            <a:pPr algn="ctr">
              <a:lnSpc>
                <a:spcPct val="90000"/>
              </a:lnSpc>
            </a:pPr>
            <a:r>
              <a:rPr lang="en-US" sz="2400" dirty="0">
                <a:solidFill>
                  <a:srgbClr val="00B050"/>
                </a:solidFill>
              </a:rPr>
              <a:t>1-h cycles:</a:t>
            </a:r>
          </a:p>
          <a:p>
            <a:pPr algn="ctr">
              <a:lnSpc>
                <a:spcPct val="90000"/>
              </a:lnSpc>
            </a:pPr>
            <a:r>
              <a:rPr lang="en-US" sz="2400" dirty="0">
                <a:solidFill>
                  <a:srgbClr val="00B050"/>
                </a:solidFill>
              </a:rPr>
              <a:t>automated cyclic rig</a:t>
            </a:r>
          </a:p>
          <a:p>
            <a:pPr algn="ctr">
              <a:lnSpc>
                <a:spcPct val="90000"/>
              </a:lnSpc>
            </a:pPr>
            <a:r>
              <a:rPr lang="en-US" sz="2400" dirty="0">
                <a:solidFill>
                  <a:srgbClr val="00B050"/>
                </a:solidFill>
              </a:rPr>
              <a:t>(10 min cool in lab. air)</a:t>
            </a:r>
          </a:p>
          <a:p>
            <a:pPr algn="ctr">
              <a:lnSpc>
                <a:spcPct val="90000"/>
              </a:lnSpc>
            </a:pPr>
            <a:r>
              <a:rPr lang="en-US" sz="2400" dirty="0">
                <a:solidFill>
                  <a:srgbClr val="00B050"/>
                </a:solidFill>
              </a:rPr>
              <a:t>20 cycles/day</a:t>
            </a:r>
          </a:p>
        </p:txBody>
      </p:sp>
      <p:sp>
        <p:nvSpPr>
          <p:cNvPr id="8" name="TextBox 7">
            <a:extLst>
              <a:ext uri="{FF2B5EF4-FFF2-40B4-BE49-F238E27FC236}">
                <a16:creationId xmlns:a16="http://schemas.microsoft.com/office/drawing/2014/main" id="{7BA15F11-ED99-7244-B27D-533172EB7B14}"/>
              </a:ext>
            </a:extLst>
          </p:cNvPr>
          <p:cNvSpPr txBox="1"/>
          <p:nvPr/>
        </p:nvSpPr>
        <p:spPr>
          <a:xfrm>
            <a:off x="7202092" y="5185477"/>
            <a:ext cx="3846038" cy="1089529"/>
          </a:xfrm>
          <a:prstGeom prst="rect">
            <a:avLst/>
          </a:prstGeom>
          <a:noFill/>
        </p:spPr>
        <p:txBody>
          <a:bodyPr wrap="square" rtlCol="0">
            <a:spAutoFit/>
          </a:bodyPr>
          <a:lstStyle/>
          <a:p>
            <a:pPr algn="ctr">
              <a:lnSpc>
                <a:spcPct val="90000"/>
              </a:lnSpc>
            </a:pPr>
            <a:r>
              <a:rPr lang="en-US" sz="2400" dirty="0">
                <a:solidFill>
                  <a:srgbClr val="7030A0"/>
                </a:solidFill>
              </a:rPr>
              <a:t>100-h cycles (base-load):</a:t>
            </a:r>
          </a:p>
          <a:p>
            <a:pPr algn="ctr">
              <a:lnSpc>
                <a:spcPct val="90000"/>
              </a:lnSpc>
            </a:pPr>
            <a:r>
              <a:rPr lang="en-US" sz="2400" dirty="0">
                <a:solidFill>
                  <a:srgbClr val="7030A0"/>
                </a:solidFill>
              </a:rPr>
              <a:t>Tube furnace with endcaps</a:t>
            </a:r>
          </a:p>
          <a:p>
            <a:pPr algn="ctr">
              <a:lnSpc>
                <a:spcPct val="90000"/>
              </a:lnSpc>
            </a:pPr>
            <a:r>
              <a:rPr lang="en-US" sz="2400" dirty="0">
                <a:solidFill>
                  <a:srgbClr val="7030A0"/>
                </a:solidFill>
              </a:rPr>
              <a:t>1 cycle/week</a:t>
            </a:r>
          </a:p>
        </p:txBody>
      </p:sp>
      <p:sp>
        <p:nvSpPr>
          <p:cNvPr id="3" name="TextBox 2">
            <a:extLst>
              <a:ext uri="{FF2B5EF4-FFF2-40B4-BE49-F238E27FC236}">
                <a16:creationId xmlns:a16="http://schemas.microsoft.com/office/drawing/2014/main" id="{523ECA1A-EE1B-A24A-AA42-CA6E4B60E171}"/>
              </a:ext>
            </a:extLst>
          </p:cNvPr>
          <p:cNvSpPr txBox="1"/>
          <p:nvPr/>
        </p:nvSpPr>
        <p:spPr>
          <a:xfrm>
            <a:off x="765677" y="1508760"/>
            <a:ext cx="789139" cy="341632"/>
          </a:xfrm>
          <a:prstGeom prst="rect">
            <a:avLst/>
          </a:prstGeom>
          <a:noFill/>
        </p:spPr>
        <p:txBody>
          <a:bodyPr wrap="square" rtlCol="0">
            <a:spAutoFit/>
          </a:bodyPr>
          <a:lstStyle/>
          <a:p>
            <a:pPr algn="ctr">
              <a:lnSpc>
                <a:spcPct val="90000"/>
              </a:lnSpc>
            </a:pPr>
            <a:r>
              <a:rPr lang="en-US" dirty="0"/>
              <a:t>lid</a:t>
            </a:r>
          </a:p>
        </p:txBody>
      </p:sp>
      <p:sp>
        <p:nvSpPr>
          <p:cNvPr id="9" name="TextBox 8">
            <a:extLst>
              <a:ext uri="{FF2B5EF4-FFF2-40B4-BE49-F238E27FC236}">
                <a16:creationId xmlns:a16="http://schemas.microsoft.com/office/drawing/2014/main" id="{9EAAE010-287A-FB4B-8CC3-E149712C4501}"/>
              </a:ext>
            </a:extLst>
          </p:cNvPr>
          <p:cNvSpPr txBox="1"/>
          <p:nvPr/>
        </p:nvSpPr>
        <p:spPr>
          <a:xfrm>
            <a:off x="565320" y="4348069"/>
            <a:ext cx="954108" cy="341632"/>
          </a:xfrm>
          <a:prstGeom prst="rect">
            <a:avLst/>
          </a:prstGeom>
          <a:noFill/>
        </p:spPr>
        <p:txBody>
          <a:bodyPr wrap="none" rtlCol="0">
            <a:spAutoFit/>
          </a:bodyPr>
          <a:lstStyle/>
          <a:p>
            <a:pPr algn="ctr">
              <a:lnSpc>
                <a:spcPct val="90000"/>
              </a:lnSpc>
            </a:pPr>
            <a:r>
              <a:rPr lang="en-US" dirty="0"/>
              <a:t>furnace</a:t>
            </a:r>
          </a:p>
        </p:txBody>
      </p:sp>
    </p:spTree>
    <p:extLst>
      <p:ext uri="{BB962C8B-B14F-4D97-AF65-F5344CB8AC3E}">
        <p14:creationId xmlns:p14="http://schemas.microsoft.com/office/powerpoint/2010/main" val="3844739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0213" y="177264"/>
            <a:ext cx="11422261" cy="521681"/>
          </a:xfrm>
        </p:spPr>
        <p:txBody>
          <a:bodyPr/>
          <a:lstStyle/>
          <a:p>
            <a:r>
              <a:rPr lang="en-US" sz="3100" b="1" dirty="0">
                <a:solidFill>
                  <a:schemeClr val="tx2"/>
                </a:solidFill>
              </a:rPr>
              <a:t>Learned many things by changing specimen geometry…</a:t>
            </a:r>
          </a:p>
        </p:txBody>
      </p:sp>
      <p:pic>
        <p:nvPicPr>
          <p:cNvPr id="7"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7256" t="17051" r="22170" b="36665"/>
          <a:stretch/>
        </p:blipFill>
        <p:spPr>
          <a:xfrm flipH="1">
            <a:off x="944754" y="1077596"/>
            <a:ext cx="6894488" cy="4178837"/>
          </a:xfrm>
        </p:spPr>
      </p:pic>
      <p:sp>
        <p:nvSpPr>
          <p:cNvPr id="8" name="TextBox 7"/>
          <p:cNvSpPr txBox="1"/>
          <p:nvPr/>
        </p:nvSpPr>
        <p:spPr>
          <a:xfrm>
            <a:off x="6071344" y="5256432"/>
            <a:ext cx="1767898" cy="341632"/>
          </a:xfrm>
          <a:prstGeom prst="rect">
            <a:avLst/>
          </a:prstGeom>
          <a:noFill/>
        </p:spPr>
        <p:txBody>
          <a:bodyPr wrap="square" rtlCol="0">
            <a:spAutoFit/>
          </a:bodyPr>
          <a:lstStyle/>
          <a:p>
            <a:pPr algn="ctr">
              <a:lnSpc>
                <a:spcPct val="90000"/>
              </a:lnSpc>
            </a:pPr>
            <a:r>
              <a:rPr lang="en-US" dirty="0"/>
              <a:t>AM 718 “blade”</a:t>
            </a:r>
          </a:p>
        </p:txBody>
      </p:sp>
      <p:cxnSp>
        <p:nvCxnSpPr>
          <p:cNvPr id="3" name="Straight Arrow Connector 2"/>
          <p:cNvCxnSpPr/>
          <p:nvPr/>
        </p:nvCxnSpPr>
        <p:spPr>
          <a:xfrm>
            <a:off x="944754" y="5707371"/>
            <a:ext cx="6894488" cy="250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44754" y="5841730"/>
            <a:ext cx="6894488" cy="424732"/>
          </a:xfrm>
          <a:prstGeom prst="rect">
            <a:avLst/>
          </a:prstGeom>
          <a:noFill/>
        </p:spPr>
        <p:txBody>
          <a:bodyPr wrap="square" rtlCol="0">
            <a:spAutoFit/>
          </a:bodyPr>
          <a:lstStyle/>
          <a:p>
            <a:pPr algn="ctr">
              <a:lnSpc>
                <a:spcPct val="90000"/>
              </a:lnSpc>
            </a:pPr>
            <a:r>
              <a:rPr lang="en-US" sz="2400" b="1" dirty="0">
                <a:solidFill>
                  <a:srgbClr val="0070C0"/>
                </a:solidFill>
              </a:rPr>
              <a:t>Coating development not linear with time</a:t>
            </a:r>
          </a:p>
        </p:txBody>
      </p:sp>
      <p:pic>
        <p:nvPicPr>
          <p:cNvPr id="9" name="Picture 8">
            <a:extLst>
              <a:ext uri="{FF2B5EF4-FFF2-40B4-BE49-F238E27FC236}">
                <a16:creationId xmlns:a16="http://schemas.microsoft.com/office/drawing/2014/main" id="{701BF7C5-CA54-F444-AF3B-8FCF526CC509}"/>
              </a:ext>
            </a:extLst>
          </p:cNvPr>
          <p:cNvPicPr>
            <a:picLocks noChangeAspect="1"/>
          </p:cNvPicPr>
          <p:nvPr/>
        </p:nvPicPr>
        <p:blipFill rotWithShape="1">
          <a:blip r:embed="rId3">
            <a:extLst>
              <a:ext uri="{28A0092B-C50C-407E-A947-70E740481C1C}">
                <a14:useLocalDpi xmlns:a14="http://schemas.microsoft.com/office/drawing/2010/main" val="0"/>
              </a:ext>
            </a:extLst>
          </a:blip>
          <a:srcRect l="35624" r="37234"/>
          <a:stretch/>
        </p:blipFill>
        <p:spPr>
          <a:xfrm>
            <a:off x="11014379" y="951030"/>
            <a:ext cx="652532" cy="3205561"/>
          </a:xfrm>
          <a:prstGeom prst="rect">
            <a:avLst/>
          </a:prstGeom>
        </p:spPr>
      </p:pic>
      <p:sp>
        <p:nvSpPr>
          <p:cNvPr id="10" name="TextBox 9">
            <a:extLst>
              <a:ext uri="{FF2B5EF4-FFF2-40B4-BE49-F238E27FC236}">
                <a16:creationId xmlns:a16="http://schemas.microsoft.com/office/drawing/2014/main" id="{8F6EF32A-DA0D-CE4A-88DA-B469235049A9}"/>
              </a:ext>
            </a:extLst>
          </p:cNvPr>
          <p:cNvSpPr txBox="1"/>
          <p:nvPr/>
        </p:nvSpPr>
        <p:spPr>
          <a:xfrm>
            <a:off x="9850378" y="4224712"/>
            <a:ext cx="2328001" cy="424732"/>
          </a:xfrm>
          <a:prstGeom prst="rect">
            <a:avLst/>
          </a:prstGeom>
          <a:noFill/>
        </p:spPr>
        <p:txBody>
          <a:bodyPr wrap="square" rtlCol="0">
            <a:spAutoFit/>
          </a:bodyPr>
          <a:lstStyle/>
          <a:p>
            <a:pPr>
              <a:lnSpc>
                <a:spcPct val="90000"/>
              </a:lnSpc>
            </a:pPr>
            <a:r>
              <a:rPr lang="en-US" sz="2400" dirty="0">
                <a:solidFill>
                  <a:srgbClr val="7030A0"/>
                </a:solidFill>
              </a:rPr>
              <a:t>2015: 247 rods</a:t>
            </a:r>
          </a:p>
        </p:txBody>
      </p:sp>
      <p:sp>
        <p:nvSpPr>
          <p:cNvPr id="11" name="Oval 10">
            <a:extLst>
              <a:ext uri="{FF2B5EF4-FFF2-40B4-BE49-F238E27FC236}">
                <a16:creationId xmlns:a16="http://schemas.microsoft.com/office/drawing/2014/main" id="{34B57B1B-36EB-EB41-A5FC-468830CFB4E1}"/>
              </a:ext>
            </a:extLst>
          </p:cNvPr>
          <p:cNvSpPr/>
          <p:nvPr/>
        </p:nvSpPr>
        <p:spPr>
          <a:xfrm>
            <a:off x="2664264" y="3366719"/>
            <a:ext cx="1440493" cy="1490597"/>
          </a:xfrm>
          <a:prstGeom prst="ellipse">
            <a:avLst/>
          </a:prstGeom>
          <a:noFill/>
          <a:ln w="57150">
            <a:solidFill>
              <a:srgbClr val="FFFF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135C26CD-631B-6541-8C04-DEDD827AC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960" y="1175136"/>
            <a:ext cx="2495699" cy="2261296"/>
          </a:xfrm>
          <a:prstGeom prst="rect">
            <a:avLst/>
          </a:prstGeom>
        </p:spPr>
      </p:pic>
      <p:pic>
        <p:nvPicPr>
          <p:cNvPr id="13" name="Picture 12">
            <a:extLst>
              <a:ext uri="{FF2B5EF4-FFF2-40B4-BE49-F238E27FC236}">
                <a16:creationId xmlns:a16="http://schemas.microsoft.com/office/drawing/2014/main" id="{CFC8A7E6-16DA-B649-B17E-9FAB3FDFD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411" y="4552216"/>
            <a:ext cx="3579411" cy="1557568"/>
          </a:xfrm>
          <a:prstGeom prst="rect">
            <a:avLst/>
          </a:prstGeom>
        </p:spPr>
      </p:pic>
      <p:sp>
        <p:nvSpPr>
          <p:cNvPr id="14" name="TextBox 13">
            <a:extLst>
              <a:ext uri="{FF2B5EF4-FFF2-40B4-BE49-F238E27FC236}">
                <a16:creationId xmlns:a16="http://schemas.microsoft.com/office/drawing/2014/main" id="{C668B46E-FE88-2C43-85A9-2BC0889DD09E}"/>
              </a:ext>
            </a:extLst>
          </p:cNvPr>
          <p:cNvSpPr txBox="1"/>
          <p:nvPr/>
        </p:nvSpPr>
        <p:spPr>
          <a:xfrm>
            <a:off x="8362098" y="3419749"/>
            <a:ext cx="2129425" cy="369332"/>
          </a:xfrm>
          <a:prstGeom prst="rect">
            <a:avLst/>
          </a:prstGeom>
          <a:noFill/>
        </p:spPr>
        <p:txBody>
          <a:bodyPr wrap="square" rtlCol="0">
            <a:spAutoFit/>
          </a:bodyPr>
          <a:lstStyle/>
          <a:p>
            <a:pPr algn="ctr">
              <a:lnSpc>
                <a:spcPct val="90000"/>
              </a:lnSpc>
            </a:pPr>
            <a:r>
              <a:rPr lang="en-US" sz="2000" dirty="0"/>
              <a:t>Jülich 2014</a:t>
            </a:r>
          </a:p>
        </p:txBody>
      </p:sp>
      <p:sp>
        <p:nvSpPr>
          <p:cNvPr id="15" name="TextBox 14">
            <a:extLst>
              <a:ext uri="{FF2B5EF4-FFF2-40B4-BE49-F238E27FC236}">
                <a16:creationId xmlns:a16="http://schemas.microsoft.com/office/drawing/2014/main" id="{4DDBEB02-0679-A74E-9837-F733B25DEC5B}"/>
              </a:ext>
            </a:extLst>
          </p:cNvPr>
          <p:cNvSpPr txBox="1"/>
          <p:nvPr/>
        </p:nvSpPr>
        <p:spPr>
          <a:xfrm>
            <a:off x="9133900" y="6274779"/>
            <a:ext cx="2129425" cy="369332"/>
          </a:xfrm>
          <a:prstGeom prst="rect">
            <a:avLst/>
          </a:prstGeom>
          <a:noFill/>
        </p:spPr>
        <p:txBody>
          <a:bodyPr wrap="square" rtlCol="0">
            <a:spAutoFit/>
          </a:bodyPr>
          <a:lstStyle/>
          <a:p>
            <a:pPr algn="ctr">
              <a:lnSpc>
                <a:spcPct val="90000"/>
              </a:lnSpc>
            </a:pPr>
            <a:r>
              <a:rPr lang="en-US" sz="2000" dirty="0"/>
              <a:t>Cranfield 2013</a:t>
            </a:r>
          </a:p>
        </p:txBody>
      </p:sp>
      <p:sp>
        <p:nvSpPr>
          <p:cNvPr id="16" name="Oval 15">
            <a:extLst>
              <a:ext uri="{FF2B5EF4-FFF2-40B4-BE49-F238E27FC236}">
                <a16:creationId xmlns:a16="http://schemas.microsoft.com/office/drawing/2014/main" id="{0B2ACDEE-8C70-CC47-BB3D-1549705FABF2}"/>
              </a:ext>
            </a:extLst>
          </p:cNvPr>
          <p:cNvSpPr/>
          <p:nvPr/>
        </p:nvSpPr>
        <p:spPr>
          <a:xfrm>
            <a:off x="1023420" y="3594773"/>
            <a:ext cx="1440493" cy="1490597"/>
          </a:xfrm>
          <a:prstGeom prst="ellipse">
            <a:avLst/>
          </a:prstGeom>
          <a:noFill/>
          <a:ln w="57150">
            <a:solidFill>
              <a:srgbClr val="FFFF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id="{866F3E27-A9F0-E246-894E-17CA5C74EB0E}"/>
              </a:ext>
            </a:extLst>
          </p:cNvPr>
          <p:cNvSpPr txBox="1"/>
          <p:nvPr/>
        </p:nvSpPr>
        <p:spPr>
          <a:xfrm>
            <a:off x="5589907" y="4831702"/>
            <a:ext cx="2328001" cy="424732"/>
          </a:xfrm>
          <a:prstGeom prst="rect">
            <a:avLst/>
          </a:prstGeom>
          <a:noFill/>
        </p:spPr>
        <p:txBody>
          <a:bodyPr wrap="square" rtlCol="0">
            <a:spAutoFit/>
          </a:bodyPr>
          <a:lstStyle/>
          <a:p>
            <a:pPr algn="ctr">
              <a:lnSpc>
                <a:spcPct val="90000"/>
              </a:lnSpc>
            </a:pPr>
            <a:r>
              <a:rPr lang="en-US" sz="2400" dirty="0">
                <a:solidFill>
                  <a:srgbClr val="FFFF00"/>
                </a:solidFill>
              </a:rPr>
              <a:t>Not pursued</a:t>
            </a:r>
          </a:p>
        </p:txBody>
      </p:sp>
      <p:sp>
        <p:nvSpPr>
          <p:cNvPr id="18" name="TextBox 17">
            <a:extLst>
              <a:ext uri="{FF2B5EF4-FFF2-40B4-BE49-F238E27FC236}">
                <a16:creationId xmlns:a16="http://schemas.microsoft.com/office/drawing/2014/main" id="{B1539EA0-1BE5-2A48-9386-8C609D1A59E5}"/>
              </a:ext>
            </a:extLst>
          </p:cNvPr>
          <p:cNvSpPr txBox="1"/>
          <p:nvPr/>
        </p:nvSpPr>
        <p:spPr>
          <a:xfrm>
            <a:off x="4183423" y="4790150"/>
            <a:ext cx="1493429" cy="424732"/>
          </a:xfrm>
          <a:prstGeom prst="rect">
            <a:avLst/>
          </a:prstGeom>
          <a:noFill/>
        </p:spPr>
        <p:txBody>
          <a:bodyPr wrap="square" rtlCol="0">
            <a:spAutoFit/>
          </a:bodyPr>
          <a:lstStyle/>
          <a:p>
            <a:pPr algn="ctr">
              <a:lnSpc>
                <a:spcPct val="90000"/>
              </a:lnSpc>
            </a:pPr>
            <a:r>
              <a:rPr lang="en-US" sz="2400" dirty="0">
                <a:solidFill>
                  <a:srgbClr val="FFFF00"/>
                </a:solidFill>
              </a:rPr>
              <a:t>2018</a:t>
            </a:r>
          </a:p>
        </p:txBody>
      </p:sp>
      <p:sp>
        <p:nvSpPr>
          <p:cNvPr id="19" name="TextBox 18">
            <a:extLst>
              <a:ext uri="{FF2B5EF4-FFF2-40B4-BE49-F238E27FC236}">
                <a16:creationId xmlns:a16="http://schemas.microsoft.com/office/drawing/2014/main" id="{42B9B8CB-2680-F548-8928-DDD8E856A8A8}"/>
              </a:ext>
            </a:extLst>
          </p:cNvPr>
          <p:cNvSpPr txBox="1"/>
          <p:nvPr/>
        </p:nvSpPr>
        <p:spPr>
          <a:xfrm>
            <a:off x="944754" y="2887334"/>
            <a:ext cx="4072343" cy="424732"/>
          </a:xfrm>
          <a:prstGeom prst="rect">
            <a:avLst/>
          </a:prstGeom>
          <a:noFill/>
        </p:spPr>
        <p:txBody>
          <a:bodyPr wrap="square" rtlCol="0">
            <a:spAutoFit/>
          </a:bodyPr>
          <a:lstStyle/>
          <a:p>
            <a:pPr algn="ctr">
              <a:lnSpc>
                <a:spcPct val="90000"/>
              </a:lnSpc>
            </a:pPr>
            <a:r>
              <a:rPr lang="en-US" sz="2400" dirty="0">
                <a:solidFill>
                  <a:srgbClr val="FFFF00"/>
                </a:solidFill>
              </a:rPr>
              <a:t>Superalloy 247 substrates</a:t>
            </a:r>
          </a:p>
        </p:txBody>
      </p:sp>
    </p:spTree>
    <p:extLst>
      <p:ext uri="{BB962C8B-B14F-4D97-AF65-F5344CB8AC3E}">
        <p14:creationId xmlns:p14="http://schemas.microsoft.com/office/powerpoint/2010/main" val="2556267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6D85-7088-4A49-B612-100AD7EDC878}"/>
              </a:ext>
            </a:extLst>
          </p:cNvPr>
          <p:cNvSpPr>
            <a:spLocks noGrp="1"/>
          </p:cNvSpPr>
          <p:nvPr>
            <p:ph type="title"/>
          </p:nvPr>
        </p:nvSpPr>
        <p:spPr>
          <a:xfrm>
            <a:off x="345877" y="320041"/>
            <a:ext cx="11422261" cy="535531"/>
          </a:xfrm>
        </p:spPr>
        <p:txBody>
          <a:bodyPr/>
          <a:lstStyle/>
          <a:p>
            <a:r>
              <a:rPr lang="en-US" b="1" dirty="0">
                <a:solidFill>
                  <a:schemeClr val="tx2"/>
                </a:solidFill>
              </a:rPr>
              <a:t>APS Flash coatings (Y vs. YHfSi) on alloy 247 disks</a:t>
            </a:r>
          </a:p>
        </p:txBody>
      </p:sp>
      <p:sp>
        <p:nvSpPr>
          <p:cNvPr id="3" name="Content Placeholder 2">
            <a:extLst>
              <a:ext uri="{FF2B5EF4-FFF2-40B4-BE49-F238E27FC236}">
                <a16:creationId xmlns:a16="http://schemas.microsoft.com/office/drawing/2014/main" id="{C8F6B2E3-F072-472B-852A-513B37CD7D0C}"/>
              </a:ext>
            </a:extLst>
          </p:cNvPr>
          <p:cNvSpPr>
            <a:spLocks noGrp="1"/>
          </p:cNvSpPr>
          <p:nvPr>
            <p:ph idx="1"/>
          </p:nvPr>
        </p:nvSpPr>
        <p:spPr>
          <a:xfrm>
            <a:off x="1253426" y="3718222"/>
            <a:ext cx="9035493" cy="2254895"/>
          </a:xfrm>
          <a:noFill/>
        </p:spPr>
        <p:txBody>
          <a:bodyPr/>
          <a:lstStyle/>
          <a:p>
            <a:pPr>
              <a:spcBef>
                <a:spcPts val="600"/>
              </a:spcBef>
            </a:pPr>
            <a:r>
              <a:rPr lang="en-US" sz="2000" dirty="0"/>
              <a:t>Dense YHfSi HVOF layer in each case</a:t>
            </a:r>
          </a:p>
          <a:p>
            <a:pPr>
              <a:spcBef>
                <a:spcPts val="600"/>
              </a:spcBef>
            </a:pPr>
            <a:r>
              <a:rPr lang="en-US" sz="2000" dirty="0"/>
              <a:t>Outer APS flash coatings contain internal oxidation generated during APS deposition</a:t>
            </a:r>
          </a:p>
          <a:p>
            <a:pPr>
              <a:spcBef>
                <a:spcPts val="600"/>
              </a:spcBef>
            </a:pPr>
            <a:r>
              <a:rPr lang="en-US" sz="2000" dirty="0"/>
              <a:t>More internal oxidation in YHfSi APS layer</a:t>
            </a:r>
          </a:p>
          <a:p>
            <a:pPr lvl="1">
              <a:spcBef>
                <a:spcPts val="600"/>
              </a:spcBef>
            </a:pPr>
            <a:r>
              <a:rPr lang="en-US" sz="1600" dirty="0"/>
              <a:t>Sprayed same powder size</a:t>
            </a:r>
          </a:p>
          <a:p>
            <a:pPr lvl="1">
              <a:spcBef>
                <a:spcPts val="600"/>
              </a:spcBef>
            </a:pPr>
            <a:r>
              <a:rPr lang="en-US" sz="1600" dirty="0"/>
              <a:t>Due to higher RE content?</a:t>
            </a:r>
          </a:p>
        </p:txBody>
      </p:sp>
      <p:pic>
        <p:nvPicPr>
          <p:cNvPr id="4" name="Picture 3">
            <a:extLst>
              <a:ext uri="{FF2B5EF4-FFF2-40B4-BE49-F238E27FC236}">
                <a16:creationId xmlns:a16="http://schemas.microsoft.com/office/drawing/2014/main" id="{83CDEAED-FC6A-4083-A249-E735C6C8C7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66" b="21841"/>
          <a:stretch/>
        </p:blipFill>
        <p:spPr>
          <a:xfrm>
            <a:off x="1551076" y="1629558"/>
            <a:ext cx="2971800" cy="1981200"/>
          </a:xfrm>
          <a:prstGeom prst="rect">
            <a:avLst/>
          </a:prstGeom>
          <a:ln>
            <a:solidFill>
              <a:schemeClr val="tx1"/>
            </a:solidFill>
          </a:ln>
        </p:spPr>
      </p:pic>
      <p:pic>
        <p:nvPicPr>
          <p:cNvPr id="5" name="Picture 4">
            <a:extLst>
              <a:ext uri="{FF2B5EF4-FFF2-40B4-BE49-F238E27FC236}">
                <a16:creationId xmlns:a16="http://schemas.microsoft.com/office/drawing/2014/main" id="{D3D422A4-A23D-4DB7-A5AA-297AD2389F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96" b="21812"/>
          <a:stretch/>
        </p:blipFill>
        <p:spPr>
          <a:xfrm>
            <a:off x="7660521" y="1627280"/>
            <a:ext cx="2971800" cy="1981200"/>
          </a:xfrm>
          <a:prstGeom prst="rect">
            <a:avLst/>
          </a:prstGeom>
          <a:ln>
            <a:solidFill>
              <a:schemeClr val="tx1"/>
            </a:solidFill>
          </a:ln>
        </p:spPr>
      </p:pic>
      <p:pic>
        <p:nvPicPr>
          <p:cNvPr id="6" name="Picture 5">
            <a:extLst>
              <a:ext uri="{FF2B5EF4-FFF2-40B4-BE49-F238E27FC236}">
                <a16:creationId xmlns:a16="http://schemas.microsoft.com/office/drawing/2014/main" id="{A92B9EF8-9C5B-4AAF-B563-50728349D1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6" b="21812"/>
          <a:stretch/>
        </p:blipFill>
        <p:spPr>
          <a:xfrm>
            <a:off x="4605798" y="1621192"/>
            <a:ext cx="2971800" cy="1981200"/>
          </a:xfrm>
          <a:prstGeom prst="rect">
            <a:avLst/>
          </a:prstGeom>
          <a:ln>
            <a:solidFill>
              <a:schemeClr val="tx1"/>
            </a:solidFill>
          </a:ln>
        </p:spPr>
      </p:pic>
      <p:grpSp>
        <p:nvGrpSpPr>
          <p:cNvPr id="7" name="Group 6">
            <a:extLst>
              <a:ext uri="{FF2B5EF4-FFF2-40B4-BE49-F238E27FC236}">
                <a16:creationId xmlns:a16="http://schemas.microsoft.com/office/drawing/2014/main" id="{8BAED81E-2FD2-4192-AC07-13776C7BC802}"/>
              </a:ext>
            </a:extLst>
          </p:cNvPr>
          <p:cNvGrpSpPr/>
          <p:nvPr/>
        </p:nvGrpSpPr>
        <p:grpSpPr>
          <a:xfrm>
            <a:off x="5715000" y="3270931"/>
            <a:ext cx="762000" cy="352767"/>
            <a:chOff x="-996043" y="2698210"/>
            <a:chExt cx="762000" cy="352767"/>
          </a:xfrm>
        </p:grpSpPr>
        <p:sp>
          <p:nvSpPr>
            <p:cNvPr id="8" name="Rectangle 7">
              <a:extLst>
                <a:ext uri="{FF2B5EF4-FFF2-40B4-BE49-F238E27FC236}">
                  <a16:creationId xmlns:a16="http://schemas.microsoft.com/office/drawing/2014/main" id="{231B0FB7-2A04-452D-A467-F0E249CCEEAA}"/>
                </a:ext>
              </a:extLst>
            </p:cNvPr>
            <p:cNvSpPr/>
            <p:nvPr/>
          </p:nvSpPr>
          <p:spPr>
            <a:xfrm>
              <a:off x="-996043" y="2698210"/>
              <a:ext cx="762000" cy="317136"/>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9" name="Straight Connector 8">
              <a:extLst>
                <a:ext uri="{FF2B5EF4-FFF2-40B4-BE49-F238E27FC236}">
                  <a16:creationId xmlns:a16="http://schemas.microsoft.com/office/drawing/2014/main" id="{D51C77DF-39A5-47E6-8358-4E764821B6EC}"/>
                </a:ext>
              </a:extLst>
            </p:cNvPr>
            <p:cNvCxnSpPr>
              <a:cxnSpLocks/>
            </p:cNvCxnSpPr>
            <p:nvPr/>
          </p:nvCxnSpPr>
          <p:spPr>
            <a:xfrm flipV="1">
              <a:off x="-939871" y="2781300"/>
              <a:ext cx="640080"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D750EAF-31B2-4934-9245-069D55C59D5E}"/>
                </a:ext>
              </a:extLst>
            </p:cNvPr>
            <p:cNvSpPr txBox="1"/>
            <p:nvPr/>
          </p:nvSpPr>
          <p:spPr bwMode="auto">
            <a:xfrm>
              <a:off x="-990600" y="2743200"/>
              <a:ext cx="742511" cy="30777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400" dirty="0">
                  <a:latin typeface="Times New Roman" panose="02020603050405020304" pitchFamily="18" charset="0"/>
                  <a:cs typeface="Times New Roman" panose="02020603050405020304" pitchFamily="18" charset="0"/>
                </a:rPr>
                <a:t>100 µm</a:t>
              </a:r>
            </a:p>
          </p:txBody>
        </p:sp>
      </p:grpSp>
      <p:sp>
        <p:nvSpPr>
          <p:cNvPr id="11" name="TextBox 10">
            <a:extLst>
              <a:ext uri="{FF2B5EF4-FFF2-40B4-BE49-F238E27FC236}">
                <a16:creationId xmlns:a16="http://schemas.microsoft.com/office/drawing/2014/main" id="{FB13449B-48CB-48F1-AA42-2B6BAF68AD61}"/>
              </a:ext>
            </a:extLst>
          </p:cNvPr>
          <p:cNvSpPr txBox="1"/>
          <p:nvPr/>
        </p:nvSpPr>
        <p:spPr bwMode="auto">
          <a:xfrm>
            <a:off x="8106285" y="1000488"/>
            <a:ext cx="1942840" cy="584775"/>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pPr algn="ctr"/>
            <a:r>
              <a:rPr lang="en-US" sz="1600" u="sng" dirty="0">
                <a:latin typeface="Times New Roman" panose="02020603050405020304" pitchFamily="18" charset="0"/>
                <a:cs typeface="Times New Roman" panose="02020603050405020304" pitchFamily="18" charset="0"/>
              </a:rPr>
              <a:t>Y-only Flash Coating</a:t>
            </a:r>
          </a:p>
          <a:p>
            <a:pPr algn="ctr"/>
            <a:r>
              <a:rPr lang="en-US" sz="1600" dirty="0">
                <a:solidFill>
                  <a:srgbClr val="FF0000"/>
                </a:solidFill>
                <a:latin typeface="Times New Roman" panose="02020603050405020304" pitchFamily="18" charset="0"/>
                <a:cs typeface="Times New Roman" panose="02020603050405020304" pitchFamily="18" charset="0"/>
              </a:rPr>
              <a:t>(0.42 Y)</a:t>
            </a:r>
          </a:p>
        </p:txBody>
      </p:sp>
      <p:sp>
        <p:nvSpPr>
          <p:cNvPr id="16" name="TextBox 15">
            <a:extLst>
              <a:ext uri="{FF2B5EF4-FFF2-40B4-BE49-F238E27FC236}">
                <a16:creationId xmlns:a16="http://schemas.microsoft.com/office/drawing/2014/main" id="{3B799F24-CA8C-4353-AE21-B2D8DCFF8EF1}"/>
              </a:ext>
            </a:extLst>
          </p:cNvPr>
          <p:cNvSpPr txBox="1"/>
          <p:nvPr/>
        </p:nvSpPr>
        <p:spPr bwMode="auto">
          <a:xfrm>
            <a:off x="1553783" y="1629665"/>
            <a:ext cx="426720"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YSZ</a:t>
            </a:r>
          </a:p>
        </p:txBody>
      </p:sp>
      <p:sp>
        <p:nvSpPr>
          <p:cNvPr id="17" name="TextBox 16">
            <a:extLst>
              <a:ext uri="{FF2B5EF4-FFF2-40B4-BE49-F238E27FC236}">
                <a16:creationId xmlns:a16="http://schemas.microsoft.com/office/drawing/2014/main" id="{6F29E9A6-5349-434D-BE84-22042FFE6987}"/>
              </a:ext>
            </a:extLst>
          </p:cNvPr>
          <p:cNvSpPr txBox="1"/>
          <p:nvPr/>
        </p:nvSpPr>
        <p:spPr bwMode="auto">
          <a:xfrm>
            <a:off x="1553341" y="3356173"/>
            <a:ext cx="377026"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247</a:t>
            </a:r>
          </a:p>
        </p:txBody>
      </p:sp>
      <p:sp>
        <p:nvSpPr>
          <p:cNvPr id="18" name="TextBox 17">
            <a:extLst>
              <a:ext uri="{FF2B5EF4-FFF2-40B4-BE49-F238E27FC236}">
                <a16:creationId xmlns:a16="http://schemas.microsoft.com/office/drawing/2014/main" id="{A3602B30-6675-4C79-BA25-28ABF5761F04}"/>
              </a:ext>
            </a:extLst>
          </p:cNvPr>
          <p:cNvSpPr txBox="1"/>
          <p:nvPr/>
        </p:nvSpPr>
        <p:spPr bwMode="auto">
          <a:xfrm>
            <a:off x="1553343" y="2843327"/>
            <a:ext cx="534121"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HVOF</a:t>
            </a:r>
          </a:p>
        </p:txBody>
      </p:sp>
      <p:sp>
        <p:nvSpPr>
          <p:cNvPr id="19" name="TextBox 18">
            <a:extLst>
              <a:ext uri="{FF2B5EF4-FFF2-40B4-BE49-F238E27FC236}">
                <a16:creationId xmlns:a16="http://schemas.microsoft.com/office/drawing/2014/main" id="{8FD36A4B-30AE-4463-8D61-B674BC01F206}"/>
              </a:ext>
            </a:extLst>
          </p:cNvPr>
          <p:cNvSpPr txBox="1"/>
          <p:nvPr/>
        </p:nvSpPr>
        <p:spPr bwMode="auto">
          <a:xfrm>
            <a:off x="7660521" y="2255364"/>
            <a:ext cx="418704"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APS</a:t>
            </a:r>
          </a:p>
        </p:txBody>
      </p:sp>
      <p:sp>
        <p:nvSpPr>
          <p:cNvPr id="20" name="TextBox 19">
            <a:extLst>
              <a:ext uri="{FF2B5EF4-FFF2-40B4-BE49-F238E27FC236}">
                <a16:creationId xmlns:a16="http://schemas.microsoft.com/office/drawing/2014/main" id="{2720FE6C-CD53-47A3-813F-6E7178FDD702}"/>
              </a:ext>
            </a:extLst>
          </p:cNvPr>
          <p:cNvSpPr txBox="1"/>
          <p:nvPr/>
        </p:nvSpPr>
        <p:spPr bwMode="auto">
          <a:xfrm>
            <a:off x="1906923" y="1000488"/>
            <a:ext cx="2260106" cy="584775"/>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pPr algn="ctr"/>
            <a:r>
              <a:rPr lang="en-US" sz="1600" u="sng" dirty="0">
                <a:latin typeface="Times New Roman" panose="02020603050405020304" pitchFamily="18" charset="0"/>
                <a:cs typeface="Times New Roman" panose="02020603050405020304" pitchFamily="18" charset="0"/>
              </a:rPr>
              <a:t>YHfSi HVOF-only</a:t>
            </a:r>
          </a:p>
          <a:p>
            <a:pPr algn="ctr"/>
            <a:r>
              <a:rPr lang="en-US" sz="1600" dirty="0">
                <a:solidFill>
                  <a:srgbClr val="FF0000"/>
                </a:solidFill>
                <a:latin typeface="Times New Roman" panose="02020603050405020304" pitchFamily="18" charset="0"/>
                <a:cs typeface="Times New Roman" panose="02020603050405020304" pitchFamily="18" charset="0"/>
              </a:rPr>
              <a:t>(0.68 Y, 0.25 Hf, 0.36 Si)</a:t>
            </a:r>
          </a:p>
        </p:txBody>
      </p:sp>
      <p:sp>
        <p:nvSpPr>
          <p:cNvPr id="45" name="TextBox 44">
            <a:extLst>
              <a:ext uri="{FF2B5EF4-FFF2-40B4-BE49-F238E27FC236}">
                <a16:creationId xmlns:a16="http://schemas.microsoft.com/office/drawing/2014/main" id="{2C51951F-B9DE-4A3D-8328-F42160652588}"/>
              </a:ext>
            </a:extLst>
          </p:cNvPr>
          <p:cNvSpPr txBox="1"/>
          <p:nvPr/>
        </p:nvSpPr>
        <p:spPr bwMode="auto">
          <a:xfrm>
            <a:off x="5091961" y="990066"/>
            <a:ext cx="2260106" cy="584775"/>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pPr algn="ctr"/>
            <a:r>
              <a:rPr lang="en-US" sz="1600" u="sng" dirty="0">
                <a:latin typeface="Times New Roman" panose="02020603050405020304" pitchFamily="18" charset="0"/>
                <a:cs typeface="Times New Roman" panose="02020603050405020304" pitchFamily="18" charset="0"/>
              </a:rPr>
              <a:t>YHfSi Flash Coating</a:t>
            </a:r>
          </a:p>
          <a:p>
            <a:pPr algn="ctr"/>
            <a:r>
              <a:rPr lang="en-US" sz="1600" dirty="0">
                <a:solidFill>
                  <a:srgbClr val="FF0000"/>
                </a:solidFill>
                <a:latin typeface="Times New Roman" panose="02020603050405020304" pitchFamily="18" charset="0"/>
                <a:cs typeface="Times New Roman" panose="02020603050405020304" pitchFamily="18" charset="0"/>
              </a:rPr>
              <a:t>(0.68 Y, 0.25 Hf, 0.36 Si)</a:t>
            </a:r>
          </a:p>
        </p:txBody>
      </p:sp>
      <p:sp>
        <p:nvSpPr>
          <p:cNvPr id="50" name="TextBox 49">
            <a:extLst>
              <a:ext uri="{FF2B5EF4-FFF2-40B4-BE49-F238E27FC236}">
                <a16:creationId xmlns:a16="http://schemas.microsoft.com/office/drawing/2014/main" id="{AD021D0D-E9E5-40B4-A62D-5BC48240386C}"/>
              </a:ext>
            </a:extLst>
          </p:cNvPr>
          <p:cNvSpPr txBox="1"/>
          <p:nvPr/>
        </p:nvSpPr>
        <p:spPr bwMode="auto">
          <a:xfrm>
            <a:off x="7660523" y="2843327"/>
            <a:ext cx="534121"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HVOF</a:t>
            </a:r>
          </a:p>
        </p:txBody>
      </p:sp>
      <p:sp>
        <p:nvSpPr>
          <p:cNvPr id="51" name="TextBox 50">
            <a:extLst>
              <a:ext uri="{FF2B5EF4-FFF2-40B4-BE49-F238E27FC236}">
                <a16:creationId xmlns:a16="http://schemas.microsoft.com/office/drawing/2014/main" id="{AB0704BB-5EF4-4205-9CCC-751055C484D4}"/>
              </a:ext>
            </a:extLst>
          </p:cNvPr>
          <p:cNvSpPr txBox="1"/>
          <p:nvPr/>
        </p:nvSpPr>
        <p:spPr bwMode="auto">
          <a:xfrm>
            <a:off x="4611370" y="2353333"/>
            <a:ext cx="418704"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APS</a:t>
            </a:r>
          </a:p>
        </p:txBody>
      </p:sp>
      <p:sp>
        <p:nvSpPr>
          <p:cNvPr id="52" name="TextBox 51">
            <a:extLst>
              <a:ext uri="{FF2B5EF4-FFF2-40B4-BE49-F238E27FC236}">
                <a16:creationId xmlns:a16="http://schemas.microsoft.com/office/drawing/2014/main" id="{95D5E58A-17F9-4870-9B7D-40FB4C2FE868}"/>
              </a:ext>
            </a:extLst>
          </p:cNvPr>
          <p:cNvSpPr txBox="1"/>
          <p:nvPr/>
        </p:nvSpPr>
        <p:spPr bwMode="auto">
          <a:xfrm>
            <a:off x="4611372" y="2941296"/>
            <a:ext cx="534121"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HVOF</a:t>
            </a:r>
          </a:p>
        </p:txBody>
      </p:sp>
      <p:sp>
        <p:nvSpPr>
          <p:cNvPr id="21" name="TextBox 20">
            <a:extLst>
              <a:ext uri="{FF2B5EF4-FFF2-40B4-BE49-F238E27FC236}">
                <a16:creationId xmlns:a16="http://schemas.microsoft.com/office/drawing/2014/main" id="{8E04F14A-3028-4A29-AD1D-864C12AD9529}"/>
              </a:ext>
            </a:extLst>
          </p:cNvPr>
          <p:cNvSpPr txBox="1"/>
          <p:nvPr/>
        </p:nvSpPr>
        <p:spPr bwMode="auto">
          <a:xfrm>
            <a:off x="4611812" y="1629665"/>
            <a:ext cx="426720"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YSZ</a:t>
            </a:r>
          </a:p>
        </p:txBody>
      </p:sp>
      <p:sp>
        <p:nvSpPr>
          <p:cNvPr id="22" name="TextBox 21">
            <a:extLst>
              <a:ext uri="{FF2B5EF4-FFF2-40B4-BE49-F238E27FC236}">
                <a16:creationId xmlns:a16="http://schemas.microsoft.com/office/drawing/2014/main" id="{AC1A96A9-D576-4655-859D-E5003DD8B11A}"/>
              </a:ext>
            </a:extLst>
          </p:cNvPr>
          <p:cNvSpPr txBox="1"/>
          <p:nvPr/>
        </p:nvSpPr>
        <p:spPr bwMode="auto">
          <a:xfrm>
            <a:off x="4611370" y="3356173"/>
            <a:ext cx="377026"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247</a:t>
            </a:r>
          </a:p>
        </p:txBody>
      </p:sp>
      <p:sp>
        <p:nvSpPr>
          <p:cNvPr id="23" name="TextBox 22">
            <a:extLst>
              <a:ext uri="{FF2B5EF4-FFF2-40B4-BE49-F238E27FC236}">
                <a16:creationId xmlns:a16="http://schemas.microsoft.com/office/drawing/2014/main" id="{413A1F3C-CCD2-4CFD-9695-C50E27AEB725}"/>
              </a:ext>
            </a:extLst>
          </p:cNvPr>
          <p:cNvSpPr txBox="1"/>
          <p:nvPr/>
        </p:nvSpPr>
        <p:spPr bwMode="auto">
          <a:xfrm>
            <a:off x="7661976" y="1629665"/>
            <a:ext cx="426720"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YSZ</a:t>
            </a:r>
          </a:p>
        </p:txBody>
      </p:sp>
      <p:sp>
        <p:nvSpPr>
          <p:cNvPr id="24" name="TextBox 23">
            <a:extLst>
              <a:ext uri="{FF2B5EF4-FFF2-40B4-BE49-F238E27FC236}">
                <a16:creationId xmlns:a16="http://schemas.microsoft.com/office/drawing/2014/main" id="{C5A4ED47-89E9-44B9-AB91-C308D16D1B71}"/>
              </a:ext>
            </a:extLst>
          </p:cNvPr>
          <p:cNvSpPr txBox="1"/>
          <p:nvPr/>
        </p:nvSpPr>
        <p:spPr bwMode="auto">
          <a:xfrm>
            <a:off x="7661534" y="3356173"/>
            <a:ext cx="377026" cy="246221"/>
          </a:xfrm>
          <a:prstGeom prst="rect">
            <a:avLst/>
          </a:prstGeom>
          <a:solidFill>
            <a:schemeClr val="bg1"/>
          </a:solid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000" dirty="0">
                <a:latin typeface="Times New Roman" panose="02020603050405020304" pitchFamily="18" charset="0"/>
                <a:cs typeface="Times New Roman" panose="02020603050405020304" pitchFamily="18" charset="0"/>
              </a:rPr>
              <a:t>247</a:t>
            </a:r>
          </a:p>
        </p:txBody>
      </p:sp>
      <p:graphicFrame>
        <p:nvGraphicFramePr>
          <p:cNvPr id="27" name="Table 26">
            <a:extLst>
              <a:ext uri="{FF2B5EF4-FFF2-40B4-BE49-F238E27FC236}">
                <a16:creationId xmlns:a16="http://schemas.microsoft.com/office/drawing/2014/main" id="{E8ACCD79-3F92-DA4F-98DD-E5420EE2DD14}"/>
              </a:ext>
            </a:extLst>
          </p:cNvPr>
          <p:cNvGraphicFramePr>
            <a:graphicFrameLocks noGrp="1"/>
          </p:cNvGraphicFramePr>
          <p:nvPr/>
        </p:nvGraphicFramePr>
        <p:xfrm>
          <a:off x="1551076" y="5664133"/>
          <a:ext cx="7914012" cy="853440"/>
        </p:xfrm>
        <a:graphic>
          <a:graphicData uri="http://schemas.openxmlformats.org/drawingml/2006/table">
            <a:tbl>
              <a:tblPr firstRow="1" firstCol="1" bandRow="1">
                <a:tableStyleId>{5C22544A-7EE6-4342-B048-85BDC9FD1C3A}</a:tableStyleId>
              </a:tblPr>
              <a:tblGrid>
                <a:gridCol w="1936005">
                  <a:extLst>
                    <a:ext uri="{9D8B030D-6E8A-4147-A177-3AD203B41FA5}">
                      <a16:colId xmlns:a16="http://schemas.microsoft.com/office/drawing/2014/main" val="195226517"/>
                    </a:ext>
                  </a:extLst>
                </a:gridCol>
                <a:gridCol w="441435">
                  <a:extLst>
                    <a:ext uri="{9D8B030D-6E8A-4147-A177-3AD203B41FA5}">
                      <a16:colId xmlns:a16="http://schemas.microsoft.com/office/drawing/2014/main" val="1550380710"/>
                    </a:ext>
                  </a:extLst>
                </a:gridCol>
                <a:gridCol w="435128">
                  <a:extLst>
                    <a:ext uri="{9D8B030D-6E8A-4147-A177-3AD203B41FA5}">
                      <a16:colId xmlns:a16="http://schemas.microsoft.com/office/drawing/2014/main" val="1684591423"/>
                    </a:ext>
                  </a:extLst>
                </a:gridCol>
                <a:gridCol w="447741">
                  <a:extLst>
                    <a:ext uri="{9D8B030D-6E8A-4147-A177-3AD203B41FA5}">
                      <a16:colId xmlns:a16="http://schemas.microsoft.com/office/drawing/2014/main" val="715494477"/>
                    </a:ext>
                  </a:extLst>
                </a:gridCol>
                <a:gridCol w="409903">
                  <a:extLst>
                    <a:ext uri="{9D8B030D-6E8A-4147-A177-3AD203B41FA5}">
                      <a16:colId xmlns:a16="http://schemas.microsoft.com/office/drawing/2014/main" val="462111790"/>
                    </a:ext>
                  </a:extLst>
                </a:gridCol>
                <a:gridCol w="428822">
                  <a:extLst>
                    <a:ext uri="{9D8B030D-6E8A-4147-A177-3AD203B41FA5}">
                      <a16:colId xmlns:a16="http://schemas.microsoft.com/office/drawing/2014/main" val="3086309476"/>
                    </a:ext>
                  </a:extLst>
                </a:gridCol>
                <a:gridCol w="384679">
                  <a:extLst>
                    <a:ext uri="{9D8B030D-6E8A-4147-A177-3AD203B41FA5}">
                      <a16:colId xmlns:a16="http://schemas.microsoft.com/office/drawing/2014/main" val="35540934"/>
                    </a:ext>
                  </a:extLst>
                </a:gridCol>
                <a:gridCol w="479272">
                  <a:extLst>
                    <a:ext uri="{9D8B030D-6E8A-4147-A177-3AD203B41FA5}">
                      <a16:colId xmlns:a16="http://schemas.microsoft.com/office/drawing/2014/main" val="1451312158"/>
                    </a:ext>
                  </a:extLst>
                </a:gridCol>
                <a:gridCol w="346841">
                  <a:extLst>
                    <a:ext uri="{9D8B030D-6E8A-4147-A177-3AD203B41FA5}">
                      <a16:colId xmlns:a16="http://schemas.microsoft.com/office/drawing/2014/main" val="675501921"/>
                    </a:ext>
                  </a:extLst>
                </a:gridCol>
                <a:gridCol w="397291">
                  <a:extLst>
                    <a:ext uri="{9D8B030D-6E8A-4147-A177-3AD203B41FA5}">
                      <a16:colId xmlns:a16="http://schemas.microsoft.com/office/drawing/2014/main" val="3361213052"/>
                    </a:ext>
                  </a:extLst>
                </a:gridCol>
                <a:gridCol w="321617">
                  <a:extLst>
                    <a:ext uri="{9D8B030D-6E8A-4147-A177-3AD203B41FA5}">
                      <a16:colId xmlns:a16="http://schemas.microsoft.com/office/drawing/2014/main" val="1938092026"/>
                    </a:ext>
                  </a:extLst>
                </a:gridCol>
                <a:gridCol w="353147">
                  <a:extLst>
                    <a:ext uri="{9D8B030D-6E8A-4147-A177-3AD203B41FA5}">
                      <a16:colId xmlns:a16="http://schemas.microsoft.com/office/drawing/2014/main" val="1869318935"/>
                    </a:ext>
                  </a:extLst>
                </a:gridCol>
                <a:gridCol w="403320">
                  <a:extLst>
                    <a:ext uri="{9D8B030D-6E8A-4147-A177-3AD203B41FA5}">
                      <a16:colId xmlns:a16="http://schemas.microsoft.com/office/drawing/2014/main" val="2573625254"/>
                    </a:ext>
                  </a:extLst>
                </a:gridCol>
                <a:gridCol w="1128811">
                  <a:extLst>
                    <a:ext uri="{9D8B030D-6E8A-4147-A177-3AD203B41FA5}">
                      <a16:colId xmlns:a16="http://schemas.microsoft.com/office/drawing/2014/main" val="2407718635"/>
                    </a:ext>
                  </a:extLst>
                </a:gridCol>
              </a:tblGrid>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Material</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Ni</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Co</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Cr</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Al</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Y</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Hf</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Si</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Ti</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W</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Ta</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Mo</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C</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Other (ppmw)</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2309628553"/>
                  </a:ext>
                </a:extLst>
              </a:tr>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YHfSi Bond Coating</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48.0</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21.6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16.7</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12.3</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0.68</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0.25</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0.36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solidFill>
                      <a:srgbClr val="00B050"/>
                    </a:solidFill>
                  </a:tcP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0.01</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 S</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4016834074"/>
                  </a:ext>
                </a:extLst>
              </a:tr>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Y-only Bond Coating</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47.1</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23</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16.6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12.8</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0.42</a:t>
                      </a:r>
                    </a:p>
                  </a:txBody>
                  <a:tcPr marL="34433" marR="34433" marT="0" marB="0" anchor="ctr">
                    <a:solidFill>
                      <a:srgbClr val="00B050"/>
                    </a:solidFill>
                  </a:tcP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&lt;</a:t>
                      </a:r>
                    </a:p>
                  </a:txBody>
                  <a:tcPr marL="34433" marR="34433" marT="0" marB="0" anchor="ctr">
                    <a:solidFill>
                      <a:srgbClr val="00B050"/>
                    </a:solidFill>
                  </a:tcP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0.04</a:t>
                      </a:r>
                    </a:p>
                  </a:txBody>
                  <a:tcPr marL="34433" marR="34433" marT="0" marB="0" anchor="ctr">
                    <a:solidFill>
                      <a:srgbClr val="00B050"/>
                    </a:solidFill>
                  </a:tcPr>
                </a:tc>
                <a:tc>
                  <a:txBody>
                    <a:bodyPr/>
                    <a:lstStyle/>
                    <a:p>
                      <a:pPr marL="0" marR="0" algn="ctr" defTabSz="914400" rtl="0" eaLnBrk="1" latinLnBrk="0" hangingPunct="1">
                        <a:lnSpc>
                          <a:spcPct val="100000"/>
                        </a:lnSpc>
                        <a:spcBef>
                          <a:spcPts val="0"/>
                        </a:spcBef>
                        <a:spcAft>
                          <a:spcPts val="0"/>
                        </a:spcAft>
                      </a:pPr>
                      <a:r>
                        <a:rPr lang="en-US" sz="1400" b="0" i="0" kern="1200" dirty="0">
                          <a:solidFill>
                            <a:schemeClr val="dk1"/>
                          </a:solidFill>
                          <a:effectLst/>
                          <a:latin typeface="Times New Roman" panose="02020603050405020304" pitchFamily="18" charset="0"/>
                          <a:ea typeface="+mn-ea"/>
                          <a:cs typeface="Times New Roman" panose="02020603050405020304" pitchFamily="18" charset="0"/>
                        </a:rPr>
                        <a:t>&lt;</a:t>
                      </a: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ea typeface="Calibri" panose="020F0502020204030204" pitchFamily="34" charset="0"/>
                          <a:cs typeface="Times New Roman" panose="02020603050405020304" pitchFamily="18" charset="0"/>
                        </a:rPr>
                        <a:t>0.02</a:t>
                      </a: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8 S</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1817980780"/>
                  </a:ext>
                </a:extLst>
              </a:tr>
              <a:tr h="201108">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Alloy 247 </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59.1</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10.2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8.5</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5.6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&lt;</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1.32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0.06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1.0</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10.0</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3.2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0.6</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0.2</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tc>
                  <a:txBody>
                    <a:bodyPr/>
                    <a:lstStyle/>
                    <a:p>
                      <a:pPr marL="0" marR="0" algn="ctr">
                        <a:lnSpc>
                          <a:spcPct val="100000"/>
                        </a:lnSpc>
                        <a:spcBef>
                          <a:spcPts val="0"/>
                        </a:spcBef>
                        <a:spcAft>
                          <a:spcPts val="0"/>
                        </a:spcAft>
                      </a:pPr>
                      <a:r>
                        <a:rPr lang="en-US" sz="1400" b="0" i="0" dirty="0">
                          <a:effectLst/>
                          <a:latin typeface="Times New Roman" panose="02020603050405020304" pitchFamily="18" charset="0"/>
                          <a:cs typeface="Times New Roman" panose="02020603050405020304" pitchFamily="18" charset="0"/>
                        </a:rPr>
                        <a:t>200 Re, 11 S</a:t>
                      </a:r>
                      <a:endParaRPr lang="en-US" sz="1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33" marR="34433" marT="0" marB="0" anchor="ctr"/>
                </a:tc>
                <a:extLst>
                  <a:ext uri="{0D108BD9-81ED-4DB2-BD59-A6C34878D82A}">
                    <a16:rowId xmlns:a16="http://schemas.microsoft.com/office/drawing/2014/main" val="1878142499"/>
                  </a:ext>
                </a:extLst>
              </a:tr>
            </a:tbl>
          </a:graphicData>
        </a:graphic>
      </p:graphicFrame>
    </p:spTree>
    <p:extLst>
      <p:ext uri="{BB962C8B-B14F-4D97-AF65-F5344CB8AC3E}">
        <p14:creationId xmlns:p14="http://schemas.microsoft.com/office/powerpoint/2010/main" val="20400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A7B4-580F-1946-A622-61058CCBC8B2}"/>
              </a:ext>
            </a:extLst>
          </p:cNvPr>
          <p:cNvSpPr>
            <a:spLocks noGrp="1"/>
          </p:cNvSpPr>
          <p:nvPr>
            <p:ph type="title"/>
          </p:nvPr>
        </p:nvSpPr>
        <p:spPr>
          <a:xfrm>
            <a:off x="345877" y="320041"/>
            <a:ext cx="11422261" cy="549381"/>
          </a:xfrm>
        </p:spPr>
        <p:txBody>
          <a:bodyPr/>
          <a:lstStyle/>
          <a:p>
            <a:r>
              <a:rPr lang="en-US" sz="3300" b="1" dirty="0">
                <a:solidFill>
                  <a:schemeClr val="tx2"/>
                </a:solidFill>
              </a:rPr>
              <a:t>Y-only flash coating out-performed HVOF by 71% </a:t>
            </a:r>
          </a:p>
        </p:txBody>
      </p:sp>
      <p:pic>
        <p:nvPicPr>
          <p:cNvPr id="4" name="Content Placeholder 15">
            <a:extLst>
              <a:ext uri="{FF2B5EF4-FFF2-40B4-BE49-F238E27FC236}">
                <a16:creationId xmlns:a16="http://schemas.microsoft.com/office/drawing/2014/main" id="{4B333BB0-744C-464E-97CE-1D0F70BE2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035" y="1171031"/>
            <a:ext cx="7267009" cy="3963823"/>
          </a:xfrm>
        </p:spPr>
      </p:pic>
      <p:sp>
        <p:nvSpPr>
          <p:cNvPr id="5" name="TextBox 4">
            <a:extLst>
              <a:ext uri="{FF2B5EF4-FFF2-40B4-BE49-F238E27FC236}">
                <a16:creationId xmlns:a16="http://schemas.microsoft.com/office/drawing/2014/main" id="{C31E00EE-171E-A74A-BEC8-B78B775795D3}"/>
              </a:ext>
            </a:extLst>
          </p:cNvPr>
          <p:cNvSpPr txBox="1"/>
          <p:nvPr/>
        </p:nvSpPr>
        <p:spPr>
          <a:xfrm>
            <a:off x="7835749" y="1424765"/>
            <a:ext cx="5250254" cy="3699474"/>
          </a:xfrm>
          <a:prstGeom prst="rect">
            <a:avLst/>
          </a:prstGeom>
          <a:noFill/>
        </p:spPr>
        <p:txBody>
          <a:bodyPr wrap="square" rtlCol="0">
            <a:spAutoFit/>
          </a:bodyPr>
          <a:lstStyle/>
          <a:p>
            <a:pPr>
              <a:lnSpc>
                <a:spcPct val="90000"/>
              </a:lnSpc>
              <a:spcBef>
                <a:spcPts val="600"/>
              </a:spcBef>
            </a:pPr>
            <a:r>
              <a:rPr lang="en-US" sz="2400" dirty="0"/>
              <a:t>HVOF as baseline</a:t>
            </a:r>
          </a:p>
          <a:p>
            <a:pPr>
              <a:lnSpc>
                <a:spcPct val="90000"/>
              </a:lnSpc>
              <a:spcBef>
                <a:spcPts val="600"/>
              </a:spcBef>
            </a:pPr>
            <a:r>
              <a:rPr lang="en-US" sz="2400" dirty="0"/>
              <a:t>50 µm APS flash coating</a:t>
            </a:r>
          </a:p>
          <a:p>
            <a:pPr>
              <a:lnSpc>
                <a:spcPct val="90000"/>
              </a:lnSpc>
              <a:spcBef>
                <a:spcPts val="600"/>
              </a:spcBef>
            </a:pPr>
            <a:r>
              <a:rPr lang="en-US" sz="2400" dirty="0"/>
              <a:t>    </a:t>
            </a:r>
            <a:r>
              <a:rPr lang="en-US" sz="2400" b="1" dirty="0">
                <a:solidFill>
                  <a:srgbClr val="0070C0"/>
                </a:solidFill>
              </a:rPr>
              <a:t>Y only (0.42%Y) vs.</a:t>
            </a:r>
          </a:p>
          <a:p>
            <a:pPr>
              <a:lnSpc>
                <a:spcPct val="90000"/>
              </a:lnSpc>
              <a:spcBef>
                <a:spcPts val="600"/>
              </a:spcBef>
            </a:pPr>
            <a:r>
              <a:rPr lang="en-US" sz="2400" b="1" dirty="0">
                <a:solidFill>
                  <a:srgbClr val="0070C0"/>
                </a:solidFill>
              </a:rPr>
              <a:t>    YHfSi (Y+Hf = 0.93%)</a:t>
            </a:r>
          </a:p>
          <a:p>
            <a:pPr>
              <a:lnSpc>
                <a:spcPct val="90000"/>
              </a:lnSpc>
              <a:spcBef>
                <a:spcPts val="600"/>
              </a:spcBef>
            </a:pPr>
            <a:r>
              <a:rPr lang="en-US" sz="2400" dirty="0"/>
              <a:t>5 specimens of each coating</a:t>
            </a:r>
          </a:p>
          <a:p>
            <a:pPr>
              <a:lnSpc>
                <a:spcPct val="90000"/>
              </a:lnSpc>
              <a:spcBef>
                <a:spcPts val="600"/>
              </a:spcBef>
            </a:pPr>
            <a:r>
              <a:rPr lang="en-US" sz="2400" dirty="0"/>
              <a:t>1-h cycles</a:t>
            </a:r>
          </a:p>
          <a:p>
            <a:pPr>
              <a:lnSpc>
                <a:spcPct val="90000"/>
              </a:lnSpc>
              <a:spcBef>
                <a:spcPts val="600"/>
              </a:spcBef>
            </a:pPr>
            <a:r>
              <a:rPr lang="en-US" sz="2400" dirty="0"/>
              <a:t>1100°C</a:t>
            </a:r>
          </a:p>
          <a:p>
            <a:pPr>
              <a:lnSpc>
                <a:spcPct val="90000"/>
              </a:lnSpc>
              <a:spcBef>
                <a:spcPts val="600"/>
              </a:spcBef>
            </a:pPr>
            <a:r>
              <a:rPr lang="en-US" sz="2400" dirty="0"/>
              <a:t>Air+10%H</a:t>
            </a:r>
            <a:r>
              <a:rPr lang="en-US" sz="2400" baseline="-25000" dirty="0"/>
              <a:t>2</a:t>
            </a:r>
            <a:r>
              <a:rPr lang="en-US" sz="2400" dirty="0"/>
              <a:t>O</a:t>
            </a:r>
          </a:p>
          <a:p>
            <a:pPr>
              <a:lnSpc>
                <a:spcPct val="90000"/>
              </a:lnSpc>
              <a:spcBef>
                <a:spcPts val="600"/>
              </a:spcBef>
            </a:pPr>
            <a:endParaRPr lang="en-US" sz="2400" dirty="0"/>
          </a:p>
        </p:txBody>
      </p:sp>
      <p:sp>
        <p:nvSpPr>
          <p:cNvPr id="6" name="TextBox 5">
            <a:extLst>
              <a:ext uri="{FF2B5EF4-FFF2-40B4-BE49-F238E27FC236}">
                <a16:creationId xmlns:a16="http://schemas.microsoft.com/office/drawing/2014/main" id="{E92F8F8B-7CF7-4245-B20E-1CDEEAA4B08F}"/>
              </a:ext>
            </a:extLst>
          </p:cNvPr>
          <p:cNvSpPr txBox="1"/>
          <p:nvPr/>
        </p:nvSpPr>
        <p:spPr>
          <a:xfrm>
            <a:off x="963871" y="5160889"/>
            <a:ext cx="8294452" cy="1346010"/>
          </a:xfrm>
          <a:prstGeom prst="rect">
            <a:avLst/>
          </a:prstGeom>
          <a:noFill/>
        </p:spPr>
        <p:txBody>
          <a:bodyPr wrap="square" rtlCol="0">
            <a:spAutoFit/>
          </a:bodyPr>
          <a:lstStyle/>
          <a:p>
            <a:pPr>
              <a:lnSpc>
                <a:spcPct val="90000"/>
              </a:lnSpc>
              <a:spcBef>
                <a:spcPts val="1000"/>
              </a:spcBef>
            </a:pPr>
            <a:r>
              <a:rPr lang="en-US" sz="3200" dirty="0"/>
              <a:t>Statistically significant results!</a:t>
            </a:r>
          </a:p>
          <a:p>
            <a:pPr>
              <a:lnSpc>
                <a:spcPct val="90000"/>
              </a:lnSpc>
              <a:spcBef>
                <a:spcPts val="1000"/>
              </a:spcBef>
            </a:pPr>
            <a:endParaRPr lang="en-US" sz="2000" dirty="0"/>
          </a:p>
          <a:p>
            <a:pPr>
              <a:lnSpc>
                <a:spcPct val="90000"/>
              </a:lnSpc>
              <a:spcBef>
                <a:spcPts val="1000"/>
              </a:spcBef>
            </a:pPr>
            <a:r>
              <a:rPr lang="en-US" sz="2000" dirty="0"/>
              <a:t>Lance et al. </a:t>
            </a:r>
            <a:r>
              <a:rPr lang="en-US" sz="2000" i="1" dirty="0"/>
              <a:t>Oxidation of Metals </a:t>
            </a:r>
            <a:r>
              <a:rPr lang="en-US" sz="2000" dirty="0"/>
              <a:t>2019</a:t>
            </a:r>
          </a:p>
        </p:txBody>
      </p:sp>
      <p:sp>
        <p:nvSpPr>
          <p:cNvPr id="7" name="TextBox 6">
            <a:extLst>
              <a:ext uri="{FF2B5EF4-FFF2-40B4-BE49-F238E27FC236}">
                <a16:creationId xmlns:a16="http://schemas.microsoft.com/office/drawing/2014/main" id="{0657DD04-EEAB-4643-85A4-58F8F1AC1144}"/>
              </a:ext>
            </a:extLst>
          </p:cNvPr>
          <p:cNvSpPr txBox="1"/>
          <p:nvPr/>
        </p:nvSpPr>
        <p:spPr>
          <a:xfrm>
            <a:off x="3996280" y="3359369"/>
            <a:ext cx="1114817" cy="480131"/>
          </a:xfrm>
          <a:prstGeom prst="rect">
            <a:avLst/>
          </a:prstGeom>
          <a:noFill/>
        </p:spPr>
        <p:txBody>
          <a:bodyPr wrap="square" rtlCol="0">
            <a:spAutoFit/>
          </a:bodyPr>
          <a:lstStyle/>
          <a:p>
            <a:pPr algn="ctr">
              <a:lnSpc>
                <a:spcPct val="90000"/>
              </a:lnSpc>
            </a:pPr>
            <a:r>
              <a:rPr lang="en-US" sz="2800" dirty="0">
                <a:solidFill>
                  <a:schemeClr val="bg1"/>
                </a:solidFill>
              </a:rPr>
              <a:t>+12%</a:t>
            </a:r>
          </a:p>
        </p:txBody>
      </p:sp>
      <p:sp>
        <p:nvSpPr>
          <p:cNvPr id="8" name="TextBox 7">
            <a:extLst>
              <a:ext uri="{FF2B5EF4-FFF2-40B4-BE49-F238E27FC236}">
                <a16:creationId xmlns:a16="http://schemas.microsoft.com/office/drawing/2014/main" id="{4955E2A6-8939-F747-81E4-75800535863F}"/>
              </a:ext>
            </a:extLst>
          </p:cNvPr>
          <p:cNvSpPr txBox="1"/>
          <p:nvPr/>
        </p:nvSpPr>
        <p:spPr>
          <a:xfrm>
            <a:off x="2842774" y="2416727"/>
            <a:ext cx="1114817" cy="480131"/>
          </a:xfrm>
          <a:prstGeom prst="rect">
            <a:avLst/>
          </a:prstGeom>
          <a:noFill/>
        </p:spPr>
        <p:txBody>
          <a:bodyPr wrap="square" rtlCol="0">
            <a:spAutoFit/>
          </a:bodyPr>
          <a:lstStyle/>
          <a:p>
            <a:pPr algn="ctr">
              <a:lnSpc>
                <a:spcPct val="90000"/>
              </a:lnSpc>
            </a:pPr>
            <a:r>
              <a:rPr lang="en-US" sz="2800" dirty="0">
                <a:solidFill>
                  <a:schemeClr val="bg1"/>
                </a:solidFill>
              </a:rPr>
              <a:t>+71%</a:t>
            </a:r>
          </a:p>
        </p:txBody>
      </p:sp>
      <p:pic>
        <p:nvPicPr>
          <p:cNvPr id="9" name="Picture 8">
            <a:extLst>
              <a:ext uri="{FF2B5EF4-FFF2-40B4-BE49-F238E27FC236}">
                <a16:creationId xmlns:a16="http://schemas.microsoft.com/office/drawing/2014/main" id="{6768F5DA-06EC-C348-B204-09B2E9719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554" y="4073704"/>
            <a:ext cx="1346102" cy="2393069"/>
          </a:xfrm>
          <a:prstGeom prst="rect">
            <a:avLst/>
          </a:prstGeom>
        </p:spPr>
      </p:pic>
    </p:spTree>
    <p:extLst>
      <p:ext uri="{BB962C8B-B14F-4D97-AF65-F5344CB8AC3E}">
        <p14:creationId xmlns:p14="http://schemas.microsoft.com/office/powerpoint/2010/main" val="249986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DE4F-AE82-4B9D-A8D4-DB04E4BD3743}"/>
              </a:ext>
            </a:extLst>
          </p:cNvPr>
          <p:cNvSpPr>
            <a:spLocks noGrp="1"/>
          </p:cNvSpPr>
          <p:nvPr>
            <p:ph type="title"/>
          </p:nvPr>
        </p:nvSpPr>
        <p:spPr>
          <a:xfrm>
            <a:off x="466045" y="253435"/>
            <a:ext cx="11088914" cy="535531"/>
          </a:xfrm>
        </p:spPr>
        <p:txBody>
          <a:bodyPr/>
          <a:lstStyle/>
          <a:p>
            <a:r>
              <a:rPr lang="en-US" b="1" dirty="0">
                <a:solidFill>
                  <a:schemeClr val="tx2"/>
                </a:solidFill>
              </a:rPr>
              <a:t>Why did the Y-only flash coating increase lifetime 71%?</a:t>
            </a:r>
          </a:p>
        </p:txBody>
      </p:sp>
      <p:sp>
        <p:nvSpPr>
          <p:cNvPr id="3" name="Content Placeholder 2">
            <a:extLst>
              <a:ext uri="{FF2B5EF4-FFF2-40B4-BE49-F238E27FC236}">
                <a16:creationId xmlns:a16="http://schemas.microsoft.com/office/drawing/2014/main" id="{B6D679D5-29AF-49BB-97C5-F4B19EF542BC}"/>
              </a:ext>
            </a:extLst>
          </p:cNvPr>
          <p:cNvSpPr>
            <a:spLocks noGrp="1"/>
          </p:cNvSpPr>
          <p:nvPr>
            <p:ph idx="1"/>
          </p:nvPr>
        </p:nvSpPr>
        <p:spPr>
          <a:xfrm>
            <a:off x="1173031" y="4049069"/>
            <a:ext cx="9674942" cy="2335907"/>
          </a:xfrm>
          <a:noFill/>
        </p:spPr>
        <p:txBody>
          <a:bodyPr/>
          <a:lstStyle/>
          <a:p>
            <a:pPr marL="514350" indent="-514350">
              <a:buFont typeface="+mj-lt"/>
              <a:buAutoNum type="arabicPeriod"/>
            </a:pPr>
            <a:r>
              <a:rPr lang="en-US" sz="2400" dirty="0"/>
              <a:t>Intermixed alumina-metal layer inhibited crack growth; possibly acted to reduce CTE mismatch in system</a:t>
            </a:r>
          </a:p>
          <a:p>
            <a:pPr marL="514350" indent="-514350">
              <a:buFont typeface="+mj-lt"/>
              <a:buAutoNum type="arabicPeriod"/>
            </a:pPr>
            <a:r>
              <a:rPr lang="en-US" sz="2400" dirty="0"/>
              <a:t>Dense HVOF layer was a barrier for substrate attack and provided an Al reservoir for the flash coating (inhibited Ni-rich oxide). </a:t>
            </a:r>
          </a:p>
          <a:p>
            <a:pPr marL="514350" indent="-514350">
              <a:buFont typeface="+mj-lt"/>
              <a:buAutoNum type="arabicPeriod"/>
            </a:pPr>
            <a:r>
              <a:rPr lang="en-US" sz="2400" dirty="0"/>
              <a:t>Less reactive element in the Y-only flash coating reduced the rate of Al consumption, thereby increasing lifetime</a:t>
            </a:r>
          </a:p>
          <a:p>
            <a:pPr marL="514350" indent="-514350">
              <a:buFont typeface="+mj-lt"/>
              <a:buAutoNum type="arabicPeriod"/>
            </a:pPr>
            <a:endParaRPr lang="en-US" sz="2400" dirty="0"/>
          </a:p>
        </p:txBody>
      </p:sp>
      <p:pic>
        <p:nvPicPr>
          <p:cNvPr id="17" name="Picture 16">
            <a:extLst>
              <a:ext uri="{FF2B5EF4-FFF2-40B4-BE49-F238E27FC236}">
                <a16:creationId xmlns:a16="http://schemas.microsoft.com/office/drawing/2014/main" id="{0EB20423-A90D-4987-AE08-2A74C85F406D}"/>
              </a:ext>
            </a:extLst>
          </p:cNvPr>
          <p:cNvPicPr>
            <a:picLocks noChangeAspect="1"/>
          </p:cNvPicPr>
          <p:nvPr/>
        </p:nvPicPr>
        <p:blipFill>
          <a:blip r:embed="rId2"/>
          <a:stretch>
            <a:fillRect/>
          </a:stretch>
        </p:blipFill>
        <p:spPr>
          <a:xfrm>
            <a:off x="3759943" y="925971"/>
            <a:ext cx="4701166" cy="3076779"/>
          </a:xfrm>
          <a:prstGeom prst="rect">
            <a:avLst/>
          </a:prstGeom>
        </p:spPr>
      </p:pic>
      <p:sp>
        <p:nvSpPr>
          <p:cNvPr id="18" name="TextBox 17">
            <a:extLst>
              <a:ext uri="{FF2B5EF4-FFF2-40B4-BE49-F238E27FC236}">
                <a16:creationId xmlns:a16="http://schemas.microsoft.com/office/drawing/2014/main" id="{0ACEFBB2-B064-479F-82D4-C2DB3230992C}"/>
              </a:ext>
            </a:extLst>
          </p:cNvPr>
          <p:cNvSpPr txBox="1"/>
          <p:nvPr/>
        </p:nvSpPr>
        <p:spPr bwMode="auto">
          <a:xfrm>
            <a:off x="2472411" y="2049262"/>
            <a:ext cx="1287532"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Flash coating</a:t>
            </a:r>
          </a:p>
        </p:txBody>
      </p:sp>
      <p:sp>
        <p:nvSpPr>
          <p:cNvPr id="19" name="TextBox 18">
            <a:extLst>
              <a:ext uri="{FF2B5EF4-FFF2-40B4-BE49-F238E27FC236}">
                <a16:creationId xmlns:a16="http://schemas.microsoft.com/office/drawing/2014/main" id="{77EF3A68-43D1-431A-84D2-A4E8F22AF02B}"/>
              </a:ext>
            </a:extLst>
          </p:cNvPr>
          <p:cNvSpPr txBox="1"/>
          <p:nvPr/>
        </p:nvSpPr>
        <p:spPr bwMode="auto">
          <a:xfrm>
            <a:off x="2361645" y="2687451"/>
            <a:ext cx="1398140"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HVOF coating</a:t>
            </a:r>
          </a:p>
        </p:txBody>
      </p:sp>
      <p:sp>
        <p:nvSpPr>
          <p:cNvPr id="20" name="TextBox 19">
            <a:extLst>
              <a:ext uri="{FF2B5EF4-FFF2-40B4-BE49-F238E27FC236}">
                <a16:creationId xmlns:a16="http://schemas.microsoft.com/office/drawing/2014/main" id="{32DB9337-CCD9-4218-939D-03E993467841}"/>
              </a:ext>
            </a:extLst>
          </p:cNvPr>
          <p:cNvSpPr txBox="1"/>
          <p:nvPr/>
        </p:nvSpPr>
        <p:spPr bwMode="auto">
          <a:xfrm>
            <a:off x="2808886" y="3517659"/>
            <a:ext cx="950901"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Substrate</a:t>
            </a:r>
          </a:p>
        </p:txBody>
      </p:sp>
      <p:sp>
        <p:nvSpPr>
          <p:cNvPr id="21" name="TextBox 20">
            <a:extLst>
              <a:ext uri="{FF2B5EF4-FFF2-40B4-BE49-F238E27FC236}">
                <a16:creationId xmlns:a16="http://schemas.microsoft.com/office/drawing/2014/main" id="{F2605E49-B606-4514-A6A9-3549BA569952}"/>
              </a:ext>
            </a:extLst>
          </p:cNvPr>
          <p:cNvSpPr txBox="1"/>
          <p:nvPr/>
        </p:nvSpPr>
        <p:spPr bwMode="auto">
          <a:xfrm>
            <a:off x="3188795" y="946790"/>
            <a:ext cx="570990"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r>
              <a:rPr lang="en-US" sz="1600" dirty="0">
                <a:latin typeface="Times New Roman" panose="02020603050405020304" pitchFamily="18" charset="0"/>
                <a:cs typeface="Times New Roman" panose="02020603050405020304" pitchFamily="18" charset="0"/>
              </a:rPr>
              <a:t>YSZ</a:t>
            </a:r>
          </a:p>
        </p:txBody>
      </p:sp>
      <p:sp>
        <p:nvSpPr>
          <p:cNvPr id="4" name="Rectangle 3">
            <a:extLst>
              <a:ext uri="{FF2B5EF4-FFF2-40B4-BE49-F238E27FC236}">
                <a16:creationId xmlns:a16="http://schemas.microsoft.com/office/drawing/2014/main" id="{6F989F6B-693B-438E-A945-B6CAF5507B8D}"/>
              </a:ext>
            </a:extLst>
          </p:cNvPr>
          <p:cNvSpPr/>
          <p:nvPr/>
        </p:nvSpPr>
        <p:spPr>
          <a:xfrm>
            <a:off x="3759785" y="1896035"/>
            <a:ext cx="4701166" cy="685430"/>
          </a:xfrm>
          <a:prstGeom prst="rect">
            <a:avLst/>
          </a:prstGeom>
          <a:noFill/>
          <a:ln w="3810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Rectangle 9">
            <a:extLst>
              <a:ext uri="{FF2B5EF4-FFF2-40B4-BE49-F238E27FC236}">
                <a16:creationId xmlns:a16="http://schemas.microsoft.com/office/drawing/2014/main" id="{0E550B49-D0FE-4191-B94E-D61604103D08}"/>
              </a:ext>
            </a:extLst>
          </p:cNvPr>
          <p:cNvSpPr/>
          <p:nvPr/>
        </p:nvSpPr>
        <p:spPr>
          <a:xfrm>
            <a:off x="3759785" y="2514013"/>
            <a:ext cx="4701166" cy="685430"/>
          </a:xfrm>
          <a:prstGeom prst="rect">
            <a:avLst/>
          </a:prstGeom>
          <a:noFill/>
          <a:ln w="3810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11953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P spid="10" grpId="0" animBg="1"/>
      <p:bldP spid="10" grpId="1" animBg="1"/>
    </p:bldLst>
  </p:timing>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template" id="{D5A0DA06-9BF1-874A-BEB8-0651636C314E}" vid="{8492420C-5F0B-AA48-8493-0C5C45BD17FD}"/>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5BA20C22-D077-412B-81BA-8B2541026FAD}">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ORNL</Template>
  <TotalTime>0</TotalTime>
  <Words>2700</Words>
  <Application>Microsoft Office PowerPoint</Application>
  <PresentationFormat>Widescreen</PresentationFormat>
  <Paragraphs>566</Paragraphs>
  <Slides>37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Black</vt:lpstr>
      <vt:lpstr>Arial Narrow</vt:lpstr>
      <vt:lpstr>Century Gothic</vt:lpstr>
      <vt:lpstr>Symbol</vt:lpstr>
      <vt:lpstr>Times</vt:lpstr>
      <vt:lpstr>Times New Roman</vt:lpstr>
      <vt:lpstr>ORNL</vt:lpstr>
      <vt:lpstr>Next Generation Environmental Barrier Coatings</vt:lpstr>
      <vt:lpstr>Acknowledgments</vt:lpstr>
      <vt:lpstr>ORNL project moving from turbine coatings for metals (TBC)            to turbine coatings for ceramic matrix composites (EBC)</vt:lpstr>
      <vt:lpstr>Looking for turbine TBC improvements</vt:lpstr>
      <vt:lpstr>All TBC testing in simulated exhaust gas:  air + 10%H2O</vt:lpstr>
      <vt:lpstr>Learned many things by changing specimen geometry…</vt:lpstr>
      <vt:lpstr>APS Flash coatings (Y vs. YHfSi) on alloy 247 disks</vt:lpstr>
      <vt:lpstr>Y-only flash coating out-performed HVOF by 71% </vt:lpstr>
      <vt:lpstr>Why did the Y-only flash coating increase lifetime 71%?</vt:lpstr>
      <vt:lpstr>2019 Rods: all flash coatings outperformed HVOF and VPS Statistically, did not see additional benefit of Y-only flash </vt:lpstr>
      <vt:lpstr>Rod characterization: All coatings show similar residual stress in alumina Faster alumina growth on VPS bond coatings with Y+Hf</vt:lpstr>
      <vt:lpstr>Had to try one more TBC experiment… Lots of questions about flash coating comparison to: 100% APS bond coating and thicker flash coating</vt:lpstr>
      <vt:lpstr>LEAP:  1st Gen. Fiber-reinforced ceramic matrix composites deployed 2nd Gen. to enable ≥65% combined cycle power generation efficiency</vt:lpstr>
      <vt:lpstr>PowerPoint Presentation</vt:lpstr>
      <vt:lpstr>Where to get started in 2018 on EBCs?</vt:lpstr>
      <vt:lpstr>Exposures to H2O in several rigs at 1300°-1425°C</vt:lpstr>
      <vt:lpstr>Start at 1425°C with bare SiC specimens</vt:lpstr>
      <vt:lpstr>PowerPoint Presentation</vt:lpstr>
      <vt:lpstr>1425°C exposures: similar mass change for 4 coated SiC</vt:lpstr>
      <vt:lpstr>Yb2Si2O7 coated CVD SiC: D porosity by spray distance 100 mm (15.4±1.8%) vs. 180 mm (13.1±3.4%) 2nd parameter:  1300°C pre-anneal to crystalize Yb2Si2O7 </vt:lpstr>
      <vt:lpstr>Sections showed reaction products under EBC all were similar in thickness to uncoated SiC:  no EBC effect</vt:lpstr>
      <vt:lpstr>Issue with Al contamination at 1425°C in steam Reaction of Al2O3 specimen holder and reaction tube</vt:lpstr>
      <vt:lpstr>All future EBC specimens will be annealed 1300°C:  EBCs without anneal failed within 20 1-h cycles</vt:lpstr>
      <vt:lpstr>With annealing, coatings survived 500 1-h cycles in air+90%H2O</vt:lpstr>
      <vt:lpstr>With &amp; without Si bond coating, EBC was effective at 1300°C in reducing SiO2 thickness after 500 x 1-h cycles</vt:lpstr>
      <vt:lpstr>Initial CTE measurements</vt:lpstr>
      <vt:lpstr>Initial CTE measurements</vt:lpstr>
      <vt:lpstr>Annealing: more affect on EBC performance than porosity</vt:lpstr>
      <vt:lpstr>Backup slides</vt:lpstr>
      <vt:lpstr>1300°C:  EBCs without anneal failed within 20 1-h cycles</vt:lpstr>
      <vt:lpstr>Ran two more flash-coated specimens to 300 cycles: YHfSi flash coating:  Al was more depleted in HVOF layer</vt:lpstr>
      <vt:lpstr>Failure microscopy: HVOF and flash-coat differences</vt:lpstr>
      <vt:lpstr>Starting bond coating conditions</vt:lpstr>
      <vt:lpstr>In-situ coating characterization using PLPS through YSZ</vt:lpstr>
      <vt:lpstr>Is roughness really the “flash” coating advantage? Stony Brook:  could not correlate roughness with lifetime</vt:lpstr>
      <vt:lpstr>PLPS results:  very weak signal through 300µm top coating</vt:lpstr>
      <vt:lpstr>2nd Iteration Model of 900°C (1650°F) coating performance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2018-10-16T13:27:36Z</dcterms:created>
  <dcterms:modified xsi:type="dcterms:W3CDTF">2019-11-14T18:34:46Z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