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54"/>
  </p:notesMasterIdLst>
  <p:handoutMasterIdLst>
    <p:handoutMasterId r:id="rId55"/>
  </p:handoutMasterIdLst>
  <p:sldIdLst>
    <p:sldId id="602" r:id="rId2"/>
    <p:sldId id="603" r:id="rId3"/>
    <p:sldId id="667" r:id="rId4"/>
    <p:sldId id="668" r:id="rId5"/>
    <p:sldId id="706" r:id="rId6"/>
    <p:sldId id="684" r:id="rId7"/>
    <p:sldId id="670" r:id="rId8"/>
    <p:sldId id="1710" r:id="rId9"/>
    <p:sldId id="707" r:id="rId10"/>
    <p:sldId id="367" r:id="rId11"/>
    <p:sldId id="368" r:id="rId12"/>
    <p:sldId id="369" r:id="rId13"/>
    <p:sldId id="693" r:id="rId14"/>
    <p:sldId id="1708" r:id="rId15"/>
    <p:sldId id="680" r:id="rId16"/>
    <p:sldId id="1711" r:id="rId17"/>
    <p:sldId id="510" r:id="rId18"/>
    <p:sldId id="1713" r:id="rId19"/>
    <p:sldId id="1691" r:id="rId20"/>
    <p:sldId id="1692" r:id="rId21"/>
    <p:sldId id="1697" r:id="rId22"/>
    <p:sldId id="1696" r:id="rId23"/>
    <p:sldId id="1712" r:id="rId24"/>
    <p:sldId id="1706" r:id="rId25"/>
    <p:sldId id="1707" r:id="rId26"/>
    <p:sldId id="686" r:id="rId27"/>
    <p:sldId id="687" r:id="rId28"/>
    <p:sldId id="370" r:id="rId29"/>
    <p:sldId id="595" r:id="rId30"/>
    <p:sldId id="615" r:id="rId31"/>
    <p:sldId id="638" r:id="rId32"/>
    <p:sldId id="664" r:id="rId33"/>
    <p:sldId id="702" r:id="rId34"/>
    <p:sldId id="1698" r:id="rId35"/>
    <p:sldId id="696" r:id="rId36"/>
    <p:sldId id="700" r:id="rId37"/>
    <p:sldId id="701" r:id="rId38"/>
    <p:sldId id="703" r:id="rId39"/>
    <p:sldId id="642" r:id="rId40"/>
    <p:sldId id="681" r:id="rId41"/>
    <p:sldId id="1704" r:id="rId42"/>
    <p:sldId id="1709" r:id="rId43"/>
    <p:sldId id="1703" r:id="rId44"/>
    <p:sldId id="692" r:id="rId45"/>
    <p:sldId id="269" r:id="rId46"/>
    <p:sldId id="694" r:id="rId47"/>
    <p:sldId id="1699" r:id="rId48"/>
    <p:sldId id="665" r:id="rId49"/>
    <p:sldId id="688" r:id="rId50"/>
    <p:sldId id="689" r:id="rId51"/>
    <p:sldId id="690" r:id="rId52"/>
    <p:sldId id="691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iti" initials="A" lastIdx="17" clrIdx="0"/>
  <p:cmAuthor id="1" name="Nithya" initials="N" lastIdx="2" clrIdx="1"/>
  <p:cmAuthor id="2" name="Aditi Chattopadhyay" initials="AC" lastIdx="12" clrIdx="2"/>
  <p:cmAuthor id="3" name="Chris Sorini" initials="CS" lastIdx="87" clrIdx="3"/>
  <p:cmAuthor id="4" name="kranthi balusu" initials="kb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FFF4D1"/>
    <a:srgbClr val="D5E8CA"/>
    <a:srgbClr val="D3B500"/>
    <a:srgbClr val="000099"/>
    <a:srgbClr val="DDF6FF"/>
    <a:srgbClr val="C5F0FF"/>
    <a:srgbClr val="AFEAFF"/>
    <a:srgbClr val="00BCFF"/>
    <a:srgbClr val="00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0" autoAdjust="0"/>
    <p:restoredTop sz="80107" autoAdjust="0"/>
  </p:normalViewPr>
  <p:slideViewPr>
    <p:cSldViewPr>
      <p:cViewPr varScale="1">
        <p:scale>
          <a:sx n="43" d="100"/>
          <a:sy n="43" d="100"/>
        </p:scale>
        <p:origin x="159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4"/>
    </p:cViewPr>
  </p:sorterViewPr>
  <p:notesViewPr>
    <p:cSldViewPr>
      <p:cViewPr>
        <p:scale>
          <a:sx n="214" d="100"/>
          <a:sy n="214" d="100"/>
        </p:scale>
        <p:origin x="5472" y="-84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anthi\Dropbox%20(ASU)\HFforMicroVariation\V2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940024596690422E-2"/>
          <c:y val="5.8569105622765738E-2"/>
          <c:w val="0.78737729959876601"/>
          <c:h val="0.79563547293713011"/>
        </c:manualLayout>
      </c:layout>
      <c:scatterChart>
        <c:scatterStyle val="lineMarker"/>
        <c:varyColors val="0"/>
        <c:ser>
          <c:idx val="0"/>
          <c:order val="0"/>
          <c:tx>
            <c:v>50 Fibers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63500">
                <a:solidFill>
                  <a:srgbClr val="00B050"/>
                </a:solidFill>
              </a:ln>
              <a:effectLst/>
            </c:spPr>
          </c:marker>
          <c:xVal>
            <c:numRef>
              <c:f>'50FibersTimeLarge'!$C$12:$C$20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xVal>
          <c:yVal>
            <c:numRef>
              <c:f>'50FibersTimeLarge'!$E$12:$E$20</c:f>
              <c:numCache>
                <c:formatCode>General</c:formatCode>
                <c:ptCount val="9"/>
                <c:pt idx="0">
                  <c:v>4600</c:v>
                </c:pt>
                <c:pt idx="1">
                  <c:v>5200</c:v>
                </c:pt>
                <c:pt idx="2">
                  <c:v>6700</c:v>
                </c:pt>
                <c:pt idx="3">
                  <c:v>4300</c:v>
                </c:pt>
                <c:pt idx="4">
                  <c:v>5400</c:v>
                </c:pt>
                <c:pt idx="5">
                  <c:v>4100</c:v>
                </c:pt>
                <c:pt idx="6">
                  <c:v>6300</c:v>
                </c:pt>
                <c:pt idx="7">
                  <c:v>5900</c:v>
                </c:pt>
                <c:pt idx="8">
                  <c:v>6100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38-48DA-BD46-3513DB7A9090}"/>
            </c:ext>
          </c:extLst>
        </c:ser>
        <c:ser>
          <c:idx val="1"/>
          <c:order val="1"/>
          <c:tx>
            <c:v>100 Fibers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xVal>
            <c:numRef>
              <c:f>'50FibersTimeLarge'!$C$25:$C$35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xVal>
          <c:yVal>
            <c:numRef>
              <c:f>'50FibersTimeLarge'!$E$25:$E$35</c:f>
              <c:numCache>
                <c:formatCode>General</c:formatCode>
                <c:ptCount val="11"/>
                <c:pt idx="0">
                  <c:v>5600</c:v>
                </c:pt>
                <c:pt idx="1">
                  <c:v>5600</c:v>
                </c:pt>
                <c:pt idx="2">
                  <c:v>5300</c:v>
                </c:pt>
                <c:pt idx="3">
                  <c:v>5300</c:v>
                </c:pt>
                <c:pt idx="4">
                  <c:v>6200</c:v>
                </c:pt>
                <c:pt idx="5">
                  <c:v>4900</c:v>
                </c:pt>
                <c:pt idx="6">
                  <c:v>5700</c:v>
                </c:pt>
                <c:pt idx="7">
                  <c:v>4900</c:v>
                </c:pt>
                <c:pt idx="8">
                  <c:v>5800</c:v>
                </c:pt>
                <c:pt idx="9">
                  <c:v>5900</c:v>
                </c:pt>
                <c:pt idx="10">
                  <c:v>4600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38-48DA-BD46-3513DB7A9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13376"/>
        <c:axId val="67815680"/>
      </c:scatterChart>
      <c:valAx>
        <c:axId val="67813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815680"/>
        <c:crosses val="autoZero"/>
        <c:crossBetween val="midCat"/>
      </c:valAx>
      <c:valAx>
        <c:axId val="6781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8133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8566273919302687"/>
          <c:y val="0.69260804034898449"/>
          <c:w val="0.71573299751049169"/>
          <c:h val="0.15014668175833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7202" tIns="48601" rIns="97202" bIns="4860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7202" tIns="48601" rIns="97202" bIns="48601" rtlCol="0"/>
          <a:lstStyle>
            <a:lvl1pPr algn="r">
              <a:defRPr sz="1300"/>
            </a:lvl1pPr>
          </a:lstStyle>
          <a:p>
            <a:fld id="{EBF248F9-E0A7-4523-B65A-336A79DDD999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7202" tIns="48601" rIns="97202" bIns="4860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6"/>
            <a:ext cx="3037840" cy="464820"/>
          </a:xfrm>
          <a:prstGeom prst="rect">
            <a:avLst/>
          </a:prstGeom>
        </p:spPr>
        <p:txBody>
          <a:bodyPr vert="horz" lIns="97202" tIns="48601" rIns="97202" bIns="48601" rtlCol="0" anchor="b"/>
          <a:lstStyle>
            <a:lvl1pPr algn="r">
              <a:defRPr sz="1300"/>
            </a:lvl1pPr>
          </a:lstStyle>
          <a:p>
            <a:fld id="{245962D2-1045-4162-92CB-A9E3451B1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4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7202" tIns="48601" rIns="97202" bIns="4860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7202" tIns="48601" rIns="97202" bIns="48601" rtlCol="0"/>
          <a:lstStyle>
            <a:lvl1pPr algn="r">
              <a:defRPr sz="1300"/>
            </a:lvl1pPr>
          </a:lstStyle>
          <a:p>
            <a:fld id="{89FA790E-BD20-4C0F-8A55-25E869A9B2A4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02" tIns="48601" rIns="97202" bIns="486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7202" tIns="48601" rIns="97202" bIns="48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7202" tIns="48601" rIns="97202" bIns="4860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6"/>
            <a:ext cx="3037840" cy="464820"/>
          </a:xfrm>
          <a:prstGeom prst="rect">
            <a:avLst/>
          </a:prstGeom>
        </p:spPr>
        <p:txBody>
          <a:bodyPr vert="horz" lIns="97202" tIns="48601" rIns="97202" bIns="48601" rtlCol="0" anchor="b"/>
          <a:lstStyle>
            <a:lvl1pPr algn="r">
              <a:defRPr sz="1300"/>
            </a:lvl1pPr>
          </a:lstStyle>
          <a:p>
            <a:fld id="{0B05B73C-5687-4387-9968-5A6A51B017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16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93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C5E12-6C21-4509-8C44-F165D78D8E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9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C5E12-6C21-4509-8C44-F165D78D8E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3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2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A7A2-91C2-47B3-89B1-CA380075075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2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59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7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0B7EE-15F2-41B2-9C04-D0C8151D2F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16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0B7EE-15F2-41B2-9C04-D0C8151D2F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6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62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9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67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86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35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6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92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0" font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15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55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32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C5E12-6C21-4509-8C44-F165D78D8EA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2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17" indent="-270277" defTabSz="9129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04" indent="-216221" defTabSz="9129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45" indent="-216221" defTabSz="9129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988" indent="-216221" defTabSz="9129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429" indent="-216221" defTabSz="91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870" indent="-216221" defTabSz="91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311" indent="-216221" defTabSz="91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754" indent="-216221" defTabSz="91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6EC576-6776-4676-A179-248237F42943}" type="slidenum">
              <a:rPr lang="en-US" b="1">
                <a:solidFill>
                  <a:prstClr val="black"/>
                </a:solidFill>
              </a:rPr>
              <a:pPr eaLnBrk="1" hangingPunct="1"/>
              <a:t>29</a:t>
            </a:fld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05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00375" y="527050"/>
            <a:ext cx="3502025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2EF7-B25E-4028-B6C3-6DFA80693DA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0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rtl="0" font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92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00375" y="527050"/>
            <a:ext cx="3502025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2EF7-B25E-4028-B6C3-6DFA80693DA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89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0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1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3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70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674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30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7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1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1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C5E12-6C21-4509-8C44-F165D78D8EA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9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3909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784B7-3E73-47C3-A8B0-7A2C4D07DB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79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784B7-3E73-47C3-A8B0-7A2C4D07DB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3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784B7-3E73-47C3-A8B0-7A2C4D07DB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626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9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8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81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484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243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8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0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1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8B07D-6E8A-45B4-BBFF-B703E9F71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175144"/>
            <a:ext cx="1354347" cy="539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BA40D-28BE-49FF-A92E-AC85EB8378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5" y="6190917"/>
            <a:ext cx="544370" cy="539164"/>
          </a:xfrm>
          <a:prstGeom prst="rect">
            <a:avLst/>
          </a:prstGeom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04458884-010E-4619-8A9A-B57BDC8D49F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65117" y="795337"/>
            <a:ext cx="72755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B7715849-D3E0-4C51-A365-9D09BC29556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65117" y="838200"/>
            <a:ext cx="72755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983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8474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487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046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060" y="76200"/>
            <a:ext cx="6629400" cy="579438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0520" y="1066800"/>
            <a:ext cx="8412480" cy="3657600"/>
          </a:xfrm>
        </p:spPr>
        <p:txBody>
          <a:bodyPr/>
          <a:lstStyle>
            <a:lvl1pPr>
              <a:defRPr sz="2000"/>
            </a:lvl1pPr>
            <a:lvl2pPr>
              <a:buFont typeface="Wingdings" pitchFamily="2" charset="2"/>
              <a:buChar char="Ø"/>
              <a:defRPr sz="1800"/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532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88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53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5" descr="AIMS_icon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29" y="-792"/>
            <a:ext cx="892341" cy="7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14969-1401-4698-968B-E661EF69E4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525"/>
            <a:ext cx="876602" cy="365125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10C246C-6896-48FD-9B13-7C04CC99D4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-7360"/>
            <a:ext cx="7315200" cy="7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9291664D-2387-4A4A-B532-C6F2A5AA076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65117" y="795337"/>
            <a:ext cx="7275512" cy="0"/>
          </a:xfrm>
          <a:prstGeom prst="line">
            <a:avLst/>
          </a:prstGeom>
          <a:noFill/>
          <a:ln w="25400">
            <a:solidFill>
              <a:srgbClr val="C00000">
                <a:alpha val="6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D941B44A-D397-4822-993A-EBA6A0FE339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65117" y="838200"/>
            <a:ext cx="7275512" cy="0"/>
          </a:xfrm>
          <a:prstGeom prst="line">
            <a:avLst/>
          </a:prstGeom>
          <a:noFill/>
          <a:ln w="25400">
            <a:solidFill>
              <a:srgbClr val="FFC000">
                <a:alpha val="4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72" r:id="rId4"/>
    <p:sldLayoutId id="214748370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10" Type="http://schemas.openxmlformats.org/officeDocument/2006/relationships/image" Target="../media/image20.png"/><Relationship Id="rId4" Type="http://schemas.openxmlformats.org/officeDocument/2006/relationships/image" Target="../media/image13.emf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png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image" Target="../media/image44.e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7.t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0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49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491.png"/><Relationship Id="rId5" Type="http://schemas.openxmlformats.org/officeDocument/2006/relationships/image" Target="../media/image42.png"/><Relationship Id="rId15" Type="http://schemas.openxmlformats.org/officeDocument/2006/relationships/image" Target="../media/image59.png"/><Relationship Id="rId10" Type="http://schemas.openxmlformats.org/officeDocument/2006/relationships/image" Target="../media/image47.png"/><Relationship Id="rId4" Type="http://schemas.openxmlformats.org/officeDocument/2006/relationships/image" Target="../media/image53.png"/><Relationship Id="rId9" Type="http://schemas.openxmlformats.org/officeDocument/2006/relationships/image" Target="../media/image49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0.png"/><Relationship Id="rId5" Type="http://schemas.openxmlformats.org/officeDocument/2006/relationships/image" Target="../media/image540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79.png"/><Relationship Id="rId5" Type="http://schemas.openxmlformats.org/officeDocument/2006/relationships/image" Target="../media/image77.png"/><Relationship Id="rId10" Type="http://schemas.openxmlformats.org/officeDocument/2006/relationships/image" Target="../media/image78.png"/><Relationship Id="rId4" Type="http://schemas.openxmlformats.org/officeDocument/2006/relationships/image" Target="../media/image76.png"/><Relationship Id="rId9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29.pn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97.jpe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eg"/><Relationship Id="rId7" Type="http://schemas.openxmlformats.org/officeDocument/2006/relationships/image" Target="../media/image10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emf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5" Type="http://schemas.openxmlformats.org/officeDocument/2006/relationships/image" Target="../media/image13.emf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jpeg"/><Relationship Id="rId4" Type="http://schemas.openxmlformats.org/officeDocument/2006/relationships/image" Target="../media/image10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920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940.png"/><Relationship Id="rId4" Type="http://schemas.openxmlformats.org/officeDocument/2006/relationships/image" Target="../media/image9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 bwMode="auto">
          <a:xfrm>
            <a:off x="228600" y="762000"/>
            <a:ext cx="86868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Multiphysics Multiscale Simulation Platform for Damage, Environmental Degradation and Life Prediction of CMCs in Extreme Environments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 bwMode="auto">
          <a:xfrm>
            <a:off x="703053" y="4191000"/>
            <a:ext cx="7737894" cy="2667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8100" y="2286000"/>
            <a:ext cx="92202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PI: Dr. Aditi Chattopadhyay</a:t>
            </a:r>
          </a:p>
          <a:p>
            <a:pPr lvl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School for Engineering of Matter, Transport and Energy (SEMTE)</a:t>
            </a:r>
          </a:p>
          <a:p>
            <a:pPr lvl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Arizona State University, Tempe, AZ</a:t>
            </a:r>
          </a:p>
          <a:p>
            <a:pPr lvl="0" algn="ctr"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Major Participants: Dr. Luke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Borkowski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&amp; Dr. G.V. Srinivasan </a:t>
            </a:r>
          </a:p>
          <a:p>
            <a:pPr lvl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United Technologies Research Center</a:t>
            </a:r>
          </a:p>
          <a:p>
            <a:pPr lvl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East Hartford, CT</a:t>
            </a:r>
          </a:p>
          <a:p>
            <a:pPr lvl="0" algn="ctr"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2019 University Turbine Systems Research (UTSR) Project Review Meeting</a:t>
            </a:r>
          </a:p>
          <a:p>
            <a:pPr lvl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Orlando, Florida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November 5-7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2019</a:t>
            </a:r>
          </a:p>
          <a:p>
            <a:pPr lvl="0" algn="ctr">
              <a:spcBef>
                <a:spcPct val="20000"/>
              </a:spcBef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U.S. Department of Energy (DOE)</a:t>
            </a:r>
          </a:p>
          <a:p>
            <a:pPr algn="ctr"/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Program Manager: Dr.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Patcharin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Rin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Burke</a:t>
            </a:r>
          </a:p>
          <a:p>
            <a:pPr algn="ctr"/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Grant Number: DE‐FOA‐0001993</a:t>
            </a:r>
          </a:p>
          <a:p>
            <a:pPr algn="ctr"/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06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B8B2B-8BA3-4785-AD94-D31308A0C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5104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A5F6D755-C20D-45FD-8267-22747FFA046F}" type="slidenum">
              <a:rPr lang="en-US" b="1" smtClean="0">
                <a:solidFill>
                  <a:schemeClr val="tx1"/>
                </a:solidFill>
              </a:rPr>
              <a:pPr algn="r">
                <a:defRPr/>
              </a:p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80BF7A-D5CA-4E9E-9F96-5708FE79F440}"/>
              </a:ext>
            </a:extLst>
          </p:cNvPr>
          <p:cNvSpPr/>
          <p:nvPr/>
        </p:nvSpPr>
        <p:spPr>
          <a:xfrm>
            <a:off x="752739" y="3386798"/>
            <a:ext cx="7821717" cy="14852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87A2F-1D11-4A54-96A1-F4A7CC9BB9F0}"/>
              </a:ext>
            </a:extLst>
          </p:cNvPr>
          <p:cNvSpPr/>
          <p:nvPr/>
        </p:nvSpPr>
        <p:spPr>
          <a:xfrm>
            <a:off x="805773" y="3471294"/>
            <a:ext cx="1772532" cy="12594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CC2ECA-CD8E-4C2E-975B-F14B49FDCD96}"/>
              </a:ext>
            </a:extLst>
          </p:cNvPr>
          <p:cNvSpPr/>
          <p:nvPr/>
        </p:nvSpPr>
        <p:spPr>
          <a:xfrm>
            <a:off x="812737" y="5146659"/>
            <a:ext cx="1765567" cy="12297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1CF4EB63-BFC2-4CB9-8A49-9DE72A484AE8}"/>
              </a:ext>
            </a:extLst>
          </p:cNvPr>
          <p:cNvSpPr/>
          <p:nvPr/>
        </p:nvSpPr>
        <p:spPr>
          <a:xfrm rot="5400000">
            <a:off x="8329643" y="4851094"/>
            <a:ext cx="727032" cy="292082"/>
          </a:xfrm>
          <a:prstGeom prst="curved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F53D7B5-F16A-43EE-9E97-5EA0DAC4B159}"/>
              </a:ext>
            </a:extLst>
          </p:cNvPr>
          <p:cNvSpPr/>
          <p:nvPr/>
        </p:nvSpPr>
        <p:spPr>
          <a:xfrm rot="16200000">
            <a:off x="137607" y="4785350"/>
            <a:ext cx="755078" cy="304225"/>
          </a:xfrm>
          <a:prstGeom prst="curved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BB4413-BD18-413F-B6E3-B7C4B0BAD4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6964" r="17570" b="11786"/>
          <a:stretch/>
        </p:blipFill>
        <p:spPr>
          <a:xfrm>
            <a:off x="3995661" y="3499116"/>
            <a:ext cx="1136080" cy="11322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3455C9E-AC3E-4FDF-8BE9-C5F7970B4417}"/>
              </a:ext>
            </a:extLst>
          </p:cNvPr>
          <p:cNvSpPr/>
          <p:nvPr/>
        </p:nvSpPr>
        <p:spPr bwMode="auto">
          <a:xfrm>
            <a:off x="2800779" y="3760166"/>
            <a:ext cx="977069" cy="28990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DE0785-637E-48DA-B354-4B75A9448CF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99596" y="5140489"/>
            <a:ext cx="1584125" cy="12297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FF212E-CAD1-49AB-B731-28F3C1B3D4BE}"/>
              </a:ext>
            </a:extLst>
          </p:cNvPr>
          <p:cNvSpPr txBox="1"/>
          <p:nvPr/>
        </p:nvSpPr>
        <p:spPr>
          <a:xfrm>
            <a:off x="718468" y="4114961"/>
            <a:ext cx="182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/>
              <a:t>3D Statistical characterization and material variability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A85F773-9D18-427C-AFC7-C59CA771E658}"/>
              </a:ext>
            </a:extLst>
          </p:cNvPr>
          <p:cNvSpPr/>
          <p:nvPr/>
        </p:nvSpPr>
        <p:spPr bwMode="auto">
          <a:xfrm>
            <a:off x="5251387" y="3760165"/>
            <a:ext cx="977069" cy="28990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B98BE9-6797-4D99-ADEB-4AA5181250CD}"/>
              </a:ext>
            </a:extLst>
          </p:cNvPr>
          <p:cNvSpPr txBox="1"/>
          <p:nvPr/>
        </p:nvSpPr>
        <p:spPr>
          <a:xfrm>
            <a:off x="6224164" y="3453241"/>
            <a:ext cx="234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Microscale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Matrix cracking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Fiber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Fiber/matrix </a:t>
            </a:r>
            <a:r>
              <a:rPr lang="en-US" sz="1600" b="1" dirty="0" err="1"/>
              <a:t>debonding</a:t>
            </a:r>
            <a:endParaRPr lang="en-US" sz="16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E03BB00-4B0C-4E8E-85C7-6BB999577248}"/>
              </a:ext>
            </a:extLst>
          </p:cNvPr>
          <p:cNvSpPr/>
          <p:nvPr/>
        </p:nvSpPr>
        <p:spPr>
          <a:xfrm>
            <a:off x="639145" y="4969828"/>
            <a:ext cx="7935311" cy="158337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25ADFA-243F-4D46-9425-DA1B1C8B745B}"/>
              </a:ext>
            </a:extLst>
          </p:cNvPr>
          <p:cNvSpPr txBox="1"/>
          <p:nvPr/>
        </p:nvSpPr>
        <p:spPr>
          <a:xfrm>
            <a:off x="6181173" y="5025928"/>
            <a:ext cx="234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Mesoscale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Tow/matrix </a:t>
            </a:r>
            <a:r>
              <a:rPr lang="en-US" sz="1600" b="1" dirty="0" err="1"/>
              <a:t>debonding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Intratow</a:t>
            </a:r>
            <a:r>
              <a:rPr lang="en-US" sz="1600" b="1" dirty="0"/>
              <a:t> matrix cracking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10563C-087D-460B-9C74-41AE20A3294A}"/>
              </a:ext>
            </a:extLst>
          </p:cNvPr>
          <p:cNvSpPr txBox="1"/>
          <p:nvPr/>
        </p:nvSpPr>
        <p:spPr>
          <a:xfrm>
            <a:off x="752739" y="5873624"/>
            <a:ext cx="187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/>
              <a:t>Material/architectural stochasticity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5246809-B521-49A3-8A65-8B73E00FFDCB}"/>
              </a:ext>
            </a:extLst>
          </p:cNvPr>
          <p:cNvSpPr/>
          <p:nvPr/>
        </p:nvSpPr>
        <p:spPr bwMode="auto">
          <a:xfrm>
            <a:off x="2800779" y="5465444"/>
            <a:ext cx="977069" cy="28990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1EF57EB-BA3F-4195-8A76-8DD587ABA02B}"/>
              </a:ext>
            </a:extLst>
          </p:cNvPr>
          <p:cNvSpPr/>
          <p:nvPr/>
        </p:nvSpPr>
        <p:spPr bwMode="auto">
          <a:xfrm>
            <a:off x="5251387" y="5465443"/>
            <a:ext cx="977069" cy="28990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F1212B-E53D-4674-9EFC-FC46B798163F}"/>
              </a:ext>
            </a:extLst>
          </p:cNvPr>
          <p:cNvSpPr txBox="1"/>
          <p:nvPr/>
        </p:nvSpPr>
        <p:spPr>
          <a:xfrm>
            <a:off x="737041" y="5171795"/>
            <a:ext cx="187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/>
              <a:t>Composite Weave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FFBDD5-B04D-4E93-B911-76A8BC134B95}"/>
              </a:ext>
            </a:extLst>
          </p:cNvPr>
          <p:cNvSpPr txBox="1"/>
          <p:nvPr/>
        </p:nvSpPr>
        <p:spPr>
          <a:xfrm>
            <a:off x="2350013" y="4364801"/>
            <a:ext cx="187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/>
              <a:t>3D High-fidelity microscale model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AF2758-BCF1-4D20-9023-69D89ADB30A3}"/>
              </a:ext>
            </a:extLst>
          </p:cNvPr>
          <p:cNvSpPr txBox="1"/>
          <p:nvPr/>
        </p:nvSpPr>
        <p:spPr>
          <a:xfrm>
            <a:off x="2305466" y="3760514"/>
            <a:ext cx="187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Model Input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419F97-FAF2-4446-BD18-60DE14DEF9E2}"/>
              </a:ext>
            </a:extLst>
          </p:cNvPr>
          <p:cNvSpPr txBox="1"/>
          <p:nvPr/>
        </p:nvSpPr>
        <p:spPr>
          <a:xfrm>
            <a:off x="4754917" y="3759900"/>
            <a:ext cx="187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4E9AA8-E903-4F80-ACF2-CC2D040E299F}"/>
              </a:ext>
            </a:extLst>
          </p:cNvPr>
          <p:cNvSpPr txBox="1"/>
          <p:nvPr/>
        </p:nvSpPr>
        <p:spPr>
          <a:xfrm>
            <a:off x="2307973" y="5473469"/>
            <a:ext cx="187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Model Input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97D2E-9413-4B1E-901C-6548AA66DB4D}"/>
              </a:ext>
            </a:extLst>
          </p:cNvPr>
          <p:cNvSpPr txBox="1"/>
          <p:nvPr/>
        </p:nvSpPr>
        <p:spPr>
          <a:xfrm>
            <a:off x="4757424" y="5472855"/>
            <a:ext cx="187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96BEE0-E0DD-4836-86F3-830408AC16D8}"/>
              </a:ext>
            </a:extLst>
          </p:cNvPr>
          <p:cNvSpPr txBox="1"/>
          <p:nvPr/>
        </p:nvSpPr>
        <p:spPr>
          <a:xfrm>
            <a:off x="3667500" y="6258985"/>
            <a:ext cx="187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/>
              <a:t>3D Mesoscale model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F59F5D-6D79-4523-B860-AB5BC6DAA532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4711958" y="4631358"/>
            <a:ext cx="439728" cy="7754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A524754-47F7-4222-A21E-D3621AF0C165}"/>
              </a:ext>
            </a:extLst>
          </p:cNvPr>
          <p:cNvSpPr/>
          <p:nvPr/>
        </p:nvSpPr>
        <p:spPr>
          <a:xfrm>
            <a:off x="4495045" y="5340808"/>
            <a:ext cx="216913" cy="1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816C78-AEC6-48D1-A07E-111DBF2A8516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023832" y="4607294"/>
            <a:ext cx="471213" cy="79953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prior distribution">
            <a:extLst>
              <a:ext uri="{FF2B5EF4-FFF2-40B4-BE49-F238E27FC236}">
                <a16:creationId xmlns:a16="http://schemas.microsoft.com/office/drawing/2014/main" id="{920A60C0-536D-4A38-97BD-1B3F88D1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0" y="3617712"/>
            <a:ext cx="761451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9BC3C87-108E-4F4B-B312-656901D172CC}"/>
              </a:ext>
            </a:extLst>
          </p:cNvPr>
          <p:cNvSpPr txBox="1"/>
          <p:nvPr/>
        </p:nvSpPr>
        <p:spPr>
          <a:xfrm>
            <a:off x="1494419" y="361771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/>
              <a:t>+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592F4A1-0332-4791-A4BE-56E0EBA5D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864" y="3617712"/>
            <a:ext cx="676549" cy="505029"/>
          </a:xfrm>
          <a:prstGeom prst="rect">
            <a:avLst/>
          </a:prstGeom>
        </p:spPr>
      </p:pic>
      <p:sp>
        <p:nvSpPr>
          <p:cNvPr id="53" name="Rounded Rectangle 21">
            <a:extLst>
              <a:ext uri="{FF2B5EF4-FFF2-40B4-BE49-F238E27FC236}">
                <a16:creationId xmlns:a16="http://schemas.microsoft.com/office/drawing/2014/main" id="{EC3D5421-1F76-4C9B-9CB5-90C6C7F70CCB}"/>
              </a:ext>
            </a:extLst>
          </p:cNvPr>
          <p:cNvSpPr/>
          <p:nvPr/>
        </p:nvSpPr>
        <p:spPr bwMode="auto">
          <a:xfrm>
            <a:off x="299800" y="878494"/>
            <a:ext cx="8539400" cy="2482814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rIns="365760" bIns="0"/>
          <a:lstStyle/>
          <a:p>
            <a:pPr marL="511175" indent="-342900" algn="just" defTabSz="457200" eaLnBrk="0" hangingPunct="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sz="2200" b="1" dirty="0"/>
              <a:t>Systematically factor in uncertainty into the model; </a:t>
            </a:r>
            <a:r>
              <a:rPr lang="en-GB" sz="2200" b="1" dirty="0">
                <a:latin typeface="Arial" panose="020B0604020202020204" pitchFamily="34" charset="0"/>
                <a:cs typeface="Arial" pitchFamily="34" charset="0"/>
              </a:rPr>
              <a:t>capture effects of length-scale dependent variability on CMC response</a:t>
            </a:r>
          </a:p>
          <a:p>
            <a:pPr marL="968375" lvl="1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u="sng" dirty="0">
                <a:latin typeface="Arial" panose="020B0604020202020204" pitchFamily="34" charset="0"/>
                <a:cs typeface="Arial" pitchFamily="34" charset="0"/>
              </a:rPr>
              <a:t>Task 2.1</a:t>
            </a: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 Material characterization</a:t>
            </a:r>
          </a:p>
          <a:p>
            <a:pPr marL="968375" lvl="1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u="sng" dirty="0">
                <a:latin typeface="Arial" panose="020B0604020202020204" pitchFamily="34" charset="0"/>
                <a:cs typeface="Arial" pitchFamily="34" charset="0"/>
              </a:rPr>
              <a:t>Task 2.2</a:t>
            </a: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 Uncertainty assessment</a:t>
            </a:r>
          </a:p>
          <a:p>
            <a:pPr marL="968375" lvl="1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u="sng" dirty="0">
                <a:latin typeface="Arial" panose="020B0604020202020204" pitchFamily="34" charset="0"/>
                <a:cs typeface="Arial" pitchFamily="34" charset="0"/>
              </a:rPr>
              <a:t>Task 2.3</a:t>
            </a: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 Stochastic microstructural simulation &amp; RVE</a:t>
            </a:r>
          </a:p>
          <a:p>
            <a:pPr marL="968375" lvl="1" indent="-342900" defTabSz="457200" eaLnBrk="0" hangingPunct="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GB" sz="22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D6B7F3-9EC1-4DF0-8C99-731D0078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99" y="58032"/>
            <a:ext cx="8229600" cy="639762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Task 2: Material Characterization and Uncertainty Quantification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DF25D-84A3-4FB0-B189-EEA0060AB6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43" t="42402" r="4243" b="43106"/>
          <a:stretch/>
        </p:blipFill>
        <p:spPr>
          <a:xfrm>
            <a:off x="837363" y="5465443"/>
            <a:ext cx="1655015" cy="4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55A3CC0-F4FB-4579-AB01-EB23BF7C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9334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3D2B37-DC15-4559-96FE-09924195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Task 2.1: Material Characterization</a:t>
            </a:r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375CD2-42D8-47A7-BD51-8F818008DBFB}"/>
              </a:ext>
            </a:extLst>
          </p:cNvPr>
          <p:cNvGrpSpPr/>
          <p:nvPr/>
        </p:nvGrpSpPr>
        <p:grpSpPr>
          <a:xfrm>
            <a:off x="349930" y="1308486"/>
            <a:ext cx="4466814" cy="2616211"/>
            <a:chOff x="467511" y="1644984"/>
            <a:chExt cx="4466814" cy="2616211"/>
          </a:xfrm>
        </p:grpSpPr>
        <p:pic>
          <p:nvPicPr>
            <p:cNvPr id="19" name="Picture 18" descr="A picture containing water&#10;&#10;Description automatically generated">
              <a:extLst>
                <a:ext uri="{FF2B5EF4-FFF2-40B4-BE49-F238E27FC236}">
                  <a16:creationId xmlns:a16="http://schemas.microsoft.com/office/drawing/2014/main" id="{E883D38D-CFB2-4C0E-BE24-F4DBE814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11"/>
            <a:stretch/>
          </p:blipFill>
          <p:spPr>
            <a:xfrm>
              <a:off x="489431" y="1644984"/>
              <a:ext cx="4444894" cy="258075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FCD093-56D2-42AB-BFCA-7819BD508691}"/>
                </a:ext>
              </a:extLst>
            </p:cNvPr>
            <p:cNvSpPr txBox="1"/>
            <p:nvPr/>
          </p:nvSpPr>
          <p:spPr>
            <a:xfrm>
              <a:off x="467511" y="3676420"/>
              <a:ext cx="1530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x20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1.42x1.06 mm</a:t>
              </a: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1A3C57B-EC15-47A4-9589-130B9F7E3FFE}"/>
              </a:ext>
            </a:extLst>
          </p:cNvPr>
          <p:cNvSpPr/>
          <p:nvPr/>
        </p:nvSpPr>
        <p:spPr>
          <a:xfrm>
            <a:off x="3824594" y="2469406"/>
            <a:ext cx="732061" cy="256833"/>
          </a:xfrm>
          <a:custGeom>
            <a:avLst/>
            <a:gdLst>
              <a:gd name="connsiteX0" fmla="*/ 501650 w 838200"/>
              <a:gd name="connsiteY0" fmla="*/ 6209 h 257034"/>
              <a:gd name="connsiteX1" fmla="*/ 450850 w 838200"/>
              <a:gd name="connsiteY1" fmla="*/ 15734 h 257034"/>
              <a:gd name="connsiteX2" fmla="*/ 415925 w 838200"/>
              <a:gd name="connsiteY2" fmla="*/ 18909 h 257034"/>
              <a:gd name="connsiteX3" fmla="*/ 393700 w 838200"/>
              <a:gd name="connsiteY3" fmla="*/ 22084 h 257034"/>
              <a:gd name="connsiteX4" fmla="*/ 276225 w 838200"/>
              <a:gd name="connsiteY4" fmla="*/ 34784 h 257034"/>
              <a:gd name="connsiteX5" fmla="*/ 171450 w 838200"/>
              <a:gd name="connsiteY5" fmla="*/ 50659 h 257034"/>
              <a:gd name="connsiteX6" fmla="*/ 155575 w 838200"/>
              <a:gd name="connsiteY6" fmla="*/ 57009 h 257034"/>
              <a:gd name="connsiteX7" fmla="*/ 79375 w 838200"/>
              <a:gd name="connsiteY7" fmla="*/ 66534 h 257034"/>
              <a:gd name="connsiteX8" fmla="*/ 66675 w 838200"/>
              <a:gd name="connsiteY8" fmla="*/ 69709 h 257034"/>
              <a:gd name="connsiteX9" fmla="*/ 47625 w 838200"/>
              <a:gd name="connsiteY9" fmla="*/ 72884 h 257034"/>
              <a:gd name="connsiteX10" fmla="*/ 28575 w 838200"/>
              <a:gd name="connsiteY10" fmla="*/ 79234 h 257034"/>
              <a:gd name="connsiteX11" fmla="*/ 22225 w 838200"/>
              <a:gd name="connsiteY11" fmla="*/ 88759 h 257034"/>
              <a:gd name="connsiteX12" fmla="*/ 12700 w 838200"/>
              <a:gd name="connsiteY12" fmla="*/ 95109 h 257034"/>
              <a:gd name="connsiteX13" fmla="*/ 0 w 838200"/>
              <a:gd name="connsiteY13" fmla="*/ 114159 h 257034"/>
              <a:gd name="connsiteX14" fmla="*/ 31750 w 838200"/>
              <a:gd name="connsiteY14" fmla="*/ 123684 h 257034"/>
              <a:gd name="connsiteX15" fmla="*/ 82550 w 838200"/>
              <a:gd name="connsiteY15" fmla="*/ 130034 h 257034"/>
              <a:gd name="connsiteX16" fmla="*/ 101600 w 838200"/>
              <a:gd name="connsiteY16" fmla="*/ 136384 h 257034"/>
              <a:gd name="connsiteX17" fmla="*/ 123825 w 838200"/>
              <a:gd name="connsiteY17" fmla="*/ 142734 h 257034"/>
              <a:gd name="connsiteX18" fmla="*/ 149225 w 838200"/>
              <a:gd name="connsiteY18" fmla="*/ 149084 h 257034"/>
              <a:gd name="connsiteX19" fmla="*/ 158750 w 838200"/>
              <a:gd name="connsiteY19" fmla="*/ 152259 h 257034"/>
              <a:gd name="connsiteX20" fmla="*/ 168275 w 838200"/>
              <a:gd name="connsiteY20" fmla="*/ 158609 h 257034"/>
              <a:gd name="connsiteX21" fmla="*/ 180975 w 838200"/>
              <a:gd name="connsiteY21" fmla="*/ 161784 h 257034"/>
              <a:gd name="connsiteX22" fmla="*/ 215900 w 838200"/>
              <a:gd name="connsiteY22" fmla="*/ 168134 h 257034"/>
              <a:gd name="connsiteX23" fmla="*/ 441325 w 838200"/>
              <a:gd name="connsiteY23" fmla="*/ 171309 h 257034"/>
              <a:gd name="connsiteX24" fmla="*/ 454025 w 838200"/>
              <a:gd name="connsiteY24" fmla="*/ 174484 h 257034"/>
              <a:gd name="connsiteX25" fmla="*/ 479425 w 838200"/>
              <a:gd name="connsiteY25" fmla="*/ 177659 h 257034"/>
              <a:gd name="connsiteX26" fmla="*/ 492125 w 838200"/>
              <a:gd name="connsiteY26" fmla="*/ 184009 h 257034"/>
              <a:gd name="connsiteX27" fmla="*/ 501650 w 838200"/>
              <a:gd name="connsiteY27" fmla="*/ 187184 h 257034"/>
              <a:gd name="connsiteX28" fmla="*/ 536575 w 838200"/>
              <a:gd name="connsiteY28" fmla="*/ 215759 h 257034"/>
              <a:gd name="connsiteX29" fmla="*/ 555625 w 838200"/>
              <a:gd name="connsiteY29" fmla="*/ 234809 h 257034"/>
              <a:gd name="connsiteX30" fmla="*/ 565150 w 838200"/>
              <a:gd name="connsiteY30" fmla="*/ 244334 h 257034"/>
              <a:gd name="connsiteX31" fmla="*/ 584200 w 838200"/>
              <a:gd name="connsiteY31" fmla="*/ 257034 h 257034"/>
              <a:gd name="connsiteX32" fmla="*/ 638175 w 838200"/>
              <a:gd name="connsiteY32" fmla="*/ 253859 h 257034"/>
              <a:gd name="connsiteX33" fmla="*/ 673100 w 838200"/>
              <a:gd name="connsiteY33" fmla="*/ 247509 h 257034"/>
              <a:gd name="connsiteX34" fmla="*/ 704850 w 838200"/>
              <a:gd name="connsiteY34" fmla="*/ 228459 h 257034"/>
              <a:gd name="connsiteX35" fmla="*/ 714375 w 838200"/>
              <a:gd name="connsiteY35" fmla="*/ 225284 h 257034"/>
              <a:gd name="connsiteX36" fmla="*/ 730250 w 838200"/>
              <a:gd name="connsiteY36" fmla="*/ 215759 h 257034"/>
              <a:gd name="connsiteX37" fmla="*/ 739775 w 838200"/>
              <a:gd name="connsiteY37" fmla="*/ 209409 h 257034"/>
              <a:gd name="connsiteX38" fmla="*/ 755650 w 838200"/>
              <a:gd name="connsiteY38" fmla="*/ 206234 h 257034"/>
              <a:gd name="connsiteX39" fmla="*/ 771525 w 838200"/>
              <a:gd name="connsiteY39" fmla="*/ 193534 h 257034"/>
              <a:gd name="connsiteX40" fmla="*/ 787400 w 838200"/>
              <a:gd name="connsiteY40" fmla="*/ 180834 h 257034"/>
              <a:gd name="connsiteX41" fmla="*/ 793750 w 838200"/>
              <a:gd name="connsiteY41" fmla="*/ 171309 h 257034"/>
              <a:gd name="connsiteX42" fmla="*/ 812800 w 838200"/>
              <a:gd name="connsiteY42" fmla="*/ 152259 h 257034"/>
              <a:gd name="connsiteX43" fmla="*/ 828675 w 838200"/>
              <a:gd name="connsiteY43" fmla="*/ 130034 h 257034"/>
              <a:gd name="connsiteX44" fmla="*/ 835025 w 838200"/>
              <a:gd name="connsiteY44" fmla="*/ 98284 h 257034"/>
              <a:gd name="connsiteX45" fmla="*/ 838200 w 838200"/>
              <a:gd name="connsiteY45" fmla="*/ 82409 h 257034"/>
              <a:gd name="connsiteX46" fmla="*/ 835025 w 838200"/>
              <a:gd name="connsiteY46" fmla="*/ 25259 h 257034"/>
              <a:gd name="connsiteX47" fmla="*/ 828675 w 838200"/>
              <a:gd name="connsiteY47" fmla="*/ 15734 h 257034"/>
              <a:gd name="connsiteX48" fmla="*/ 809625 w 838200"/>
              <a:gd name="connsiteY48" fmla="*/ 6209 h 257034"/>
              <a:gd name="connsiteX49" fmla="*/ 539750 w 838200"/>
              <a:gd name="connsiteY49" fmla="*/ 3034 h 257034"/>
              <a:gd name="connsiteX50" fmla="*/ 501650 w 838200"/>
              <a:gd name="connsiteY50" fmla="*/ 6209 h 2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38200" h="257034">
                <a:moveTo>
                  <a:pt x="501650" y="6209"/>
                </a:moveTo>
                <a:cubicBezTo>
                  <a:pt x="486833" y="8326"/>
                  <a:pt x="467892" y="13209"/>
                  <a:pt x="450850" y="15734"/>
                </a:cubicBezTo>
                <a:cubicBezTo>
                  <a:pt x="439287" y="17447"/>
                  <a:pt x="427543" y="17618"/>
                  <a:pt x="415925" y="18909"/>
                </a:cubicBezTo>
                <a:cubicBezTo>
                  <a:pt x="408487" y="19735"/>
                  <a:pt x="401136" y="21239"/>
                  <a:pt x="393700" y="22084"/>
                </a:cubicBezTo>
                <a:cubicBezTo>
                  <a:pt x="354565" y="26531"/>
                  <a:pt x="315266" y="29579"/>
                  <a:pt x="276225" y="34784"/>
                </a:cubicBezTo>
                <a:cubicBezTo>
                  <a:pt x="91064" y="59472"/>
                  <a:pt x="271547" y="40649"/>
                  <a:pt x="171450" y="50659"/>
                </a:cubicBezTo>
                <a:cubicBezTo>
                  <a:pt x="166158" y="52776"/>
                  <a:pt x="161123" y="55704"/>
                  <a:pt x="155575" y="57009"/>
                </a:cubicBezTo>
                <a:cubicBezTo>
                  <a:pt x="127788" y="63547"/>
                  <a:pt x="107655" y="64177"/>
                  <a:pt x="79375" y="66534"/>
                </a:cubicBezTo>
                <a:cubicBezTo>
                  <a:pt x="75142" y="67592"/>
                  <a:pt x="70954" y="68853"/>
                  <a:pt x="66675" y="69709"/>
                </a:cubicBezTo>
                <a:cubicBezTo>
                  <a:pt x="60362" y="70972"/>
                  <a:pt x="53870" y="71323"/>
                  <a:pt x="47625" y="72884"/>
                </a:cubicBezTo>
                <a:cubicBezTo>
                  <a:pt x="41131" y="74507"/>
                  <a:pt x="28575" y="79234"/>
                  <a:pt x="28575" y="79234"/>
                </a:cubicBezTo>
                <a:cubicBezTo>
                  <a:pt x="26458" y="82409"/>
                  <a:pt x="24923" y="86061"/>
                  <a:pt x="22225" y="88759"/>
                </a:cubicBezTo>
                <a:cubicBezTo>
                  <a:pt x="19527" y="91457"/>
                  <a:pt x="15213" y="92237"/>
                  <a:pt x="12700" y="95109"/>
                </a:cubicBezTo>
                <a:cubicBezTo>
                  <a:pt x="7674" y="100852"/>
                  <a:pt x="0" y="114159"/>
                  <a:pt x="0" y="114159"/>
                </a:cubicBezTo>
                <a:cubicBezTo>
                  <a:pt x="6629" y="116369"/>
                  <a:pt x="23353" y="122484"/>
                  <a:pt x="31750" y="123684"/>
                </a:cubicBezTo>
                <a:cubicBezTo>
                  <a:pt x="47206" y="125892"/>
                  <a:pt x="66748" y="126083"/>
                  <a:pt x="82550" y="130034"/>
                </a:cubicBezTo>
                <a:cubicBezTo>
                  <a:pt x="89044" y="131657"/>
                  <a:pt x="95106" y="134761"/>
                  <a:pt x="101600" y="136384"/>
                </a:cubicBezTo>
                <a:cubicBezTo>
                  <a:pt x="165058" y="152248"/>
                  <a:pt x="73721" y="129069"/>
                  <a:pt x="123825" y="142734"/>
                </a:cubicBezTo>
                <a:cubicBezTo>
                  <a:pt x="132245" y="145030"/>
                  <a:pt x="140946" y="146324"/>
                  <a:pt x="149225" y="149084"/>
                </a:cubicBezTo>
                <a:cubicBezTo>
                  <a:pt x="152400" y="150142"/>
                  <a:pt x="155757" y="150762"/>
                  <a:pt x="158750" y="152259"/>
                </a:cubicBezTo>
                <a:cubicBezTo>
                  <a:pt x="162163" y="153966"/>
                  <a:pt x="164768" y="157106"/>
                  <a:pt x="168275" y="158609"/>
                </a:cubicBezTo>
                <a:cubicBezTo>
                  <a:pt x="172286" y="160328"/>
                  <a:pt x="176779" y="160585"/>
                  <a:pt x="180975" y="161784"/>
                </a:cubicBezTo>
                <a:cubicBezTo>
                  <a:pt x="197504" y="166507"/>
                  <a:pt x="189959" y="167477"/>
                  <a:pt x="215900" y="168134"/>
                </a:cubicBezTo>
                <a:cubicBezTo>
                  <a:pt x="291025" y="170036"/>
                  <a:pt x="366183" y="170251"/>
                  <a:pt x="441325" y="171309"/>
                </a:cubicBezTo>
                <a:cubicBezTo>
                  <a:pt x="445558" y="172367"/>
                  <a:pt x="449721" y="173767"/>
                  <a:pt x="454025" y="174484"/>
                </a:cubicBezTo>
                <a:cubicBezTo>
                  <a:pt x="462441" y="175887"/>
                  <a:pt x="471147" y="175590"/>
                  <a:pt x="479425" y="177659"/>
                </a:cubicBezTo>
                <a:cubicBezTo>
                  <a:pt x="484017" y="178807"/>
                  <a:pt x="487775" y="182145"/>
                  <a:pt x="492125" y="184009"/>
                </a:cubicBezTo>
                <a:cubicBezTo>
                  <a:pt x="495201" y="185327"/>
                  <a:pt x="498657" y="185687"/>
                  <a:pt x="501650" y="187184"/>
                </a:cubicBezTo>
                <a:cubicBezTo>
                  <a:pt x="515961" y="194339"/>
                  <a:pt x="526644" y="202517"/>
                  <a:pt x="536575" y="215759"/>
                </a:cubicBezTo>
                <a:cubicBezTo>
                  <a:pt x="554828" y="240096"/>
                  <a:pt x="537054" y="219334"/>
                  <a:pt x="555625" y="234809"/>
                </a:cubicBezTo>
                <a:cubicBezTo>
                  <a:pt x="559074" y="237684"/>
                  <a:pt x="561606" y="241577"/>
                  <a:pt x="565150" y="244334"/>
                </a:cubicBezTo>
                <a:cubicBezTo>
                  <a:pt x="571174" y="249019"/>
                  <a:pt x="584200" y="257034"/>
                  <a:pt x="584200" y="257034"/>
                </a:cubicBezTo>
                <a:cubicBezTo>
                  <a:pt x="602192" y="255976"/>
                  <a:pt x="620220" y="255420"/>
                  <a:pt x="638175" y="253859"/>
                </a:cubicBezTo>
                <a:cubicBezTo>
                  <a:pt x="645362" y="253234"/>
                  <a:pt x="665319" y="249065"/>
                  <a:pt x="673100" y="247509"/>
                </a:cubicBezTo>
                <a:cubicBezTo>
                  <a:pt x="686643" y="238481"/>
                  <a:pt x="691182" y="234317"/>
                  <a:pt x="704850" y="228459"/>
                </a:cubicBezTo>
                <a:cubicBezTo>
                  <a:pt x="707926" y="227141"/>
                  <a:pt x="711382" y="226781"/>
                  <a:pt x="714375" y="225284"/>
                </a:cubicBezTo>
                <a:cubicBezTo>
                  <a:pt x="719895" y="222524"/>
                  <a:pt x="725017" y="219030"/>
                  <a:pt x="730250" y="215759"/>
                </a:cubicBezTo>
                <a:cubicBezTo>
                  <a:pt x="733486" y="213737"/>
                  <a:pt x="736202" y="210749"/>
                  <a:pt x="739775" y="209409"/>
                </a:cubicBezTo>
                <a:cubicBezTo>
                  <a:pt x="744828" y="207514"/>
                  <a:pt x="750358" y="207292"/>
                  <a:pt x="755650" y="206234"/>
                </a:cubicBezTo>
                <a:cubicBezTo>
                  <a:pt x="773848" y="178937"/>
                  <a:pt x="749617" y="211061"/>
                  <a:pt x="771525" y="193534"/>
                </a:cubicBezTo>
                <a:cubicBezTo>
                  <a:pt x="792041" y="177121"/>
                  <a:pt x="763459" y="188814"/>
                  <a:pt x="787400" y="180834"/>
                </a:cubicBezTo>
                <a:cubicBezTo>
                  <a:pt x="789517" y="177659"/>
                  <a:pt x="791215" y="174161"/>
                  <a:pt x="793750" y="171309"/>
                </a:cubicBezTo>
                <a:cubicBezTo>
                  <a:pt x="799716" y="164597"/>
                  <a:pt x="807819" y="159731"/>
                  <a:pt x="812800" y="152259"/>
                </a:cubicBezTo>
                <a:cubicBezTo>
                  <a:pt x="822085" y="138331"/>
                  <a:pt x="816860" y="145787"/>
                  <a:pt x="828675" y="130034"/>
                </a:cubicBezTo>
                <a:lnTo>
                  <a:pt x="835025" y="98284"/>
                </a:lnTo>
                <a:lnTo>
                  <a:pt x="838200" y="82409"/>
                </a:lnTo>
                <a:cubicBezTo>
                  <a:pt x="837142" y="63359"/>
                  <a:pt x="837723" y="44147"/>
                  <a:pt x="835025" y="25259"/>
                </a:cubicBezTo>
                <a:cubicBezTo>
                  <a:pt x="834485" y="21481"/>
                  <a:pt x="831373" y="18432"/>
                  <a:pt x="828675" y="15734"/>
                </a:cubicBezTo>
                <a:cubicBezTo>
                  <a:pt x="825328" y="12387"/>
                  <a:pt x="814910" y="6329"/>
                  <a:pt x="809625" y="6209"/>
                </a:cubicBezTo>
                <a:cubicBezTo>
                  <a:pt x="719684" y="4165"/>
                  <a:pt x="629708" y="4092"/>
                  <a:pt x="539750" y="3034"/>
                </a:cubicBezTo>
                <a:cubicBezTo>
                  <a:pt x="517173" y="-4492"/>
                  <a:pt x="516467" y="4092"/>
                  <a:pt x="501650" y="620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7F0C8C-073D-401D-92AA-F216FDE948D3}"/>
              </a:ext>
            </a:extLst>
          </p:cNvPr>
          <p:cNvSpPr/>
          <p:nvPr/>
        </p:nvSpPr>
        <p:spPr>
          <a:xfrm>
            <a:off x="3192223" y="2920962"/>
            <a:ext cx="1539593" cy="247456"/>
          </a:xfrm>
          <a:custGeom>
            <a:avLst/>
            <a:gdLst>
              <a:gd name="connsiteX0" fmla="*/ 1346888 w 1762813"/>
              <a:gd name="connsiteY0" fmla="*/ 0 h 247650"/>
              <a:gd name="connsiteX1" fmla="*/ 1264338 w 1762813"/>
              <a:gd name="connsiteY1" fmla="*/ 3175 h 247650"/>
              <a:gd name="connsiteX2" fmla="*/ 1229413 w 1762813"/>
              <a:gd name="connsiteY2" fmla="*/ 12700 h 247650"/>
              <a:gd name="connsiteX3" fmla="*/ 1219888 w 1762813"/>
              <a:gd name="connsiteY3" fmla="*/ 15875 h 247650"/>
              <a:gd name="connsiteX4" fmla="*/ 1204013 w 1762813"/>
              <a:gd name="connsiteY4" fmla="*/ 19050 h 247650"/>
              <a:gd name="connsiteX5" fmla="*/ 1194488 w 1762813"/>
              <a:gd name="connsiteY5" fmla="*/ 22225 h 247650"/>
              <a:gd name="connsiteX6" fmla="*/ 1121463 w 1762813"/>
              <a:gd name="connsiteY6" fmla="*/ 25400 h 247650"/>
              <a:gd name="connsiteX7" fmla="*/ 1099238 w 1762813"/>
              <a:gd name="connsiteY7" fmla="*/ 31750 h 247650"/>
              <a:gd name="connsiteX8" fmla="*/ 1080188 w 1762813"/>
              <a:gd name="connsiteY8" fmla="*/ 38100 h 247650"/>
              <a:gd name="connsiteX9" fmla="*/ 1042088 w 1762813"/>
              <a:gd name="connsiteY9" fmla="*/ 47625 h 247650"/>
              <a:gd name="connsiteX10" fmla="*/ 1013513 w 1762813"/>
              <a:gd name="connsiteY10" fmla="*/ 60325 h 247650"/>
              <a:gd name="connsiteX11" fmla="*/ 991288 w 1762813"/>
              <a:gd name="connsiteY11" fmla="*/ 66675 h 247650"/>
              <a:gd name="connsiteX12" fmla="*/ 972238 w 1762813"/>
              <a:gd name="connsiteY12" fmla="*/ 73025 h 247650"/>
              <a:gd name="connsiteX13" fmla="*/ 953188 w 1762813"/>
              <a:gd name="connsiteY13" fmla="*/ 79375 h 247650"/>
              <a:gd name="connsiteX14" fmla="*/ 937313 w 1762813"/>
              <a:gd name="connsiteY14" fmla="*/ 85725 h 247650"/>
              <a:gd name="connsiteX15" fmla="*/ 908738 w 1762813"/>
              <a:gd name="connsiteY15" fmla="*/ 92075 h 247650"/>
              <a:gd name="connsiteX16" fmla="*/ 899213 w 1762813"/>
              <a:gd name="connsiteY16" fmla="*/ 95250 h 247650"/>
              <a:gd name="connsiteX17" fmla="*/ 883338 w 1762813"/>
              <a:gd name="connsiteY17" fmla="*/ 98425 h 247650"/>
              <a:gd name="connsiteX18" fmla="*/ 867463 w 1762813"/>
              <a:gd name="connsiteY18" fmla="*/ 104775 h 247650"/>
              <a:gd name="connsiteX19" fmla="*/ 848413 w 1762813"/>
              <a:gd name="connsiteY19" fmla="*/ 107950 h 247650"/>
              <a:gd name="connsiteX20" fmla="*/ 835713 w 1762813"/>
              <a:gd name="connsiteY20" fmla="*/ 111125 h 247650"/>
              <a:gd name="connsiteX21" fmla="*/ 819838 w 1762813"/>
              <a:gd name="connsiteY21" fmla="*/ 114300 h 247650"/>
              <a:gd name="connsiteX22" fmla="*/ 810313 w 1762813"/>
              <a:gd name="connsiteY22" fmla="*/ 117475 h 247650"/>
              <a:gd name="connsiteX23" fmla="*/ 797613 w 1762813"/>
              <a:gd name="connsiteY23" fmla="*/ 120650 h 247650"/>
              <a:gd name="connsiteX24" fmla="*/ 788088 w 1762813"/>
              <a:gd name="connsiteY24" fmla="*/ 123825 h 247650"/>
              <a:gd name="connsiteX25" fmla="*/ 775388 w 1762813"/>
              <a:gd name="connsiteY25" fmla="*/ 127000 h 247650"/>
              <a:gd name="connsiteX26" fmla="*/ 743638 w 1762813"/>
              <a:gd name="connsiteY26" fmla="*/ 136525 h 247650"/>
              <a:gd name="connsiteX27" fmla="*/ 715063 w 1762813"/>
              <a:gd name="connsiteY27" fmla="*/ 139700 h 247650"/>
              <a:gd name="connsiteX28" fmla="*/ 680138 w 1762813"/>
              <a:gd name="connsiteY28" fmla="*/ 146050 h 247650"/>
              <a:gd name="connsiteX29" fmla="*/ 616638 w 1762813"/>
              <a:gd name="connsiteY29" fmla="*/ 152400 h 247650"/>
              <a:gd name="connsiteX30" fmla="*/ 578538 w 1762813"/>
              <a:gd name="connsiteY30" fmla="*/ 158750 h 247650"/>
              <a:gd name="connsiteX31" fmla="*/ 524563 w 1762813"/>
              <a:gd name="connsiteY31" fmla="*/ 161925 h 247650"/>
              <a:gd name="connsiteX32" fmla="*/ 251513 w 1762813"/>
              <a:gd name="connsiteY32" fmla="*/ 165100 h 247650"/>
              <a:gd name="connsiteX33" fmla="*/ 226113 w 1762813"/>
              <a:gd name="connsiteY33" fmla="*/ 168275 h 247650"/>
              <a:gd name="connsiteX34" fmla="*/ 178488 w 1762813"/>
              <a:gd name="connsiteY34" fmla="*/ 171450 h 247650"/>
              <a:gd name="connsiteX35" fmla="*/ 168963 w 1762813"/>
              <a:gd name="connsiteY35" fmla="*/ 174625 h 247650"/>
              <a:gd name="connsiteX36" fmla="*/ 156263 w 1762813"/>
              <a:gd name="connsiteY36" fmla="*/ 177800 h 247650"/>
              <a:gd name="connsiteX37" fmla="*/ 134038 w 1762813"/>
              <a:gd name="connsiteY37" fmla="*/ 180975 h 247650"/>
              <a:gd name="connsiteX38" fmla="*/ 121338 w 1762813"/>
              <a:gd name="connsiteY38" fmla="*/ 184150 h 247650"/>
              <a:gd name="connsiteX39" fmla="*/ 111813 w 1762813"/>
              <a:gd name="connsiteY39" fmla="*/ 187325 h 247650"/>
              <a:gd name="connsiteX40" fmla="*/ 29263 w 1762813"/>
              <a:gd name="connsiteY40" fmla="*/ 193675 h 247650"/>
              <a:gd name="connsiteX41" fmla="*/ 10213 w 1762813"/>
              <a:gd name="connsiteY41" fmla="*/ 196850 h 247650"/>
              <a:gd name="connsiteX42" fmla="*/ 688 w 1762813"/>
              <a:gd name="connsiteY42" fmla="*/ 200025 h 247650"/>
              <a:gd name="connsiteX43" fmla="*/ 57838 w 1762813"/>
              <a:gd name="connsiteY43" fmla="*/ 203200 h 247650"/>
              <a:gd name="connsiteX44" fmla="*/ 283263 w 1762813"/>
              <a:gd name="connsiteY44" fmla="*/ 206375 h 247650"/>
              <a:gd name="connsiteX45" fmla="*/ 435663 w 1762813"/>
              <a:gd name="connsiteY45" fmla="*/ 209550 h 247650"/>
              <a:gd name="connsiteX46" fmla="*/ 492813 w 1762813"/>
              <a:gd name="connsiteY46" fmla="*/ 212725 h 247650"/>
              <a:gd name="connsiteX47" fmla="*/ 524563 w 1762813"/>
              <a:gd name="connsiteY47" fmla="*/ 225425 h 247650"/>
              <a:gd name="connsiteX48" fmla="*/ 543613 w 1762813"/>
              <a:gd name="connsiteY48" fmla="*/ 231775 h 247650"/>
              <a:gd name="connsiteX49" fmla="*/ 559488 w 1762813"/>
              <a:gd name="connsiteY49" fmla="*/ 238125 h 247650"/>
              <a:gd name="connsiteX50" fmla="*/ 622988 w 1762813"/>
              <a:gd name="connsiteY50" fmla="*/ 241300 h 247650"/>
              <a:gd name="connsiteX51" fmla="*/ 705538 w 1762813"/>
              <a:gd name="connsiteY51" fmla="*/ 247650 h 247650"/>
              <a:gd name="connsiteX52" fmla="*/ 972238 w 1762813"/>
              <a:gd name="connsiteY52" fmla="*/ 244475 h 247650"/>
              <a:gd name="connsiteX53" fmla="*/ 1188138 w 1762813"/>
              <a:gd name="connsiteY53" fmla="*/ 238125 h 247650"/>
              <a:gd name="connsiteX54" fmla="*/ 1242113 w 1762813"/>
              <a:gd name="connsiteY54" fmla="*/ 234950 h 247650"/>
              <a:gd name="connsiteX55" fmla="*/ 1257988 w 1762813"/>
              <a:gd name="connsiteY55" fmla="*/ 231775 h 247650"/>
              <a:gd name="connsiteX56" fmla="*/ 1270688 w 1762813"/>
              <a:gd name="connsiteY56" fmla="*/ 228600 h 247650"/>
              <a:gd name="connsiteX57" fmla="*/ 1626288 w 1762813"/>
              <a:gd name="connsiteY57" fmla="*/ 225425 h 247650"/>
              <a:gd name="connsiteX58" fmla="*/ 1677088 w 1762813"/>
              <a:gd name="connsiteY58" fmla="*/ 222250 h 247650"/>
              <a:gd name="connsiteX59" fmla="*/ 1699313 w 1762813"/>
              <a:gd name="connsiteY59" fmla="*/ 215900 h 247650"/>
              <a:gd name="connsiteX60" fmla="*/ 1708838 w 1762813"/>
              <a:gd name="connsiteY60" fmla="*/ 209550 h 247650"/>
              <a:gd name="connsiteX61" fmla="*/ 1731063 w 1762813"/>
              <a:gd name="connsiteY61" fmla="*/ 203200 h 247650"/>
              <a:gd name="connsiteX62" fmla="*/ 1740588 w 1762813"/>
              <a:gd name="connsiteY62" fmla="*/ 196850 h 247650"/>
              <a:gd name="connsiteX63" fmla="*/ 1762813 w 1762813"/>
              <a:gd name="connsiteY63" fmla="*/ 177800 h 247650"/>
              <a:gd name="connsiteX64" fmla="*/ 1759638 w 1762813"/>
              <a:gd name="connsiteY64" fmla="*/ 168275 h 247650"/>
              <a:gd name="connsiteX65" fmla="*/ 1750113 w 1762813"/>
              <a:gd name="connsiteY65" fmla="*/ 165100 h 247650"/>
              <a:gd name="connsiteX66" fmla="*/ 1737413 w 1762813"/>
              <a:gd name="connsiteY66" fmla="*/ 161925 h 247650"/>
              <a:gd name="connsiteX67" fmla="*/ 1727888 w 1762813"/>
              <a:gd name="connsiteY67" fmla="*/ 158750 h 247650"/>
              <a:gd name="connsiteX68" fmla="*/ 1702488 w 1762813"/>
              <a:gd name="connsiteY68" fmla="*/ 152400 h 247650"/>
              <a:gd name="connsiteX69" fmla="*/ 1692963 w 1762813"/>
              <a:gd name="connsiteY69" fmla="*/ 149225 h 247650"/>
              <a:gd name="connsiteX70" fmla="*/ 1664388 w 1762813"/>
              <a:gd name="connsiteY70" fmla="*/ 130175 h 247650"/>
              <a:gd name="connsiteX71" fmla="*/ 1654863 w 1762813"/>
              <a:gd name="connsiteY71" fmla="*/ 123825 h 247650"/>
              <a:gd name="connsiteX72" fmla="*/ 1645338 w 1762813"/>
              <a:gd name="connsiteY72" fmla="*/ 114300 h 247650"/>
              <a:gd name="connsiteX73" fmla="*/ 1632638 w 1762813"/>
              <a:gd name="connsiteY73" fmla="*/ 107950 h 247650"/>
              <a:gd name="connsiteX74" fmla="*/ 1613588 w 1762813"/>
              <a:gd name="connsiteY74" fmla="*/ 98425 h 247650"/>
              <a:gd name="connsiteX75" fmla="*/ 1594538 w 1762813"/>
              <a:gd name="connsiteY75" fmla="*/ 85725 h 247650"/>
              <a:gd name="connsiteX76" fmla="*/ 1585013 w 1762813"/>
              <a:gd name="connsiteY76" fmla="*/ 76200 h 247650"/>
              <a:gd name="connsiteX77" fmla="*/ 1565963 w 1762813"/>
              <a:gd name="connsiteY77" fmla="*/ 63500 h 247650"/>
              <a:gd name="connsiteX78" fmla="*/ 1537388 w 1762813"/>
              <a:gd name="connsiteY78" fmla="*/ 44450 h 247650"/>
              <a:gd name="connsiteX79" fmla="*/ 1527863 w 1762813"/>
              <a:gd name="connsiteY79" fmla="*/ 38100 h 247650"/>
              <a:gd name="connsiteX80" fmla="*/ 1518338 w 1762813"/>
              <a:gd name="connsiteY80" fmla="*/ 28575 h 247650"/>
              <a:gd name="connsiteX81" fmla="*/ 1496113 w 1762813"/>
              <a:gd name="connsiteY81" fmla="*/ 19050 h 247650"/>
              <a:gd name="connsiteX82" fmla="*/ 1483413 w 1762813"/>
              <a:gd name="connsiteY82" fmla="*/ 12700 h 247650"/>
              <a:gd name="connsiteX83" fmla="*/ 1454838 w 1762813"/>
              <a:gd name="connsiteY83" fmla="*/ 9525 h 247650"/>
              <a:gd name="connsiteX84" fmla="*/ 1292913 w 1762813"/>
              <a:gd name="connsiteY84" fmla="*/ 63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762813" h="247650">
                <a:moveTo>
                  <a:pt x="1346888" y="0"/>
                </a:moveTo>
                <a:cubicBezTo>
                  <a:pt x="1319371" y="1058"/>
                  <a:pt x="1291818" y="1402"/>
                  <a:pt x="1264338" y="3175"/>
                </a:cubicBezTo>
                <a:cubicBezTo>
                  <a:pt x="1253209" y="3893"/>
                  <a:pt x="1239555" y="9319"/>
                  <a:pt x="1229413" y="12700"/>
                </a:cubicBezTo>
                <a:cubicBezTo>
                  <a:pt x="1226238" y="13758"/>
                  <a:pt x="1223170" y="15219"/>
                  <a:pt x="1219888" y="15875"/>
                </a:cubicBezTo>
                <a:cubicBezTo>
                  <a:pt x="1214596" y="16933"/>
                  <a:pt x="1209248" y="17741"/>
                  <a:pt x="1204013" y="19050"/>
                </a:cubicBezTo>
                <a:cubicBezTo>
                  <a:pt x="1200766" y="19862"/>
                  <a:pt x="1197825" y="21968"/>
                  <a:pt x="1194488" y="22225"/>
                </a:cubicBezTo>
                <a:cubicBezTo>
                  <a:pt x="1170195" y="24094"/>
                  <a:pt x="1145805" y="24342"/>
                  <a:pt x="1121463" y="25400"/>
                </a:cubicBezTo>
                <a:cubicBezTo>
                  <a:pt x="1089452" y="36070"/>
                  <a:pt x="1139105" y="19790"/>
                  <a:pt x="1099238" y="31750"/>
                </a:cubicBezTo>
                <a:cubicBezTo>
                  <a:pt x="1092827" y="33673"/>
                  <a:pt x="1086752" y="36787"/>
                  <a:pt x="1080188" y="38100"/>
                </a:cubicBezTo>
                <a:cubicBezTo>
                  <a:pt x="1063615" y="41415"/>
                  <a:pt x="1059711" y="41751"/>
                  <a:pt x="1042088" y="47625"/>
                </a:cubicBezTo>
                <a:cubicBezTo>
                  <a:pt x="1019934" y="55010"/>
                  <a:pt x="1032876" y="52027"/>
                  <a:pt x="1013513" y="60325"/>
                </a:cubicBezTo>
                <a:cubicBezTo>
                  <a:pt x="1005214" y="63882"/>
                  <a:pt x="1000239" y="63990"/>
                  <a:pt x="991288" y="66675"/>
                </a:cubicBezTo>
                <a:cubicBezTo>
                  <a:pt x="984877" y="68598"/>
                  <a:pt x="978588" y="70908"/>
                  <a:pt x="972238" y="73025"/>
                </a:cubicBezTo>
                <a:cubicBezTo>
                  <a:pt x="972213" y="73033"/>
                  <a:pt x="953188" y="79375"/>
                  <a:pt x="953188" y="79375"/>
                </a:cubicBezTo>
                <a:cubicBezTo>
                  <a:pt x="947896" y="81492"/>
                  <a:pt x="942793" y="84159"/>
                  <a:pt x="937313" y="85725"/>
                </a:cubicBezTo>
                <a:cubicBezTo>
                  <a:pt x="927931" y="88406"/>
                  <a:pt x="918204" y="89708"/>
                  <a:pt x="908738" y="92075"/>
                </a:cubicBezTo>
                <a:cubicBezTo>
                  <a:pt x="905491" y="92887"/>
                  <a:pt x="902460" y="94438"/>
                  <a:pt x="899213" y="95250"/>
                </a:cubicBezTo>
                <a:cubicBezTo>
                  <a:pt x="893978" y="96559"/>
                  <a:pt x="888507" y="96874"/>
                  <a:pt x="883338" y="98425"/>
                </a:cubicBezTo>
                <a:cubicBezTo>
                  <a:pt x="877879" y="100063"/>
                  <a:pt x="872961" y="103275"/>
                  <a:pt x="867463" y="104775"/>
                </a:cubicBezTo>
                <a:cubicBezTo>
                  <a:pt x="861252" y="106469"/>
                  <a:pt x="854726" y="106687"/>
                  <a:pt x="848413" y="107950"/>
                </a:cubicBezTo>
                <a:cubicBezTo>
                  <a:pt x="844134" y="108806"/>
                  <a:pt x="839973" y="110178"/>
                  <a:pt x="835713" y="111125"/>
                </a:cubicBezTo>
                <a:cubicBezTo>
                  <a:pt x="830445" y="112296"/>
                  <a:pt x="825073" y="112991"/>
                  <a:pt x="819838" y="114300"/>
                </a:cubicBezTo>
                <a:cubicBezTo>
                  <a:pt x="816591" y="115112"/>
                  <a:pt x="813531" y="116556"/>
                  <a:pt x="810313" y="117475"/>
                </a:cubicBezTo>
                <a:cubicBezTo>
                  <a:pt x="806117" y="118674"/>
                  <a:pt x="801809" y="119451"/>
                  <a:pt x="797613" y="120650"/>
                </a:cubicBezTo>
                <a:cubicBezTo>
                  <a:pt x="794395" y="121569"/>
                  <a:pt x="791306" y="122906"/>
                  <a:pt x="788088" y="123825"/>
                </a:cubicBezTo>
                <a:cubicBezTo>
                  <a:pt x="783892" y="125024"/>
                  <a:pt x="779568" y="125746"/>
                  <a:pt x="775388" y="127000"/>
                </a:cubicBezTo>
                <a:cubicBezTo>
                  <a:pt x="766279" y="129733"/>
                  <a:pt x="753652" y="134984"/>
                  <a:pt x="743638" y="136525"/>
                </a:cubicBezTo>
                <a:cubicBezTo>
                  <a:pt x="734166" y="137982"/>
                  <a:pt x="724588" y="138642"/>
                  <a:pt x="715063" y="139700"/>
                </a:cubicBezTo>
                <a:cubicBezTo>
                  <a:pt x="695633" y="146177"/>
                  <a:pt x="713475" y="140921"/>
                  <a:pt x="680138" y="146050"/>
                </a:cubicBezTo>
                <a:cubicBezTo>
                  <a:pt x="631998" y="153456"/>
                  <a:pt x="718777" y="145591"/>
                  <a:pt x="616638" y="152400"/>
                </a:cubicBezTo>
                <a:cubicBezTo>
                  <a:pt x="599507" y="158110"/>
                  <a:pt x="606186" y="156623"/>
                  <a:pt x="578538" y="158750"/>
                </a:cubicBezTo>
                <a:cubicBezTo>
                  <a:pt x="560568" y="160132"/>
                  <a:pt x="542582" y="161575"/>
                  <a:pt x="524563" y="161925"/>
                </a:cubicBezTo>
                <a:lnTo>
                  <a:pt x="251513" y="165100"/>
                </a:lnTo>
                <a:cubicBezTo>
                  <a:pt x="243046" y="166158"/>
                  <a:pt x="234613" y="167536"/>
                  <a:pt x="226113" y="168275"/>
                </a:cubicBezTo>
                <a:cubicBezTo>
                  <a:pt x="210263" y="169653"/>
                  <a:pt x="194301" y="169693"/>
                  <a:pt x="178488" y="171450"/>
                </a:cubicBezTo>
                <a:cubicBezTo>
                  <a:pt x="175162" y="171820"/>
                  <a:pt x="172181" y="173706"/>
                  <a:pt x="168963" y="174625"/>
                </a:cubicBezTo>
                <a:cubicBezTo>
                  <a:pt x="164767" y="175824"/>
                  <a:pt x="160556" y="177019"/>
                  <a:pt x="156263" y="177800"/>
                </a:cubicBezTo>
                <a:cubicBezTo>
                  <a:pt x="148900" y="179139"/>
                  <a:pt x="141401" y="179636"/>
                  <a:pt x="134038" y="180975"/>
                </a:cubicBezTo>
                <a:cubicBezTo>
                  <a:pt x="129745" y="181756"/>
                  <a:pt x="125534" y="182951"/>
                  <a:pt x="121338" y="184150"/>
                </a:cubicBezTo>
                <a:cubicBezTo>
                  <a:pt x="118120" y="185069"/>
                  <a:pt x="115095" y="186669"/>
                  <a:pt x="111813" y="187325"/>
                </a:cubicBezTo>
                <a:cubicBezTo>
                  <a:pt x="86001" y="192487"/>
                  <a:pt x="53075" y="192422"/>
                  <a:pt x="29263" y="193675"/>
                </a:cubicBezTo>
                <a:cubicBezTo>
                  <a:pt x="22913" y="194733"/>
                  <a:pt x="16497" y="195453"/>
                  <a:pt x="10213" y="196850"/>
                </a:cubicBezTo>
                <a:cubicBezTo>
                  <a:pt x="6946" y="197576"/>
                  <a:pt x="-2629" y="199583"/>
                  <a:pt x="688" y="200025"/>
                </a:cubicBezTo>
                <a:cubicBezTo>
                  <a:pt x="19600" y="202547"/>
                  <a:pt x="38788" y="202142"/>
                  <a:pt x="57838" y="203200"/>
                </a:cubicBezTo>
                <a:cubicBezTo>
                  <a:pt x="139240" y="235761"/>
                  <a:pt x="59861" y="206375"/>
                  <a:pt x="283263" y="206375"/>
                </a:cubicBezTo>
                <a:cubicBezTo>
                  <a:pt x="334074" y="206375"/>
                  <a:pt x="384863" y="208492"/>
                  <a:pt x="435663" y="209550"/>
                </a:cubicBezTo>
                <a:cubicBezTo>
                  <a:pt x="454713" y="210608"/>
                  <a:pt x="473881" y="210358"/>
                  <a:pt x="492813" y="212725"/>
                </a:cubicBezTo>
                <a:cubicBezTo>
                  <a:pt x="508130" y="214640"/>
                  <a:pt x="511691" y="220276"/>
                  <a:pt x="524563" y="225425"/>
                </a:cubicBezTo>
                <a:cubicBezTo>
                  <a:pt x="530778" y="227911"/>
                  <a:pt x="537398" y="229289"/>
                  <a:pt x="543613" y="231775"/>
                </a:cubicBezTo>
                <a:cubicBezTo>
                  <a:pt x="548905" y="233892"/>
                  <a:pt x="553829" y="237446"/>
                  <a:pt x="559488" y="238125"/>
                </a:cubicBezTo>
                <a:cubicBezTo>
                  <a:pt x="580530" y="240650"/>
                  <a:pt x="601821" y="240242"/>
                  <a:pt x="622988" y="241300"/>
                </a:cubicBezTo>
                <a:cubicBezTo>
                  <a:pt x="656570" y="246897"/>
                  <a:pt x="656587" y="247650"/>
                  <a:pt x="705538" y="247650"/>
                </a:cubicBezTo>
                <a:cubicBezTo>
                  <a:pt x="794444" y="247650"/>
                  <a:pt x="883338" y="245533"/>
                  <a:pt x="972238" y="244475"/>
                </a:cubicBezTo>
                <a:cubicBezTo>
                  <a:pt x="1066220" y="234033"/>
                  <a:pt x="969480" y="243879"/>
                  <a:pt x="1188138" y="238125"/>
                </a:cubicBezTo>
                <a:cubicBezTo>
                  <a:pt x="1206155" y="237651"/>
                  <a:pt x="1224121" y="236008"/>
                  <a:pt x="1242113" y="234950"/>
                </a:cubicBezTo>
                <a:cubicBezTo>
                  <a:pt x="1247405" y="233892"/>
                  <a:pt x="1252720" y="232946"/>
                  <a:pt x="1257988" y="231775"/>
                </a:cubicBezTo>
                <a:cubicBezTo>
                  <a:pt x="1262248" y="230828"/>
                  <a:pt x="1266325" y="228675"/>
                  <a:pt x="1270688" y="228600"/>
                </a:cubicBezTo>
                <a:lnTo>
                  <a:pt x="1626288" y="225425"/>
                </a:lnTo>
                <a:cubicBezTo>
                  <a:pt x="1643221" y="224367"/>
                  <a:pt x="1660206" y="223938"/>
                  <a:pt x="1677088" y="222250"/>
                </a:cubicBezTo>
                <a:cubicBezTo>
                  <a:pt x="1679631" y="221996"/>
                  <a:pt x="1695928" y="217592"/>
                  <a:pt x="1699313" y="215900"/>
                </a:cubicBezTo>
                <a:cubicBezTo>
                  <a:pt x="1702726" y="214193"/>
                  <a:pt x="1705331" y="211053"/>
                  <a:pt x="1708838" y="209550"/>
                </a:cubicBezTo>
                <a:cubicBezTo>
                  <a:pt x="1723080" y="203446"/>
                  <a:pt x="1718706" y="209379"/>
                  <a:pt x="1731063" y="203200"/>
                </a:cubicBezTo>
                <a:cubicBezTo>
                  <a:pt x="1734476" y="201493"/>
                  <a:pt x="1737483" y="199068"/>
                  <a:pt x="1740588" y="196850"/>
                </a:cubicBezTo>
                <a:cubicBezTo>
                  <a:pt x="1754844" y="186667"/>
                  <a:pt x="1751274" y="189339"/>
                  <a:pt x="1762813" y="177800"/>
                </a:cubicBezTo>
                <a:cubicBezTo>
                  <a:pt x="1761755" y="174625"/>
                  <a:pt x="1762005" y="170642"/>
                  <a:pt x="1759638" y="168275"/>
                </a:cubicBezTo>
                <a:cubicBezTo>
                  <a:pt x="1757271" y="165908"/>
                  <a:pt x="1753331" y="166019"/>
                  <a:pt x="1750113" y="165100"/>
                </a:cubicBezTo>
                <a:cubicBezTo>
                  <a:pt x="1745917" y="163901"/>
                  <a:pt x="1741609" y="163124"/>
                  <a:pt x="1737413" y="161925"/>
                </a:cubicBezTo>
                <a:cubicBezTo>
                  <a:pt x="1734195" y="161006"/>
                  <a:pt x="1731117" y="159631"/>
                  <a:pt x="1727888" y="158750"/>
                </a:cubicBezTo>
                <a:cubicBezTo>
                  <a:pt x="1719468" y="156454"/>
                  <a:pt x="1710767" y="155160"/>
                  <a:pt x="1702488" y="152400"/>
                </a:cubicBezTo>
                <a:cubicBezTo>
                  <a:pt x="1699313" y="151342"/>
                  <a:pt x="1695889" y="150850"/>
                  <a:pt x="1692963" y="149225"/>
                </a:cubicBezTo>
                <a:lnTo>
                  <a:pt x="1664388" y="130175"/>
                </a:lnTo>
                <a:cubicBezTo>
                  <a:pt x="1661213" y="128058"/>
                  <a:pt x="1657561" y="126523"/>
                  <a:pt x="1654863" y="123825"/>
                </a:cubicBezTo>
                <a:cubicBezTo>
                  <a:pt x="1651688" y="120650"/>
                  <a:pt x="1648992" y="116910"/>
                  <a:pt x="1645338" y="114300"/>
                </a:cubicBezTo>
                <a:cubicBezTo>
                  <a:pt x="1641487" y="111549"/>
                  <a:pt x="1636747" y="110298"/>
                  <a:pt x="1632638" y="107950"/>
                </a:cubicBezTo>
                <a:cubicBezTo>
                  <a:pt x="1615404" y="98102"/>
                  <a:pt x="1631052" y="104246"/>
                  <a:pt x="1613588" y="98425"/>
                </a:cubicBezTo>
                <a:cubicBezTo>
                  <a:pt x="1599853" y="77822"/>
                  <a:pt x="1616618" y="98342"/>
                  <a:pt x="1594538" y="85725"/>
                </a:cubicBezTo>
                <a:cubicBezTo>
                  <a:pt x="1590639" y="83497"/>
                  <a:pt x="1588557" y="78957"/>
                  <a:pt x="1585013" y="76200"/>
                </a:cubicBezTo>
                <a:cubicBezTo>
                  <a:pt x="1578989" y="71515"/>
                  <a:pt x="1572313" y="67733"/>
                  <a:pt x="1565963" y="63500"/>
                </a:cubicBezTo>
                <a:lnTo>
                  <a:pt x="1537388" y="44450"/>
                </a:lnTo>
                <a:cubicBezTo>
                  <a:pt x="1534213" y="42333"/>
                  <a:pt x="1530561" y="40798"/>
                  <a:pt x="1527863" y="38100"/>
                </a:cubicBezTo>
                <a:cubicBezTo>
                  <a:pt x="1524688" y="34925"/>
                  <a:pt x="1521992" y="31185"/>
                  <a:pt x="1518338" y="28575"/>
                </a:cubicBezTo>
                <a:cubicBezTo>
                  <a:pt x="1507808" y="21053"/>
                  <a:pt x="1506477" y="23492"/>
                  <a:pt x="1496113" y="19050"/>
                </a:cubicBezTo>
                <a:cubicBezTo>
                  <a:pt x="1491763" y="17186"/>
                  <a:pt x="1488025" y="13764"/>
                  <a:pt x="1483413" y="12700"/>
                </a:cubicBezTo>
                <a:cubicBezTo>
                  <a:pt x="1474075" y="10545"/>
                  <a:pt x="1464356" y="10645"/>
                  <a:pt x="1454838" y="9525"/>
                </a:cubicBezTo>
                <a:cubicBezTo>
                  <a:pt x="1379871" y="705"/>
                  <a:pt x="1461490" y="6350"/>
                  <a:pt x="1292913" y="635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23EF560-1597-4D27-A195-D3C4FA26D1FD}"/>
              </a:ext>
            </a:extLst>
          </p:cNvPr>
          <p:cNvSpPr/>
          <p:nvPr/>
        </p:nvSpPr>
        <p:spPr>
          <a:xfrm>
            <a:off x="427698" y="2005839"/>
            <a:ext cx="3083876" cy="571292"/>
          </a:xfrm>
          <a:custGeom>
            <a:avLst/>
            <a:gdLst>
              <a:gd name="connsiteX0" fmla="*/ 19050 w 3530997"/>
              <a:gd name="connsiteY0" fmla="*/ 533639 h 571739"/>
              <a:gd name="connsiteX1" fmla="*/ 203200 w 3530997"/>
              <a:gd name="connsiteY1" fmla="*/ 514589 h 571739"/>
              <a:gd name="connsiteX2" fmla="*/ 244475 w 3530997"/>
              <a:gd name="connsiteY2" fmla="*/ 508239 h 571739"/>
              <a:gd name="connsiteX3" fmla="*/ 285750 w 3530997"/>
              <a:gd name="connsiteY3" fmla="*/ 505064 h 571739"/>
              <a:gd name="connsiteX4" fmla="*/ 317500 w 3530997"/>
              <a:gd name="connsiteY4" fmla="*/ 501889 h 571739"/>
              <a:gd name="connsiteX5" fmla="*/ 330200 w 3530997"/>
              <a:gd name="connsiteY5" fmla="*/ 495539 h 571739"/>
              <a:gd name="connsiteX6" fmla="*/ 352425 w 3530997"/>
              <a:gd name="connsiteY6" fmla="*/ 492364 h 571739"/>
              <a:gd name="connsiteX7" fmla="*/ 488950 w 3530997"/>
              <a:gd name="connsiteY7" fmla="*/ 489189 h 571739"/>
              <a:gd name="connsiteX8" fmla="*/ 498475 w 3530997"/>
              <a:gd name="connsiteY8" fmla="*/ 486014 h 571739"/>
              <a:gd name="connsiteX9" fmla="*/ 520700 w 3530997"/>
              <a:gd name="connsiteY9" fmla="*/ 479664 h 571739"/>
              <a:gd name="connsiteX10" fmla="*/ 542925 w 3530997"/>
              <a:gd name="connsiteY10" fmla="*/ 466964 h 571739"/>
              <a:gd name="connsiteX11" fmla="*/ 565150 w 3530997"/>
              <a:gd name="connsiteY11" fmla="*/ 460614 h 571739"/>
              <a:gd name="connsiteX12" fmla="*/ 850900 w 3530997"/>
              <a:gd name="connsiteY12" fmla="*/ 463789 h 571739"/>
              <a:gd name="connsiteX13" fmla="*/ 1358900 w 3530997"/>
              <a:gd name="connsiteY13" fmla="*/ 463789 h 571739"/>
              <a:gd name="connsiteX14" fmla="*/ 1397000 w 3530997"/>
              <a:gd name="connsiteY14" fmla="*/ 466964 h 571739"/>
              <a:gd name="connsiteX15" fmla="*/ 1412875 w 3530997"/>
              <a:gd name="connsiteY15" fmla="*/ 470139 h 571739"/>
              <a:gd name="connsiteX16" fmla="*/ 1425575 w 3530997"/>
              <a:gd name="connsiteY16" fmla="*/ 473314 h 571739"/>
              <a:gd name="connsiteX17" fmla="*/ 1552575 w 3530997"/>
              <a:gd name="connsiteY17" fmla="*/ 479664 h 571739"/>
              <a:gd name="connsiteX18" fmla="*/ 1612900 w 3530997"/>
              <a:gd name="connsiteY18" fmla="*/ 482839 h 571739"/>
              <a:gd name="connsiteX19" fmla="*/ 1676400 w 3530997"/>
              <a:gd name="connsiteY19" fmla="*/ 492364 h 571739"/>
              <a:gd name="connsiteX20" fmla="*/ 1822450 w 3530997"/>
              <a:gd name="connsiteY20" fmla="*/ 495539 h 571739"/>
              <a:gd name="connsiteX21" fmla="*/ 1831975 w 3530997"/>
              <a:gd name="connsiteY21" fmla="*/ 498714 h 571739"/>
              <a:gd name="connsiteX22" fmla="*/ 2136775 w 3530997"/>
              <a:gd name="connsiteY22" fmla="*/ 505064 h 571739"/>
              <a:gd name="connsiteX23" fmla="*/ 2159000 w 3530997"/>
              <a:gd name="connsiteY23" fmla="*/ 511414 h 571739"/>
              <a:gd name="connsiteX24" fmla="*/ 2197100 w 3530997"/>
              <a:gd name="connsiteY24" fmla="*/ 514589 h 571739"/>
              <a:gd name="connsiteX25" fmla="*/ 2209800 w 3530997"/>
              <a:gd name="connsiteY25" fmla="*/ 517764 h 571739"/>
              <a:gd name="connsiteX26" fmla="*/ 2232025 w 3530997"/>
              <a:gd name="connsiteY26" fmla="*/ 520939 h 571739"/>
              <a:gd name="connsiteX27" fmla="*/ 2251075 w 3530997"/>
              <a:gd name="connsiteY27" fmla="*/ 527289 h 571739"/>
              <a:gd name="connsiteX28" fmla="*/ 2270125 w 3530997"/>
              <a:gd name="connsiteY28" fmla="*/ 533639 h 571739"/>
              <a:gd name="connsiteX29" fmla="*/ 2314575 w 3530997"/>
              <a:gd name="connsiteY29" fmla="*/ 539989 h 571739"/>
              <a:gd name="connsiteX30" fmla="*/ 2324100 w 3530997"/>
              <a:gd name="connsiteY30" fmla="*/ 543164 h 571739"/>
              <a:gd name="connsiteX31" fmla="*/ 2425700 w 3530997"/>
              <a:gd name="connsiteY31" fmla="*/ 549514 h 571739"/>
              <a:gd name="connsiteX32" fmla="*/ 2444750 w 3530997"/>
              <a:gd name="connsiteY32" fmla="*/ 552689 h 571739"/>
              <a:gd name="connsiteX33" fmla="*/ 2536825 w 3530997"/>
              <a:gd name="connsiteY33" fmla="*/ 562214 h 571739"/>
              <a:gd name="connsiteX34" fmla="*/ 2571750 w 3530997"/>
              <a:gd name="connsiteY34" fmla="*/ 568564 h 571739"/>
              <a:gd name="connsiteX35" fmla="*/ 2590800 w 3530997"/>
              <a:gd name="connsiteY35" fmla="*/ 571739 h 571739"/>
              <a:gd name="connsiteX36" fmla="*/ 2797175 w 3530997"/>
              <a:gd name="connsiteY36" fmla="*/ 568564 h 571739"/>
              <a:gd name="connsiteX37" fmla="*/ 2819400 w 3530997"/>
              <a:gd name="connsiteY37" fmla="*/ 559039 h 571739"/>
              <a:gd name="connsiteX38" fmla="*/ 2844800 w 3530997"/>
              <a:gd name="connsiteY38" fmla="*/ 555864 h 571739"/>
              <a:gd name="connsiteX39" fmla="*/ 2873375 w 3530997"/>
              <a:gd name="connsiteY39" fmla="*/ 546339 h 571739"/>
              <a:gd name="connsiteX40" fmla="*/ 2882900 w 3530997"/>
              <a:gd name="connsiteY40" fmla="*/ 543164 h 571739"/>
              <a:gd name="connsiteX41" fmla="*/ 2901950 w 3530997"/>
              <a:gd name="connsiteY41" fmla="*/ 539989 h 571739"/>
              <a:gd name="connsiteX42" fmla="*/ 2911475 w 3530997"/>
              <a:gd name="connsiteY42" fmla="*/ 536814 h 571739"/>
              <a:gd name="connsiteX43" fmla="*/ 2943225 w 3530997"/>
              <a:gd name="connsiteY43" fmla="*/ 533639 h 571739"/>
              <a:gd name="connsiteX44" fmla="*/ 2965450 w 3530997"/>
              <a:gd name="connsiteY44" fmla="*/ 527289 h 571739"/>
              <a:gd name="connsiteX45" fmla="*/ 3025775 w 3530997"/>
              <a:gd name="connsiteY45" fmla="*/ 524114 h 571739"/>
              <a:gd name="connsiteX46" fmla="*/ 3133725 w 3530997"/>
              <a:gd name="connsiteY46" fmla="*/ 520939 h 571739"/>
              <a:gd name="connsiteX47" fmla="*/ 3162300 w 3530997"/>
              <a:gd name="connsiteY47" fmla="*/ 517764 h 571739"/>
              <a:gd name="connsiteX48" fmla="*/ 3178175 w 3530997"/>
              <a:gd name="connsiteY48" fmla="*/ 514589 h 571739"/>
              <a:gd name="connsiteX49" fmla="*/ 3209925 w 3530997"/>
              <a:gd name="connsiteY49" fmla="*/ 511414 h 571739"/>
              <a:gd name="connsiteX50" fmla="*/ 3222625 w 3530997"/>
              <a:gd name="connsiteY50" fmla="*/ 508239 h 571739"/>
              <a:gd name="connsiteX51" fmla="*/ 3311525 w 3530997"/>
              <a:gd name="connsiteY51" fmla="*/ 501889 h 571739"/>
              <a:gd name="connsiteX52" fmla="*/ 3330575 w 3530997"/>
              <a:gd name="connsiteY52" fmla="*/ 495539 h 571739"/>
              <a:gd name="connsiteX53" fmla="*/ 3340100 w 3530997"/>
              <a:gd name="connsiteY53" fmla="*/ 492364 h 571739"/>
              <a:gd name="connsiteX54" fmla="*/ 3349625 w 3530997"/>
              <a:gd name="connsiteY54" fmla="*/ 486014 h 571739"/>
              <a:gd name="connsiteX55" fmla="*/ 3359150 w 3530997"/>
              <a:gd name="connsiteY55" fmla="*/ 482839 h 571739"/>
              <a:gd name="connsiteX56" fmla="*/ 3371850 w 3530997"/>
              <a:gd name="connsiteY56" fmla="*/ 476489 h 571739"/>
              <a:gd name="connsiteX57" fmla="*/ 3387725 w 3530997"/>
              <a:gd name="connsiteY57" fmla="*/ 466964 h 571739"/>
              <a:gd name="connsiteX58" fmla="*/ 3397250 w 3530997"/>
              <a:gd name="connsiteY58" fmla="*/ 460614 h 571739"/>
              <a:gd name="connsiteX59" fmla="*/ 3406775 w 3530997"/>
              <a:gd name="connsiteY59" fmla="*/ 457439 h 571739"/>
              <a:gd name="connsiteX60" fmla="*/ 3448050 w 3530997"/>
              <a:gd name="connsiteY60" fmla="*/ 444739 h 571739"/>
              <a:gd name="connsiteX61" fmla="*/ 3457575 w 3530997"/>
              <a:gd name="connsiteY61" fmla="*/ 441564 h 571739"/>
              <a:gd name="connsiteX62" fmla="*/ 3473450 w 3530997"/>
              <a:gd name="connsiteY62" fmla="*/ 438389 h 571739"/>
              <a:gd name="connsiteX63" fmla="*/ 3517900 w 3530997"/>
              <a:gd name="connsiteY63" fmla="*/ 432039 h 571739"/>
              <a:gd name="connsiteX64" fmla="*/ 3530600 w 3530997"/>
              <a:gd name="connsiteY64" fmla="*/ 425689 h 571739"/>
              <a:gd name="connsiteX65" fmla="*/ 3511550 w 3530997"/>
              <a:gd name="connsiteY65" fmla="*/ 422514 h 571739"/>
              <a:gd name="connsiteX66" fmla="*/ 3495675 w 3530997"/>
              <a:gd name="connsiteY66" fmla="*/ 419339 h 571739"/>
              <a:gd name="connsiteX67" fmla="*/ 3476625 w 3530997"/>
              <a:gd name="connsiteY67" fmla="*/ 412989 h 571739"/>
              <a:gd name="connsiteX68" fmla="*/ 3454400 w 3530997"/>
              <a:gd name="connsiteY68" fmla="*/ 406639 h 571739"/>
              <a:gd name="connsiteX69" fmla="*/ 3441700 w 3530997"/>
              <a:gd name="connsiteY69" fmla="*/ 403464 h 571739"/>
              <a:gd name="connsiteX70" fmla="*/ 3429000 w 3530997"/>
              <a:gd name="connsiteY70" fmla="*/ 397114 h 571739"/>
              <a:gd name="connsiteX71" fmla="*/ 3397250 w 3530997"/>
              <a:gd name="connsiteY71" fmla="*/ 390764 h 571739"/>
              <a:gd name="connsiteX72" fmla="*/ 3359150 w 3530997"/>
              <a:gd name="connsiteY72" fmla="*/ 381239 h 571739"/>
              <a:gd name="connsiteX73" fmla="*/ 3298825 w 3530997"/>
              <a:gd name="connsiteY73" fmla="*/ 374889 h 571739"/>
              <a:gd name="connsiteX74" fmla="*/ 3257550 w 3530997"/>
              <a:gd name="connsiteY74" fmla="*/ 368539 h 571739"/>
              <a:gd name="connsiteX75" fmla="*/ 3244850 w 3530997"/>
              <a:gd name="connsiteY75" fmla="*/ 365364 h 571739"/>
              <a:gd name="connsiteX76" fmla="*/ 3206750 w 3530997"/>
              <a:gd name="connsiteY76" fmla="*/ 359014 h 571739"/>
              <a:gd name="connsiteX77" fmla="*/ 3178175 w 3530997"/>
              <a:gd name="connsiteY77" fmla="*/ 349489 h 571739"/>
              <a:gd name="connsiteX78" fmla="*/ 3124200 w 3530997"/>
              <a:gd name="connsiteY78" fmla="*/ 343139 h 571739"/>
              <a:gd name="connsiteX79" fmla="*/ 3092450 w 3530997"/>
              <a:gd name="connsiteY79" fmla="*/ 336789 h 571739"/>
              <a:gd name="connsiteX80" fmla="*/ 3076575 w 3530997"/>
              <a:gd name="connsiteY80" fmla="*/ 333614 h 571739"/>
              <a:gd name="connsiteX81" fmla="*/ 3063875 w 3530997"/>
              <a:gd name="connsiteY81" fmla="*/ 330439 h 571739"/>
              <a:gd name="connsiteX82" fmla="*/ 3044825 w 3530997"/>
              <a:gd name="connsiteY82" fmla="*/ 327264 h 571739"/>
              <a:gd name="connsiteX83" fmla="*/ 3019425 w 3530997"/>
              <a:gd name="connsiteY83" fmla="*/ 320914 h 571739"/>
              <a:gd name="connsiteX84" fmla="*/ 3003550 w 3530997"/>
              <a:gd name="connsiteY84" fmla="*/ 317739 h 571739"/>
              <a:gd name="connsiteX85" fmla="*/ 2990850 w 3530997"/>
              <a:gd name="connsiteY85" fmla="*/ 314564 h 571739"/>
              <a:gd name="connsiteX86" fmla="*/ 2971800 w 3530997"/>
              <a:gd name="connsiteY86" fmla="*/ 308214 h 571739"/>
              <a:gd name="connsiteX87" fmla="*/ 2949575 w 3530997"/>
              <a:gd name="connsiteY87" fmla="*/ 305039 h 571739"/>
              <a:gd name="connsiteX88" fmla="*/ 2924175 w 3530997"/>
              <a:gd name="connsiteY88" fmla="*/ 295514 h 571739"/>
              <a:gd name="connsiteX89" fmla="*/ 2901950 w 3530997"/>
              <a:gd name="connsiteY89" fmla="*/ 292339 h 571739"/>
              <a:gd name="connsiteX90" fmla="*/ 2835275 w 3530997"/>
              <a:gd name="connsiteY90" fmla="*/ 285989 h 571739"/>
              <a:gd name="connsiteX91" fmla="*/ 2730500 w 3530997"/>
              <a:gd name="connsiteY91" fmla="*/ 279639 h 571739"/>
              <a:gd name="connsiteX92" fmla="*/ 2701925 w 3530997"/>
              <a:gd name="connsiteY92" fmla="*/ 276464 h 571739"/>
              <a:gd name="connsiteX93" fmla="*/ 2692400 w 3530997"/>
              <a:gd name="connsiteY93" fmla="*/ 273289 h 571739"/>
              <a:gd name="connsiteX94" fmla="*/ 2660650 w 3530997"/>
              <a:gd name="connsiteY94" fmla="*/ 270114 h 571739"/>
              <a:gd name="connsiteX95" fmla="*/ 2619375 w 3530997"/>
              <a:gd name="connsiteY95" fmla="*/ 263764 h 571739"/>
              <a:gd name="connsiteX96" fmla="*/ 2603500 w 3530997"/>
              <a:gd name="connsiteY96" fmla="*/ 260589 h 571739"/>
              <a:gd name="connsiteX97" fmla="*/ 2584450 w 3530997"/>
              <a:gd name="connsiteY97" fmla="*/ 254239 h 571739"/>
              <a:gd name="connsiteX98" fmla="*/ 2533650 w 3530997"/>
              <a:gd name="connsiteY98" fmla="*/ 247889 h 571739"/>
              <a:gd name="connsiteX99" fmla="*/ 2362200 w 3530997"/>
              <a:gd name="connsiteY99" fmla="*/ 244714 h 571739"/>
              <a:gd name="connsiteX100" fmla="*/ 2327275 w 3530997"/>
              <a:gd name="connsiteY100" fmla="*/ 238364 h 571739"/>
              <a:gd name="connsiteX101" fmla="*/ 2311400 w 3530997"/>
              <a:gd name="connsiteY101" fmla="*/ 235189 h 571739"/>
              <a:gd name="connsiteX102" fmla="*/ 2171700 w 3530997"/>
              <a:gd name="connsiteY102" fmla="*/ 225664 h 571739"/>
              <a:gd name="connsiteX103" fmla="*/ 2114550 w 3530997"/>
              <a:gd name="connsiteY103" fmla="*/ 219314 h 571739"/>
              <a:gd name="connsiteX104" fmla="*/ 2092325 w 3530997"/>
              <a:gd name="connsiteY104" fmla="*/ 212964 h 571739"/>
              <a:gd name="connsiteX105" fmla="*/ 2082800 w 3530997"/>
              <a:gd name="connsiteY105" fmla="*/ 209789 h 571739"/>
              <a:gd name="connsiteX106" fmla="*/ 2066925 w 3530997"/>
              <a:gd name="connsiteY106" fmla="*/ 206614 h 571739"/>
              <a:gd name="connsiteX107" fmla="*/ 2054225 w 3530997"/>
              <a:gd name="connsiteY107" fmla="*/ 203439 h 571739"/>
              <a:gd name="connsiteX108" fmla="*/ 2028825 w 3530997"/>
              <a:gd name="connsiteY108" fmla="*/ 200264 h 571739"/>
              <a:gd name="connsiteX109" fmla="*/ 1997075 w 3530997"/>
              <a:gd name="connsiteY109" fmla="*/ 190739 h 571739"/>
              <a:gd name="connsiteX110" fmla="*/ 1974850 w 3530997"/>
              <a:gd name="connsiteY110" fmla="*/ 184389 h 571739"/>
              <a:gd name="connsiteX111" fmla="*/ 1924050 w 3530997"/>
              <a:gd name="connsiteY111" fmla="*/ 178039 h 571739"/>
              <a:gd name="connsiteX112" fmla="*/ 1911350 w 3530997"/>
              <a:gd name="connsiteY112" fmla="*/ 174864 h 571739"/>
              <a:gd name="connsiteX113" fmla="*/ 1889125 w 3530997"/>
              <a:gd name="connsiteY113" fmla="*/ 171689 h 571739"/>
              <a:gd name="connsiteX114" fmla="*/ 1876425 w 3530997"/>
              <a:gd name="connsiteY114" fmla="*/ 168514 h 571739"/>
              <a:gd name="connsiteX115" fmla="*/ 1866900 w 3530997"/>
              <a:gd name="connsiteY115" fmla="*/ 165339 h 571739"/>
              <a:gd name="connsiteX116" fmla="*/ 1825625 w 3530997"/>
              <a:gd name="connsiteY116" fmla="*/ 162164 h 571739"/>
              <a:gd name="connsiteX117" fmla="*/ 1762125 w 3530997"/>
              <a:gd name="connsiteY117" fmla="*/ 149464 h 571739"/>
              <a:gd name="connsiteX118" fmla="*/ 1724025 w 3530997"/>
              <a:gd name="connsiteY118" fmla="*/ 143114 h 571739"/>
              <a:gd name="connsiteX119" fmla="*/ 1714500 w 3530997"/>
              <a:gd name="connsiteY119" fmla="*/ 139939 h 571739"/>
              <a:gd name="connsiteX120" fmla="*/ 1698625 w 3530997"/>
              <a:gd name="connsiteY120" fmla="*/ 136764 h 571739"/>
              <a:gd name="connsiteX121" fmla="*/ 1679575 w 3530997"/>
              <a:gd name="connsiteY121" fmla="*/ 130414 h 571739"/>
              <a:gd name="connsiteX122" fmla="*/ 1657350 w 3530997"/>
              <a:gd name="connsiteY122" fmla="*/ 124064 h 571739"/>
              <a:gd name="connsiteX123" fmla="*/ 1603375 w 3530997"/>
              <a:gd name="connsiteY123" fmla="*/ 111364 h 571739"/>
              <a:gd name="connsiteX124" fmla="*/ 1581150 w 3530997"/>
              <a:gd name="connsiteY124" fmla="*/ 105014 h 571739"/>
              <a:gd name="connsiteX125" fmla="*/ 1555750 w 3530997"/>
              <a:gd name="connsiteY125" fmla="*/ 98664 h 571739"/>
              <a:gd name="connsiteX126" fmla="*/ 1536700 w 3530997"/>
              <a:gd name="connsiteY126" fmla="*/ 92314 h 571739"/>
              <a:gd name="connsiteX127" fmla="*/ 1292225 w 3530997"/>
              <a:gd name="connsiteY127" fmla="*/ 89139 h 571739"/>
              <a:gd name="connsiteX128" fmla="*/ 1196975 w 3530997"/>
              <a:gd name="connsiteY128" fmla="*/ 82789 h 571739"/>
              <a:gd name="connsiteX129" fmla="*/ 911225 w 3530997"/>
              <a:gd name="connsiteY129" fmla="*/ 73264 h 571739"/>
              <a:gd name="connsiteX130" fmla="*/ 882650 w 3530997"/>
              <a:gd name="connsiteY130" fmla="*/ 70089 h 571739"/>
              <a:gd name="connsiteX131" fmla="*/ 866775 w 3530997"/>
              <a:gd name="connsiteY131" fmla="*/ 66914 h 571739"/>
              <a:gd name="connsiteX132" fmla="*/ 819150 w 3530997"/>
              <a:gd name="connsiteY132" fmla="*/ 63739 h 571739"/>
              <a:gd name="connsiteX133" fmla="*/ 771525 w 3530997"/>
              <a:gd name="connsiteY133" fmla="*/ 54214 h 571739"/>
              <a:gd name="connsiteX134" fmla="*/ 730250 w 3530997"/>
              <a:gd name="connsiteY134" fmla="*/ 44689 h 571739"/>
              <a:gd name="connsiteX135" fmla="*/ 717550 w 3530997"/>
              <a:gd name="connsiteY135" fmla="*/ 41514 h 571739"/>
              <a:gd name="connsiteX136" fmla="*/ 679450 w 3530997"/>
              <a:gd name="connsiteY136" fmla="*/ 35164 h 571739"/>
              <a:gd name="connsiteX137" fmla="*/ 644525 w 3530997"/>
              <a:gd name="connsiteY137" fmla="*/ 25639 h 571739"/>
              <a:gd name="connsiteX138" fmla="*/ 603250 w 3530997"/>
              <a:gd name="connsiteY138" fmla="*/ 19289 h 571739"/>
              <a:gd name="connsiteX139" fmla="*/ 539750 w 3530997"/>
              <a:gd name="connsiteY139" fmla="*/ 9764 h 571739"/>
              <a:gd name="connsiteX140" fmla="*/ 53975 w 3530997"/>
              <a:gd name="connsiteY140" fmla="*/ 6589 h 571739"/>
              <a:gd name="connsiteX141" fmla="*/ 15875 w 3530997"/>
              <a:gd name="connsiteY141" fmla="*/ 3414 h 571739"/>
              <a:gd name="connsiteX142" fmla="*/ 6350 w 3530997"/>
              <a:gd name="connsiteY142" fmla="*/ 239 h 571739"/>
              <a:gd name="connsiteX143" fmla="*/ 0 w 3530997"/>
              <a:gd name="connsiteY143" fmla="*/ 9764 h 571739"/>
              <a:gd name="connsiteX144" fmla="*/ 3175 w 3530997"/>
              <a:gd name="connsiteY144" fmla="*/ 28814 h 571739"/>
              <a:gd name="connsiteX145" fmla="*/ 6350 w 3530997"/>
              <a:gd name="connsiteY145" fmla="*/ 38339 h 571739"/>
              <a:gd name="connsiteX146" fmla="*/ 9525 w 3530997"/>
              <a:gd name="connsiteY146" fmla="*/ 70089 h 571739"/>
              <a:gd name="connsiteX147" fmla="*/ 19050 w 3530997"/>
              <a:gd name="connsiteY147" fmla="*/ 89139 h 571739"/>
              <a:gd name="connsiteX148" fmla="*/ 19050 w 3530997"/>
              <a:gd name="connsiteY148" fmla="*/ 101839 h 5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530997" h="571739">
                <a:moveTo>
                  <a:pt x="19050" y="533639"/>
                </a:moveTo>
                <a:cubicBezTo>
                  <a:pt x="95068" y="526512"/>
                  <a:pt x="130149" y="523955"/>
                  <a:pt x="203200" y="514589"/>
                </a:cubicBezTo>
                <a:cubicBezTo>
                  <a:pt x="217007" y="512819"/>
                  <a:pt x="230647" y="509835"/>
                  <a:pt x="244475" y="508239"/>
                </a:cubicBezTo>
                <a:cubicBezTo>
                  <a:pt x="258183" y="506657"/>
                  <a:pt x="272003" y="506259"/>
                  <a:pt x="285750" y="505064"/>
                </a:cubicBezTo>
                <a:cubicBezTo>
                  <a:pt x="296346" y="504143"/>
                  <a:pt x="306917" y="502947"/>
                  <a:pt x="317500" y="501889"/>
                </a:cubicBezTo>
                <a:cubicBezTo>
                  <a:pt x="321733" y="499772"/>
                  <a:pt x="325634" y="496784"/>
                  <a:pt x="330200" y="495539"/>
                </a:cubicBezTo>
                <a:cubicBezTo>
                  <a:pt x="337420" y="493570"/>
                  <a:pt x="344947" y="492663"/>
                  <a:pt x="352425" y="492364"/>
                </a:cubicBezTo>
                <a:cubicBezTo>
                  <a:pt x="397909" y="490545"/>
                  <a:pt x="443442" y="490247"/>
                  <a:pt x="488950" y="489189"/>
                </a:cubicBezTo>
                <a:cubicBezTo>
                  <a:pt x="492125" y="488131"/>
                  <a:pt x="495257" y="486933"/>
                  <a:pt x="498475" y="486014"/>
                </a:cubicBezTo>
                <a:cubicBezTo>
                  <a:pt x="506531" y="483712"/>
                  <a:pt x="513087" y="482927"/>
                  <a:pt x="520700" y="479664"/>
                </a:cubicBezTo>
                <a:cubicBezTo>
                  <a:pt x="559664" y="462965"/>
                  <a:pt x="511039" y="482907"/>
                  <a:pt x="542925" y="466964"/>
                </a:cubicBezTo>
                <a:cubicBezTo>
                  <a:pt x="547480" y="464687"/>
                  <a:pt x="561081" y="461631"/>
                  <a:pt x="565150" y="460614"/>
                </a:cubicBezTo>
                <a:lnTo>
                  <a:pt x="850900" y="463789"/>
                </a:lnTo>
                <a:cubicBezTo>
                  <a:pt x="1391779" y="463789"/>
                  <a:pt x="1117568" y="454507"/>
                  <a:pt x="1358900" y="463789"/>
                </a:cubicBezTo>
                <a:cubicBezTo>
                  <a:pt x="1371600" y="464847"/>
                  <a:pt x="1384343" y="465475"/>
                  <a:pt x="1397000" y="466964"/>
                </a:cubicBezTo>
                <a:cubicBezTo>
                  <a:pt x="1402359" y="467595"/>
                  <a:pt x="1407607" y="468968"/>
                  <a:pt x="1412875" y="470139"/>
                </a:cubicBezTo>
                <a:cubicBezTo>
                  <a:pt x="1417135" y="471086"/>
                  <a:pt x="1421238" y="472832"/>
                  <a:pt x="1425575" y="473314"/>
                </a:cubicBezTo>
                <a:cubicBezTo>
                  <a:pt x="1459399" y="477072"/>
                  <a:pt x="1525798" y="478474"/>
                  <a:pt x="1552575" y="479664"/>
                </a:cubicBezTo>
                <a:lnTo>
                  <a:pt x="1612900" y="482839"/>
                </a:lnTo>
                <a:cubicBezTo>
                  <a:pt x="1631662" y="486250"/>
                  <a:pt x="1656793" y="491651"/>
                  <a:pt x="1676400" y="492364"/>
                </a:cubicBezTo>
                <a:cubicBezTo>
                  <a:pt x="1725063" y="494134"/>
                  <a:pt x="1773767" y="494481"/>
                  <a:pt x="1822450" y="495539"/>
                </a:cubicBezTo>
                <a:cubicBezTo>
                  <a:pt x="1825625" y="496597"/>
                  <a:pt x="1828631" y="498569"/>
                  <a:pt x="1831975" y="498714"/>
                </a:cubicBezTo>
                <a:cubicBezTo>
                  <a:pt x="1866317" y="500207"/>
                  <a:pt x="2118046" y="504711"/>
                  <a:pt x="2136775" y="505064"/>
                </a:cubicBezTo>
                <a:cubicBezTo>
                  <a:pt x="2143101" y="507173"/>
                  <a:pt x="2152621" y="510617"/>
                  <a:pt x="2159000" y="511414"/>
                </a:cubicBezTo>
                <a:cubicBezTo>
                  <a:pt x="2171646" y="512995"/>
                  <a:pt x="2184400" y="513531"/>
                  <a:pt x="2197100" y="514589"/>
                </a:cubicBezTo>
                <a:cubicBezTo>
                  <a:pt x="2201333" y="515647"/>
                  <a:pt x="2205507" y="516983"/>
                  <a:pt x="2209800" y="517764"/>
                </a:cubicBezTo>
                <a:cubicBezTo>
                  <a:pt x="2217163" y="519103"/>
                  <a:pt x="2224733" y="519256"/>
                  <a:pt x="2232025" y="520939"/>
                </a:cubicBezTo>
                <a:cubicBezTo>
                  <a:pt x="2238547" y="522444"/>
                  <a:pt x="2244725" y="525172"/>
                  <a:pt x="2251075" y="527289"/>
                </a:cubicBezTo>
                <a:cubicBezTo>
                  <a:pt x="2257425" y="529406"/>
                  <a:pt x="2263523" y="532539"/>
                  <a:pt x="2270125" y="533639"/>
                </a:cubicBezTo>
                <a:cubicBezTo>
                  <a:pt x="2297591" y="538217"/>
                  <a:pt x="2282787" y="536016"/>
                  <a:pt x="2314575" y="539989"/>
                </a:cubicBezTo>
                <a:cubicBezTo>
                  <a:pt x="2317750" y="541047"/>
                  <a:pt x="2320818" y="542508"/>
                  <a:pt x="2324100" y="543164"/>
                </a:cubicBezTo>
                <a:cubicBezTo>
                  <a:pt x="2355239" y="549392"/>
                  <a:pt x="2400059" y="548488"/>
                  <a:pt x="2425700" y="549514"/>
                </a:cubicBezTo>
                <a:cubicBezTo>
                  <a:pt x="2432050" y="550572"/>
                  <a:pt x="2438362" y="551891"/>
                  <a:pt x="2444750" y="552689"/>
                </a:cubicBezTo>
                <a:cubicBezTo>
                  <a:pt x="2485502" y="557783"/>
                  <a:pt x="2499898" y="558857"/>
                  <a:pt x="2536825" y="562214"/>
                </a:cubicBezTo>
                <a:cubicBezTo>
                  <a:pt x="2555501" y="568439"/>
                  <a:pt x="2540337" y="564076"/>
                  <a:pt x="2571750" y="568564"/>
                </a:cubicBezTo>
                <a:cubicBezTo>
                  <a:pt x="2578123" y="569474"/>
                  <a:pt x="2584450" y="570681"/>
                  <a:pt x="2590800" y="571739"/>
                </a:cubicBezTo>
                <a:lnTo>
                  <a:pt x="2797175" y="568564"/>
                </a:lnTo>
                <a:cubicBezTo>
                  <a:pt x="2823019" y="567815"/>
                  <a:pt x="2797987" y="564879"/>
                  <a:pt x="2819400" y="559039"/>
                </a:cubicBezTo>
                <a:cubicBezTo>
                  <a:pt x="2827632" y="556794"/>
                  <a:pt x="2836333" y="556922"/>
                  <a:pt x="2844800" y="555864"/>
                </a:cubicBezTo>
                <a:cubicBezTo>
                  <a:pt x="2861372" y="544816"/>
                  <a:pt x="2847709" y="552042"/>
                  <a:pt x="2873375" y="546339"/>
                </a:cubicBezTo>
                <a:cubicBezTo>
                  <a:pt x="2876642" y="545613"/>
                  <a:pt x="2879633" y="543890"/>
                  <a:pt x="2882900" y="543164"/>
                </a:cubicBezTo>
                <a:cubicBezTo>
                  <a:pt x="2889184" y="541767"/>
                  <a:pt x="2895666" y="541386"/>
                  <a:pt x="2901950" y="539989"/>
                </a:cubicBezTo>
                <a:cubicBezTo>
                  <a:pt x="2905217" y="539263"/>
                  <a:pt x="2908167" y="537323"/>
                  <a:pt x="2911475" y="536814"/>
                </a:cubicBezTo>
                <a:cubicBezTo>
                  <a:pt x="2921987" y="535197"/>
                  <a:pt x="2932642" y="534697"/>
                  <a:pt x="2943225" y="533639"/>
                </a:cubicBezTo>
                <a:cubicBezTo>
                  <a:pt x="2948796" y="531782"/>
                  <a:pt x="2960056" y="527758"/>
                  <a:pt x="2965450" y="527289"/>
                </a:cubicBezTo>
                <a:cubicBezTo>
                  <a:pt x="2985510" y="525545"/>
                  <a:pt x="3005653" y="524873"/>
                  <a:pt x="3025775" y="524114"/>
                </a:cubicBezTo>
                <a:lnTo>
                  <a:pt x="3133725" y="520939"/>
                </a:lnTo>
                <a:cubicBezTo>
                  <a:pt x="3143250" y="519881"/>
                  <a:pt x="3152813" y="519119"/>
                  <a:pt x="3162300" y="517764"/>
                </a:cubicBezTo>
                <a:cubicBezTo>
                  <a:pt x="3167642" y="517001"/>
                  <a:pt x="3172826" y="515302"/>
                  <a:pt x="3178175" y="514589"/>
                </a:cubicBezTo>
                <a:cubicBezTo>
                  <a:pt x="3188718" y="513183"/>
                  <a:pt x="3199342" y="512472"/>
                  <a:pt x="3209925" y="511414"/>
                </a:cubicBezTo>
                <a:cubicBezTo>
                  <a:pt x="3214158" y="510356"/>
                  <a:pt x="3218305" y="508856"/>
                  <a:pt x="3222625" y="508239"/>
                </a:cubicBezTo>
                <a:cubicBezTo>
                  <a:pt x="3248454" y="504549"/>
                  <a:pt x="3288433" y="503172"/>
                  <a:pt x="3311525" y="501889"/>
                </a:cubicBezTo>
                <a:lnTo>
                  <a:pt x="3330575" y="495539"/>
                </a:lnTo>
                <a:cubicBezTo>
                  <a:pt x="3333750" y="494481"/>
                  <a:pt x="3337315" y="494220"/>
                  <a:pt x="3340100" y="492364"/>
                </a:cubicBezTo>
                <a:cubicBezTo>
                  <a:pt x="3343275" y="490247"/>
                  <a:pt x="3346212" y="487721"/>
                  <a:pt x="3349625" y="486014"/>
                </a:cubicBezTo>
                <a:cubicBezTo>
                  <a:pt x="3352618" y="484517"/>
                  <a:pt x="3356074" y="484157"/>
                  <a:pt x="3359150" y="482839"/>
                </a:cubicBezTo>
                <a:cubicBezTo>
                  <a:pt x="3363500" y="480975"/>
                  <a:pt x="3367713" y="478788"/>
                  <a:pt x="3371850" y="476489"/>
                </a:cubicBezTo>
                <a:cubicBezTo>
                  <a:pt x="3377245" y="473492"/>
                  <a:pt x="3382492" y="470235"/>
                  <a:pt x="3387725" y="466964"/>
                </a:cubicBezTo>
                <a:cubicBezTo>
                  <a:pt x="3390961" y="464942"/>
                  <a:pt x="3393837" y="462321"/>
                  <a:pt x="3397250" y="460614"/>
                </a:cubicBezTo>
                <a:cubicBezTo>
                  <a:pt x="3400243" y="459117"/>
                  <a:pt x="3403600" y="458497"/>
                  <a:pt x="3406775" y="457439"/>
                </a:cubicBezTo>
                <a:cubicBezTo>
                  <a:pt x="3424794" y="439420"/>
                  <a:pt x="3409527" y="450666"/>
                  <a:pt x="3448050" y="444739"/>
                </a:cubicBezTo>
                <a:cubicBezTo>
                  <a:pt x="3451358" y="444230"/>
                  <a:pt x="3454328" y="442376"/>
                  <a:pt x="3457575" y="441564"/>
                </a:cubicBezTo>
                <a:cubicBezTo>
                  <a:pt x="3462810" y="440255"/>
                  <a:pt x="3468108" y="439152"/>
                  <a:pt x="3473450" y="438389"/>
                </a:cubicBezTo>
                <a:cubicBezTo>
                  <a:pt x="3526243" y="430847"/>
                  <a:pt x="3482011" y="439217"/>
                  <a:pt x="3517900" y="432039"/>
                </a:cubicBezTo>
                <a:cubicBezTo>
                  <a:pt x="3522133" y="429922"/>
                  <a:pt x="3533225" y="429627"/>
                  <a:pt x="3530600" y="425689"/>
                </a:cubicBezTo>
                <a:cubicBezTo>
                  <a:pt x="3527029" y="420333"/>
                  <a:pt x="3517884" y="423666"/>
                  <a:pt x="3511550" y="422514"/>
                </a:cubicBezTo>
                <a:cubicBezTo>
                  <a:pt x="3506241" y="421549"/>
                  <a:pt x="3500881" y="420759"/>
                  <a:pt x="3495675" y="419339"/>
                </a:cubicBezTo>
                <a:cubicBezTo>
                  <a:pt x="3489217" y="417578"/>
                  <a:pt x="3483119" y="414612"/>
                  <a:pt x="3476625" y="412989"/>
                </a:cubicBezTo>
                <a:cubicBezTo>
                  <a:pt x="3436923" y="403063"/>
                  <a:pt x="3486284" y="415749"/>
                  <a:pt x="3454400" y="406639"/>
                </a:cubicBezTo>
                <a:cubicBezTo>
                  <a:pt x="3450204" y="405440"/>
                  <a:pt x="3445786" y="404996"/>
                  <a:pt x="3441700" y="403464"/>
                </a:cubicBezTo>
                <a:cubicBezTo>
                  <a:pt x="3437268" y="401802"/>
                  <a:pt x="3433350" y="398978"/>
                  <a:pt x="3429000" y="397114"/>
                </a:cubicBezTo>
                <a:cubicBezTo>
                  <a:pt x="3417917" y="392364"/>
                  <a:pt x="3410397" y="392642"/>
                  <a:pt x="3397250" y="390764"/>
                </a:cubicBezTo>
                <a:cubicBezTo>
                  <a:pt x="3379598" y="378996"/>
                  <a:pt x="3391903" y="385092"/>
                  <a:pt x="3359150" y="381239"/>
                </a:cubicBezTo>
                <a:cubicBezTo>
                  <a:pt x="3311976" y="375689"/>
                  <a:pt x="3356187" y="380104"/>
                  <a:pt x="3298825" y="374889"/>
                </a:cubicBezTo>
                <a:cubicBezTo>
                  <a:pt x="3250269" y="365178"/>
                  <a:pt x="3326748" y="380072"/>
                  <a:pt x="3257550" y="368539"/>
                </a:cubicBezTo>
                <a:cubicBezTo>
                  <a:pt x="3253246" y="367822"/>
                  <a:pt x="3249139" y="366168"/>
                  <a:pt x="3244850" y="365364"/>
                </a:cubicBezTo>
                <a:cubicBezTo>
                  <a:pt x="3232195" y="362991"/>
                  <a:pt x="3206750" y="359014"/>
                  <a:pt x="3206750" y="359014"/>
                </a:cubicBezTo>
                <a:cubicBezTo>
                  <a:pt x="3196124" y="354764"/>
                  <a:pt x="3189283" y="351198"/>
                  <a:pt x="3178175" y="349489"/>
                </a:cubicBezTo>
                <a:cubicBezTo>
                  <a:pt x="3145034" y="344390"/>
                  <a:pt x="3155625" y="348376"/>
                  <a:pt x="3124200" y="343139"/>
                </a:cubicBezTo>
                <a:cubicBezTo>
                  <a:pt x="3113554" y="341365"/>
                  <a:pt x="3103033" y="338906"/>
                  <a:pt x="3092450" y="336789"/>
                </a:cubicBezTo>
                <a:cubicBezTo>
                  <a:pt x="3087158" y="335731"/>
                  <a:pt x="3081810" y="334923"/>
                  <a:pt x="3076575" y="333614"/>
                </a:cubicBezTo>
                <a:cubicBezTo>
                  <a:pt x="3072342" y="332556"/>
                  <a:pt x="3068154" y="331295"/>
                  <a:pt x="3063875" y="330439"/>
                </a:cubicBezTo>
                <a:cubicBezTo>
                  <a:pt x="3057562" y="329176"/>
                  <a:pt x="3051120" y="328613"/>
                  <a:pt x="3044825" y="327264"/>
                </a:cubicBezTo>
                <a:cubicBezTo>
                  <a:pt x="3036291" y="325435"/>
                  <a:pt x="3027983" y="322626"/>
                  <a:pt x="3019425" y="320914"/>
                </a:cubicBezTo>
                <a:cubicBezTo>
                  <a:pt x="3014133" y="319856"/>
                  <a:pt x="3008818" y="318910"/>
                  <a:pt x="3003550" y="317739"/>
                </a:cubicBezTo>
                <a:cubicBezTo>
                  <a:pt x="2999290" y="316792"/>
                  <a:pt x="2995030" y="315818"/>
                  <a:pt x="2990850" y="314564"/>
                </a:cubicBezTo>
                <a:cubicBezTo>
                  <a:pt x="2984439" y="312641"/>
                  <a:pt x="2978426" y="309161"/>
                  <a:pt x="2971800" y="308214"/>
                </a:cubicBezTo>
                <a:lnTo>
                  <a:pt x="2949575" y="305039"/>
                </a:lnTo>
                <a:cubicBezTo>
                  <a:pt x="2941108" y="301864"/>
                  <a:pt x="2932912" y="297844"/>
                  <a:pt x="2924175" y="295514"/>
                </a:cubicBezTo>
                <a:cubicBezTo>
                  <a:pt x="2916944" y="293586"/>
                  <a:pt x="2909368" y="293328"/>
                  <a:pt x="2901950" y="292339"/>
                </a:cubicBezTo>
                <a:cubicBezTo>
                  <a:pt x="2865426" y="287469"/>
                  <a:pt x="2880903" y="289791"/>
                  <a:pt x="2835275" y="285989"/>
                </a:cubicBezTo>
                <a:cubicBezTo>
                  <a:pt x="2765511" y="280175"/>
                  <a:pt x="2835211" y="284399"/>
                  <a:pt x="2730500" y="279639"/>
                </a:cubicBezTo>
                <a:cubicBezTo>
                  <a:pt x="2720975" y="278581"/>
                  <a:pt x="2711378" y="278040"/>
                  <a:pt x="2701925" y="276464"/>
                </a:cubicBezTo>
                <a:cubicBezTo>
                  <a:pt x="2698624" y="275914"/>
                  <a:pt x="2695708" y="273798"/>
                  <a:pt x="2692400" y="273289"/>
                </a:cubicBezTo>
                <a:cubicBezTo>
                  <a:pt x="2681888" y="271672"/>
                  <a:pt x="2671233" y="271172"/>
                  <a:pt x="2660650" y="270114"/>
                </a:cubicBezTo>
                <a:cubicBezTo>
                  <a:pt x="2634212" y="263505"/>
                  <a:pt x="2662039" y="269859"/>
                  <a:pt x="2619375" y="263764"/>
                </a:cubicBezTo>
                <a:cubicBezTo>
                  <a:pt x="2614033" y="263001"/>
                  <a:pt x="2608706" y="262009"/>
                  <a:pt x="2603500" y="260589"/>
                </a:cubicBezTo>
                <a:cubicBezTo>
                  <a:pt x="2597042" y="258828"/>
                  <a:pt x="2591092" y="255069"/>
                  <a:pt x="2584450" y="254239"/>
                </a:cubicBezTo>
                <a:cubicBezTo>
                  <a:pt x="2567517" y="252122"/>
                  <a:pt x="2550712" y="248205"/>
                  <a:pt x="2533650" y="247889"/>
                </a:cubicBezTo>
                <a:lnTo>
                  <a:pt x="2362200" y="244714"/>
                </a:lnTo>
                <a:cubicBezTo>
                  <a:pt x="2342770" y="238237"/>
                  <a:pt x="2360612" y="243493"/>
                  <a:pt x="2327275" y="238364"/>
                </a:cubicBezTo>
                <a:cubicBezTo>
                  <a:pt x="2321941" y="237543"/>
                  <a:pt x="2316761" y="235808"/>
                  <a:pt x="2311400" y="235189"/>
                </a:cubicBezTo>
                <a:cubicBezTo>
                  <a:pt x="2245947" y="227637"/>
                  <a:pt x="2239226" y="228600"/>
                  <a:pt x="2171700" y="225664"/>
                </a:cubicBezTo>
                <a:cubicBezTo>
                  <a:pt x="2152650" y="223547"/>
                  <a:pt x="2132980" y="224580"/>
                  <a:pt x="2114550" y="219314"/>
                </a:cubicBezTo>
                <a:lnTo>
                  <a:pt x="2092325" y="212964"/>
                </a:lnTo>
                <a:cubicBezTo>
                  <a:pt x="2089119" y="212002"/>
                  <a:pt x="2086047" y="210601"/>
                  <a:pt x="2082800" y="209789"/>
                </a:cubicBezTo>
                <a:cubicBezTo>
                  <a:pt x="2077565" y="208480"/>
                  <a:pt x="2072193" y="207785"/>
                  <a:pt x="2066925" y="206614"/>
                </a:cubicBezTo>
                <a:cubicBezTo>
                  <a:pt x="2062665" y="205667"/>
                  <a:pt x="2058529" y="204156"/>
                  <a:pt x="2054225" y="203439"/>
                </a:cubicBezTo>
                <a:cubicBezTo>
                  <a:pt x="2045809" y="202036"/>
                  <a:pt x="2037241" y="201667"/>
                  <a:pt x="2028825" y="200264"/>
                </a:cubicBezTo>
                <a:cubicBezTo>
                  <a:pt x="2019228" y="198665"/>
                  <a:pt x="2005544" y="193562"/>
                  <a:pt x="1997075" y="190739"/>
                </a:cubicBezTo>
                <a:cubicBezTo>
                  <a:pt x="1990082" y="188408"/>
                  <a:pt x="1982099" y="185476"/>
                  <a:pt x="1974850" y="184389"/>
                </a:cubicBezTo>
                <a:cubicBezTo>
                  <a:pt x="1957974" y="181858"/>
                  <a:pt x="1940926" y="180570"/>
                  <a:pt x="1924050" y="178039"/>
                </a:cubicBezTo>
                <a:cubicBezTo>
                  <a:pt x="1919735" y="177392"/>
                  <a:pt x="1915643" y="175645"/>
                  <a:pt x="1911350" y="174864"/>
                </a:cubicBezTo>
                <a:cubicBezTo>
                  <a:pt x="1903987" y="173525"/>
                  <a:pt x="1896488" y="173028"/>
                  <a:pt x="1889125" y="171689"/>
                </a:cubicBezTo>
                <a:cubicBezTo>
                  <a:pt x="1884832" y="170908"/>
                  <a:pt x="1880621" y="169713"/>
                  <a:pt x="1876425" y="168514"/>
                </a:cubicBezTo>
                <a:cubicBezTo>
                  <a:pt x="1873207" y="167595"/>
                  <a:pt x="1870221" y="165754"/>
                  <a:pt x="1866900" y="165339"/>
                </a:cubicBezTo>
                <a:cubicBezTo>
                  <a:pt x="1853208" y="163627"/>
                  <a:pt x="1839383" y="163222"/>
                  <a:pt x="1825625" y="162164"/>
                </a:cubicBezTo>
                <a:cubicBezTo>
                  <a:pt x="1790750" y="153445"/>
                  <a:pt x="1804385" y="156137"/>
                  <a:pt x="1762125" y="149464"/>
                </a:cubicBezTo>
                <a:cubicBezTo>
                  <a:pt x="1747532" y="147160"/>
                  <a:pt x="1737882" y="146578"/>
                  <a:pt x="1724025" y="143114"/>
                </a:cubicBezTo>
                <a:cubicBezTo>
                  <a:pt x="1720778" y="142302"/>
                  <a:pt x="1717747" y="140751"/>
                  <a:pt x="1714500" y="139939"/>
                </a:cubicBezTo>
                <a:cubicBezTo>
                  <a:pt x="1709265" y="138630"/>
                  <a:pt x="1703831" y="138184"/>
                  <a:pt x="1698625" y="136764"/>
                </a:cubicBezTo>
                <a:cubicBezTo>
                  <a:pt x="1692167" y="135003"/>
                  <a:pt x="1685972" y="132382"/>
                  <a:pt x="1679575" y="130414"/>
                </a:cubicBezTo>
                <a:cubicBezTo>
                  <a:pt x="1672211" y="128148"/>
                  <a:pt x="1664795" y="126049"/>
                  <a:pt x="1657350" y="124064"/>
                </a:cubicBezTo>
                <a:cubicBezTo>
                  <a:pt x="1602053" y="109318"/>
                  <a:pt x="1663312" y="126348"/>
                  <a:pt x="1603375" y="111364"/>
                </a:cubicBezTo>
                <a:cubicBezTo>
                  <a:pt x="1595900" y="109495"/>
                  <a:pt x="1588595" y="106999"/>
                  <a:pt x="1581150" y="105014"/>
                </a:cubicBezTo>
                <a:cubicBezTo>
                  <a:pt x="1572717" y="102765"/>
                  <a:pt x="1564029" y="101424"/>
                  <a:pt x="1555750" y="98664"/>
                </a:cubicBezTo>
                <a:cubicBezTo>
                  <a:pt x="1549400" y="96547"/>
                  <a:pt x="1543393" y="92401"/>
                  <a:pt x="1536700" y="92314"/>
                </a:cubicBezTo>
                <a:lnTo>
                  <a:pt x="1292225" y="89139"/>
                </a:lnTo>
                <a:cubicBezTo>
                  <a:pt x="1245055" y="83898"/>
                  <a:pt x="1265053" y="85512"/>
                  <a:pt x="1196975" y="82789"/>
                </a:cubicBezTo>
                <a:lnTo>
                  <a:pt x="911225" y="73264"/>
                </a:lnTo>
                <a:cubicBezTo>
                  <a:pt x="901700" y="72206"/>
                  <a:pt x="892137" y="71444"/>
                  <a:pt x="882650" y="70089"/>
                </a:cubicBezTo>
                <a:cubicBezTo>
                  <a:pt x="877308" y="69326"/>
                  <a:pt x="872145" y="67451"/>
                  <a:pt x="866775" y="66914"/>
                </a:cubicBezTo>
                <a:cubicBezTo>
                  <a:pt x="850944" y="65331"/>
                  <a:pt x="835025" y="64797"/>
                  <a:pt x="819150" y="63739"/>
                </a:cubicBezTo>
                <a:cubicBezTo>
                  <a:pt x="803275" y="60564"/>
                  <a:pt x="787231" y="58141"/>
                  <a:pt x="771525" y="54214"/>
                </a:cubicBezTo>
                <a:cubicBezTo>
                  <a:pt x="709279" y="38653"/>
                  <a:pt x="774229" y="54462"/>
                  <a:pt x="730250" y="44689"/>
                </a:cubicBezTo>
                <a:cubicBezTo>
                  <a:pt x="725990" y="43742"/>
                  <a:pt x="721843" y="42295"/>
                  <a:pt x="717550" y="41514"/>
                </a:cubicBezTo>
                <a:cubicBezTo>
                  <a:pt x="681105" y="34888"/>
                  <a:pt x="709065" y="41745"/>
                  <a:pt x="679450" y="35164"/>
                </a:cubicBezTo>
                <a:cubicBezTo>
                  <a:pt x="628650" y="23875"/>
                  <a:pt x="725021" y="44215"/>
                  <a:pt x="644525" y="25639"/>
                </a:cubicBezTo>
                <a:cubicBezTo>
                  <a:pt x="631870" y="22719"/>
                  <a:pt x="615833" y="21648"/>
                  <a:pt x="603250" y="19289"/>
                </a:cubicBezTo>
                <a:cubicBezTo>
                  <a:pt x="572075" y="13444"/>
                  <a:pt x="573836" y="10180"/>
                  <a:pt x="539750" y="9764"/>
                </a:cubicBezTo>
                <a:lnTo>
                  <a:pt x="53975" y="6589"/>
                </a:lnTo>
                <a:cubicBezTo>
                  <a:pt x="41275" y="5531"/>
                  <a:pt x="28507" y="5098"/>
                  <a:pt x="15875" y="3414"/>
                </a:cubicBezTo>
                <a:cubicBezTo>
                  <a:pt x="12558" y="2972"/>
                  <a:pt x="9457" y="-1004"/>
                  <a:pt x="6350" y="239"/>
                </a:cubicBezTo>
                <a:cubicBezTo>
                  <a:pt x="2807" y="1656"/>
                  <a:pt x="2117" y="6589"/>
                  <a:pt x="0" y="9764"/>
                </a:cubicBezTo>
                <a:cubicBezTo>
                  <a:pt x="1058" y="16114"/>
                  <a:pt x="1778" y="22530"/>
                  <a:pt x="3175" y="28814"/>
                </a:cubicBezTo>
                <a:cubicBezTo>
                  <a:pt x="3901" y="32081"/>
                  <a:pt x="5841" y="35031"/>
                  <a:pt x="6350" y="38339"/>
                </a:cubicBezTo>
                <a:cubicBezTo>
                  <a:pt x="7967" y="48851"/>
                  <a:pt x="7908" y="59577"/>
                  <a:pt x="9525" y="70089"/>
                </a:cubicBezTo>
                <a:cubicBezTo>
                  <a:pt x="13593" y="96531"/>
                  <a:pt x="11201" y="61668"/>
                  <a:pt x="19050" y="89139"/>
                </a:cubicBezTo>
                <a:cubicBezTo>
                  <a:pt x="20213" y="93209"/>
                  <a:pt x="19050" y="97606"/>
                  <a:pt x="19050" y="101839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9A1C5E1-72F6-44B6-A0C7-52E87ADAF93C}"/>
              </a:ext>
            </a:extLst>
          </p:cNvPr>
          <p:cNvSpPr/>
          <p:nvPr/>
        </p:nvSpPr>
        <p:spPr>
          <a:xfrm>
            <a:off x="430471" y="2088563"/>
            <a:ext cx="8319" cy="510776"/>
          </a:xfrm>
          <a:custGeom>
            <a:avLst/>
            <a:gdLst>
              <a:gd name="connsiteX0" fmla="*/ 9525 w 9525"/>
              <a:gd name="connsiteY0" fmla="*/ 0 h 511175"/>
              <a:gd name="connsiteX1" fmla="*/ 6350 w 9525"/>
              <a:gd name="connsiteY1" fmla="*/ 133350 h 511175"/>
              <a:gd name="connsiteX2" fmla="*/ 3175 w 9525"/>
              <a:gd name="connsiteY2" fmla="*/ 146050 h 511175"/>
              <a:gd name="connsiteX3" fmla="*/ 0 w 9525"/>
              <a:gd name="connsiteY3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511175">
                <a:moveTo>
                  <a:pt x="9525" y="0"/>
                </a:moveTo>
                <a:cubicBezTo>
                  <a:pt x="8467" y="44450"/>
                  <a:pt x="8281" y="88929"/>
                  <a:pt x="6350" y="133350"/>
                </a:cubicBezTo>
                <a:cubicBezTo>
                  <a:pt x="6160" y="137710"/>
                  <a:pt x="3248" y="141687"/>
                  <a:pt x="3175" y="146050"/>
                </a:cubicBezTo>
                <a:cubicBezTo>
                  <a:pt x="1130" y="267746"/>
                  <a:pt x="0" y="511175"/>
                  <a:pt x="0" y="511175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CE1E9F-E911-4969-856C-7C7AEAD337E3}"/>
              </a:ext>
            </a:extLst>
          </p:cNvPr>
          <p:cNvSpPr/>
          <p:nvPr/>
        </p:nvSpPr>
        <p:spPr>
          <a:xfrm>
            <a:off x="419379" y="2577131"/>
            <a:ext cx="3615938" cy="540825"/>
          </a:xfrm>
          <a:custGeom>
            <a:avLst/>
            <a:gdLst>
              <a:gd name="connsiteX0" fmla="*/ 0 w 4140200"/>
              <a:gd name="connsiteY0" fmla="*/ 190500 h 541248"/>
              <a:gd name="connsiteX1" fmla="*/ 76200 w 4140200"/>
              <a:gd name="connsiteY1" fmla="*/ 158750 h 541248"/>
              <a:gd name="connsiteX2" fmla="*/ 120650 w 4140200"/>
              <a:gd name="connsiteY2" fmla="*/ 146050 h 541248"/>
              <a:gd name="connsiteX3" fmla="*/ 146050 w 4140200"/>
              <a:gd name="connsiteY3" fmla="*/ 133350 h 541248"/>
              <a:gd name="connsiteX4" fmla="*/ 165100 w 4140200"/>
              <a:gd name="connsiteY4" fmla="*/ 127000 h 541248"/>
              <a:gd name="connsiteX5" fmla="*/ 190500 w 4140200"/>
              <a:gd name="connsiteY5" fmla="*/ 114300 h 541248"/>
              <a:gd name="connsiteX6" fmla="*/ 215900 w 4140200"/>
              <a:gd name="connsiteY6" fmla="*/ 107950 h 541248"/>
              <a:gd name="connsiteX7" fmla="*/ 254000 w 4140200"/>
              <a:gd name="connsiteY7" fmla="*/ 95250 h 541248"/>
              <a:gd name="connsiteX8" fmla="*/ 298450 w 4140200"/>
              <a:gd name="connsiteY8" fmla="*/ 76200 h 541248"/>
              <a:gd name="connsiteX9" fmla="*/ 317500 w 4140200"/>
              <a:gd name="connsiteY9" fmla="*/ 69850 h 541248"/>
              <a:gd name="connsiteX10" fmla="*/ 488950 w 4140200"/>
              <a:gd name="connsiteY10" fmla="*/ 63500 h 541248"/>
              <a:gd name="connsiteX11" fmla="*/ 546100 w 4140200"/>
              <a:gd name="connsiteY11" fmla="*/ 50800 h 541248"/>
              <a:gd name="connsiteX12" fmla="*/ 584200 w 4140200"/>
              <a:gd name="connsiteY12" fmla="*/ 38100 h 541248"/>
              <a:gd name="connsiteX13" fmla="*/ 641350 w 4140200"/>
              <a:gd name="connsiteY13" fmla="*/ 19050 h 541248"/>
              <a:gd name="connsiteX14" fmla="*/ 660400 w 4140200"/>
              <a:gd name="connsiteY14" fmla="*/ 12700 h 541248"/>
              <a:gd name="connsiteX15" fmla="*/ 730250 w 4140200"/>
              <a:gd name="connsiteY15" fmla="*/ 0 h 541248"/>
              <a:gd name="connsiteX16" fmla="*/ 1212850 w 4140200"/>
              <a:gd name="connsiteY16" fmla="*/ 6350 h 541248"/>
              <a:gd name="connsiteX17" fmla="*/ 1231900 w 4140200"/>
              <a:gd name="connsiteY17" fmla="*/ 12700 h 541248"/>
              <a:gd name="connsiteX18" fmla="*/ 1492250 w 4140200"/>
              <a:gd name="connsiteY18" fmla="*/ 19050 h 541248"/>
              <a:gd name="connsiteX19" fmla="*/ 1536700 w 4140200"/>
              <a:gd name="connsiteY19" fmla="*/ 31750 h 541248"/>
              <a:gd name="connsiteX20" fmla="*/ 1581150 w 4140200"/>
              <a:gd name="connsiteY20" fmla="*/ 38100 h 541248"/>
              <a:gd name="connsiteX21" fmla="*/ 1631950 w 4140200"/>
              <a:gd name="connsiteY21" fmla="*/ 50800 h 541248"/>
              <a:gd name="connsiteX22" fmla="*/ 2012950 w 4140200"/>
              <a:gd name="connsiteY22" fmla="*/ 63500 h 541248"/>
              <a:gd name="connsiteX23" fmla="*/ 2095500 w 4140200"/>
              <a:gd name="connsiteY23" fmla="*/ 69850 h 541248"/>
              <a:gd name="connsiteX24" fmla="*/ 2139950 w 4140200"/>
              <a:gd name="connsiteY24" fmla="*/ 82550 h 541248"/>
              <a:gd name="connsiteX25" fmla="*/ 2171700 w 4140200"/>
              <a:gd name="connsiteY25" fmla="*/ 88900 h 541248"/>
              <a:gd name="connsiteX26" fmla="*/ 2247900 w 4140200"/>
              <a:gd name="connsiteY26" fmla="*/ 101600 h 541248"/>
              <a:gd name="connsiteX27" fmla="*/ 2990850 w 4140200"/>
              <a:gd name="connsiteY27" fmla="*/ 114300 h 541248"/>
              <a:gd name="connsiteX28" fmla="*/ 3460750 w 4140200"/>
              <a:gd name="connsiteY28" fmla="*/ 127000 h 541248"/>
              <a:gd name="connsiteX29" fmla="*/ 3651250 w 4140200"/>
              <a:gd name="connsiteY29" fmla="*/ 133350 h 541248"/>
              <a:gd name="connsiteX30" fmla="*/ 3721100 w 4140200"/>
              <a:gd name="connsiteY30" fmla="*/ 139700 h 541248"/>
              <a:gd name="connsiteX31" fmla="*/ 3784600 w 4140200"/>
              <a:gd name="connsiteY31" fmla="*/ 158750 h 541248"/>
              <a:gd name="connsiteX32" fmla="*/ 3803650 w 4140200"/>
              <a:gd name="connsiteY32" fmla="*/ 165100 h 541248"/>
              <a:gd name="connsiteX33" fmla="*/ 3822700 w 4140200"/>
              <a:gd name="connsiteY33" fmla="*/ 171450 h 541248"/>
              <a:gd name="connsiteX34" fmla="*/ 3841750 w 4140200"/>
              <a:gd name="connsiteY34" fmla="*/ 184150 h 541248"/>
              <a:gd name="connsiteX35" fmla="*/ 3956050 w 4140200"/>
              <a:gd name="connsiteY35" fmla="*/ 203200 h 541248"/>
              <a:gd name="connsiteX36" fmla="*/ 4000500 w 4140200"/>
              <a:gd name="connsiteY36" fmla="*/ 222250 h 541248"/>
              <a:gd name="connsiteX37" fmla="*/ 4070350 w 4140200"/>
              <a:gd name="connsiteY37" fmla="*/ 241300 h 541248"/>
              <a:gd name="connsiteX38" fmla="*/ 4095750 w 4140200"/>
              <a:gd name="connsiteY38" fmla="*/ 260350 h 541248"/>
              <a:gd name="connsiteX39" fmla="*/ 4121150 w 4140200"/>
              <a:gd name="connsiteY39" fmla="*/ 266700 h 541248"/>
              <a:gd name="connsiteX40" fmla="*/ 4140200 w 4140200"/>
              <a:gd name="connsiteY40" fmla="*/ 273050 h 541248"/>
              <a:gd name="connsiteX41" fmla="*/ 4070350 w 4140200"/>
              <a:gd name="connsiteY41" fmla="*/ 292100 h 541248"/>
              <a:gd name="connsiteX42" fmla="*/ 4044950 w 4140200"/>
              <a:gd name="connsiteY42" fmla="*/ 304800 h 541248"/>
              <a:gd name="connsiteX43" fmla="*/ 4006850 w 4140200"/>
              <a:gd name="connsiteY43" fmla="*/ 311150 h 541248"/>
              <a:gd name="connsiteX44" fmla="*/ 3651250 w 4140200"/>
              <a:gd name="connsiteY44" fmla="*/ 317500 h 541248"/>
              <a:gd name="connsiteX45" fmla="*/ 3600450 w 4140200"/>
              <a:gd name="connsiteY45" fmla="*/ 330200 h 541248"/>
              <a:gd name="connsiteX46" fmla="*/ 3575050 w 4140200"/>
              <a:gd name="connsiteY46" fmla="*/ 336550 h 541248"/>
              <a:gd name="connsiteX47" fmla="*/ 3486150 w 4140200"/>
              <a:gd name="connsiteY47" fmla="*/ 349250 h 541248"/>
              <a:gd name="connsiteX48" fmla="*/ 3359150 w 4140200"/>
              <a:gd name="connsiteY48" fmla="*/ 368300 h 541248"/>
              <a:gd name="connsiteX49" fmla="*/ 3295650 w 4140200"/>
              <a:gd name="connsiteY49" fmla="*/ 387350 h 541248"/>
              <a:gd name="connsiteX50" fmla="*/ 3276600 w 4140200"/>
              <a:gd name="connsiteY50" fmla="*/ 393700 h 541248"/>
              <a:gd name="connsiteX51" fmla="*/ 3225800 w 4140200"/>
              <a:gd name="connsiteY51" fmla="*/ 400050 h 541248"/>
              <a:gd name="connsiteX52" fmla="*/ 3206750 w 4140200"/>
              <a:gd name="connsiteY52" fmla="*/ 406400 h 541248"/>
              <a:gd name="connsiteX53" fmla="*/ 3181350 w 4140200"/>
              <a:gd name="connsiteY53" fmla="*/ 412750 h 541248"/>
              <a:gd name="connsiteX54" fmla="*/ 3136900 w 4140200"/>
              <a:gd name="connsiteY54" fmla="*/ 431800 h 541248"/>
              <a:gd name="connsiteX55" fmla="*/ 3073400 w 4140200"/>
              <a:gd name="connsiteY55" fmla="*/ 450850 h 541248"/>
              <a:gd name="connsiteX56" fmla="*/ 2413000 w 4140200"/>
              <a:gd name="connsiteY56" fmla="*/ 457200 h 541248"/>
              <a:gd name="connsiteX57" fmla="*/ 2355850 w 4140200"/>
              <a:gd name="connsiteY57" fmla="*/ 476250 h 541248"/>
              <a:gd name="connsiteX58" fmla="*/ 2336800 w 4140200"/>
              <a:gd name="connsiteY58" fmla="*/ 482600 h 541248"/>
              <a:gd name="connsiteX59" fmla="*/ 2317750 w 4140200"/>
              <a:gd name="connsiteY59" fmla="*/ 488950 h 541248"/>
              <a:gd name="connsiteX60" fmla="*/ 2266950 w 4140200"/>
              <a:gd name="connsiteY60" fmla="*/ 501650 h 541248"/>
              <a:gd name="connsiteX61" fmla="*/ 2247900 w 4140200"/>
              <a:gd name="connsiteY61" fmla="*/ 508000 h 541248"/>
              <a:gd name="connsiteX62" fmla="*/ 2197100 w 4140200"/>
              <a:gd name="connsiteY62" fmla="*/ 514350 h 541248"/>
              <a:gd name="connsiteX63" fmla="*/ 1676400 w 4140200"/>
              <a:gd name="connsiteY63" fmla="*/ 527050 h 541248"/>
              <a:gd name="connsiteX64" fmla="*/ 1657350 w 4140200"/>
              <a:gd name="connsiteY64" fmla="*/ 533400 h 541248"/>
              <a:gd name="connsiteX65" fmla="*/ 1314450 w 4140200"/>
              <a:gd name="connsiteY65" fmla="*/ 527050 h 541248"/>
              <a:gd name="connsiteX66" fmla="*/ 806450 w 4140200"/>
              <a:gd name="connsiteY66" fmla="*/ 520700 h 541248"/>
              <a:gd name="connsiteX67" fmla="*/ 774700 w 4140200"/>
              <a:gd name="connsiteY67" fmla="*/ 514350 h 541248"/>
              <a:gd name="connsiteX68" fmla="*/ 450850 w 4140200"/>
              <a:gd name="connsiteY68" fmla="*/ 508000 h 541248"/>
              <a:gd name="connsiteX69" fmla="*/ 285750 w 4140200"/>
              <a:gd name="connsiteY69" fmla="*/ 501650 h 541248"/>
              <a:gd name="connsiteX70" fmla="*/ 215900 w 4140200"/>
              <a:gd name="connsiteY70" fmla="*/ 482600 h 541248"/>
              <a:gd name="connsiteX71" fmla="*/ 196850 w 4140200"/>
              <a:gd name="connsiteY71" fmla="*/ 469900 h 541248"/>
              <a:gd name="connsiteX72" fmla="*/ 152400 w 4140200"/>
              <a:gd name="connsiteY72" fmla="*/ 457200 h 541248"/>
              <a:gd name="connsiteX73" fmla="*/ 114300 w 4140200"/>
              <a:gd name="connsiteY73" fmla="*/ 444500 h 541248"/>
              <a:gd name="connsiteX74" fmla="*/ 6350 w 4140200"/>
              <a:gd name="connsiteY74" fmla="*/ 438150 h 54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140200" h="541248">
                <a:moveTo>
                  <a:pt x="0" y="190500"/>
                </a:moveTo>
                <a:cubicBezTo>
                  <a:pt x="31841" y="174580"/>
                  <a:pt x="41820" y="167345"/>
                  <a:pt x="76200" y="158750"/>
                </a:cubicBezTo>
                <a:cubicBezTo>
                  <a:pt x="89089" y="155528"/>
                  <a:pt x="107896" y="151516"/>
                  <a:pt x="120650" y="146050"/>
                </a:cubicBezTo>
                <a:cubicBezTo>
                  <a:pt x="129351" y="142321"/>
                  <a:pt x="137349" y="137079"/>
                  <a:pt x="146050" y="133350"/>
                </a:cubicBezTo>
                <a:cubicBezTo>
                  <a:pt x="152202" y="130713"/>
                  <a:pt x="158948" y="129637"/>
                  <a:pt x="165100" y="127000"/>
                </a:cubicBezTo>
                <a:cubicBezTo>
                  <a:pt x="173801" y="123271"/>
                  <a:pt x="181637" y="117624"/>
                  <a:pt x="190500" y="114300"/>
                </a:cubicBezTo>
                <a:cubicBezTo>
                  <a:pt x="198672" y="111236"/>
                  <a:pt x="207541" y="110458"/>
                  <a:pt x="215900" y="107950"/>
                </a:cubicBezTo>
                <a:cubicBezTo>
                  <a:pt x="228722" y="104103"/>
                  <a:pt x="242861" y="102676"/>
                  <a:pt x="254000" y="95250"/>
                </a:cubicBezTo>
                <a:cubicBezTo>
                  <a:pt x="283001" y="75916"/>
                  <a:pt x="262571" y="86451"/>
                  <a:pt x="298450" y="76200"/>
                </a:cubicBezTo>
                <a:cubicBezTo>
                  <a:pt x="304886" y="74361"/>
                  <a:pt x="310821" y="70295"/>
                  <a:pt x="317500" y="69850"/>
                </a:cubicBezTo>
                <a:cubicBezTo>
                  <a:pt x="374563" y="66046"/>
                  <a:pt x="431800" y="65617"/>
                  <a:pt x="488950" y="63500"/>
                </a:cubicBezTo>
                <a:cubicBezTo>
                  <a:pt x="543454" y="45332"/>
                  <a:pt x="456695" y="73151"/>
                  <a:pt x="546100" y="50800"/>
                </a:cubicBezTo>
                <a:cubicBezTo>
                  <a:pt x="559087" y="47553"/>
                  <a:pt x="571500" y="42333"/>
                  <a:pt x="584200" y="38100"/>
                </a:cubicBezTo>
                <a:lnTo>
                  <a:pt x="641350" y="19050"/>
                </a:lnTo>
                <a:cubicBezTo>
                  <a:pt x="647700" y="16933"/>
                  <a:pt x="653906" y="14323"/>
                  <a:pt x="660400" y="12700"/>
                </a:cubicBezTo>
                <a:cubicBezTo>
                  <a:pt x="700320" y="2720"/>
                  <a:pt x="677160" y="7584"/>
                  <a:pt x="730250" y="0"/>
                </a:cubicBezTo>
                <a:lnTo>
                  <a:pt x="1212850" y="6350"/>
                </a:lnTo>
                <a:cubicBezTo>
                  <a:pt x="1219541" y="6519"/>
                  <a:pt x="1225213" y="12396"/>
                  <a:pt x="1231900" y="12700"/>
                </a:cubicBezTo>
                <a:cubicBezTo>
                  <a:pt x="1318620" y="16642"/>
                  <a:pt x="1405467" y="16933"/>
                  <a:pt x="1492250" y="19050"/>
                </a:cubicBezTo>
                <a:cubicBezTo>
                  <a:pt x="1508572" y="24491"/>
                  <a:pt x="1519158" y="28561"/>
                  <a:pt x="1536700" y="31750"/>
                </a:cubicBezTo>
                <a:cubicBezTo>
                  <a:pt x="1551426" y="34427"/>
                  <a:pt x="1566474" y="35165"/>
                  <a:pt x="1581150" y="38100"/>
                </a:cubicBezTo>
                <a:cubicBezTo>
                  <a:pt x="1598266" y="41523"/>
                  <a:pt x="1614602" y="48872"/>
                  <a:pt x="1631950" y="50800"/>
                </a:cubicBezTo>
                <a:cubicBezTo>
                  <a:pt x="1796410" y="69073"/>
                  <a:pt x="1669936" y="56774"/>
                  <a:pt x="2012950" y="63500"/>
                </a:cubicBezTo>
                <a:cubicBezTo>
                  <a:pt x="2040467" y="65617"/>
                  <a:pt x="2068091" y="66625"/>
                  <a:pt x="2095500" y="69850"/>
                </a:cubicBezTo>
                <a:cubicBezTo>
                  <a:pt x="2117936" y="72489"/>
                  <a:pt x="2119875" y="77531"/>
                  <a:pt x="2139950" y="82550"/>
                </a:cubicBezTo>
                <a:cubicBezTo>
                  <a:pt x="2150421" y="85168"/>
                  <a:pt x="2161164" y="86559"/>
                  <a:pt x="2171700" y="88900"/>
                </a:cubicBezTo>
                <a:cubicBezTo>
                  <a:pt x="2206705" y="96679"/>
                  <a:pt x="2202031" y="99467"/>
                  <a:pt x="2247900" y="101600"/>
                </a:cubicBezTo>
                <a:cubicBezTo>
                  <a:pt x="2436762" y="110384"/>
                  <a:pt x="2880611" y="112956"/>
                  <a:pt x="2990850" y="114300"/>
                </a:cubicBezTo>
                <a:cubicBezTo>
                  <a:pt x="3223665" y="129821"/>
                  <a:pt x="3003490" y="116725"/>
                  <a:pt x="3460750" y="127000"/>
                </a:cubicBezTo>
                <a:cubicBezTo>
                  <a:pt x="3524269" y="128427"/>
                  <a:pt x="3587750" y="131233"/>
                  <a:pt x="3651250" y="133350"/>
                </a:cubicBezTo>
                <a:cubicBezTo>
                  <a:pt x="3674533" y="135467"/>
                  <a:pt x="3697926" y="136610"/>
                  <a:pt x="3721100" y="139700"/>
                </a:cubicBezTo>
                <a:cubicBezTo>
                  <a:pt x="3737095" y="141833"/>
                  <a:pt x="3772569" y="154740"/>
                  <a:pt x="3784600" y="158750"/>
                </a:cubicBezTo>
                <a:lnTo>
                  <a:pt x="3803650" y="165100"/>
                </a:lnTo>
                <a:cubicBezTo>
                  <a:pt x="3810000" y="167217"/>
                  <a:pt x="3817131" y="167737"/>
                  <a:pt x="3822700" y="171450"/>
                </a:cubicBezTo>
                <a:cubicBezTo>
                  <a:pt x="3829050" y="175683"/>
                  <a:pt x="3834578" y="181542"/>
                  <a:pt x="3841750" y="184150"/>
                </a:cubicBezTo>
                <a:cubicBezTo>
                  <a:pt x="3882395" y="198930"/>
                  <a:pt x="3912709" y="198866"/>
                  <a:pt x="3956050" y="203200"/>
                </a:cubicBezTo>
                <a:cubicBezTo>
                  <a:pt x="4017371" y="223640"/>
                  <a:pt x="3922033" y="190863"/>
                  <a:pt x="4000500" y="222250"/>
                </a:cubicBezTo>
                <a:cubicBezTo>
                  <a:pt x="4032726" y="235140"/>
                  <a:pt x="4038464" y="234923"/>
                  <a:pt x="4070350" y="241300"/>
                </a:cubicBezTo>
                <a:cubicBezTo>
                  <a:pt x="4078817" y="247650"/>
                  <a:pt x="4086284" y="255617"/>
                  <a:pt x="4095750" y="260350"/>
                </a:cubicBezTo>
                <a:cubicBezTo>
                  <a:pt x="4103556" y="264253"/>
                  <a:pt x="4112759" y="264302"/>
                  <a:pt x="4121150" y="266700"/>
                </a:cubicBezTo>
                <a:cubicBezTo>
                  <a:pt x="4127586" y="268539"/>
                  <a:pt x="4133850" y="270933"/>
                  <a:pt x="4140200" y="273050"/>
                </a:cubicBezTo>
                <a:cubicBezTo>
                  <a:pt x="4091861" y="289163"/>
                  <a:pt x="4115227" y="283125"/>
                  <a:pt x="4070350" y="292100"/>
                </a:cubicBezTo>
                <a:cubicBezTo>
                  <a:pt x="4061883" y="296333"/>
                  <a:pt x="4054017" y="302080"/>
                  <a:pt x="4044950" y="304800"/>
                </a:cubicBezTo>
                <a:cubicBezTo>
                  <a:pt x="4032618" y="308500"/>
                  <a:pt x="4019718" y="310735"/>
                  <a:pt x="4006850" y="311150"/>
                </a:cubicBezTo>
                <a:cubicBezTo>
                  <a:pt x="3888359" y="314972"/>
                  <a:pt x="3769783" y="315383"/>
                  <a:pt x="3651250" y="317500"/>
                </a:cubicBezTo>
                <a:lnTo>
                  <a:pt x="3600450" y="330200"/>
                </a:lnTo>
                <a:cubicBezTo>
                  <a:pt x="3591983" y="332317"/>
                  <a:pt x="3583658" y="335115"/>
                  <a:pt x="3575050" y="336550"/>
                </a:cubicBezTo>
                <a:cubicBezTo>
                  <a:pt x="3520117" y="345705"/>
                  <a:pt x="3549726" y="341303"/>
                  <a:pt x="3486150" y="349250"/>
                </a:cubicBezTo>
                <a:cubicBezTo>
                  <a:pt x="3419866" y="371345"/>
                  <a:pt x="3461403" y="360996"/>
                  <a:pt x="3359150" y="368300"/>
                </a:cubicBezTo>
                <a:cubicBezTo>
                  <a:pt x="3268608" y="398481"/>
                  <a:pt x="3362828" y="368156"/>
                  <a:pt x="3295650" y="387350"/>
                </a:cubicBezTo>
                <a:cubicBezTo>
                  <a:pt x="3289214" y="389189"/>
                  <a:pt x="3283186" y="392503"/>
                  <a:pt x="3276600" y="393700"/>
                </a:cubicBezTo>
                <a:cubicBezTo>
                  <a:pt x="3259810" y="396753"/>
                  <a:pt x="3242733" y="397933"/>
                  <a:pt x="3225800" y="400050"/>
                </a:cubicBezTo>
                <a:cubicBezTo>
                  <a:pt x="3219450" y="402167"/>
                  <a:pt x="3213186" y="404561"/>
                  <a:pt x="3206750" y="406400"/>
                </a:cubicBezTo>
                <a:cubicBezTo>
                  <a:pt x="3198359" y="408798"/>
                  <a:pt x="3189372" y="409312"/>
                  <a:pt x="3181350" y="412750"/>
                </a:cubicBezTo>
                <a:cubicBezTo>
                  <a:pt x="3119956" y="439062"/>
                  <a:pt x="3209822" y="413570"/>
                  <a:pt x="3136900" y="431800"/>
                </a:cubicBezTo>
                <a:cubicBezTo>
                  <a:pt x="3110500" y="449400"/>
                  <a:pt x="3115396" y="450093"/>
                  <a:pt x="3073400" y="450850"/>
                </a:cubicBezTo>
                <a:lnTo>
                  <a:pt x="2413000" y="457200"/>
                </a:lnTo>
                <a:lnTo>
                  <a:pt x="2355850" y="476250"/>
                </a:lnTo>
                <a:lnTo>
                  <a:pt x="2336800" y="482600"/>
                </a:lnTo>
                <a:cubicBezTo>
                  <a:pt x="2330450" y="484717"/>
                  <a:pt x="2324244" y="487327"/>
                  <a:pt x="2317750" y="488950"/>
                </a:cubicBezTo>
                <a:cubicBezTo>
                  <a:pt x="2300817" y="493183"/>
                  <a:pt x="2283509" y="496130"/>
                  <a:pt x="2266950" y="501650"/>
                </a:cubicBezTo>
                <a:cubicBezTo>
                  <a:pt x="2260600" y="503767"/>
                  <a:pt x="2254486" y="506803"/>
                  <a:pt x="2247900" y="508000"/>
                </a:cubicBezTo>
                <a:cubicBezTo>
                  <a:pt x="2231110" y="511053"/>
                  <a:pt x="2214033" y="512233"/>
                  <a:pt x="2197100" y="514350"/>
                </a:cubicBezTo>
                <a:cubicBezTo>
                  <a:pt x="2018629" y="573840"/>
                  <a:pt x="2204047" y="514181"/>
                  <a:pt x="1676400" y="527050"/>
                </a:cubicBezTo>
                <a:cubicBezTo>
                  <a:pt x="1669709" y="527213"/>
                  <a:pt x="1663700" y="531283"/>
                  <a:pt x="1657350" y="533400"/>
                </a:cubicBezTo>
                <a:lnTo>
                  <a:pt x="1314450" y="527050"/>
                </a:lnTo>
                <a:lnTo>
                  <a:pt x="806450" y="520700"/>
                </a:lnTo>
                <a:cubicBezTo>
                  <a:pt x="795660" y="520446"/>
                  <a:pt x="785486" y="514735"/>
                  <a:pt x="774700" y="514350"/>
                </a:cubicBezTo>
                <a:cubicBezTo>
                  <a:pt x="666798" y="510496"/>
                  <a:pt x="558784" y="510803"/>
                  <a:pt x="450850" y="508000"/>
                </a:cubicBezTo>
                <a:cubicBezTo>
                  <a:pt x="395795" y="506570"/>
                  <a:pt x="340783" y="503767"/>
                  <a:pt x="285750" y="501650"/>
                </a:cubicBezTo>
                <a:cubicBezTo>
                  <a:pt x="268710" y="498242"/>
                  <a:pt x="229711" y="491807"/>
                  <a:pt x="215900" y="482600"/>
                </a:cubicBezTo>
                <a:cubicBezTo>
                  <a:pt x="209550" y="478367"/>
                  <a:pt x="203676" y="473313"/>
                  <a:pt x="196850" y="469900"/>
                </a:cubicBezTo>
                <a:cubicBezTo>
                  <a:pt x="186180" y="464565"/>
                  <a:pt x="162573" y="460252"/>
                  <a:pt x="152400" y="457200"/>
                </a:cubicBezTo>
                <a:cubicBezTo>
                  <a:pt x="139578" y="453353"/>
                  <a:pt x="127427" y="447125"/>
                  <a:pt x="114300" y="444500"/>
                </a:cubicBezTo>
                <a:cubicBezTo>
                  <a:pt x="57643" y="433169"/>
                  <a:pt x="93343" y="438150"/>
                  <a:pt x="6350" y="438150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7832BD-A54E-48B3-9542-8FA4A4B65FCB}"/>
              </a:ext>
            </a:extLst>
          </p:cNvPr>
          <p:cNvCxnSpPr>
            <a:cxnSpLocks/>
            <a:stCxn id="21" idx="43"/>
            <a:endCxn id="27" idx="0"/>
          </p:cNvCxnSpPr>
          <p:nvPr/>
        </p:nvCxnSpPr>
        <p:spPr>
          <a:xfrm flipH="1">
            <a:off x="4301482" y="2599338"/>
            <a:ext cx="246854" cy="1547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BE8DD3-D710-41B5-B4F9-EE7F174808EF}"/>
              </a:ext>
            </a:extLst>
          </p:cNvPr>
          <p:cNvSpPr txBox="1"/>
          <p:nvPr/>
        </p:nvSpPr>
        <p:spPr>
          <a:xfrm>
            <a:off x="3893857" y="4146406"/>
            <a:ext cx="81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Voids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DBCA1DB-11CB-4BC8-8D04-0773F4957CB8}"/>
              </a:ext>
            </a:extLst>
          </p:cNvPr>
          <p:cNvCxnSpPr>
            <a:cxnSpLocks/>
            <a:stCxn id="22" idx="53"/>
            <a:endCxn id="27" idx="0"/>
          </p:cNvCxnSpPr>
          <p:nvPr/>
        </p:nvCxnSpPr>
        <p:spPr>
          <a:xfrm>
            <a:off x="4229910" y="3158900"/>
            <a:ext cx="71572" cy="9875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34EE1E-1711-473C-ADA2-D4A8A7EE2F06}"/>
              </a:ext>
            </a:extLst>
          </p:cNvPr>
          <p:cNvCxnSpPr>
            <a:cxnSpLocks/>
            <a:stCxn id="23" idx="101"/>
            <a:endCxn id="30" idx="0"/>
          </p:cNvCxnSpPr>
          <p:nvPr/>
        </p:nvCxnSpPr>
        <p:spPr>
          <a:xfrm>
            <a:off x="2446411" y="2240844"/>
            <a:ext cx="381808" cy="180425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3346551-6C97-4B13-98EE-90D7B0966690}"/>
              </a:ext>
            </a:extLst>
          </p:cNvPr>
          <p:cNvSpPr txBox="1"/>
          <p:nvPr/>
        </p:nvSpPr>
        <p:spPr>
          <a:xfrm>
            <a:off x="2395892" y="4045095"/>
            <a:ext cx="86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Warp Tows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D2E98D-6C01-4C56-989E-5E10C480F5D9}"/>
              </a:ext>
            </a:extLst>
          </p:cNvPr>
          <p:cNvCxnSpPr>
            <a:cxnSpLocks/>
            <a:stCxn id="25" idx="27"/>
            <a:endCxn id="30" idx="0"/>
          </p:cNvCxnSpPr>
          <p:nvPr/>
        </p:nvCxnSpPr>
        <p:spPr>
          <a:xfrm flipH="1">
            <a:off x="2828219" y="2691342"/>
            <a:ext cx="203287" cy="135375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9908AF-64AB-4E6F-8F57-ACF8318F24F2}"/>
              </a:ext>
            </a:extLst>
          </p:cNvPr>
          <p:cNvSpPr txBox="1"/>
          <p:nvPr/>
        </p:nvSpPr>
        <p:spPr>
          <a:xfrm>
            <a:off x="1511738" y="4045095"/>
            <a:ext cx="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Weft Tows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65EDF9-7483-486E-91BF-97E3EE8A5C6F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1940894" y="3415210"/>
            <a:ext cx="504832" cy="6298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B5300F-0A28-4BBC-BE3F-80C9799ACABC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1940894" y="1763992"/>
            <a:ext cx="47538" cy="228110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5D3A02F-7798-4154-B97F-FFF69C50C5BD}"/>
              </a:ext>
            </a:extLst>
          </p:cNvPr>
          <p:cNvSpPr txBox="1"/>
          <p:nvPr/>
        </p:nvSpPr>
        <p:spPr>
          <a:xfrm>
            <a:off x="6553200" y="4148794"/>
            <a:ext cx="189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Individual fibers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76740F5-22CD-40E3-A4C5-0E86E91ECFB6}"/>
              </a:ext>
            </a:extLst>
          </p:cNvPr>
          <p:cNvSpPr/>
          <p:nvPr/>
        </p:nvSpPr>
        <p:spPr>
          <a:xfrm>
            <a:off x="1524000" y="4572000"/>
            <a:ext cx="2547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Mesoscale features</a:t>
            </a:r>
            <a:endParaRPr lang="en-US" sz="16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54D5AC-C1C9-4DD6-B1DC-BCF67A642950}"/>
              </a:ext>
            </a:extLst>
          </p:cNvPr>
          <p:cNvSpPr/>
          <p:nvPr/>
        </p:nvSpPr>
        <p:spPr>
          <a:xfrm>
            <a:off x="5860452" y="4572000"/>
            <a:ext cx="2829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Microscale features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80115A-D576-4403-BAF5-4C6C7BB0D542}"/>
              </a:ext>
            </a:extLst>
          </p:cNvPr>
          <p:cNvSpPr txBox="1"/>
          <p:nvPr/>
        </p:nvSpPr>
        <p:spPr>
          <a:xfrm>
            <a:off x="630347" y="4876800"/>
            <a:ext cx="85468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Will use SEM to detect features such as micro porosity, microcracks &amp; fiber-matrix interphase conditions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85239E-2E48-4D3C-B758-5336787450AB}"/>
              </a:ext>
            </a:extLst>
          </p:cNvPr>
          <p:cNvSpPr txBox="1"/>
          <p:nvPr/>
        </p:nvSpPr>
        <p:spPr>
          <a:xfrm>
            <a:off x="1311544" y="838200"/>
            <a:ext cx="70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C/</a:t>
            </a:r>
            <a:r>
              <a:rPr lang="en-US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CMC using Confocal Microscopy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1CF94-37FF-4834-95E9-50F3EA4CA09F}"/>
              </a:ext>
            </a:extLst>
          </p:cNvPr>
          <p:cNvSpPr/>
          <p:nvPr/>
        </p:nvSpPr>
        <p:spPr>
          <a:xfrm>
            <a:off x="1249081" y="5562600"/>
            <a:ext cx="6645837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The information can be “mined” to study correlations between material morphology &amp; variability, as well</a:t>
            </a:r>
          </a:p>
          <a:p>
            <a:r>
              <a:rPr lang="en-US" sz="2000" b="1" dirty="0"/>
              <a:t>as their susceptibility to crack nucleation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t="10824"/>
          <a:stretch/>
        </p:blipFill>
        <p:spPr bwMode="auto">
          <a:xfrm>
            <a:off x="4976458" y="1308486"/>
            <a:ext cx="3786542" cy="25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CFD2EBD-1794-47C1-BB2E-A48C348EAE68}"/>
              </a:ext>
            </a:extLst>
          </p:cNvPr>
          <p:cNvCxnSpPr>
            <a:cxnSpLocks/>
          </p:cNvCxnSpPr>
          <p:nvPr/>
        </p:nvCxnSpPr>
        <p:spPr>
          <a:xfrm>
            <a:off x="6869728" y="3339922"/>
            <a:ext cx="628946" cy="808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DBCC3E-8A6E-47D1-9A13-67A30ADD9714}"/>
              </a:ext>
            </a:extLst>
          </p:cNvPr>
          <p:cNvSpPr txBox="1"/>
          <p:nvPr/>
        </p:nvSpPr>
        <p:spPr>
          <a:xfrm>
            <a:off x="5133072" y="3900324"/>
            <a:ext cx="2051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 err="1">
                <a:solidFill>
                  <a:prstClr val="black"/>
                </a:solidFill>
                <a:latin typeface="Arial" panose="020B0604020202020204"/>
              </a:rPr>
              <a:t>Gowayed</a:t>
            </a:r>
            <a:r>
              <a:rPr lang="en-US" sz="1100" dirty="0">
                <a:solidFill>
                  <a:prstClr val="black"/>
                </a:solidFill>
                <a:latin typeface="Arial" panose="020B0604020202020204"/>
              </a:rPr>
              <a:t> et al. (2018)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DBCC3E-8A6E-47D1-9A13-67A30ADD9714}"/>
              </a:ext>
            </a:extLst>
          </p:cNvPr>
          <p:cNvSpPr txBox="1"/>
          <p:nvPr/>
        </p:nvSpPr>
        <p:spPr>
          <a:xfrm>
            <a:off x="3466375" y="6596390"/>
            <a:ext cx="3403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 err="1">
                <a:solidFill>
                  <a:prstClr val="black"/>
                </a:solidFill>
                <a:latin typeface="Arial" panose="020B0604020202020204"/>
              </a:rPr>
              <a:t>Gowayed</a:t>
            </a:r>
            <a:r>
              <a:rPr lang="en-US" sz="1100" dirty="0">
                <a:solidFill>
                  <a:prstClr val="black"/>
                </a:solidFill>
                <a:latin typeface="Arial" panose="020B0604020202020204"/>
              </a:rPr>
              <a:t> et al., Composites Part B (2018)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93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3E3342D7-5E4E-477F-850E-55922F04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  <a:noFill/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A6290D-9596-49E8-86C6-136BA04B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Task 2.2: Uncertainty Assessment</a:t>
            </a:r>
            <a:endParaRPr lang="en-US" sz="32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39787B7-49EA-48CD-BBA4-655582FB3320}"/>
              </a:ext>
            </a:extLst>
          </p:cNvPr>
          <p:cNvSpPr txBox="1">
            <a:spLocks/>
          </p:cNvSpPr>
          <p:nvPr/>
        </p:nvSpPr>
        <p:spPr bwMode="auto">
          <a:xfrm>
            <a:off x="2495833" y="776793"/>
            <a:ext cx="4152333" cy="4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lang="en-US" sz="18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9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00099"/>
                </a:solidFill>
              </a:rPr>
              <a:t>Bayesian Parameter Estimation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767708-F0AD-49A5-958D-989C533FB834}"/>
              </a:ext>
            </a:extLst>
          </p:cNvPr>
          <p:cNvSpPr/>
          <p:nvPr/>
        </p:nvSpPr>
        <p:spPr>
          <a:xfrm>
            <a:off x="640635" y="1261795"/>
            <a:ext cx="1823297" cy="838200"/>
          </a:xfrm>
          <a:prstGeom prst="roundRect">
            <a:avLst/>
          </a:prstGeom>
          <a:solidFill>
            <a:srgbClr val="D5E8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Loading or environmental conditions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EFB09CC-EF72-439E-9AE4-869C65C81DE6}"/>
              </a:ext>
            </a:extLst>
          </p:cNvPr>
          <p:cNvSpPr/>
          <p:nvPr/>
        </p:nvSpPr>
        <p:spPr>
          <a:xfrm>
            <a:off x="349304" y="2572037"/>
            <a:ext cx="2421515" cy="1796274"/>
          </a:xfrm>
          <a:prstGeom prst="roundRect">
            <a:avLst/>
          </a:prstGeom>
          <a:solidFill>
            <a:srgbClr val="D5E8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Experimental testing</a:t>
            </a: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(Task 6)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2EAD5609-0E5A-4832-83CB-5F46529D40F8}"/>
                  </a:ext>
                </a:extLst>
              </p:cNvPr>
              <p:cNvSpPr/>
              <p:nvPr/>
            </p:nvSpPr>
            <p:spPr>
              <a:xfrm>
                <a:off x="1275258" y="5423022"/>
                <a:ext cx="3639819" cy="1153379"/>
              </a:xfrm>
              <a:prstGeom prst="roundRect">
                <a:avLst/>
              </a:prstGeom>
              <a:solidFill>
                <a:srgbClr val="FFF4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u="sng" dirty="0">
                    <a:solidFill>
                      <a:schemeClr val="tx1"/>
                    </a:solidFill>
                  </a:rPr>
                  <a:t>Bayesian inference (Task 2.2)</a:t>
                </a: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600" b="1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𝒐𝒃𝒔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𝒐𝒃𝒔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𝒐𝒃𝒔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2EAD5609-0E5A-4832-83CB-5F46529D4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258" y="5423022"/>
                <a:ext cx="3639819" cy="115337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D882E0-38FE-4080-BB86-B86036E1F1DD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1552284" y="2099995"/>
            <a:ext cx="7778" cy="472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F45D23-0D5E-4D78-9486-EF38C55D85A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560062" y="4368311"/>
            <a:ext cx="0" cy="278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7E84AE1-70B2-417E-8E94-7BE5556B4FED}"/>
              </a:ext>
            </a:extLst>
          </p:cNvPr>
          <p:cNvSpPr/>
          <p:nvPr/>
        </p:nvSpPr>
        <p:spPr>
          <a:xfrm>
            <a:off x="3152734" y="1261795"/>
            <a:ext cx="2286094" cy="838200"/>
          </a:xfrm>
          <a:prstGeom prst="roundRect">
            <a:avLst/>
          </a:prstGeom>
          <a:solidFill>
            <a:srgbClr val="FFF4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Model parameters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43DEC1B-4C2D-456B-A0CE-BA09D5BD69C6}"/>
              </a:ext>
            </a:extLst>
          </p:cNvPr>
          <p:cNvSpPr/>
          <p:nvPr/>
        </p:nvSpPr>
        <p:spPr>
          <a:xfrm>
            <a:off x="3288982" y="2572037"/>
            <a:ext cx="2030129" cy="1796269"/>
          </a:xfrm>
          <a:prstGeom prst="roundRect">
            <a:avLst/>
          </a:prstGeom>
          <a:solidFill>
            <a:srgbClr val="FFF4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Multiscale model</a:t>
            </a: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(Task 3)</a:t>
            </a: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B558813-EBD8-434F-A157-1F954939C4ED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>
            <a:off x="4295781" y="2099995"/>
            <a:ext cx="8266" cy="472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0D259A-18C2-4F06-9A4B-24984AEE74BB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4304047" y="4368306"/>
            <a:ext cx="7633" cy="2564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BA62A235-5D70-450C-97E6-28CEC4F92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57" y="3165499"/>
            <a:ext cx="1196809" cy="1122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2E3A6D-CF81-49EB-BDD1-CF4405197B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96" r="12450"/>
          <a:stretch/>
        </p:blipFill>
        <p:spPr>
          <a:xfrm>
            <a:off x="3763081" y="3208290"/>
            <a:ext cx="1044793" cy="10412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C08340-CB13-4DB9-9745-B5206817959D}"/>
              </a:ext>
            </a:extLst>
          </p:cNvPr>
          <p:cNvCxnSpPr>
            <a:cxnSpLocks/>
            <a:stCxn id="30" idx="3"/>
            <a:endCxn id="40" idx="1"/>
          </p:cNvCxnSpPr>
          <p:nvPr/>
        </p:nvCxnSpPr>
        <p:spPr>
          <a:xfrm>
            <a:off x="2463932" y="1680895"/>
            <a:ext cx="6888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56FE89-F0E0-424A-B1B5-2BE9448C76D9}"/>
                  </a:ext>
                </a:extLst>
              </p:cNvPr>
              <p:cNvSpPr/>
              <p:nvPr/>
            </p:nvSpPr>
            <p:spPr>
              <a:xfrm>
                <a:off x="425048" y="4543826"/>
                <a:ext cx="22700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Experimental output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𝒐𝒃𝒔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56FE89-F0E0-424A-B1B5-2BE9448C7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8" y="4543826"/>
                <a:ext cx="2270027" cy="584775"/>
              </a:xfrm>
              <a:prstGeom prst="rect">
                <a:avLst/>
              </a:prstGeom>
              <a:blipFill>
                <a:blip r:embed="rId6"/>
                <a:stretch>
                  <a:fillRect t="-3125" r="-134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A72C2F-C51E-405F-BA85-A740AAA99F91}"/>
                  </a:ext>
                </a:extLst>
              </p:cNvPr>
              <p:cNvSpPr/>
              <p:nvPr/>
            </p:nvSpPr>
            <p:spPr>
              <a:xfrm>
                <a:off x="2960122" y="4547960"/>
                <a:ext cx="267131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Stochastic model output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𝒐𝒃𝒔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A72C2F-C51E-405F-BA85-A740AAA99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2" y="4547960"/>
                <a:ext cx="2671317" cy="584775"/>
              </a:xfrm>
              <a:prstGeom prst="rect">
                <a:avLst/>
              </a:prstGeom>
              <a:blipFill>
                <a:blip r:embed="rId7"/>
                <a:stretch>
                  <a:fillRect t="-3125" r="-114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1D06BF-CFC5-46A4-8987-66A6CE53C942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1560062" y="5128601"/>
            <a:ext cx="0" cy="290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DDEA25B-426A-491E-8CA9-7DEBC4AEB065}"/>
              </a:ext>
            </a:extLst>
          </p:cNvPr>
          <p:cNvCxnSpPr>
            <a:cxnSpLocks/>
          </p:cNvCxnSpPr>
          <p:nvPr/>
        </p:nvCxnSpPr>
        <p:spPr>
          <a:xfrm>
            <a:off x="4311680" y="5128601"/>
            <a:ext cx="0" cy="290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D48BFE2-C773-4980-AF14-EFDA039048CB}"/>
                  </a:ext>
                </a:extLst>
              </p:cNvPr>
              <p:cNvSpPr/>
              <p:nvPr/>
            </p:nvSpPr>
            <p:spPr>
              <a:xfrm>
                <a:off x="5867400" y="1261795"/>
                <a:ext cx="2133600" cy="838200"/>
              </a:xfrm>
              <a:prstGeom prst="roundRect">
                <a:avLst/>
              </a:prstGeom>
              <a:solidFill>
                <a:srgbClr val="FFF4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Set of architectural parameters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D48BFE2-C773-4980-AF14-EFDA03904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261795"/>
                <a:ext cx="2133600" cy="838200"/>
              </a:xfrm>
              <a:prstGeom prst="roundRect">
                <a:avLst/>
              </a:prstGeom>
              <a:blipFill>
                <a:blip r:embed="rId8"/>
                <a:stretch>
                  <a:fillRect r="-16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4BD1A24-78F3-4737-B44C-27C52D559E3C}"/>
                  </a:ext>
                </a:extLst>
              </p:cNvPr>
              <p:cNvSpPr/>
              <p:nvPr/>
            </p:nvSpPr>
            <p:spPr>
              <a:xfrm>
                <a:off x="5869172" y="2960727"/>
                <a:ext cx="2133600" cy="838200"/>
              </a:xfrm>
              <a:prstGeom prst="roundRect">
                <a:avLst/>
              </a:prstGeom>
              <a:solidFill>
                <a:srgbClr val="FFF4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Prior probability distribution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4BD1A24-78F3-4737-B44C-27C52D559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72" y="2960727"/>
                <a:ext cx="2133600" cy="838200"/>
              </a:xfrm>
              <a:prstGeom prst="roundRect">
                <a:avLst/>
              </a:prstGeom>
              <a:blipFill>
                <a:blip r:embed="rId9"/>
                <a:stretch>
                  <a:fillRect b="-28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DB09129-06BB-4860-9BA6-F6AD5DE83226}"/>
                  </a:ext>
                </a:extLst>
              </p:cNvPr>
              <p:cNvSpPr/>
              <p:nvPr/>
            </p:nvSpPr>
            <p:spPr>
              <a:xfrm>
                <a:off x="5867400" y="5430673"/>
                <a:ext cx="2133600" cy="1145727"/>
              </a:xfrm>
              <a:prstGeom prst="roundRect">
                <a:avLst/>
              </a:prstGeom>
              <a:solidFill>
                <a:srgbClr val="FFF4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Posterior probability distribution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600" b="1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𝒐𝒃𝒔</m:t>
                          </m:r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DB09129-06BB-4860-9BA6-F6AD5DE83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430673"/>
                <a:ext cx="2133600" cy="11457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729B7C1-9C8E-4DA5-89F8-17642ABD63BD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6934200" y="2099995"/>
            <a:ext cx="1772" cy="860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A9912AA-9919-41DB-8D9C-2D0792496D67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 flipH="1">
            <a:off x="6934200" y="3798927"/>
            <a:ext cx="1772" cy="1631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F85FE4E-AC19-40D4-AEED-46E963F2764D}"/>
              </a:ext>
            </a:extLst>
          </p:cNvPr>
          <p:cNvCxnSpPr>
            <a:cxnSpLocks/>
            <a:stCxn id="36" idx="3"/>
            <a:endCxn id="58" idx="1"/>
          </p:cNvCxnSpPr>
          <p:nvPr/>
        </p:nvCxnSpPr>
        <p:spPr>
          <a:xfrm>
            <a:off x="4915077" y="5999712"/>
            <a:ext cx="952323" cy="3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E1A1E2D-A43C-4D13-A638-EFB7C59B0B38}"/>
              </a:ext>
            </a:extLst>
          </p:cNvPr>
          <p:cNvCxnSpPr>
            <a:cxnSpLocks/>
            <a:stCxn id="56" idx="1"/>
            <a:endCxn id="40" idx="3"/>
          </p:cNvCxnSpPr>
          <p:nvPr/>
        </p:nvCxnSpPr>
        <p:spPr>
          <a:xfrm flipH="1">
            <a:off x="5438828" y="1680895"/>
            <a:ext cx="4285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481E3F9-F978-4E9E-8A9F-C9CD0ADD6C38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8001000" y="6003537"/>
            <a:ext cx="553896" cy="108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D516E03-B3E9-4654-B1E9-B90171212052}"/>
              </a:ext>
            </a:extLst>
          </p:cNvPr>
          <p:cNvCxnSpPr>
            <a:cxnSpLocks/>
          </p:cNvCxnSpPr>
          <p:nvPr/>
        </p:nvCxnSpPr>
        <p:spPr>
          <a:xfrm flipV="1">
            <a:off x="8534400" y="3379827"/>
            <a:ext cx="0" cy="2636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3806C7B-9204-41E4-AF2C-8A19F0ABF637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8002772" y="3379827"/>
            <a:ext cx="5521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ADD178-A403-4182-9B80-433710ABDE5D}"/>
              </a:ext>
            </a:extLst>
          </p:cNvPr>
          <p:cNvSpPr/>
          <p:nvPr/>
        </p:nvSpPr>
        <p:spPr>
          <a:xfrm>
            <a:off x="329325" y="4443979"/>
            <a:ext cx="8409085" cy="9270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Sparse dataset obtained from material characterization and full-scale model simulation will provide statistical distributions of architectural parameters</a:t>
            </a:r>
          </a:p>
        </p:txBody>
      </p:sp>
    </p:spTree>
    <p:extLst>
      <p:ext uri="{BB962C8B-B14F-4D97-AF65-F5344CB8AC3E}">
        <p14:creationId xmlns:p14="http://schemas.microsoft.com/office/powerpoint/2010/main" val="11572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A23BF7-8C0F-4CA1-8BC3-4B4577E5A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" y="1233861"/>
            <a:ext cx="7034504" cy="40013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775348-83C6-4A23-AE23-9974CF1E8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3359" r="14985" b="8859"/>
          <a:stretch/>
        </p:blipFill>
        <p:spPr bwMode="auto">
          <a:xfrm>
            <a:off x="7186421" y="1245535"/>
            <a:ext cx="1725115" cy="16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2B71834-0BBB-4522-AD3E-DECA7F05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2879754"/>
            <a:ext cx="2514601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5A4DC6A-770B-4E13-8CEA-BB5DA103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8" y="4606924"/>
            <a:ext cx="2514601" cy="188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A1C5F7-6CD5-4436-8F4D-AD0F63751E9B}"/>
              </a:ext>
            </a:extLst>
          </p:cNvPr>
          <p:cNvSpPr/>
          <p:nvPr/>
        </p:nvSpPr>
        <p:spPr>
          <a:xfrm>
            <a:off x="533400" y="5481680"/>
            <a:ext cx="6400800" cy="962601"/>
          </a:xfrm>
          <a:prstGeom prst="roundRect">
            <a:avLst/>
          </a:prstGeom>
          <a:solidFill>
            <a:srgbClr val="C4C4C4">
              <a:alpha val="6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As spatial randomness increases, transverse tensile modulus decreases by ~5%; shear modulus increases by ~10%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245666-50D3-4827-9680-3F01D2D23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2686617"/>
            <a:ext cx="6141951" cy="1021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69FD1E-6F39-45DE-B4D9-F3C6AFC7F05F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5200" y="3781433"/>
            <a:ext cx="3681221" cy="442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776990-F13B-4BCD-A573-8B743B36EC47}"/>
              </a:ext>
            </a:extLst>
          </p:cNvPr>
          <p:cNvCxnSpPr>
            <a:cxnSpLocks/>
          </p:cNvCxnSpPr>
          <p:nvPr/>
        </p:nvCxnSpPr>
        <p:spPr bwMode="auto">
          <a:xfrm>
            <a:off x="6400800" y="4721559"/>
            <a:ext cx="785621" cy="401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25C292-90AF-49AD-8250-F9EE213CB3A7}"/>
              </a:ext>
            </a:extLst>
          </p:cNvPr>
          <p:cNvSpPr txBox="1"/>
          <p:nvPr/>
        </p:nvSpPr>
        <p:spPr>
          <a:xfrm>
            <a:off x="1731190" y="833750"/>
            <a:ext cx="5681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Moduli Variation with Degree of Randomness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62BC83-B7C1-4B55-97EF-EBB0B046A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648949"/>
            <a:ext cx="2133600" cy="431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DAE9C0-4913-4865-B0E4-4158D0E94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99" y="1582248"/>
            <a:ext cx="2209120" cy="5645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47CE94D-3CF4-423E-9D3D-8FD09D512172}"/>
              </a:ext>
            </a:extLst>
          </p:cNvPr>
          <p:cNvSpPr txBox="1">
            <a:spLocks/>
          </p:cNvSpPr>
          <p:nvPr/>
        </p:nvSpPr>
        <p:spPr>
          <a:xfrm>
            <a:off x="1255986" y="-137217"/>
            <a:ext cx="663202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Task 2.3: Stochastic Microstructural Simulation</a:t>
            </a:r>
          </a:p>
        </p:txBody>
      </p:sp>
    </p:spTree>
    <p:extLst>
      <p:ext uri="{BB962C8B-B14F-4D97-AF65-F5344CB8AC3E}">
        <p14:creationId xmlns:p14="http://schemas.microsoft.com/office/powerpoint/2010/main" val="107380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C58706-CE39-4133-A596-79BC33047768}"/>
              </a:ext>
            </a:extLst>
          </p:cNvPr>
          <p:cNvSpPr/>
          <p:nvPr/>
        </p:nvSpPr>
        <p:spPr>
          <a:xfrm>
            <a:off x="647700" y="5181787"/>
            <a:ext cx="7848600" cy="1409095"/>
          </a:xfrm>
          <a:prstGeom prst="roundRect">
            <a:avLst/>
          </a:prstGeom>
          <a:solidFill>
            <a:srgbClr val="C4C4C4">
              <a:alpha val="6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High stress concentration in areas of high fiber density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Fiber alignment &amp; inter-fiber spacing play major role in stress concentration between &amp; within fibers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Inelastic behavior initiation &amp; </a:t>
            </a:r>
            <a:r>
              <a:rPr lang="en-US" sz="1600" b="1" dirty="0" err="1">
                <a:solidFill>
                  <a:schemeClr val="tx1"/>
                </a:solidFill>
              </a:rPr>
              <a:t>viscoplastic</a:t>
            </a:r>
            <a:r>
              <a:rPr lang="en-US" sz="1600" b="1" dirty="0">
                <a:solidFill>
                  <a:schemeClr val="tx1"/>
                </a:solidFill>
              </a:rPr>
              <a:t> flow prevalent where fibers are aligned favorably with loading direction and with small inter-fiber spacing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ABEEB6-14F5-4729-ADF8-2BDC0050A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r="69491"/>
          <a:stretch/>
        </p:blipFill>
        <p:spPr>
          <a:xfrm>
            <a:off x="1255986" y="3422183"/>
            <a:ext cx="685799" cy="1759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29001"/>
          <a:stretch/>
        </p:blipFill>
        <p:spPr>
          <a:xfrm>
            <a:off x="1371600" y="1548575"/>
            <a:ext cx="2337369" cy="1759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3" r="29001"/>
          <a:stretch/>
        </p:blipFill>
        <p:spPr>
          <a:xfrm>
            <a:off x="1905000" y="3368472"/>
            <a:ext cx="1781412" cy="1759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1033" y="218654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Ordered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758" y="407422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Hard-core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812406" y="757487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lang="en-US" sz="18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9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00099"/>
                </a:solidFill>
              </a:rPr>
              <a:t>Transverse Tensile Loading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D08732A-89EB-4329-A6A8-F094287A5F52}"/>
              </a:ext>
            </a:extLst>
          </p:cNvPr>
          <p:cNvSpPr txBox="1">
            <a:spLocks/>
          </p:cNvSpPr>
          <p:nvPr/>
        </p:nvSpPr>
        <p:spPr>
          <a:xfrm>
            <a:off x="1255986" y="-137217"/>
            <a:ext cx="663202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Task 2.3: Stochastic Microstructural Simulation, Contd.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9B280E12-0B05-4149-8E97-BC275C54786D}"/>
              </a:ext>
            </a:extLst>
          </p:cNvPr>
          <p:cNvSpPr txBox="1">
            <a:spLocks/>
          </p:cNvSpPr>
          <p:nvPr/>
        </p:nvSpPr>
        <p:spPr>
          <a:xfrm>
            <a:off x="7010400" y="657796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1200" b="1" smtClean="0"/>
              <a:pPr algn="r"/>
              <a:t>14</a:t>
            </a:fld>
            <a:endParaRPr lang="en-US" sz="12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2E12D4-F0E6-45B7-BACC-430DBE43D9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r="29793"/>
          <a:stretch/>
        </p:blipFill>
        <p:spPr>
          <a:xfrm>
            <a:off x="5788478" y="1494913"/>
            <a:ext cx="2286094" cy="1752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572BD0-3233-486C-9395-77CD3B11E1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r="29793"/>
          <a:stretch/>
        </p:blipFill>
        <p:spPr>
          <a:xfrm>
            <a:off x="5709523" y="3368471"/>
            <a:ext cx="2365049" cy="181312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5C51A0-BB15-4385-B8AB-6656DDAE06CE}"/>
              </a:ext>
            </a:extLst>
          </p:cNvPr>
          <p:cNvSpPr txBox="1">
            <a:spLocks/>
          </p:cNvSpPr>
          <p:nvPr/>
        </p:nvSpPr>
        <p:spPr bwMode="auto">
          <a:xfrm>
            <a:off x="741827" y="1133556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lang="en-US" sz="18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9000"/>
              </a:lnSpc>
              <a:spcBef>
                <a:spcPts val="0"/>
              </a:spcBef>
              <a:buNone/>
            </a:pPr>
            <a:r>
              <a:rPr lang="en-US" dirty="0"/>
              <a:t>von Mises stress (</a:t>
            </a:r>
            <a:r>
              <a:rPr lang="en-US" dirty="0" err="1"/>
              <a:t>GPa</a:t>
            </a:r>
            <a:r>
              <a:rPr lang="en-US" dirty="0"/>
              <a:t>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3C6D02-0B6C-492D-B319-44CC4A2011B0}"/>
              </a:ext>
            </a:extLst>
          </p:cNvPr>
          <p:cNvSpPr txBox="1">
            <a:spLocks/>
          </p:cNvSpPr>
          <p:nvPr/>
        </p:nvSpPr>
        <p:spPr bwMode="auto">
          <a:xfrm>
            <a:off x="5181600" y="1133556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20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lang="en-US" sz="18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9000"/>
              </a:lnSpc>
              <a:spcBef>
                <a:spcPts val="0"/>
              </a:spcBef>
              <a:buNone/>
            </a:pPr>
            <a:r>
              <a:rPr lang="en-US" dirty="0"/>
              <a:t>Effective inelastic strain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DBCC3E-8A6E-47D1-9A13-67A30ADD9714}"/>
              </a:ext>
            </a:extLst>
          </p:cNvPr>
          <p:cNvSpPr txBox="1"/>
          <p:nvPr/>
        </p:nvSpPr>
        <p:spPr>
          <a:xfrm>
            <a:off x="3466375" y="6596390"/>
            <a:ext cx="2051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/>
              </a:rPr>
              <a:t>Borkowski et al., AIAA (2014)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D23D6C-D244-4348-9044-D8C949169030}"/>
              </a:ext>
            </a:extLst>
          </p:cNvPr>
          <p:cNvSpPr/>
          <p:nvPr/>
        </p:nvSpPr>
        <p:spPr>
          <a:xfrm>
            <a:off x="7403113" y="4264991"/>
            <a:ext cx="140687" cy="14456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38D26FD-0400-483D-BF56-61B6BD4F9F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3" t="49014" r="38276" b="40174"/>
          <a:stretch/>
        </p:blipFill>
        <p:spPr>
          <a:xfrm>
            <a:off x="4389808" y="3093742"/>
            <a:ext cx="1191048" cy="6128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1515F5-688D-404C-AAD4-6FB49195B37F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5549031" y="3108251"/>
            <a:ext cx="1924426" cy="115674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4B2DC9-DCB6-44FA-A1FA-4BE7D1CFD9CD}"/>
              </a:ext>
            </a:extLst>
          </p:cNvPr>
          <p:cNvCxnSpPr>
            <a:cxnSpLocks/>
          </p:cNvCxnSpPr>
          <p:nvPr/>
        </p:nvCxnSpPr>
        <p:spPr>
          <a:xfrm flipH="1" flipV="1">
            <a:off x="5580856" y="3728697"/>
            <a:ext cx="1892602" cy="6880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4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-147428"/>
            <a:ext cx="7124700" cy="1143000"/>
          </a:xfrm>
        </p:spPr>
        <p:txBody>
          <a:bodyPr>
            <a:noAutofit/>
          </a:bodyPr>
          <a:lstStyle/>
          <a:p>
            <a:r>
              <a:rPr lang="en-US" sz="2900" dirty="0"/>
              <a:t>Task 3: Multiphysics Constitutive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E102C114-8AD8-46A9-B6D5-C205B65EA9D3}"/>
              </a:ext>
            </a:extLst>
          </p:cNvPr>
          <p:cNvSpPr/>
          <p:nvPr/>
        </p:nvSpPr>
        <p:spPr bwMode="auto">
          <a:xfrm>
            <a:off x="489684" y="953772"/>
            <a:ext cx="8763000" cy="3160653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rIns="365760" bIns="0"/>
          <a:lstStyle/>
          <a:p>
            <a:pPr marL="511175" indent="-342900" defTabSz="457200" eaLnBrk="0" hangingPunct="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00" b="1" dirty="0">
                <a:latin typeface="Arial" panose="020B0604020202020204" pitchFamily="34" charset="0"/>
                <a:cs typeface="Arial" pitchFamily="34" charset="0"/>
              </a:rPr>
              <a:t>Develop &amp; integrate constitutive &amp; damage models to capture relevant scale-dependent phenomena associated with CMC deformation across a range of temperatures</a:t>
            </a:r>
          </a:p>
          <a:p>
            <a:pPr marL="968375" lvl="1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u="sng" dirty="0">
                <a:latin typeface="Arial" panose="020B0604020202020204" pitchFamily="34" charset="0"/>
                <a:cs typeface="Arial" pitchFamily="34" charset="0"/>
              </a:rPr>
              <a:t>Task 3.1</a:t>
            </a: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. Thermomechanical Progressive Damage Model</a:t>
            </a:r>
          </a:p>
          <a:p>
            <a:pPr marL="968375" lvl="1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u="sng" dirty="0">
                <a:latin typeface="Arial" panose="020B0604020202020204" pitchFamily="34" charset="0"/>
                <a:cs typeface="Arial" pitchFamily="34" charset="0"/>
              </a:rPr>
              <a:t>Task 3.2</a:t>
            </a: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. Creep-fatigue</a:t>
            </a:r>
          </a:p>
          <a:p>
            <a:pPr marL="968375" lvl="1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u="sng" dirty="0">
                <a:latin typeface="Arial" panose="020B0604020202020204" pitchFamily="34" charset="0"/>
                <a:cs typeface="Arial" pitchFamily="34" charset="0"/>
              </a:rPr>
              <a:t>Task 3.3</a:t>
            </a: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GB" sz="2000" b="1" dirty="0" err="1">
                <a:latin typeface="Arial" panose="020B0604020202020204" pitchFamily="34" charset="0"/>
                <a:cs typeface="Arial" pitchFamily="34" charset="0"/>
              </a:rPr>
              <a:t>Fiber</a:t>
            </a: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-matrix Interfacial Debonding </a:t>
            </a:r>
          </a:p>
          <a:p>
            <a:pPr marL="968375" lvl="1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u="sng" dirty="0">
                <a:latin typeface="Arial" panose="020B0604020202020204" pitchFamily="34" charset="0"/>
                <a:cs typeface="Arial" pitchFamily="34" charset="0"/>
              </a:rPr>
              <a:t>Task 3.4</a:t>
            </a: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. Environmental Degradation Effects </a:t>
            </a:r>
          </a:p>
          <a:p>
            <a:pPr marL="968375" lvl="1" indent="-342900" defTabSz="457200" eaLnBrk="0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itchFamily="34" charset="0"/>
            </a:endParaRPr>
          </a:p>
          <a:p>
            <a:pPr marL="968375" lvl="1" indent="-342900" defTabSz="457200" eaLnBrk="0" hangingPunct="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GB" sz="2200" b="1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3D4CFD-5C31-40B9-A6B8-946366F7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24048" r="7974" b="19238"/>
          <a:stretch>
            <a:fillRect/>
          </a:stretch>
        </p:blipFill>
        <p:spPr bwMode="auto">
          <a:xfrm>
            <a:off x="7355830" y="5047146"/>
            <a:ext cx="826726" cy="5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177FDA7-04E8-44EC-8903-034CF731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t="6454" r="17622" b="7816"/>
          <a:stretch>
            <a:fillRect/>
          </a:stretch>
        </p:blipFill>
        <p:spPr bwMode="auto">
          <a:xfrm>
            <a:off x="959467" y="4905739"/>
            <a:ext cx="762615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53F04D-8A02-4D13-B77A-633F7449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5206" r="16463" b="7095"/>
          <a:stretch>
            <a:fillRect/>
          </a:stretch>
        </p:blipFill>
        <p:spPr bwMode="auto">
          <a:xfrm>
            <a:off x="3076226" y="5032921"/>
            <a:ext cx="588976" cy="6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6E5F93E-3571-4A9F-89DB-4140298B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12357" r="15221" b="14384"/>
          <a:stretch>
            <a:fillRect/>
          </a:stretch>
        </p:blipFill>
        <p:spPr bwMode="auto">
          <a:xfrm>
            <a:off x="3819890" y="5174404"/>
            <a:ext cx="435998" cy="3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1D12973-D476-4369-A8B9-57A368DF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2334" r="5875" b="11961"/>
          <a:stretch>
            <a:fillRect/>
          </a:stretch>
        </p:blipFill>
        <p:spPr bwMode="auto">
          <a:xfrm>
            <a:off x="4871184" y="4827084"/>
            <a:ext cx="1125443" cy="7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59">
            <a:extLst>
              <a:ext uri="{FF2B5EF4-FFF2-40B4-BE49-F238E27FC236}">
                <a16:creationId xmlns:a16="http://schemas.microsoft.com/office/drawing/2014/main" id="{737B3ADD-5C62-4E37-AD67-6C1C53C1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572" y="4945145"/>
            <a:ext cx="1239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</p:txBody>
      </p:sp>
      <p:sp>
        <p:nvSpPr>
          <p:cNvPr id="41" name="TextBox 59">
            <a:extLst>
              <a:ext uri="{FF2B5EF4-FFF2-40B4-BE49-F238E27FC236}">
                <a16:creationId xmlns:a16="http://schemas.microsoft.com/office/drawing/2014/main" id="{265C48E9-048B-49F7-A754-7F172C39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034" y="4633002"/>
            <a:ext cx="8894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Intratow Matrix</a:t>
            </a:r>
          </a:p>
        </p:txBody>
      </p:sp>
      <p:sp>
        <p:nvSpPr>
          <p:cNvPr id="42" name="TextBox 59">
            <a:extLst>
              <a:ext uri="{FF2B5EF4-FFF2-40B4-BE49-F238E27FC236}">
                <a16:creationId xmlns:a16="http://schemas.microsoft.com/office/drawing/2014/main" id="{26FE0259-7E38-4551-B856-60DE23E19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56" y="4533331"/>
            <a:ext cx="1883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Microscale RUCs</a:t>
            </a:r>
          </a:p>
        </p:txBody>
      </p:sp>
      <p:sp>
        <p:nvSpPr>
          <p:cNvPr id="43" name="TextBox 59">
            <a:extLst>
              <a:ext uri="{FF2B5EF4-FFF2-40B4-BE49-F238E27FC236}">
                <a16:creationId xmlns:a16="http://schemas.microsoft.com/office/drawing/2014/main" id="{646B1F37-44BE-407D-B97F-B286E33BC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416" y="4567749"/>
            <a:ext cx="18176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Mesoscale RUC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589B6AF-D50A-4B99-B303-526C4529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9638" r="4610" b="15633"/>
          <a:stretch>
            <a:fillRect/>
          </a:stretch>
        </p:blipFill>
        <p:spPr bwMode="auto">
          <a:xfrm>
            <a:off x="6285031" y="4910630"/>
            <a:ext cx="967578" cy="6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59">
            <a:extLst>
              <a:ext uri="{FF2B5EF4-FFF2-40B4-BE49-F238E27FC236}">
                <a16:creationId xmlns:a16="http://schemas.microsoft.com/office/drawing/2014/main" id="{245E6126-2E58-47F0-9CCA-99F445536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746" y="4603724"/>
            <a:ext cx="1555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Intertow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Matrix</a:t>
            </a:r>
          </a:p>
        </p:txBody>
      </p:sp>
      <p:sp>
        <p:nvSpPr>
          <p:cNvPr id="46" name="Line 19">
            <a:extLst>
              <a:ext uri="{FF2B5EF4-FFF2-40B4-BE49-F238E27FC236}">
                <a16:creationId xmlns:a16="http://schemas.microsoft.com/office/drawing/2014/main" id="{B1EA2E9E-0463-49C2-A146-E9BA70B2A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956" y="4589946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796E42B-6F69-487C-B8D9-93C4928E74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625" y="4859291"/>
            <a:ext cx="832606" cy="83651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F00F0E7-3FF2-498C-83A9-C84842FB9B3F}"/>
              </a:ext>
            </a:extLst>
          </p:cNvPr>
          <p:cNvSpPr txBox="1"/>
          <p:nvPr/>
        </p:nvSpPr>
        <p:spPr>
          <a:xfrm>
            <a:off x="3461308" y="5770224"/>
            <a:ext cx="434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Matrix progressive damage and creep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3FED71-DAAF-4A9B-B6EC-BA1ED79AE76B}"/>
              </a:ext>
            </a:extLst>
          </p:cNvPr>
          <p:cNvCxnSpPr>
            <a:cxnSpLocks/>
          </p:cNvCxnSpPr>
          <p:nvPr/>
        </p:nvCxnSpPr>
        <p:spPr>
          <a:xfrm>
            <a:off x="3541364" y="5593908"/>
            <a:ext cx="0" cy="182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F6BC13-3996-4641-AEA8-BD07F2AA75D9}"/>
              </a:ext>
            </a:extLst>
          </p:cNvPr>
          <p:cNvCxnSpPr>
            <a:cxnSpLocks/>
          </p:cNvCxnSpPr>
          <p:nvPr/>
        </p:nvCxnSpPr>
        <p:spPr>
          <a:xfrm>
            <a:off x="6905406" y="5571320"/>
            <a:ext cx="0" cy="182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1472A7-9613-476D-82BA-1503F309D43D}"/>
              </a:ext>
            </a:extLst>
          </p:cNvPr>
          <p:cNvCxnSpPr>
            <a:cxnSpLocks/>
          </p:cNvCxnSpPr>
          <p:nvPr/>
        </p:nvCxnSpPr>
        <p:spPr>
          <a:xfrm>
            <a:off x="3522126" y="5754200"/>
            <a:ext cx="3383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AB14BA8-7CC0-4CDF-B599-0481A05C76B8}"/>
              </a:ext>
            </a:extLst>
          </p:cNvPr>
          <p:cNvCxnSpPr>
            <a:cxnSpLocks/>
          </p:cNvCxnSpPr>
          <p:nvPr/>
        </p:nvCxnSpPr>
        <p:spPr>
          <a:xfrm>
            <a:off x="4010794" y="4527108"/>
            <a:ext cx="0" cy="182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CF413F4-DAD0-4285-B0D4-9F8F3BC4113F}"/>
              </a:ext>
            </a:extLst>
          </p:cNvPr>
          <p:cNvCxnSpPr>
            <a:cxnSpLocks/>
          </p:cNvCxnSpPr>
          <p:nvPr/>
        </p:nvCxnSpPr>
        <p:spPr>
          <a:xfrm>
            <a:off x="7649156" y="4504520"/>
            <a:ext cx="0" cy="182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B20EBC7-9673-44BF-9263-2362BB545280}"/>
              </a:ext>
            </a:extLst>
          </p:cNvPr>
          <p:cNvCxnSpPr>
            <a:cxnSpLocks/>
          </p:cNvCxnSpPr>
          <p:nvPr/>
        </p:nvCxnSpPr>
        <p:spPr>
          <a:xfrm>
            <a:off x="3991556" y="4524393"/>
            <a:ext cx="3657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08C0B80-7159-49EC-B609-05A70DF3B01B}"/>
              </a:ext>
            </a:extLst>
          </p:cNvPr>
          <p:cNvSpPr txBox="1"/>
          <p:nvPr/>
        </p:nvSpPr>
        <p:spPr>
          <a:xfrm>
            <a:off x="4223308" y="4189251"/>
            <a:ext cx="434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Fiber/tow oxidative degradation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2EB4E7-8C4F-4942-ACD7-AB2CA8B517FF}"/>
              </a:ext>
            </a:extLst>
          </p:cNvPr>
          <p:cNvSpPr txBox="1"/>
          <p:nvPr/>
        </p:nvSpPr>
        <p:spPr>
          <a:xfrm>
            <a:off x="1172156" y="5801878"/>
            <a:ext cx="2445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Interfacial </a:t>
            </a:r>
            <a:r>
              <a:rPr lang="en-US" sz="1600" b="1" dirty="0" err="1"/>
              <a:t>debonding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64C84EBA-F95C-41A0-8C5F-1CBFB0464338}"/>
              </a:ext>
            </a:extLst>
          </p:cNvPr>
          <p:cNvSpPr/>
          <p:nvPr/>
        </p:nvSpPr>
        <p:spPr>
          <a:xfrm rot="16200000">
            <a:off x="2338182" y="5357422"/>
            <a:ext cx="146304" cy="86868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0E13A50-AC60-45C7-B1BE-EA907B0140C4}"/>
              </a:ext>
            </a:extLst>
          </p:cNvPr>
          <p:cNvSpPr/>
          <p:nvPr/>
        </p:nvSpPr>
        <p:spPr>
          <a:xfrm>
            <a:off x="954941" y="4099929"/>
            <a:ext cx="7401911" cy="22008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533400" y="1225689"/>
            <a:ext cx="85133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 model will be applied apply at constituent level to model </a:t>
            </a:r>
            <a:r>
              <a:rPr lang="en-US" sz="22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intertow</a:t>
            </a: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&amp; </a:t>
            </a:r>
            <a:r>
              <a:rPr lang="en-US" sz="22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intratow</a:t>
            </a: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matrices - capture stiffness reduction due to progressive cracking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Track initiation &amp; evolution of matrix damage through the constituent, ply, &amp; weave scales to the structural scale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Investigate processing induced damage &amp; residual stresses in the composite caused by CTE mismatch between constituents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Simulate global nonlinear mechanical behavior, caused by multiscale damage &amp; the release of thermal residual stresses in the material system, under mechanical loading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Calibrate using uniaxial quasi-static tensile tests conducted at room, intermediate &amp; high temperatures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152400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Task 3.1: Thermomechanical Progressive Damage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2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29678DE7-2590-4846-8EAA-F80C8AD8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181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BD4C8CA-AFF7-46DE-8093-1A10EFDD4AE4}"/>
              </a:ext>
            </a:extLst>
          </p:cNvPr>
          <p:cNvSpPr txBox="1">
            <a:spLocks/>
          </p:cNvSpPr>
          <p:nvPr/>
        </p:nvSpPr>
        <p:spPr>
          <a:xfrm>
            <a:off x="1403468" y="-82769"/>
            <a:ext cx="660608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Thermomechanical Progressive Damage Model, Contd.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64462A17-FE0E-4006-9E77-D04A774F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2334" r="5875" b="11961"/>
          <a:stretch>
            <a:fillRect/>
          </a:stretch>
        </p:blipFill>
        <p:spPr bwMode="auto">
          <a:xfrm>
            <a:off x="639812" y="1774686"/>
            <a:ext cx="2607857" cy="18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9F04162E-6C4B-4FD7-B464-6DFB569DD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56709" r="51972" b="11512"/>
          <a:stretch/>
        </p:blipFill>
        <p:spPr bwMode="auto">
          <a:xfrm>
            <a:off x="4555947" y="1510109"/>
            <a:ext cx="3228971" cy="197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58501A96-69E0-44B9-970C-C7358E93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96" y="5601696"/>
            <a:ext cx="966916" cy="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FA4C950F-07FD-4FAA-9FEC-62588BCB4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5517" r="68859" b="24063"/>
          <a:stretch/>
        </p:blipFill>
        <p:spPr bwMode="auto">
          <a:xfrm>
            <a:off x="6336036" y="4460335"/>
            <a:ext cx="916586" cy="70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0BE27BA2-91C9-4533-8A2E-B73F3758F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67898" r="68881" b="23219"/>
          <a:stretch/>
        </p:blipFill>
        <p:spPr bwMode="auto">
          <a:xfrm>
            <a:off x="7314501" y="4450701"/>
            <a:ext cx="916586" cy="71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extLst>
              <a:ext uri="{FF2B5EF4-FFF2-40B4-BE49-F238E27FC236}">
                <a16:creationId xmlns:a16="http://schemas.microsoft.com/office/drawing/2014/main" id="{CEEEE5EF-1741-4BF1-A86F-252382B2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82" y="4457587"/>
            <a:ext cx="912140" cy="71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95DCC2CF-1248-4C25-839C-FF29922C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68" y="4480374"/>
            <a:ext cx="930995" cy="72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7B3CD1EA-4F7A-413C-8EB0-7668038D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" y="4457588"/>
            <a:ext cx="930995" cy="72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382417D8-BDFF-4130-8DC4-2651785F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64" y="4442744"/>
            <a:ext cx="930995" cy="72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59">
            <a:extLst>
              <a:ext uri="{FF2B5EF4-FFF2-40B4-BE49-F238E27FC236}">
                <a16:creationId xmlns:a16="http://schemas.microsoft.com/office/drawing/2014/main" id="{77AC2D1D-B7F0-472F-B623-D698ECBD5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312" y="2490529"/>
            <a:ext cx="1452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Plain Weave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99F8E54E-269F-4F6B-9112-DE2B548A3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69" y="3644915"/>
            <a:ext cx="5858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388" indent="-52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ctr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</a:rPr>
              <a:t>3D fiber tow &amp; matrix </a:t>
            </a:r>
            <a:r>
              <a:rPr lang="en-US" sz="2000" b="1" dirty="0" err="1">
                <a:solidFill>
                  <a:prstClr val="black"/>
                </a:solidFill>
              </a:rPr>
              <a:t>subcell</a:t>
            </a:r>
            <a:r>
              <a:rPr lang="en-US" sz="2000" b="1" dirty="0">
                <a:solidFill>
                  <a:prstClr val="black"/>
                </a:solidFill>
              </a:rPr>
              <a:t> stacks: 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D5FDC6F6-3CA5-4A16-827C-7833BA2D1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7" y="4081046"/>
            <a:ext cx="3511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388" indent="-52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/>
            <a:r>
              <a:rPr lang="en-US" sz="1600" b="1" dirty="0">
                <a:solidFill>
                  <a:prstClr val="black"/>
                </a:solidFill>
              </a:rPr>
              <a:t>Weft Tow Undulation Stack</a:t>
            </a: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CF91E8B0-A2B4-40D2-AE02-F5DBB0BD4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976" y="4061385"/>
            <a:ext cx="2428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388" indent="-52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/>
            <a:r>
              <a:rPr lang="en-US" sz="1600" b="1" dirty="0">
                <a:solidFill>
                  <a:prstClr val="black"/>
                </a:solidFill>
              </a:rPr>
              <a:t>Overlapping Tow Stack</a:t>
            </a: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ED36893A-A492-4962-9439-32F723253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936" y="5763871"/>
            <a:ext cx="1672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388" indent="-52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/>
            <a:r>
              <a:rPr lang="en-US" sz="1600" b="1" dirty="0">
                <a:solidFill>
                  <a:prstClr val="black"/>
                </a:solidFill>
              </a:rPr>
              <a:t>Matrix </a:t>
            </a:r>
          </a:p>
          <a:p>
            <a:pPr marL="0" indent="0" algn="ctr" eaLnBrk="1" hangingPunct="1"/>
            <a:r>
              <a:rPr lang="en-US" sz="1600" b="1" dirty="0">
                <a:solidFill>
                  <a:prstClr val="black"/>
                </a:solidFill>
              </a:rPr>
              <a:t>Subcell Stack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C8CB2A-8F5A-4D07-A76F-8FFD178BC2A8}"/>
              </a:ext>
            </a:extLst>
          </p:cNvPr>
          <p:cNvSpPr txBox="1"/>
          <p:nvPr/>
        </p:nvSpPr>
        <p:spPr>
          <a:xfrm>
            <a:off x="440831" y="5486400"/>
            <a:ext cx="4730982" cy="1123712"/>
          </a:xfrm>
          <a:prstGeom prst="roundRect">
            <a:avLst/>
          </a:prstGeom>
          <a:solidFill>
            <a:srgbClr val="C4C4C4">
              <a:alpha val="66000"/>
            </a:srgb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Macroscale plain weave architecture represented through assembly of subcells stacks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C4AE7C90-8DFE-405E-B923-BDCC43148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81" y="990600"/>
            <a:ext cx="6994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388" indent="-52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</a:rPr>
              <a:t>Physical model development – macro/mesoscale architecture: </a:t>
            </a:r>
          </a:p>
        </p:txBody>
      </p:sp>
    </p:spTree>
    <p:extLst>
      <p:ext uri="{BB962C8B-B14F-4D97-AF65-F5344CB8AC3E}">
        <p14:creationId xmlns:p14="http://schemas.microsoft.com/office/powerpoint/2010/main" val="83156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93432849-0E4C-4C80-9653-93D6D733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2093" y="647255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AACF907-BABA-4258-8810-B50BCC3B0BF5}"/>
              </a:ext>
            </a:extLst>
          </p:cNvPr>
          <p:cNvSpPr txBox="1">
            <a:spLocks/>
          </p:cNvSpPr>
          <p:nvPr/>
        </p:nvSpPr>
        <p:spPr>
          <a:xfrm>
            <a:off x="1268957" y="-108789"/>
            <a:ext cx="660608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Task 3.1: Thermomechanical Progressive Damage Model, Contd.</a:t>
            </a: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id="{CECBB38F-8BEE-4E89-A3D6-76FF497D5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68245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High-fidelity fiber subcell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93B9A7BE-D239-42A6-B517-DA563FE97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48" y="3108063"/>
            <a:ext cx="5858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388" indent="-52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/>
            <a:r>
              <a:rPr lang="en-US" sz="2000" b="1" u="sng" dirty="0">
                <a:solidFill>
                  <a:prstClr val="black"/>
                </a:solidFill>
              </a:rPr>
              <a:t>Microscale Unit Cells &amp; Voids</a:t>
            </a:r>
          </a:p>
        </p:txBody>
      </p:sp>
      <p:sp>
        <p:nvSpPr>
          <p:cNvPr id="27" name="TextBox 59">
            <a:extLst>
              <a:ext uri="{FF2B5EF4-FFF2-40B4-BE49-F238E27FC236}">
                <a16:creationId xmlns:a16="http://schemas.microsoft.com/office/drawing/2014/main" id="{49734945-5B32-478B-84F0-887FAA11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56" y="3538248"/>
            <a:ext cx="2649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Low-fidelity fiber subcell w/ interphase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9315314-2B62-4E98-91AF-9B0D0844D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58922"/>
              </p:ext>
            </p:extLst>
          </p:nvPr>
        </p:nvGraphicFramePr>
        <p:xfrm>
          <a:off x="2272741" y="5508062"/>
          <a:ext cx="878310" cy="87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Visio" r:id="rId4" imgW="3247147" imgH="3247306" progId="Visio.Drawing.11">
                  <p:embed/>
                </p:oleObj>
              </mc:Choice>
              <mc:Fallback>
                <p:oleObj name="Visio" r:id="rId4" imgW="3247147" imgH="32473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741" y="5508062"/>
                        <a:ext cx="878310" cy="878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8">
            <a:extLst>
              <a:ext uri="{FF2B5EF4-FFF2-40B4-BE49-F238E27FC236}">
                <a16:creationId xmlns:a16="http://schemas.microsoft.com/office/drawing/2014/main" id="{6532F273-F864-469A-A4BC-E5E688045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5517" r="68859" b="24063"/>
          <a:stretch/>
        </p:blipFill>
        <p:spPr bwMode="auto">
          <a:xfrm>
            <a:off x="725064" y="2311596"/>
            <a:ext cx="1226361" cy="94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5883C899-D544-4871-A17A-D04ED5B5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44" y="1731101"/>
            <a:ext cx="1247903" cy="49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3BC189-FE64-43F2-8113-1EE6FD4C64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04" y="4239096"/>
            <a:ext cx="1371600" cy="1371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6F6FA3-E053-4FB6-B36A-4C6F9226D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9" y="4239096"/>
            <a:ext cx="1420938" cy="1371600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98543931-79F6-40F3-9E43-AC257DB2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4" y="1254882"/>
            <a:ext cx="1135761" cy="88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59">
            <a:extLst>
              <a:ext uri="{FF2B5EF4-FFF2-40B4-BE49-F238E27FC236}">
                <a16:creationId xmlns:a16="http://schemas.microsoft.com/office/drawing/2014/main" id="{F5CF58D6-109D-4A39-9D88-2DF086E9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183" y="2296996"/>
            <a:ext cx="283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Red Subcells: Matrix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Hatched Subcells: Voids</a:t>
            </a:r>
          </a:p>
        </p:txBody>
      </p:sp>
      <p:sp>
        <p:nvSpPr>
          <p:cNvPr id="38" name="TextBox 59">
            <a:extLst>
              <a:ext uri="{FF2B5EF4-FFF2-40B4-BE49-F238E27FC236}">
                <a16:creationId xmlns:a16="http://schemas.microsoft.com/office/drawing/2014/main" id="{76A1A4D8-0356-4707-B1BC-57401487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583" y="1584500"/>
            <a:ext cx="3447617" cy="1021556"/>
          </a:xfrm>
          <a:prstGeom prst="roundRect">
            <a:avLst/>
          </a:prstGeom>
          <a:solidFill>
            <a:srgbClr val="C4C4C4">
              <a:alpha val="66000"/>
            </a:srgb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sz="1800" dirty="0">
                <a:solidFill>
                  <a:prstClr val="black"/>
                </a:solidFill>
              </a:rPr>
              <a:t>Inter-tow voids modeled as locally distributed &amp; sheet-like as seen in micrographs</a:t>
            </a:r>
          </a:p>
        </p:txBody>
      </p:sp>
      <p:sp>
        <p:nvSpPr>
          <p:cNvPr id="39" name="TextBox 59">
            <a:extLst>
              <a:ext uri="{FF2B5EF4-FFF2-40B4-BE49-F238E27FC236}">
                <a16:creationId xmlns:a16="http://schemas.microsoft.com/office/drawing/2014/main" id="{AF7C105F-A5D7-426A-AD8D-1FE171981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583" y="4177901"/>
            <a:ext cx="3382303" cy="1021556"/>
          </a:xfrm>
          <a:prstGeom prst="roundRect">
            <a:avLst/>
          </a:prstGeom>
          <a:solidFill>
            <a:srgbClr val="C4C4C4">
              <a:alpha val="66000"/>
            </a:srgb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sz="1800" dirty="0">
                <a:solidFill>
                  <a:prstClr val="black"/>
                </a:solidFill>
              </a:rPr>
              <a:t>Intra-tow voids modeled as evenly distributed &amp; cube-like as seen in micrographs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C6B90EA-A226-475F-9339-41CCF46D7A39}"/>
              </a:ext>
            </a:extLst>
          </p:cNvPr>
          <p:cNvCxnSpPr>
            <a:cxnSpLocks/>
          </p:cNvCxnSpPr>
          <p:nvPr/>
        </p:nvCxnSpPr>
        <p:spPr>
          <a:xfrm flipH="1" flipV="1">
            <a:off x="1981200" y="5478065"/>
            <a:ext cx="453745" cy="30180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66D1E02-7EA0-47E0-B07F-54A47986AFDE}"/>
              </a:ext>
            </a:extLst>
          </p:cNvPr>
          <p:cNvCxnSpPr>
            <a:cxnSpLocks/>
          </p:cNvCxnSpPr>
          <p:nvPr/>
        </p:nvCxnSpPr>
        <p:spPr>
          <a:xfrm flipV="1">
            <a:off x="3081416" y="5478065"/>
            <a:ext cx="564010" cy="2653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9">
            <a:extLst>
              <a:ext uri="{FF2B5EF4-FFF2-40B4-BE49-F238E27FC236}">
                <a16:creationId xmlns:a16="http://schemas.microsoft.com/office/drawing/2014/main" id="{B50876EF-0E3D-49BD-9FA9-B82FE1E6D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51" y="5640139"/>
            <a:ext cx="1947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Red: Matrix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Hatched: Voids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8DEA0D2-93F5-4ED4-82B0-970493C46572}"/>
              </a:ext>
            </a:extLst>
          </p:cNvPr>
          <p:cNvCxnSpPr>
            <a:cxnSpLocks/>
          </p:cNvCxnSpPr>
          <p:nvPr/>
        </p:nvCxnSpPr>
        <p:spPr>
          <a:xfrm flipH="1">
            <a:off x="1676400" y="2158768"/>
            <a:ext cx="1405016" cy="3310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9">
            <a:extLst>
              <a:ext uri="{FF2B5EF4-FFF2-40B4-BE49-F238E27FC236}">
                <a16:creationId xmlns:a16="http://schemas.microsoft.com/office/drawing/2014/main" id="{3839C49B-6601-471C-A930-507CF92E9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795" y="5743457"/>
            <a:ext cx="4952998" cy="6469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Voids accounted for at smaller length scale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Size &amp; location are both important</a:t>
            </a:r>
          </a:p>
        </p:txBody>
      </p:sp>
      <p:sp>
        <p:nvSpPr>
          <p:cNvPr id="48" name="TextBox 16">
            <a:extLst>
              <a:ext uri="{FF2B5EF4-FFF2-40B4-BE49-F238E27FC236}">
                <a16:creationId xmlns:a16="http://schemas.microsoft.com/office/drawing/2014/main" id="{FB22AC2A-8739-4A0D-ADC2-83E30C805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48" y="868654"/>
            <a:ext cx="5858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388" indent="-52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/>
            <a:r>
              <a:rPr lang="en-US" sz="2000" b="1" u="sng" dirty="0">
                <a:solidFill>
                  <a:prstClr val="black"/>
                </a:solidFill>
              </a:rPr>
              <a:t>Mesoscale Unit Cells &amp; Voids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CE42FB-B026-4659-96AD-6BBE6CE9F983}"/>
              </a:ext>
            </a:extLst>
          </p:cNvPr>
          <p:cNvCxnSpPr>
            <a:cxnSpLocks/>
          </p:cNvCxnSpPr>
          <p:nvPr/>
        </p:nvCxnSpPr>
        <p:spPr>
          <a:xfrm flipH="1" flipV="1">
            <a:off x="1744343" y="1697148"/>
            <a:ext cx="1384659" cy="273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8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3">
            <a:extLst>
              <a:ext uri="{FF2B5EF4-FFF2-40B4-BE49-F238E27FC236}">
                <a16:creationId xmlns:a16="http://schemas.microsoft.com/office/drawing/2014/main" id="{B0EFEA13-F47D-44F5-9E0F-1DABB0F7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487363"/>
          </a:xfrm>
        </p:spPr>
        <p:txBody>
          <a:bodyPr>
            <a:noAutofit/>
          </a:bodyPr>
          <a:lstStyle/>
          <a:p>
            <a:r>
              <a:rPr lang="en-US" sz="2800" dirty="0"/>
              <a:t>Task 3.1: Thermomechanical Progressive Damage Model, Contd.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F0524A-FC1A-4602-9A7B-D5A32443BD26}"/>
              </a:ext>
            </a:extLst>
          </p:cNvPr>
          <p:cNvGrpSpPr/>
          <p:nvPr/>
        </p:nvGrpSpPr>
        <p:grpSpPr>
          <a:xfrm>
            <a:off x="441800" y="3230023"/>
            <a:ext cx="8767719" cy="2362711"/>
            <a:chOff x="176090" y="2866526"/>
            <a:chExt cx="8830548" cy="2362711"/>
          </a:xfrm>
        </p:grpSpPr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A43D70E9-3A0F-4CB9-A8C7-D187FF19365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6090" y="2866526"/>
              <a:ext cx="8830548" cy="773520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en-US" sz="1400" b="1" kern="12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lang="en-US" sz="1400" b="1" kern="12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MS PGothic" pitchFamily="34" charset="-128"/>
                  <a:cs typeface="MS PGothic" pitchFamily="34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MS PGothic" pitchFamily="34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C00000"/>
                  </a:solidFill>
                </a:rPr>
                <a:t>Damage ISV</a:t>
              </a:r>
            </a:p>
            <a:p>
              <a:pPr marL="228600" indent="-228600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dirty="0"/>
                <a:t>Damage ISV derived using self consistent scheme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E2936A2-BF27-4FB9-A7D9-C61AFDB76280}"/>
                    </a:ext>
                  </a:extLst>
                </p:cNvPr>
                <p:cNvSpPr/>
                <p:nvPr/>
              </p:nvSpPr>
              <p:spPr>
                <a:xfrm>
                  <a:off x="297308" y="3696091"/>
                  <a:ext cx="180723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𝜎𝜀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E2936A2-BF27-4FB9-A7D9-C61AFDB76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08" y="3696091"/>
                  <a:ext cx="1807237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EC2F4F3-EE12-42A5-9A4C-24121B36AC7E}"/>
                    </a:ext>
                  </a:extLst>
                </p:cNvPr>
                <p:cNvSpPr/>
                <p:nvPr/>
              </p:nvSpPr>
              <p:spPr>
                <a:xfrm>
                  <a:off x="2271459" y="3699495"/>
                  <a:ext cx="1870483" cy="6596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den>
                        </m:f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EC2F4F3-EE12-42A5-9A4C-24121B36AC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459" y="3699495"/>
                  <a:ext cx="1870483" cy="6596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481D58A-CFF2-450D-A270-521F024E464B}"/>
                </a:ext>
              </a:extLst>
            </p:cNvPr>
            <p:cNvGrpSpPr/>
            <p:nvPr/>
          </p:nvGrpSpPr>
          <p:grpSpPr>
            <a:xfrm>
              <a:off x="2716008" y="3690185"/>
              <a:ext cx="6093542" cy="1539052"/>
              <a:chOff x="2665123" y="3897256"/>
              <a:chExt cx="7068076" cy="15390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9EB300FE-90D2-4EE0-9D39-EC1877BA25DA}"/>
                      </a:ext>
                    </a:extLst>
                  </p:cNvPr>
                  <p:cNvSpPr/>
                  <p:nvPr/>
                </p:nvSpPr>
                <p:spPr>
                  <a:xfrm>
                    <a:off x="5434267" y="3897256"/>
                    <a:ext cx="4298932" cy="7203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5−4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9EB300FE-90D2-4EE0-9D39-EC1877BA25D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4267" y="3897256"/>
                    <a:ext cx="4298932" cy="72032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8C33CE0B-4C34-45DB-AD1F-3B353E89A931}"/>
                      </a:ext>
                    </a:extLst>
                  </p:cNvPr>
                  <p:cNvSpPr/>
                  <p:nvPr/>
                </p:nvSpPr>
                <p:spPr>
                  <a:xfrm>
                    <a:off x="2665123" y="4726370"/>
                    <a:ext cx="3632127" cy="709938"/>
                  </a:xfrm>
                  <a:prstGeom prst="rect">
                    <a:avLst/>
                  </a:prstGeom>
                  <a:solidFill>
                    <a:srgbClr val="C4C4C4"/>
                  </a:solidFill>
                  <a:ln w="12700">
                    <a:solidFill>
                      <a:schemeClr val="tx1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5−4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8C33CE0B-4C34-45DB-AD1F-3B353E89A9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5123" y="4726370"/>
                    <a:ext cx="3632127" cy="70993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70E0AB58-6E02-43CE-A5E4-CEF2453129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52864" y="5994783"/>
                <a:ext cx="3781848" cy="810893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lang="en-US" sz="1400" b="1" kern="12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lang="en-US" sz="1400" b="1" kern="12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0" dirty="0"/>
                  <a:t>: potential energy density (uncracked)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: elastic modulus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70E0AB58-6E02-43CE-A5E4-CEF245312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864" y="5994783"/>
                <a:ext cx="3781848" cy="810893"/>
              </a:xfrm>
              <a:prstGeom prst="rect">
                <a:avLst/>
              </a:prstGeom>
              <a:blipFill>
                <a:blip r:embed="rId7"/>
                <a:stretch>
                  <a:fillRect t="-752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D9C40923-88BA-4639-84A8-3102560B0C0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50807" y="5994782"/>
                <a:ext cx="2470904" cy="810893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lang="en-US" sz="1400" b="1" kern="12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lang="en-US" sz="1400" b="1" kern="12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0" dirty="0"/>
                  <a:t>: crack density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D9C40923-88BA-4639-84A8-3102560B0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0807" y="5994782"/>
                <a:ext cx="2470904" cy="8108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4AE7C7F-A35C-49E7-B142-82A427ADDAF8}"/>
              </a:ext>
            </a:extLst>
          </p:cNvPr>
          <p:cNvGrpSpPr/>
          <p:nvPr/>
        </p:nvGrpSpPr>
        <p:grpSpPr>
          <a:xfrm>
            <a:off x="1248899" y="5757499"/>
            <a:ext cx="5751721" cy="948101"/>
            <a:chOff x="251849" y="2809140"/>
            <a:chExt cx="5751721" cy="948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ontent Placeholder 2">
                  <a:extLst>
                    <a:ext uri="{FF2B5EF4-FFF2-40B4-BE49-F238E27FC236}">
                      <a16:creationId xmlns:a16="http://schemas.microsoft.com/office/drawing/2014/main" id="{1F7AF93D-5929-4524-B54C-E80528775F8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66137" y="2813769"/>
                  <a:ext cx="2524387" cy="355680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342900" indent="-342900" algn="l" rtl="0" eaLnBrk="1" fontAlgn="base" hangingPunct="1">
                    <a:lnSpc>
                      <a:spcPct val="110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lang="en-US" sz="1400" b="1" kern="120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lang="en-US" sz="1400" b="1" kern="120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lvl="1" indent="0"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en-US" b="0" dirty="0"/>
                    <a:t>: Helmholtz free energy</a:t>
                  </a:r>
                </a:p>
              </p:txBody>
            </p:sp>
          </mc:Choice>
          <mc:Fallback xmlns="">
            <p:sp>
              <p:nvSpPr>
                <p:cNvPr id="80" name="Content Placeholder 2">
                  <a:extLst>
                    <a:ext uri="{FF2B5EF4-FFF2-40B4-BE49-F238E27FC236}">
                      <a16:creationId xmlns:a16="http://schemas.microsoft.com/office/drawing/2014/main" id="{1F7AF93D-5929-4524-B54C-E80528775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6137" y="2813769"/>
                  <a:ext cx="2524387" cy="355680"/>
                </a:xfrm>
                <a:prstGeom prst="rect">
                  <a:avLst/>
                </a:prstGeom>
                <a:blipFill>
                  <a:blip r:embed="rId9"/>
                  <a:stretch>
                    <a:fillRect t="-3390" b="-3390"/>
                  </a:stretch>
                </a:blipFill>
                <a:ln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ontent Placeholder 2">
                  <a:extLst>
                    <a:ext uri="{FF2B5EF4-FFF2-40B4-BE49-F238E27FC236}">
                      <a16:creationId xmlns:a16="http://schemas.microsoft.com/office/drawing/2014/main" id="{27AB5091-5FA4-4B80-BB0B-F103BF8EDE3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1849" y="3451869"/>
                  <a:ext cx="1094447" cy="305372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342900" indent="-342900" algn="l" rtl="0" eaLnBrk="1" fontAlgn="base" hangingPunct="1">
                    <a:lnSpc>
                      <a:spcPct val="110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lang="en-US" sz="1400" b="1" kern="120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lang="en-US" sz="1400" b="1" kern="120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lvl="1" indent="0"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b="0" dirty="0"/>
                    <a:t>: density</a:t>
                  </a:r>
                </a:p>
                <a:p>
                  <a:pPr marL="0" lvl="1" indent="0">
                    <a:spcBef>
                      <a:spcPts val="0"/>
                    </a:spcBef>
                    <a:buNone/>
                  </a:pPr>
                  <a:endParaRPr lang="en-US" b="0" dirty="0"/>
                </a:p>
              </p:txBody>
            </p:sp>
          </mc:Choice>
          <mc:Fallback xmlns="">
            <p:sp>
              <p:nvSpPr>
                <p:cNvPr id="82" name="Content Placeholder 2">
                  <a:extLst>
                    <a:ext uri="{FF2B5EF4-FFF2-40B4-BE49-F238E27FC236}">
                      <a16:creationId xmlns:a16="http://schemas.microsoft.com/office/drawing/2014/main" id="{27AB5091-5FA4-4B80-BB0B-F103BF8ED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1849" y="3451869"/>
                  <a:ext cx="1094447" cy="305372"/>
                </a:xfrm>
                <a:prstGeom prst="rect">
                  <a:avLst/>
                </a:prstGeom>
                <a:blipFill>
                  <a:blip r:embed="rId10"/>
                  <a:stretch>
                    <a:fillRect t="-4000" b="-22000"/>
                  </a:stretch>
                </a:blipFill>
                <a:ln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ontent Placeholder 2">
                  <a:extLst>
                    <a:ext uri="{FF2B5EF4-FFF2-40B4-BE49-F238E27FC236}">
                      <a16:creationId xmlns:a16="http://schemas.microsoft.com/office/drawing/2014/main" id="{F725CD55-B0D5-4626-A52D-E0C3A14F94AD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945652" y="3286247"/>
                  <a:ext cx="2057918" cy="305372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342900" indent="-342900" algn="l" rtl="0" eaLnBrk="1" fontAlgn="base" hangingPunct="1">
                    <a:lnSpc>
                      <a:spcPct val="110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lang="en-US" sz="1400" b="1" kern="120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lang="en-US" sz="1400" b="1" kern="120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lvl="1" indent="0"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b="0" dirty="0"/>
                    <a:t>: Matrix cracking ISV</a:t>
                  </a:r>
                </a:p>
                <a:p>
                  <a:pPr marL="0" lvl="1" indent="0">
                    <a:spcBef>
                      <a:spcPts val="0"/>
                    </a:spcBef>
                    <a:buNone/>
                  </a:pPr>
                  <a:endParaRPr lang="en-US" b="0" dirty="0"/>
                </a:p>
              </p:txBody>
            </p:sp>
          </mc:Choice>
          <mc:Fallback xmlns="">
            <p:sp>
              <p:nvSpPr>
                <p:cNvPr id="85" name="Content Placeholder 2">
                  <a:extLst>
                    <a:ext uri="{FF2B5EF4-FFF2-40B4-BE49-F238E27FC236}">
                      <a16:creationId xmlns:a16="http://schemas.microsoft.com/office/drawing/2014/main" id="{F725CD55-B0D5-4626-A52D-E0C3A14F9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5652" y="3286247"/>
                  <a:ext cx="2057918" cy="305372"/>
                </a:xfrm>
                <a:prstGeom prst="rect">
                  <a:avLst/>
                </a:prstGeom>
                <a:blipFill>
                  <a:blip r:embed="rId11"/>
                  <a:stretch>
                    <a:fillRect t="-4000" b="-20000"/>
                  </a:stretch>
                </a:blipFill>
                <a:ln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ontent Placeholder 2">
                  <a:extLst>
                    <a:ext uri="{FF2B5EF4-FFF2-40B4-BE49-F238E27FC236}">
                      <a16:creationId xmlns:a16="http://schemas.microsoft.com/office/drawing/2014/main" id="{5CF4E356-D7A6-4B9F-A3BB-2B8531EA00A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945652" y="2809140"/>
                  <a:ext cx="2057918" cy="305372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342900" indent="-342900" algn="l" rtl="0" eaLnBrk="1" fontAlgn="base" hangingPunct="1">
                    <a:lnSpc>
                      <a:spcPct val="110000"/>
                    </a:lnSpc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lang="en-US" sz="1400" b="1" kern="120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lang="en-US" sz="1400" b="1" kern="120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pitchFamily="34" charset="-128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lvl="1" indent="0"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b="0" dirty="0"/>
                    <a:t>: Porosity ISV</a:t>
                  </a:r>
                </a:p>
              </p:txBody>
            </p:sp>
          </mc:Choice>
          <mc:Fallback xmlns="">
            <p:sp>
              <p:nvSpPr>
                <p:cNvPr id="86" name="Content Placeholder 2">
                  <a:extLst>
                    <a:ext uri="{FF2B5EF4-FFF2-40B4-BE49-F238E27FC236}">
                      <a16:creationId xmlns:a16="http://schemas.microsoft.com/office/drawing/2014/main" id="{5CF4E356-D7A6-4B9F-A3BB-2B8531EA0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5652" y="2809140"/>
                  <a:ext cx="2057918" cy="305372"/>
                </a:xfrm>
                <a:prstGeom prst="rect">
                  <a:avLst/>
                </a:prstGeom>
                <a:blipFill>
                  <a:blip r:embed="rId12"/>
                  <a:stretch>
                    <a:fillRect t="-4000" b="-20000"/>
                  </a:stretch>
                </a:blipFill>
                <a:ln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724D6C4-1F9B-4968-B3F1-B4E2419D7828}"/>
              </a:ext>
            </a:extLst>
          </p:cNvPr>
          <p:cNvSpPr txBox="1">
            <a:spLocks/>
          </p:cNvSpPr>
          <p:nvPr/>
        </p:nvSpPr>
        <p:spPr bwMode="auto">
          <a:xfrm>
            <a:off x="441800" y="914400"/>
            <a:ext cx="8260400" cy="1511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Thermoelastic constitutive response modeled using internal state variable (ISV) theory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Evolution of damage ISV captured using fracture mechanics based crack initiation and propagation criteria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6839E79-02CB-47D7-96D6-35A95CD959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4" y="2434939"/>
            <a:ext cx="3733958" cy="68684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BBD00E9-ACF7-43FB-A18A-957A69EE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08" y="2438400"/>
            <a:ext cx="3986492" cy="652569"/>
          </a:xfrm>
          <a:prstGeom prst="rect">
            <a:avLst/>
          </a:prstGeom>
        </p:spPr>
      </p:pic>
      <p:sp>
        <p:nvSpPr>
          <p:cNvPr id="90" name="Arrow: Right 89">
            <a:extLst>
              <a:ext uri="{FF2B5EF4-FFF2-40B4-BE49-F238E27FC236}">
                <a16:creationId xmlns:a16="http://schemas.microsoft.com/office/drawing/2014/main" id="{58B01B26-4D9B-46BC-BCD0-4B3D88749421}"/>
              </a:ext>
            </a:extLst>
          </p:cNvPr>
          <p:cNvSpPr/>
          <p:nvPr/>
        </p:nvSpPr>
        <p:spPr>
          <a:xfrm>
            <a:off x="4235750" y="2701266"/>
            <a:ext cx="564850" cy="191756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9C7DF7C2-986E-4E0A-BDE3-FB0E7204C0CC}"/>
              </a:ext>
            </a:extLst>
          </p:cNvPr>
          <p:cNvSpPr/>
          <p:nvPr/>
        </p:nvSpPr>
        <p:spPr>
          <a:xfrm>
            <a:off x="4769150" y="4368408"/>
            <a:ext cx="564850" cy="191756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Slide Number Placeholder 2">
            <a:extLst>
              <a:ext uri="{FF2B5EF4-FFF2-40B4-BE49-F238E27FC236}">
                <a16:creationId xmlns:a16="http://schemas.microsoft.com/office/drawing/2014/main" id="{80AFB7D1-FBC5-4159-A33C-5A4CB110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62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F949379-8C94-49FB-9D53-7B60E92BD1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20323" y="6463205"/>
                <a:ext cx="2209800" cy="342469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lang="en-US" sz="1400" b="1" kern="12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lang="en-US" sz="1400" b="1" kern="12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: Number of inclusions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F949379-8C94-49FB-9D53-7B60E92BD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0323" y="6463205"/>
                <a:ext cx="2209800" cy="342469"/>
              </a:xfrm>
              <a:prstGeom prst="rect">
                <a:avLst/>
              </a:prstGeom>
              <a:blipFill>
                <a:blip r:embed="rId15"/>
                <a:stretch>
                  <a:fillRect t="-3571" b="-8929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45BC7E-B2E1-4958-97CD-DDC8E01FC972}"/>
                  </a:ext>
                </a:extLst>
              </p:cNvPr>
              <p:cNvSpPr/>
              <p:nvPr/>
            </p:nvSpPr>
            <p:spPr>
              <a:xfrm>
                <a:off x="7262945" y="5703207"/>
                <a:ext cx="1652456" cy="829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scalar volumetric crack density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endParaRPr lang="en-US" sz="1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45BC7E-B2E1-4958-97CD-DDC8E01FC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45" y="5703207"/>
                <a:ext cx="1652456" cy="829201"/>
              </a:xfrm>
              <a:prstGeom prst="rect">
                <a:avLst/>
              </a:prstGeom>
              <a:blipFill>
                <a:blip r:embed="rId16"/>
                <a:stretch>
                  <a:fillRect l="-1103" t="-1471" r="-1838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9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143000"/>
            <a:ext cx="8229600" cy="5470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Relevance and Background</a:t>
            </a:r>
          </a:p>
          <a:p>
            <a:pPr marL="342900" lvl="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Objectives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Structure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Progress and Accomplishments</a:t>
            </a:r>
          </a:p>
          <a:p>
            <a:pPr marL="342900" lvl="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Collaboration with Other Institutions</a:t>
            </a:r>
          </a:p>
          <a:p>
            <a:pPr marL="342900" lvl="0" indent="-342900"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Schedule &amp;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0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4E60283-0ED6-47F6-8A74-6398AB91B34A}"/>
              </a:ext>
            </a:extLst>
          </p:cNvPr>
          <p:cNvGrpSpPr/>
          <p:nvPr/>
        </p:nvGrpSpPr>
        <p:grpSpPr>
          <a:xfrm>
            <a:off x="381000" y="860466"/>
            <a:ext cx="8449056" cy="2388335"/>
            <a:chOff x="111474" y="-87840"/>
            <a:chExt cx="8126608" cy="2388335"/>
          </a:xfrm>
          <a:solidFill>
            <a:srgbClr val="C4C4C4"/>
          </a:solidFill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29BA615C-BD78-4D22-AA77-F6FD8FD518C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474" y="-87840"/>
              <a:ext cx="8126608" cy="79253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en-US" sz="1400" b="1" kern="12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lang="en-US" sz="1400" b="1" kern="12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MS PGothic" pitchFamily="34" charset="-128"/>
                  <a:cs typeface="MS PGothic" pitchFamily="34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MS PGothic" pitchFamily="34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MS PGothic" pitchFamily="34" charset="-128"/>
                  <a:cs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C00000"/>
                  </a:solidFill>
                </a:rPr>
                <a:t>Damage Evolution</a:t>
              </a:r>
            </a:p>
            <a:p>
              <a:pPr marL="228600" indent="-2286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dirty="0"/>
                <a:t>Temporal evolution determined using fracture mechanics, crack growth kinetics </a:t>
              </a:r>
            </a:p>
            <a:p>
              <a:pPr marL="228600" indent="-2286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 dirty="0"/>
                <a:t>Matrix cracks activate when stress intensity factor exceeds critical value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D6ED44-FDDA-4B0A-BF9F-1F3169601191}"/>
                </a:ext>
              </a:extLst>
            </p:cNvPr>
            <p:cNvGrpSpPr/>
            <p:nvPr/>
          </p:nvGrpSpPr>
          <p:grpSpPr>
            <a:xfrm>
              <a:off x="1357437" y="1642494"/>
              <a:ext cx="5663568" cy="658001"/>
              <a:chOff x="1289791" y="4870943"/>
              <a:chExt cx="5663568" cy="65800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C6A0B61-96BD-4346-96DE-BAFC22AB55B7}"/>
                      </a:ext>
                    </a:extLst>
                  </p:cNvPr>
                  <p:cNvSpPr/>
                  <p:nvPr/>
                </p:nvSpPr>
                <p:spPr>
                  <a:xfrm>
                    <a:off x="1289791" y="4870943"/>
                    <a:ext cx="3059786" cy="648191"/>
                  </a:xfrm>
                  <a:prstGeom prst="rect">
                    <a:avLst/>
                  </a:prstGeom>
                  <a:solidFill>
                    <a:srgbClr val="C4C4C4"/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EC6A0B61-96BD-4346-96DE-BAFC22AB55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9791" y="4870943"/>
                    <a:ext cx="3059786" cy="64819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E965917-CEF0-4E82-BCED-51183FAF9A12}"/>
                      </a:ext>
                    </a:extLst>
                  </p:cNvPr>
                  <p:cNvSpPr/>
                  <p:nvPr/>
                </p:nvSpPr>
                <p:spPr>
                  <a:xfrm>
                    <a:off x="5027679" y="4870943"/>
                    <a:ext cx="1925680" cy="658001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E965917-CEF0-4E82-BCED-51183FAF9A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7679" y="4870943"/>
                    <a:ext cx="1925680" cy="65800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45E5C5D-08DD-46C2-B355-216620D65B7A}"/>
              </a:ext>
            </a:extLst>
          </p:cNvPr>
          <p:cNvSpPr txBox="1">
            <a:spLocks/>
          </p:cNvSpPr>
          <p:nvPr/>
        </p:nvSpPr>
        <p:spPr bwMode="auto">
          <a:xfrm>
            <a:off x="381000" y="3456528"/>
            <a:ext cx="8449056" cy="18778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C00000"/>
                </a:solidFill>
              </a:rPr>
              <a:t>Porosity Effects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Microstructural pores form due to material diffusion around grain boundaries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Porosity nucleation and growth is critical deformation/damage mechanism in ceramics, causing nonlinearity at low strains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Additional ISV introduced to capture porosity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5548C-5D1F-4012-9268-89B533D4F883}"/>
                  </a:ext>
                </a:extLst>
              </p:cNvPr>
              <p:cNvSpPr/>
              <p:nvPr/>
            </p:nvSpPr>
            <p:spPr>
              <a:xfrm>
                <a:off x="3147443" y="5739226"/>
                <a:ext cx="2849113" cy="516616"/>
              </a:xfrm>
              <a:prstGeom prst="rect">
                <a:avLst/>
              </a:prstGeom>
              <a:solidFill>
                <a:srgbClr val="C4C4C4"/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5548C-5D1F-4012-9268-89B533D4F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443" y="5739226"/>
                <a:ext cx="2849113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CBA7A1AE-D29C-4376-8473-84EFE65AAA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76516" y="5477550"/>
                <a:ext cx="2722675" cy="1131451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lang="en-US" sz="1400" b="1" kern="12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lang="en-US" sz="1400" b="1" kern="12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dirty="0"/>
                  <a:t>: Porosity parameter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="0" dirty="0"/>
                  <a:t> : characteristic crack length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="0" dirty="0"/>
                  <a:t>: Material dissipation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b="0" dirty="0"/>
                  <a:t>: Volumetric strain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: Model parameter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b="0" i="1" dirty="0"/>
                  <a:t>C</a:t>
                </a:r>
                <a:r>
                  <a:rPr lang="en-US" b="0" i="1" baseline="-25000" dirty="0"/>
                  <a:t>R</a:t>
                </a:r>
                <a:r>
                  <a:rPr lang="en-US" b="0" dirty="0"/>
                  <a:t>: Rayleigh wave speed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CBA7A1AE-D29C-4376-8473-84EFE65AA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6516" y="5477550"/>
                <a:ext cx="2722675" cy="1131451"/>
              </a:xfrm>
              <a:prstGeom prst="rect">
                <a:avLst/>
              </a:prstGeom>
              <a:blipFill>
                <a:blip r:embed="rId6"/>
                <a:stretch>
                  <a:fillRect l="-671" t="-1081" b="-28649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3">
            <a:extLst>
              <a:ext uri="{FF2B5EF4-FFF2-40B4-BE49-F238E27FC236}">
                <a16:creationId xmlns:a16="http://schemas.microsoft.com/office/drawing/2014/main" id="{C77BD260-7F8A-4793-B85F-8630D8AB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487363"/>
          </a:xfrm>
        </p:spPr>
        <p:txBody>
          <a:bodyPr>
            <a:noAutofit/>
          </a:bodyPr>
          <a:lstStyle/>
          <a:p>
            <a:r>
              <a:rPr lang="en-US" sz="2800" dirty="0"/>
              <a:t>Task 3.1: Thermomechanical Progressive Damage Model, Contd.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CDEDFA-33B7-49BC-930B-25FCEDE8C097}"/>
              </a:ext>
            </a:extLst>
          </p:cNvPr>
          <p:cNvSpPr txBox="1"/>
          <p:nvPr/>
        </p:nvSpPr>
        <p:spPr>
          <a:xfrm>
            <a:off x="3024377" y="6607453"/>
            <a:ext cx="3162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Θ</a:t>
            </a:r>
            <a:r>
              <a:rPr lang="en-US" sz="1100" dirty="0"/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Paliwal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al., (2007)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5F00C9-7FBA-47D1-8A63-CFDABFA9913C}"/>
              </a:ext>
            </a:extLst>
          </p:cNvPr>
          <p:cNvSpPr/>
          <p:nvPr/>
        </p:nvSpPr>
        <p:spPr>
          <a:xfrm>
            <a:off x="1286537" y="2230640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Θ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874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0E152B-1B83-45D8-98F0-2919FD590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3893235"/>
            <a:ext cx="4526867" cy="2080511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E6D9A7F-8CAB-4A99-954C-5CE7B0F07783}"/>
              </a:ext>
            </a:extLst>
          </p:cNvPr>
          <p:cNvSpPr txBox="1">
            <a:spLocks/>
          </p:cNvSpPr>
          <p:nvPr/>
        </p:nvSpPr>
        <p:spPr bwMode="auto">
          <a:xfrm>
            <a:off x="314383" y="685800"/>
            <a:ext cx="4059743" cy="43291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EC80FF1B-4161-4963-B647-A1616A24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487363"/>
          </a:xfrm>
        </p:spPr>
        <p:txBody>
          <a:bodyPr>
            <a:noAutofit/>
          </a:bodyPr>
          <a:lstStyle/>
          <a:p>
            <a:r>
              <a:rPr lang="en-US" sz="2800" dirty="0"/>
              <a:t>Task 3.1: Thermomechanical Progressive Damage Model, Contd.</a:t>
            </a:r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2E3D2789-EABC-4CA4-A23C-D612886C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46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396F0-37E5-43B0-BC58-BD260BE28209}"/>
              </a:ext>
            </a:extLst>
          </p:cNvPr>
          <p:cNvSpPr/>
          <p:nvPr/>
        </p:nvSpPr>
        <p:spPr>
          <a:xfrm>
            <a:off x="172340" y="930086"/>
            <a:ext cx="8895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Comparable fiber and matrix stiffness leads to significant fiber damage and failure in </a:t>
            </a:r>
            <a:r>
              <a:rPr lang="en-US" sz="2000" b="1" dirty="0" err="1"/>
              <a:t>SiC</a:t>
            </a:r>
            <a:r>
              <a:rPr lang="en-US" sz="2000" b="1" dirty="0"/>
              <a:t>/</a:t>
            </a:r>
            <a:r>
              <a:rPr lang="en-US" sz="2000" b="1" dirty="0" err="1"/>
              <a:t>SiC</a:t>
            </a:r>
            <a:r>
              <a:rPr lang="en-US" sz="2000" b="1" dirty="0"/>
              <a:t> CMCs at relatively low strains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Curtin progressive fiber failure model applied to account for stiffness degradation in fiber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Based on Weibull statistics combined with shear lag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Treats single fiber as effective fiber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Damage initiates in undulating tows at weave and tow level followed by inter-tow matrix subcells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0C1F06-BB45-44DA-951B-4416191873F8}"/>
              </a:ext>
            </a:extLst>
          </p:cNvPr>
          <p:cNvGrpSpPr/>
          <p:nvPr/>
        </p:nvGrpSpPr>
        <p:grpSpPr>
          <a:xfrm>
            <a:off x="314383" y="3940529"/>
            <a:ext cx="8185635" cy="2510772"/>
            <a:chOff x="-3777970" y="3179541"/>
            <a:chExt cx="8185635" cy="25107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553BBE3-975B-42D3-9962-70EC89CF8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1" t="25221" r="19936" b="31288"/>
            <a:stretch/>
          </p:blipFill>
          <p:spPr bwMode="auto">
            <a:xfrm>
              <a:off x="689307" y="3179541"/>
              <a:ext cx="3718358" cy="19361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56E648-1339-4432-982F-EB7339694F17}"/>
                </a:ext>
              </a:extLst>
            </p:cNvPr>
            <p:cNvSpPr txBox="1"/>
            <p:nvPr/>
          </p:nvSpPr>
          <p:spPr bwMode="auto">
            <a:xfrm>
              <a:off x="-3777970" y="5366546"/>
              <a:ext cx="353621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b="1" dirty="0">
                  <a:cs typeface="Arial" panose="020B0604020202020204" pitchFamily="34" charset="0"/>
                </a:rPr>
                <a:t>Simulated 5HS weave architecture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E890EC-113B-4CD3-82A8-282ACACA5024}"/>
                </a:ext>
              </a:extLst>
            </p:cNvPr>
            <p:cNvSpPr txBox="1"/>
            <p:nvPr/>
          </p:nvSpPr>
          <p:spPr bwMode="auto">
            <a:xfrm>
              <a:off x="1591946" y="5367148"/>
              <a:ext cx="248716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b="1" dirty="0">
                  <a:cs typeface="Arial" panose="020B0604020202020204" pitchFamily="34" charset="0"/>
                </a:rPr>
                <a:t>Microcracking damage </a:t>
              </a:r>
              <a:endParaRPr 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6C5C5A6-F332-4827-BE3D-879B40F1C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402" y="3907929"/>
            <a:ext cx="530398" cy="2078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950674-1972-4DFA-8F18-8C0B6C3B9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8" t="45337" r="19207" b="31191"/>
          <a:stretch/>
        </p:blipFill>
        <p:spPr>
          <a:xfrm>
            <a:off x="3653856" y="5403071"/>
            <a:ext cx="1625816" cy="947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8C0426-1DEA-40F4-9325-CA6360191A06}"/>
              </a:ext>
            </a:extLst>
          </p:cNvPr>
          <p:cNvSpPr/>
          <p:nvPr/>
        </p:nvSpPr>
        <p:spPr>
          <a:xfrm>
            <a:off x="3048000" y="5088592"/>
            <a:ext cx="762000" cy="518233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12BE93-6275-4A64-9964-80868BE27256}"/>
              </a:ext>
            </a:extLst>
          </p:cNvPr>
          <p:cNvCxnSpPr>
            <a:endCxn id="16" idx="0"/>
          </p:cNvCxnSpPr>
          <p:nvPr/>
        </p:nvCxnSpPr>
        <p:spPr>
          <a:xfrm>
            <a:off x="3810000" y="5026562"/>
            <a:ext cx="656764" cy="376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ED0FE4-0AB1-4637-B38C-D8FDB9EC467C}"/>
              </a:ext>
            </a:extLst>
          </p:cNvPr>
          <p:cNvCxnSpPr>
            <a:cxnSpLocks/>
            <a:stCxn id="2" idx="4"/>
            <a:endCxn id="16" idx="1"/>
          </p:cNvCxnSpPr>
          <p:nvPr/>
        </p:nvCxnSpPr>
        <p:spPr>
          <a:xfrm>
            <a:off x="3429000" y="5606825"/>
            <a:ext cx="224856" cy="269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DB77970-CA7B-4F76-B921-B1D9D703A2A4}"/>
              </a:ext>
            </a:extLst>
          </p:cNvPr>
          <p:cNvSpPr/>
          <p:nvPr/>
        </p:nvSpPr>
        <p:spPr>
          <a:xfrm>
            <a:off x="2438400" y="3714113"/>
            <a:ext cx="304800" cy="174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1DEFF3-F252-48E2-83C4-367D1289A334}"/>
              </a:ext>
            </a:extLst>
          </p:cNvPr>
          <p:cNvSpPr/>
          <p:nvPr/>
        </p:nvSpPr>
        <p:spPr>
          <a:xfrm>
            <a:off x="2438400" y="3997184"/>
            <a:ext cx="304800" cy="17412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F6A5D3-B615-4D8A-84FC-46ADA12DFBE3}"/>
              </a:ext>
            </a:extLst>
          </p:cNvPr>
          <p:cNvSpPr/>
          <p:nvPr/>
        </p:nvSpPr>
        <p:spPr>
          <a:xfrm>
            <a:off x="3558725" y="3866871"/>
            <a:ext cx="1230144" cy="912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668E6C-5A32-4DF3-A991-67E87BA7C61B}"/>
              </a:ext>
            </a:extLst>
          </p:cNvPr>
          <p:cNvSpPr/>
          <p:nvPr/>
        </p:nvSpPr>
        <p:spPr>
          <a:xfrm>
            <a:off x="3664593" y="3698113"/>
            <a:ext cx="304800" cy="174129"/>
          </a:xfrm>
          <a:prstGeom prst="rect">
            <a:avLst/>
          </a:prstGeom>
          <a:solidFill>
            <a:srgbClr val="00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384A66-3B4F-4EFA-B26F-C819A4CA4CF1}"/>
              </a:ext>
            </a:extLst>
          </p:cNvPr>
          <p:cNvSpPr/>
          <p:nvPr/>
        </p:nvSpPr>
        <p:spPr>
          <a:xfrm>
            <a:off x="3664593" y="4016871"/>
            <a:ext cx="304800" cy="174129"/>
          </a:xfrm>
          <a:prstGeom prst="rect">
            <a:avLst/>
          </a:prstGeom>
          <a:solidFill>
            <a:srgbClr val="00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60B5B-8F1D-4E6A-89B5-6B628AECD963}"/>
              </a:ext>
            </a:extLst>
          </p:cNvPr>
          <p:cNvSpPr txBox="1"/>
          <p:nvPr/>
        </p:nvSpPr>
        <p:spPr>
          <a:xfrm>
            <a:off x="2780584" y="3657600"/>
            <a:ext cx="84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Matrix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79652F-8A36-4059-9E12-451F335A0328}"/>
              </a:ext>
            </a:extLst>
          </p:cNvPr>
          <p:cNvSpPr txBox="1"/>
          <p:nvPr/>
        </p:nvSpPr>
        <p:spPr>
          <a:xfrm>
            <a:off x="2780584" y="3953443"/>
            <a:ext cx="884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Warp Tow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109F71-BE3F-44AC-BD01-D108AC7AE4F3}"/>
              </a:ext>
            </a:extLst>
          </p:cNvPr>
          <p:cNvSpPr txBox="1"/>
          <p:nvPr/>
        </p:nvSpPr>
        <p:spPr>
          <a:xfrm>
            <a:off x="4013986" y="3953443"/>
            <a:ext cx="1265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Undulating Tow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3539C8-600E-4F0E-9FFF-D2A160A03148}"/>
              </a:ext>
            </a:extLst>
          </p:cNvPr>
          <p:cNvSpPr txBox="1"/>
          <p:nvPr/>
        </p:nvSpPr>
        <p:spPr>
          <a:xfrm>
            <a:off x="4015083" y="3662654"/>
            <a:ext cx="1265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Weft Tow</a:t>
            </a:r>
          </a:p>
        </p:txBody>
      </p:sp>
    </p:spTree>
    <p:extLst>
      <p:ext uri="{BB962C8B-B14F-4D97-AF65-F5344CB8AC3E}">
        <p14:creationId xmlns:p14="http://schemas.microsoft.com/office/powerpoint/2010/main" val="103694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B3B99D-58C7-483A-8584-E47696F35D3B}"/>
              </a:ext>
            </a:extLst>
          </p:cNvPr>
          <p:cNvSpPr txBox="1">
            <a:spLocks/>
          </p:cNvSpPr>
          <p:nvPr/>
        </p:nvSpPr>
        <p:spPr bwMode="auto">
          <a:xfrm>
            <a:off x="2778557" y="887880"/>
            <a:ext cx="3586880" cy="5674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 dirty="0">
                <a:solidFill>
                  <a:srgbClr val="000099"/>
                </a:solidFill>
              </a:rPr>
              <a:t>Comparison with Experiment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Loading direction: Longitudinal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2C926BA-AC19-4026-AB16-1C3EE172AC8D}"/>
              </a:ext>
            </a:extLst>
          </p:cNvPr>
          <p:cNvSpPr txBox="1">
            <a:spLocks/>
          </p:cNvSpPr>
          <p:nvPr/>
        </p:nvSpPr>
        <p:spPr bwMode="auto">
          <a:xfrm>
            <a:off x="561168" y="5371356"/>
            <a:ext cx="8021659" cy="1024128"/>
          </a:xfrm>
          <a:prstGeom prst="roundRect">
            <a:avLst/>
          </a:prstGeom>
          <a:solidFill>
            <a:srgbClr val="C4C4C4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1400" b="1" kern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/>
              <a:t>Damage model captures nonlinear elastic material behavior and first matrix cracking. Good correlation with experimental results at low to intermediate strains.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3D9A90-AC2C-4144-B6B0-139634F9FF2E}"/>
              </a:ext>
            </a:extLst>
          </p:cNvPr>
          <p:cNvGrpSpPr/>
          <p:nvPr/>
        </p:nvGrpSpPr>
        <p:grpSpPr>
          <a:xfrm>
            <a:off x="217640" y="1371600"/>
            <a:ext cx="5801173" cy="5457110"/>
            <a:chOff x="329184" y="2240280"/>
            <a:chExt cx="5815883" cy="54571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0B67FD-1F09-480D-9073-0252CD69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4" y="2240280"/>
              <a:ext cx="4608576" cy="345643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BF9760-F899-4EC0-A595-99217DD3000C}"/>
                </a:ext>
              </a:extLst>
            </p:cNvPr>
            <p:cNvSpPr txBox="1"/>
            <p:nvPr/>
          </p:nvSpPr>
          <p:spPr bwMode="auto">
            <a:xfrm>
              <a:off x="3244100" y="7451169"/>
              <a:ext cx="29009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Yang et al. (2017); </a:t>
              </a:r>
              <a:r>
                <a:rPr lang="en-US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r>
                <a:rPr 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Morscher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et al., (2007)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FC757A-66BB-476E-93F6-F88B3ED29F19}"/>
                </a:ext>
              </a:extLst>
            </p:cNvPr>
            <p:cNvSpPr txBox="1"/>
            <p:nvPr/>
          </p:nvSpPr>
          <p:spPr bwMode="auto">
            <a:xfrm>
              <a:off x="2090439" y="4829980"/>
              <a:ext cx="284732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Material: 5HS C/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SiC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CMC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B4712F-F967-4FFA-97D1-523076AA6D71}"/>
              </a:ext>
            </a:extLst>
          </p:cNvPr>
          <p:cNvGrpSpPr/>
          <p:nvPr/>
        </p:nvGrpSpPr>
        <p:grpSpPr>
          <a:xfrm>
            <a:off x="4466284" y="1349959"/>
            <a:ext cx="4608576" cy="3456432"/>
            <a:chOff x="323356" y="2244651"/>
            <a:chExt cx="4608576" cy="34564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CA8F8E-8348-4681-B1CC-5E7648F57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56" y="2244651"/>
              <a:ext cx="4608576" cy="34564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1B197A-AA6B-4D2E-9DB4-EA3E61640916}"/>
                </a:ext>
              </a:extLst>
            </p:cNvPr>
            <p:cNvSpPr txBox="1"/>
            <p:nvPr/>
          </p:nvSpPr>
          <p:spPr bwMode="auto">
            <a:xfrm>
              <a:off x="2719683" y="4879579"/>
              <a:ext cx="179222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5HS 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SiC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SiC</a:t>
              </a: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CMC </a:t>
              </a:r>
            </a:p>
          </p:txBody>
        </p:sp>
      </p:grpSp>
      <p:sp>
        <p:nvSpPr>
          <p:cNvPr id="17" name="Title 3">
            <a:extLst>
              <a:ext uri="{FF2B5EF4-FFF2-40B4-BE49-F238E27FC236}">
                <a16:creationId xmlns:a16="http://schemas.microsoft.com/office/drawing/2014/main" id="{DB3FD27B-E3C5-451D-9BB2-0BAE5E1E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487363"/>
          </a:xfrm>
        </p:spPr>
        <p:txBody>
          <a:bodyPr>
            <a:noAutofit/>
          </a:bodyPr>
          <a:lstStyle/>
          <a:p>
            <a:r>
              <a:rPr lang="en-US" sz="2800" dirty="0"/>
              <a:t>Task 3.1: Thermomechanical Progressive Damage Model , Contd.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51B119BF-03EC-4354-9594-C40E8CC4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46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3E35C6-8685-47DF-9615-EDACEE64B2EA}"/>
              </a:ext>
            </a:extLst>
          </p:cNvPr>
          <p:cNvSpPr/>
          <p:nvPr/>
        </p:nvSpPr>
        <p:spPr>
          <a:xfrm>
            <a:off x="2133600" y="1676400"/>
            <a:ext cx="255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E43639-BB8D-4E19-96A4-6392D5A4EC65}"/>
              </a:ext>
            </a:extLst>
          </p:cNvPr>
          <p:cNvSpPr/>
          <p:nvPr/>
        </p:nvSpPr>
        <p:spPr>
          <a:xfrm>
            <a:off x="6400800" y="1688068"/>
            <a:ext cx="325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3856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457200" y="856501"/>
            <a:ext cx="8394090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Modeling of viscoplastic creep deformation and load transfer between constituents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Time-hardening Norton-Bailey creep law with temperature dependence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Accumulated creep strains: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Computational parametric studies to identify constituent primarily responsible for creep behavior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94C2C-8D1C-40BB-A473-EA9D0B50006D}"/>
                  </a:ext>
                </a:extLst>
              </p:cNvPr>
              <p:cNvSpPr/>
              <p:nvPr/>
            </p:nvSpPr>
            <p:spPr>
              <a:xfrm>
                <a:off x="335788" y="2211018"/>
                <a:ext cx="3909515" cy="858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94C2C-8D1C-40BB-A473-EA9D0B500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88" y="2211018"/>
                <a:ext cx="3909515" cy="858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9B0F06-0496-422C-B41C-787EB8A08A7C}"/>
                  </a:ext>
                </a:extLst>
              </p:cNvPr>
              <p:cNvSpPr/>
              <p:nvPr/>
            </p:nvSpPr>
            <p:spPr>
              <a:xfrm>
                <a:off x="4824901" y="1981200"/>
                <a:ext cx="3232359" cy="781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rad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9B0F06-0496-422C-B41C-787EB8A08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901" y="1981200"/>
                <a:ext cx="3232359" cy="781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080175-8150-4FFA-9595-AEC14AE7FFEA}"/>
                  </a:ext>
                </a:extLst>
              </p:cNvPr>
              <p:cNvSpPr/>
              <p:nvPr/>
            </p:nvSpPr>
            <p:spPr>
              <a:xfrm>
                <a:off x="2819400" y="2637066"/>
                <a:ext cx="7643315" cy="8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080175-8150-4FFA-9595-AEC14AE7F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637066"/>
                <a:ext cx="7643315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4A4A2AD-0AF6-407D-8162-FA5EC7E4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357" y="2448246"/>
            <a:ext cx="82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where</a:t>
            </a:r>
            <a:endParaRPr lang="en-US" sz="1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CC5C58-4C1A-4710-94D9-A8653FE15607}"/>
                  </a:ext>
                </a:extLst>
              </p:cNvPr>
              <p:cNvSpPr/>
              <p:nvPr/>
            </p:nvSpPr>
            <p:spPr>
              <a:xfrm>
                <a:off x="1002089" y="3468760"/>
                <a:ext cx="1960858" cy="849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CC5C58-4C1A-4710-94D9-A8653FE15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89" y="3468760"/>
                <a:ext cx="1960858" cy="8495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1CD5E2-A75D-4087-B96A-8D5E2B603FB5}"/>
              </a:ext>
            </a:extLst>
          </p:cNvPr>
          <p:cNvSpPr/>
          <p:nvPr/>
        </p:nvSpPr>
        <p:spPr>
          <a:xfrm>
            <a:off x="609600" y="6088119"/>
            <a:ext cx="7924800" cy="585519"/>
          </a:xfrm>
          <a:prstGeom prst="roundRect">
            <a:avLst/>
          </a:prstGeom>
          <a:solidFill>
            <a:srgbClr val="C4C4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Model parameters for fiber and matrix will be determined from creep-fatigue tests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3F764D-6E9A-4678-B52A-685B6325F27F}"/>
                  </a:ext>
                </a:extLst>
              </p:cNvPr>
              <p:cNvSpPr/>
              <p:nvPr/>
            </p:nvSpPr>
            <p:spPr>
              <a:xfrm>
                <a:off x="1043828" y="4242088"/>
                <a:ext cx="4537974" cy="482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p>
                          </m:sSub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p>
                          </m:sSub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3F764D-6E9A-4678-B52A-685B6325F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8" y="4242088"/>
                <a:ext cx="4537974" cy="482312"/>
              </a:xfrm>
              <a:prstGeom prst="rect">
                <a:avLst/>
              </a:prstGeom>
              <a:blipFill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A2DFA2-CBEB-4897-B6BB-29271CD93787}"/>
              </a:ext>
            </a:extLst>
          </p:cNvPr>
          <p:cNvCxnSpPr>
            <a:cxnSpLocks/>
          </p:cNvCxnSpPr>
          <p:nvPr/>
        </p:nvCxnSpPr>
        <p:spPr>
          <a:xfrm>
            <a:off x="2929468" y="3910560"/>
            <a:ext cx="21945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DBA23D-931A-459D-99AF-F66904D3408A}"/>
              </a:ext>
            </a:extLst>
          </p:cNvPr>
          <p:cNvCxnSpPr>
            <a:cxnSpLocks/>
          </p:cNvCxnSpPr>
          <p:nvPr/>
        </p:nvCxnSpPr>
        <p:spPr>
          <a:xfrm>
            <a:off x="5117426" y="3910560"/>
            <a:ext cx="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4E2CC24-B2DD-4D32-8596-C6E2E21CCBF5}"/>
              </a:ext>
            </a:extLst>
          </p:cNvPr>
          <p:cNvSpPr/>
          <p:nvPr/>
        </p:nvSpPr>
        <p:spPr>
          <a:xfrm>
            <a:off x="7225668" y="3647182"/>
            <a:ext cx="1625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Arrhenius term captures temperature dependence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8AC8A52-47C6-480F-909B-4787F81431AC}"/>
              </a:ext>
            </a:extLst>
          </p:cNvPr>
          <p:cNvSpPr/>
          <p:nvPr/>
        </p:nvSpPr>
        <p:spPr>
          <a:xfrm rot="16200000">
            <a:off x="7802336" y="3133303"/>
            <a:ext cx="146304" cy="86868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9076A9-F730-4B0A-8B4A-5ECF7CD60AC2}"/>
              </a:ext>
            </a:extLst>
          </p:cNvPr>
          <p:cNvCxnSpPr>
            <a:cxnSpLocks/>
          </p:cNvCxnSpPr>
          <p:nvPr/>
        </p:nvCxnSpPr>
        <p:spPr>
          <a:xfrm flipV="1">
            <a:off x="6347915" y="3258386"/>
            <a:ext cx="0" cy="4371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893A8E2-E289-4B8A-A96F-0CE8DBF13C34}"/>
              </a:ext>
            </a:extLst>
          </p:cNvPr>
          <p:cNvSpPr/>
          <p:nvPr/>
        </p:nvSpPr>
        <p:spPr>
          <a:xfrm>
            <a:off x="5973981" y="3673106"/>
            <a:ext cx="1625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Time hardening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E07EB6A8-F80D-4F23-B5E1-332B66FB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487363"/>
          </a:xfrm>
        </p:spPr>
        <p:txBody>
          <a:bodyPr>
            <a:normAutofit fontScale="90000"/>
          </a:bodyPr>
          <a:lstStyle/>
          <a:p>
            <a:r>
              <a:rPr lang="en-US" dirty="0"/>
              <a:t>Task 3.2: Creep-fatigue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D3568E84-781E-4826-A8AE-CC19A0B8CD14}"/>
              </a:ext>
            </a:extLst>
          </p:cNvPr>
          <p:cNvSpPr txBox="1"/>
          <p:nvPr/>
        </p:nvSpPr>
        <p:spPr>
          <a:xfrm>
            <a:off x="6842175" y="5321001"/>
            <a:ext cx="338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A, n, m: Model constants</a:t>
            </a:r>
          </a:p>
          <a:p>
            <a:r>
              <a:rPr lang="en-US" sz="1200" b="1" dirty="0"/>
              <a:t>Q: Activation energy</a:t>
            </a:r>
          </a:p>
          <a:p>
            <a:r>
              <a:rPr lang="en-US" sz="1200" b="1" dirty="0"/>
              <a:t>R: Universal gas constant</a:t>
            </a:r>
          </a:p>
        </p:txBody>
      </p:sp>
    </p:spTree>
    <p:extLst>
      <p:ext uri="{BB962C8B-B14F-4D97-AF65-F5344CB8AC3E}">
        <p14:creationId xmlns:p14="http://schemas.microsoft.com/office/powerpoint/2010/main" val="150020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28B10-9061-44AD-9261-4804081C7EF9}"/>
                  </a:ext>
                </a:extLst>
              </p:cNvPr>
              <p:cNvSpPr txBox="1"/>
              <p:nvPr/>
            </p:nvSpPr>
            <p:spPr>
              <a:xfrm>
                <a:off x="315310" y="838200"/>
                <a:ext cx="6999890" cy="174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2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3D Norton-bailey model implemented in GMC micromechanics framework</a:t>
                </a:r>
              </a:p>
              <a:p>
                <a:pPr marL="285750" indent="-285750"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Creep simulation results for Hi-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Nicalon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microcomposite</a:t>
                </a:r>
                <a:r>
                  <a:rPr lang="en-US" sz="20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*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for T=1300C,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= 100 MPa, V</a:t>
                </a:r>
                <a:r>
                  <a:rPr lang="en-US" sz="2000" b="1" baseline="-25000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f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=0.52</a:t>
                </a:r>
              </a:p>
              <a:p>
                <a:pPr marL="742950" lvl="1" indent="-285750"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Simulation conducted with 4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subcell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GMC RUC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F28B10-9061-44AD-9261-4804081C7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838200"/>
                <a:ext cx="6999890" cy="1746632"/>
              </a:xfrm>
              <a:prstGeom prst="rect">
                <a:avLst/>
              </a:prstGeom>
              <a:blipFill rotWithShape="1">
                <a:blip r:embed="rId3"/>
                <a:stretch>
                  <a:fillRect l="-784" t="-1399" b="-5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E6D1D7A-4882-4457-AC2A-226AD96EEF05}"/>
              </a:ext>
            </a:extLst>
          </p:cNvPr>
          <p:cNvSpPr/>
          <p:nvPr/>
        </p:nvSpPr>
        <p:spPr>
          <a:xfrm>
            <a:off x="2819400" y="6629400"/>
            <a:ext cx="3505200" cy="248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Rugg, K. L. et al.,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 of European ceramic society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(1999)</a:t>
            </a:r>
            <a:endParaRPr lang="en-US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9C37A6-7A0E-4285-8EBA-913552BB8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8" t="4457" r="7384" b="2047"/>
          <a:stretch/>
        </p:blipFill>
        <p:spPr>
          <a:xfrm>
            <a:off x="7047311" y="877270"/>
            <a:ext cx="1669880" cy="137926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32680-E87C-44DB-B0A9-4C1651288942}"/>
              </a:ext>
            </a:extLst>
          </p:cNvPr>
          <p:cNvCxnSpPr/>
          <p:nvPr/>
        </p:nvCxnSpPr>
        <p:spPr bwMode="auto">
          <a:xfrm flipH="1">
            <a:off x="8447242" y="2272078"/>
            <a:ext cx="36576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10A55C-1C8F-4D61-8E35-3033CC129B24}"/>
              </a:ext>
            </a:extLst>
          </p:cNvPr>
          <p:cNvCxnSpPr/>
          <p:nvPr/>
        </p:nvCxnSpPr>
        <p:spPr bwMode="auto">
          <a:xfrm rot="5400000" flipH="1">
            <a:off x="8618253" y="2089198"/>
            <a:ext cx="36576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3B6D13-3FE6-4292-9825-A59414D1D7C1}"/>
              </a:ext>
            </a:extLst>
          </p:cNvPr>
          <p:cNvSpPr txBox="1"/>
          <p:nvPr/>
        </p:nvSpPr>
        <p:spPr>
          <a:xfrm>
            <a:off x="8163190" y="21114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68B4FA-62D6-4B50-88BC-B93ECD4522EE}"/>
              </a:ext>
            </a:extLst>
          </p:cNvPr>
          <p:cNvSpPr txBox="1"/>
          <p:nvPr/>
        </p:nvSpPr>
        <p:spPr>
          <a:xfrm>
            <a:off x="8644680" y="15949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80A3C143-6E2C-4128-A88D-A3FA4417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487363"/>
          </a:xfrm>
        </p:spPr>
        <p:txBody>
          <a:bodyPr>
            <a:normAutofit fontScale="90000"/>
          </a:bodyPr>
          <a:lstStyle/>
          <a:p>
            <a:r>
              <a:rPr lang="en-US" dirty="0"/>
              <a:t>Task 3.2: Creep-fatigue, Contd.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F0DB2D-1E58-4E59-9517-AE6C5417AF26}"/>
              </a:ext>
            </a:extLst>
          </p:cNvPr>
          <p:cNvSpPr/>
          <p:nvPr/>
        </p:nvSpPr>
        <p:spPr>
          <a:xfrm>
            <a:off x="457200" y="6000098"/>
            <a:ext cx="8331868" cy="629302"/>
          </a:xfrm>
          <a:prstGeom prst="roundRect">
            <a:avLst/>
          </a:prstGeom>
          <a:solidFill>
            <a:srgbClr val="C4C4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Micromechanics-based simulation able to capture constituent load transfer; not possible with macroscopic constitutive models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3DC252-D8E7-40C7-9A13-05BE7DBF2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586911"/>
            <a:ext cx="1905000" cy="44805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CC71A71-B126-4500-ADBD-0F370DC3E747}"/>
              </a:ext>
            </a:extLst>
          </p:cNvPr>
          <p:cNvSpPr/>
          <p:nvPr/>
        </p:nvSpPr>
        <p:spPr>
          <a:xfrm>
            <a:off x="6934200" y="2328446"/>
            <a:ext cx="2146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4 </a:t>
            </a:r>
            <a:r>
              <a:rPr lang="en-US" sz="1600" b="1" dirty="0" err="1"/>
              <a:t>subcell</a:t>
            </a:r>
            <a:r>
              <a:rPr lang="en-US" sz="1600" b="1" dirty="0"/>
              <a:t> GMC RUC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30D3B6-7508-4C88-8753-A22A27208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676455"/>
            <a:ext cx="4323681" cy="2962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85185C-FC38-4517-ABF2-DD14ABC16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025" y="2676454"/>
            <a:ext cx="4325888" cy="29623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85BC11A-D807-4C08-B158-84B4DD6F1A38}"/>
              </a:ext>
            </a:extLst>
          </p:cNvPr>
          <p:cNvSpPr txBox="1"/>
          <p:nvPr/>
        </p:nvSpPr>
        <p:spPr>
          <a:xfrm>
            <a:off x="7718303" y="31242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Fiber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6F8ACC-DA5B-4AE2-9D1B-3497CAF012DF}"/>
              </a:ext>
            </a:extLst>
          </p:cNvPr>
          <p:cNvSpPr txBox="1"/>
          <p:nvPr/>
        </p:nvSpPr>
        <p:spPr>
          <a:xfrm>
            <a:off x="7664463" y="434042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Matrix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051257-E20C-4A2E-A9D2-7D3C19C0DDC6}"/>
              </a:ext>
            </a:extLst>
          </p:cNvPr>
          <p:cNvSpPr txBox="1"/>
          <p:nvPr/>
        </p:nvSpPr>
        <p:spPr>
          <a:xfrm>
            <a:off x="7451136" y="3699669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Composite</a:t>
            </a:r>
          </a:p>
        </p:txBody>
      </p:sp>
    </p:spTree>
    <p:extLst>
      <p:ext uri="{BB962C8B-B14F-4D97-AF65-F5344CB8AC3E}">
        <p14:creationId xmlns:p14="http://schemas.microsoft.com/office/powerpoint/2010/main" val="119974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9D5E66-7A56-44A6-B5F7-8E8F5BDE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7" y="2336519"/>
            <a:ext cx="4384615" cy="2999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90A34B-707A-4C37-8080-837A89F91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506" y="2338293"/>
            <a:ext cx="4582554" cy="29974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311465" y="1001937"/>
            <a:ext cx="851338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Effect of V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and temperature on creep response of Hi-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Nicalon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microcomposite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*</a:t>
            </a:r>
            <a:endParaRPr lang="en-US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i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F0DB2D-1E58-4E59-9517-AE6C5417AF26}"/>
              </a:ext>
            </a:extLst>
          </p:cNvPr>
          <p:cNvSpPr/>
          <p:nvPr/>
        </p:nvSpPr>
        <p:spPr>
          <a:xfrm>
            <a:off x="1066800" y="5715000"/>
            <a:ext cx="7072245" cy="822955"/>
          </a:xfrm>
          <a:prstGeom prst="roundRect">
            <a:avLst/>
          </a:prstGeom>
          <a:solidFill>
            <a:srgbClr val="C4C4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Creep strain for Hi-</a:t>
            </a:r>
            <a:r>
              <a:rPr lang="en-US" b="1" dirty="0" err="1">
                <a:solidFill>
                  <a:schemeClr val="tx1"/>
                </a:solidFill>
              </a:rPr>
              <a:t>Nicalon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microcomposite</a:t>
            </a:r>
            <a:r>
              <a:rPr lang="en-US" b="1" dirty="0">
                <a:solidFill>
                  <a:schemeClr val="tx1"/>
                </a:solidFill>
              </a:rPr>
              <a:t> increases with increasing temperature and decreasing fiber volume fraction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E9F52D3-F9E6-44FF-A7AD-302F5386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487363"/>
          </a:xfrm>
        </p:spPr>
        <p:txBody>
          <a:bodyPr>
            <a:normAutofit fontScale="90000"/>
          </a:bodyPr>
          <a:lstStyle/>
          <a:p>
            <a:r>
              <a:rPr lang="en-US" dirty="0"/>
              <a:t>Task 3.2: Creep-fatigue, Contd.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8961C9-DD23-45A0-8D3F-6F26E3EF8162}"/>
              </a:ext>
            </a:extLst>
          </p:cNvPr>
          <p:cNvSpPr/>
          <p:nvPr/>
        </p:nvSpPr>
        <p:spPr>
          <a:xfrm>
            <a:off x="2819400" y="6629400"/>
            <a:ext cx="3505200" cy="248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Rugg, K. L. et al.,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 of European ceramic society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(1999)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603DF4-2BA6-45F3-B8EE-FD98EDE6F13A}"/>
                  </a:ext>
                </a:extLst>
              </p:cNvPr>
              <p:cNvSpPr txBox="1"/>
              <p:nvPr/>
            </p:nvSpPr>
            <p:spPr>
              <a:xfrm>
                <a:off x="196250" y="1954865"/>
                <a:ext cx="421224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Strain vs. Time: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𝐕</m:t>
                        </m:r>
                      </m:e>
                      <m:sub>
                        <m:r>
                          <a:rPr lang="en-US" b="1">
                            <a:latin typeface="Cambria Math"/>
                          </a:rPr>
                          <m:t>𝐟</m:t>
                        </m:r>
                      </m:sub>
                    </m:sSub>
                  </m:oMath>
                </a14:m>
                <a:r>
                  <a:rPr lang="en-US" b="1" dirty="0">
                    <a:latin typeface="+mj-lt"/>
                  </a:rPr>
                  <a:t> (T=1300C)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603DF4-2BA6-45F3-B8EE-FD98EDE6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0" y="1954865"/>
                <a:ext cx="4212243" cy="276999"/>
              </a:xfrm>
              <a:prstGeom prst="rect">
                <a:avLst/>
              </a:prstGeom>
              <a:blipFill>
                <a:blip r:embed="rId5"/>
                <a:stretch>
                  <a:fillRect l="-3329" t="-28889" r="-246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31CB24-7E19-41D9-BDD1-B3C2ADEF8CFA}"/>
                  </a:ext>
                </a:extLst>
              </p:cNvPr>
              <p:cNvSpPr txBox="1"/>
              <p:nvPr/>
            </p:nvSpPr>
            <p:spPr>
              <a:xfrm>
                <a:off x="5181600" y="1861006"/>
                <a:ext cx="355551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𝐒𝐭𝐫𝐚𝐢𝐧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𝐯𝐬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𝐓𝐢𝐦𝐞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𝐄𝐟𝐟𝐞𝐜𝐭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𝐓𝐞𝐦𝐩𝐞𝐫𝐚𝐭𝐮𝐫𝐞</m:t>
                      </m:r>
                    </m:oMath>
                  </m:oMathPara>
                </a14:m>
                <a:endParaRPr lang="en-US" sz="1400" b="1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𝐕𝐟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31CB24-7E19-41D9-BDD1-B3C2ADEF8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61006"/>
                <a:ext cx="3555510" cy="430887"/>
              </a:xfrm>
              <a:prstGeom prst="rect">
                <a:avLst/>
              </a:prstGeom>
              <a:blipFill>
                <a:blip r:embed="rId9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34029F-4C34-4BEE-A8D6-4317F3A2AD30}"/>
                  </a:ext>
                </a:extLst>
              </p:cNvPr>
              <p:cNvSpPr txBox="1"/>
              <p:nvPr/>
            </p:nvSpPr>
            <p:spPr>
              <a:xfrm>
                <a:off x="4717816" y="1752600"/>
                <a:ext cx="422993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Strain vs. Time: Effect of Temperature</a:t>
                </a:r>
                <a:endParaRPr lang="en-US" b="1" i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𝐌𝐏𝐚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34029F-4C34-4BEE-A8D6-4317F3A2A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816" y="1752600"/>
                <a:ext cx="4229934" cy="553998"/>
              </a:xfrm>
              <a:prstGeom prst="rect">
                <a:avLst/>
              </a:prstGeom>
              <a:blipFill>
                <a:blip r:embed="rId10"/>
                <a:stretch>
                  <a:fillRect l="-3458" t="-14444" r="-86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35E91A-C133-4539-B229-A4EC4AE150AE}"/>
              </a:ext>
            </a:extLst>
          </p:cNvPr>
          <p:cNvSpPr txBox="1"/>
          <p:nvPr/>
        </p:nvSpPr>
        <p:spPr>
          <a:xfrm rot="21315186">
            <a:off x="7566518" y="3620622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T=1200C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70548-3DEB-41FD-A1F2-D6514D6BB38F}"/>
              </a:ext>
            </a:extLst>
          </p:cNvPr>
          <p:cNvSpPr txBox="1"/>
          <p:nvPr/>
        </p:nvSpPr>
        <p:spPr>
          <a:xfrm rot="19764039">
            <a:off x="5424112" y="3252670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T=1300C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0D9DC7-5F27-4006-ADB7-6545BD48CEDD}"/>
                  </a:ext>
                </a:extLst>
              </p:cNvPr>
              <p:cNvSpPr txBox="1"/>
              <p:nvPr/>
            </p:nvSpPr>
            <p:spPr>
              <a:xfrm>
                <a:off x="2057400" y="3390079"/>
                <a:ext cx="2212337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𝟏𝟑𝟎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0D9DC7-5F27-4006-ADB7-6545BD48C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90079"/>
                <a:ext cx="2212337" cy="235834"/>
              </a:xfrm>
              <a:prstGeom prst="rect">
                <a:avLst/>
              </a:prstGeom>
              <a:blipFill>
                <a:blip r:embed="rId11"/>
                <a:stretch>
                  <a:fillRect l="-1105" r="-82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7FAF35-74A0-4EDA-89C1-3A8B3DF6ECF3}"/>
                  </a:ext>
                </a:extLst>
              </p:cNvPr>
              <p:cNvSpPr txBox="1"/>
              <p:nvPr/>
            </p:nvSpPr>
            <p:spPr>
              <a:xfrm>
                <a:off x="758155" y="2603527"/>
                <a:ext cx="2212337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𝟏𝟒𝟕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7FAF35-74A0-4EDA-89C1-3A8B3DF6E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5" y="2603527"/>
                <a:ext cx="2212337" cy="235834"/>
              </a:xfrm>
              <a:prstGeom prst="rect">
                <a:avLst/>
              </a:prstGeom>
              <a:blipFill>
                <a:blip r:embed="rId12"/>
                <a:stretch>
                  <a:fillRect l="-1102" r="-82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99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380999" y="848629"/>
            <a:ext cx="8534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Nonlinear physics of fiber-matrix interface modeled at constituent level using high-fidelity micromechanics theory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Interface debonding modeled using </a:t>
            </a:r>
            <a:r>
              <a:rPr lang="en-US" sz="20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evolving proportionality parameter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for displacement jump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Parameters will be calibrated based on experiments that measure interfacial shear resistance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380999" y="5966444"/>
            <a:ext cx="8382000" cy="646986"/>
          </a:xfrm>
          <a:prstGeom prst="roundRect">
            <a:avLst/>
          </a:prstGeom>
          <a:solidFill>
            <a:srgbClr val="C4C4C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Weak interfaces increase fracture resistance, but creep &amp; fatigue resistance at high temperature demands strong interfaces that resist nucleation &amp; growth of cavities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D880E15-4852-424B-B003-081FF499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Task 3.3: Fiber-matrix Interfacial Debonding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E9DBE1C-4C96-490E-AF3B-DF33BFFC25D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2291" r="2466" b="873"/>
          <a:stretch/>
        </p:blipFill>
        <p:spPr bwMode="auto">
          <a:xfrm>
            <a:off x="4711731" y="3217427"/>
            <a:ext cx="2328596" cy="2116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69E3DD-51AB-4306-8A1B-113D03F34A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66" y="2816259"/>
            <a:ext cx="2133600" cy="2924087"/>
          </a:xfrm>
          <a:prstGeom prst="rect">
            <a:avLst/>
          </a:prstGeom>
          <a:noFill/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41DBD7C-1713-46F1-B584-F1F1889767D3}"/>
              </a:ext>
            </a:extLst>
          </p:cNvPr>
          <p:cNvSpPr txBox="1"/>
          <p:nvPr/>
        </p:nvSpPr>
        <p:spPr>
          <a:xfrm>
            <a:off x="2400417" y="5148456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Fiber/matrix system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DCA3DC1-0007-4FD9-9B03-9AE1D8E41F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7881" r="18207" b="12356"/>
          <a:stretch/>
        </p:blipFill>
        <p:spPr>
          <a:xfrm>
            <a:off x="2426496" y="3298984"/>
            <a:ext cx="1795241" cy="17781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178139-B774-4012-96EC-4CCA4F3298F8}"/>
              </a:ext>
            </a:extLst>
          </p:cNvPr>
          <p:cNvSpPr/>
          <p:nvPr/>
        </p:nvSpPr>
        <p:spPr bwMode="auto">
          <a:xfrm>
            <a:off x="3276600" y="3606510"/>
            <a:ext cx="125073" cy="1206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618F982-2223-4C7B-9665-DBB0EA1351C0}"/>
              </a:ext>
            </a:extLst>
          </p:cNvPr>
          <p:cNvCxnSpPr>
            <a:cxnSpLocks/>
            <a:stCxn id="48" idx="0"/>
          </p:cNvCxnSpPr>
          <p:nvPr/>
        </p:nvCxnSpPr>
        <p:spPr bwMode="auto">
          <a:xfrm flipH="1" flipV="1">
            <a:off x="1905000" y="3255352"/>
            <a:ext cx="1434137" cy="3511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3614266-3F18-436D-9475-862594D4B66E}"/>
              </a:ext>
            </a:extLst>
          </p:cNvPr>
          <p:cNvCxnSpPr>
            <a:cxnSpLocks/>
            <a:stCxn id="48" idx="2"/>
          </p:cNvCxnSpPr>
          <p:nvPr/>
        </p:nvCxnSpPr>
        <p:spPr bwMode="auto">
          <a:xfrm flipH="1">
            <a:off x="1828406" y="3727151"/>
            <a:ext cx="1510731" cy="20322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180F6C0-18E4-4F21-8FAE-4DA0CB999AA7}"/>
              </a:ext>
            </a:extLst>
          </p:cNvPr>
          <p:cNvSpPr/>
          <p:nvPr/>
        </p:nvSpPr>
        <p:spPr>
          <a:xfrm>
            <a:off x="709547" y="3557148"/>
            <a:ext cx="95169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225D025-0723-4835-AD72-EBBDD3C40A47}"/>
              </a:ext>
            </a:extLst>
          </p:cNvPr>
          <p:cNvSpPr/>
          <p:nvPr/>
        </p:nvSpPr>
        <p:spPr>
          <a:xfrm>
            <a:off x="709203" y="4939032"/>
            <a:ext cx="951693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Matrix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3C687B-BAF2-4FEE-9E53-ACC25C640263}"/>
              </a:ext>
            </a:extLst>
          </p:cNvPr>
          <p:cNvSpPr/>
          <p:nvPr/>
        </p:nvSpPr>
        <p:spPr>
          <a:xfrm>
            <a:off x="709202" y="5387215"/>
            <a:ext cx="951693" cy="457200"/>
          </a:xfrm>
          <a:prstGeom prst="rect">
            <a:avLst/>
          </a:prstGeom>
          <a:solidFill>
            <a:srgbClr val="D3B5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F0B3F12-44B4-4A46-A84B-CD87AF648B3A}"/>
              </a:ext>
            </a:extLst>
          </p:cNvPr>
          <p:cNvSpPr/>
          <p:nvPr/>
        </p:nvSpPr>
        <p:spPr>
          <a:xfrm>
            <a:off x="808406" y="540372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Fiber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B91D21-1042-4B8D-B97E-21A62FDDDDF9}"/>
              </a:ext>
            </a:extLst>
          </p:cNvPr>
          <p:cNvSpPr/>
          <p:nvPr/>
        </p:nvSpPr>
        <p:spPr>
          <a:xfrm>
            <a:off x="709546" y="3086396"/>
            <a:ext cx="951693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Matrix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FEAE9F0-0661-4901-904E-CBF9210C82D6}"/>
              </a:ext>
            </a:extLst>
          </p:cNvPr>
          <p:cNvSpPr/>
          <p:nvPr/>
        </p:nvSpPr>
        <p:spPr>
          <a:xfrm>
            <a:off x="709547" y="4038600"/>
            <a:ext cx="951693" cy="457200"/>
          </a:xfrm>
          <a:prstGeom prst="rect">
            <a:avLst/>
          </a:prstGeom>
          <a:solidFill>
            <a:srgbClr val="D3B5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B93080-E76E-4277-8B86-EB787AADD2BC}"/>
              </a:ext>
            </a:extLst>
          </p:cNvPr>
          <p:cNvSpPr/>
          <p:nvPr/>
        </p:nvSpPr>
        <p:spPr>
          <a:xfrm>
            <a:off x="808751" y="405510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Fiber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74374B8-11A5-46B3-9A47-555612D476C8}"/>
              </a:ext>
            </a:extLst>
          </p:cNvPr>
          <p:cNvSpPr/>
          <p:nvPr/>
        </p:nvSpPr>
        <p:spPr>
          <a:xfrm>
            <a:off x="598118" y="3600318"/>
            <a:ext cx="1154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Interphase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DD70BC-1E8C-448F-962E-E2F3A77C705C}"/>
              </a:ext>
            </a:extLst>
          </p:cNvPr>
          <p:cNvSpPr/>
          <p:nvPr/>
        </p:nvSpPr>
        <p:spPr>
          <a:xfrm>
            <a:off x="969352" y="4495800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or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3EF8363A-6913-4A90-80E5-7D98953867F5}"/>
              </a:ext>
            </a:extLst>
          </p:cNvPr>
          <p:cNvSpPr/>
          <p:nvPr/>
        </p:nvSpPr>
        <p:spPr>
          <a:xfrm>
            <a:off x="4332352" y="4051423"/>
            <a:ext cx="368331" cy="215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458187C-11C6-474F-9CF1-BEEF9BEE9093}"/>
              </a:ext>
            </a:extLst>
          </p:cNvPr>
          <p:cNvSpPr txBox="1"/>
          <p:nvPr/>
        </p:nvSpPr>
        <p:spPr>
          <a:xfrm>
            <a:off x="4818759" y="5666601"/>
            <a:ext cx="434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Unit cell damage contours showing interface debonding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E5FCBA-A838-4E7D-9B00-D655914944E9}"/>
              </a:ext>
            </a:extLst>
          </p:cNvPr>
          <p:cNvSpPr txBox="1"/>
          <p:nvPr/>
        </p:nvSpPr>
        <p:spPr>
          <a:xfrm>
            <a:off x="2004642" y="5548569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Displacement jump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D8AF1EB-E4D1-4FA2-8343-C0BB7852FE1E}"/>
              </a:ext>
            </a:extLst>
          </p:cNvPr>
          <p:cNvCxnSpPr>
            <a:stCxn id="68" idx="1"/>
          </p:cNvCxnSpPr>
          <p:nvPr/>
        </p:nvCxnSpPr>
        <p:spPr>
          <a:xfrm flipH="1" flipV="1">
            <a:off x="1686023" y="5384680"/>
            <a:ext cx="318619" cy="317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58ED5193-93A3-43E0-AE63-CE91DDEFFB5C}"/>
              </a:ext>
            </a:extLst>
          </p:cNvPr>
          <p:cNvSpPr/>
          <p:nvPr/>
        </p:nvSpPr>
        <p:spPr>
          <a:xfrm>
            <a:off x="3401673" y="6612605"/>
            <a:ext cx="426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Venkatesan. et al.,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Carbon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 (2019)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7252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43A62C-BE58-41AA-A067-BFFC90DA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Task 3.4: Environmental Degradation Effects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9A58A9-6A0D-4F84-A417-941A1213BAC1}"/>
              </a:ext>
            </a:extLst>
          </p:cNvPr>
          <p:cNvSpPr txBox="1"/>
          <p:nvPr/>
        </p:nvSpPr>
        <p:spPr>
          <a:xfrm>
            <a:off x="4045955" y="6608717"/>
            <a:ext cx="1392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Mital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al., (2014)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9782F9-3E73-41EE-8789-39ECEE0A42F4}"/>
                  </a:ext>
                </a:extLst>
              </p:cNvPr>
              <p:cNvSpPr/>
              <p:nvPr/>
            </p:nvSpPr>
            <p:spPr>
              <a:xfrm>
                <a:off x="340189" y="1002003"/>
                <a:ext cx="8821532" cy="1456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44" indent="-285744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Fibers show time dependent failure under oxidative conditions</a:t>
                </a:r>
              </a:p>
              <a:p>
                <a:pPr marL="285744" indent="-285744">
                  <a:spcBef>
                    <a:spcPts val="2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Classic model accounts for variability in stress rupture of individual fibers</a:t>
                </a:r>
                <a: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*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Stress rupture: failure probability 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𝑭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 ≥ critical value (</a:t>
                </a:r>
                <a:r>
                  <a:rPr lang="en-US" b="1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</a:t>
                </a:r>
                <a:r>
                  <a:rPr lang="en-US" b="1" baseline="-25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f</a:t>
                </a:r>
                <a:r>
                  <a:rPr lang="en-US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Fibers have randomly</a:t>
                </a:r>
                <a:r>
                  <a:rPr lang="en-US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assigned critical values of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probability of failure </a:t>
                </a:r>
                <a:r>
                  <a:rPr lang="en-US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(</a:t>
                </a:r>
                <a:r>
                  <a:rPr lang="en-US" b="1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</a:t>
                </a:r>
                <a:r>
                  <a:rPr lang="en-US" b="1" baseline="-25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f</a:t>
                </a:r>
                <a:r>
                  <a:rPr lang="en-US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9782F9-3E73-41EE-8789-39ECEE0A4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9" y="1002003"/>
                <a:ext cx="8821532" cy="1456809"/>
              </a:xfrm>
              <a:prstGeom prst="rect">
                <a:avLst/>
              </a:prstGeom>
              <a:blipFill>
                <a:blip r:embed="rId3"/>
                <a:stretch>
                  <a:fillRect l="-484" t="-2092" b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8379A9C-9D9E-47DD-ACE5-77D4B298E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752" y="2573929"/>
            <a:ext cx="4486728" cy="34707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3C4552-3729-4CD9-A19C-08D549CBD6AA}"/>
              </a:ext>
            </a:extLst>
          </p:cNvPr>
          <p:cNvSpPr/>
          <p:nvPr/>
        </p:nvSpPr>
        <p:spPr>
          <a:xfrm>
            <a:off x="5139393" y="6007451"/>
            <a:ext cx="3989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Simulated stress-rupture response of single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fiber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78DE6C5-C03E-4C26-A831-8C9BDB2FCF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440374"/>
                  </p:ext>
                </p:extLst>
              </p:nvPr>
            </p:nvGraphicFramePr>
            <p:xfrm>
              <a:off x="189720" y="2959613"/>
              <a:ext cx="4230129" cy="7992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30129">
                      <a:extLst>
                        <a:ext uri="{9D8B030D-6E8A-4147-A177-3AD203B41FA5}">
                          <a16:colId xmlns:a16="http://schemas.microsoft.com/office/drawing/2014/main" val="3230062320"/>
                        </a:ext>
                      </a:extLst>
                    </a:gridCol>
                  </a:tblGrid>
                  <a:tr h="799243">
                    <a:tc>
                      <a:txBody>
                        <a:bodyPr/>
                        <a:lstStyle/>
                        <a:p>
                          <a:pPr marL="0" marR="0" algn="just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: </m:t>
                                    </m:r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=1−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limLoc m:val="subSup"/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sz="16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16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sz="1600" i="1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sz="160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sz="1600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𝜎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sz="1600" b="1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𝟏𝟏</m:t>
                                                                </m:r>
                                                              </m:sub>
                                                            </m:sSub>
                                                            <m:d>
                                                              <m:dPr>
                                                                <m:ctrlPr>
                                                                  <a:rPr lang="en-US" sz="1600" i="1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r>
                                                                  <a:rPr lang="en-US" sz="16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𝑡</m:t>
                                                                </m:r>
                                                              </m:e>
                                                            </m:d>
                                                          </m:num>
                                                          <m:den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sz="1600" i="1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sz="16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𝜎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sz="160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effectLst/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𝑟𝑒𝑓</m:t>
                                                                </m:r>
                                                              </m:sub>
                                                            </m:sSub>
                                                          </m:den>
                                                        </m:f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US" sz="16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𝜌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nary>
                                            <m:f>
                                              <m:fPr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6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𝑟𝑒𝑓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𝑑𝑡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6861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78DE6C5-C03E-4C26-A831-8C9BDB2FCF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440374"/>
                  </p:ext>
                </p:extLst>
              </p:nvPr>
            </p:nvGraphicFramePr>
            <p:xfrm>
              <a:off x="189720" y="2959613"/>
              <a:ext cx="4230129" cy="79924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30129">
                      <a:extLst>
                        <a:ext uri="{9D8B030D-6E8A-4147-A177-3AD203B41FA5}">
                          <a16:colId xmlns:a16="http://schemas.microsoft.com/office/drawing/2014/main" val="3230062320"/>
                        </a:ext>
                      </a:extLst>
                    </a:gridCol>
                  </a:tblGrid>
                  <a:tr h="7992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44" t="-758" r="-288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8615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A6539C-901E-48FE-B48F-41C178EE44A2}"/>
                  </a:ext>
                </a:extLst>
              </p:cNvPr>
              <p:cNvSpPr/>
              <p:nvPr/>
            </p:nvSpPr>
            <p:spPr>
              <a:xfrm>
                <a:off x="113520" y="3873973"/>
                <a:ext cx="472753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: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600" b="1" i="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	: Failure probability 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: Time (s)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600" b="1" i="1" baseline="-25000" smtClean="0">
                        <a:latin typeface="Cambria Math" panose="02040503050406030204" pitchFamily="18" charset="0"/>
                      </a:rPr>
                      <m:t>𝒓𝒆𝒇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: Reference time (s)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: Fiber tensile stress (MPa)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600" b="1" i="1" baseline="-25000" smtClean="0">
                        <a:latin typeface="Cambria Math" panose="02040503050406030204" pitchFamily="18" charset="0"/>
                      </a:rPr>
                      <m:t>𝒓𝒆𝒇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: Longitudinal tensile strength (MPa)</a:t>
                </a:r>
              </a:p>
              <a:p>
                <a:r>
                  <a:rPr lang="en-US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6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16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Probability of failure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A6539C-901E-48FE-B48F-41C178EE4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0" y="3873973"/>
                <a:ext cx="4727533" cy="1569660"/>
              </a:xfrm>
              <a:prstGeom prst="rect">
                <a:avLst/>
              </a:prstGeom>
              <a:blipFill>
                <a:blip r:embed="rId6"/>
                <a:stretch>
                  <a:fillRect l="-774" t="-116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620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8CF4AA8-DB0B-4863-92F9-8854465C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594" y="647048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1B019D-0455-4BD8-9A92-659180F3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10" y="69248"/>
            <a:ext cx="6324600" cy="639762"/>
          </a:xfrm>
        </p:spPr>
        <p:txBody>
          <a:bodyPr/>
          <a:lstStyle/>
          <a:p>
            <a:r>
              <a:rPr lang="en-US" sz="2800" dirty="0"/>
              <a:t>Task 3.4: Environmental Degradation Effects, Contd.</a:t>
            </a:r>
          </a:p>
        </p:txBody>
      </p:sp>
      <p:pic>
        <p:nvPicPr>
          <p:cNvPr id="52" name="Content Placeholder 3">
            <a:extLst>
              <a:ext uri="{FF2B5EF4-FFF2-40B4-BE49-F238E27FC236}">
                <a16:creationId xmlns:a16="http://schemas.microsoft.com/office/drawing/2014/main" id="{A289AB86-9D4E-4F8A-9206-E8CFECC7E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306" t="5823" r="15115" b="10165"/>
          <a:stretch/>
        </p:blipFill>
        <p:spPr>
          <a:xfrm>
            <a:off x="2192051" y="1403481"/>
            <a:ext cx="1745768" cy="1699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9D63941-FB8B-4620-9F9D-50B2CC75CD26}"/>
              </a:ext>
            </a:extLst>
          </p:cNvPr>
          <p:cNvSpPr/>
          <p:nvPr/>
        </p:nvSpPr>
        <p:spPr>
          <a:xfrm>
            <a:off x="2133041" y="305686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RUC#2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A29FD5-AA75-4990-9CC1-49F66A705F3A}"/>
              </a:ext>
            </a:extLst>
          </p:cNvPr>
          <p:cNvGrpSpPr/>
          <p:nvPr/>
        </p:nvGrpSpPr>
        <p:grpSpPr>
          <a:xfrm>
            <a:off x="310589" y="1403481"/>
            <a:ext cx="1727228" cy="2019183"/>
            <a:chOff x="690594" y="1111448"/>
            <a:chExt cx="2302971" cy="269224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4CB909C-BE8C-4702-8C8B-A7EACB6B3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387" t="4826" r="16181" b="11163"/>
            <a:stretch/>
          </p:blipFill>
          <p:spPr>
            <a:xfrm>
              <a:off x="698013" y="1111448"/>
              <a:ext cx="2295552" cy="2275044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E29826-B150-4166-ACF9-DF73ECCF0686}"/>
                </a:ext>
              </a:extLst>
            </p:cNvPr>
            <p:cNvSpPr/>
            <p:nvPr/>
          </p:nvSpPr>
          <p:spPr>
            <a:xfrm>
              <a:off x="690594" y="3311248"/>
              <a:ext cx="1255044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RUC#1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1DF9700-47F6-4FB8-974C-A50C5CE41174}"/>
              </a:ext>
            </a:extLst>
          </p:cNvPr>
          <p:cNvGrpSpPr/>
          <p:nvPr/>
        </p:nvGrpSpPr>
        <p:grpSpPr>
          <a:xfrm>
            <a:off x="304800" y="3759654"/>
            <a:ext cx="1727228" cy="2073377"/>
            <a:chOff x="660763" y="3790369"/>
            <a:chExt cx="2302971" cy="276450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4FCADA4-ACF2-4AB1-95A2-2B550119F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741" t="2778" r="16719" b="9934"/>
            <a:stretch/>
          </p:blipFill>
          <p:spPr>
            <a:xfrm>
              <a:off x="738077" y="3790369"/>
              <a:ext cx="2225657" cy="2324497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F4B8A8-4876-4027-BF33-24DD0D1AA3F9}"/>
                </a:ext>
              </a:extLst>
            </p:cNvPr>
            <p:cNvSpPr/>
            <p:nvPr/>
          </p:nvSpPr>
          <p:spPr>
            <a:xfrm>
              <a:off x="660763" y="6062428"/>
              <a:ext cx="12550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RUC#3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52352F-AE4E-4713-94E9-2E55F6386CD9}"/>
              </a:ext>
            </a:extLst>
          </p:cNvPr>
          <p:cNvGrpSpPr/>
          <p:nvPr/>
        </p:nvGrpSpPr>
        <p:grpSpPr>
          <a:xfrm>
            <a:off x="2209925" y="3806948"/>
            <a:ext cx="1658261" cy="2060452"/>
            <a:chOff x="3438302" y="3845328"/>
            <a:chExt cx="2211015" cy="274726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7F58054-7F73-4BF3-9AA5-BDB2B80E9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306" t="4842" r="17564" b="10486"/>
            <a:stretch/>
          </p:blipFill>
          <p:spPr>
            <a:xfrm>
              <a:off x="3438302" y="3845328"/>
              <a:ext cx="2211015" cy="2254826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4586A1B-1597-4588-9D1F-41B4D12CD1F9}"/>
                </a:ext>
              </a:extLst>
            </p:cNvPr>
            <p:cNvSpPr/>
            <p:nvPr/>
          </p:nvSpPr>
          <p:spPr>
            <a:xfrm>
              <a:off x="3438302" y="6100154"/>
              <a:ext cx="1255044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RUC#4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62EAA4-F00F-48A3-8EEA-8C240E0BAAD8}"/>
              </a:ext>
            </a:extLst>
          </p:cNvPr>
          <p:cNvGrpSpPr/>
          <p:nvPr/>
        </p:nvGrpSpPr>
        <p:grpSpPr>
          <a:xfrm>
            <a:off x="4233014" y="3297529"/>
            <a:ext cx="2701187" cy="2798471"/>
            <a:chOff x="6412689" y="2678094"/>
            <a:chExt cx="3299372" cy="308455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F635F73-CA4F-4F78-857D-2AF26CF2E7D5}"/>
                </a:ext>
              </a:extLst>
            </p:cNvPr>
            <p:cNvSpPr/>
            <p:nvPr/>
          </p:nvSpPr>
          <p:spPr>
            <a:xfrm rot="16200000">
              <a:off x="5539382" y="3551401"/>
              <a:ext cx="2160670" cy="414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Rupture time (s)</a:t>
              </a:r>
              <a:endPara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A68A78-A3FD-4B7C-BEA9-24CFC9A5CFE5}"/>
                </a:ext>
              </a:extLst>
            </p:cNvPr>
            <p:cNvSpPr/>
            <p:nvPr/>
          </p:nvSpPr>
          <p:spPr>
            <a:xfrm>
              <a:off x="8807077" y="5389489"/>
              <a:ext cx="904984" cy="373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RUC#</a:t>
              </a:r>
              <a:endPara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A055D7F-F830-49B1-8ACE-FE5A83C86FF6}"/>
              </a:ext>
            </a:extLst>
          </p:cNvPr>
          <p:cNvSpPr/>
          <p:nvPr/>
        </p:nvSpPr>
        <p:spPr>
          <a:xfrm>
            <a:off x="748631" y="6077111"/>
            <a:ext cx="7514138" cy="715089"/>
          </a:xfrm>
          <a:prstGeom prst="roundRect">
            <a:avLst/>
          </a:prstGeom>
          <a:solidFill>
            <a:srgbClr val="C4C4C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Necessary to model variability in fiber arrangement to accurately capture stress rupture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3AE743-B6C5-46DB-A370-7C281AA3A83A}"/>
              </a:ext>
            </a:extLst>
          </p:cNvPr>
          <p:cNvGrpSpPr/>
          <p:nvPr/>
        </p:nvGrpSpPr>
        <p:grpSpPr>
          <a:xfrm>
            <a:off x="2233762" y="3353845"/>
            <a:ext cx="1405725" cy="369332"/>
            <a:chOff x="2319542" y="3429000"/>
            <a:chExt cx="1405725" cy="36933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2FC195-FE15-4280-8EBE-8462A567E9C0}"/>
                </a:ext>
              </a:extLst>
            </p:cNvPr>
            <p:cNvSpPr/>
            <p:nvPr/>
          </p:nvSpPr>
          <p:spPr bwMode="auto">
            <a:xfrm>
              <a:off x="2319542" y="3497606"/>
              <a:ext cx="235327" cy="2353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A5BB20-AA09-4AB6-9B46-C0D4AA261BD7}"/>
                </a:ext>
              </a:extLst>
            </p:cNvPr>
            <p:cNvSpPr txBox="1"/>
            <p:nvPr/>
          </p:nvSpPr>
          <p:spPr>
            <a:xfrm>
              <a:off x="2613879" y="3429000"/>
              <a:ext cx="1111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Matrix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7426C5-FCD4-4F7C-A107-154ACC72C0CF}"/>
              </a:ext>
            </a:extLst>
          </p:cNvPr>
          <p:cNvGrpSpPr/>
          <p:nvPr/>
        </p:nvGrpSpPr>
        <p:grpSpPr>
          <a:xfrm>
            <a:off x="538937" y="3370489"/>
            <a:ext cx="1405725" cy="369332"/>
            <a:chOff x="2319542" y="3429000"/>
            <a:chExt cx="1405725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CFB4D50-75D3-4B68-93E0-9B4DB47A765F}"/>
                </a:ext>
              </a:extLst>
            </p:cNvPr>
            <p:cNvSpPr/>
            <p:nvPr/>
          </p:nvSpPr>
          <p:spPr bwMode="auto">
            <a:xfrm>
              <a:off x="2319542" y="3497606"/>
              <a:ext cx="235327" cy="23532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50AE929-B673-4ED9-8339-496A82FF81D7}"/>
                </a:ext>
              </a:extLst>
            </p:cNvPr>
            <p:cNvSpPr txBox="1"/>
            <p:nvPr/>
          </p:nvSpPr>
          <p:spPr>
            <a:xfrm>
              <a:off x="2613879" y="3429000"/>
              <a:ext cx="1111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1B41B4-0BE7-4821-9706-5A7B49E89E0E}"/>
              </a:ext>
            </a:extLst>
          </p:cNvPr>
          <p:cNvSpPr/>
          <p:nvPr/>
        </p:nvSpPr>
        <p:spPr>
          <a:xfrm>
            <a:off x="1970760" y="843907"/>
            <a:ext cx="544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0099"/>
                </a:solidFill>
              </a:rPr>
              <a:t>Variability in Stress-Rupture Time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B8F449-C62D-4BBC-9121-37E930FBF75F}"/>
                  </a:ext>
                </a:extLst>
              </p:cNvPr>
              <p:cNvSpPr/>
              <p:nvPr/>
            </p:nvSpPr>
            <p:spPr>
              <a:xfrm>
                <a:off x="3996829" y="1282238"/>
                <a:ext cx="499477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Four representative unit cells (RUC)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Fibers modeled as single subcell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Variability in each configuration due to randomly assigned probability of fiber failure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baseline="-25000" dirty="0" err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B8F449-C62D-4BBC-9121-37E930FBF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29" y="1282238"/>
                <a:ext cx="4994771" cy="1477328"/>
              </a:xfrm>
              <a:prstGeom prst="rect">
                <a:avLst/>
              </a:prstGeom>
              <a:blipFill>
                <a:blip r:embed="rId8"/>
                <a:stretch>
                  <a:fillRect l="-855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62A4D3E-EE35-4868-BE67-AD6416004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3125033"/>
            <a:ext cx="3771925" cy="2666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46E7B0-2F57-4EF2-A973-28299B9BD016}"/>
              </a:ext>
            </a:extLst>
          </p:cNvPr>
          <p:cNvSpPr txBox="1"/>
          <p:nvPr/>
        </p:nvSpPr>
        <p:spPr>
          <a:xfrm>
            <a:off x="4724400" y="2803972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Longitudinal Loading: 480 MPa</a:t>
            </a:r>
          </a:p>
        </p:txBody>
      </p:sp>
    </p:spTree>
    <p:extLst>
      <p:ext uri="{BB962C8B-B14F-4D97-AF65-F5344CB8AC3E}">
        <p14:creationId xmlns:p14="http://schemas.microsoft.com/office/powerpoint/2010/main" val="91829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>
            <a:extLst>
              <a:ext uri="{FF2B5EF4-FFF2-40B4-BE49-F238E27FC236}">
                <a16:creationId xmlns:a16="http://schemas.microsoft.com/office/drawing/2014/main" id="{0AFEA7EB-0FB0-4A6F-AA07-AC77EECD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t="6454" r="17622" b="7816"/>
          <a:stretch>
            <a:fillRect/>
          </a:stretch>
        </p:blipFill>
        <p:spPr bwMode="auto">
          <a:xfrm>
            <a:off x="2107343" y="2415433"/>
            <a:ext cx="8191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5">
            <a:extLst>
              <a:ext uri="{FF2B5EF4-FFF2-40B4-BE49-F238E27FC236}">
                <a16:creationId xmlns:a16="http://schemas.microsoft.com/office/drawing/2014/main" id="{FA7E22D3-D3B9-4F68-A319-A5CEEE1C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24048" r="7974" b="19238"/>
          <a:stretch>
            <a:fillRect/>
          </a:stretch>
        </p:blipFill>
        <p:spPr bwMode="auto">
          <a:xfrm>
            <a:off x="3409950" y="2520950"/>
            <a:ext cx="121126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7">
            <a:extLst>
              <a:ext uri="{FF2B5EF4-FFF2-40B4-BE49-F238E27FC236}">
                <a16:creationId xmlns:a16="http://schemas.microsoft.com/office/drawing/2014/main" id="{9BF33437-07D7-4256-B2D1-89E2D3B0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491038"/>
            <a:ext cx="192405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>
            <a:extLst>
              <a:ext uri="{FF2B5EF4-FFF2-40B4-BE49-F238E27FC236}">
                <a16:creationId xmlns:a16="http://schemas.microsoft.com/office/drawing/2014/main" id="{29D7FF93-B2D9-494B-ACB9-26BF31ED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2334" r="5875" b="11961"/>
          <a:stretch>
            <a:fillRect/>
          </a:stretch>
        </p:blipFill>
        <p:spPr bwMode="auto">
          <a:xfrm>
            <a:off x="3506787" y="3411537"/>
            <a:ext cx="13144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F09399E-77FC-46C7-947B-B3ADA4605496}"/>
              </a:ext>
            </a:extLst>
          </p:cNvPr>
          <p:cNvSpPr/>
          <p:nvPr/>
        </p:nvSpPr>
        <p:spPr>
          <a:xfrm>
            <a:off x="100038" y="5925393"/>
            <a:ext cx="6076636" cy="859180"/>
          </a:xfrm>
          <a:prstGeom prst="roundRect">
            <a:avLst/>
          </a:prstGeom>
          <a:solidFill>
            <a:srgbClr val="C4C4C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MSGMC will be extended to higher order displacement field; allows for concurrent analysis of woven or braided composite systems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6859" r="7948" b="7750"/>
          <a:stretch>
            <a:fillRect/>
          </a:stretch>
        </p:blipFill>
        <p:spPr bwMode="auto">
          <a:xfrm>
            <a:off x="5094684" y="3859212"/>
            <a:ext cx="18081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5206" r="16463" b="7095"/>
          <a:stretch>
            <a:fillRect/>
          </a:stretch>
        </p:blipFill>
        <p:spPr bwMode="auto">
          <a:xfrm>
            <a:off x="1107282" y="1805124"/>
            <a:ext cx="7953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12357" r="15221" b="14384"/>
          <a:stretch>
            <a:fillRect/>
          </a:stretch>
        </p:blipFill>
        <p:spPr bwMode="auto">
          <a:xfrm>
            <a:off x="355976" y="1561758"/>
            <a:ext cx="655261" cy="5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8" name="Straight Arrow Connector 54"/>
          <p:cNvCxnSpPr>
            <a:cxnSpLocks noChangeShapeType="1"/>
          </p:cNvCxnSpPr>
          <p:nvPr/>
        </p:nvCxnSpPr>
        <p:spPr bwMode="auto">
          <a:xfrm flipH="1" flipV="1">
            <a:off x="288800" y="2097881"/>
            <a:ext cx="7178800" cy="447624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55"/>
          <p:cNvCxnSpPr>
            <a:cxnSpLocks noChangeShapeType="1"/>
          </p:cNvCxnSpPr>
          <p:nvPr/>
        </p:nvCxnSpPr>
        <p:spPr bwMode="auto">
          <a:xfrm flipH="1">
            <a:off x="5326459" y="4157662"/>
            <a:ext cx="371475" cy="219075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Connector 56"/>
          <p:cNvCxnSpPr>
            <a:cxnSpLocks noChangeShapeType="1"/>
          </p:cNvCxnSpPr>
          <p:nvPr/>
        </p:nvCxnSpPr>
        <p:spPr bwMode="auto">
          <a:xfrm flipH="1">
            <a:off x="5831283" y="4464048"/>
            <a:ext cx="371475" cy="223838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Connector 57"/>
          <p:cNvCxnSpPr>
            <a:cxnSpLocks noChangeShapeType="1"/>
          </p:cNvCxnSpPr>
          <p:nvPr/>
        </p:nvCxnSpPr>
        <p:spPr bwMode="auto">
          <a:xfrm>
            <a:off x="4821237" y="3810000"/>
            <a:ext cx="876697" cy="338137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58"/>
          <p:cNvCxnSpPr>
            <a:cxnSpLocks noChangeShapeType="1"/>
          </p:cNvCxnSpPr>
          <p:nvPr/>
        </p:nvCxnSpPr>
        <p:spPr bwMode="auto">
          <a:xfrm>
            <a:off x="4166790" y="4157662"/>
            <a:ext cx="1172370" cy="219075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TextBox 59"/>
          <p:cNvSpPr txBox="1">
            <a:spLocks noChangeArrowheads="1"/>
          </p:cNvSpPr>
          <p:nvPr/>
        </p:nvSpPr>
        <p:spPr bwMode="auto">
          <a:xfrm rot="1871402">
            <a:off x="977251" y="2950591"/>
            <a:ext cx="123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</a:p>
        </p:txBody>
      </p:sp>
      <p:sp>
        <p:nvSpPr>
          <p:cNvPr id="15374" name="TextBox 60"/>
          <p:cNvSpPr txBox="1">
            <a:spLocks noChangeArrowheads="1"/>
          </p:cNvSpPr>
          <p:nvPr/>
        </p:nvSpPr>
        <p:spPr bwMode="auto">
          <a:xfrm rot="1946418">
            <a:off x="3094813" y="4249396"/>
            <a:ext cx="1238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</a:p>
        </p:txBody>
      </p:sp>
      <p:sp>
        <p:nvSpPr>
          <p:cNvPr id="15375" name="TextBox 61"/>
          <p:cNvSpPr txBox="1">
            <a:spLocks noChangeArrowheads="1"/>
          </p:cNvSpPr>
          <p:nvPr/>
        </p:nvSpPr>
        <p:spPr bwMode="auto">
          <a:xfrm rot="1979197">
            <a:off x="5123318" y="5523041"/>
            <a:ext cx="1238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</a:p>
        </p:txBody>
      </p:sp>
      <p:sp>
        <p:nvSpPr>
          <p:cNvPr id="15376" name="TextBox 62"/>
          <p:cNvSpPr txBox="1">
            <a:spLocks noChangeArrowheads="1"/>
          </p:cNvSpPr>
          <p:nvPr/>
        </p:nvSpPr>
        <p:spPr bwMode="auto">
          <a:xfrm>
            <a:off x="6400800" y="6564868"/>
            <a:ext cx="1963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 flipH="1" flipV="1">
            <a:off x="5339160" y="4376737"/>
            <a:ext cx="496887" cy="303212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>
            <a:off x="5707459" y="4148137"/>
            <a:ext cx="496887" cy="314325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9"/>
          <p:cNvSpPr txBox="1">
            <a:spLocks noChangeArrowheads="1"/>
          </p:cNvSpPr>
          <p:nvPr/>
        </p:nvSpPr>
        <p:spPr bwMode="auto">
          <a:xfrm>
            <a:off x="152400" y="1290637"/>
            <a:ext cx="1239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</p:txBody>
      </p:sp>
      <p:sp>
        <p:nvSpPr>
          <p:cNvPr id="15380" name="TextBox 59"/>
          <p:cNvSpPr txBox="1">
            <a:spLocks noChangeArrowheads="1"/>
          </p:cNvSpPr>
          <p:nvPr/>
        </p:nvSpPr>
        <p:spPr bwMode="auto">
          <a:xfrm>
            <a:off x="935037" y="1310619"/>
            <a:ext cx="1231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Intratow Matrix</a:t>
            </a:r>
          </a:p>
        </p:txBody>
      </p:sp>
      <p:sp>
        <p:nvSpPr>
          <p:cNvPr id="15381" name="TextBox 59"/>
          <p:cNvSpPr txBox="1">
            <a:spLocks noChangeArrowheads="1"/>
          </p:cNvSpPr>
          <p:nvPr/>
        </p:nvSpPr>
        <p:spPr bwMode="auto">
          <a:xfrm>
            <a:off x="1925637" y="1925062"/>
            <a:ext cx="1372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RUC</a:t>
            </a:r>
          </a:p>
        </p:txBody>
      </p:sp>
      <p:sp>
        <p:nvSpPr>
          <p:cNvPr id="15382" name="TextBox 59"/>
          <p:cNvSpPr txBox="1">
            <a:spLocks noChangeArrowheads="1"/>
          </p:cNvSpPr>
          <p:nvPr/>
        </p:nvSpPr>
        <p:spPr bwMode="auto">
          <a:xfrm>
            <a:off x="3262312" y="3167063"/>
            <a:ext cx="1843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Mesoscale RUC</a:t>
            </a:r>
          </a:p>
        </p:txBody>
      </p:sp>
      <p:sp>
        <p:nvSpPr>
          <p:cNvPr id="15383" name="TextBox 59"/>
          <p:cNvSpPr txBox="1">
            <a:spLocks noChangeArrowheads="1"/>
          </p:cNvSpPr>
          <p:nvPr/>
        </p:nvSpPr>
        <p:spPr bwMode="auto">
          <a:xfrm>
            <a:off x="5094684" y="3322348"/>
            <a:ext cx="1843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Macroscale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</a:t>
            </a:r>
          </a:p>
        </p:txBody>
      </p:sp>
      <p:pic>
        <p:nvPicPr>
          <p:cNvPr id="15385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9638" r="4610" b="15633"/>
          <a:stretch>
            <a:fillRect/>
          </a:stretch>
        </p:blipFill>
        <p:spPr bwMode="auto">
          <a:xfrm>
            <a:off x="3211512" y="1443037"/>
            <a:ext cx="1314450" cy="91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6" name="TextBox 59"/>
          <p:cNvSpPr txBox="1">
            <a:spLocks noChangeArrowheads="1"/>
          </p:cNvSpPr>
          <p:nvPr/>
        </p:nvSpPr>
        <p:spPr bwMode="auto">
          <a:xfrm>
            <a:off x="3192462" y="939225"/>
            <a:ext cx="1704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Intertow Matrix &amp; Voids</a:t>
            </a:r>
          </a:p>
        </p:txBody>
      </p:sp>
      <p:sp>
        <p:nvSpPr>
          <p:cNvPr id="15387" name="TextBox 59"/>
          <p:cNvSpPr txBox="1">
            <a:spLocks noChangeArrowheads="1"/>
          </p:cNvSpPr>
          <p:nvPr/>
        </p:nvSpPr>
        <p:spPr bwMode="auto">
          <a:xfrm>
            <a:off x="3068637" y="2246312"/>
            <a:ext cx="1987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 Tows</a:t>
            </a:r>
          </a:p>
        </p:txBody>
      </p:sp>
      <p:sp>
        <p:nvSpPr>
          <p:cNvPr id="15389" name="TextBox 59"/>
          <p:cNvSpPr txBox="1">
            <a:spLocks noChangeArrowheads="1"/>
          </p:cNvSpPr>
          <p:nvPr/>
        </p:nvSpPr>
        <p:spPr bwMode="auto">
          <a:xfrm rot="1909629">
            <a:off x="2489202" y="4495153"/>
            <a:ext cx="2187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Homogenization</a:t>
            </a:r>
          </a:p>
        </p:txBody>
      </p:sp>
      <p:sp>
        <p:nvSpPr>
          <p:cNvPr id="15390" name="TextBox 59"/>
          <p:cNvSpPr txBox="1">
            <a:spLocks noChangeArrowheads="1"/>
          </p:cNvSpPr>
          <p:nvPr/>
        </p:nvSpPr>
        <p:spPr bwMode="auto">
          <a:xfrm rot="1909629">
            <a:off x="919164" y="3512214"/>
            <a:ext cx="218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06439" y="2901026"/>
            <a:ext cx="654050" cy="40957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375152" y="5174326"/>
            <a:ext cx="655637" cy="407988"/>
          </a:xfrm>
          <a:prstGeom prst="straightConnector1">
            <a:avLst/>
          </a:prstGeom>
          <a:ln w="31750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627314" y="4088476"/>
            <a:ext cx="163513" cy="103188"/>
          </a:xfrm>
          <a:prstGeom prst="straightConnector1">
            <a:avLst/>
          </a:prstGeom>
          <a:ln w="3175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3167768" y="1089315"/>
            <a:ext cx="15875" cy="27209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5010117" y="1089315"/>
            <a:ext cx="19083" cy="348268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Cloud 51"/>
          <p:cNvSpPr/>
          <p:nvPr/>
        </p:nvSpPr>
        <p:spPr>
          <a:xfrm>
            <a:off x="4251325" y="1512886"/>
            <a:ext cx="655637" cy="16668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3" name="Straight Connector 57"/>
          <p:cNvCxnSpPr>
            <a:cxnSpLocks noChangeShapeType="1"/>
            <a:endCxn id="52" idx="2"/>
          </p:cNvCxnSpPr>
          <p:nvPr/>
        </p:nvCxnSpPr>
        <p:spPr bwMode="auto">
          <a:xfrm flipV="1">
            <a:off x="3754437" y="1596230"/>
            <a:ext cx="498922" cy="192882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7"/>
          <p:cNvCxnSpPr>
            <a:cxnSpLocks noChangeShapeType="1"/>
            <a:endCxn id="52" idx="1"/>
          </p:cNvCxnSpPr>
          <p:nvPr/>
        </p:nvCxnSpPr>
        <p:spPr bwMode="auto">
          <a:xfrm flipV="1">
            <a:off x="3754437" y="1679396"/>
            <a:ext cx="824707" cy="109716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Cloud 60"/>
          <p:cNvSpPr/>
          <p:nvPr/>
        </p:nvSpPr>
        <p:spPr>
          <a:xfrm>
            <a:off x="2450307" y="1547772"/>
            <a:ext cx="327819" cy="14798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2" name="Straight Connector 57"/>
          <p:cNvCxnSpPr>
            <a:cxnSpLocks noChangeShapeType="1"/>
            <a:endCxn id="61" idx="2"/>
          </p:cNvCxnSpPr>
          <p:nvPr/>
        </p:nvCxnSpPr>
        <p:spPr bwMode="auto">
          <a:xfrm flipV="1">
            <a:off x="1673225" y="1621766"/>
            <a:ext cx="778099" cy="346734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57"/>
          <p:cNvCxnSpPr>
            <a:cxnSpLocks noChangeShapeType="1"/>
            <a:endCxn id="61" idx="1"/>
          </p:cNvCxnSpPr>
          <p:nvPr/>
        </p:nvCxnSpPr>
        <p:spPr bwMode="auto">
          <a:xfrm flipV="1">
            <a:off x="1676400" y="1695601"/>
            <a:ext cx="937817" cy="285599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29"/>
          <p:cNvSpPr txBox="1">
            <a:spLocks noChangeArrowheads="1"/>
          </p:cNvSpPr>
          <p:nvPr/>
        </p:nvSpPr>
        <p:spPr bwMode="auto">
          <a:xfrm>
            <a:off x="2057400" y="914400"/>
            <a:ext cx="1173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000000"/>
                </a:solidFill>
                <a:cs typeface="Arial" panose="020B0604020202020204" pitchFamily="34" charset="0"/>
              </a:rPr>
              <a:t>Intratow Void</a:t>
            </a: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>
            <a:off x="6934200" y="1089315"/>
            <a:ext cx="15704" cy="4846871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" name="TextBox 59"/>
          <p:cNvSpPr txBox="1">
            <a:spLocks noChangeArrowheads="1"/>
          </p:cNvSpPr>
          <p:nvPr/>
        </p:nvSpPr>
        <p:spPr bwMode="auto">
          <a:xfrm>
            <a:off x="5059760" y="921603"/>
            <a:ext cx="1843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Woven/Braided Composite Architecture</a:t>
            </a:r>
          </a:p>
        </p:txBody>
      </p:sp>
      <p:sp>
        <p:nvSpPr>
          <p:cNvPr id="85" name="TextBox 59"/>
          <p:cNvSpPr txBox="1">
            <a:spLocks noChangeArrowheads="1"/>
          </p:cNvSpPr>
          <p:nvPr/>
        </p:nvSpPr>
        <p:spPr bwMode="auto">
          <a:xfrm>
            <a:off x="5875444" y="1867227"/>
            <a:ext cx="940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weave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83746"/>
            <a:ext cx="917775" cy="688332"/>
          </a:xfrm>
          <a:prstGeom prst="rect">
            <a:avLst/>
          </a:prstGeom>
        </p:spPr>
      </p:pic>
      <p:sp>
        <p:nvSpPr>
          <p:cNvPr id="87" name="TextBox 59"/>
          <p:cNvSpPr txBox="1">
            <a:spLocks noChangeArrowheads="1"/>
          </p:cNvSpPr>
          <p:nvPr/>
        </p:nvSpPr>
        <p:spPr bwMode="auto">
          <a:xfrm>
            <a:off x="5857982" y="2666302"/>
            <a:ext cx="940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weave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0913" y="4335856"/>
            <a:ext cx="4467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Multiscale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Generalized Method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Cells (MSGMC) developed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PI’s group (Liu et al. (2011)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cs.astrium.eads.net/sp/launcher-propulsion/manufacturing/images/ht-vulcain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t="5359" r="15064" b="39068"/>
          <a:stretch/>
        </p:blipFill>
        <p:spPr bwMode="auto">
          <a:xfrm>
            <a:off x="7071829" y="3195488"/>
            <a:ext cx="1143130" cy="12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59"/>
          <p:cNvSpPr txBox="1">
            <a:spLocks noChangeArrowheads="1"/>
          </p:cNvSpPr>
          <p:nvPr/>
        </p:nvSpPr>
        <p:spPr bwMode="auto">
          <a:xfrm>
            <a:off x="8059737" y="3258660"/>
            <a:ext cx="1312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CMC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Nozzle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(astrium.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eads.net)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8"/>
          <p:cNvCxnSpPr>
            <a:cxnSpLocks noChangeShapeType="1"/>
          </p:cNvCxnSpPr>
          <p:nvPr/>
        </p:nvCxnSpPr>
        <p:spPr bwMode="auto">
          <a:xfrm>
            <a:off x="2894703" y="2645648"/>
            <a:ext cx="627583" cy="1151621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7"/>
          <p:cNvCxnSpPr>
            <a:cxnSpLocks noChangeShapeType="1"/>
          </p:cNvCxnSpPr>
          <p:nvPr/>
        </p:nvCxnSpPr>
        <p:spPr bwMode="auto">
          <a:xfrm>
            <a:off x="2496621" y="3287132"/>
            <a:ext cx="1160979" cy="751468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H="1" flipV="1">
            <a:off x="3522286" y="3951790"/>
            <a:ext cx="307038" cy="173619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 flipV="1">
            <a:off x="3522286" y="3799390"/>
            <a:ext cx="307038" cy="18515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H="1" flipV="1">
            <a:off x="3504714" y="3799390"/>
            <a:ext cx="1" cy="140864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H="1" flipV="1">
            <a:off x="3829324" y="3984545"/>
            <a:ext cx="1" cy="140864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58"/>
          <p:cNvCxnSpPr>
            <a:cxnSpLocks noChangeShapeType="1"/>
          </p:cNvCxnSpPr>
          <p:nvPr/>
        </p:nvCxnSpPr>
        <p:spPr bwMode="auto">
          <a:xfrm>
            <a:off x="6888560" y="4408183"/>
            <a:ext cx="802878" cy="1328325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Connector 57"/>
          <p:cNvCxnSpPr>
            <a:cxnSpLocks noChangeShapeType="1"/>
          </p:cNvCxnSpPr>
          <p:nvPr/>
        </p:nvCxnSpPr>
        <p:spPr bwMode="auto">
          <a:xfrm>
            <a:off x="5981303" y="5369160"/>
            <a:ext cx="1726803" cy="487134"/>
          </a:xfrm>
          <a:prstGeom prst="line">
            <a:avLst/>
          </a:prstGeom>
          <a:noFill/>
          <a:ln w="222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 flipV="1">
            <a:off x="7672074" y="5736509"/>
            <a:ext cx="100326" cy="507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 flipH="1" flipV="1">
            <a:off x="7691438" y="5830900"/>
            <a:ext cx="100326" cy="507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V="1">
            <a:off x="7791764" y="5783743"/>
            <a:ext cx="0" cy="100326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V="1">
            <a:off x="7708106" y="5761903"/>
            <a:ext cx="0" cy="94391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59">
            <a:extLst>
              <a:ext uri="{FF2B5EF4-FFF2-40B4-BE49-F238E27FC236}">
                <a16:creationId xmlns:a16="http://schemas.microsoft.com/office/drawing/2014/main" id="{832C39F4-B8BA-4E65-B8C5-B48F09DC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757" y="2509405"/>
            <a:ext cx="247022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CMC Combustion Chambers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(Schmidt et al. 2005)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FDF4316A-24FD-41FB-9430-DC4B91B4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937" y="648656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F5FA8D96-C704-4697-AB2E-58ECBC6FD4BF}"/>
              </a:ext>
            </a:extLst>
          </p:cNvPr>
          <p:cNvSpPr txBox="1">
            <a:spLocks/>
          </p:cNvSpPr>
          <p:nvPr/>
        </p:nvSpPr>
        <p:spPr>
          <a:xfrm>
            <a:off x="1645443" y="-100962"/>
            <a:ext cx="5867400" cy="901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Task 4: Integrated Multiscale Framework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914AF9AF-7179-46AE-8E3A-2F28A522BA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0359" y="1143000"/>
            <a:ext cx="1701583" cy="135402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5DFFCFA-17EC-4149-A306-0C770B95D2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7461" y="1809680"/>
            <a:ext cx="664757" cy="6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3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490929" y="1199614"/>
            <a:ext cx="81621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Next generation CMCs must meet challenges of DOE’s advanced turbine concepts with inlet temperatures up to 3100°F 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Operating environment: high temperatures, thermal gradients, oxidation &amp; mechanical loading over long duration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Limited knowledge on material response &amp; damage in such harsh environments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2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E81CC7-94FB-456E-BAE8-241084C5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Relevance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2C6841-8550-4B6E-BE2A-A01156BB7D44}"/>
              </a:ext>
            </a:extLst>
          </p:cNvPr>
          <p:cNvSpPr/>
          <p:nvPr/>
        </p:nvSpPr>
        <p:spPr>
          <a:xfrm>
            <a:off x="490929" y="4800600"/>
            <a:ext cx="8162142" cy="1328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0"/>
              </a:spcAft>
              <a:buClr>
                <a:srgbClr val="221E1F"/>
              </a:buClr>
              <a:buSzPts val="1100"/>
              <a:buNone/>
              <a:tabLst>
                <a:tab pos="0" algn="l"/>
              </a:tabLst>
            </a:pPr>
            <a:r>
              <a:rPr lang="en-US" sz="1800" b="1" dirty="0">
                <a:solidFill>
                  <a:srgbClr val="000099"/>
                </a:solidFill>
                <a:latin typeface="Arial" pitchFamily="34" charset="0"/>
                <a:ea typeface="SimSun"/>
                <a:cs typeface="Arial" pitchFamily="34" charset="0"/>
              </a:rPr>
              <a:t>An integrated computational and experimental framework to understand time, temperature and scale dependent deformation and damage mechanisms, and their interactions in turbine environment; i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ea typeface="SimSun"/>
                <a:cs typeface="Arial" pitchFamily="34" charset="0"/>
              </a:rPr>
              <a:t>mprove performance, reliability and endurance</a:t>
            </a:r>
            <a:endParaRPr lang="en-US" sz="1800" b="1" dirty="0">
              <a:solidFill>
                <a:srgbClr val="000099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7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D892FCE-0050-4D45-9A0B-F3E09F26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865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C6CE7-73A0-4C40-B325-34D3170D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Task 5: Integration into an FEA Model – Assessment and Feedback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23CC46-AE5A-4953-BF78-969986BDF60B}"/>
              </a:ext>
            </a:extLst>
          </p:cNvPr>
          <p:cNvCxnSpPr>
            <a:cxnSpLocks/>
          </p:cNvCxnSpPr>
          <p:nvPr/>
        </p:nvCxnSpPr>
        <p:spPr>
          <a:xfrm flipH="1">
            <a:off x="2238220" y="3400190"/>
            <a:ext cx="533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73C439-453F-4B1B-B7C5-C711A3DC28BA}"/>
              </a:ext>
            </a:extLst>
          </p:cNvPr>
          <p:cNvCxnSpPr>
            <a:cxnSpLocks/>
          </p:cNvCxnSpPr>
          <p:nvPr/>
        </p:nvCxnSpPr>
        <p:spPr>
          <a:xfrm>
            <a:off x="2286000" y="2638190"/>
            <a:ext cx="5245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39B3FB7-86A5-49BE-B59A-299D8E71398B}"/>
              </a:ext>
            </a:extLst>
          </p:cNvPr>
          <p:cNvSpPr txBox="1"/>
          <p:nvPr/>
        </p:nvSpPr>
        <p:spPr>
          <a:xfrm>
            <a:off x="3918408" y="2942455"/>
            <a:ext cx="125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100" dirty="0">
                <a:solidFill>
                  <a:schemeClr val="bg1"/>
                </a:solidFill>
              </a:rPr>
              <a:t>Integration points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064C4B-8817-412C-9420-05E002C003BC}"/>
              </a:ext>
            </a:extLst>
          </p:cNvPr>
          <p:cNvSpPr txBox="1"/>
          <p:nvPr/>
        </p:nvSpPr>
        <p:spPr>
          <a:xfrm>
            <a:off x="7137224" y="2321449"/>
            <a:ext cx="1828800" cy="1634490"/>
          </a:xfrm>
          <a:prstGeom prst="roundRect">
            <a:avLst/>
          </a:prstGeom>
          <a:solidFill>
            <a:srgbClr val="DDF6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Life assessment under turbine service conditions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552FB2-A0A8-48FF-A6DE-C0DF69D2E3BC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>
            <a:off x="6553200" y="3138694"/>
            <a:ext cx="5840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30D014F-3F2E-42E8-A3E0-84B52DE4534C}"/>
              </a:ext>
            </a:extLst>
          </p:cNvPr>
          <p:cNvSpPr/>
          <p:nvPr/>
        </p:nvSpPr>
        <p:spPr>
          <a:xfrm>
            <a:off x="228600" y="2108241"/>
            <a:ext cx="1962534" cy="1797588"/>
          </a:xfrm>
          <a:prstGeom prst="rect">
            <a:avLst/>
          </a:prstGeom>
          <a:solidFill>
            <a:srgbClr val="FFF4D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Multiscale analysis module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(Task 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2524D-5555-41DF-8B98-415B2476B4B6}"/>
              </a:ext>
            </a:extLst>
          </p:cNvPr>
          <p:cNvSpPr/>
          <p:nvPr/>
        </p:nvSpPr>
        <p:spPr>
          <a:xfrm>
            <a:off x="338017" y="4810199"/>
            <a:ext cx="84679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Outcomes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Accuracy and efficiency of lifing model assessed for materials, geometries, and loads relevant to UTC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Simulation results compared against in-house tools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Maturity of modeling framework evaluated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111C875-BF9E-4236-9358-22CB9640F78C}"/>
              </a:ext>
            </a:extLst>
          </p:cNvPr>
          <p:cNvSpPr txBox="1">
            <a:spLocks/>
          </p:cNvSpPr>
          <p:nvPr/>
        </p:nvSpPr>
        <p:spPr>
          <a:xfrm>
            <a:off x="352580" y="1024187"/>
            <a:ext cx="8467965" cy="2769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88D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842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547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9970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454275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11475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368675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25875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i="1" kern="0" dirty="0">
                <a:solidFill>
                  <a:srgbClr val="002060"/>
                </a:solidFill>
              </a:rPr>
              <a:t>UTRC will provide guidance on model development, evaluate framework capabilities, and assess its TRL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DDA27D-7A60-402C-8F30-233A38D88974}"/>
              </a:ext>
            </a:extLst>
          </p:cNvPr>
          <p:cNvSpPr/>
          <p:nvPr/>
        </p:nvSpPr>
        <p:spPr>
          <a:xfrm>
            <a:off x="2838960" y="1505598"/>
            <a:ext cx="3714240" cy="32661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Finite element simulation of aero engine turbine blade.">
            <a:extLst>
              <a:ext uri="{FF2B5EF4-FFF2-40B4-BE49-F238E27FC236}">
                <a16:creationId xmlns:a16="http://schemas.microsoft.com/office/drawing/2014/main" id="{F147BAFF-67A9-4771-B697-8F5A13F1F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6" r="10588" b="26952"/>
          <a:stretch/>
        </p:blipFill>
        <p:spPr bwMode="auto">
          <a:xfrm>
            <a:off x="3175440" y="1643876"/>
            <a:ext cx="1017884" cy="146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725B9FD-BC78-4DA2-80B7-1888DBDEA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826" y="1834996"/>
            <a:ext cx="2166961" cy="120343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A33663-3E0C-4A52-B588-27EBF1C74A9F}"/>
              </a:ext>
            </a:extLst>
          </p:cNvPr>
          <p:cNvCxnSpPr/>
          <p:nvPr/>
        </p:nvCxnSpPr>
        <p:spPr>
          <a:xfrm flipH="1" flipV="1">
            <a:off x="3859456" y="3229857"/>
            <a:ext cx="274393" cy="5951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3D12F88-41E5-4E5B-9C7F-4532FD924442}"/>
              </a:ext>
            </a:extLst>
          </p:cNvPr>
          <p:cNvCxnSpPr/>
          <p:nvPr/>
        </p:nvCxnSpPr>
        <p:spPr>
          <a:xfrm flipV="1">
            <a:off x="5206095" y="3153657"/>
            <a:ext cx="6690" cy="3290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930C6745-538A-47B9-9FEF-623805D82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869" y="3527426"/>
            <a:ext cx="1456509" cy="1137509"/>
          </a:xfrm>
          <a:prstGeom prst="rect">
            <a:avLst/>
          </a:prstGeom>
        </p:spPr>
      </p:pic>
      <p:pic>
        <p:nvPicPr>
          <p:cNvPr id="36" name="Picture 2" descr="Image result for dwell fatigue">
            <a:extLst>
              <a:ext uri="{FF2B5EF4-FFF2-40B4-BE49-F238E27FC236}">
                <a16:creationId xmlns:a16="http://schemas.microsoft.com/office/drawing/2014/main" id="{DCE5AD6F-FB21-4DD3-9404-4B0C17116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0"/>
          <a:stretch/>
        </p:blipFill>
        <p:spPr bwMode="auto">
          <a:xfrm>
            <a:off x="3048000" y="3750578"/>
            <a:ext cx="1594200" cy="8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8" descr="utrc_blue">
            <a:extLst>
              <a:ext uri="{FF2B5EF4-FFF2-40B4-BE49-F238E27FC236}">
                <a16:creationId xmlns:a16="http://schemas.microsoft.com/office/drawing/2014/main" id="{ED99B906-4EDF-4911-8724-458370CF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5212" y="6433376"/>
            <a:ext cx="1670050" cy="298450"/>
          </a:xfrm>
          <a:prstGeom prst="rect">
            <a:avLst/>
          </a:prstGeom>
          <a:noFill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9B0265E-5385-41EA-B819-6E3CC84FF9DC}"/>
              </a:ext>
            </a:extLst>
          </p:cNvPr>
          <p:cNvSpPr/>
          <p:nvPr/>
        </p:nvSpPr>
        <p:spPr>
          <a:xfrm>
            <a:off x="3778408" y="4732891"/>
            <a:ext cx="1962534" cy="372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 integration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C87825-16A5-472D-8283-AF4835C6AF43}"/>
              </a:ext>
            </a:extLst>
          </p:cNvPr>
          <p:cNvSpPr/>
          <p:nvPr/>
        </p:nvSpPr>
        <p:spPr>
          <a:xfrm>
            <a:off x="510254" y="2291023"/>
            <a:ext cx="1529135" cy="1432024"/>
          </a:xfrm>
          <a:prstGeom prst="rect">
            <a:avLst/>
          </a:prstGeom>
          <a:solidFill>
            <a:srgbClr val="FFF4D1"/>
          </a:solidFill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2CBD8-29D1-4429-A0AA-54163B2AF2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54" y="2362200"/>
            <a:ext cx="2048370" cy="1198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3EC1A5-DCDA-4D72-8569-028DCA4DDE8B}"/>
              </a:ext>
            </a:extLst>
          </p:cNvPr>
          <p:cNvSpPr txBox="1"/>
          <p:nvPr/>
        </p:nvSpPr>
        <p:spPr>
          <a:xfrm>
            <a:off x="654502" y="3505200"/>
            <a:ext cx="103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(Task 4)</a:t>
            </a:r>
          </a:p>
        </p:txBody>
      </p:sp>
    </p:spTree>
    <p:extLst>
      <p:ext uri="{BB962C8B-B14F-4D97-AF65-F5344CB8AC3E}">
        <p14:creationId xmlns:p14="http://schemas.microsoft.com/office/powerpoint/2010/main" val="13129772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7CF17D-B2EF-4780-A428-3F4A51CF27C3}"/>
              </a:ext>
            </a:extLst>
          </p:cNvPr>
          <p:cNvSpPr txBox="1">
            <a:spLocks/>
          </p:cNvSpPr>
          <p:nvPr/>
        </p:nvSpPr>
        <p:spPr>
          <a:xfrm>
            <a:off x="396550" y="2922604"/>
            <a:ext cx="4879072" cy="2363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Task 6.2: Analysis of Damage Mechanisms &amp; Quantification of Material Degradation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Analysis of fracture surfaces &amp; thermo-oxidative degradation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Characterization using 3D X-ray Micro Computed Tomography &amp; Scanning Electron Microscopy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000"/>
              </a:spcAft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F7463FE-E00A-44B5-9DE9-0998DB5C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03381-04BB-491F-8A59-E0E79D8B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800"/>
            <a:ext cx="7315200" cy="63976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Task 6: Closed Loop Testing and Validation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51C66-C7E7-41D5-BA1F-550572288746}"/>
              </a:ext>
            </a:extLst>
          </p:cNvPr>
          <p:cNvSpPr/>
          <p:nvPr/>
        </p:nvSpPr>
        <p:spPr>
          <a:xfrm>
            <a:off x="430959" y="1267577"/>
            <a:ext cx="4724495" cy="1587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Task 6.1: Thermomechanical Testing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Low, intermediate &amp; high test temperatures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Environment: Air and inert gas (Argon)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Loading: Quasi static, creep-fatigue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Materials: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SiC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SiNC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384EF-2BAC-472F-86CC-64373E101F27}"/>
              </a:ext>
            </a:extLst>
          </p:cNvPr>
          <p:cNvSpPr txBox="1"/>
          <p:nvPr/>
        </p:nvSpPr>
        <p:spPr>
          <a:xfrm>
            <a:off x="5815342" y="1124753"/>
            <a:ext cx="28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99"/>
                </a:solidFill>
              </a:rPr>
              <a:t>High-fidelity Multiscale Model (Task 4)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38C36B3-8320-4E62-B453-451325B7810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2110" r="24970" b="27281"/>
          <a:stretch/>
        </p:blipFill>
        <p:spPr>
          <a:xfrm>
            <a:off x="7365346" y="4495168"/>
            <a:ext cx="1341272" cy="1369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1E5420-0D79-4646-A364-29B28CE4F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9" y="4518922"/>
            <a:ext cx="1364284" cy="1364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1B6D2B-358E-40C9-85B8-EC21A3F0D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47" y="5197475"/>
            <a:ext cx="1255074" cy="1177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FE255-0A71-4714-A0B2-54A84525D1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49" t="2399" r="47688" b="17829"/>
          <a:stretch/>
        </p:blipFill>
        <p:spPr>
          <a:xfrm flipH="1">
            <a:off x="3289347" y="4892675"/>
            <a:ext cx="1225723" cy="1503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BD560-0163-4D25-8FD3-6DAB0915C2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38" t="22323" r="23612" b="16338"/>
          <a:stretch/>
        </p:blipFill>
        <p:spPr>
          <a:xfrm>
            <a:off x="2140207" y="4968875"/>
            <a:ext cx="1153312" cy="1392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A141190-FDBD-4CDB-AAE0-941DF68CB0AC}"/>
              </a:ext>
            </a:extLst>
          </p:cNvPr>
          <p:cNvSpPr/>
          <p:nvPr/>
        </p:nvSpPr>
        <p:spPr bwMode="auto">
          <a:xfrm>
            <a:off x="317547" y="1006475"/>
            <a:ext cx="4837907" cy="54864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932596-26C1-49F5-8DED-4201B3DCE324}"/>
              </a:ext>
            </a:extLst>
          </p:cNvPr>
          <p:cNvSpPr/>
          <p:nvPr/>
        </p:nvSpPr>
        <p:spPr bwMode="auto">
          <a:xfrm>
            <a:off x="5715001" y="1006474"/>
            <a:ext cx="3068922" cy="5486401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C87E7-3825-486B-AC05-FDAA2E991966}"/>
              </a:ext>
            </a:extLst>
          </p:cNvPr>
          <p:cNvSpPr/>
          <p:nvPr/>
        </p:nvSpPr>
        <p:spPr>
          <a:xfrm>
            <a:off x="5745908" y="1905764"/>
            <a:ext cx="2991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Calibrate creep model parameters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Inform/update damage model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Identify key micro mechanisms that govern creep-fatigue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Identify PEL change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D180001-4C49-4A00-A622-50F4D5B69A56}"/>
              </a:ext>
            </a:extLst>
          </p:cNvPr>
          <p:cNvSpPr/>
          <p:nvPr/>
        </p:nvSpPr>
        <p:spPr>
          <a:xfrm>
            <a:off x="5167193" y="3276388"/>
            <a:ext cx="572292" cy="3405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62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7675E-1425-46B9-BE02-A0AE8457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BAEA-E09F-4534-849C-B0E76C57403B}"/>
              </a:ext>
            </a:extLst>
          </p:cNvPr>
          <p:cNvSpPr txBox="1"/>
          <p:nvPr/>
        </p:nvSpPr>
        <p:spPr>
          <a:xfrm>
            <a:off x="340467" y="905205"/>
            <a:ext cx="8458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b="1" dirty="0"/>
              <a:t>Quasi static and creep-fatigue tests up to intermediate temperatures and in air will be conducted at ASU HT facility and ARL High Temperature Propulsion Materials Laboratory (HTPML) lab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CCAF11-9911-44CE-8F4D-17BFDF8B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800"/>
            <a:ext cx="7315200" cy="639762"/>
          </a:xfrm>
        </p:spPr>
        <p:txBody>
          <a:bodyPr>
            <a:noAutofit/>
          </a:bodyPr>
          <a:lstStyle/>
          <a:p>
            <a:r>
              <a:rPr lang="en-US" sz="2800" dirty="0"/>
              <a:t>Task 6: Closed Loop Testing and Validation, Contd.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E87D7B-6577-4725-9AB1-2ED6290D3B2D}"/>
              </a:ext>
            </a:extLst>
          </p:cNvPr>
          <p:cNvSpPr/>
          <p:nvPr/>
        </p:nvSpPr>
        <p:spPr>
          <a:xfrm>
            <a:off x="1307628" y="2270804"/>
            <a:ext cx="1823297" cy="838200"/>
          </a:xfrm>
          <a:prstGeom prst="roundRect">
            <a:avLst/>
          </a:prstGeom>
          <a:solidFill>
            <a:srgbClr val="F8F6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Quasi static tension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(until failure)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657BE7C-FC63-44C5-9C18-AE13D66BA62F}"/>
                  </a:ext>
                </a:extLst>
              </p:cNvPr>
              <p:cNvSpPr/>
              <p:nvPr/>
            </p:nvSpPr>
            <p:spPr>
              <a:xfrm>
                <a:off x="390525" y="3529916"/>
                <a:ext cx="1600201" cy="838199"/>
              </a:xfrm>
              <a:prstGeom prst="roundRect">
                <a:avLst/>
              </a:prstGeom>
              <a:solidFill>
                <a:srgbClr val="F8F6E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u="sng" dirty="0">
                    <a:solidFill>
                      <a:schemeClr val="tx1"/>
                    </a:solidFill>
                  </a:rPr>
                  <a:t>Ply orientation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5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57BE7C-FC63-44C5-9C18-AE13D66BA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3529916"/>
                <a:ext cx="1600201" cy="838199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5C75246-47DF-40D3-A3A1-425BD3557CDB}"/>
                  </a:ext>
                </a:extLst>
              </p:cNvPr>
              <p:cNvSpPr/>
              <p:nvPr/>
            </p:nvSpPr>
            <p:spPr>
              <a:xfrm>
                <a:off x="2219277" y="3529916"/>
                <a:ext cx="2176219" cy="838199"/>
              </a:xfrm>
              <a:prstGeom prst="roundRect">
                <a:avLst/>
              </a:prstGeom>
              <a:solidFill>
                <a:srgbClr val="F8F6E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u="sng" dirty="0">
                    <a:solidFill>
                      <a:schemeClr val="tx1"/>
                    </a:solidFill>
                  </a:rPr>
                  <a:t>Temperature</a:t>
                </a:r>
              </a:p>
              <a:p>
                <a:pPr algn="ctr"/>
                <a:r>
                  <a:rPr lang="en-US" sz="1500" b="1" dirty="0">
                    <a:solidFill>
                      <a:schemeClr val="tx1"/>
                    </a:solidFill>
                  </a:rPr>
                  <a:t>Room, intermediate and 1200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500" b="1" dirty="0">
                    <a:solidFill>
                      <a:schemeClr val="tx1"/>
                    </a:solidFill>
                  </a:rPr>
                  <a:t> C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C75246-47DF-40D3-A3A1-425BD3557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77" y="3529916"/>
                <a:ext cx="2176219" cy="838199"/>
              </a:xfrm>
              <a:prstGeom prst="roundRect">
                <a:avLst/>
              </a:prstGeom>
              <a:blipFill rotWithShape="1">
                <a:blip r:embed="rId4"/>
                <a:stretch>
                  <a:fillRect b="-21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254318-FC96-43E2-9BE5-0A1DF1EE1208}"/>
              </a:ext>
            </a:extLst>
          </p:cNvPr>
          <p:cNvSpPr/>
          <p:nvPr/>
        </p:nvSpPr>
        <p:spPr>
          <a:xfrm>
            <a:off x="1419175" y="4876801"/>
            <a:ext cx="1600201" cy="838199"/>
          </a:xfrm>
          <a:prstGeom prst="roundRect">
            <a:avLst/>
          </a:prstGeom>
          <a:solidFill>
            <a:srgbClr val="F8F6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u="sng" dirty="0">
                <a:solidFill>
                  <a:schemeClr val="tx1"/>
                </a:solidFill>
              </a:rPr>
              <a:t>Environment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Air / inert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297865-E7A8-42E6-833F-BF63EFC99298}"/>
              </a:ext>
            </a:extLst>
          </p:cNvPr>
          <p:cNvCxnSpPr>
            <a:stCxn id="10" idx="2"/>
          </p:cNvCxnSpPr>
          <p:nvPr/>
        </p:nvCxnSpPr>
        <p:spPr>
          <a:xfrm>
            <a:off x="2219277" y="3109004"/>
            <a:ext cx="0" cy="2437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5F8784-EF74-486A-9CD2-DC9D9AB42BF3}"/>
              </a:ext>
            </a:extLst>
          </p:cNvPr>
          <p:cNvCxnSpPr>
            <a:cxnSpLocks/>
          </p:cNvCxnSpPr>
          <p:nvPr/>
        </p:nvCxnSpPr>
        <p:spPr>
          <a:xfrm flipH="1">
            <a:off x="1190625" y="3352801"/>
            <a:ext cx="102865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AF9F10-2774-4E06-81D1-57B8C9AA92A3}"/>
              </a:ext>
            </a:extLst>
          </p:cNvPr>
          <p:cNvCxnSpPr>
            <a:cxnSpLocks/>
          </p:cNvCxnSpPr>
          <p:nvPr/>
        </p:nvCxnSpPr>
        <p:spPr>
          <a:xfrm flipH="1">
            <a:off x="2219278" y="3352801"/>
            <a:ext cx="108810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6AC9BE-AFEB-46E9-84EA-E2989376FF4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190626" y="3352801"/>
            <a:ext cx="0" cy="1771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165D1E-A917-4C13-A7C9-3EBA6FAE210D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307387" y="3352801"/>
            <a:ext cx="0" cy="1771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81D21B-3E58-407D-A3CD-2A37DA48D90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219276" y="4724401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262D84-8620-4807-98DC-A475F66E88EE}"/>
              </a:ext>
            </a:extLst>
          </p:cNvPr>
          <p:cNvCxnSpPr>
            <a:cxnSpLocks/>
          </p:cNvCxnSpPr>
          <p:nvPr/>
        </p:nvCxnSpPr>
        <p:spPr>
          <a:xfrm flipH="1">
            <a:off x="1190625" y="4724401"/>
            <a:ext cx="102865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8AC5EA-87E7-4215-8A68-147A40FA80AE}"/>
              </a:ext>
            </a:extLst>
          </p:cNvPr>
          <p:cNvCxnSpPr>
            <a:cxnSpLocks/>
          </p:cNvCxnSpPr>
          <p:nvPr/>
        </p:nvCxnSpPr>
        <p:spPr>
          <a:xfrm flipH="1">
            <a:off x="2219276" y="4724401"/>
            <a:ext cx="108811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266642-9ACD-4204-BCA7-CB69C335A7F0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190625" y="4368115"/>
            <a:ext cx="1" cy="3562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5013E1-CEF5-4DF4-B531-B140FC108C53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307387" y="4368115"/>
            <a:ext cx="0" cy="3562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FB05EE-E784-4B9D-B6AF-4FF785B55C10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>
            <a:off x="1990726" y="3949016"/>
            <a:ext cx="22855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9FC44E3-A04B-450A-945B-5237982705C3}"/>
              </a:ext>
            </a:extLst>
          </p:cNvPr>
          <p:cNvSpPr/>
          <p:nvPr/>
        </p:nvSpPr>
        <p:spPr>
          <a:xfrm>
            <a:off x="5567210" y="2270804"/>
            <a:ext cx="2052789" cy="838200"/>
          </a:xfrm>
          <a:prstGeom prst="roundRect">
            <a:avLst/>
          </a:prstGeom>
          <a:solidFill>
            <a:srgbClr val="F8F6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Creep fatigue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(stress level 1-4)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92754454-C4DB-44EB-8BB6-667911AAA5C9}"/>
                  </a:ext>
                </a:extLst>
              </p:cNvPr>
              <p:cNvSpPr/>
              <p:nvPr/>
            </p:nvSpPr>
            <p:spPr>
              <a:xfrm>
                <a:off x="4767110" y="3529916"/>
                <a:ext cx="1600201" cy="838199"/>
              </a:xfrm>
              <a:prstGeom prst="roundRect">
                <a:avLst/>
              </a:prstGeom>
              <a:solidFill>
                <a:srgbClr val="F8F6E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u="sng" dirty="0">
                    <a:solidFill>
                      <a:schemeClr val="tx1"/>
                    </a:solidFill>
                  </a:rPr>
                  <a:t>Ply orientation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5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754454-C4DB-44EB-8BB6-667911AAA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10" y="3529916"/>
                <a:ext cx="1600201" cy="83819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54810C5-CC7F-41E2-A927-C9B4B1A577D9}"/>
                  </a:ext>
                </a:extLst>
              </p:cNvPr>
              <p:cNvSpPr/>
              <p:nvPr/>
            </p:nvSpPr>
            <p:spPr>
              <a:xfrm>
                <a:off x="6595862" y="3529916"/>
                <a:ext cx="2176219" cy="838199"/>
              </a:xfrm>
              <a:prstGeom prst="roundRect">
                <a:avLst/>
              </a:prstGeom>
              <a:solidFill>
                <a:srgbClr val="F8F6E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u="sng" dirty="0">
                    <a:solidFill>
                      <a:schemeClr val="tx1"/>
                    </a:solidFill>
                  </a:rPr>
                  <a:t>Temperature</a:t>
                </a:r>
              </a:p>
              <a:p>
                <a:pPr algn="ctr"/>
                <a:r>
                  <a:rPr lang="en-US" sz="1500" b="1" dirty="0">
                    <a:solidFill>
                      <a:schemeClr val="tx1"/>
                    </a:solidFill>
                  </a:rPr>
                  <a:t>Intermediate and 1200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500" b="1" dirty="0">
                    <a:solidFill>
                      <a:schemeClr val="tx1"/>
                    </a:solidFill>
                  </a:rPr>
                  <a:t> C</a:t>
                </a:r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4810C5-CC7F-41E2-A927-C9B4B1A57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862" y="3529916"/>
                <a:ext cx="2176219" cy="838199"/>
              </a:xfrm>
              <a:prstGeom prst="roundRect">
                <a:avLst/>
              </a:prstGeom>
              <a:blipFill rotWithShape="1">
                <a:blip r:embed="rId6"/>
                <a:stretch>
                  <a:fillRect b="-21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4AC2C1F-6A9D-4FCC-8AE3-D9690FDD79B9}"/>
              </a:ext>
            </a:extLst>
          </p:cNvPr>
          <p:cNvSpPr/>
          <p:nvPr/>
        </p:nvSpPr>
        <p:spPr>
          <a:xfrm>
            <a:off x="5795760" y="4876801"/>
            <a:ext cx="1600201" cy="838199"/>
          </a:xfrm>
          <a:prstGeom prst="roundRect">
            <a:avLst/>
          </a:prstGeom>
          <a:solidFill>
            <a:srgbClr val="F8F6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u="sng" dirty="0">
                <a:solidFill>
                  <a:schemeClr val="tx1"/>
                </a:solidFill>
              </a:rPr>
              <a:t>Environment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Air / inert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856229B-5454-4181-A7B8-879EB5810885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6593605" y="3109004"/>
            <a:ext cx="2257" cy="2437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7AACA91-0CBF-4B28-8A69-421B127678CF}"/>
              </a:ext>
            </a:extLst>
          </p:cNvPr>
          <p:cNvCxnSpPr>
            <a:cxnSpLocks/>
          </p:cNvCxnSpPr>
          <p:nvPr/>
        </p:nvCxnSpPr>
        <p:spPr>
          <a:xfrm flipH="1">
            <a:off x="5567210" y="3352801"/>
            <a:ext cx="102865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136CB5B-833F-4F73-AD11-5FC83E0A6728}"/>
              </a:ext>
            </a:extLst>
          </p:cNvPr>
          <p:cNvCxnSpPr>
            <a:cxnSpLocks/>
          </p:cNvCxnSpPr>
          <p:nvPr/>
        </p:nvCxnSpPr>
        <p:spPr>
          <a:xfrm flipH="1">
            <a:off x="6595863" y="3352801"/>
            <a:ext cx="108810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B17CB1-3B6F-46C2-804C-44EC16946E6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5567211" y="3352801"/>
            <a:ext cx="0" cy="1771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F65177F-A865-43A8-BECD-9D564EB22F02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7683972" y="3352801"/>
            <a:ext cx="0" cy="1771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DCE3BB-7C01-4BF9-ABE8-2423C6205A53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6595861" y="4724401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C006AD2-2AF4-4654-A81D-CAECB50FA2D7}"/>
              </a:ext>
            </a:extLst>
          </p:cNvPr>
          <p:cNvCxnSpPr>
            <a:cxnSpLocks/>
          </p:cNvCxnSpPr>
          <p:nvPr/>
        </p:nvCxnSpPr>
        <p:spPr>
          <a:xfrm flipH="1">
            <a:off x="5567210" y="4724401"/>
            <a:ext cx="102865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26F221-1D5B-42E9-AB85-2AD3161E0768}"/>
              </a:ext>
            </a:extLst>
          </p:cNvPr>
          <p:cNvCxnSpPr>
            <a:cxnSpLocks/>
          </p:cNvCxnSpPr>
          <p:nvPr/>
        </p:nvCxnSpPr>
        <p:spPr>
          <a:xfrm flipH="1">
            <a:off x="6595861" y="4724401"/>
            <a:ext cx="108811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BB1B984-3C6D-4D08-83BF-8BB392DC30BB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5567210" y="4368115"/>
            <a:ext cx="1" cy="3562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28DA9E-87B4-44E5-9D99-5FA624DD5E67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7683972" y="4368115"/>
            <a:ext cx="0" cy="3562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B662A0-F966-44DD-8C2E-9614481A2BFF}"/>
              </a:ext>
            </a:extLst>
          </p:cNvPr>
          <p:cNvCxnSpPr>
            <a:cxnSpLocks/>
            <a:stCxn id="48" idx="1"/>
            <a:endCxn id="47" idx="3"/>
          </p:cNvCxnSpPr>
          <p:nvPr/>
        </p:nvCxnSpPr>
        <p:spPr>
          <a:xfrm flipH="1">
            <a:off x="6367311" y="3949016"/>
            <a:ext cx="22855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ED15BDE-9C4C-4599-BFD6-D523B44B5624}"/>
              </a:ext>
            </a:extLst>
          </p:cNvPr>
          <p:cNvSpPr/>
          <p:nvPr/>
        </p:nvSpPr>
        <p:spPr>
          <a:xfrm>
            <a:off x="390525" y="5914311"/>
            <a:ext cx="8382000" cy="715089"/>
          </a:xfrm>
          <a:prstGeom prst="roundRect">
            <a:avLst/>
          </a:prstGeom>
          <a:solidFill>
            <a:srgbClr val="C4C4C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Creep-fatigue tests in both air and inert atmosphere can identify contribution of thermo-oxidative degradation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E1D74D5-8384-4A17-9F6D-B14A0A99E60B}"/>
              </a:ext>
            </a:extLst>
          </p:cNvPr>
          <p:cNvSpPr/>
          <p:nvPr/>
        </p:nvSpPr>
        <p:spPr>
          <a:xfrm>
            <a:off x="3298625" y="1905000"/>
            <a:ext cx="2193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000099"/>
                </a:solidFill>
              </a:rPr>
              <a:t>Tentative test plan</a:t>
            </a:r>
          </a:p>
        </p:txBody>
      </p:sp>
    </p:spTree>
    <p:extLst>
      <p:ext uri="{BB962C8B-B14F-4D97-AF65-F5344CB8AC3E}">
        <p14:creationId xmlns:p14="http://schemas.microsoft.com/office/powerpoint/2010/main" val="2500276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AC28-9E79-4DCA-9A7A-730BFD71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09C3F-68DE-4A36-9EDE-68C7EBD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2E8A8-6669-48C7-816A-74C95A376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43829"/>
            <a:ext cx="1525964" cy="1143000"/>
          </a:xfrm>
          <a:prstGeom prst="rect">
            <a:avLst/>
          </a:prstGeom>
        </p:spPr>
      </p:pic>
      <p:pic>
        <p:nvPicPr>
          <p:cNvPr id="9" name="Picture 288" descr="utrc_blue">
            <a:extLst>
              <a:ext uri="{FF2B5EF4-FFF2-40B4-BE49-F238E27FC236}">
                <a16:creationId xmlns:a16="http://schemas.microsoft.com/office/drawing/2014/main" id="{A3F4DDFC-2394-412A-8FDB-16D4C51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844" y="4930115"/>
            <a:ext cx="3896307" cy="69629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14849-A489-4404-A236-E5F0A5095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03673"/>
            <a:ext cx="2467546" cy="982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286C9-21B1-48EE-8157-86945DF4A6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48" y="1193377"/>
            <a:ext cx="1206952" cy="11954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B66526-C872-4E39-ABA8-2B8E78B82517}"/>
              </a:ext>
            </a:extLst>
          </p:cNvPr>
          <p:cNvSpPr/>
          <p:nvPr/>
        </p:nvSpPr>
        <p:spPr>
          <a:xfrm>
            <a:off x="5382997" y="4190466"/>
            <a:ext cx="324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Anindya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Ghoshal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2E6C2-28DD-4FCC-9748-DE2C50D8D6E1}"/>
              </a:ext>
            </a:extLst>
          </p:cNvPr>
          <p:cNvSpPr/>
          <p:nvPr/>
        </p:nvSpPr>
        <p:spPr>
          <a:xfrm>
            <a:off x="3290108" y="2456940"/>
            <a:ext cx="2563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Dr.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Patcharin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Burke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3C8E6F-DEFC-490B-8E25-BC80548D7D24}"/>
              </a:ext>
            </a:extLst>
          </p:cNvPr>
          <p:cNvSpPr/>
          <p:nvPr/>
        </p:nvSpPr>
        <p:spPr>
          <a:xfrm>
            <a:off x="3064694" y="5675334"/>
            <a:ext cx="2905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Dr. Luke Borkowski 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Dr. G.V. Srinivasan 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30ABDF-4C05-4286-B4E8-FD95AE44841D}"/>
              </a:ext>
            </a:extLst>
          </p:cNvPr>
          <p:cNvSpPr/>
          <p:nvPr/>
        </p:nvSpPr>
        <p:spPr>
          <a:xfrm>
            <a:off x="129791" y="4138386"/>
            <a:ext cx="3377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Edgar Lara-Curzio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F1F9D4-0C79-47A0-AB83-C8124F8284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2" y="2957382"/>
            <a:ext cx="2157382" cy="11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6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AC28-9E79-4DCA-9A7A-730BFD71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09C3F-68DE-4A36-9EDE-68C7EBD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07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222003" y="1299865"/>
            <a:ext cx="8699992" cy="523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Time dependent deformation and/or damage modeling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</a:t>
            </a:r>
            <a:r>
              <a:rPr lang="en-US" sz="17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Microscale</a:t>
            </a:r>
          </a:p>
          <a:p>
            <a:pPr marL="6286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Halverson &amp; Curtin (2002), </a:t>
            </a:r>
            <a:r>
              <a:rPr lang="en-US" sz="17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Baxevanis</a:t>
            </a: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&amp; </a:t>
            </a:r>
            <a:r>
              <a:rPr lang="en-US" sz="17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Charalambakis</a:t>
            </a: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(2010) – matrix elastic &amp; fully cracked </a:t>
            </a:r>
          </a:p>
          <a:p>
            <a:pPr marL="6286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Baxevanis</a:t>
            </a: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&amp; </a:t>
            </a:r>
            <a:r>
              <a:rPr lang="en-US" sz="17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Plexousakis</a:t>
            </a: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(2010) – models fiber progressive damage; </a:t>
            </a:r>
            <a:r>
              <a:rPr lang="en-US" sz="17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 matrix progressive damage</a:t>
            </a:r>
          </a:p>
          <a:p>
            <a:pPr marL="628650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Santhosh et al. (2013), Santhosh et al. (2018) – creep is only modeled in one constituent</a:t>
            </a:r>
          </a:p>
          <a:p>
            <a:pPr marL="342900" lvl="2">
              <a:spcBef>
                <a:spcPts val="200"/>
              </a:spcBef>
              <a:spcAft>
                <a:spcPts val="200"/>
              </a:spcAft>
            </a:pPr>
            <a:r>
              <a:rPr lang="en-US" sz="17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Macroscale</a:t>
            </a:r>
          </a:p>
          <a:p>
            <a:pPr marL="746125" lvl="2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Bessho</a:t>
            </a: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et al. (2005), </a:t>
            </a:r>
            <a:r>
              <a:rPr lang="en-US" sz="17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Gowayed</a:t>
            </a: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et al. (2011) – load transfer between constituents ignored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Oxidation</a:t>
            </a:r>
          </a:p>
          <a:p>
            <a:pPr marL="746125" lvl="1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Lara-Curzio (1999) – </a:t>
            </a:r>
            <a:r>
              <a:rPr lang="en-US" sz="17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matrix oxidation not considered </a:t>
            </a:r>
          </a:p>
          <a:p>
            <a:pPr marL="746125" lvl="1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Sullivan (2005) – material orthotropic continuum</a:t>
            </a:r>
          </a:p>
          <a:p>
            <a:pPr marL="746125" lvl="1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Xu et al. (2014) – accounts for competing mechanisms, limited to simple stress states and unidirectional composites </a:t>
            </a:r>
          </a:p>
          <a:p>
            <a:pPr marL="746125" lvl="1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Parthasarathy et al. (2018) – significant implementation challenges, </a:t>
            </a:r>
            <a:r>
              <a:rPr lang="en-US" sz="17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nonconservative prediction of life</a:t>
            </a: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, partial validation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999" y="838200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State-of-the-art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D12E09-777D-46B4-B51F-070680A7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Background, Contd.</a:t>
            </a:r>
          </a:p>
        </p:txBody>
      </p:sp>
    </p:spTree>
    <p:extLst>
      <p:ext uri="{BB962C8B-B14F-4D97-AF65-F5344CB8AC3E}">
        <p14:creationId xmlns:p14="http://schemas.microsoft.com/office/powerpoint/2010/main" val="1350901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391510" y="1163795"/>
            <a:ext cx="836098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Arizona State University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Aditi Chattopadhyay (Principal Investigator)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Kranthi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Balusu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(Postdoctoral Research Assistant)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Christopher Sorini (PhD Student)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Khaled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Khafagy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(PhD Student)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Jake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Schitchel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(PhD Student, NDSEG Scholar)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United Technologies Research Center (UTRC)</a:t>
            </a: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Luke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Borkowski</a:t>
            </a: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GV Srinivasan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DOE Advisor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Edgar Lara-Curzio,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Distinguished Research Staff Member, Leader Mechanical Properties &amp; Mechanics Group at Oak Ridge National Lab (ORNL)</a:t>
            </a: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Army Research Lab (ARL)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Anindya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Ghoshal, Senior Research Aerospace Engineer in ARL’s Propulsion Division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Access to ARL’s High-Temperature Propulsion Materials Laboratory (HTPML) facilities (no cost to grant)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469" y="762000"/>
            <a:ext cx="209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1692237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583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ea typeface="Times New Roman" panose="02020603050405020304" pitchFamily="18" charset="0"/>
              </a:rPr>
              <a:t>PI will lead research team, in close collaboration with UTRC to accomplish research tasks proposed in Statement of Project Objectives (SOPO)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ea typeface="Times New Roman" panose="02020603050405020304" pitchFamily="18" charset="0"/>
              </a:rPr>
              <a:t>Team will maintain close collaboration with: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ea typeface="Times New Roman" panose="02020603050405020304" pitchFamily="18" charset="0"/>
              </a:rPr>
              <a:t>Dr. Edgar Lara-Curzio, ORNL, for technical feedback &amp; guidance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ea typeface="Times New Roman" panose="02020603050405020304" pitchFamily="18" charset="0"/>
              </a:rPr>
              <a:t>Dr. </a:t>
            </a:r>
            <a:r>
              <a:rPr lang="en-US" sz="2000" b="1" dirty="0" err="1">
                <a:ea typeface="Times New Roman" panose="02020603050405020304" pitchFamily="18" charset="0"/>
              </a:rPr>
              <a:t>Anindya</a:t>
            </a:r>
            <a:r>
              <a:rPr lang="en-US" sz="2000" b="1" dirty="0">
                <a:ea typeface="Times New Roman" panose="02020603050405020304" pitchFamily="18" charset="0"/>
              </a:rPr>
              <a:t> Ghoshal, ARL, Aberdeen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ea typeface="Times New Roman" panose="02020603050405020304" pitchFamily="18" charset="0"/>
              </a:rPr>
              <a:t>Access to ARL’s High-Temperature Propulsion Materials Laboratory at no cost to the grant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ea typeface="Times New Roman" panose="02020603050405020304" pitchFamily="18" charset="0"/>
              </a:rPr>
              <a:t>Actively engage in technical discussions; proposed models will benefit ARL’s research efforts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ea typeface="Times New Roman" panose="02020603050405020304" pitchFamily="18" charset="0"/>
              </a:rPr>
              <a:t>Will host a graduate student at ARL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8FD6B1-E297-4B0E-8118-9B6C8F4D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Management, Contd.</a:t>
            </a:r>
          </a:p>
        </p:txBody>
      </p:sp>
    </p:spTree>
    <p:extLst>
      <p:ext uri="{BB962C8B-B14F-4D97-AF65-F5344CB8AC3E}">
        <p14:creationId xmlns:p14="http://schemas.microsoft.com/office/powerpoint/2010/main" val="2260444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3FF2-2F6D-41FC-A6BC-DCFCD672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408"/>
            <a:ext cx="8229600" cy="53864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R&amp;D Resources and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CF6586-E8BD-4359-8CAA-AAFC2D37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44855-38F8-476C-8F8E-3F61CEB3AC77}"/>
              </a:ext>
            </a:extLst>
          </p:cNvPr>
          <p:cNvSpPr/>
          <p:nvPr/>
        </p:nvSpPr>
        <p:spPr>
          <a:xfrm>
            <a:off x="507403" y="1387058"/>
            <a:ext cx="822959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PI’s laboratory equipped with a wide range of</a:t>
            </a:r>
          </a:p>
          <a:p>
            <a:pPr algn="just"/>
            <a:r>
              <a:rPr lang="en-US" sz="2000" b="1" dirty="0"/>
              <a:t>thermomechanical test frames, DICs, microscopy, &amp; X-ray 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u="sng" dirty="0"/>
              <a:t>Mechanical Testing:</a:t>
            </a:r>
            <a:r>
              <a:rPr lang="en-US" sz="2000" b="1" dirty="0"/>
              <a:t> Dynamic, static, multiaxial, thermomechanical, ultrasonic fatigue, noncontact measurement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u="sng" dirty="0"/>
              <a:t>Material Fabrication:</a:t>
            </a:r>
            <a:r>
              <a:rPr lang="en-US" sz="2000" b="1" dirty="0"/>
              <a:t> Composite ovens, hot press, carbon nanotubes, nanoparticles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u="sng" dirty="0"/>
              <a:t>Nondestructive Evaluation (NDE) &amp; Structural Health Monitoring:</a:t>
            </a:r>
            <a:r>
              <a:rPr lang="en-US" sz="2000" b="1" dirty="0"/>
              <a:t> Ultrasonic, acoustic, laser based, piezoelectric, FBG, X-ray micro-CT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u="sng" dirty="0"/>
              <a:t>Material Characterization:</a:t>
            </a:r>
            <a:r>
              <a:rPr lang="en-US" sz="2000" b="1" dirty="0"/>
              <a:t> Multiphoton imaging, viscosity and viscoelasticity, thermal analysis, confocal microscopy</a:t>
            </a:r>
          </a:p>
          <a:p>
            <a:pPr algn="just">
              <a:spcBef>
                <a:spcPts val="600"/>
              </a:spcBef>
            </a:pPr>
            <a:r>
              <a:rPr lang="en-US" sz="2000" b="1" dirty="0"/>
              <a:t>Team has access to ASU’s high resolution electron microscopy &amp; high-performance computing</a:t>
            </a:r>
          </a:p>
          <a:p>
            <a:pPr algn="just">
              <a:spcBef>
                <a:spcPts val="600"/>
              </a:spcBef>
            </a:pPr>
            <a:r>
              <a:rPr lang="en-US" sz="2000" b="1" dirty="0"/>
              <a:t>Cost share funds to acquire Instron high temperature furnace </a:t>
            </a:r>
          </a:p>
          <a:p>
            <a:pPr algn="just">
              <a:spcBef>
                <a:spcPts val="600"/>
              </a:spcBef>
            </a:pPr>
            <a:r>
              <a:rPr lang="en-US" sz="2000" b="1" dirty="0"/>
              <a:t>Access to HTPML facility at no cost to the grant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77B898-6EB9-47D9-86F9-09A5F2187C5D}"/>
              </a:ext>
            </a:extLst>
          </p:cNvPr>
          <p:cNvSpPr txBox="1">
            <a:spLocks/>
          </p:cNvSpPr>
          <p:nvPr/>
        </p:nvSpPr>
        <p:spPr>
          <a:xfrm>
            <a:off x="1665418" y="-24298"/>
            <a:ext cx="591356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99"/>
                </a:solidFill>
              </a:rPr>
              <a:t>Project Management, Contd.</a:t>
            </a:r>
          </a:p>
        </p:txBody>
      </p:sp>
    </p:spTree>
    <p:extLst>
      <p:ext uri="{BB962C8B-B14F-4D97-AF65-F5344CB8AC3E}">
        <p14:creationId xmlns:p14="http://schemas.microsoft.com/office/powerpoint/2010/main" val="2870107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09C3F-68DE-4A36-9EDE-68C7EBD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EC18B-4250-4BA2-97DB-8E910CAB472B}"/>
              </a:ext>
            </a:extLst>
          </p:cNvPr>
          <p:cNvSpPr txBox="1">
            <a:spLocks/>
          </p:cNvSpPr>
          <p:nvPr/>
        </p:nvSpPr>
        <p:spPr>
          <a:xfrm>
            <a:off x="495300" y="1010154"/>
            <a:ext cx="8153400" cy="548272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Financial Risks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Meetings with ASU research administration offices to ensure compliance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Cost/Schedule Risks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Detailed planning and experience with large funded research projects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Technical/Scope Risks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PI expertise in this domain 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Technical collaborators from UTRC, ONRL and ARL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Management, Planning, and Oversight Risks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PI experience and regular review meetings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ES&amp;H Risks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ASU ES&amp;H office conducts training and ensures compliance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External Factor Risks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Careful scheduling in advance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649E6B-D8B7-4AF2-9184-D7B12ED2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Management </a:t>
            </a:r>
          </a:p>
        </p:txBody>
      </p:sp>
    </p:spTree>
    <p:extLst>
      <p:ext uri="{BB962C8B-B14F-4D97-AF65-F5344CB8AC3E}">
        <p14:creationId xmlns:p14="http://schemas.microsoft.com/office/powerpoint/2010/main" val="407034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417443" y="1213781"/>
            <a:ext cx="860690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Manufacturing induced flaws &amp; scale-dependent </a:t>
            </a:r>
            <a:r>
              <a:rPr lang="en-US" sz="22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architectural variability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+mj-lt"/>
              </a:rPr>
              <a:t>Temperature-dependent damage mechanisms &amp; failure modes</a:t>
            </a:r>
            <a:endParaRPr lang="en-US" sz="2200" b="1" u="sng" dirty="0">
              <a:latin typeface="+mj-lt"/>
              <a:cs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Matrix progressive damage creates pathways for </a:t>
            </a:r>
            <a:r>
              <a:rPr lang="en-US" sz="22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gaseous oxidants-</a:t>
            </a: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effect different in intermediate &amp; high temperature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Load sharing between constituents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Components likely to experience transients where PEL is exceeded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*</a:t>
            </a:r>
            <a:endParaRPr lang="en-US" sz="22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Creep, fatigue, &amp; </a:t>
            </a:r>
            <a:r>
              <a:rPr lang="en-US" sz="22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creep-fatigue interaction</a:t>
            </a: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EE0304-92F3-41BA-AD2A-6A96A041B8BC}"/>
              </a:ext>
            </a:extLst>
          </p:cNvPr>
          <p:cNvSpPr/>
          <p:nvPr/>
        </p:nvSpPr>
        <p:spPr>
          <a:xfrm>
            <a:off x="3632477" y="777774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Key Issues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44C76-7537-4890-AB8A-3922500923B8}"/>
              </a:ext>
            </a:extLst>
          </p:cNvPr>
          <p:cNvSpPr/>
          <p:nvPr/>
        </p:nvSpPr>
        <p:spPr>
          <a:xfrm>
            <a:off x="364435" y="5443301"/>
            <a:ext cx="8606906" cy="10726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Model that considers oxidation, creep, fatigue, constituent level damage and failure, and their coupled interactions is necessary for accurate life prediction of CMCs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6A7DF-1E5D-4488-945E-A4A81F3D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BA723-0ADA-436C-978E-9CB7829FE3E0}"/>
              </a:ext>
            </a:extLst>
          </p:cNvPr>
          <p:cNvSpPr/>
          <p:nvPr/>
        </p:nvSpPr>
        <p:spPr>
          <a:xfrm>
            <a:off x="156094" y="6572675"/>
            <a:ext cx="8831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/>
              <a:t> Lara-</a:t>
            </a:r>
            <a:r>
              <a:rPr lang="en-US" sz="1200" dirty="0" err="1"/>
              <a:t>Curizo</a:t>
            </a:r>
            <a:r>
              <a:rPr lang="en-US" sz="1200" dirty="0"/>
              <a:t> et al.,</a:t>
            </a:r>
            <a:r>
              <a:rPr lang="en-US" sz="1200" i="1" dirty="0"/>
              <a:t> </a:t>
            </a:r>
            <a:r>
              <a:rPr lang="en-US" sz="1200" dirty="0"/>
              <a:t>(1999)</a:t>
            </a:r>
          </a:p>
        </p:txBody>
      </p:sp>
    </p:spTree>
    <p:extLst>
      <p:ext uri="{BB962C8B-B14F-4D97-AF65-F5344CB8AC3E}">
        <p14:creationId xmlns:p14="http://schemas.microsoft.com/office/powerpoint/2010/main" val="564002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315310" y="1066800"/>
            <a:ext cx="85133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Extension of thermomechanical progressive damage model developed by PIs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Capture stiffness reduction due to </a:t>
            </a:r>
            <a:r>
              <a:rPr lang="en-US" sz="22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progressive cracking in inter-tow and intra-tow matrices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Track initiation &amp; evolution of matrix damage through the constituent, ply, &amp; weave scales to structural scale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Investigate </a:t>
            </a:r>
            <a:r>
              <a:rPr lang="en-US" sz="22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processing induced damage &amp; residual stresses</a:t>
            </a: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in composite due to CTE mismatch between constituents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Simulate global nonlinear mechanical behavior due to multiscale damage &amp; release of thermal residual stresses in material system, under mechanical loading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Calibrate using uniaxial quasi-static tensile tests conducted at room, intermediate &amp; high temperatures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en-US" sz="22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8D653-8496-4F4A-8B98-63148D6A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Task 3.1: Thermomechanical Progressive Damage Model</a:t>
            </a:r>
          </a:p>
        </p:txBody>
      </p:sp>
    </p:spTree>
    <p:extLst>
      <p:ext uri="{BB962C8B-B14F-4D97-AF65-F5344CB8AC3E}">
        <p14:creationId xmlns:p14="http://schemas.microsoft.com/office/powerpoint/2010/main" val="19081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3E3342D7-5E4E-477F-850E-55922F04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A6290D-9596-49E8-86C6-136BA04B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Task 2.2: Uncertainty Assessment</a:t>
            </a:r>
            <a:endParaRPr lang="en-US" sz="3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63746F-12AB-4C2C-9F71-89129A390CE3}"/>
              </a:ext>
            </a:extLst>
          </p:cNvPr>
          <p:cNvSpPr/>
          <p:nvPr/>
        </p:nvSpPr>
        <p:spPr>
          <a:xfrm>
            <a:off x="503876" y="1179841"/>
            <a:ext cx="2022954" cy="52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Inference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8771A5A4-C277-40C0-A45E-C73CD898F1EF}"/>
              </a:ext>
            </a:extLst>
          </p:cNvPr>
          <p:cNvSpPr/>
          <p:nvPr/>
        </p:nvSpPr>
        <p:spPr bwMode="auto">
          <a:xfrm>
            <a:off x="508166" y="5917350"/>
            <a:ext cx="8200961" cy="7642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anose="020B0604020202020204" pitchFamily="34" charset="0"/>
              </a:rPr>
              <a:t>Construct stochastic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anose="020B0604020202020204" pitchFamily="34" charset="0"/>
              </a:rPr>
              <a:t> response surface to establish relationship between input space &amp; output model parameters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E7307C-3AA3-4E71-9C01-F683E8B68F99}"/>
              </a:ext>
            </a:extLst>
          </p:cNvPr>
          <p:cNvSpPr/>
          <p:nvPr/>
        </p:nvSpPr>
        <p:spPr>
          <a:xfrm>
            <a:off x="2965548" y="1248518"/>
            <a:ext cx="2129773" cy="52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Chain Monte Carlo (MCMC)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240C4D-4736-40B4-B999-E9B75AD3BDD2}"/>
              </a:ext>
            </a:extLst>
          </p:cNvPr>
          <p:cNvSpPr/>
          <p:nvPr/>
        </p:nvSpPr>
        <p:spPr>
          <a:xfrm>
            <a:off x="6820853" y="1256441"/>
            <a:ext cx="1860059" cy="52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Response Surface (SRS)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83942BD-6AFC-411E-A856-E0D0F40A7F05}"/>
              </a:ext>
            </a:extLst>
          </p:cNvPr>
          <p:cNvSpPr/>
          <p:nvPr/>
        </p:nvSpPr>
        <p:spPr>
          <a:xfrm>
            <a:off x="382147" y="1171905"/>
            <a:ext cx="8379705" cy="27064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4" descr="Image result for response surface">
            <a:extLst>
              <a:ext uri="{FF2B5EF4-FFF2-40B4-BE49-F238E27FC236}">
                <a16:creationId xmlns:a16="http://schemas.microsoft.com/office/drawing/2014/main" id="{48FCDD9C-A48C-4942-9CE2-6D7F43137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4"/>
          <a:stretch/>
        </p:blipFill>
        <p:spPr bwMode="auto">
          <a:xfrm>
            <a:off x="6924340" y="1979560"/>
            <a:ext cx="1824812" cy="14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A77A64-AD2B-43D0-9865-A15F3CF14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360" y="1714214"/>
            <a:ext cx="1764943" cy="18100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1D6C93F-7D26-4763-98E3-3FD408FC1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39" y="1648506"/>
            <a:ext cx="2068628" cy="186757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6B14312-7710-4095-9D7F-71BFD908CBC8}"/>
              </a:ext>
            </a:extLst>
          </p:cNvPr>
          <p:cNvSpPr/>
          <p:nvPr/>
        </p:nvSpPr>
        <p:spPr>
          <a:xfrm>
            <a:off x="2769381" y="3533222"/>
            <a:ext cx="2514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Ghirlanda et al., </a:t>
            </a:r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Jo of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ko-KR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FDD3A598-47A8-4842-986C-D6C907F4337A}"/>
              </a:ext>
            </a:extLst>
          </p:cNvPr>
          <p:cNvSpPr/>
          <p:nvPr/>
        </p:nvSpPr>
        <p:spPr bwMode="auto">
          <a:xfrm>
            <a:off x="6629733" y="2387820"/>
            <a:ext cx="308262" cy="527745"/>
          </a:xfrm>
          <a:prstGeom prst="rightArrow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6" name="Content Placeholder 3">
            <a:extLst>
              <a:ext uri="{FF2B5EF4-FFF2-40B4-BE49-F238E27FC236}">
                <a16:creationId xmlns:a16="http://schemas.microsoft.com/office/drawing/2014/main" id="{59AD88D3-D6B6-4601-AD61-E775B62DC5E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2110" r="24970" b="27281"/>
          <a:stretch/>
        </p:blipFill>
        <p:spPr>
          <a:xfrm>
            <a:off x="5577719" y="1797212"/>
            <a:ext cx="851685" cy="869806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62AE3E-1788-4D0A-BD6C-AB794901E8AF}"/>
              </a:ext>
            </a:extLst>
          </p:cNvPr>
          <p:cNvCxnSpPr>
            <a:cxnSpLocks/>
            <a:endCxn id="51" idx="1"/>
          </p:cNvCxnSpPr>
          <p:nvPr/>
        </p:nvCxnSpPr>
        <p:spPr>
          <a:xfrm flipH="1" flipV="1">
            <a:off x="6003561" y="2377375"/>
            <a:ext cx="354966" cy="42250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43644-EC75-4EEF-BF38-874F56EAFAA3}"/>
              </a:ext>
            </a:extLst>
          </p:cNvPr>
          <p:cNvSpPr/>
          <p:nvPr/>
        </p:nvSpPr>
        <p:spPr>
          <a:xfrm rot="10800000">
            <a:off x="5786648" y="2311352"/>
            <a:ext cx="216913" cy="1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C0CBAB0-FB9C-4CE3-AA3C-BD7DDD9E063D}"/>
              </a:ext>
            </a:extLst>
          </p:cNvPr>
          <p:cNvCxnSpPr>
            <a:cxnSpLocks/>
            <a:endCxn id="51" idx="3"/>
          </p:cNvCxnSpPr>
          <p:nvPr/>
        </p:nvCxnSpPr>
        <p:spPr>
          <a:xfrm flipV="1">
            <a:off x="5644343" y="2377375"/>
            <a:ext cx="142305" cy="42250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556E005-F86D-48F7-A97C-3FC29C19CD8B}"/>
              </a:ext>
            </a:extLst>
          </p:cNvPr>
          <p:cNvSpPr/>
          <p:nvPr/>
        </p:nvSpPr>
        <p:spPr>
          <a:xfrm>
            <a:off x="5146117" y="1256440"/>
            <a:ext cx="1783244" cy="527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ko-K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Microscale Model</a:t>
            </a:r>
            <a:endParaRPr lang="ko-KR" alt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C78251D-BABE-440C-8218-8CBC14A10F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6964" r="17570" b="11786"/>
          <a:stretch/>
        </p:blipFill>
        <p:spPr>
          <a:xfrm>
            <a:off x="5663086" y="2835471"/>
            <a:ext cx="695441" cy="6930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5" name="Arrow: Right 54">
            <a:extLst>
              <a:ext uri="{FF2B5EF4-FFF2-40B4-BE49-F238E27FC236}">
                <a16:creationId xmlns:a16="http://schemas.microsoft.com/office/drawing/2014/main" id="{7B863AFB-01F1-456A-9FEE-7479626FF50C}"/>
              </a:ext>
            </a:extLst>
          </p:cNvPr>
          <p:cNvSpPr/>
          <p:nvPr/>
        </p:nvSpPr>
        <p:spPr bwMode="auto">
          <a:xfrm>
            <a:off x="5022698" y="2387820"/>
            <a:ext cx="308262" cy="527745"/>
          </a:xfrm>
          <a:prstGeom prst="rightArrow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0C2884AC-EFFA-4C3F-8629-46FD476377CB}"/>
              </a:ext>
            </a:extLst>
          </p:cNvPr>
          <p:cNvSpPr/>
          <p:nvPr/>
        </p:nvSpPr>
        <p:spPr bwMode="auto">
          <a:xfrm>
            <a:off x="2651268" y="2387820"/>
            <a:ext cx="308262" cy="527745"/>
          </a:xfrm>
          <a:prstGeom prst="rightArrow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59A7FD3D-EF4D-438B-B8BF-B831F3E10E69}"/>
              </a:ext>
            </a:extLst>
          </p:cNvPr>
          <p:cNvSpPr/>
          <p:nvPr/>
        </p:nvSpPr>
        <p:spPr bwMode="auto">
          <a:xfrm>
            <a:off x="369759" y="3933793"/>
            <a:ext cx="8477774" cy="2014615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rIns="365760" bIns="0"/>
          <a:lstStyle/>
          <a:p>
            <a:pPr marL="511175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Obtain statistical distribution of input parameters (microstructural features) &amp; update data set using Bayesian probabilistic scheme</a:t>
            </a:r>
          </a:p>
          <a:p>
            <a:pPr marL="511175" indent="-342900" defTabSz="4572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b="1" dirty="0">
                <a:latin typeface="Arial" panose="020B0604020202020204" pitchFamily="34" charset="0"/>
                <a:cs typeface="Arial" pitchFamily="34" charset="0"/>
              </a:rPr>
              <a:t>Utilize Markov Chain Monte Carlo to effectively draw samples from posterior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4823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E5F266A-7984-40BA-9B01-EEF343EF9C8A}"/>
              </a:ext>
            </a:extLst>
          </p:cNvPr>
          <p:cNvGrpSpPr/>
          <p:nvPr/>
        </p:nvGrpSpPr>
        <p:grpSpPr>
          <a:xfrm>
            <a:off x="1043315" y="3500349"/>
            <a:ext cx="4235539" cy="843051"/>
            <a:chOff x="1033356" y="4060630"/>
            <a:chExt cx="3871678" cy="843051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B8B431C0-6C08-4939-B65D-F2045C68D078}"/>
                </a:ext>
              </a:extLst>
            </p:cNvPr>
            <p:cNvSpPr/>
            <p:nvPr/>
          </p:nvSpPr>
          <p:spPr>
            <a:xfrm>
              <a:off x="3043435" y="4437369"/>
              <a:ext cx="1861599" cy="194464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5284831-5F27-4B7A-A141-84FAAD6997C6}"/>
                    </a:ext>
                  </a:extLst>
                </p:cNvPr>
                <p:cNvSpPr/>
                <p:nvPr/>
              </p:nvSpPr>
              <p:spPr>
                <a:xfrm>
                  <a:off x="1033356" y="4060630"/>
                  <a:ext cx="1861599" cy="8430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bSup>
                          <m:sSubSupPr>
                            <m:ctrlP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𝑐𝑟</m:t>
                            </m:r>
                          </m:sup>
                        </m:sSubSup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kumimoji="0" lang="en-US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f>
                          <m:fPr>
                            <m:ctrlP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𝔡</m:t>
                            </m:r>
                            <m: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kumimoji="0" 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</m:acc>
                            <m: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kumimoji="0" lang="en-US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𝔡</m:t>
                            </m:r>
                            <m:sSub>
                              <m:sSubPr>
                                <m:ctrlPr>
                                  <a:rPr kumimoji="0" 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5284831-5F27-4B7A-A141-84FAAD6997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356" y="4060630"/>
                  <a:ext cx="1861599" cy="8430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D4CCED0-877E-47F9-A57F-A8B6848BC410}"/>
                  </a:ext>
                </a:extLst>
              </p:cNvPr>
              <p:cNvSpPr/>
              <p:nvPr/>
            </p:nvSpPr>
            <p:spPr>
              <a:xfrm>
                <a:off x="3177247" y="3459717"/>
                <a:ext cx="2205219" cy="470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𝜆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D4CCED0-877E-47F9-A57F-A8B6848BC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247" y="3459717"/>
                <a:ext cx="2205219" cy="470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CD92287-E823-4240-B808-F4DAB06B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3.2: Creep-fatigue, Contd.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30F06A-63C4-45D7-AD9E-3483C120E7CD}"/>
              </a:ext>
            </a:extLst>
          </p:cNvPr>
          <p:cNvSpPr/>
          <p:nvPr/>
        </p:nvSpPr>
        <p:spPr>
          <a:xfrm>
            <a:off x="308831" y="907806"/>
            <a:ext cx="85263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Isotropic Norton-Bailey power law will be modified to simulate anisotropic creep behavior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Von-mises potential will be replaced with Hill potential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78BE48-B610-4CCB-8792-FBFAEEBD13A1}"/>
                  </a:ext>
                </a:extLst>
              </p:cNvPr>
              <p:cNvSpPr/>
              <p:nvPr/>
            </p:nvSpPr>
            <p:spPr>
              <a:xfrm>
                <a:off x="533611" y="2242454"/>
                <a:ext cx="5898578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eqArr>
                            <m:eqArr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  <m:sSubSup>
                                <m:sSub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  <m:sSubSup>
                                <m:sSub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ra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78BE48-B610-4CCB-8792-FBFAEEBD1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11" y="2242454"/>
                <a:ext cx="5898578" cy="1070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9E875631-4E98-405B-A857-F7DA094A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46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0695A-C6A7-4260-9025-D9DBCC6195C3}"/>
              </a:ext>
            </a:extLst>
          </p:cNvPr>
          <p:cNvSpPr/>
          <p:nvPr/>
        </p:nvSpPr>
        <p:spPr>
          <a:xfrm>
            <a:off x="880881" y="1981922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1. Hill’s quadratic anisotropic plastic potential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3CD2AC-F131-4B1B-85CD-CCB8EB89B51E}"/>
              </a:ext>
            </a:extLst>
          </p:cNvPr>
          <p:cNvSpPr/>
          <p:nvPr/>
        </p:nvSpPr>
        <p:spPr>
          <a:xfrm>
            <a:off x="880881" y="3198941"/>
            <a:ext cx="2952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2. </a:t>
            </a:r>
            <a:r>
              <a:rPr lang="en-US" sz="1600" b="1" dirty="0" err="1"/>
              <a:t>Viscoplastic</a:t>
            </a:r>
            <a:r>
              <a:rPr lang="en-US" sz="1600" b="1" dirty="0"/>
              <a:t> flow rule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AAFA80-D7DB-4F54-834A-9C79CE0C48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48" r="8452" b="2852"/>
          <a:stretch/>
        </p:blipFill>
        <p:spPr>
          <a:xfrm>
            <a:off x="431181" y="4151985"/>
            <a:ext cx="3912219" cy="2553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039B09-FF06-4400-BDF5-A1E0F5398B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47" r="9279" b="2852"/>
          <a:stretch/>
        </p:blipFill>
        <p:spPr>
          <a:xfrm>
            <a:off x="4596064" y="4206431"/>
            <a:ext cx="3826310" cy="2521172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07721569-0351-4FCF-BB77-3EF6033CFBBD}"/>
              </a:ext>
            </a:extLst>
          </p:cNvPr>
          <p:cNvSpPr txBox="1"/>
          <p:nvPr/>
        </p:nvSpPr>
        <p:spPr>
          <a:xfrm>
            <a:off x="6311061" y="2362229"/>
            <a:ext cx="3384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F, G, H, L, M, N: Anisotropy parameters</a:t>
            </a:r>
          </a:p>
          <a:p>
            <a:r>
              <a:rPr lang="en-US" sz="1200" b="1" dirty="0"/>
              <a:t>A, n, m: Materials constant</a:t>
            </a:r>
          </a:p>
          <a:p>
            <a:r>
              <a:rPr lang="en-US" sz="1200" b="1" dirty="0"/>
              <a:t>Q: Activation energy</a:t>
            </a:r>
          </a:p>
          <a:p>
            <a:r>
              <a:rPr lang="en-US" sz="1200" b="1" dirty="0"/>
              <a:t>R: Universal gas constant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067B5-5D86-43DD-86D0-A52C04EA8024}"/>
              </a:ext>
            </a:extLst>
          </p:cNvPr>
          <p:cNvSpPr txBox="1"/>
          <p:nvPr/>
        </p:nvSpPr>
        <p:spPr>
          <a:xfrm>
            <a:off x="3464583" y="6596390"/>
            <a:ext cx="2846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Wand, Z.C et al.,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 J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Geomech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AE26B8-A069-4B99-A605-5C5A980FBFBA}"/>
                  </a:ext>
                </a:extLst>
              </p:cNvPr>
              <p:cNvSpPr/>
              <p:nvPr/>
            </p:nvSpPr>
            <p:spPr>
              <a:xfrm>
                <a:off x="5486079" y="3500349"/>
                <a:ext cx="3254288" cy="708014"/>
              </a:xfrm>
              <a:prstGeom prst="rect">
                <a:avLst/>
              </a:prstGeom>
              <a:ln w="38100">
                <a:solidFill>
                  <a:srgbClr val="8E1C1C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𝑖𝑗</m:t>
                          </m:r>
                        </m:sub>
                        <m:sup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𝑐𝑟</m:t>
                          </m:r>
                        </m:sup>
                      </m:sSubSup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sSup>
                        <m:sSup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𝑄</m:t>
                              </m:r>
                            </m:num>
                            <m:den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</m:sSup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𝔡</m:t>
                              </m:r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𝔡</m:t>
                          </m:r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AE26B8-A069-4B99-A605-5C5A980FB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079" y="3500349"/>
                <a:ext cx="3254288" cy="7080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8E1C1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83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C309-D8C9-4FF2-88C8-5ACA7A1B7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9" y="1284873"/>
            <a:ext cx="3980089" cy="38665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Generalized method of cells simulation of uniformly spaced 500 fibers in a tow by </a:t>
            </a:r>
            <a:r>
              <a:rPr lang="en-US" dirty="0" err="1"/>
              <a:t>Mital</a:t>
            </a:r>
            <a:r>
              <a:rPr lang="en-US" dirty="0"/>
              <a:t> et. al 2019</a:t>
            </a:r>
          </a:p>
          <a:p>
            <a:r>
              <a:rPr lang="en-US" dirty="0"/>
              <a:t>At each stress level, multiple sets of random </a:t>
            </a:r>
            <a:r>
              <a:rPr lang="en-US" dirty="0" err="1"/>
              <a:t>Pf</a:t>
            </a:r>
            <a:r>
              <a:rPr lang="en-US" dirty="0"/>
              <a:t> are assigned to the fibers</a:t>
            </a:r>
          </a:p>
          <a:p>
            <a:r>
              <a:rPr lang="en-US" dirty="0"/>
              <a:t>Source of variability</a:t>
            </a:r>
          </a:p>
          <a:p>
            <a:pPr lvl="1"/>
            <a:r>
              <a:rPr lang="en-US" dirty="0"/>
              <a:t>Considered: Fiber-stress rupture</a:t>
            </a:r>
          </a:p>
          <a:p>
            <a:pPr lvl="1"/>
            <a:r>
              <a:rPr lang="en-US" dirty="0"/>
              <a:t>Not considered: Fiber diameters and fiber spacing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06130-CD63-4343-909B-25EC45E9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42E6-3C70-4562-9D27-68162AAE59FC}" type="slidenum">
              <a:rPr lang="en-US" smtClean="0"/>
              <a:t>43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CB431F-8EA6-4699-8568-CA26EE4E6B1C}"/>
              </a:ext>
            </a:extLst>
          </p:cNvPr>
          <p:cNvGrpSpPr/>
          <p:nvPr/>
        </p:nvGrpSpPr>
        <p:grpSpPr>
          <a:xfrm>
            <a:off x="4090329" y="1237029"/>
            <a:ext cx="4894853" cy="3586612"/>
            <a:chOff x="6865046" y="1591350"/>
            <a:chExt cx="5461129" cy="37888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93C6B8-8E07-45B3-BDBD-B7CA78F2E593}"/>
                </a:ext>
              </a:extLst>
            </p:cNvPr>
            <p:cNvGrpSpPr/>
            <p:nvPr/>
          </p:nvGrpSpPr>
          <p:grpSpPr>
            <a:xfrm>
              <a:off x="6865046" y="1591350"/>
              <a:ext cx="5097780" cy="3788896"/>
              <a:chOff x="6732270" y="1965960"/>
              <a:chExt cx="5097780" cy="378889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CBC4BC0-BC58-41CE-B1BB-2AFD519FC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070" t="7121" r="16208" b="1961"/>
              <a:stretch/>
            </p:blipFill>
            <p:spPr>
              <a:xfrm>
                <a:off x="6732270" y="1965960"/>
                <a:ext cx="5097780" cy="366595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73B9E-F638-491F-B743-66CFD3455061}"/>
                  </a:ext>
                </a:extLst>
              </p:cNvPr>
              <p:cNvSpPr txBox="1"/>
              <p:nvPr/>
            </p:nvSpPr>
            <p:spPr>
              <a:xfrm>
                <a:off x="7821683" y="5364694"/>
                <a:ext cx="3970636" cy="3901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Tow stress rupture time  (sec)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723257-F102-4CB4-B908-5C1C0BE51A02}"/>
                </a:ext>
              </a:extLst>
            </p:cNvPr>
            <p:cNvSpPr txBox="1"/>
            <p:nvPr/>
          </p:nvSpPr>
          <p:spPr>
            <a:xfrm>
              <a:off x="10078680" y="1754465"/>
              <a:ext cx="2247495" cy="9779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Blue circles: Tests 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Filled circles: Simulation 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ABCC5-9FA2-4C16-A920-3B078DB79088}"/>
              </a:ext>
            </a:extLst>
          </p:cNvPr>
          <p:cNvSpPr/>
          <p:nvPr/>
        </p:nvSpPr>
        <p:spPr>
          <a:xfrm>
            <a:off x="859542" y="5573127"/>
            <a:ext cx="7633440" cy="109260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Variability in the time to failure of tows has been underestimated in these simulations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Other sources of variability need to be considered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2FAF75-0A22-4E91-A34F-302A0CA9306F}"/>
              </a:ext>
            </a:extLst>
          </p:cNvPr>
          <p:cNvSpPr/>
          <p:nvPr/>
        </p:nvSpPr>
        <p:spPr>
          <a:xfrm>
            <a:off x="5380933" y="4823641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al., 2019.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2F52FF-9E0A-4662-96E6-AA6EF096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Stress Rupture Response of Tows</a:t>
            </a:r>
          </a:p>
        </p:txBody>
      </p:sp>
    </p:spTree>
    <p:extLst>
      <p:ext uri="{BB962C8B-B14F-4D97-AF65-F5344CB8AC3E}">
        <p14:creationId xmlns:p14="http://schemas.microsoft.com/office/powerpoint/2010/main" val="4182729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01DA1-7D18-4E08-A135-188ECB27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73" y="967257"/>
            <a:ext cx="7727825" cy="6945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HFGMC: High Fidelity GMC instead of GMC to model </a:t>
            </a:r>
            <a:r>
              <a:rPr lang="en-US" dirty="0" err="1"/>
              <a:t>subcell</a:t>
            </a:r>
            <a:r>
              <a:rPr lang="en-US" dirty="0"/>
              <a:t> arrangements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9308C-0589-471B-9B43-58E337EC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60"/>
            <a:ext cx="1617392" cy="421036"/>
          </a:xfrm>
        </p:spPr>
        <p:txBody>
          <a:bodyPr/>
          <a:lstStyle/>
          <a:p>
            <a:fld id="{1DE242E6-3C70-4562-9D27-68162AAE59FC}" type="slidenum">
              <a:rPr lang="en-US" sz="1700" b="1" smtClean="0"/>
              <a:t>44</a:t>
            </a:fld>
            <a:endParaRPr lang="en-US" sz="1700" b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D79B9-D2AE-407B-B943-46581B4A0111}"/>
              </a:ext>
            </a:extLst>
          </p:cNvPr>
          <p:cNvSpPr/>
          <p:nvPr/>
        </p:nvSpPr>
        <p:spPr bwMode="auto">
          <a:xfrm>
            <a:off x="325677" y="1811547"/>
            <a:ext cx="8317062" cy="4965849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ＭＳ Ｐゴシック" pitchFamily="34" charset="-128"/>
              </a:rPr>
              <a:t>HFGMC routine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ＭＳ Ｐゴシック" pitchFamily="34" charset="-128"/>
              </a:rPr>
              <a:t>for tow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stress-rupture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simulation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1C886-7248-4F67-9062-4F599ABC1458}"/>
              </a:ext>
            </a:extLst>
          </p:cNvPr>
          <p:cNvSpPr/>
          <p:nvPr/>
        </p:nvSpPr>
        <p:spPr bwMode="auto">
          <a:xfrm>
            <a:off x="3073399" y="1943339"/>
            <a:ext cx="2370576" cy="86404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Construct RVE with fiber and matrix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subcells</a:t>
            </a:r>
            <a:endParaRPr kumimoji="0" 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B8042E-6C1A-409E-B314-DA192B4478A0}"/>
              </a:ext>
            </a:extLst>
          </p:cNvPr>
          <p:cNvSpPr/>
          <p:nvPr/>
        </p:nvSpPr>
        <p:spPr bwMode="auto">
          <a:xfrm>
            <a:off x="5788426" y="1943339"/>
            <a:ext cx="2370576" cy="86404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Assign random critical 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Pf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 from 0 to 1 for each fiber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A279D4-87F2-4FBC-9EB3-1A3B30B17D03}"/>
              </a:ext>
            </a:extLst>
          </p:cNvPr>
          <p:cNvSpPr/>
          <p:nvPr/>
        </p:nvSpPr>
        <p:spPr bwMode="auto">
          <a:xfrm>
            <a:off x="5698281" y="3100237"/>
            <a:ext cx="2556331" cy="853771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Apply time step (strain load) to reach a constant stress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193ED8-DC35-4B05-8942-B959AB72EA6C}"/>
              </a:ext>
            </a:extLst>
          </p:cNvPr>
          <p:cNvCxnSpPr>
            <a:cxnSpLocks/>
            <a:stCxn id="18" idx="2"/>
            <a:endCxn id="28" idx="0"/>
          </p:cNvCxnSpPr>
          <p:nvPr/>
        </p:nvCxnSpPr>
        <p:spPr bwMode="auto">
          <a:xfrm flipH="1">
            <a:off x="6973716" y="3954008"/>
            <a:ext cx="2731" cy="2928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D3E004E-5FCE-4087-9A6C-83546597ADAD}"/>
              </a:ext>
            </a:extLst>
          </p:cNvPr>
          <p:cNvSpPr/>
          <p:nvPr/>
        </p:nvSpPr>
        <p:spPr bwMode="auto">
          <a:xfrm>
            <a:off x="5539233" y="4246866"/>
            <a:ext cx="2868965" cy="968945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b="1" dirty="0">
                <a:latin typeface="Arial" pitchFamily="34" charset="0"/>
                <a:ea typeface="ＭＳ Ｐゴシック" pitchFamily="34" charset="-128"/>
              </a:rPr>
              <a:t>Calculate stresses in the </a:t>
            </a:r>
            <a:r>
              <a:rPr lang="en-US" sz="1700" b="1" dirty="0" err="1">
                <a:latin typeface="Arial" pitchFamily="34" charset="0"/>
                <a:ea typeface="ＭＳ Ｐゴシック" pitchFamily="34" charset="-128"/>
              </a:rPr>
              <a:t>subcells</a:t>
            </a:r>
            <a:r>
              <a:rPr lang="en-US" sz="1700" b="1" dirty="0">
                <a:latin typeface="Arial" pitchFamily="34" charset="0"/>
                <a:ea typeface="ＭＳ Ｐゴシック" pitchFamily="34" charset="-128"/>
              </a:rPr>
              <a:t>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Compute F of every fiber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4682B1-66D8-4D8D-9426-7F7588E96BE8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 bwMode="auto">
          <a:xfrm>
            <a:off x="6973714" y="2807379"/>
            <a:ext cx="2733" cy="2928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Diamond 74">
            <a:extLst>
              <a:ext uri="{FF2B5EF4-FFF2-40B4-BE49-F238E27FC236}">
                <a16:creationId xmlns:a16="http://schemas.microsoft.com/office/drawing/2014/main" id="{3F63114D-64E2-454F-9788-37DB8FD57F91}"/>
              </a:ext>
            </a:extLst>
          </p:cNvPr>
          <p:cNvSpPr/>
          <p:nvPr/>
        </p:nvSpPr>
        <p:spPr bwMode="auto">
          <a:xfrm>
            <a:off x="5324376" y="5386766"/>
            <a:ext cx="3298677" cy="921919"/>
          </a:xfrm>
          <a:prstGeom prst="diamon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Check for failure; F&gt;</a:t>
            </a:r>
            <a:r>
              <a:rPr kumimoji="0" lang="en-US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Pf</a:t>
            </a: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 ? 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3658EF8-93FB-49A9-98CB-26E88F70C377}"/>
              </a:ext>
            </a:extLst>
          </p:cNvPr>
          <p:cNvCxnSpPr>
            <a:cxnSpLocks/>
            <a:stCxn id="28" idx="2"/>
            <a:endCxn id="75" idx="0"/>
          </p:cNvCxnSpPr>
          <p:nvPr/>
        </p:nvCxnSpPr>
        <p:spPr bwMode="auto">
          <a:xfrm flipH="1">
            <a:off x="6973715" y="5215811"/>
            <a:ext cx="1" cy="170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Diamond 79">
            <a:extLst>
              <a:ext uri="{FF2B5EF4-FFF2-40B4-BE49-F238E27FC236}">
                <a16:creationId xmlns:a16="http://schemas.microsoft.com/office/drawing/2014/main" id="{C9DE20D4-E4BD-46C7-B487-D3A3FEA55C89}"/>
              </a:ext>
            </a:extLst>
          </p:cNvPr>
          <p:cNvSpPr/>
          <p:nvPr/>
        </p:nvSpPr>
        <p:spPr bwMode="auto">
          <a:xfrm>
            <a:off x="2310540" y="5758050"/>
            <a:ext cx="2220226" cy="976772"/>
          </a:xfrm>
          <a:prstGeom prst="diamon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All fibers failed ?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9FED3EA-ADAB-47CD-B357-4AB147B6C661}"/>
              </a:ext>
            </a:extLst>
          </p:cNvPr>
          <p:cNvGrpSpPr/>
          <p:nvPr/>
        </p:nvGrpSpPr>
        <p:grpSpPr>
          <a:xfrm>
            <a:off x="4530766" y="6246436"/>
            <a:ext cx="2442949" cy="400456"/>
            <a:chOff x="4530766" y="6246436"/>
            <a:chExt cx="2442949" cy="400456"/>
          </a:xfrm>
          <a:noFill/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C58CA27-CB93-4399-8F6D-86B957808E87}"/>
                </a:ext>
              </a:extLst>
            </p:cNvPr>
            <p:cNvCxnSpPr>
              <a:cxnSpLocks/>
              <a:stCxn id="75" idx="2"/>
              <a:endCxn id="80" idx="3"/>
            </p:cNvCxnSpPr>
            <p:nvPr/>
          </p:nvCxnSpPr>
          <p:spPr bwMode="auto">
            <a:xfrm flipH="1" flipV="1">
              <a:off x="4530766" y="6246436"/>
              <a:ext cx="2442949" cy="62249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99AC431-071F-435D-9462-F517D6F31BD2}"/>
                </a:ext>
              </a:extLst>
            </p:cNvPr>
            <p:cNvSpPr txBox="1"/>
            <p:nvPr/>
          </p:nvSpPr>
          <p:spPr>
            <a:xfrm>
              <a:off x="4921051" y="6277560"/>
              <a:ext cx="67686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Yes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FB58F79-481A-4EAA-A374-C93857D61152}"/>
              </a:ext>
            </a:extLst>
          </p:cNvPr>
          <p:cNvGrpSpPr/>
          <p:nvPr/>
        </p:nvGrpSpPr>
        <p:grpSpPr>
          <a:xfrm>
            <a:off x="3405579" y="4530337"/>
            <a:ext cx="580767" cy="1227713"/>
            <a:chOff x="6153439" y="5304350"/>
            <a:chExt cx="580767" cy="1227713"/>
          </a:xfrm>
          <a:noFill/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9111B4C6-B8CB-41C5-BC22-652B0AC95503}"/>
                </a:ext>
              </a:extLst>
            </p:cNvPr>
            <p:cNvCxnSpPr>
              <a:cxnSpLocks/>
              <a:stCxn id="80" idx="0"/>
              <a:endCxn id="137" idx="2"/>
            </p:cNvCxnSpPr>
            <p:nvPr/>
          </p:nvCxnSpPr>
          <p:spPr bwMode="auto">
            <a:xfrm flipH="1" flipV="1">
              <a:off x="6157125" y="5304350"/>
              <a:ext cx="11388" cy="1227713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6EB7178-1E3E-47E5-9580-ABED12B4E8CE}"/>
                </a:ext>
              </a:extLst>
            </p:cNvPr>
            <p:cNvSpPr txBox="1"/>
            <p:nvPr/>
          </p:nvSpPr>
          <p:spPr>
            <a:xfrm>
              <a:off x="6153439" y="5592969"/>
              <a:ext cx="58076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No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8389940-0867-4E14-9CEF-29A2DC231930}"/>
              </a:ext>
            </a:extLst>
          </p:cNvPr>
          <p:cNvGrpSpPr/>
          <p:nvPr/>
        </p:nvGrpSpPr>
        <p:grpSpPr>
          <a:xfrm>
            <a:off x="1497759" y="5825343"/>
            <a:ext cx="876445" cy="421093"/>
            <a:chOff x="2404215" y="5492550"/>
            <a:chExt cx="827765" cy="421093"/>
          </a:xfrm>
          <a:solidFill>
            <a:srgbClr val="00B0F0"/>
          </a:solidFill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F5716E0-7EFE-4847-899E-35BE7131D12E}"/>
                </a:ext>
              </a:extLst>
            </p:cNvPr>
            <p:cNvCxnSpPr>
              <a:cxnSpLocks/>
              <a:stCxn id="80" idx="1"/>
              <a:endCxn id="134" idx="3"/>
            </p:cNvCxnSpPr>
            <p:nvPr/>
          </p:nvCxnSpPr>
          <p:spPr bwMode="auto">
            <a:xfrm flipH="1">
              <a:off x="2404215" y="5913643"/>
              <a:ext cx="767638" cy="0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C901B50-573A-4F7C-89F1-5B64CD0AF4A9}"/>
                </a:ext>
              </a:extLst>
            </p:cNvPr>
            <p:cNvSpPr txBox="1"/>
            <p:nvPr/>
          </p:nvSpPr>
          <p:spPr>
            <a:xfrm>
              <a:off x="2651213" y="5492550"/>
              <a:ext cx="58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Yes</a:t>
              </a:r>
            </a:p>
          </p:txBody>
        </p:sp>
      </p:grp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EBCD5C12-EEA9-4F6B-AF2A-F52179AAFED7}"/>
              </a:ext>
            </a:extLst>
          </p:cNvPr>
          <p:cNvSpPr/>
          <p:nvPr/>
        </p:nvSpPr>
        <p:spPr bwMode="auto">
          <a:xfrm>
            <a:off x="643688" y="6061770"/>
            <a:ext cx="854070" cy="36933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STOP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42E319C-F93F-44BB-8AFF-9B4C8890E186}"/>
              </a:ext>
            </a:extLst>
          </p:cNvPr>
          <p:cNvSpPr/>
          <p:nvPr/>
        </p:nvSpPr>
        <p:spPr bwMode="auto">
          <a:xfrm>
            <a:off x="2373592" y="4100437"/>
            <a:ext cx="2071345" cy="4299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b="1" dirty="0">
                <a:latin typeface="Arial" pitchFamily="34" charset="0"/>
                <a:ea typeface="ＭＳ Ｐゴシック" pitchFamily="34" charset="-128"/>
              </a:rPr>
              <a:t>Reduce stiffness</a:t>
            </a:r>
            <a:endParaRPr kumimoji="0" 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6CEAAFA-935B-4F0A-9B09-5BF825B8BE7B}"/>
              </a:ext>
            </a:extLst>
          </p:cNvPr>
          <p:cNvGrpSpPr/>
          <p:nvPr/>
        </p:nvGrpSpPr>
        <p:grpSpPr>
          <a:xfrm>
            <a:off x="5073993" y="3527124"/>
            <a:ext cx="624285" cy="2335291"/>
            <a:chOff x="4982942" y="3527124"/>
            <a:chExt cx="692532" cy="2335291"/>
          </a:xfrm>
          <a:noFill/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9CD2827-262C-4098-9C3C-39966F597FFB}"/>
                </a:ext>
              </a:extLst>
            </p:cNvPr>
            <p:cNvSpPr txBox="1"/>
            <p:nvPr/>
          </p:nvSpPr>
          <p:spPr>
            <a:xfrm>
              <a:off x="4982942" y="5493083"/>
              <a:ext cx="58076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No</a:t>
              </a:r>
            </a:p>
          </p:txBody>
        </p:sp>
        <p:cxnSp>
          <p:nvCxnSpPr>
            <p:cNvPr id="191" name="Connector: Elbow 190">
              <a:extLst>
                <a:ext uri="{FF2B5EF4-FFF2-40B4-BE49-F238E27FC236}">
                  <a16:creationId xmlns:a16="http://schemas.microsoft.com/office/drawing/2014/main" id="{B36EBEA2-9C65-489B-811B-4C1A66D50F9A}"/>
                </a:ext>
              </a:extLst>
            </p:cNvPr>
            <p:cNvCxnSpPr>
              <a:cxnSpLocks/>
              <a:stCxn id="75" idx="1"/>
              <a:endCxn id="18" idx="1"/>
            </p:cNvCxnSpPr>
            <p:nvPr/>
          </p:nvCxnSpPr>
          <p:spPr bwMode="auto">
            <a:xfrm rot="10800000" flipH="1">
              <a:off x="5260694" y="3527124"/>
              <a:ext cx="414780" cy="2320603"/>
            </a:xfrm>
            <a:prstGeom prst="bentConnector3">
              <a:avLst>
                <a:gd name="adj1" fmla="val -61139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03" name="Connector: Elbow 202">
            <a:extLst>
              <a:ext uri="{FF2B5EF4-FFF2-40B4-BE49-F238E27FC236}">
                <a16:creationId xmlns:a16="http://schemas.microsoft.com/office/drawing/2014/main" id="{5AFE2FCB-772F-4CA9-9922-8028E9642513}"/>
              </a:ext>
            </a:extLst>
          </p:cNvPr>
          <p:cNvCxnSpPr>
            <a:cxnSpLocks/>
            <a:stCxn id="137" idx="0"/>
            <a:endCxn id="18" idx="1"/>
          </p:cNvCxnSpPr>
          <p:nvPr/>
        </p:nvCxnSpPr>
        <p:spPr bwMode="auto">
          <a:xfrm rot="5400000" flipH="1" flipV="1">
            <a:off x="4267116" y="2669272"/>
            <a:ext cx="573314" cy="228901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C8D84FC-47D7-456D-90B8-31709D33D1F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 bwMode="auto">
          <a:xfrm>
            <a:off x="5443975" y="2375359"/>
            <a:ext cx="34445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5AA30199-B9F8-419A-9E4F-68F0F0B3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Stress Rupture Response of Tows: Simulation</a:t>
            </a:r>
          </a:p>
        </p:txBody>
      </p:sp>
    </p:spTree>
    <p:extLst>
      <p:ext uri="{BB962C8B-B14F-4D97-AF65-F5344CB8AC3E}">
        <p14:creationId xmlns:p14="http://schemas.microsoft.com/office/powerpoint/2010/main" val="763882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0361304F-BBAD-48D5-9555-90C1071E77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1442" y="1527623"/>
          <a:ext cx="4795504" cy="348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7FD26801-14E4-4831-A44D-86F574A675FF}"/>
              </a:ext>
            </a:extLst>
          </p:cNvPr>
          <p:cNvSpPr/>
          <p:nvPr/>
        </p:nvSpPr>
        <p:spPr>
          <a:xfrm rot="16200000">
            <a:off x="-287280" y="2556816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Rupture time (s)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AFFFF5-E9DC-4414-A1EA-FF7D1909558C}"/>
              </a:ext>
            </a:extLst>
          </p:cNvPr>
          <p:cNvCxnSpPr/>
          <p:nvPr/>
        </p:nvCxnSpPr>
        <p:spPr>
          <a:xfrm>
            <a:off x="5087074" y="857250"/>
            <a:ext cx="0" cy="17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3898AF-C089-451C-9B6A-EA6988C7A44D}"/>
              </a:ext>
            </a:extLst>
          </p:cNvPr>
          <p:cNvSpPr txBox="1"/>
          <p:nvPr/>
        </p:nvSpPr>
        <p:spPr>
          <a:xfrm>
            <a:off x="5502214" y="1292409"/>
            <a:ext cx="3075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Memory limitations prevent simulation of 500 fibers in a tow as in the exp.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HFGMC routines needs to be parallelized to overcome memory limitations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Would allow meshing of individual fibers with multiple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subcells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BB312-4783-4006-AE9B-134F6EE04C65}"/>
              </a:ext>
            </a:extLst>
          </p:cNvPr>
          <p:cNvSpPr/>
          <p:nvPr/>
        </p:nvSpPr>
        <p:spPr>
          <a:xfrm>
            <a:off x="1262755" y="5662196"/>
            <a:ext cx="731529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No. of fibers in the RUC needs to be considered to accurately model the variability in responses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71D74-FC7B-49E1-AF1F-66CDCA2791B5}"/>
              </a:ext>
            </a:extLst>
          </p:cNvPr>
          <p:cNvSpPr/>
          <p:nvPr/>
        </p:nvSpPr>
        <p:spPr>
          <a:xfrm>
            <a:off x="1378268" y="4684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Increasing fibers in the tows reduces variability in the rupture time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5E9B30-3059-4310-9F9C-7DE38F70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54" y="74983"/>
            <a:ext cx="7424045" cy="639762"/>
          </a:xfrm>
        </p:spPr>
        <p:txBody>
          <a:bodyPr/>
          <a:lstStyle/>
          <a:p>
            <a:r>
              <a:rPr lang="en-US" sz="2800" dirty="0"/>
              <a:t>Variability in stress rupture times from no. of fibers in the RUC</a:t>
            </a:r>
          </a:p>
        </p:txBody>
      </p:sp>
    </p:spTree>
    <p:extLst>
      <p:ext uri="{BB962C8B-B14F-4D97-AF65-F5344CB8AC3E}">
        <p14:creationId xmlns:p14="http://schemas.microsoft.com/office/powerpoint/2010/main" val="66474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6FD6FD-1C80-45DA-B50E-FD407905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41810"/>
            <a:ext cx="8229600" cy="8385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Mital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S. K., Arnold, S. M., Murthy, P. L. N.,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Bednarcyk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B. A., &amp; Pineda, E. J. (2019). Modeling of Time-Dependent Strength Degradation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Ceramic Matrix Composites via MAC / GMC Computer Code, (August 2018). Retrieved from http://www.sti.nasa.gov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9ADEC9-ED90-4CC9-B725-1FE973228A21}"/>
              </a:ext>
            </a:extLst>
          </p:cNvPr>
          <p:cNvGrpSpPr/>
          <p:nvPr/>
        </p:nvGrpSpPr>
        <p:grpSpPr>
          <a:xfrm>
            <a:off x="1112640" y="1261894"/>
            <a:ext cx="7285058" cy="4484615"/>
            <a:chOff x="1257781" y="957098"/>
            <a:chExt cx="7285058" cy="4484615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69938165-97E9-4DD9-B800-494EEBC6A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781" y="957098"/>
              <a:ext cx="7285058" cy="43006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CB4E4D-17AA-480C-BE33-33E2D36598B5}"/>
                </a:ext>
              </a:extLst>
            </p:cNvPr>
            <p:cNvSpPr txBox="1"/>
            <p:nvPr/>
          </p:nvSpPr>
          <p:spPr>
            <a:xfrm>
              <a:off x="2507431" y="4980048"/>
              <a:ext cx="51983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Single fiber stress rupture time (sec)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A6960B-D2F7-4726-8F0C-5779DEDE6D0E}"/>
                </a:ext>
              </a:extLst>
            </p:cNvPr>
            <p:cNvSpPr txBox="1"/>
            <p:nvPr/>
          </p:nvSpPr>
          <p:spPr>
            <a:xfrm>
              <a:off x="6184461" y="2091410"/>
              <a:ext cx="1521340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Solid dots: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tests. </a:t>
              </a: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Lines: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simulation model with various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Pf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D17CD1-B25C-49D8-AFDD-267A6E19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Fiber stress-Rupture: test and model data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8052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7675E-1425-46B9-BE02-A0AE8457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3452A-3C6C-47B9-8A1A-00FDCD282006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4471899"/>
          <a:ext cx="8229599" cy="2057748"/>
        </p:xfrm>
        <a:graphic>
          <a:graphicData uri="http://schemas.openxmlformats.org/drawingml/2006/table">
            <a:tbl>
              <a:tblPr/>
              <a:tblGrid>
                <a:gridCol w="2364475">
                  <a:extLst>
                    <a:ext uri="{9D8B030D-6E8A-4147-A177-3AD203B41FA5}">
                      <a16:colId xmlns:a16="http://schemas.microsoft.com/office/drawing/2014/main" val="2049788233"/>
                    </a:ext>
                  </a:extLst>
                </a:gridCol>
                <a:gridCol w="1074761">
                  <a:extLst>
                    <a:ext uri="{9D8B030D-6E8A-4147-A177-3AD203B41FA5}">
                      <a16:colId xmlns:a16="http://schemas.microsoft.com/office/drawing/2014/main" val="3232996380"/>
                    </a:ext>
                  </a:extLst>
                </a:gridCol>
                <a:gridCol w="1535373">
                  <a:extLst>
                    <a:ext uri="{9D8B030D-6E8A-4147-A177-3AD203B41FA5}">
                      <a16:colId xmlns:a16="http://schemas.microsoft.com/office/drawing/2014/main" val="1376176345"/>
                    </a:ext>
                  </a:extLst>
                </a:gridCol>
                <a:gridCol w="1013346">
                  <a:extLst>
                    <a:ext uri="{9D8B030D-6E8A-4147-A177-3AD203B41FA5}">
                      <a16:colId xmlns:a16="http://schemas.microsoft.com/office/drawing/2014/main" val="1921826349"/>
                    </a:ext>
                  </a:extLst>
                </a:gridCol>
                <a:gridCol w="951931">
                  <a:extLst>
                    <a:ext uri="{9D8B030D-6E8A-4147-A177-3AD203B41FA5}">
                      <a16:colId xmlns:a16="http://schemas.microsoft.com/office/drawing/2014/main" val="3116587431"/>
                    </a:ext>
                  </a:extLst>
                </a:gridCol>
                <a:gridCol w="1289713">
                  <a:extLst>
                    <a:ext uri="{9D8B030D-6E8A-4147-A177-3AD203B41FA5}">
                      <a16:colId xmlns:a16="http://schemas.microsoft.com/office/drawing/2014/main" val="1129664469"/>
                    </a:ext>
                  </a:extLst>
                </a:gridCol>
              </a:tblGrid>
              <a:tr h="149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Ply Orientation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stress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repeat tests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94989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Woven coupon tests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91550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76342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758249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939658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41808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37292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+/-45 off axis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234407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+/-45 off axis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402285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+/-45 off axis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292194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+/-45 off axis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63823"/>
                  </a:ext>
                </a:extLst>
              </a:tr>
              <a:tr h="145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Quasi Static Tension</a:t>
                      </a:r>
                    </a:p>
                  </a:txBody>
                  <a:tcPr marL="3839" marR="3839" marT="38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+/-45 off axis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 failure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887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86BAEA-E09F-4534-849C-B0E76C57403B}"/>
              </a:ext>
            </a:extLst>
          </p:cNvPr>
          <p:cNvSpPr txBox="1"/>
          <p:nvPr/>
        </p:nvSpPr>
        <p:spPr>
          <a:xfrm>
            <a:off x="457200" y="963147"/>
            <a:ext cx="8229599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Quasi static and creep-fatigue tests up to intermediate temperatures and in air will be conducted at ASU HT facility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Quasi static and creep fatigue tests above 800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°C and in inert atmosphere to be conducted at ARL HT facility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Creep-fatigue tests will be conducted in both air as well as inert atmosphere to identify contribution of thermo-oxidative degradation in creep-fatigue failure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05B85-9EAA-4E45-A8B5-B9EDA3851FB6}"/>
              </a:ext>
            </a:extLst>
          </p:cNvPr>
          <p:cNvSpPr txBox="1"/>
          <p:nvPr/>
        </p:nvSpPr>
        <p:spPr>
          <a:xfrm>
            <a:off x="2221577" y="3892871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Tentative Test Matrix – Quasi Static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CCAF11-9911-44CE-8F4D-17BFDF8B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800"/>
            <a:ext cx="7315200" cy="639762"/>
          </a:xfrm>
        </p:spPr>
        <p:txBody>
          <a:bodyPr>
            <a:noAutofit/>
          </a:bodyPr>
          <a:lstStyle/>
          <a:p>
            <a:r>
              <a:rPr lang="en-US" sz="2800" dirty="0"/>
              <a:t>Task 6.0: Closed Loop Testing and Validation, Contd.</a:t>
            </a:r>
          </a:p>
        </p:txBody>
      </p:sp>
    </p:spTree>
    <p:extLst>
      <p:ext uri="{BB962C8B-B14F-4D97-AF65-F5344CB8AC3E}">
        <p14:creationId xmlns:p14="http://schemas.microsoft.com/office/powerpoint/2010/main" val="3740793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C7DF-CA66-427E-B670-6B6C2B89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92075"/>
            <a:ext cx="5638800" cy="689638"/>
          </a:xfrm>
        </p:spPr>
        <p:txBody>
          <a:bodyPr>
            <a:noAutofit/>
          </a:bodyPr>
          <a:lstStyle/>
          <a:p>
            <a:r>
              <a:rPr lang="en-US" sz="2600" dirty="0"/>
              <a:t>Task 6.0: </a:t>
            </a:r>
            <a:r>
              <a:rPr lang="en-US" sz="2400" dirty="0"/>
              <a:t>Closed Loop Testing and Validation</a:t>
            </a:r>
            <a:r>
              <a:rPr lang="en-US" sz="2600" dirty="0"/>
              <a:t>, Contd.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37825-C635-4F41-9F2F-F03B8016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8AB2F7-E0A9-48CF-8AC5-59AA8AB3A9B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163583"/>
          <a:ext cx="7731594" cy="5651151"/>
        </p:xfrm>
        <a:graphic>
          <a:graphicData uri="http://schemas.openxmlformats.org/drawingml/2006/table">
            <a:tbl>
              <a:tblPr/>
              <a:tblGrid>
                <a:gridCol w="2221391">
                  <a:extLst>
                    <a:ext uri="{9D8B030D-6E8A-4147-A177-3AD203B41FA5}">
                      <a16:colId xmlns:a16="http://schemas.microsoft.com/office/drawing/2014/main" val="1830568610"/>
                    </a:ext>
                  </a:extLst>
                </a:gridCol>
                <a:gridCol w="812754">
                  <a:extLst>
                    <a:ext uri="{9D8B030D-6E8A-4147-A177-3AD203B41FA5}">
                      <a16:colId xmlns:a16="http://schemas.microsoft.com/office/drawing/2014/main" val="2988748670"/>
                    </a:ext>
                  </a:extLst>
                </a:gridCol>
                <a:gridCol w="1639430">
                  <a:extLst>
                    <a:ext uri="{9D8B030D-6E8A-4147-A177-3AD203B41FA5}">
                      <a16:colId xmlns:a16="http://schemas.microsoft.com/office/drawing/2014/main" val="1781433135"/>
                    </a:ext>
                  </a:extLst>
                </a:gridCol>
                <a:gridCol w="952025">
                  <a:extLst>
                    <a:ext uri="{9D8B030D-6E8A-4147-A177-3AD203B41FA5}">
                      <a16:colId xmlns:a16="http://schemas.microsoft.com/office/drawing/2014/main" val="173729982"/>
                    </a:ext>
                  </a:extLst>
                </a:gridCol>
                <a:gridCol w="894326">
                  <a:extLst>
                    <a:ext uri="{9D8B030D-6E8A-4147-A177-3AD203B41FA5}">
                      <a16:colId xmlns:a16="http://schemas.microsoft.com/office/drawing/2014/main" val="2082686896"/>
                    </a:ext>
                  </a:extLst>
                </a:gridCol>
                <a:gridCol w="1211668">
                  <a:extLst>
                    <a:ext uri="{9D8B030D-6E8A-4147-A177-3AD203B41FA5}">
                      <a16:colId xmlns:a16="http://schemas.microsoft.com/office/drawing/2014/main" val="4232657465"/>
                    </a:ext>
                  </a:extLst>
                </a:gridCol>
              </a:tblGrid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1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3674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1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274541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1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325371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1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56214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2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933172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2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289227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2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206792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2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815604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798883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9732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375973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116740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4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100662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4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10377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4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835785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2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4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763306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026407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1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9831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1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434974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1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562447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1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344963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2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141046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2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544638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2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90741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2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06169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25820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17260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503105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208925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4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70175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4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733060"/>
                  </a:ext>
                </a:extLst>
              </a:tr>
              <a:tr h="137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temperature (1200C) 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4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015433"/>
                  </a:ext>
                </a:extLst>
              </a:tr>
              <a:tr h="140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Creep-fatigue (in plane), 3 hr hold time </a:t>
                      </a:r>
                    </a:p>
                  </a:txBody>
                  <a:tcPr marL="3607" marR="3607" marT="36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0/90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Intermediate temperature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inert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Level 4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07" marR="3607" marT="3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630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E42EE9-B08D-4924-B03F-7C1386FAB171}"/>
              </a:ext>
            </a:extLst>
          </p:cNvPr>
          <p:cNvSpPr txBox="1"/>
          <p:nvPr/>
        </p:nvSpPr>
        <p:spPr>
          <a:xfrm>
            <a:off x="2057400" y="781713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Tentative </a:t>
            </a:r>
            <a:r>
              <a:rPr lang="en-US" sz="2100" b="1" u="sng" dirty="0"/>
              <a:t>Test Matrix – Creep-fatigue</a:t>
            </a:r>
          </a:p>
        </p:txBody>
      </p:sp>
    </p:spTree>
    <p:extLst>
      <p:ext uri="{BB962C8B-B14F-4D97-AF65-F5344CB8AC3E}">
        <p14:creationId xmlns:p14="http://schemas.microsoft.com/office/powerpoint/2010/main" val="3429638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78E1F-A01B-4F03-A6A2-C3C72895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529B2-24E4-4BB8-8942-6C789698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022" y="984368"/>
            <a:ext cx="6066178" cy="5631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D1A3F0-2BEC-42DF-ACD8-DC0152D1B7FF}"/>
              </a:ext>
            </a:extLst>
          </p:cNvPr>
          <p:cNvSpPr txBox="1"/>
          <p:nvPr/>
        </p:nvSpPr>
        <p:spPr>
          <a:xfrm>
            <a:off x="295836" y="1676379"/>
            <a:ext cx="293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BA361-A02C-4122-91D8-9A00B0AC7272}"/>
              </a:ext>
            </a:extLst>
          </p:cNvPr>
          <p:cNvSpPr txBox="1"/>
          <p:nvPr/>
        </p:nvSpPr>
        <p:spPr>
          <a:xfrm>
            <a:off x="304800" y="2022080"/>
            <a:ext cx="22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0C78B6-3151-4A99-9F74-05540CB312C4}"/>
              </a:ext>
            </a:extLst>
          </p:cNvPr>
          <p:cNvSpPr txBox="1"/>
          <p:nvPr/>
        </p:nvSpPr>
        <p:spPr>
          <a:xfrm>
            <a:off x="419101" y="1673423"/>
            <a:ext cx="194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: Decision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9049A-B7E7-4724-A02A-EB12B48F4CEA}"/>
              </a:ext>
            </a:extLst>
          </p:cNvPr>
          <p:cNvSpPr txBox="1"/>
          <p:nvPr/>
        </p:nvSpPr>
        <p:spPr>
          <a:xfrm>
            <a:off x="457200" y="1981200"/>
            <a:ext cx="194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: Milestone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621112-22A0-4B53-B5B5-B10C7F2E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124264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A5ABB63C-98DE-492A-9588-CFE8C266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D36CAD1-16B0-4B1C-AE1B-B2612D42ECA2}"/>
              </a:ext>
            </a:extLst>
          </p:cNvPr>
          <p:cNvSpPr txBox="1"/>
          <p:nvPr/>
        </p:nvSpPr>
        <p:spPr>
          <a:xfrm>
            <a:off x="301993" y="1000372"/>
            <a:ext cx="854001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Develop concurrent multiscale framework to characterize, model &amp; predict damage &amp; failure in CMC components operating in turbine service environments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Incorporate developed models into life prediction methodologies for more accurate estimate of service life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 framework will include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Uncertainty quantification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Multiphysics constitutive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Oxidation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Creep-fatigue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Progressive damage at elevated temperatures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Integration with FEA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Experimental characterization &amp; testing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D05CC1-0034-4739-8EE8-92943FF6CA0F}"/>
              </a:ext>
            </a:extLst>
          </p:cNvPr>
          <p:cNvSpPr/>
          <p:nvPr/>
        </p:nvSpPr>
        <p:spPr>
          <a:xfrm>
            <a:off x="301993" y="5486400"/>
            <a:ext cx="8540014" cy="10726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Improve understanding of material degradation &amp; failure in operating conditions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Enhance fidelity &amp; reduce empiricism in predicting component life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BF23C4-6FA9-4226-8951-A9223FC1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5749415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78E1F-A01B-4F03-A6A2-C3C72895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466FB6-F7D4-4D0F-A5A5-CBEBD0F1B94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191252"/>
          <a:ext cx="8229862" cy="5206539"/>
        </p:xfrm>
        <a:graphic>
          <a:graphicData uri="http://schemas.openxmlformats.org/drawingml/2006/table">
            <a:tbl>
              <a:tblPr/>
              <a:tblGrid>
                <a:gridCol w="533399">
                  <a:extLst>
                    <a:ext uri="{9D8B030D-6E8A-4147-A177-3AD203B41FA5}">
                      <a16:colId xmlns:a16="http://schemas.microsoft.com/office/drawing/2014/main" val="19985528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82512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3976122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208333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34133655"/>
                    </a:ext>
                  </a:extLst>
                </a:gridCol>
                <a:gridCol w="609601">
                  <a:extLst>
                    <a:ext uri="{9D8B030D-6E8A-4147-A177-3AD203B41FA5}">
                      <a16:colId xmlns:a16="http://schemas.microsoft.com/office/drawing/2014/main" val="1657790520"/>
                    </a:ext>
                  </a:extLst>
                </a:gridCol>
                <a:gridCol w="811003">
                  <a:extLst>
                    <a:ext uri="{9D8B030D-6E8A-4147-A177-3AD203B41FA5}">
                      <a16:colId xmlns:a16="http://schemas.microsoft.com/office/drawing/2014/main" val="1822550994"/>
                    </a:ext>
                  </a:extLst>
                </a:gridCol>
                <a:gridCol w="1399059">
                  <a:extLst>
                    <a:ext uri="{9D8B030D-6E8A-4147-A177-3AD203B41FA5}">
                      <a16:colId xmlns:a16="http://schemas.microsoft.com/office/drawing/2014/main" val="3535463311"/>
                    </a:ext>
                  </a:extLst>
                </a:gridCol>
              </a:tblGrid>
              <a:tr h="13472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MILESTONE LOG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35513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Budget Period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Milestone 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Task/Subtask 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Milestone Title/Description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Planned Start 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Planned Completion 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Actual Completion 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Verification Method (bold indicates highlighted method)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63905"/>
                  </a:ext>
                </a:extLst>
              </a:tr>
              <a:tr h="255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8/16/2019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9/30/2019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167286"/>
                  </a:ext>
                </a:extLst>
              </a:tr>
              <a:tr h="1344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Characterize microstructural effect on material behavior using Micro CT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10/1/2019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9/30/2020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Information transfer to program manager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Quarterly reports: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31759RPR_Q123119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31759RPR_Q033120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31759RPR_Q063020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31759RPR_Q093020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46172"/>
                  </a:ext>
                </a:extLst>
              </a:tr>
              <a:tr h="48703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Develop multiscale model framework bridging length scales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10/1/2020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9/30/2021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Verification and validation of the multiscale framework through response analysis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 validation and refinement using test data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Assessment of interface model on CMC response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 of information to program manager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Quarterly reports: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31759RPR_Q123120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31759RPR_Q033121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31759RPR_Q063021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31759RPR_Q093021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39735"/>
                  </a:ext>
                </a:extLst>
              </a:tr>
              <a:tr h="552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Develop thermomechanical progressive damage model using experimental results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99885"/>
                  </a:ext>
                </a:extLst>
              </a:tr>
              <a:tr h="432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Complete thermomechanical testing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78128"/>
                  </a:ext>
                </a:extLst>
              </a:tr>
              <a:tr h="585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 creep-fatigue phenomena using experimental results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007993"/>
                  </a:ext>
                </a:extLst>
              </a:tr>
              <a:tr h="969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Develop fiber-matrix interface model of CMC composites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9614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E993A7F-9BC9-4CE7-919C-73FF444C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Schedule, Contd.</a:t>
            </a:r>
          </a:p>
        </p:txBody>
      </p:sp>
    </p:spTree>
    <p:extLst>
      <p:ext uri="{BB962C8B-B14F-4D97-AF65-F5344CB8AC3E}">
        <p14:creationId xmlns:p14="http://schemas.microsoft.com/office/powerpoint/2010/main" val="2424389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78E1F-A01B-4F03-A6A2-C3C72895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B96B92-94DB-42C3-9E37-A6C7C1E6399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143000"/>
          <a:ext cx="8229600" cy="446483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37628368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5143619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108779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049117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03312353"/>
                    </a:ext>
                  </a:extLst>
                </a:gridCol>
                <a:gridCol w="689410">
                  <a:extLst>
                    <a:ext uri="{9D8B030D-6E8A-4147-A177-3AD203B41FA5}">
                      <a16:colId xmlns:a16="http://schemas.microsoft.com/office/drawing/2014/main" val="1583747857"/>
                    </a:ext>
                  </a:extLst>
                </a:gridCol>
                <a:gridCol w="615681">
                  <a:extLst>
                    <a:ext uri="{9D8B030D-6E8A-4147-A177-3AD203B41FA5}">
                      <a16:colId xmlns:a16="http://schemas.microsoft.com/office/drawing/2014/main" val="4009325199"/>
                    </a:ext>
                  </a:extLst>
                </a:gridCol>
                <a:gridCol w="1590509">
                  <a:extLst>
                    <a:ext uri="{9D8B030D-6E8A-4147-A177-3AD203B41FA5}">
                      <a16:colId xmlns:a16="http://schemas.microsoft.com/office/drawing/2014/main" val="1026727859"/>
                    </a:ext>
                  </a:extLst>
                </a:gridCol>
              </a:tblGrid>
              <a:tr h="16748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MILESTONE LOG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75146"/>
                  </a:ext>
                </a:extLst>
              </a:tr>
              <a:tr h="460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Budget Period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Milestone 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Task/Subtask 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Milestone Title/Description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Planned Start 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Planned Completion 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Actual Completion 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Verification Method (bold indicates highlighted method)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51263"/>
                  </a:ext>
                </a:extLst>
              </a:tr>
              <a:tr h="33436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Perform uncertainty assessment using Micro 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8/15/2022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Evaluation of the fidelity of the </a:t>
                      </a:r>
                      <a:r>
                        <a:rPr lang="en-US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uncertainment</a:t>
                      </a: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assessment techniques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Micromechanical analyses using developed RVEs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 validation and refinement using test data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 of developed analysis tools to UTRC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Assessment of model accuracy and applicability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 of information to program manager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Quarterly reports: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31759RPR_Q123121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31759RPR_Q033122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31759RPR_Q063022</a:t>
                      </a: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Final Report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930474"/>
                  </a:ext>
                </a:extLst>
              </a:tr>
              <a:tr h="167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Develop Representative Volume element for higher length scales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95354"/>
                  </a:ext>
                </a:extLst>
              </a:tr>
              <a:tr h="605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 the environmental effect on material degradation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953733"/>
                  </a:ext>
                </a:extLst>
              </a:tr>
              <a:tr h="686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Integrate the multiscale framework with FE tool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50989"/>
                  </a:ext>
                </a:extLst>
              </a:tr>
              <a:tr h="537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Perform experiments and validate the multiscale modeling framework with the experimental results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8274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23A9B12-7624-4A40-9F21-A6FDE1AD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Schedule, Contd.</a:t>
            </a:r>
          </a:p>
        </p:txBody>
      </p:sp>
    </p:spTree>
    <p:extLst>
      <p:ext uri="{BB962C8B-B14F-4D97-AF65-F5344CB8AC3E}">
        <p14:creationId xmlns:p14="http://schemas.microsoft.com/office/powerpoint/2010/main" val="1609342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92E9C-8F72-46A3-90EF-BE3B01E9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A9A933-0B40-41C4-9CC0-0739776B92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143000"/>
          <a:ext cx="7353300" cy="107759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51437343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9296368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434397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75623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019348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5854749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687718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6421082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59869997"/>
                    </a:ext>
                  </a:extLst>
                </a:gridCol>
              </a:tblGrid>
              <a:tr h="1809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 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 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 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Project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34393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8/16/19-8/15/20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8/16/20-8/15/21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8/16/21-8/15/22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03427"/>
                  </a:ext>
                </a:extLst>
              </a:tr>
              <a:tr h="338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Gov’t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Gov’t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Gov’t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Government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92768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ASU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$267,654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$141,754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$262,823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$27,458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$271,924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$31,388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$802,400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$200,600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24769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Percentage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98471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976E17-172E-4482-9D2C-B1582DCCB80E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2209800" cy="128778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353140921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6752512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15141597"/>
                    </a:ext>
                  </a:extLst>
                </a:gridCol>
              </a:tblGrid>
              <a:tr h="3575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Baseline Reporting Quarter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8/16/19-09/30/19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460093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FY19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328547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9897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Federal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$15,190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$15,190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44553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Non-Federal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$1,636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$1,636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953436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Planned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$16,826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$16,826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2351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90A930-8115-41DB-B8BF-BE9D29AF1723}"/>
              </a:ext>
            </a:extLst>
          </p:cNvPr>
          <p:cNvGraphicFramePr>
            <a:graphicFrameLocks noGrp="1"/>
          </p:cNvGraphicFramePr>
          <p:nvPr/>
        </p:nvGraphicFramePr>
        <p:xfrm>
          <a:off x="3632200" y="2362200"/>
          <a:ext cx="4292600" cy="128778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80624528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04501549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23846224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84770781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8547582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1526832"/>
                    </a:ext>
                  </a:extLst>
                </a:gridCol>
              </a:tblGrid>
              <a:tr h="3575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Baseline Reporting Quarter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10/01/19-12/31/19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01/01/20-03/31/20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04/01/20-06/30/20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07/01/20-09/30/20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73716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7787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35285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Federal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$73,348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$73,348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$73,348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$73,348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$293,392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856513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Non-Federal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$35,644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$35,644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$35,644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$35,644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$142,577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129783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Planned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$108,992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$108,992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$108,992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$108,992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$435,969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55533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358B4A9-8521-4143-A2AE-03B223A43D6E}"/>
              </a:ext>
            </a:extLst>
          </p:cNvPr>
          <p:cNvGraphicFramePr>
            <a:graphicFrameLocks noGrp="1"/>
          </p:cNvGraphicFramePr>
          <p:nvPr/>
        </p:nvGraphicFramePr>
        <p:xfrm>
          <a:off x="2298700" y="3810000"/>
          <a:ext cx="4330700" cy="128778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371168712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25725325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9867457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3488574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1044430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5313524"/>
                    </a:ext>
                  </a:extLst>
                </a:gridCol>
              </a:tblGrid>
              <a:tr h="3575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Baseline Reporting Quarter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10/01/20-12/31/20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01/01/21-03/31/21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04/01/21-06/30/21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07/01/21-09/30/21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47101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25492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12983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Federal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$66,656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$66,656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$66,656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$66,656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$266,623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45683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Non-Federal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$7,159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$7,159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$7,159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$7,159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$28,637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560538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Planned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$73,815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$73,815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$73,815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$73,815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$295,260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54934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7DCCB1F-DDC9-4627-B714-9623E595BEA1}"/>
              </a:ext>
            </a:extLst>
          </p:cNvPr>
          <p:cNvGraphicFramePr>
            <a:graphicFrameLocks noGrp="1"/>
          </p:cNvGraphicFramePr>
          <p:nvPr/>
        </p:nvGraphicFramePr>
        <p:xfrm>
          <a:off x="2298700" y="5295582"/>
          <a:ext cx="4330700" cy="128778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7247578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89336251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42393287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25518865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0080664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11221042"/>
                    </a:ext>
                  </a:extLst>
                </a:gridCol>
              </a:tblGrid>
              <a:tr h="3575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Baseline Reporting Quarter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10/01/21-12/31/21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01/01/22-03/31/21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04/01/21-06/30/22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07/01/21-08/15/22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78645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484760"/>
                  </a:ext>
                </a:extLst>
              </a:tr>
              <a:tr h="186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9036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Federal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$64,913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$64,913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$64,913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$32,456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$227,195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23917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Non-Federal Share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$7,929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$7,929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$7,929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$3,964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$27,750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507595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Planned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$72,842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$72,842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$72,842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$36,421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$254,945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78328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07BB6E1-4C01-4C4F-B1BE-13C143E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Budget</a:t>
            </a:r>
          </a:p>
        </p:txBody>
      </p:sp>
    </p:spTree>
    <p:extLst>
      <p:ext uri="{BB962C8B-B14F-4D97-AF65-F5344CB8AC3E}">
        <p14:creationId xmlns:p14="http://schemas.microsoft.com/office/powerpoint/2010/main" val="277992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FE6EF-6C8F-462B-B151-40CC86D3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BAC21-7A09-48AF-B9B4-9971EEBFD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1189661"/>
            <a:ext cx="8675914" cy="48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7E2A3-3E30-4740-A7BB-314D431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8B10-9061-44AD-9261-4804081C7EF9}"/>
              </a:ext>
            </a:extLst>
          </p:cNvPr>
          <p:cNvSpPr txBox="1"/>
          <p:nvPr/>
        </p:nvSpPr>
        <p:spPr>
          <a:xfrm>
            <a:off x="233855" y="919401"/>
            <a:ext cx="867629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Project Management and Planning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Material Characterization and Uncertainty Quantification (UQ)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>
                <a:latin typeface="Arial" panose="020B0604020202020204" pitchFamily="34" charset="0"/>
                <a:cs typeface="Arial" pitchFamily="34" charset="0"/>
              </a:rPr>
              <a:t>Capture effects of length-scale dependent variability on thermomechanical deformation, damage, &amp; inelasticity</a:t>
            </a:r>
          </a:p>
          <a:p>
            <a:pPr marL="457200" indent="-457200" defTabSz="457200" eaLnBrk="0" hangingPunct="0">
              <a:spcAft>
                <a:spcPts val="600"/>
              </a:spcAft>
              <a:buClr>
                <a:srgbClr val="000000"/>
              </a:buClr>
              <a:buSzPct val="100000"/>
              <a:buAutoNum type="arabicPeriod" startAt="3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Multiphysics Constitutive Modeling with Thermomechanical Damage</a:t>
            </a:r>
          </a:p>
          <a:p>
            <a:pPr marL="914400" lvl="1" indent="-457200" defTabSz="457200" eaLnBrk="0" hangingPunct="0"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00" b="1" dirty="0">
                <a:latin typeface="Arial" panose="020B0604020202020204" pitchFamily="34" charset="0"/>
                <a:cs typeface="Arial" pitchFamily="34" charset="0"/>
              </a:rPr>
              <a:t>Develop constitutive and damage models </a:t>
            </a:r>
          </a:p>
          <a:p>
            <a:pPr marL="914400" lvl="1" indent="-457200" defTabSz="457200" eaLnBrk="0" hangingPunct="0"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00" b="1" dirty="0">
                <a:latin typeface="Arial" panose="020B0604020202020204" pitchFamily="34" charset="0"/>
                <a:cs typeface="Arial" pitchFamily="34" charset="0"/>
              </a:rPr>
              <a:t>Capture scale-dependent phenomena associated with CMC deformation across range of temperatures</a:t>
            </a:r>
          </a:p>
          <a:p>
            <a:pPr defTabSz="457200" eaLnBrk="0" hangingPunct="0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200" b="1" dirty="0"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4.	</a:t>
            </a: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Integrated Multiscale Framework</a:t>
            </a:r>
          </a:p>
          <a:p>
            <a:pPr marL="457200" indent="-457200">
              <a:spcAft>
                <a:spcPts val="600"/>
              </a:spcAft>
              <a:buAutoNum type="arabicPeriod" startAt="5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Integration into FEA Model – Assessment and Feedback</a:t>
            </a:r>
          </a:p>
          <a:p>
            <a:pPr marL="457200" indent="-457200">
              <a:spcAft>
                <a:spcPts val="600"/>
              </a:spcAft>
              <a:buAutoNum type="arabicPeriod" startAt="6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Testing and Validation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Conduct thermomechanical testing &amp; quantify material degradation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637D27-14AB-4195-92BD-AAB246F5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Approach</a:t>
            </a:r>
          </a:p>
        </p:txBody>
      </p:sp>
    </p:spTree>
    <p:extLst>
      <p:ext uri="{BB962C8B-B14F-4D97-AF65-F5344CB8AC3E}">
        <p14:creationId xmlns:p14="http://schemas.microsoft.com/office/powerpoint/2010/main" val="108417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DD9F-0013-404D-9188-ABBEC2B1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1: Project Management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4EB8AD6-FA3F-492F-A274-17651611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C265B-0BAD-4F10-93F8-07C87FB175D5}"/>
              </a:ext>
            </a:extLst>
          </p:cNvPr>
          <p:cNvSpPr txBox="1"/>
          <p:nvPr/>
        </p:nvSpPr>
        <p:spPr>
          <a:xfrm>
            <a:off x="391510" y="1228665"/>
            <a:ext cx="83609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Arizona State University: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Aditi Chattopadhyay (Principal Investigator)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Kranthi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Balusu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(Postdoctoral Research Assistant)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Christopher Sorini (PhD Student)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Khaled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Khafagy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(PhD Student)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United Technologies Research Center (UTRC)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Luke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Borkowski</a:t>
            </a: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G.V. Srinivasan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DOE Advisor: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Edgar Lara-Curzio,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Distinguished Research Staff Member, Leader Mechanical Properties &amp; Mechanics Group at Oak Ridge National Lab (ORNL)</a:t>
            </a:r>
            <a:endParaRPr lang="en-US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Army Research Lab (ARL)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Dr. </a:t>
            </a:r>
            <a:r>
              <a:rPr lang="en-US" sz="2000" b="1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Anindya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Ghoshal, Senior Research Aerospace Engineer in ARL’s Propulsion Division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Access to ARL’s High-Temperature Propulsion Materials Laboratory (HTPML) facilities (no cost to grant)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D8AF9-4549-4FA9-9D57-F39F3F058974}"/>
              </a:ext>
            </a:extLst>
          </p:cNvPr>
          <p:cNvSpPr txBox="1"/>
          <p:nvPr/>
        </p:nvSpPr>
        <p:spPr>
          <a:xfrm>
            <a:off x="3618791" y="762000"/>
            <a:ext cx="177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218868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0648" y="3044279"/>
            <a:ext cx="80027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Progress and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222685184"/>
      </p:ext>
    </p:extLst>
  </p:cSld>
  <p:clrMapOvr>
    <a:masterClrMapping/>
  </p:clrMapOvr>
</p:sld>
</file>

<file path=ppt/theme/theme1.xml><?xml version="1.0" encoding="utf-8"?>
<a:theme xmlns:a="http://schemas.openxmlformats.org/drawingml/2006/main" name="aim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Honeywell</Template>
  <TotalTime>50022</TotalTime>
  <Words>5145</Words>
  <Application>Microsoft Office PowerPoint</Application>
  <PresentationFormat>On-screen Show (4:3)</PresentationFormat>
  <Paragraphs>1140</Paragraphs>
  <Slides>52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 Math</vt:lpstr>
      <vt:lpstr>Times New Roman</vt:lpstr>
      <vt:lpstr>Wingdings</vt:lpstr>
      <vt:lpstr>aims template</vt:lpstr>
      <vt:lpstr>Visio</vt:lpstr>
      <vt:lpstr>Multiphysics Multiscale Simulation Platform for Damage, Environmental Degradation and Life Prediction of CMCs in Extreme Environments</vt:lpstr>
      <vt:lpstr>Outline</vt:lpstr>
      <vt:lpstr>Relevance</vt:lpstr>
      <vt:lpstr>Background</vt:lpstr>
      <vt:lpstr>Project Objectives</vt:lpstr>
      <vt:lpstr>Project Structure</vt:lpstr>
      <vt:lpstr>Technical Approach</vt:lpstr>
      <vt:lpstr>Task 1: Project Management</vt:lpstr>
      <vt:lpstr>PowerPoint Presentation</vt:lpstr>
      <vt:lpstr>Task 2: Material Characterization and Uncertainty Quantification</vt:lpstr>
      <vt:lpstr>Task 2.1: Material Characterization</vt:lpstr>
      <vt:lpstr>Task 2.2: Uncertainty Assessment</vt:lpstr>
      <vt:lpstr>PowerPoint Presentation</vt:lpstr>
      <vt:lpstr>PowerPoint Presentation</vt:lpstr>
      <vt:lpstr>Task 3: Multiphysics Constitutive Modeling</vt:lpstr>
      <vt:lpstr>Task 3.1: Thermomechanical Progressive Damage Model</vt:lpstr>
      <vt:lpstr>PowerPoint Presentation</vt:lpstr>
      <vt:lpstr>PowerPoint Presentation</vt:lpstr>
      <vt:lpstr>Task 3.1: Thermomechanical Progressive Damage Model, Contd.</vt:lpstr>
      <vt:lpstr>Task 3.1: Thermomechanical Progressive Damage Model, Contd.</vt:lpstr>
      <vt:lpstr>Task 3.1: Thermomechanical Progressive Damage Model, Contd.</vt:lpstr>
      <vt:lpstr>Task 3.1: Thermomechanical Progressive Damage Model , Contd.</vt:lpstr>
      <vt:lpstr>Task 3.2: Creep-fatigue</vt:lpstr>
      <vt:lpstr>Task 3.2: Creep-fatigue, Contd.</vt:lpstr>
      <vt:lpstr>Task 3.2: Creep-fatigue, Contd.</vt:lpstr>
      <vt:lpstr>Task 3.3: Fiber-matrix Interfacial Debonding</vt:lpstr>
      <vt:lpstr>Task 3.4: Environmental Degradation Effects</vt:lpstr>
      <vt:lpstr>Task 3.4: Environmental Degradation Effects, Contd.</vt:lpstr>
      <vt:lpstr>PowerPoint Presentation</vt:lpstr>
      <vt:lpstr>Task 5: Integration into an FEA Model – Assessment and Feedback</vt:lpstr>
      <vt:lpstr>Task 6: Closed Loop Testing and Validation</vt:lpstr>
      <vt:lpstr>Task 6: Closed Loop Testing and Validation, Contd.</vt:lpstr>
      <vt:lpstr>Acknowledgment</vt:lpstr>
      <vt:lpstr>Backup Slides</vt:lpstr>
      <vt:lpstr>Background, Contd.</vt:lpstr>
      <vt:lpstr>Project Management</vt:lpstr>
      <vt:lpstr>Project Management, Contd.</vt:lpstr>
      <vt:lpstr>R&amp;D Resources and Capabilities</vt:lpstr>
      <vt:lpstr>Risk Management </vt:lpstr>
      <vt:lpstr>Task 3.1: Thermomechanical Progressive Damage Model</vt:lpstr>
      <vt:lpstr>Task 2.2: Uncertainty Assessment</vt:lpstr>
      <vt:lpstr>Task 3.2: Creep-fatigue, Contd.</vt:lpstr>
      <vt:lpstr>Stress Rupture Response of Tows</vt:lpstr>
      <vt:lpstr>Stress Rupture Response of Tows: Simulation</vt:lpstr>
      <vt:lpstr>Variability in stress rupture times from no. of fibers in the RUC</vt:lpstr>
      <vt:lpstr>Fiber stress-Rupture: test and model data </vt:lpstr>
      <vt:lpstr>Task 6.0: Closed Loop Testing and Validation, Contd.</vt:lpstr>
      <vt:lpstr>Task 6.0: Closed Loop Testing and Validation, Contd.</vt:lpstr>
      <vt:lpstr>Project Schedule</vt:lpstr>
      <vt:lpstr>Project Schedule, Contd.</vt:lpstr>
      <vt:lpstr>Project Schedule, Contd.</vt:lpstr>
      <vt:lpstr>Project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Volume Element Based Approach to Multiscale Modeling of Fatigue Crack Formation in AA 2024-T351</dc:title>
  <dc:creator>ZhangJJ</dc:creator>
  <cp:lastModifiedBy>Karen Lockhart</cp:lastModifiedBy>
  <cp:revision>2483</cp:revision>
  <cp:lastPrinted>2019-09-17T17:11:47Z</cp:lastPrinted>
  <dcterms:created xsi:type="dcterms:W3CDTF">2006-08-16T00:00:00Z</dcterms:created>
  <dcterms:modified xsi:type="dcterms:W3CDTF">2019-11-14T18:44:32Z</dcterms:modified>
</cp:coreProperties>
</file>