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2" r:id="rId1"/>
  </p:sldMasterIdLst>
  <p:notesMasterIdLst>
    <p:notesMasterId r:id="rId26"/>
  </p:notesMasterIdLst>
  <p:sldIdLst>
    <p:sldId id="256" r:id="rId2"/>
    <p:sldId id="372" r:id="rId3"/>
    <p:sldId id="702" r:id="rId4"/>
    <p:sldId id="365" r:id="rId5"/>
    <p:sldId id="701" r:id="rId6"/>
    <p:sldId id="409" r:id="rId7"/>
    <p:sldId id="397" r:id="rId8"/>
    <p:sldId id="374" r:id="rId9"/>
    <p:sldId id="385" r:id="rId10"/>
    <p:sldId id="388" r:id="rId11"/>
    <p:sldId id="389" r:id="rId12"/>
    <p:sldId id="390" r:id="rId13"/>
    <p:sldId id="410" r:id="rId14"/>
    <p:sldId id="386" r:id="rId15"/>
    <p:sldId id="393" r:id="rId16"/>
    <p:sldId id="399" r:id="rId17"/>
    <p:sldId id="400" r:id="rId18"/>
    <p:sldId id="402" r:id="rId19"/>
    <p:sldId id="412" r:id="rId20"/>
    <p:sldId id="403" r:id="rId21"/>
    <p:sldId id="404" r:id="rId22"/>
    <p:sldId id="413" r:id="rId23"/>
    <p:sldId id="703" r:id="rId24"/>
    <p:sldId id="683"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A6B"/>
    <a:srgbClr val="6868D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50"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Sheet1!$K$16</c:f>
              <c:strCache>
                <c:ptCount val="1"/>
                <c:pt idx="0">
                  <c:v>Base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Sheet1!$K$17:$K$22</c:f>
              <c:numCache>
                <c:formatCode>0.0%</c:formatCode>
                <c:ptCount val="6"/>
                <c:pt idx="0">
                  <c:v>0.31</c:v>
                </c:pt>
                <c:pt idx="1">
                  <c:v>0.34300000000000003</c:v>
                </c:pt>
                <c:pt idx="2">
                  <c:v>0.35799999999999998</c:v>
                </c:pt>
                <c:pt idx="3">
                  <c:v>0.4</c:v>
                </c:pt>
                <c:pt idx="4">
                  <c:v>0.33</c:v>
                </c:pt>
                <c:pt idx="5">
                  <c:v>0.33</c:v>
                </c:pt>
              </c:numCache>
            </c:numRef>
          </c:val>
          <c:extLst>
            <c:ext xmlns:c16="http://schemas.microsoft.com/office/drawing/2014/chart" uri="{C3380CC4-5D6E-409C-BE32-E72D297353CC}">
              <c16:uniqueId val="{00000000-612F-486C-90D6-013F95DBA995}"/>
            </c:ext>
          </c:extLst>
        </c:ser>
        <c:ser>
          <c:idx val="1"/>
          <c:order val="1"/>
          <c:tx>
            <c:strRef>
              <c:f>Sheet1!$L$16</c:f>
              <c:strCache>
                <c:ptCount val="1"/>
                <c:pt idx="0">
                  <c:v>sCO2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Sheet1!$L$17:$L$22</c:f>
              <c:numCache>
                <c:formatCode>0.0%</c:formatCode>
                <c:ptCount val="6"/>
                <c:pt idx="0">
                  <c:v>0.33007676203768299</c:v>
                </c:pt>
                <c:pt idx="1">
                  <c:v>0.37989690721649499</c:v>
                </c:pt>
                <c:pt idx="2">
                  <c:v>0.37989255564082902</c:v>
                </c:pt>
                <c:pt idx="3">
                  <c:v>0.42489270386266098</c:v>
                </c:pt>
                <c:pt idx="4">
                  <c:v>0.35880000000000001</c:v>
                </c:pt>
                <c:pt idx="5">
                  <c:v>0.41005347593582903</c:v>
                </c:pt>
              </c:numCache>
            </c:numRef>
          </c:val>
          <c:extLst>
            <c:ext xmlns:c16="http://schemas.microsoft.com/office/drawing/2014/chart" uri="{C3380CC4-5D6E-409C-BE32-E72D297353CC}">
              <c16:uniqueId val="{00000001-612F-486C-90D6-013F95DBA995}"/>
            </c:ext>
          </c:extLst>
        </c:ser>
        <c:dLbls>
          <c:showLegendKey val="0"/>
          <c:showVal val="1"/>
          <c:showCatName val="0"/>
          <c:showSerName val="0"/>
          <c:showPercent val="0"/>
          <c:showBubbleSize val="0"/>
        </c:dLbls>
        <c:gapWidth val="65"/>
        <c:axId val="752925736"/>
        <c:axId val="744820008"/>
      </c:barChart>
      <c:catAx>
        <c:axId val="752925736"/>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Case number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44820008"/>
        <c:crosses val="autoZero"/>
        <c:auto val="1"/>
        <c:lblAlgn val="ctr"/>
        <c:lblOffset val="100"/>
        <c:noMultiLvlLbl val="0"/>
      </c:catAx>
      <c:valAx>
        <c:axId val="744820008"/>
        <c:scaling>
          <c:orientation val="minMax"/>
          <c:min val="0.25"/>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Net Plant Eff (HHV</a:t>
                </a:r>
                <a:r>
                  <a:rPr lang="en-US" baseline="0"/>
                  <a:t> basis)</a:t>
                </a:r>
                <a:endParaRPr lang="en-US"/>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0.0%" sourceLinked="1"/>
        <c:majorTickMark val="none"/>
        <c:minorTickMark val="none"/>
        <c:tickLblPos val="nextTo"/>
        <c:crossAx val="7529257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c1deb5631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c1deb563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Echogen</a:t>
            </a:r>
            <a:r>
              <a:rPr lang="en-US" dirty="0"/>
              <a:t> project DE-FE0031585 – Supercritical CO</a:t>
            </a:r>
            <a:r>
              <a:rPr lang="en-US" baseline="-25000" dirty="0"/>
              <a:t>2</a:t>
            </a:r>
            <a:r>
              <a:rPr lang="en-US" dirty="0"/>
              <a:t> (sCO</a:t>
            </a:r>
            <a:r>
              <a:rPr lang="en-US" baseline="-25000" dirty="0"/>
              <a:t>2</a:t>
            </a:r>
            <a:r>
              <a:rPr lang="en-US" dirty="0"/>
              <a:t>) power cycle + coal-fired stoker heater</a:t>
            </a:r>
          </a:p>
          <a:p>
            <a:pPr marL="801688" lvl="1" indent="-344488"/>
            <a:r>
              <a:rPr lang="en-US" dirty="0"/>
              <a:t>Leverages </a:t>
            </a:r>
            <a:r>
              <a:rPr lang="en-US" dirty="0" err="1"/>
              <a:t>Echogen</a:t>
            </a:r>
            <a:r>
              <a:rPr lang="en-US" dirty="0"/>
              <a:t> commercial sCO</a:t>
            </a:r>
            <a:r>
              <a:rPr lang="en-US" baseline="-25000" dirty="0"/>
              <a:t>2</a:t>
            </a:r>
            <a:r>
              <a:rPr lang="en-US" dirty="0"/>
              <a:t> power cycle</a:t>
            </a:r>
          </a:p>
          <a:p>
            <a:pPr marL="801688" lvl="1" indent="-344488"/>
            <a:r>
              <a:rPr lang="en-US" dirty="0"/>
              <a:t>Leverages DOE-funded study (DE-FE-0025959)</a:t>
            </a:r>
          </a:p>
          <a:p>
            <a:pPr marL="801688" lvl="1" indent="-344488"/>
            <a:r>
              <a:rPr lang="en-US" dirty="0"/>
              <a:t>Complementary to DOE STEP R&amp;D project</a:t>
            </a:r>
          </a:p>
          <a:p>
            <a:pPr marL="801688" lvl="1" indent="-344488"/>
            <a:r>
              <a:rPr lang="en-US" dirty="0"/>
              <a:t>Good lead-in to ongoing DOE “Coal FIRST” project</a:t>
            </a:r>
          </a:p>
          <a:p>
            <a:endParaRPr lang="en-US" dirty="0"/>
          </a:p>
        </p:txBody>
      </p:sp>
      <p:sp>
        <p:nvSpPr>
          <p:cNvPr id="4" name="Slide Number Placeholder 3"/>
          <p:cNvSpPr>
            <a:spLocks noGrp="1"/>
          </p:cNvSpPr>
          <p:nvPr>
            <p:ph type="sldNum" sz="quarter" idx="5"/>
          </p:nvPr>
        </p:nvSpPr>
        <p:spPr/>
        <p:txBody>
          <a:bodyPr/>
          <a:lstStyle/>
          <a:p>
            <a:fld id="{AEE705A4-3D65-4AB1-B266-6ECF6596F3E6}" type="slidenum">
              <a:rPr lang="en-US" smtClean="0"/>
              <a:t>2</a:t>
            </a:fld>
            <a:endParaRPr lang="en-US"/>
          </a:p>
        </p:txBody>
      </p:sp>
    </p:spTree>
    <p:extLst>
      <p:ext uri="{BB962C8B-B14F-4D97-AF65-F5344CB8AC3E}">
        <p14:creationId xmlns:p14="http://schemas.microsoft.com/office/powerpoint/2010/main" val="4320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Echogen</a:t>
            </a:r>
            <a:r>
              <a:rPr lang="en-US" dirty="0"/>
              <a:t> project DE-FE0031585 – Supercritical CO</a:t>
            </a:r>
            <a:r>
              <a:rPr lang="en-US" baseline="-25000" dirty="0"/>
              <a:t>2</a:t>
            </a:r>
            <a:r>
              <a:rPr lang="en-US" dirty="0"/>
              <a:t> (sCO</a:t>
            </a:r>
            <a:r>
              <a:rPr lang="en-US" baseline="-25000" dirty="0"/>
              <a:t>2</a:t>
            </a:r>
            <a:r>
              <a:rPr lang="en-US" dirty="0"/>
              <a:t>) power cycle + coal-fired stoker heater</a:t>
            </a:r>
          </a:p>
          <a:p>
            <a:pPr marL="801688" lvl="1" indent="-344488"/>
            <a:r>
              <a:rPr lang="en-US" dirty="0"/>
              <a:t>Leverages </a:t>
            </a:r>
            <a:r>
              <a:rPr lang="en-US" dirty="0" err="1"/>
              <a:t>Echogen</a:t>
            </a:r>
            <a:r>
              <a:rPr lang="en-US" dirty="0"/>
              <a:t> commercial sCO</a:t>
            </a:r>
            <a:r>
              <a:rPr lang="en-US" baseline="-25000" dirty="0"/>
              <a:t>2</a:t>
            </a:r>
            <a:r>
              <a:rPr lang="en-US" dirty="0"/>
              <a:t> power cycle</a:t>
            </a:r>
          </a:p>
          <a:p>
            <a:pPr marL="801688" lvl="1" indent="-344488"/>
            <a:r>
              <a:rPr lang="en-US" dirty="0"/>
              <a:t>Leverages DOE-funded study (DE-FE-0025959)</a:t>
            </a:r>
          </a:p>
          <a:p>
            <a:pPr marL="801688" lvl="1" indent="-344488"/>
            <a:r>
              <a:rPr lang="en-US" dirty="0"/>
              <a:t>Complementary to DOE STEP R&amp;D project</a:t>
            </a:r>
          </a:p>
          <a:p>
            <a:pPr marL="801688" lvl="1" indent="-344488"/>
            <a:r>
              <a:rPr lang="en-US" dirty="0"/>
              <a:t>Good lead-in to ongoing DOE “Coal FIRST” project</a:t>
            </a:r>
          </a:p>
          <a:p>
            <a:endParaRPr lang="en-US" dirty="0"/>
          </a:p>
        </p:txBody>
      </p:sp>
      <p:sp>
        <p:nvSpPr>
          <p:cNvPr id="4" name="Slide Number Placeholder 3"/>
          <p:cNvSpPr>
            <a:spLocks noGrp="1"/>
          </p:cNvSpPr>
          <p:nvPr>
            <p:ph type="sldNum" sz="quarter" idx="5"/>
          </p:nvPr>
        </p:nvSpPr>
        <p:spPr/>
        <p:txBody>
          <a:bodyPr/>
          <a:lstStyle/>
          <a:p>
            <a:fld id="{AEE705A4-3D65-4AB1-B266-6ECF6596F3E6}" type="slidenum">
              <a:rPr lang="en-US" smtClean="0"/>
              <a:t>3</a:t>
            </a:fld>
            <a:endParaRPr lang="en-US"/>
          </a:p>
        </p:txBody>
      </p:sp>
    </p:spTree>
    <p:extLst>
      <p:ext uri="{BB962C8B-B14F-4D97-AF65-F5344CB8AC3E}">
        <p14:creationId xmlns:p14="http://schemas.microsoft.com/office/powerpoint/2010/main" val="167888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Operates year around to provide heat, power and chilled water to the University of Missouri of campus.</a:t>
            </a:r>
          </a:p>
          <a:p>
            <a:pPr marL="171450" indent="-171450">
              <a:buFont typeface="Arial" panose="020B0604020202020204" pitchFamily="34" charset="0"/>
              <a:buChar char="•"/>
            </a:pPr>
            <a:r>
              <a:rPr lang="en-US" dirty="0"/>
              <a:t>Present capacity is 1.1 </a:t>
            </a:r>
            <a:r>
              <a:rPr lang="en-US" dirty="0" err="1"/>
              <a:t>MMlb</a:t>
            </a:r>
            <a:r>
              <a:rPr lang="en-US" dirty="0"/>
              <a:t>/</a:t>
            </a:r>
            <a:r>
              <a:rPr lang="en-US" dirty="0" err="1"/>
              <a:t>hr</a:t>
            </a:r>
            <a:r>
              <a:rPr lang="en-US" dirty="0"/>
              <a:t> of 60 </a:t>
            </a:r>
            <a:r>
              <a:rPr lang="en-US" dirty="0" err="1"/>
              <a:t>psig</a:t>
            </a:r>
            <a:r>
              <a:rPr lang="en-US" dirty="0"/>
              <a:t> steam and 66 MW of electrical power.</a:t>
            </a:r>
          </a:p>
          <a:p>
            <a:pPr marL="171450" indent="-171450">
              <a:buFont typeface="Arial" panose="020B0604020202020204" pitchFamily="34" charset="0"/>
              <a:buChar char="•"/>
            </a:pPr>
            <a:r>
              <a:rPr lang="en-US" dirty="0"/>
              <a:t>Decommissioning three existing boiler and replacing with new stoker heater and sCO2 power cycle.</a:t>
            </a:r>
          </a:p>
          <a:p>
            <a:pPr marL="171450" indent="-171450">
              <a:buFont typeface="Arial" panose="020B0604020202020204" pitchFamily="34" charset="0"/>
              <a:buChar char="•"/>
            </a:pPr>
            <a:r>
              <a:rPr lang="en-US" dirty="0"/>
              <a:t>Make use of existing infrastructure including boiler buildings, structures and foundations, cooling towers, electrical infrastructure and coal handling.</a:t>
            </a:r>
          </a:p>
          <a:p>
            <a:pPr marL="171450" indent="-171450">
              <a:buFont typeface="Arial" panose="020B0604020202020204" pitchFamily="34" charset="0"/>
              <a:buChar char="•"/>
            </a:pPr>
            <a:r>
              <a:rPr lang="en-US" dirty="0"/>
              <a:t>MU is interested in operating plant beyond DOE funded demonstration.</a:t>
            </a:r>
          </a:p>
          <a:p>
            <a:endParaRPr lang="en-US" dirty="0"/>
          </a:p>
        </p:txBody>
      </p:sp>
      <p:sp>
        <p:nvSpPr>
          <p:cNvPr id="4" name="Slide Number Placeholder 3"/>
          <p:cNvSpPr>
            <a:spLocks noGrp="1"/>
          </p:cNvSpPr>
          <p:nvPr>
            <p:ph type="sldNum" sz="quarter" idx="5"/>
          </p:nvPr>
        </p:nvSpPr>
        <p:spPr/>
        <p:txBody>
          <a:bodyPr/>
          <a:lstStyle/>
          <a:p>
            <a:fld id="{AEE705A4-3D65-4AB1-B266-6ECF6596F3E6}" type="slidenum">
              <a:rPr lang="en-US" smtClean="0"/>
              <a:t>7</a:t>
            </a:fld>
            <a:endParaRPr lang="en-US"/>
          </a:p>
        </p:txBody>
      </p:sp>
    </p:spTree>
    <p:extLst>
      <p:ext uri="{BB962C8B-B14F-4D97-AF65-F5344CB8AC3E}">
        <p14:creationId xmlns:p14="http://schemas.microsoft.com/office/powerpoint/2010/main" val="213462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r>
              <a:rPr lang="en-US" dirty="0"/>
              <a:t>Addition of low-grade heat addition bank (PHX-2) can be added for small cost to CO2 cycle efficiency</a:t>
            </a:r>
          </a:p>
          <a:p>
            <a:pPr marL="171450" indent="-171450">
              <a:buFont typeface="Arial" panose="020B0604020202020204" pitchFamily="34" charset="0"/>
              <a:buChar char="•"/>
            </a:pPr>
            <a:r>
              <a:rPr lang="en-US" dirty="0"/>
              <a:t>Assuming temperature leaving PHX-1 &gt; 525°C (≥ 55°C pinch) </a:t>
            </a:r>
          </a:p>
          <a:p>
            <a:pPr marL="171450" indent="-171450">
              <a:buFont typeface="Arial" panose="020B0604020202020204" pitchFamily="34" charset="0"/>
              <a:buChar char="•"/>
            </a:pPr>
            <a:r>
              <a:rPr lang="en-US" dirty="0"/>
              <a:t>Assuming temperature leaving PHX-2 &gt; 250°C</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PHX-2 bank can improve overall system efficiency due to improvement in fired heater efficiency</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AEE705A4-3D65-4AB1-B266-6ECF6596F3E6}" type="slidenum">
              <a:rPr lang="en-US" smtClean="0"/>
              <a:t>12</a:t>
            </a:fld>
            <a:endParaRPr lang="en-US"/>
          </a:p>
        </p:txBody>
      </p:sp>
    </p:spTree>
    <p:extLst>
      <p:ext uri="{BB962C8B-B14F-4D97-AF65-F5344CB8AC3E}">
        <p14:creationId xmlns:p14="http://schemas.microsoft.com/office/powerpoint/2010/main" val="270743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SCR – SNCR</a:t>
            </a:r>
          </a:p>
          <a:p>
            <a:endParaRPr lang="en-US" dirty="0"/>
          </a:p>
        </p:txBody>
      </p:sp>
      <p:sp>
        <p:nvSpPr>
          <p:cNvPr id="4" name="Slide Number Placeholder 3"/>
          <p:cNvSpPr>
            <a:spLocks noGrp="1"/>
          </p:cNvSpPr>
          <p:nvPr>
            <p:ph type="sldNum" sz="quarter" idx="5"/>
          </p:nvPr>
        </p:nvSpPr>
        <p:spPr/>
        <p:txBody>
          <a:bodyPr/>
          <a:lstStyle/>
          <a:p>
            <a:fld id="{AEE705A4-3D65-4AB1-B266-6ECF6596F3E6}" type="slidenum">
              <a:rPr lang="en-US" smtClean="0"/>
              <a:t>20</a:t>
            </a:fld>
            <a:endParaRPr lang="en-US"/>
          </a:p>
        </p:txBody>
      </p:sp>
    </p:spTree>
    <p:extLst>
      <p:ext uri="{BB962C8B-B14F-4D97-AF65-F5344CB8AC3E}">
        <p14:creationId xmlns:p14="http://schemas.microsoft.com/office/powerpoint/2010/main" val="3591510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 y="2119"/>
            <a:ext cx="9157050" cy="5150841"/>
          </a:xfrm>
          <a:prstGeom prst="rect">
            <a:avLst/>
          </a:prstGeom>
          <a:noFill/>
          <a:ln>
            <a:noFill/>
          </a:ln>
        </p:spPr>
      </p:pic>
      <p:sp>
        <p:nvSpPr>
          <p:cNvPr id="13" name="Google Shape;13;p2"/>
          <p:cNvSpPr txBox="1">
            <a:spLocks noGrp="1"/>
          </p:cNvSpPr>
          <p:nvPr>
            <p:ph type="ctrTitle"/>
          </p:nvPr>
        </p:nvSpPr>
        <p:spPr>
          <a:xfrm>
            <a:off x="0" y="4381497"/>
            <a:ext cx="9085500" cy="4674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2100"/>
              <a:buFont typeface="Arial"/>
              <a:buNone/>
              <a:defRPr sz="2100" b="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a:stretch/>
        </p:blipFill>
        <p:spPr>
          <a:xfrm>
            <a:off x="0" y="0"/>
            <a:ext cx="9157050" cy="5150841"/>
          </a:xfrm>
          <a:prstGeom prst="rect">
            <a:avLst/>
          </a:prstGeom>
          <a:noFill/>
          <a:ln>
            <a:noFill/>
          </a:ln>
        </p:spPr>
      </p:pic>
      <p:sp>
        <p:nvSpPr>
          <p:cNvPr id="25" name="Google Shape;25;p5"/>
          <p:cNvSpPr txBox="1">
            <a:spLocks noGrp="1"/>
          </p:cNvSpPr>
          <p:nvPr>
            <p:ph type="title"/>
          </p:nvPr>
        </p:nvSpPr>
        <p:spPr>
          <a:xfrm>
            <a:off x="628649" y="514178"/>
            <a:ext cx="7886699" cy="729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6"/>
              </a:buClr>
              <a:buSzPts val="2100"/>
              <a:buFont typeface="Arial"/>
              <a:buNone/>
              <a:defRPr sz="2100">
                <a:solidFill>
                  <a:schemeClr val="accent6"/>
                </a:solidFill>
                <a:latin typeface="Calibri" panose="020F0502020204030204" pitchFamily="34" charset="0"/>
                <a:ea typeface="Calibri" panose="020F0502020204030204" pitchFamily="34" charset="0"/>
                <a:cs typeface="Calibri" panose="020F0502020204030204" pitchFamily="34" charset="0"/>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26" name="Google Shape;26;p5"/>
          <p:cNvSpPr txBox="1">
            <a:spLocks noGrp="1"/>
          </p:cNvSpPr>
          <p:nvPr>
            <p:ph type="body" idx="1" hasCustomPrompt="1"/>
          </p:nvPr>
        </p:nvSpPr>
        <p:spPr>
          <a:xfrm>
            <a:off x="628650" y="1364673"/>
            <a:ext cx="7886700" cy="3613194"/>
          </a:xfrm>
          <a:prstGeom prst="rect">
            <a:avLst/>
          </a:prstGeom>
          <a:noFill/>
          <a:ln>
            <a:noFill/>
          </a:ln>
        </p:spPr>
        <p:txBody>
          <a:bodyPr spcFirstLastPara="1" wrap="square" lIns="68575" tIns="34275" rIns="68575" bIns="34275" anchor="t" anchorCtr="0">
            <a:normAutofit/>
          </a:bodyPr>
          <a:lstStyle>
            <a:lvl1pPr marL="273050" lvl="0" indent="-273050" algn="l">
              <a:lnSpc>
                <a:spcPct val="100000"/>
              </a:lnSpc>
              <a:spcBef>
                <a:spcPts val="0"/>
              </a:spcBef>
              <a:spcAft>
                <a:spcPts val="0"/>
              </a:spcAft>
              <a:buClr>
                <a:srgbClr val="272727"/>
              </a:buClr>
              <a:buSzPts val="2100"/>
              <a:buChar char="•"/>
              <a:defRPr>
                <a:solidFill>
                  <a:srgbClr val="272727"/>
                </a:solidFill>
                <a:latin typeface="Calibri" panose="020F0502020204030204" pitchFamily="34" charset="0"/>
                <a:ea typeface="Calibri" panose="020F0502020204030204" pitchFamily="34" charset="0"/>
                <a:cs typeface="Calibri" panose="020F0502020204030204" pitchFamily="34" charset="0"/>
                <a:sym typeface="Arial"/>
              </a:defRPr>
            </a:lvl1pPr>
            <a:lvl2pPr marL="640080" lvl="1" indent="-274320" algn="l">
              <a:lnSpc>
                <a:spcPct val="100000"/>
              </a:lnSpc>
              <a:spcBef>
                <a:spcPts val="0"/>
              </a:spcBef>
              <a:spcAft>
                <a:spcPts val="0"/>
              </a:spcAft>
              <a:buClr>
                <a:srgbClr val="272727"/>
              </a:buClr>
              <a:buSzPts val="1800"/>
              <a:buChar char="•"/>
              <a:defRPr>
                <a:solidFill>
                  <a:srgbClr val="272727"/>
                </a:solidFill>
                <a:latin typeface="Calibri" panose="020F0502020204030204" pitchFamily="34" charset="0"/>
                <a:ea typeface="Calibri" panose="020F0502020204030204" pitchFamily="34" charset="0"/>
                <a:cs typeface="Calibri" panose="020F0502020204030204" pitchFamily="34" charset="0"/>
                <a:sym typeface="Arial"/>
              </a:defRPr>
            </a:lvl2pPr>
            <a:lvl3pPr marL="1085850" lvl="2" indent="-273050" algn="l">
              <a:lnSpc>
                <a:spcPct val="100000"/>
              </a:lnSpc>
              <a:spcBef>
                <a:spcPts val="0"/>
              </a:spcBef>
              <a:spcAft>
                <a:spcPts val="0"/>
              </a:spcAft>
              <a:buClr>
                <a:srgbClr val="272727"/>
              </a:buClr>
              <a:buSzPts val="1500"/>
              <a:buChar char="•"/>
              <a:defRPr>
                <a:solidFill>
                  <a:srgbClr val="272727"/>
                </a:solidFill>
                <a:latin typeface="Arial"/>
                <a:ea typeface="Calibri" panose="020F0502020204030204" pitchFamily="34" charset="0"/>
                <a:cs typeface="Arial"/>
                <a:sym typeface="Arial"/>
              </a:defRPr>
            </a:lvl3pPr>
            <a:lvl4pPr marL="1828800" lvl="3" indent="-317500" algn="l">
              <a:lnSpc>
                <a:spcPct val="90000"/>
              </a:lnSpc>
              <a:spcBef>
                <a:spcPts val="400"/>
              </a:spcBef>
              <a:spcAft>
                <a:spcPts val="0"/>
              </a:spcAft>
              <a:buClr>
                <a:srgbClr val="272727"/>
              </a:buClr>
              <a:buSzPts val="1400"/>
              <a:buChar char="•"/>
              <a:defRPr>
                <a:solidFill>
                  <a:srgbClr val="272727"/>
                </a:solidFill>
                <a:latin typeface="Arial"/>
                <a:ea typeface="Arial"/>
                <a:cs typeface="Arial"/>
                <a:sym typeface="Arial"/>
              </a:defRPr>
            </a:lvl4pPr>
            <a:lvl5pPr marL="2286000" lvl="4" indent="-317500" algn="l">
              <a:lnSpc>
                <a:spcPct val="90000"/>
              </a:lnSpc>
              <a:spcBef>
                <a:spcPts val="400"/>
              </a:spcBef>
              <a:spcAft>
                <a:spcPts val="0"/>
              </a:spcAft>
              <a:buClr>
                <a:srgbClr val="272727"/>
              </a:buClr>
              <a:buSzPts val="1400"/>
              <a:buChar char="•"/>
              <a:defRPr>
                <a:solidFill>
                  <a:srgbClr val="272727"/>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r>
              <a:rPr lang="en-US" dirty="0"/>
              <a:t>Level 1</a:t>
            </a:r>
          </a:p>
          <a:p>
            <a:pPr lvl="1"/>
            <a:r>
              <a:rPr lang="en-US" dirty="0"/>
              <a:t>Level 2</a:t>
            </a:r>
          </a:p>
          <a:p>
            <a:pPr lvl="2"/>
            <a:r>
              <a:rPr lang="en-US" dirty="0"/>
              <a:t>Level 3</a:t>
            </a:r>
            <a:endParaRPr dirty="0"/>
          </a:p>
        </p:txBody>
      </p:sp>
      <p:sp>
        <p:nvSpPr>
          <p:cNvPr id="27" name="Google Shape;27;p5"/>
          <p:cNvSpPr txBox="1"/>
          <p:nvPr/>
        </p:nvSpPr>
        <p:spPr>
          <a:xfrm>
            <a:off x="583341" y="4775999"/>
            <a:ext cx="797100" cy="1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600" b="0" i="0" u="none" strike="noStrike" cap="none">
                <a:solidFill>
                  <a:schemeClr val="accent2"/>
                </a:solidFill>
                <a:latin typeface="Calibri"/>
                <a:ea typeface="Calibri"/>
                <a:cs typeface="Calibri"/>
                <a:sym typeface="Calibri"/>
              </a:rPr>
              <a:t>‹#›</a:t>
            </a:fld>
            <a:endParaRPr sz="600" dirty="0">
              <a:solidFill>
                <a:schemeClr val="accent2"/>
              </a:solidFill>
              <a:latin typeface="Calibri"/>
              <a:ea typeface="Calibri"/>
              <a:cs typeface="Calibri"/>
              <a:sym typeface="Calibri"/>
            </a:endParaRPr>
          </a:p>
        </p:txBody>
      </p:sp>
      <p:pic>
        <p:nvPicPr>
          <p:cNvPr id="28" name="Google Shape;28;p5" descr="ECHOGEN_Wordmark_RGB.jpg"/>
          <p:cNvPicPr preferRelativeResize="0"/>
          <p:nvPr/>
        </p:nvPicPr>
        <p:blipFill rotWithShape="1">
          <a:blip r:embed="rId3">
            <a:alphaModFix/>
          </a:blip>
          <a:srcRect/>
          <a:stretch/>
        </p:blipFill>
        <p:spPr>
          <a:xfrm>
            <a:off x="7593155" y="4706938"/>
            <a:ext cx="967504" cy="270929"/>
          </a:xfrm>
          <a:prstGeom prst="rect">
            <a:avLst/>
          </a:prstGeom>
          <a:noFill/>
          <a:ln>
            <a:noFill/>
          </a:ln>
        </p:spPr>
      </p:pic>
      <p:cxnSp>
        <p:nvCxnSpPr>
          <p:cNvPr id="30" name="Google Shape;30;p5"/>
          <p:cNvCxnSpPr/>
          <p:nvPr/>
        </p:nvCxnSpPr>
        <p:spPr>
          <a:xfrm>
            <a:off x="860144" y="4775999"/>
            <a:ext cx="0" cy="203400"/>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24957157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CBCAC11-16EF-4E78-A561-6A09B9CC0FCE}" type="slidenum">
              <a:rPr lang="en-US" smtClean="0"/>
              <a:pPr/>
              <a:t>‹#›</a:t>
            </a:fld>
            <a:endParaRPr lang="en-US"/>
          </a:p>
        </p:txBody>
      </p:sp>
    </p:spTree>
    <p:extLst>
      <p:ext uri="{BB962C8B-B14F-4D97-AF65-F5344CB8AC3E}">
        <p14:creationId xmlns:p14="http://schemas.microsoft.com/office/powerpoint/2010/main" val="2887419280"/>
      </p:ext>
    </p:extLst>
  </p:cSld>
  <p:clrMapOvr>
    <a:masterClrMapping/>
  </p:clrMapOvr>
  <p:transition spd="med" advTm="15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11" name="Google Shape;24;p5">
            <a:extLst>
              <a:ext uri="{FF2B5EF4-FFF2-40B4-BE49-F238E27FC236}">
                <a16:creationId xmlns:a16="http://schemas.microsoft.com/office/drawing/2014/main" id="{F2F3C921-053C-4EBC-915F-923052E84A82}"/>
              </a:ext>
            </a:extLst>
          </p:cNvPr>
          <p:cNvPicPr preferRelativeResize="0"/>
          <p:nvPr userDrawn="1"/>
        </p:nvPicPr>
        <p:blipFill rotWithShape="1">
          <a:blip r:embed="rId5">
            <a:alphaModFix/>
          </a:blip>
          <a:srcRect/>
          <a:stretch/>
        </p:blipFill>
        <p:spPr>
          <a:xfrm>
            <a:off x="0" y="0"/>
            <a:ext cx="9157050" cy="5150841"/>
          </a:xfrm>
          <a:prstGeom prst="rect">
            <a:avLst/>
          </a:prstGeom>
          <a:noFill/>
          <a:ln>
            <a:noFill/>
          </a:ln>
        </p:spPr>
      </p:pic>
      <p:sp>
        <p:nvSpPr>
          <p:cNvPr id="6" name="Google Shape;6;p1"/>
          <p:cNvSpPr txBox="1">
            <a:spLocks noGrp="1"/>
          </p:cNvSpPr>
          <p:nvPr>
            <p:ph type="title"/>
          </p:nvPr>
        </p:nvSpPr>
        <p:spPr>
          <a:xfrm>
            <a:off x="628650" y="510882"/>
            <a:ext cx="7886700" cy="723694"/>
          </a:xfrm>
          <a:prstGeom prst="rect">
            <a:avLst/>
          </a:prstGeom>
          <a:noFill/>
          <a:ln>
            <a:noFill/>
          </a:ln>
        </p:spPr>
        <p:txBody>
          <a:bodyPr spcFirstLastPara="1" wrap="square" lIns="68575" tIns="34275" rIns="68575" bIns="34275" anchor="ctr" anchorCtr="0">
            <a:noAutofit/>
          </a:bodyPr>
          <a:lstStyle/>
          <a:p>
            <a:pPr lvl="0">
              <a:lnSpc>
                <a:spcPct val="90000"/>
              </a:lnSpc>
              <a:buClr>
                <a:schemeClr val="accent6"/>
              </a:buClr>
              <a:buSzPts val="2100"/>
              <a:buNone/>
            </a:pPr>
            <a:endParaRPr dirty="0"/>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dirty="0"/>
              <a:t>Level 1</a:t>
            </a:r>
          </a:p>
          <a:p>
            <a:pPr lvl="1"/>
            <a:r>
              <a:rPr lang="en-US" dirty="0"/>
              <a:t>Level 2</a:t>
            </a:r>
          </a:p>
          <a:p>
            <a:pPr lvl="2"/>
            <a:r>
              <a:rPr lang="en-US" dirty="0"/>
              <a:t>Level 3</a:t>
            </a:r>
          </a:p>
          <a:p>
            <a:endParaRPr dirty="0"/>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91919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91919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919191"/>
                </a:solidFill>
                <a:latin typeface="Calibri"/>
                <a:ea typeface="Calibri"/>
                <a:cs typeface="Calibri"/>
                <a:sym typeface="Calibri"/>
              </a:defRPr>
            </a:lvl1pPr>
            <a:lvl2pPr marL="0" marR="0" lvl="1" indent="0" algn="r" rtl="0">
              <a:spcBef>
                <a:spcPts val="0"/>
              </a:spcBef>
              <a:buNone/>
              <a:defRPr sz="900" b="0" i="0" u="none" strike="noStrike" cap="none">
                <a:solidFill>
                  <a:srgbClr val="919191"/>
                </a:solidFill>
                <a:latin typeface="Calibri"/>
                <a:ea typeface="Calibri"/>
                <a:cs typeface="Calibri"/>
                <a:sym typeface="Calibri"/>
              </a:defRPr>
            </a:lvl2pPr>
            <a:lvl3pPr marL="0" marR="0" lvl="2" indent="0" algn="r" rtl="0">
              <a:spcBef>
                <a:spcPts val="0"/>
              </a:spcBef>
              <a:buNone/>
              <a:defRPr sz="900" b="0" i="0" u="none" strike="noStrike" cap="none">
                <a:solidFill>
                  <a:srgbClr val="919191"/>
                </a:solidFill>
                <a:latin typeface="Calibri"/>
                <a:ea typeface="Calibri"/>
                <a:cs typeface="Calibri"/>
                <a:sym typeface="Calibri"/>
              </a:defRPr>
            </a:lvl3pPr>
            <a:lvl4pPr marL="0" marR="0" lvl="3" indent="0" algn="r" rtl="0">
              <a:spcBef>
                <a:spcPts val="0"/>
              </a:spcBef>
              <a:buNone/>
              <a:defRPr sz="900" b="0" i="0" u="none" strike="noStrike" cap="none">
                <a:solidFill>
                  <a:srgbClr val="919191"/>
                </a:solidFill>
                <a:latin typeface="Calibri"/>
                <a:ea typeface="Calibri"/>
                <a:cs typeface="Calibri"/>
                <a:sym typeface="Calibri"/>
              </a:defRPr>
            </a:lvl4pPr>
            <a:lvl5pPr marL="0" marR="0" lvl="4" indent="0" algn="r" rtl="0">
              <a:spcBef>
                <a:spcPts val="0"/>
              </a:spcBef>
              <a:buNone/>
              <a:defRPr sz="900" b="0" i="0" u="none" strike="noStrike" cap="none">
                <a:solidFill>
                  <a:srgbClr val="919191"/>
                </a:solidFill>
                <a:latin typeface="Calibri"/>
                <a:ea typeface="Calibri"/>
                <a:cs typeface="Calibri"/>
                <a:sym typeface="Calibri"/>
              </a:defRPr>
            </a:lvl5pPr>
            <a:lvl6pPr marL="0" marR="0" lvl="5" indent="0" algn="r" rtl="0">
              <a:spcBef>
                <a:spcPts val="0"/>
              </a:spcBef>
              <a:buNone/>
              <a:defRPr sz="900" b="0" i="0" u="none" strike="noStrike" cap="none">
                <a:solidFill>
                  <a:srgbClr val="919191"/>
                </a:solidFill>
                <a:latin typeface="Calibri"/>
                <a:ea typeface="Calibri"/>
                <a:cs typeface="Calibri"/>
                <a:sym typeface="Calibri"/>
              </a:defRPr>
            </a:lvl6pPr>
            <a:lvl7pPr marL="0" marR="0" lvl="6" indent="0" algn="r" rtl="0">
              <a:spcBef>
                <a:spcPts val="0"/>
              </a:spcBef>
              <a:buNone/>
              <a:defRPr sz="900" b="0" i="0" u="none" strike="noStrike" cap="none">
                <a:solidFill>
                  <a:srgbClr val="919191"/>
                </a:solidFill>
                <a:latin typeface="Calibri"/>
                <a:ea typeface="Calibri"/>
                <a:cs typeface="Calibri"/>
                <a:sym typeface="Calibri"/>
              </a:defRPr>
            </a:lvl7pPr>
            <a:lvl8pPr marL="0" marR="0" lvl="7" indent="0" algn="r" rtl="0">
              <a:spcBef>
                <a:spcPts val="0"/>
              </a:spcBef>
              <a:buNone/>
              <a:defRPr sz="900" b="0" i="0" u="none" strike="noStrike" cap="none">
                <a:solidFill>
                  <a:srgbClr val="919191"/>
                </a:solidFill>
                <a:latin typeface="Calibri"/>
                <a:ea typeface="Calibri"/>
                <a:cs typeface="Calibri"/>
                <a:sym typeface="Calibri"/>
              </a:defRPr>
            </a:lvl8pPr>
            <a:lvl9pPr marL="0" marR="0" lvl="8" indent="0" algn="r" rtl="0">
              <a:spcBef>
                <a:spcPts val="0"/>
              </a:spcBef>
              <a:buNone/>
              <a:defRPr sz="900" b="0" i="0" u="none" strike="noStrike" cap="none">
                <a:solidFill>
                  <a:srgbClr val="9191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3" r:id="rId2"/>
    <p:sldLayoutId id="214748366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dirty="0">
          <a:solidFill>
            <a:schemeClr val="accent6"/>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indent="-361950" algn="l" rtl="0">
        <a:lnSpc>
          <a:spcPct val="100000"/>
        </a:lnSpc>
        <a:spcBef>
          <a:spcPts val="60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ctrTitle"/>
          </p:nvPr>
        </p:nvSpPr>
        <p:spPr>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endParaRPr sz="1800" b="1" dirty="0"/>
          </a:p>
          <a:p>
            <a:pPr lvl="0"/>
            <a:r>
              <a:rPr lang="en-US" dirty="0"/>
              <a:t>Supercritical Carbon Dioxide Primary Power Large - Scale Pilot Plant </a:t>
            </a:r>
            <a:endParaRPr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B2CA-9C37-492D-AE7B-2B99C339BBDD}"/>
              </a:ext>
            </a:extLst>
          </p:cNvPr>
          <p:cNvSpPr>
            <a:spLocks noGrp="1"/>
          </p:cNvSpPr>
          <p:nvPr>
            <p:ph type="title"/>
          </p:nvPr>
        </p:nvSpPr>
        <p:spPr/>
        <p:txBody>
          <a:bodyPr/>
          <a:lstStyle/>
          <a:p>
            <a:r>
              <a:rPr lang="en-US" dirty="0"/>
              <a:t>Phase I Architecture</a:t>
            </a:r>
          </a:p>
        </p:txBody>
      </p:sp>
      <p:sp>
        <p:nvSpPr>
          <p:cNvPr id="12" name="Text Placeholder 11">
            <a:extLst>
              <a:ext uri="{FF2B5EF4-FFF2-40B4-BE49-F238E27FC236}">
                <a16:creationId xmlns:a16="http://schemas.microsoft.com/office/drawing/2014/main" id="{1815C2EA-68DF-46EB-837C-9D73352829B5}"/>
              </a:ext>
            </a:extLst>
          </p:cNvPr>
          <p:cNvSpPr>
            <a:spLocks noGrp="1"/>
          </p:cNvSpPr>
          <p:nvPr>
            <p:ph type="body" idx="1"/>
          </p:nvPr>
        </p:nvSpPr>
        <p:spPr>
          <a:xfrm>
            <a:off x="628649" y="1658153"/>
            <a:ext cx="3816970" cy="2940911"/>
          </a:xfrm>
        </p:spPr>
        <p:txBody>
          <a:bodyPr>
            <a:normAutofit/>
          </a:bodyPr>
          <a:lstStyle/>
          <a:p>
            <a:r>
              <a:rPr lang="en-US" sz="1800" dirty="0"/>
              <a:t>Conventional recompression Brayton cycle with single point of heat addition</a:t>
            </a:r>
          </a:p>
          <a:p>
            <a:r>
              <a:rPr lang="en-US" sz="1800" dirty="0"/>
              <a:t>Dual turbine-driven compressors</a:t>
            </a:r>
          </a:p>
          <a:p>
            <a:r>
              <a:rPr lang="en-US" sz="1800" dirty="0"/>
              <a:t>Steam generating bank to reduce flue gas temperature and provide low pressure steam to plant</a:t>
            </a:r>
          </a:p>
          <a:p>
            <a:r>
              <a:rPr lang="en-US" sz="1800" dirty="0"/>
              <a:t>Complete environmental control system – NOx, </a:t>
            </a:r>
            <a:r>
              <a:rPr lang="en-US" sz="1800" dirty="0" err="1"/>
              <a:t>SOx</a:t>
            </a:r>
            <a:r>
              <a:rPr lang="en-US" sz="1800" dirty="0"/>
              <a:t> and particulate control</a:t>
            </a:r>
          </a:p>
          <a:p>
            <a:endParaRPr lang="en-US" sz="1800" dirty="0"/>
          </a:p>
        </p:txBody>
      </p:sp>
      <p:sp>
        <p:nvSpPr>
          <p:cNvPr id="5" name="Slide Number Placeholder 4">
            <a:extLst>
              <a:ext uri="{FF2B5EF4-FFF2-40B4-BE49-F238E27FC236}">
                <a16:creationId xmlns:a16="http://schemas.microsoft.com/office/drawing/2014/main" id="{409B5BBF-9543-4BE3-9665-A9F22D24C8EF}"/>
              </a:ext>
            </a:extLst>
          </p:cNvPr>
          <p:cNvSpPr>
            <a:spLocks noGrp="1"/>
          </p:cNvSpPr>
          <p:nvPr>
            <p:ph type="sldNum" sz="quarter" idx="4294967295"/>
          </p:nvPr>
        </p:nvSpPr>
        <p:spPr>
          <a:xfrm>
            <a:off x="7086600" y="4767263"/>
            <a:ext cx="2057400" cy="274637"/>
          </a:xfrm>
        </p:spPr>
        <p:txBody>
          <a:bodyPr/>
          <a:lstStyle/>
          <a:p>
            <a:fld id="{FCBCAC11-16EF-4E78-A561-6A09B9CC0FCE}" type="slidenum">
              <a:rPr lang="en-US" smtClean="0"/>
              <a:pPr/>
              <a:t>10</a:t>
            </a:fld>
            <a:endParaRPr lang="en-US"/>
          </a:p>
        </p:txBody>
      </p:sp>
      <p:pic>
        <p:nvPicPr>
          <p:cNvPr id="6" name="Content Placeholder 35">
            <a:extLst>
              <a:ext uri="{FF2B5EF4-FFF2-40B4-BE49-F238E27FC236}">
                <a16:creationId xmlns:a16="http://schemas.microsoft.com/office/drawing/2014/main" id="{167104FC-8DEC-4E07-860F-3FF62CAA882E}"/>
              </a:ext>
            </a:extLst>
          </p:cNvPr>
          <p:cNvPicPr>
            <a:picLocks noGrp="1" noChangeAspect="1"/>
          </p:cNvPicPr>
          <p:nvPr>
            <p:ph idx="4294967295"/>
          </p:nvPr>
        </p:nvPicPr>
        <p:blipFill>
          <a:blip r:embed="rId2"/>
          <a:stretch>
            <a:fillRect/>
          </a:stretch>
        </p:blipFill>
        <p:spPr>
          <a:xfrm>
            <a:off x="4282068" y="1099854"/>
            <a:ext cx="4609171" cy="3913586"/>
          </a:xfrm>
        </p:spPr>
      </p:pic>
    </p:spTree>
    <p:extLst>
      <p:ext uri="{BB962C8B-B14F-4D97-AF65-F5344CB8AC3E}">
        <p14:creationId xmlns:p14="http://schemas.microsoft.com/office/powerpoint/2010/main" val="295861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67EB-BC11-4693-8B3C-65F08BCCCFF1}"/>
              </a:ext>
            </a:extLst>
          </p:cNvPr>
          <p:cNvSpPr>
            <a:spLocks noGrp="1"/>
          </p:cNvSpPr>
          <p:nvPr>
            <p:ph type="title"/>
          </p:nvPr>
        </p:nvSpPr>
        <p:spPr/>
        <p:txBody>
          <a:bodyPr/>
          <a:lstStyle/>
          <a:p>
            <a:r>
              <a:rPr lang="en-US" dirty="0"/>
              <a:t>Phase II Architecture</a:t>
            </a:r>
          </a:p>
        </p:txBody>
      </p:sp>
      <p:sp>
        <p:nvSpPr>
          <p:cNvPr id="6" name="Content Placeholder 5">
            <a:extLst>
              <a:ext uri="{FF2B5EF4-FFF2-40B4-BE49-F238E27FC236}">
                <a16:creationId xmlns:a16="http://schemas.microsoft.com/office/drawing/2014/main" id="{D241E532-EA16-4D19-BD3E-6ABE05C2E752}"/>
              </a:ext>
            </a:extLst>
          </p:cNvPr>
          <p:cNvSpPr>
            <a:spLocks noGrp="1"/>
          </p:cNvSpPr>
          <p:nvPr>
            <p:ph sz="half" idx="1"/>
          </p:nvPr>
        </p:nvSpPr>
        <p:spPr>
          <a:xfrm>
            <a:off x="427463" y="1732155"/>
            <a:ext cx="4038600" cy="2780692"/>
          </a:xfrm>
        </p:spPr>
        <p:txBody>
          <a:bodyPr>
            <a:normAutofit/>
          </a:bodyPr>
          <a:lstStyle/>
          <a:p>
            <a:r>
              <a:rPr lang="en-US" sz="1800" dirty="0"/>
              <a:t>Remove steam generating bank</a:t>
            </a:r>
          </a:p>
          <a:p>
            <a:r>
              <a:rPr lang="en-US" sz="1800" dirty="0"/>
              <a:t>Add convective bank (PHX-2) with partial, low-temperature CO</a:t>
            </a:r>
            <a:r>
              <a:rPr lang="en-US" sz="1800" baseline="-25000" dirty="0"/>
              <a:t>2</a:t>
            </a:r>
            <a:r>
              <a:rPr lang="en-US" sz="1800" dirty="0"/>
              <a:t> flow (+10% in heater efficiency)</a:t>
            </a:r>
          </a:p>
          <a:p>
            <a:r>
              <a:rPr lang="en-US" sz="1800" dirty="0"/>
              <a:t>Split PHX-2 around SCR</a:t>
            </a:r>
          </a:p>
          <a:p>
            <a:r>
              <a:rPr lang="en-US" sz="1800" dirty="0"/>
              <a:t>Move air heater down stream</a:t>
            </a:r>
          </a:p>
          <a:p>
            <a:r>
              <a:rPr lang="en-US" sz="1800" dirty="0"/>
              <a:t>Make use of existing cooling tower</a:t>
            </a:r>
          </a:p>
          <a:p>
            <a:endParaRPr lang="en-US" sz="1800" dirty="0"/>
          </a:p>
        </p:txBody>
      </p:sp>
      <p:sp>
        <p:nvSpPr>
          <p:cNvPr id="5" name="Slide Number Placeholder 4">
            <a:extLst>
              <a:ext uri="{FF2B5EF4-FFF2-40B4-BE49-F238E27FC236}">
                <a16:creationId xmlns:a16="http://schemas.microsoft.com/office/drawing/2014/main" id="{DB98A1B3-1BDC-4AA9-AE0F-CE5EFF9648E9}"/>
              </a:ext>
            </a:extLst>
          </p:cNvPr>
          <p:cNvSpPr>
            <a:spLocks noGrp="1"/>
          </p:cNvSpPr>
          <p:nvPr>
            <p:ph type="sldNum" sz="quarter" idx="12"/>
          </p:nvPr>
        </p:nvSpPr>
        <p:spPr/>
        <p:txBody>
          <a:bodyPr/>
          <a:lstStyle/>
          <a:p>
            <a:fld id="{FCBCAC11-16EF-4E78-A561-6A09B9CC0FCE}" type="slidenum">
              <a:rPr lang="en-US" smtClean="0"/>
              <a:pPr/>
              <a:t>11</a:t>
            </a:fld>
            <a:endParaRPr lang="en-US"/>
          </a:p>
        </p:txBody>
      </p:sp>
      <p:pic>
        <p:nvPicPr>
          <p:cNvPr id="11" name="Content Placeholder 4">
            <a:extLst>
              <a:ext uri="{FF2B5EF4-FFF2-40B4-BE49-F238E27FC236}">
                <a16:creationId xmlns:a16="http://schemas.microsoft.com/office/drawing/2014/main" id="{A7365B62-FA99-4836-8A97-4EEB04066BA1}"/>
              </a:ext>
            </a:extLst>
          </p:cNvPr>
          <p:cNvPicPr>
            <a:picLocks noChangeAspect="1"/>
          </p:cNvPicPr>
          <p:nvPr/>
        </p:nvPicPr>
        <p:blipFill>
          <a:blip r:embed="rId2"/>
          <a:stretch>
            <a:fillRect/>
          </a:stretch>
        </p:blipFill>
        <p:spPr>
          <a:xfrm>
            <a:off x="4025596" y="1372790"/>
            <a:ext cx="4999458" cy="3687283"/>
          </a:xfrm>
          <a:prstGeom prst="rect">
            <a:avLst/>
          </a:prstGeom>
        </p:spPr>
      </p:pic>
    </p:spTree>
    <p:extLst>
      <p:ext uri="{BB962C8B-B14F-4D97-AF65-F5344CB8AC3E}">
        <p14:creationId xmlns:p14="http://schemas.microsoft.com/office/powerpoint/2010/main" val="3486693216"/>
      </p:ext>
    </p:extLst>
  </p:cSld>
  <p:clrMapOvr>
    <a:masterClrMapping/>
  </p:clrMapOvr>
  <p:transition spd="med" advTm="15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C954-4804-4D00-8A01-D11993B2DE5C}"/>
              </a:ext>
            </a:extLst>
          </p:cNvPr>
          <p:cNvSpPr>
            <a:spLocks noGrp="1"/>
          </p:cNvSpPr>
          <p:nvPr>
            <p:ph type="title"/>
          </p:nvPr>
        </p:nvSpPr>
        <p:spPr/>
        <p:txBody>
          <a:bodyPr/>
          <a:lstStyle/>
          <a:p>
            <a:r>
              <a:rPr lang="en-US" dirty="0"/>
              <a:t>Power cycle / fired heater efficiency balancing</a:t>
            </a:r>
          </a:p>
        </p:txBody>
      </p:sp>
      <p:sp>
        <p:nvSpPr>
          <p:cNvPr id="5" name="Slide Number Placeholder 4">
            <a:extLst>
              <a:ext uri="{FF2B5EF4-FFF2-40B4-BE49-F238E27FC236}">
                <a16:creationId xmlns:a16="http://schemas.microsoft.com/office/drawing/2014/main" id="{D098E4CC-71F5-4C9F-8917-64A53D0B07F5}"/>
              </a:ext>
            </a:extLst>
          </p:cNvPr>
          <p:cNvSpPr>
            <a:spLocks noGrp="1"/>
          </p:cNvSpPr>
          <p:nvPr>
            <p:ph type="sldNum" sz="quarter" idx="12"/>
          </p:nvPr>
        </p:nvSpPr>
        <p:spPr/>
        <p:txBody>
          <a:bodyPr/>
          <a:lstStyle/>
          <a:p>
            <a:fld id="{FCBCAC11-16EF-4E78-A561-6A09B9CC0FCE}" type="slidenum">
              <a:rPr lang="en-US" smtClean="0"/>
              <a:pPr/>
              <a:t>12</a:t>
            </a:fld>
            <a:endParaRPr lang="en-US"/>
          </a:p>
        </p:txBody>
      </p:sp>
      <p:pic>
        <p:nvPicPr>
          <p:cNvPr id="8" name="Content Placeholder 9">
            <a:extLst>
              <a:ext uri="{FF2B5EF4-FFF2-40B4-BE49-F238E27FC236}">
                <a16:creationId xmlns:a16="http://schemas.microsoft.com/office/drawing/2014/main" id="{62523AF9-3E37-40BC-B350-71B624A26F3C}"/>
              </a:ext>
            </a:extLst>
          </p:cNvPr>
          <p:cNvPicPr>
            <a:picLocks noChangeAspect="1"/>
          </p:cNvPicPr>
          <p:nvPr/>
        </p:nvPicPr>
        <p:blipFill>
          <a:blip r:embed="rId3"/>
          <a:stretch>
            <a:fillRect/>
          </a:stretch>
        </p:blipFill>
        <p:spPr>
          <a:xfrm>
            <a:off x="1428750" y="1340596"/>
            <a:ext cx="3028950" cy="2271713"/>
          </a:xfrm>
          <a:prstGeom prst="rect">
            <a:avLst/>
          </a:prstGeom>
        </p:spPr>
      </p:pic>
      <p:pic>
        <p:nvPicPr>
          <p:cNvPr id="10" name="Content Placeholder 14">
            <a:extLst>
              <a:ext uri="{FF2B5EF4-FFF2-40B4-BE49-F238E27FC236}">
                <a16:creationId xmlns:a16="http://schemas.microsoft.com/office/drawing/2014/main" id="{80D07250-28FA-4075-BE6C-1724355B38DA}"/>
              </a:ext>
            </a:extLst>
          </p:cNvPr>
          <p:cNvPicPr>
            <a:picLocks noChangeAspect="1"/>
          </p:cNvPicPr>
          <p:nvPr/>
        </p:nvPicPr>
        <p:blipFill>
          <a:blip r:embed="rId4"/>
          <a:stretch>
            <a:fillRect/>
          </a:stretch>
        </p:blipFill>
        <p:spPr>
          <a:xfrm>
            <a:off x="4572000" y="1383458"/>
            <a:ext cx="3028950" cy="2271713"/>
          </a:xfrm>
          <a:prstGeom prst="rect">
            <a:avLst/>
          </a:prstGeom>
        </p:spPr>
      </p:pic>
      <p:sp>
        <p:nvSpPr>
          <p:cNvPr id="12" name="TextBox 11">
            <a:extLst>
              <a:ext uri="{FF2B5EF4-FFF2-40B4-BE49-F238E27FC236}">
                <a16:creationId xmlns:a16="http://schemas.microsoft.com/office/drawing/2014/main" id="{8F585C9D-6937-4563-9C20-DB93C2778507}"/>
              </a:ext>
            </a:extLst>
          </p:cNvPr>
          <p:cNvSpPr txBox="1"/>
          <p:nvPr/>
        </p:nvSpPr>
        <p:spPr>
          <a:xfrm>
            <a:off x="1543050" y="4728002"/>
            <a:ext cx="6057900" cy="415498"/>
          </a:xfrm>
          <a:prstGeom prst="rect">
            <a:avLst/>
          </a:prstGeom>
          <a:noFill/>
        </p:spPr>
        <p:txBody>
          <a:bodyPr wrap="square" rtlCol="0">
            <a:spAutoFit/>
          </a:bodyPr>
          <a:lstStyle/>
          <a:p>
            <a:r>
              <a:rPr lang="en-US" sz="1050" dirty="0"/>
              <a:t>Note: Based on </a:t>
            </a:r>
            <a:r>
              <a:rPr lang="en-US" sz="1050" dirty="0" err="1">
                <a:latin typeface="Symbol" panose="05050102010706020507" pitchFamily="18" charset="2"/>
              </a:rPr>
              <a:t>D</a:t>
            </a:r>
            <a:r>
              <a:rPr lang="en-US" sz="1050" dirty="0" err="1"/>
              <a:t>T</a:t>
            </a:r>
            <a:r>
              <a:rPr lang="en-US" sz="1050" baseline="-25000" dirty="0" err="1"/>
              <a:t>pp</a:t>
            </a:r>
            <a:r>
              <a:rPr lang="en-US" sz="1050" dirty="0"/>
              <a:t> ≥ 100°F (55°C) per Riley Phase I proposal , where </a:t>
            </a:r>
            <a:r>
              <a:rPr lang="en-US" sz="1050" dirty="0" err="1">
                <a:latin typeface="Symbol" panose="05050102010706020507" pitchFamily="18" charset="2"/>
              </a:rPr>
              <a:t>D</a:t>
            </a:r>
            <a:r>
              <a:rPr lang="en-US" sz="1050" dirty="0" err="1"/>
              <a:t>T</a:t>
            </a:r>
            <a:r>
              <a:rPr lang="en-US" sz="1050" baseline="-25000" dirty="0" err="1"/>
              <a:t>pp</a:t>
            </a:r>
            <a:r>
              <a:rPr lang="en-US" sz="1050" dirty="0"/>
              <a:t> is the difference between the gas temperature leaving PHX-1 and the CO2 temperature entering PHX-1.</a:t>
            </a:r>
          </a:p>
        </p:txBody>
      </p:sp>
      <p:graphicFrame>
        <p:nvGraphicFramePr>
          <p:cNvPr id="13" name="Table 12">
            <a:extLst>
              <a:ext uri="{FF2B5EF4-FFF2-40B4-BE49-F238E27FC236}">
                <a16:creationId xmlns:a16="http://schemas.microsoft.com/office/drawing/2014/main" id="{EC0EEB78-4387-4F8E-B146-CF8CC2DB7377}"/>
              </a:ext>
            </a:extLst>
          </p:cNvPr>
          <p:cNvGraphicFramePr>
            <a:graphicFrameLocks noGrp="1"/>
          </p:cNvGraphicFramePr>
          <p:nvPr>
            <p:extLst>
              <p:ext uri="{D42A27DB-BD31-4B8C-83A1-F6EECF244321}">
                <p14:modId xmlns:p14="http://schemas.microsoft.com/office/powerpoint/2010/main" val="1803207477"/>
              </p:ext>
            </p:extLst>
          </p:nvPr>
        </p:nvGraphicFramePr>
        <p:xfrm>
          <a:off x="2228850" y="3792331"/>
          <a:ext cx="4572000" cy="834390"/>
        </p:xfrm>
        <a:graphic>
          <a:graphicData uri="http://schemas.openxmlformats.org/drawingml/2006/table">
            <a:tbl>
              <a:tblPr firstRow="1" bandRow="1">
                <a:tableStyleId>{93296810-A885-4BE3-A3E7-6D5BEEA58F35}</a:tableStyleId>
              </a:tblPr>
              <a:tblGrid>
                <a:gridCol w="1143000">
                  <a:extLst>
                    <a:ext uri="{9D8B030D-6E8A-4147-A177-3AD203B41FA5}">
                      <a16:colId xmlns:a16="http://schemas.microsoft.com/office/drawing/2014/main" val="3228955357"/>
                    </a:ext>
                  </a:extLst>
                </a:gridCol>
                <a:gridCol w="1143000">
                  <a:extLst>
                    <a:ext uri="{9D8B030D-6E8A-4147-A177-3AD203B41FA5}">
                      <a16:colId xmlns:a16="http://schemas.microsoft.com/office/drawing/2014/main" val="3360228282"/>
                    </a:ext>
                  </a:extLst>
                </a:gridCol>
                <a:gridCol w="1143000">
                  <a:extLst>
                    <a:ext uri="{9D8B030D-6E8A-4147-A177-3AD203B41FA5}">
                      <a16:colId xmlns:a16="http://schemas.microsoft.com/office/drawing/2014/main" val="1508062265"/>
                    </a:ext>
                  </a:extLst>
                </a:gridCol>
                <a:gridCol w="1143000">
                  <a:extLst>
                    <a:ext uri="{9D8B030D-6E8A-4147-A177-3AD203B41FA5}">
                      <a16:colId xmlns:a16="http://schemas.microsoft.com/office/drawing/2014/main" val="2280354780"/>
                    </a:ext>
                  </a:extLst>
                </a:gridCol>
              </a:tblGrid>
              <a:tr h="278130">
                <a:tc>
                  <a:txBody>
                    <a:bodyPr/>
                    <a:lstStyle/>
                    <a:p>
                      <a:endParaRPr lang="en-US" sz="1100" dirty="0"/>
                    </a:p>
                  </a:txBody>
                  <a:tcPr marL="68580" marR="68580" marT="34290" marB="34290"/>
                </a:tc>
                <a:tc>
                  <a:txBody>
                    <a:bodyPr/>
                    <a:lstStyle/>
                    <a:p>
                      <a:r>
                        <a:rPr lang="en-US" sz="1100" dirty="0">
                          <a:latin typeface="Symbol" panose="05050102010706020507" pitchFamily="18" charset="2"/>
                        </a:rPr>
                        <a:t>h</a:t>
                      </a:r>
                      <a:r>
                        <a:rPr lang="en-US" sz="1100" baseline="-25000" dirty="0"/>
                        <a:t>heater</a:t>
                      </a:r>
                      <a:endParaRPr lang="en-US" sz="1100" dirty="0"/>
                    </a:p>
                  </a:txBody>
                  <a:tcPr marL="68580" marR="68580" marT="34290" marB="34290"/>
                </a:tc>
                <a:tc>
                  <a:txBody>
                    <a:bodyPr/>
                    <a:lstStyle/>
                    <a:p>
                      <a:r>
                        <a:rPr lang="en-US" sz="1100" dirty="0">
                          <a:latin typeface="Symbol" panose="05050102010706020507" pitchFamily="18" charset="2"/>
                        </a:rPr>
                        <a:t>h</a:t>
                      </a:r>
                      <a:r>
                        <a:rPr lang="en-US" sz="1100" baseline="-25000" dirty="0"/>
                        <a:t>CO2</a:t>
                      </a:r>
                      <a:endParaRPr lang="en-US" sz="1100" dirty="0"/>
                    </a:p>
                  </a:txBody>
                  <a:tcPr marL="68580" marR="68580" marT="34290" marB="34290"/>
                </a:tc>
                <a:tc>
                  <a:txBody>
                    <a:bodyPr/>
                    <a:lstStyle/>
                    <a:p>
                      <a:r>
                        <a:rPr lang="en-US" sz="1100" dirty="0">
                          <a:latin typeface="Symbol" panose="05050102010706020507" pitchFamily="18" charset="2"/>
                        </a:rPr>
                        <a:t>h</a:t>
                      </a:r>
                      <a:r>
                        <a:rPr lang="en-US" sz="1100" baseline="-25000" dirty="0"/>
                        <a:t>plant</a:t>
                      </a:r>
                      <a:endParaRPr lang="en-US" sz="1100" dirty="0"/>
                    </a:p>
                  </a:txBody>
                  <a:tcPr marL="68580" marR="68580" marT="34290" marB="34290"/>
                </a:tc>
                <a:extLst>
                  <a:ext uri="{0D108BD9-81ED-4DB2-BD59-A6C34878D82A}">
                    <a16:rowId xmlns:a16="http://schemas.microsoft.com/office/drawing/2014/main" val="2213033773"/>
                  </a:ext>
                </a:extLst>
              </a:tr>
              <a:tr h="278130">
                <a:tc>
                  <a:txBody>
                    <a:bodyPr/>
                    <a:lstStyle/>
                    <a:p>
                      <a:r>
                        <a:rPr lang="en-US" sz="1100" dirty="0"/>
                        <a:t>Baseline</a:t>
                      </a:r>
                    </a:p>
                  </a:txBody>
                  <a:tcPr marL="68580" marR="68580" marT="34290" marB="34290"/>
                </a:tc>
                <a:tc>
                  <a:txBody>
                    <a:bodyPr/>
                    <a:lstStyle/>
                    <a:p>
                      <a:r>
                        <a:rPr lang="en-US" sz="1100" dirty="0"/>
                        <a:t>76.3%</a:t>
                      </a:r>
                    </a:p>
                  </a:txBody>
                  <a:tcPr marL="68580" marR="68580" marT="34290" marB="34290"/>
                </a:tc>
                <a:tc>
                  <a:txBody>
                    <a:bodyPr/>
                    <a:lstStyle/>
                    <a:p>
                      <a:r>
                        <a:rPr lang="en-US" sz="1100" dirty="0"/>
                        <a:t>37%</a:t>
                      </a:r>
                    </a:p>
                  </a:txBody>
                  <a:tcPr marL="68580" marR="68580" marT="34290" marB="34290"/>
                </a:tc>
                <a:tc>
                  <a:txBody>
                    <a:bodyPr/>
                    <a:lstStyle/>
                    <a:p>
                      <a:r>
                        <a:rPr lang="en-US" sz="1100" dirty="0"/>
                        <a:t>28.2%</a:t>
                      </a:r>
                    </a:p>
                  </a:txBody>
                  <a:tcPr marL="68580" marR="68580" marT="34290" marB="34290"/>
                </a:tc>
                <a:extLst>
                  <a:ext uri="{0D108BD9-81ED-4DB2-BD59-A6C34878D82A}">
                    <a16:rowId xmlns:a16="http://schemas.microsoft.com/office/drawing/2014/main" val="933640103"/>
                  </a:ext>
                </a:extLst>
              </a:tr>
              <a:tr h="278130">
                <a:tc>
                  <a:txBody>
                    <a:bodyPr/>
                    <a:lstStyle/>
                    <a:p>
                      <a:r>
                        <a:rPr lang="en-US" sz="1100" dirty="0"/>
                        <a:t>Phase II</a:t>
                      </a:r>
                    </a:p>
                  </a:txBody>
                  <a:tcPr marL="68580" marR="68580" marT="34290" marB="34290"/>
                </a:tc>
                <a:tc>
                  <a:txBody>
                    <a:bodyPr/>
                    <a:lstStyle/>
                    <a:p>
                      <a:r>
                        <a:rPr lang="en-US" sz="1100" dirty="0"/>
                        <a:t>~86%</a:t>
                      </a:r>
                    </a:p>
                  </a:txBody>
                  <a:tcPr marL="68580" marR="68580" marT="34290" marB="34290"/>
                </a:tc>
                <a:tc>
                  <a:txBody>
                    <a:bodyPr/>
                    <a:lstStyle/>
                    <a:p>
                      <a:r>
                        <a:rPr lang="en-US" sz="1100" dirty="0"/>
                        <a:t>~37%</a:t>
                      </a:r>
                    </a:p>
                  </a:txBody>
                  <a:tcPr marL="68580" marR="68580" marT="34290" marB="34290"/>
                </a:tc>
                <a:tc>
                  <a:txBody>
                    <a:bodyPr/>
                    <a:lstStyle/>
                    <a:p>
                      <a:r>
                        <a:rPr lang="en-US" sz="1100" dirty="0"/>
                        <a:t>~32%</a:t>
                      </a:r>
                    </a:p>
                  </a:txBody>
                  <a:tcPr marL="68580" marR="68580" marT="34290" marB="34290"/>
                </a:tc>
                <a:extLst>
                  <a:ext uri="{0D108BD9-81ED-4DB2-BD59-A6C34878D82A}">
                    <a16:rowId xmlns:a16="http://schemas.microsoft.com/office/drawing/2014/main" val="2641170785"/>
                  </a:ext>
                </a:extLst>
              </a:tr>
            </a:tbl>
          </a:graphicData>
        </a:graphic>
      </p:graphicFrame>
    </p:spTree>
    <p:extLst>
      <p:ext uri="{BB962C8B-B14F-4D97-AF65-F5344CB8AC3E}">
        <p14:creationId xmlns:p14="http://schemas.microsoft.com/office/powerpoint/2010/main" val="731835102"/>
      </p:ext>
    </p:extLst>
  </p:cSld>
  <p:clrMapOvr>
    <a:masterClrMapping/>
  </p:clrMapOvr>
  <p:transition spd="med" advTm="15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67EB-BC11-4693-8B3C-65F08BCCCFF1}"/>
              </a:ext>
            </a:extLst>
          </p:cNvPr>
          <p:cNvSpPr>
            <a:spLocks noGrp="1"/>
          </p:cNvSpPr>
          <p:nvPr>
            <p:ph type="title"/>
          </p:nvPr>
        </p:nvSpPr>
        <p:spPr/>
        <p:txBody>
          <a:bodyPr/>
          <a:lstStyle/>
          <a:p>
            <a:r>
              <a:rPr lang="en-US" dirty="0"/>
              <a:t>Phase II Cycle and Equipment Summary</a:t>
            </a:r>
          </a:p>
        </p:txBody>
      </p:sp>
      <p:sp>
        <p:nvSpPr>
          <p:cNvPr id="5" name="Slide Number Placeholder 4">
            <a:extLst>
              <a:ext uri="{FF2B5EF4-FFF2-40B4-BE49-F238E27FC236}">
                <a16:creationId xmlns:a16="http://schemas.microsoft.com/office/drawing/2014/main" id="{DB98A1B3-1BDC-4AA9-AE0F-CE5EFF9648E9}"/>
              </a:ext>
            </a:extLst>
          </p:cNvPr>
          <p:cNvSpPr>
            <a:spLocks noGrp="1"/>
          </p:cNvSpPr>
          <p:nvPr>
            <p:ph type="sldNum" sz="quarter" idx="12"/>
          </p:nvPr>
        </p:nvSpPr>
        <p:spPr/>
        <p:txBody>
          <a:bodyPr/>
          <a:lstStyle/>
          <a:p>
            <a:fld id="{FCBCAC11-16EF-4E78-A561-6A09B9CC0FCE}" type="slidenum">
              <a:rPr lang="en-US" smtClean="0"/>
              <a:t>13</a:t>
            </a:fld>
            <a:endParaRPr lang="en-US"/>
          </a:p>
        </p:txBody>
      </p:sp>
      <p:pic>
        <p:nvPicPr>
          <p:cNvPr id="11" name="Content Placeholder 4">
            <a:extLst>
              <a:ext uri="{FF2B5EF4-FFF2-40B4-BE49-F238E27FC236}">
                <a16:creationId xmlns:a16="http://schemas.microsoft.com/office/drawing/2014/main" id="{A7365B62-FA99-4836-8A97-4EEB04066BA1}"/>
              </a:ext>
            </a:extLst>
          </p:cNvPr>
          <p:cNvPicPr>
            <a:picLocks noChangeAspect="1"/>
          </p:cNvPicPr>
          <p:nvPr/>
        </p:nvPicPr>
        <p:blipFill>
          <a:blip r:embed="rId2"/>
          <a:stretch>
            <a:fillRect/>
          </a:stretch>
        </p:blipFill>
        <p:spPr>
          <a:xfrm>
            <a:off x="3336130" y="1303683"/>
            <a:ext cx="5079323" cy="3746186"/>
          </a:xfrm>
          <a:prstGeom prst="rect">
            <a:avLst/>
          </a:prstGeom>
        </p:spPr>
      </p:pic>
      <p:pic>
        <p:nvPicPr>
          <p:cNvPr id="3" name="Picture 2">
            <a:extLst>
              <a:ext uri="{FF2B5EF4-FFF2-40B4-BE49-F238E27FC236}">
                <a16:creationId xmlns:a16="http://schemas.microsoft.com/office/drawing/2014/main" id="{C05D6305-A137-4091-9165-BE4D6737577E}"/>
              </a:ext>
            </a:extLst>
          </p:cNvPr>
          <p:cNvPicPr>
            <a:picLocks noChangeAspect="1"/>
          </p:cNvPicPr>
          <p:nvPr/>
        </p:nvPicPr>
        <p:blipFill>
          <a:blip r:embed="rId3"/>
          <a:stretch>
            <a:fillRect/>
          </a:stretch>
        </p:blipFill>
        <p:spPr>
          <a:xfrm>
            <a:off x="628650" y="3290186"/>
            <a:ext cx="2953820" cy="1210121"/>
          </a:xfrm>
          <a:prstGeom prst="rect">
            <a:avLst/>
          </a:prstGeom>
        </p:spPr>
      </p:pic>
      <p:pic>
        <p:nvPicPr>
          <p:cNvPr id="4" name="Picture 3">
            <a:extLst>
              <a:ext uri="{FF2B5EF4-FFF2-40B4-BE49-F238E27FC236}">
                <a16:creationId xmlns:a16="http://schemas.microsoft.com/office/drawing/2014/main" id="{F67ADD1D-7B38-4585-AC62-0239FD69E1C4}"/>
              </a:ext>
            </a:extLst>
          </p:cNvPr>
          <p:cNvPicPr>
            <a:picLocks noChangeAspect="1"/>
          </p:cNvPicPr>
          <p:nvPr/>
        </p:nvPicPr>
        <p:blipFill>
          <a:blip r:embed="rId4"/>
          <a:stretch>
            <a:fillRect/>
          </a:stretch>
        </p:blipFill>
        <p:spPr>
          <a:xfrm>
            <a:off x="628650" y="1372791"/>
            <a:ext cx="2707481" cy="1698698"/>
          </a:xfrm>
          <a:prstGeom prst="rect">
            <a:avLst/>
          </a:prstGeom>
        </p:spPr>
      </p:pic>
    </p:spTree>
    <p:extLst>
      <p:ext uri="{BB962C8B-B14F-4D97-AF65-F5344CB8AC3E}">
        <p14:creationId xmlns:p14="http://schemas.microsoft.com/office/powerpoint/2010/main" val="3116391001"/>
      </p:ext>
    </p:extLst>
  </p:cSld>
  <p:clrMapOvr>
    <a:masterClrMapping/>
  </p:clrMapOvr>
  <p:transition spd="med" advTm="1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C3AF-B0A7-4AD5-9F4E-5E94FDE7528F}"/>
              </a:ext>
            </a:extLst>
          </p:cNvPr>
          <p:cNvSpPr>
            <a:spLocks noGrp="1"/>
          </p:cNvSpPr>
          <p:nvPr>
            <p:ph type="title"/>
          </p:nvPr>
        </p:nvSpPr>
        <p:spPr/>
        <p:txBody>
          <a:bodyPr/>
          <a:lstStyle/>
          <a:p>
            <a:r>
              <a:rPr lang="en-US" dirty="0"/>
              <a:t>High Temperature Compressor</a:t>
            </a:r>
          </a:p>
        </p:txBody>
      </p:sp>
      <p:pic>
        <p:nvPicPr>
          <p:cNvPr id="7" name="Content Placeholder 6">
            <a:extLst>
              <a:ext uri="{FF2B5EF4-FFF2-40B4-BE49-F238E27FC236}">
                <a16:creationId xmlns:a16="http://schemas.microsoft.com/office/drawing/2014/main" id="{DAAE4B81-8A8B-4E12-BB31-75E11ADFBD68}"/>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277375"/>
            <a:ext cx="4038600" cy="3239624"/>
          </a:xfrm>
        </p:spPr>
      </p:pic>
      <p:sp>
        <p:nvSpPr>
          <p:cNvPr id="6" name="Content Placeholder 5">
            <a:extLst>
              <a:ext uri="{FF2B5EF4-FFF2-40B4-BE49-F238E27FC236}">
                <a16:creationId xmlns:a16="http://schemas.microsoft.com/office/drawing/2014/main" id="{FFF6E3B0-DF9D-45AA-8C38-4D3E9632D88D}"/>
              </a:ext>
            </a:extLst>
          </p:cNvPr>
          <p:cNvSpPr>
            <a:spLocks noGrp="1"/>
          </p:cNvSpPr>
          <p:nvPr>
            <p:ph sz="half" idx="2"/>
          </p:nvPr>
        </p:nvSpPr>
        <p:spPr/>
        <p:txBody>
          <a:bodyPr/>
          <a:lstStyle/>
          <a:p>
            <a:r>
              <a:rPr lang="en-US" dirty="0"/>
              <a:t>Turbine</a:t>
            </a:r>
          </a:p>
          <a:p>
            <a:pPr lvl="1"/>
            <a:r>
              <a:rPr lang="en-US" dirty="0"/>
              <a:t>Single stage axial</a:t>
            </a:r>
          </a:p>
          <a:p>
            <a:pPr lvl="1"/>
            <a:r>
              <a:rPr lang="en-US" dirty="0"/>
              <a:t>Efficiency – 76.2%</a:t>
            </a:r>
          </a:p>
          <a:p>
            <a:r>
              <a:rPr lang="en-US" dirty="0"/>
              <a:t>Compressor</a:t>
            </a:r>
          </a:p>
          <a:p>
            <a:pPr lvl="1"/>
            <a:r>
              <a:rPr lang="en-US" dirty="0"/>
              <a:t>Single stage radial</a:t>
            </a:r>
          </a:p>
          <a:p>
            <a:pPr lvl="1"/>
            <a:r>
              <a:rPr lang="en-US" dirty="0"/>
              <a:t>Efficiency – 79.0%</a:t>
            </a:r>
          </a:p>
          <a:p>
            <a:r>
              <a:rPr lang="en-US" dirty="0"/>
              <a:t>CO2 hydrostatic bearings</a:t>
            </a:r>
          </a:p>
          <a:p>
            <a:r>
              <a:rPr lang="en-US" dirty="0"/>
              <a:t>Operating speed – 43KRPM</a:t>
            </a:r>
          </a:p>
          <a:p>
            <a:r>
              <a:rPr lang="en-US" dirty="0"/>
              <a:t>Hermetically sealed</a:t>
            </a:r>
          </a:p>
        </p:txBody>
      </p:sp>
      <p:sp>
        <p:nvSpPr>
          <p:cNvPr id="4" name="Slide Number Placeholder 3">
            <a:extLst>
              <a:ext uri="{FF2B5EF4-FFF2-40B4-BE49-F238E27FC236}">
                <a16:creationId xmlns:a16="http://schemas.microsoft.com/office/drawing/2014/main" id="{9FD2975E-5D5C-409E-988E-7A3A131C3CEF}"/>
              </a:ext>
            </a:extLst>
          </p:cNvPr>
          <p:cNvSpPr>
            <a:spLocks noGrp="1"/>
          </p:cNvSpPr>
          <p:nvPr>
            <p:ph type="sldNum" sz="quarter" idx="12"/>
          </p:nvPr>
        </p:nvSpPr>
        <p:spPr/>
        <p:txBody>
          <a:bodyPr/>
          <a:lstStyle/>
          <a:p>
            <a:fld id="{FCBCAC11-16EF-4E78-A561-6A09B9CC0FCE}" type="slidenum">
              <a:rPr lang="en-US" smtClean="0"/>
              <a:pPr/>
              <a:t>14</a:t>
            </a:fld>
            <a:endParaRPr lang="en-US"/>
          </a:p>
        </p:txBody>
      </p:sp>
      <p:pic>
        <p:nvPicPr>
          <p:cNvPr id="8" name="Picture 7">
            <a:extLst>
              <a:ext uri="{FF2B5EF4-FFF2-40B4-BE49-F238E27FC236}">
                <a16:creationId xmlns:a16="http://schemas.microsoft.com/office/drawing/2014/main" id="{C819BAE8-D17D-4BD5-8DEC-92D260CC327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711" y="3200249"/>
            <a:ext cx="2625328" cy="1195191"/>
          </a:xfrm>
          <a:prstGeom prst="rect">
            <a:avLst/>
          </a:prstGeom>
          <a:noFill/>
          <a:ln>
            <a:noFill/>
          </a:ln>
          <a:effectLst/>
        </p:spPr>
      </p:pic>
      <p:sp>
        <p:nvSpPr>
          <p:cNvPr id="9" name="TextBox 8">
            <a:extLst>
              <a:ext uri="{FF2B5EF4-FFF2-40B4-BE49-F238E27FC236}">
                <a16:creationId xmlns:a16="http://schemas.microsoft.com/office/drawing/2014/main" id="{56365662-5451-411D-9854-4FCC7A4D31EA}"/>
              </a:ext>
            </a:extLst>
          </p:cNvPr>
          <p:cNvSpPr txBox="1"/>
          <p:nvPr/>
        </p:nvSpPr>
        <p:spPr>
          <a:xfrm>
            <a:off x="1647825" y="4650297"/>
            <a:ext cx="6000750" cy="253916"/>
          </a:xfrm>
          <a:prstGeom prst="rect">
            <a:avLst/>
          </a:prstGeom>
          <a:noFill/>
        </p:spPr>
        <p:txBody>
          <a:bodyPr wrap="square" rtlCol="0">
            <a:spAutoFit/>
          </a:bodyPr>
          <a:lstStyle/>
          <a:p>
            <a:pPr algn="ctr"/>
            <a:r>
              <a:rPr lang="en-US" sz="1050" dirty="0"/>
              <a:t>Conceptual design and cost estimate completed in Phase I</a:t>
            </a:r>
          </a:p>
        </p:txBody>
      </p:sp>
    </p:spTree>
    <p:extLst>
      <p:ext uri="{BB962C8B-B14F-4D97-AF65-F5344CB8AC3E}">
        <p14:creationId xmlns:p14="http://schemas.microsoft.com/office/powerpoint/2010/main" val="2537890348"/>
      </p:ext>
    </p:extLst>
  </p:cSld>
  <p:clrMapOvr>
    <a:masterClrMapping/>
  </p:clrMapOvr>
  <p:transition spd="med" advTm="15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996D-9605-4AEB-AC92-9CA8A967088A}"/>
              </a:ext>
            </a:extLst>
          </p:cNvPr>
          <p:cNvSpPr>
            <a:spLocks noGrp="1"/>
          </p:cNvSpPr>
          <p:nvPr>
            <p:ph type="title"/>
          </p:nvPr>
        </p:nvSpPr>
        <p:spPr/>
        <p:txBody>
          <a:bodyPr/>
          <a:lstStyle/>
          <a:p>
            <a:r>
              <a:rPr lang="en-US" dirty="0"/>
              <a:t>Power Turbine and Low Temperature Compressor</a:t>
            </a:r>
          </a:p>
        </p:txBody>
      </p:sp>
      <p:pic>
        <p:nvPicPr>
          <p:cNvPr id="7" name="Content Placeholder 6">
            <a:extLst>
              <a:ext uri="{FF2B5EF4-FFF2-40B4-BE49-F238E27FC236}">
                <a16:creationId xmlns:a16="http://schemas.microsoft.com/office/drawing/2014/main" id="{901416D6-9649-4828-84C5-AE6F172D3DCD}"/>
              </a:ext>
            </a:extLst>
          </p:cNvPr>
          <p:cNvPicPr>
            <a:picLocks noGrp="1"/>
          </p:cNvPicPr>
          <p:nvPr>
            <p:ph sz="half" idx="1"/>
          </p:nvPr>
        </p:nvPicPr>
        <p:blipFill>
          <a:blip r:embed="rId2"/>
          <a:stretch>
            <a:fillRect/>
          </a:stretch>
        </p:blipFill>
        <p:spPr>
          <a:xfrm>
            <a:off x="381000" y="1431018"/>
            <a:ext cx="4038600" cy="2982190"/>
          </a:xfrm>
        </p:spPr>
      </p:pic>
      <p:sp>
        <p:nvSpPr>
          <p:cNvPr id="6" name="Content Placeholder 5">
            <a:extLst>
              <a:ext uri="{FF2B5EF4-FFF2-40B4-BE49-F238E27FC236}">
                <a16:creationId xmlns:a16="http://schemas.microsoft.com/office/drawing/2014/main" id="{91AF2160-4DD6-488F-866C-18842CD7F967}"/>
              </a:ext>
            </a:extLst>
          </p:cNvPr>
          <p:cNvSpPr>
            <a:spLocks noGrp="1"/>
          </p:cNvSpPr>
          <p:nvPr>
            <p:ph sz="half" idx="2"/>
          </p:nvPr>
        </p:nvSpPr>
        <p:spPr/>
        <p:txBody>
          <a:bodyPr/>
          <a:lstStyle/>
          <a:p>
            <a:r>
              <a:rPr lang="en-US" dirty="0">
                <a:latin typeface="Calibri" panose="020F0502020204030204" pitchFamily="34" charset="0"/>
                <a:cs typeface="Calibri" panose="020F0502020204030204" pitchFamily="34" charset="0"/>
              </a:rPr>
              <a:t>LTC similar in size and scale to EPS100 turbo-compressor</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A9880FB-81EE-46AD-AB85-9F68C37FAFFB}"/>
              </a:ext>
            </a:extLst>
          </p:cNvPr>
          <p:cNvSpPr>
            <a:spLocks noGrp="1"/>
          </p:cNvSpPr>
          <p:nvPr>
            <p:ph type="sldNum" sz="quarter" idx="12"/>
          </p:nvPr>
        </p:nvSpPr>
        <p:spPr/>
        <p:txBody>
          <a:bodyPr/>
          <a:lstStyle/>
          <a:p>
            <a:fld id="{FCBCAC11-16EF-4E78-A561-6A09B9CC0FCE}" type="slidenum">
              <a:rPr lang="en-US" smtClean="0">
                <a:latin typeface="Calibri" panose="020F0502020204030204" pitchFamily="34" charset="0"/>
                <a:cs typeface="Calibri" panose="020F0502020204030204" pitchFamily="34" charset="0"/>
              </a:rPr>
              <a:pPr/>
              <a:t>15</a:t>
            </a:fld>
            <a:endParaRPr lang="en-US">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363E40C-1975-400B-B622-95B781A0A520}"/>
              </a:ext>
            </a:extLst>
          </p:cNvPr>
          <p:cNvSpPr txBox="1"/>
          <p:nvPr/>
        </p:nvSpPr>
        <p:spPr>
          <a:xfrm>
            <a:off x="857251" y="4354147"/>
            <a:ext cx="1828800" cy="646331"/>
          </a:xfrm>
          <a:prstGeom prst="rect">
            <a:avLst/>
          </a:prstGeom>
          <a:noFill/>
        </p:spPr>
        <p:txBody>
          <a:bodyPr wrap="square" rtlCol="0">
            <a:spAutoFit/>
          </a:bodyPr>
          <a:lstStyle/>
          <a:p>
            <a:pPr marL="214313" indent="-214313">
              <a:buFont typeface="Arial" panose="020B0604020202020204" pitchFamily="34" charset="0"/>
              <a:buChar char="•"/>
            </a:pPr>
            <a:r>
              <a:rPr lang="en-US" sz="1200" dirty="0">
                <a:latin typeface="Calibri" panose="020F0502020204030204" pitchFamily="34" charset="0"/>
                <a:cs typeface="Calibri" panose="020F0502020204030204" pitchFamily="34" charset="0"/>
              </a:rPr>
              <a:t>4 Stage axial turbine</a:t>
            </a:r>
          </a:p>
          <a:p>
            <a:pPr marL="214313" indent="-214313">
              <a:buFont typeface="Arial" panose="020B0604020202020204" pitchFamily="34" charset="0"/>
              <a:buChar char="•"/>
            </a:pPr>
            <a:r>
              <a:rPr lang="en-US" sz="1200" dirty="0">
                <a:latin typeface="Calibri" panose="020F0502020204030204" pitchFamily="34" charset="0"/>
                <a:cs typeface="Calibri" panose="020F0502020204030204" pitchFamily="34" charset="0"/>
              </a:rPr>
              <a:t>Utilize EPS STEP turbine concept</a:t>
            </a:r>
          </a:p>
        </p:txBody>
      </p:sp>
      <p:pic>
        <p:nvPicPr>
          <p:cNvPr id="9" name="Picture 38">
            <a:extLst>
              <a:ext uri="{FF2B5EF4-FFF2-40B4-BE49-F238E27FC236}">
                <a16:creationId xmlns:a16="http://schemas.microsoft.com/office/drawing/2014/main" id="{59A885FD-EA6E-4991-932A-869B006F26DC}"/>
              </a:ext>
            </a:extLst>
          </p:cNvPr>
          <p:cNvPicPr>
            <a:picLocks noChangeAspect="1" noChangeArrowheads="1"/>
          </p:cNvPicPr>
          <p:nvPr/>
        </p:nvPicPr>
        <p:blipFill>
          <a:blip r:embed="rId3" cstate="print"/>
          <a:srcRect l="13879" t="4985" r="15881" b="7030"/>
          <a:stretch>
            <a:fillRect/>
          </a:stretch>
        </p:blipFill>
        <p:spPr bwMode="auto">
          <a:xfrm>
            <a:off x="5671000" y="1923846"/>
            <a:ext cx="2343150" cy="2215091"/>
          </a:xfrm>
          <a:prstGeom prst="rect">
            <a:avLst/>
          </a:prstGeom>
          <a:noFill/>
          <a:ln w="9525">
            <a:noFill/>
            <a:miter lim="800000"/>
            <a:headEnd/>
            <a:tailEnd/>
          </a:ln>
          <a:effectLst/>
        </p:spPr>
      </p:pic>
      <p:sp>
        <p:nvSpPr>
          <p:cNvPr id="10" name="TextBox 9">
            <a:extLst>
              <a:ext uri="{FF2B5EF4-FFF2-40B4-BE49-F238E27FC236}">
                <a16:creationId xmlns:a16="http://schemas.microsoft.com/office/drawing/2014/main" id="{B90B79EC-82D7-46D1-9824-75880C4BAEA0}"/>
              </a:ext>
            </a:extLst>
          </p:cNvPr>
          <p:cNvSpPr txBox="1"/>
          <p:nvPr/>
        </p:nvSpPr>
        <p:spPr>
          <a:xfrm>
            <a:off x="3051810" y="4340707"/>
            <a:ext cx="6000750" cy="253916"/>
          </a:xfrm>
          <a:prstGeom prst="rect">
            <a:avLst/>
          </a:prstGeom>
          <a:noFill/>
        </p:spPr>
        <p:txBody>
          <a:bodyPr wrap="square" rtlCol="0">
            <a:spAutoFit/>
          </a:bodyPr>
          <a:lstStyle/>
          <a:p>
            <a:pPr algn="ctr"/>
            <a:r>
              <a:rPr lang="en-US" sz="1050" dirty="0">
                <a:latin typeface="Calibri" panose="020F0502020204030204" pitchFamily="34" charset="0"/>
                <a:cs typeface="Calibri" panose="020F0502020204030204" pitchFamily="34" charset="0"/>
              </a:rPr>
              <a:t>Conceptual designs and cost estimates to be completed in Phase II</a:t>
            </a:r>
          </a:p>
        </p:txBody>
      </p:sp>
    </p:spTree>
    <p:extLst>
      <p:ext uri="{BB962C8B-B14F-4D97-AF65-F5344CB8AC3E}">
        <p14:creationId xmlns:p14="http://schemas.microsoft.com/office/powerpoint/2010/main" val="3455828000"/>
      </p:ext>
    </p:extLst>
  </p:cSld>
  <p:clrMapOvr>
    <a:masterClrMapping/>
  </p:clrMapOvr>
  <p:transition spd="med" advTm="15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D456F6-FDC9-44B1-A427-0A6A52D2F16C}"/>
              </a:ext>
            </a:extLst>
          </p:cNvPr>
          <p:cNvSpPr>
            <a:spLocks noGrp="1"/>
          </p:cNvSpPr>
          <p:nvPr>
            <p:ph type="title"/>
          </p:nvPr>
        </p:nvSpPr>
        <p:spPr/>
        <p:txBody>
          <a:bodyPr/>
          <a:lstStyle/>
          <a:p>
            <a:r>
              <a:rPr lang="en-US" dirty="0"/>
              <a:t>Fired Heater &amp; AQCS Process Flows</a:t>
            </a:r>
          </a:p>
        </p:txBody>
      </p:sp>
      <p:pic>
        <p:nvPicPr>
          <p:cNvPr id="18" name="Content Placeholder 17">
            <a:extLst>
              <a:ext uri="{FF2B5EF4-FFF2-40B4-BE49-F238E27FC236}">
                <a16:creationId xmlns:a16="http://schemas.microsoft.com/office/drawing/2014/main" id="{112C1805-A250-4F07-8749-808A51BE9607}"/>
              </a:ext>
            </a:extLst>
          </p:cNvPr>
          <p:cNvPicPr>
            <a:picLocks noGrp="1" noChangeAspect="1"/>
          </p:cNvPicPr>
          <p:nvPr>
            <p:ph idx="1"/>
          </p:nvPr>
        </p:nvPicPr>
        <p:blipFill>
          <a:blip r:embed="rId2"/>
          <a:stretch>
            <a:fillRect/>
          </a:stretch>
        </p:blipFill>
        <p:spPr>
          <a:xfrm>
            <a:off x="974107" y="1342947"/>
            <a:ext cx="7003433" cy="3613150"/>
          </a:xfrm>
        </p:spPr>
      </p:pic>
      <p:sp>
        <p:nvSpPr>
          <p:cNvPr id="19" name="TextBox 18">
            <a:extLst>
              <a:ext uri="{FF2B5EF4-FFF2-40B4-BE49-F238E27FC236}">
                <a16:creationId xmlns:a16="http://schemas.microsoft.com/office/drawing/2014/main" id="{83179FAA-FCB6-4BEB-B20D-88FF2AC2F591}"/>
              </a:ext>
            </a:extLst>
          </p:cNvPr>
          <p:cNvSpPr txBox="1"/>
          <p:nvPr/>
        </p:nvSpPr>
        <p:spPr>
          <a:xfrm>
            <a:off x="3620429" y="4375406"/>
            <a:ext cx="4624039" cy="253916"/>
          </a:xfrm>
          <a:prstGeom prst="rect">
            <a:avLst/>
          </a:prstGeom>
          <a:noFill/>
        </p:spPr>
        <p:txBody>
          <a:bodyPr wrap="square" rtlCol="0">
            <a:spAutoFit/>
          </a:bodyPr>
          <a:lstStyle/>
          <a:p>
            <a:pPr algn="ctr"/>
            <a:r>
              <a:rPr lang="en-US" sz="1050" dirty="0"/>
              <a:t>Note: Replacing steam generating bank with CO</a:t>
            </a:r>
            <a:r>
              <a:rPr lang="en-US" sz="1050" baseline="-25000" dirty="0"/>
              <a:t>2</a:t>
            </a:r>
            <a:r>
              <a:rPr lang="en-US" sz="1050" dirty="0"/>
              <a:t> economizer in Phase II</a:t>
            </a:r>
          </a:p>
        </p:txBody>
      </p:sp>
    </p:spTree>
    <p:extLst>
      <p:ext uri="{BB962C8B-B14F-4D97-AF65-F5344CB8AC3E}">
        <p14:creationId xmlns:p14="http://schemas.microsoft.com/office/powerpoint/2010/main" val="37585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BC183-7A54-4747-82A8-4FB7BE3C8975}"/>
              </a:ext>
            </a:extLst>
          </p:cNvPr>
          <p:cNvSpPr>
            <a:spLocks noGrp="1"/>
          </p:cNvSpPr>
          <p:nvPr>
            <p:ph type="title"/>
          </p:nvPr>
        </p:nvSpPr>
        <p:spPr/>
        <p:txBody>
          <a:bodyPr/>
          <a:lstStyle/>
          <a:p>
            <a:r>
              <a:rPr lang="en-US" dirty="0"/>
              <a:t>Fired Heater Combustion</a:t>
            </a:r>
          </a:p>
        </p:txBody>
      </p:sp>
      <p:sp>
        <p:nvSpPr>
          <p:cNvPr id="5" name="Content Placeholder 4">
            <a:extLst>
              <a:ext uri="{FF2B5EF4-FFF2-40B4-BE49-F238E27FC236}">
                <a16:creationId xmlns:a16="http://schemas.microsoft.com/office/drawing/2014/main" id="{B4343370-D81F-4648-8F96-E0DE69AC0885}"/>
              </a:ext>
            </a:extLst>
          </p:cNvPr>
          <p:cNvSpPr>
            <a:spLocks noGrp="1"/>
          </p:cNvSpPr>
          <p:nvPr>
            <p:ph sz="half" idx="1"/>
          </p:nvPr>
        </p:nvSpPr>
        <p:spPr/>
        <p:txBody>
          <a:bodyPr/>
          <a:lstStyle/>
          <a:p>
            <a:r>
              <a:rPr lang="en-US" dirty="0"/>
              <a:t>Considered air fired PC and stoker combustion</a:t>
            </a:r>
          </a:p>
          <a:p>
            <a:r>
              <a:rPr lang="en-US" dirty="0"/>
              <a:t>Stoker selected</a:t>
            </a:r>
          </a:p>
          <a:p>
            <a:pPr lvl="1"/>
            <a:r>
              <a:rPr lang="en-US" dirty="0"/>
              <a:t>Provides long-term fuel flexibility (host site priority)</a:t>
            </a:r>
          </a:p>
          <a:p>
            <a:pPr lvl="1"/>
            <a:r>
              <a:rPr lang="en-US" dirty="0"/>
              <a:t>Does not require coal pulverizing</a:t>
            </a:r>
          </a:p>
          <a:p>
            <a:pPr lvl="1"/>
            <a:r>
              <a:rPr lang="en-US" dirty="0"/>
              <a:t>Host site presently utilizing stoker heaters</a:t>
            </a:r>
          </a:p>
          <a:p>
            <a:endParaRPr lang="en-US" dirty="0"/>
          </a:p>
        </p:txBody>
      </p:sp>
      <p:pic>
        <p:nvPicPr>
          <p:cNvPr id="13" name="Content Placeholder 12">
            <a:extLst>
              <a:ext uri="{FF2B5EF4-FFF2-40B4-BE49-F238E27FC236}">
                <a16:creationId xmlns:a16="http://schemas.microsoft.com/office/drawing/2014/main" id="{8025506F-7FA1-47DA-81E9-9DE32276199F}"/>
              </a:ext>
            </a:extLst>
          </p:cNvPr>
          <p:cNvPicPr>
            <a:picLocks noGrp="1" noChangeAspect="1"/>
          </p:cNvPicPr>
          <p:nvPr>
            <p:ph sz="half" idx="2"/>
          </p:nvPr>
        </p:nvPicPr>
        <p:blipFill>
          <a:blip r:embed="rId2"/>
          <a:stretch>
            <a:fillRect/>
          </a:stretch>
        </p:blipFill>
        <p:spPr>
          <a:xfrm>
            <a:off x="4648200" y="1238018"/>
            <a:ext cx="4038600" cy="3318339"/>
          </a:xfrm>
        </p:spPr>
      </p:pic>
      <p:sp>
        <p:nvSpPr>
          <p:cNvPr id="4" name="Slide Number Placeholder 3">
            <a:extLst>
              <a:ext uri="{FF2B5EF4-FFF2-40B4-BE49-F238E27FC236}">
                <a16:creationId xmlns:a16="http://schemas.microsoft.com/office/drawing/2014/main" id="{4E43B4B2-3DDC-4C8E-86F9-27A0FA823E7D}"/>
              </a:ext>
            </a:extLst>
          </p:cNvPr>
          <p:cNvSpPr>
            <a:spLocks noGrp="1"/>
          </p:cNvSpPr>
          <p:nvPr>
            <p:ph type="sldNum" sz="quarter" idx="12"/>
          </p:nvPr>
        </p:nvSpPr>
        <p:spPr/>
        <p:txBody>
          <a:bodyPr/>
          <a:lstStyle/>
          <a:p>
            <a:fld id="{FCBCAC11-16EF-4E78-A561-6A09B9CC0FCE}" type="slidenum">
              <a:rPr lang="en-US" smtClean="0"/>
              <a:pPr/>
              <a:t>17</a:t>
            </a:fld>
            <a:endParaRPr lang="en-US"/>
          </a:p>
        </p:txBody>
      </p:sp>
    </p:spTree>
    <p:extLst>
      <p:ext uri="{BB962C8B-B14F-4D97-AF65-F5344CB8AC3E}">
        <p14:creationId xmlns:p14="http://schemas.microsoft.com/office/powerpoint/2010/main" val="2268736638"/>
      </p:ext>
    </p:extLst>
  </p:cSld>
  <p:clrMapOvr>
    <a:masterClrMapping/>
  </p:clrMapOvr>
  <p:transition spd="med" advTm="15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E94A-5212-451A-B517-3A5A5458E606}"/>
              </a:ext>
            </a:extLst>
          </p:cNvPr>
          <p:cNvSpPr>
            <a:spLocks noGrp="1"/>
          </p:cNvSpPr>
          <p:nvPr>
            <p:ph type="title"/>
          </p:nvPr>
        </p:nvSpPr>
        <p:spPr/>
        <p:txBody>
          <a:bodyPr/>
          <a:lstStyle/>
          <a:p>
            <a:r>
              <a:rPr lang="en-US" dirty="0"/>
              <a:t>Primary Heat Exchanger</a:t>
            </a:r>
          </a:p>
        </p:txBody>
      </p:sp>
      <p:sp>
        <p:nvSpPr>
          <p:cNvPr id="5" name="Content Placeholder 4">
            <a:extLst>
              <a:ext uri="{FF2B5EF4-FFF2-40B4-BE49-F238E27FC236}">
                <a16:creationId xmlns:a16="http://schemas.microsoft.com/office/drawing/2014/main" id="{CE28AA38-9487-430C-A044-C5BBD731230E}"/>
              </a:ext>
            </a:extLst>
          </p:cNvPr>
          <p:cNvSpPr>
            <a:spLocks noGrp="1"/>
          </p:cNvSpPr>
          <p:nvPr>
            <p:ph sz="half" idx="1"/>
          </p:nvPr>
        </p:nvSpPr>
        <p:spPr/>
        <p:txBody>
          <a:bodyPr/>
          <a:lstStyle/>
          <a:p>
            <a:r>
              <a:rPr lang="en-US" dirty="0"/>
              <a:t>Furnace tubes stainless steel (Super 304H)</a:t>
            </a:r>
          </a:p>
          <a:p>
            <a:r>
              <a:rPr lang="en-US" dirty="0"/>
              <a:t>Convective tube materials to be optimized in FEED study (assumed austenitic SS in Phase I)</a:t>
            </a:r>
          </a:p>
        </p:txBody>
      </p:sp>
      <p:pic>
        <p:nvPicPr>
          <p:cNvPr id="7" name="Content Placeholder 6">
            <a:extLst>
              <a:ext uri="{FF2B5EF4-FFF2-40B4-BE49-F238E27FC236}">
                <a16:creationId xmlns:a16="http://schemas.microsoft.com/office/drawing/2014/main" id="{6E0836DE-0FE3-41C4-89D3-EC0FF8EFB00A}"/>
              </a:ext>
            </a:extLst>
          </p:cNvPr>
          <p:cNvPicPr>
            <a:picLocks noGrp="1" noChangeAspect="1"/>
          </p:cNvPicPr>
          <p:nvPr>
            <p:ph sz="half" idx="2"/>
          </p:nvPr>
        </p:nvPicPr>
        <p:blipFill rotWithShape="1">
          <a:blip r:embed="rId2"/>
          <a:srcRect b="5863"/>
          <a:stretch/>
        </p:blipFill>
        <p:spPr>
          <a:xfrm>
            <a:off x="5343292" y="1435796"/>
            <a:ext cx="1935676" cy="3394075"/>
          </a:xfrm>
        </p:spPr>
      </p:pic>
      <p:sp>
        <p:nvSpPr>
          <p:cNvPr id="4" name="Slide Number Placeholder 3">
            <a:extLst>
              <a:ext uri="{FF2B5EF4-FFF2-40B4-BE49-F238E27FC236}">
                <a16:creationId xmlns:a16="http://schemas.microsoft.com/office/drawing/2014/main" id="{146962F2-C0BE-4609-9C1A-21DC086F12FB}"/>
              </a:ext>
            </a:extLst>
          </p:cNvPr>
          <p:cNvSpPr>
            <a:spLocks noGrp="1"/>
          </p:cNvSpPr>
          <p:nvPr>
            <p:ph type="sldNum" sz="quarter" idx="12"/>
          </p:nvPr>
        </p:nvSpPr>
        <p:spPr/>
        <p:txBody>
          <a:bodyPr/>
          <a:lstStyle/>
          <a:p>
            <a:fld id="{FCBCAC11-16EF-4E78-A561-6A09B9CC0FCE}" type="slidenum">
              <a:rPr lang="en-US" smtClean="0"/>
              <a:pPr/>
              <a:t>18</a:t>
            </a:fld>
            <a:endParaRPr lang="en-US"/>
          </a:p>
        </p:txBody>
      </p:sp>
    </p:spTree>
    <p:extLst>
      <p:ext uri="{BB962C8B-B14F-4D97-AF65-F5344CB8AC3E}">
        <p14:creationId xmlns:p14="http://schemas.microsoft.com/office/powerpoint/2010/main" val="964016920"/>
      </p:ext>
    </p:extLst>
  </p:cSld>
  <p:clrMapOvr>
    <a:masterClrMapping/>
  </p:clrMapOvr>
  <p:transition spd="med" advTm="15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182C-7258-4272-91CF-67EE00713082}"/>
              </a:ext>
            </a:extLst>
          </p:cNvPr>
          <p:cNvSpPr>
            <a:spLocks noGrp="1"/>
          </p:cNvSpPr>
          <p:nvPr>
            <p:ph type="title"/>
          </p:nvPr>
        </p:nvSpPr>
        <p:spPr/>
        <p:txBody>
          <a:bodyPr/>
          <a:lstStyle/>
          <a:p>
            <a:r>
              <a:rPr lang="en-US" dirty="0"/>
              <a:t>Emission Requirement Summary</a:t>
            </a:r>
          </a:p>
        </p:txBody>
      </p:sp>
      <p:sp>
        <p:nvSpPr>
          <p:cNvPr id="7" name="Slide Number Placeholder 6">
            <a:extLst>
              <a:ext uri="{FF2B5EF4-FFF2-40B4-BE49-F238E27FC236}">
                <a16:creationId xmlns:a16="http://schemas.microsoft.com/office/drawing/2014/main" id="{3C3FD404-1713-44B2-9AE4-10503AE68EAE}"/>
              </a:ext>
            </a:extLst>
          </p:cNvPr>
          <p:cNvSpPr>
            <a:spLocks noGrp="1"/>
          </p:cNvSpPr>
          <p:nvPr>
            <p:ph type="sldNum" sz="quarter" idx="4294967295"/>
          </p:nvPr>
        </p:nvSpPr>
        <p:spPr>
          <a:xfrm>
            <a:off x="7086600" y="4767263"/>
            <a:ext cx="2057400" cy="274637"/>
          </a:xfrm>
        </p:spPr>
        <p:txBody>
          <a:bodyPr/>
          <a:lstStyle/>
          <a:p>
            <a:fld id="{FCBCAC11-16EF-4E78-A561-6A09B9CC0FCE}" type="slidenum">
              <a:rPr lang="en-US"/>
              <a:pPr/>
              <a:t>19</a:t>
            </a:fld>
            <a:endParaRPr lang="en-US"/>
          </a:p>
        </p:txBody>
      </p:sp>
      <p:graphicFrame>
        <p:nvGraphicFramePr>
          <p:cNvPr id="8" name="Table 7">
            <a:extLst>
              <a:ext uri="{FF2B5EF4-FFF2-40B4-BE49-F238E27FC236}">
                <a16:creationId xmlns:a16="http://schemas.microsoft.com/office/drawing/2014/main" id="{32AC6349-B973-4067-A73A-0BE2E04E5124}"/>
              </a:ext>
            </a:extLst>
          </p:cNvPr>
          <p:cNvGraphicFramePr>
            <a:graphicFrameLocks noGrp="1"/>
          </p:cNvGraphicFramePr>
          <p:nvPr>
            <p:extLst>
              <p:ext uri="{D42A27DB-BD31-4B8C-83A1-F6EECF244321}">
                <p14:modId xmlns:p14="http://schemas.microsoft.com/office/powerpoint/2010/main" val="1727595409"/>
              </p:ext>
            </p:extLst>
          </p:nvPr>
        </p:nvGraphicFramePr>
        <p:xfrm>
          <a:off x="1315844" y="1454979"/>
          <a:ext cx="5969619" cy="3312284"/>
        </p:xfrm>
        <a:graphic>
          <a:graphicData uri="http://schemas.openxmlformats.org/drawingml/2006/table">
            <a:tbl>
              <a:tblPr/>
              <a:tblGrid>
                <a:gridCol w="888929">
                  <a:extLst>
                    <a:ext uri="{9D8B030D-6E8A-4147-A177-3AD203B41FA5}">
                      <a16:colId xmlns:a16="http://schemas.microsoft.com/office/drawing/2014/main" val="4222575883"/>
                    </a:ext>
                  </a:extLst>
                </a:gridCol>
                <a:gridCol w="2758746">
                  <a:extLst>
                    <a:ext uri="{9D8B030D-6E8A-4147-A177-3AD203B41FA5}">
                      <a16:colId xmlns:a16="http://schemas.microsoft.com/office/drawing/2014/main" val="1467971175"/>
                    </a:ext>
                  </a:extLst>
                </a:gridCol>
                <a:gridCol w="2321944">
                  <a:extLst>
                    <a:ext uri="{9D8B030D-6E8A-4147-A177-3AD203B41FA5}">
                      <a16:colId xmlns:a16="http://schemas.microsoft.com/office/drawing/2014/main" val="3801218454"/>
                    </a:ext>
                  </a:extLst>
                </a:gridCol>
              </a:tblGrid>
              <a:tr h="189263">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105 MMBtu/</a:t>
                      </a:r>
                      <a:r>
                        <a:rPr lang="en-US" sz="800" b="0" i="0" u="none" strike="noStrike" dirty="0" err="1">
                          <a:solidFill>
                            <a:srgbClr val="000000"/>
                          </a:solidFill>
                          <a:effectLst/>
                          <a:latin typeface="Calibri" panose="020F0502020204030204" pitchFamily="34" charset="0"/>
                        </a:rPr>
                        <a:t>hr</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 (10 MW</a:t>
                      </a:r>
                      <a:r>
                        <a:rPr lang="en-US" sz="800" b="0" i="0" u="none" strike="noStrike" baseline="-25000" dirty="0">
                          <a:solidFill>
                            <a:srgbClr val="000000"/>
                          </a:solidFill>
                          <a:effectLst/>
                          <a:latin typeface="Calibri" panose="020F0502020204030204" pitchFamily="34" charset="0"/>
                        </a:rPr>
                        <a:t>e </a:t>
                      </a:r>
                      <a:r>
                        <a:rPr lang="en-US" sz="800" b="0" i="0" u="none" strike="noStrike" dirty="0">
                          <a:solidFill>
                            <a:srgbClr val="000000"/>
                          </a:solidFill>
                          <a:effectLst/>
                          <a:latin typeface="Calibri" panose="020F0502020204030204" pitchFamily="34" charset="0"/>
                        </a:rPr>
                        <a:t>Output)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&lt; 100 MMBtu/hr</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(~9 MW</a:t>
                      </a:r>
                      <a:r>
                        <a:rPr lang="en-US" sz="800" b="0" i="0" u="none" strike="noStrike" baseline="-25000">
                          <a:solidFill>
                            <a:srgbClr val="000000"/>
                          </a:solidFill>
                          <a:effectLst/>
                          <a:latin typeface="Calibri" panose="020F0502020204030204" pitchFamily="34" charset="0"/>
                        </a:rPr>
                        <a:t>e</a:t>
                      </a:r>
                      <a:r>
                        <a:rPr lang="en-US" sz="800" b="0" i="0" u="none" strike="noStrike">
                          <a:solidFill>
                            <a:srgbClr val="000000"/>
                          </a:solidFill>
                          <a:effectLst/>
                          <a:latin typeface="Calibri" panose="020F0502020204030204" pitchFamily="34" charset="0"/>
                        </a:rPr>
                        <a:t> Output)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299623"/>
                  </a:ext>
                </a:extLst>
              </a:tr>
              <a:tr h="532174">
                <a:tc>
                  <a:txBody>
                    <a:bodyPr/>
                    <a:lstStyle/>
                    <a:p>
                      <a:pPr algn="ctr" fontAlgn="ctr"/>
                      <a:r>
                        <a:rPr lang="en-US" sz="800" b="1" i="0" u="none" strike="noStrike">
                          <a:solidFill>
                            <a:srgbClr val="000000"/>
                          </a:solidFill>
                          <a:effectLst/>
                          <a:latin typeface="Calibri" panose="020F0502020204030204" pitchFamily="34" charset="0"/>
                        </a:rPr>
                        <a:t>PM </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(per NSPS and Boiler MACT)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solidFill>
                            <a:srgbClr val="000000"/>
                          </a:solidFill>
                          <a:effectLst/>
                          <a:latin typeface="Calibri" panose="020F0502020204030204" pitchFamily="34" charset="0"/>
                        </a:rPr>
                        <a:t>0.051 </a:t>
                      </a:r>
                      <a:r>
                        <a:rPr lang="en-US" sz="800" b="0" i="0" u="none" strike="noStrike" dirty="0" err="1">
                          <a:solidFill>
                            <a:srgbClr val="000000"/>
                          </a:solidFill>
                          <a:effectLst/>
                          <a:latin typeface="Calibri" panose="020F0502020204030204" pitchFamily="34" charset="0"/>
                        </a:rPr>
                        <a:t>lb</a:t>
                      </a:r>
                      <a:r>
                        <a:rPr lang="en-US" sz="800" b="0" i="0" u="none" strike="noStrike" dirty="0">
                          <a:solidFill>
                            <a:srgbClr val="000000"/>
                          </a:solidFill>
                          <a:effectLst/>
                          <a:latin typeface="Calibri" panose="020F0502020204030204" pitchFamily="34" charset="0"/>
                        </a:rPr>
                        <a:t> PM /MMBtu and 99.8% reduction (Note:  We must burn 75% Coal for pilot program) and</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1.1E-3 </a:t>
                      </a:r>
                      <a:r>
                        <a:rPr lang="en-US" sz="800" b="0" i="0" u="none" strike="noStrike" dirty="0" err="1">
                          <a:solidFill>
                            <a:srgbClr val="000000"/>
                          </a:solidFill>
                          <a:effectLst/>
                          <a:latin typeface="Calibri" panose="020F0502020204030204" pitchFamily="34" charset="0"/>
                        </a:rPr>
                        <a:t>lb</a:t>
                      </a:r>
                      <a:r>
                        <a:rPr lang="en-US" sz="800" b="0" i="0" u="none" strike="noStrike" dirty="0">
                          <a:solidFill>
                            <a:srgbClr val="000000"/>
                          </a:solidFill>
                          <a:effectLst/>
                          <a:latin typeface="Calibri" panose="020F0502020204030204" pitchFamily="34" charset="0"/>
                        </a:rPr>
                        <a:t>/</a:t>
                      </a:r>
                      <a:r>
                        <a:rPr lang="en-US" sz="800" b="0" i="0" u="none" strike="noStrike" dirty="0" err="1">
                          <a:solidFill>
                            <a:srgbClr val="000000"/>
                          </a:solidFill>
                          <a:effectLst/>
                          <a:latin typeface="Calibri" panose="020F0502020204030204" pitchFamily="34" charset="0"/>
                        </a:rPr>
                        <a:t>MMBth</a:t>
                      </a:r>
                      <a:r>
                        <a:rPr lang="en-US" sz="800" b="0" i="0" u="none" strike="noStrike" dirty="0">
                          <a:solidFill>
                            <a:srgbClr val="000000"/>
                          </a:solidFill>
                          <a:effectLst/>
                          <a:latin typeface="Calibri" panose="020F0502020204030204" pitchFamily="34" charset="0"/>
                        </a:rPr>
                        <a:t> of heat input or 1.4E-2 per </a:t>
                      </a:r>
                      <a:r>
                        <a:rPr lang="en-US" sz="800" b="0" i="0" u="none" strike="noStrike" dirty="0" err="1">
                          <a:solidFill>
                            <a:srgbClr val="000000"/>
                          </a:solidFill>
                          <a:effectLst/>
                          <a:latin typeface="Calibri" panose="020F0502020204030204" pitchFamily="34" charset="0"/>
                        </a:rPr>
                        <a:t>MWhr</a:t>
                      </a:r>
                      <a:r>
                        <a:rPr lang="en-US" sz="800" b="0" i="0" u="none" strike="noStrike" dirty="0">
                          <a:solidFill>
                            <a:srgbClr val="000000"/>
                          </a:solidFill>
                          <a:effectLst/>
                          <a:latin typeface="Calibri" panose="020F0502020204030204" pitchFamily="34" charset="0"/>
                        </a:rPr>
                        <a:t> of heat absorbed by CO2 and</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Less than 43 </a:t>
                      </a:r>
                      <a:r>
                        <a:rPr lang="en-US" sz="800" b="0" i="0" u="none" strike="noStrike" dirty="0" err="1">
                          <a:solidFill>
                            <a:srgbClr val="000000"/>
                          </a:solidFill>
                          <a:effectLst/>
                          <a:latin typeface="Calibri" panose="020F0502020204030204" pitchFamily="34" charset="0"/>
                        </a:rPr>
                        <a:t>tpy</a:t>
                      </a:r>
                      <a:r>
                        <a:rPr lang="en-US" sz="800" b="0" i="0" u="none" strike="noStrike" dirty="0">
                          <a:solidFill>
                            <a:srgbClr val="000000"/>
                          </a:solidFill>
                          <a:effectLst/>
                          <a:latin typeface="Calibri" panose="020F0502020204030204" pitchFamily="34" charset="0"/>
                        </a:rPr>
                        <a:t> (PM10) and 38 </a:t>
                      </a:r>
                      <a:r>
                        <a:rPr lang="en-US" sz="800" b="0" i="0" u="none" strike="noStrike" dirty="0" err="1">
                          <a:solidFill>
                            <a:srgbClr val="000000"/>
                          </a:solidFill>
                          <a:effectLst/>
                          <a:latin typeface="Calibri" panose="020F0502020204030204" pitchFamily="34" charset="0"/>
                        </a:rPr>
                        <a:t>tpy</a:t>
                      </a:r>
                      <a:r>
                        <a:rPr lang="en-US" sz="800" b="0" i="0" u="none" strike="noStrike" dirty="0">
                          <a:solidFill>
                            <a:srgbClr val="000000"/>
                          </a:solidFill>
                          <a:effectLst/>
                          <a:latin typeface="Calibri" panose="020F0502020204030204" pitchFamily="34" charset="0"/>
                        </a:rPr>
                        <a:t> (PM2.5)</a:t>
                      </a:r>
                    </a:p>
                  </a:txBody>
                  <a:tcPr marL="76036" marR="76036" marT="38018" marB="380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04518786"/>
                  </a:ext>
                </a:extLst>
              </a:tr>
              <a:tr h="342912">
                <a:tc>
                  <a:txBody>
                    <a:bodyPr/>
                    <a:lstStyle/>
                    <a:p>
                      <a:pPr algn="ctr" fontAlgn="ctr"/>
                      <a:r>
                        <a:rPr lang="en-US" sz="800" b="1" i="0" u="none" strike="noStrike">
                          <a:solidFill>
                            <a:srgbClr val="000000"/>
                          </a:solidFill>
                          <a:effectLst/>
                          <a:latin typeface="Calibri" panose="020F0502020204030204" pitchFamily="34" charset="0"/>
                        </a:rPr>
                        <a:t>Opacity</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(per NSPS)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solidFill>
                            <a:srgbClr val="000000"/>
                          </a:solidFill>
                          <a:effectLst/>
                          <a:latin typeface="Calibri" panose="020F0502020204030204" pitchFamily="34" charset="0"/>
                        </a:rPr>
                        <a:t>20% opacity or</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If PM CEMS and 0.03 </a:t>
                      </a:r>
                      <a:r>
                        <a:rPr lang="en-US" sz="800" b="0" i="0" u="none" strike="noStrike" dirty="0" err="1">
                          <a:solidFill>
                            <a:srgbClr val="000000"/>
                          </a:solidFill>
                          <a:effectLst/>
                          <a:latin typeface="Calibri" panose="020F0502020204030204" pitchFamily="34" charset="0"/>
                        </a:rPr>
                        <a:t>lb</a:t>
                      </a:r>
                      <a:r>
                        <a:rPr lang="en-US" sz="800" b="0" i="0" u="none" strike="noStrike" dirty="0">
                          <a:solidFill>
                            <a:srgbClr val="000000"/>
                          </a:solidFill>
                          <a:effectLst/>
                          <a:latin typeface="Calibri" panose="020F0502020204030204" pitchFamily="34" charset="0"/>
                        </a:rPr>
                        <a:t> PM/MMBtu, then no opacity limit</a:t>
                      </a:r>
                    </a:p>
                  </a:txBody>
                  <a:tcPr marL="76036" marR="76036" marT="38018" marB="380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28245796"/>
                  </a:ext>
                </a:extLst>
              </a:tr>
              <a:tr h="283894">
                <a:tc>
                  <a:txBody>
                    <a:bodyPr/>
                    <a:lstStyle/>
                    <a:p>
                      <a:pPr algn="ctr" fontAlgn="ctr"/>
                      <a:r>
                        <a:rPr lang="en-US" sz="800" b="1" i="0" u="none" strike="noStrike">
                          <a:solidFill>
                            <a:srgbClr val="000000"/>
                          </a:solidFill>
                          <a:effectLst/>
                          <a:latin typeface="Calibri" panose="020F0502020204030204" pitchFamily="34" charset="0"/>
                        </a:rPr>
                        <a:t>SO2</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(per NSPS and Netting)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0.20 </a:t>
                      </a:r>
                      <a:r>
                        <a:rPr lang="en-US" sz="800" b="0" i="0" u="none" strike="noStrike" dirty="0" err="1">
                          <a:solidFill>
                            <a:srgbClr val="000000"/>
                          </a:solidFill>
                          <a:effectLst/>
                          <a:latin typeface="Calibri" panose="020F0502020204030204" pitchFamily="34" charset="0"/>
                        </a:rPr>
                        <a:t>lb</a:t>
                      </a:r>
                      <a:r>
                        <a:rPr lang="en-US" sz="800" b="0" i="0" u="none" strike="noStrike" dirty="0">
                          <a:solidFill>
                            <a:srgbClr val="000000"/>
                          </a:solidFill>
                          <a:effectLst/>
                          <a:latin typeface="Calibri" panose="020F0502020204030204" pitchFamily="34" charset="0"/>
                        </a:rPr>
                        <a:t>/MMBtu SO2, or 92% reduction</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and</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Less than 2,208 </a:t>
                      </a:r>
                      <a:r>
                        <a:rPr lang="en-US" sz="800" b="0" i="0" u="none" strike="noStrike" dirty="0" err="1">
                          <a:solidFill>
                            <a:srgbClr val="000000"/>
                          </a:solidFill>
                          <a:effectLst/>
                          <a:latin typeface="Calibri" panose="020F0502020204030204" pitchFamily="34" charset="0"/>
                        </a:rPr>
                        <a:t>tpy</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0.20 lb/MMBtu SO2, or 90% reduction</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and</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Less than 2,208 tpy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201620"/>
                  </a:ext>
                </a:extLst>
              </a:tr>
              <a:tr h="283894">
                <a:tc>
                  <a:txBody>
                    <a:bodyPr/>
                    <a:lstStyle/>
                    <a:p>
                      <a:pPr algn="ctr" fontAlgn="ctr"/>
                      <a:r>
                        <a:rPr lang="en-US" sz="800" b="1" i="0" u="none" strike="noStrike">
                          <a:solidFill>
                            <a:srgbClr val="000000"/>
                          </a:solidFill>
                          <a:effectLst/>
                          <a:latin typeface="Calibri" panose="020F0502020204030204" pitchFamily="34" charset="0"/>
                        </a:rPr>
                        <a:t>NOx</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(per NSPS and Netting)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Less than 198 </a:t>
                      </a:r>
                      <a:r>
                        <a:rPr lang="en-US" sz="800" b="0" i="0" u="none" strike="noStrike" dirty="0" err="1">
                          <a:solidFill>
                            <a:srgbClr val="000000"/>
                          </a:solidFill>
                          <a:effectLst/>
                          <a:latin typeface="Calibri" panose="020F0502020204030204" pitchFamily="34" charset="0"/>
                        </a:rPr>
                        <a:t>tpy</a:t>
                      </a:r>
                      <a:endParaRPr lang="en-US" sz="8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0.20 lb NOx/MMBtu</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and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Less than 198 tpy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461655"/>
                  </a:ext>
                </a:extLst>
              </a:tr>
              <a:tr h="342912">
                <a:tc>
                  <a:txBody>
                    <a:bodyPr/>
                    <a:lstStyle/>
                    <a:p>
                      <a:pPr algn="ctr" fontAlgn="ctr"/>
                      <a:r>
                        <a:rPr lang="en-US" sz="800" b="1" i="0" u="none" strike="noStrike">
                          <a:solidFill>
                            <a:srgbClr val="000000"/>
                          </a:solidFill>
                          <a:effectLst/>
                          <a:latin typeface="Calibri" panose="020F0502020204030204" pitchFamily="34" charset="0"/>
                        </a:rPr>
                        <a:t>HCl</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(per Boiler MACT)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solidFill>
                            <a:srgbClr val="000000"/>
                          </a:solidFill>
                          <a:effectLst/>
                          <a:latin typeface="Calibri" panose="020F0502020204030204" pitchFamily="34" charset="0"/>
                        </a:rPr>
                        <a:t>2.2E-2 </a:t>
                      </a:r>
                      <a:r>
                        <a:rPr lang="en-US" sz="800" b="0" i="0" u="none" strike="noStrike" dirty="0" err="1">
                          <a:solidFill>
                            <a:srgbClr val="000000"/>
                          </a:solidFill>
                          <a:effectLst/>
                          <a:latin typeface="Calibri" panose="020F0502020204030204" pitchFamily="34" charset="0"/>
                        </a:rPr>
                        <a:t>lb</a:t>
                      </a:r>
                      <a:r>
                        <a:rPr lang="en-US" sz="800" b="0" i="0" u="none" strike="noStrike" dirty="0">
                          <a:solidFill>
                            <a:srgbClr val="000000"/>
                          </a:solidFill>
                          <a:effectLst/>
                          <a:latin typeface="Calibri" panose="020F0502020204030204" pitchFamily="34" charset="0"/>
                        </a:rPr>
                        <a:t>/MMBtu or heat input or</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0.28 </a:t>
                      </a:r>
                      <a:r>
                        <a:rPr lang="en-US" sz="800" b="0" i="0" u="none" strike="noStrike" dirty="0" err="1">
                          <a:solidFill>
                            <a:srgbClr val="000000"/>
                          </a:solidFill>
                          <a:effectLst/>
                          <a:latin typeface="Calibri" panose="020F0502020204030204" pitchFamily="34" charset="0"/>
                        </a:rPr>
                        <a:t>lb</a:t>
                      </a:r>
                      <a:r>
                        <a:rPr lang="en-US" sz="800" b="0" i="0" u="none" strike="noStrike" dirty="0">
                          <a:solidFill>
                            <a:srgbClr val="000000"/>
                          </a:solidFill>
                          <a:effectLst/>
                          <a:latin typeface="Calibri" panose="020F0502020204030204" pitchFamily="34" charset="0"/>
                        </a:rPr>
                        <a:t>/MW-</a:t>
                      </a:r>
                      <a:r>
                        <a:rPr lang="en-US" sz="800" b="0" i="0" u="none" strike="noStrike" dirty="0" err="1">
                          <a:solidFill>
                            <a:srgbClr val="000000"/>
                          </a:solidFill>
                          <a:effectLst/>
                          <a:latin typeface="Calibri" panose="020F0502020204030204" pitchFamily="34" charset="0"/>
                        </a:rPr>
                        <a:t>hr</a:t>
                      </a:r>
                      <a:r>
                        <a:rPr lang="en-US" sz="800" b="0" i="0" u="none" strike="noStrike" dirty="0">
                          <a:solidFill>
                            <a:srgbClr val="000000"/>
                          </a:solidFill>
                          <a:effectLst/>
                          <a:latin typeface="Calibri" panose="020F0502020204030204" pitchFamily="34" charset="0"/>
                        </a:rPr>
                        <a:t> heat absorbed CO2</a:t>
                      </a:r>
                    </a:p>
                  </a:txBody>
                  <a:tcPr marL="76036" marR="76036" marT="38018" marB="380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89741663"/>
                  </a:ext>
                </a:extLst>
              </a:tr>
              <a:tr h="342912">
                <a:tc>
                  <a:txBody>
                    <a:bodyPr/>
                    <a:lstStyle/>
                    <a:p>
                      <a:pPr algn="ctr" fontAlgn="ctr"/>
                      <a:r>
                        <a:rPr lang="en-US" sz="800" b="1" i="0" u="none" strike="noStrike">
                          <a:solidFill>
                            <a:srgbClr val="000000"/>
                          </a:solidFill>
                          <a:effectLst/>
                          <a:latin typeface="Calibri" panose="020F0502020204030204" pitchFamily="34" charset="0"/>
                        </a:rPr>
                        <a:t>Hg </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(per Boiler MACT)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solidFill>
                            <a:srgbClr val="000000"/>
                          </a:solidFill>
                          <a:effectLst/>
                          <a:latin typeface="Calibri" panose="020F0502020204030204" pitchFamily="34" charset="0"/>
                        </a:rPr>
                        <a:t>8.0E-7 </a:t>
                      </a:r>
                      <a:r>
                        <a:rPr lang="en-US" sz="800" b="0" i="0" u="none" strike="noStrike" dirty="0" err="1">
                          <a:solidFill>
                            <a:srgbClr val="000000"/>
                          </a:solidFill>
                          <a:effectLst/>
                          <a:latin typeface="Calibri" panose="020F0502020204030204" pitchFamily="34" charset="0"/>
                        </a:rPr>
                        <a:t>lb</a:t>
                      </a:r>
                      <a:r>
                        <a:rPr lang="en-US" sz="800" b="0" i="0" u="none" strike="noStrike" dirty="0">
                          <a:solidFill>
                            <a:srgbClr val="000000"/>
                          </a:solidFill>
                          <a:effectLst/>
                          <a:latin typeface="Calibri" panose="020F0502020204030204" pitchFamily="34" charset="0"/>
                        </a:rPr>
                        <a:t>/MMBtu heat input or</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1.1E-5 </a:t>
                      </a:r>
                      <a:r>
                        <a:rPr lang="en-US" sz="800" b="0" i="0" u="none" strike="noStrike" dirty="0" err="1">
                          <a:solidFill>
                            <a:srgbClr val="000000"/>
                          </a:solidFill>
                          <a:effectLst/>
                          <a:latin typeface="Calibri" panose="020F0502020204030204" pitchFamily="34" charset="0"/>
                        </a:rPr>
                        <a:t>lb</a:t>
                      </a:r>
                      <a:r>
                        <a:rPr lang="en-US" sz="800" b="0" i="0" u="none" strike="noStrike" dirty="0">
                          <a:solidFill>
                            <a:srgbClr val="000000"/>
                          </a:solidFill>
                          <a:effectLst/>
                          <a:latin typeface="Calibri" panose="020F0502020204030204" pitchFamily="34" charset="0"/>
                        </a:rPr>
                        <a:t>/MW-</a:t>
                      </a:r>
                      <a:r>
                        <a:rPr lang="en-US" sz="800" b="0" i="0" u="none" strike="noStrike" dirty="0" err="1">
                          <a:solidFill>
                            <a:srgbClr val="000000"/>
                          </a:solidFill>
                          <a:effectLst/>
                          <a:latin typeface="Calibri" panose="020F0502020204030204" pitchFamily="34" charset="0"/>
                        </a:rPr>
                        <a:t>hr</a:t>
                      </a:r>
                      <a:r>
                        <a:rPr lang="en-US" sz="800" b="0" i="0" u="none" strike="noStrike" dirty="0">
                          <a:solidFill>
                            <a:srgbClr val="000000"/>
                          </a:solidFill>
                          <a:effectLst/>
                          <a:latin typeface="Calibri" panose="020F0502020204030204" pitchFamily="34" charset="0"/>
                        </a:rPr>
                        <a:t> heat absorbed CO2</a:t>
                      </a:r>
                    </a:p>
                  </a:txBody>
                  <a:tcPr marL="76036" marR="76036" marT="38018" marB="380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97094223"/>
                  </a:ext>
                </a:extLst>
              </a:tr>
              <a:tr h="532174">
                <a:tc>
                  <a:txBody>
                    <a:bodyPr/>
                    <a:lstStyle/>
                    <a:p>
                      <a:pPr algn="ctr" fontAlgn="ctr"/>
                      <a:r>
                        <a:rPr lang="en-US" sz="800" b="1" i="0" u="none" strike="noStrike">
                          <a:solidFill>
                            <a:srgbClr val="000000"/>
                          </a:solidFill>
                          <a:effectLst/>
                          <a:latin typeface="Calibri" panose="020F0502020204030204" pitchFamily="34" charset="0"/>
                        </a:rPr>
                        <a:t>CO</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(per Netting and Boiler MACT)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solidFill>
                            <a:srgbClr val="000000"/>
                          </a:solidFill>
                          <a:effectLst/>
                          <a:latin typeface="Calibri" panose="020F0502020204030204" pitchFamily="34" charset="0"/>
                        </a:rPr>
                        <a:t>Less than 132 </a:t>
                      </a:r>
                      <a:r>
                        <a:rPr lang="en-US" sz="800" b="0" i="0" u="none" strike="noStrike" dirty="0" err="1">
                          <a:solidFill>
                            <a:srgbClr val="000000"/>
                          </a:solidFill>
                          <a:effectLst/>
                          <a:latin typeface="Calibri" panose="020F0502020204030204" pitchFamily="34" charset="0"/>
                        </a:rPr>
                        <a:t>tpy</a:t>
                      </a:r>
                      <a:r>
                        <a:rPr lang="en-US" sz="800" b="0" i="0" u="none" strike="noStrike" dirty="0">
                          <a:solidFill>
                            <a:srgbClr val="000000"/>
                          </a:solidFill>
                          <a:effectLst/>
                          <a:latin typeface="Calibri" panose="020F0502020204030204" pitchFamily="34" charset="0"/>
                        </a:rPr>
                        <a:t> and</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130 ppm per volume dry gas basis, corrected to 3% oxygen or</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1.4 </a:t>
                      </a:r>
                      <a:r>
                        <a:rPr lang="en-US" sz="800" b="0" i="0" u="none" strike="noStrike" dirty="0" err="1">
                          <a:solidFill>
                            <a:srgbClr val="000000"/>
                          </a:solidFill>
                          <a:effectLst/>
                          <a:latin typeface="Calibri" panose="020F0502020204030204" pitchFamily="34" charset="0"/>
                        </a:rPr>
                        <a:t>lb</a:t>
                      </a:r>
                      <a:r>
                        <a:rPr lang="en-US" sz="800" b="0" i="0" u="none" strike="noStrike" dirty="0">
                          <a:solidFill>
                            <a:srgbClr val="000000"/>
                          </a:solidFill>
                          <a:effectLst/>
                          <a:latin typeface="Calibri" panose="020F0502020204030204" pitchFamily="34" charset="0"/>
                        </a:rPr>
                        <a:t>/MW-</a:t>
                      </a:r>
                      <a:r>
                        <a:rPr lang="en-US" sz="800" b="0" i="0" u="none" strike="noStrike" dirty="0" err="1">
                          <a:solidFill>
                            <a:srgbClr val="000000"/>
                          </a:solidFill>
                          <a:effectLst/>
                          <a:latin typeface="Calibri" panose="020F0502020204030204" pitchFamily="34" charset="0"/>
                        </a:rPr>
                        <a:t>hr</a:t>
                      </a:r>
                      <a:r>
                        <a:rPr lang="en-US" sz="800" b="0" i="0" u="none" strike="noStrike" dirty="0">
                          <a:solidFill>
                            <a:srgbClr val="000000"/>
                          </a:solidFill>
                          <a:effectLst/>
                          <a:latin typeface="Calibri" panose="020F0502020204030204" pitchFamily="34" charset="0"/>
                        </a:rPr>
                        <a:t> heat absorbed CO2</a:t>
                      </a:r>
                    </a:p>
                  </a:txBody>
                  <a:tcPr marL="76036" marR="76036" marT="38018" marB="380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1873857"/>
                  </a:ext>
                </a:extLst>
              </a:tr>
              <a:tr h="189263">
                <a:tc>
                  <a:txBody>
                    <a:bodyPr/>
                    <a:lstStyle/>
                    <a:p>
                      <a:pPr algn="ctr" fontAlgn="ctr"/>
                      <a:r>
                        <a:rPr lang="en-US" sz="800" b="1" i="0" u="none" strike="noStrike">
                          <a:solidFill>
                            <a:srgbClr val="000000"/>
                          </a:solidFill>
                          <a:effectLst/>
                          <a:latin typeface="Calibri" panose="020F0502020204030204" pitchFamily="34" charset="0"/>
                        </a:rPr>
                        <a:t>VOC</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(per Netting)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solidFill>
                            <a:srgbClr val="000000"/>
                          </a:solidFill>
                          <a:effectLst/>
                          <a:latin typeface="Calibri" panose="020F0502020204030204" pitchFamily="34" charset="0"/>
                        </a:rPr>
                        <a:t>Less than 40 </a:t>
                      </a:r>
                      <a:r>
                        <a:rPr lang="en-US" sz="800" b="0" i="0" u="none" strike="noStrike" dirty="0" err="1">
                          <a:solidFill>
                            <a:srgbClr val="000000"/>
                          </a:solidFill>
                          <a:effectLst/>
                          <a:latin typeface="Calibri" panose="020F0502020204030204" pitchFamily="34" charset="0"/>
                        </a:rPr>
                        <a:t>tpy</a:t>
                      </a:r>
                      <a:endParaRPr lang="en-US" sz="800" b="0" i="0" u="none" strike="noStrike" dirty="0">
                        <a:solidFill>
                          <a:srgbClr val="000000"/>
                        </a:solidFill>
                        <a:effectLst/>
                        <a:latin typeface="Calibri" panose="020F0502020204030204" pitchFamily="34" charset="0"/>
                      </a:endParaRPr>
                    </a:p>
                  </a:txBody>
                  <a:tcPr marL="76036" marR="76036" marT="38018" marB="3801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77571924"/>
                  </a:ext>
                </a:extLst>
              </a:tr>
            </a:tbl>
          </a:graphicData>
        </a:graphic>
      </p:graphicFrame>
    </p:spTree>
    <p:extLst>
      <p:ext uri="{BB962C8B-B14F-4D97-AF65-F5344CB8AC3E}">
        <p14:creationId xmlns:p14="http://schemas.microsoft.com/office/powerpoint/2010/main" val="24896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00B7-441C-4FD9-A9F4-C5E83E721518}"/>
              </a:ext>
            </a:extLst>
          </p:cNvPr>
          <p:cNvSpPr>
            <a:spLocks noGrp="1"/>
          </p:cNvSpPr>
          <p:nvPr>
            <p:ph type="title"/>
          </p:nvPr>
        </p:nvSpPr>
        <p:spPr/>
        <p:txBody>
          <a:bodyPr/>
          <a:lstStyle/>
          <a:p>
            <a:r>
              <a:rPr lang="en-US" dirty="0"/>
              <a:t>Background and Overview</a:t>
            </a:r>
          </a:p>
        </p:txBody>
      </p:sp>
      <p:sp>
        <p:nvSpPr>
          <p:cNvPr id="3" name="Content Placeholder 2">
            <a:extLst>
              <a:ext uri="{FF2B5EF4-FFF2-40B4-BE49-F238E27FC236}">
                <a16:creationId xmlns:a16="http://schemas.microsoft.com/office/drawing/2014/main" id="{2C2FA2D9-4FB8-4F99-88F4-0CFFF03F43E8}"/>
              </a:ext>
            </a:extLst>
          </p:cNvPr>
          <p:cNvSpPr>
            <a:spLocks noGrp="1"/>
          </p:cNvSpPr>
          <p:nvPr>
            <p:ph idx="1"/>
          </p:nvPr>
        </p:nvSpPr>
        <p:spPr/>
        <p:txBody>
          <a:bodyPr>
            <a:normAutofit fontScale="77500" lnSpcReduction="20000"/>
          </a:bodyPr>
          <a:lstStyle/>
          <a:p>
            <a:r>
              <a:rPr lang="en-US" dirty="0"/>
              <a:t>DOE-funded project (DE-FE0031585)</a:t>
            </a:r>
          </a:p>
          <a:p>
            <a:r>
              <a:rPr lang="en-US" dirty="0"/>
              <a:t>Phase I – Complete</a:t>
            </a:r>
          </a:p>
          <a:p>
            <a:pPr lvl="1"/>
            <a:r>
              <a:rPr lang="en-US" dirty="0"/>
              <a:t>Conceptual design of a 10 MWe (net) coal-fired sCO</a:t>
            </a:r>
            <a:r>
              <a:rPr lang="en-US" baseline="-25000" dirty="0"/>
              <a:t>2</a:t>
            </a:r>
            <a:r>
              <a:rPr lang="en-US" dirty="0"/>
              <a:t> pilot power plant</a:t>
            </a:r>
          </a:p>
          <a:p>
            <a:pPr lvl="1"/>
            <a:r>
              <a:rPr lang="en-US" dirty="0"/>
              <a:t>Identification and selection of host site</a:t>
            </a:r>
          </a:p>
          <a:p>
            <a:r>
              <a:rPr lang="en-US" dirty="0"/>
              <a:t>Phase II – in process</a:t>
            </a:r>
          </a:p>
          <a:p>
            <a:pPr lvl="1"/>
            <a:r>
              <a:rPr lang="en-US" dirty="0"/>
              <a:t>Front-end-engineering design of 10 MWe (net) pilot plant</a:t>
            </a:r>
          </a:p>
          <a:p>
            <a:pPr lvl="2"/>
            <a:r>
              <a:rPr lang="en-US" dirty="0"/>
              <a:t>sCO</a:t>
            </a:r>
            <a:r>
              <a:rPr lang="en-US" baseline="-25000" dirty="0"/>
              <a:t>2</a:t>
            </a:r>
            <a:r>
              <a:rPr lang="en-US" dirty="0"/>
              <a:t> power cycle</a:t>
            </a:r>
          </a:p>
          <a:p>
            <a:pPr lvl="2"/>
            <a:r>
              <a:rPr lang="en-US" dirty="0"/>
              <a:t>Turbomachinery</a:t>
            </a:r>
          </a:p>
          <a:p>
            <a:pPr lvl="2"/>
            <a:r>
              <a:rPr lang="en-US" dirty="0"/>
              <a:t>Primary heater</a:t>
            </a:r>
          </a:p>
          <a:p>
            <a:pPr lvl="2"/>
            <a:r>
              <a:rPr lang="en-US" dirty="0"/>
              <a:t>Environmental control system</a:t>
            </a:r>
          </a:p>
          <a:p>
            <a:pPr lvl="2"/>
            <a:r>
              <a:rPr lang="en-US" dirty="0"/>
              <a:t>Balance of plant</a:t>
            </a:r>
          </a:p>
          <a:p>
            <a:pPr lvl="1"/>
            <a:r>
              <a:rPr lang="en-US" dirty="0"/>
              <a:t>Permitting</a:t>
            </a:r>
          </a:p>
          <a:p>
            <a:pPr lvl="2"/>
            <a:r>
              <a:rPr lang="en-US" dirty="0"/>
              <a:t>NEPA</a:t>
            </a:r>
          </a:p>
          <a:p>
            <a:pPr lvl="2"/>
            <a:r>
              <a:rPr lang="en-US" dirty="0"/>
              <a:t>Construction</a:t>
            </a:r>
          </a:p>
          <a:p>
            <a:pPr lvl="1"/>
            <a:r>
              <a:rPr lang="en-US" dirty="0"/>
              <a:t>Cost share commitments</a:t>
            </a:r>
          </a:p>
          <a:p>
            <a:pPr lvl="1"/>
            <a:r>
              <a:rPr lang="en-US" dirty="0"/>
              <a:t>Techno-economic analysis</a:t>
            </a:r>
          </a:p>
          <a:p>
            <a:pPr lvl="2"/>
            <a:r>
              <a:rPr lang="en-US" dirty="0"/>
              <a:t>Pilot plant configuration (AACE Class 3)</a:t>
            </a:r>
          </a:p>
          <a:p>
            <a:pPr lvl="2"/>
            <a:r>
              <a:rPr lang="en-US" dirty="0"/>
              <a:t>Commercial scale (AACE Class 4)</a:t>
            </a:r>
          </a:p>
          <a:p>
            <a:pPr lvl="2"/>
            <a:r>
              <a:rPr lang="en-US" dirty="0"/>
              <a:t>Commercial scale – opportunity (AACE Class 4)</a:t>
            </a:r>
          </a:p>
          <a:p>
            <a:r>
              <a:rPr lang="en-US" dirty="0"/>
              <a:t>Phase III – Construction and operation</a:t>
            </a:r>
          </a:p>
          <a:p>
            <a:endParaRPr lang="en-US" dirty="0"/>
          </a:p>
        </p:txBody>
      </p:sp>
    </p:spTree>
    <p:extLst>
      <p:ext uri="{BB962C8B-B14F-4D97-AF65-F5344CB8AC3E}">
        <p14:creationId xmlns:p14="http://schemas.microsoft.com/office/powerpoint/2010/main" val="128269653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2ACD-F7E0-46F6-B04C-409C72C1BA2B}"/>
              </a:ext>
            </a:extLst>
          </p:cNvPr>
          <p:cNvSpPr>
            <a:spLocks noGrp="1"/>
          </p:cNvSpPr>
          <p:nvPr>
            <p:ph type="title"/>
          </p:nvPr>
        </p:nvSpPr>
        <p:spPr/>
        <p:txBody>
          <a:bodyPr/>
          <a:lstStyle/>
          <a:p>
            <a:r>
              <a:rPr lang="en-US" dirty="0"/>
              <a:t>NOx Control</a:t>
            </a:r>
          </a:p>
        </p:txBody>
      </p:sp>
      <p:sp>
        <p:nvSpPr>
          <p:cNvPr id="5" name="Content Placeholder 4">
            <a:extLst>
              <a:ext uri="{FF2B5EF4-FFF2-40B4-BE49-F238E27FC236}">
                <a16:creationId xmlns:a16="http://schemas.microsoft.com/office/drawing/2014/main" id="{2B29E759-D678-44D2-AC95-A45EABF17F09}"/>
              </a:ext>
            </a:extLst>
          </p:cNvPr>
          <p:cNvSpPr>
            <a:spLocks noGrp="1"/>
          </p:cNvSpPr>
          <p:nvPr>
            <p:ph sz="half" idx="1"/>
          </p:nvPr>
        </p:nvSpPr>
        <p:spPr/>
        <p:txBody>
          <a:bodyPr/>
          <a:lstStyle/>
          <a:p>
            <a:r>
              <a:rPr lang="en-US" dirty="0"/>
              <a:t>Limited by NSPS regulation</a:t>
            </a:r>
          </a:p>
          <a:p>
            <a:pPr lvl="1"/>
            <a:r>
              <a:rPr lang="en-US" dirty="0"/>
              <a:t>0.20 </a:t>
            </a:r>
            <a:r>
              <a:rPr lang="en-US" dirty="0" err="1"/>
              <a:t>lb</a:t>
            </a:r>
            <a:r>
              <a:rPr lang="en-US" dirty="0"/>
              <a:t>/MMBtu</a:t>
            </a:r>
          </a:p>
          <a:p>
            <a:r>
              <a:rPr lang="en-US" dirty="0"/>
              <a:t>Controlled by selective catalytic reduction (SCR)</a:t>
            </a:r>
          </a:p>
        </p:txBody>
      </p:sp>
      <p:pic>
        <p:nvPicPr>
          <p:cNvPr id="7" name="Content Placeholder 6">
            <a:extLst>
              <a:ext uri="{FF2B5EF4-FFF2-40B4-BE49-F238E27FC236}">
                <a16:creationId xmlns:a16="http://schemas.microsoft.com/office/drawing/2014/main" id="{DF251EAB-392A-471C-8ED5-9CBF059E081E}"/>
              </a:ext>
            </a:extLst>
          </p:cNvPr>
          <p:cNvPicPr>
            <a:picLocks noGrp="1" noChangeAspect="1"/>
          </p:cNvPicPr>
          <p:nvPr>
            <p:ph sz="half" idx="2"/>
          </p:nvPr>
        </p:nvPicPr>
        <p:blipFill>
          <a:blip r:embed="rId3"/>
          <a:stretch>
            <a:fillRect/>
          </a:stretch>
        </p:blipFill>
        <p:spPr>
          <a:xfrm>
            <a:off x="4648200" y="1861566"/>
            <a:ext cx="4038600" cy="2071243"/>
          </a:xfrm>
        </p:spPr>
      </p:pic>
      <p:sp>
        <p:nvSpPr>
          <p:cNvPr id="4" name="Slide Number Placeholder 3">
            <a:extLst>
              <a:ext uri="{FF2B5EF4-FFF2-40B4-BE49-F238E27FC236}">
                <a16:creationId xmlns:a16="http://schemas.microsoft.com/office/drawing/2014/main" id="{53F53041-B3BF-403B-B308-9EDE4AE385D0}"/>
              </a:ext>
            </a:extLst>
          </p:cNvPr>
          <p:cNvSpPr>
            <a:spLocks noGrp="1"/>
          </p:cNvSpPr>
          <p:nvPr>
            <p:ph type="sldNum" sz="quarter" idx="12"/>
          </p:nvPr>
        </p:nvSpPr>
        <p:spPr/>
        <p:txBody>
          <a:bodyPr/>
          <a:lstStyle/>
          <a:p>
            <a:fld id="{FCBCAC11-16EF-4E78-A561-6A09B9CC0FCE}" type="slidenum">
              <a:rPr lang="en-US" smtClean="0"/>
              <a:pPr/>
              <a:t>20</a:t>
            </a:fld>
            <a:endParaRPr lang="en-US"/>
          </a:p>
        </p:txBody>
      </p:sp>
    </p:spTree>
    <p:extLst>
      <p:ext uri="{BB962C8B-B14F-4D97-AF65-F5344CB8AC3E}">
        <p14:creationId xmlns:p14="http://schemas.microsoft.com/office/powerpoint/2010/main" val="2146054970"/>
      </p:ext>
    </p:extLst>
  </p:cSld>
  <p:clrMapOvr>
    <a:masterClrMapping/>
  </p:clrMapOvr>
  <p:transition spd="med" advTm="15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84B2-2E10-4E69-9BE1-411335072984}"/>
              </a:ext>
            </a:extLst>
          </p:cNvPr>
          <p:cNvSpPr>
            <a:spLocks noGrp="1"/>
          </p:cNvSpPr>
          <p:nvPr>
            <p:ph type="title"/>
          </p:nvPr>
        </p:nvSpPr>
        <p:spPr/>
        <p:txBody>
          <a:bodyPr/>
          <a:lstStyle/>
          <a:p>
            <a:r>
              <a:rPr lang="en-US" dirty="0"/>
              <a:t>SO2 and Particulate Control</a:t>
            </a:r>
          </a:p>
        </p:txBody>
      </p:sp>
      <p:pic>
        <p:nvPicPr>
          <p:cNvPr id="12" name="Content Placeholder 11">
            <a:extLst>
              <a:ext uri="{FF2B5EF4-FFF2-40B4-BE49-F238E27FC236}">
                <a16:creationId xmlns:a16="http://schemas.microsoft.com/office/drawing/2014/main" id="{CE38F47E-7A2F-44E2-974D-22BB975BB8A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599942" y="1565390"/>
            <a:ext cx="5944115" cy="3212870"/>
          </a:xfrm>
        </p:spPr>
      </p:pic>
    </p:spTree>
    <p:extLst>
      <p:ext uri="{BB962C8B-B14F-4D97-AF65-F5344CB8AC3E}">
        <p14:creationId xmlns:p14="http://schemas.microsoft.com/office/powerpoint/2010/main" val="141560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850B-B169-4255-A4D5-6BE9DC9BB3BC}"/>
              </a:ext>
            </a:extLst>
          </p:cNvPr>
          <p:cNvSpPr>
            <a:spLocks noGrp="1"/>
          </p:cNvSpPr>
          <p:nvPr>
            <p:ph type="title"/>
          </p:nvPr>
        </p:nvSpPr>
        <p:spPr/>
        <p:txBody>
          <a:bodyPr/>
          <a:lstStyle/>
          <a:p>
            <a:r>
              <a:rPr lang="en-US" dirty="0"/>
              <a:t>Phase I Plant Layout</a:t>
            </a:r>
          </a:p>
        </p:txBody>
      </p:sp>
      <p:pic>
        <p:nvPicPr>
          <p:cNvPr id="5" name="Content Placeholder 4">
            <a:extLst>
              <a:ext uri="{FF2B5EF4-FFF2-40B4-BE49-F238E27FC236}">
                <a16:creationId xmlns:a16="http://schemas.microsoft.com/office/drawing/2014/main" id="{851D2D2E-3EC9-435D-8371-0B6734CC512C}"/>
              </a:ext>
            </a:extLst>
          </p:cNvPr>
          <p:cNvPicPr>
            <a:picLocks noGrp="1"/>
          </p:cNvPicPr>
          <p:nvPr>
            <p:ph idx="1"/>
          </p:nvPr>
        </p:nvPicPr>
        <p:blipFill rotWithShape="1">
          <a:blip r:embed="rId2"/>
          <a:srcRect l="839" t="2328"/>
          <a:stretch/>
        </p:blipFill>
        <p:spPr>
          <a:xfrm>
            <a:off x="1051066" y="1328079"/>
            <a:ext cx="6268715" cy="3613150"/>
          </a:xfrm>
        </p:spPr>
      </p:pic>
    </p:spTree>
    <p:extLst>
      <p:ext uri="{BB962C8B-B14F-4D97-AF65-F5344CB8AC3E}">
        <p14:creationId xmlns:p14="http://schemas.microsoft.com/office/powerpoint/2010/main" val="1620871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5CE6-9994-4E31-BD30-3DBDF77F2DCB}"/>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609F89B6-3CE4-4285-8009-029BF9FBC616}"/>
              </a:ext>
            </a:extLst>
          </p:cNvPr>
          <p:cNvSpPr>
            <a:spLocks noGrp="1"/>
          </p:cNvSpPr>
          <p:nvPr>
            <p:ph type="body" idx="1"/>
          </p:nvPr>
        </p:nvSpPr>
        <p:spPr/>
        <p:txBody>
          <a:bodyPr/>
          <a:lstStyle/>
          <a:p>
            <a:r>
              <a:rPr lang="en-US" dirty="0"/>
              <a:t>Project goal: sCO</a:t>
            </a:r>
            <a:r>
              <a:rPr lang="en-US" baseline="-25000" dirty="0"/>
              <a:t>2</a:t>
            </a:r>
            <a:r>
              <a:rPr lang="en-US" dirty="0"/>
              <a:t> power plant in continuous operation with practical coal-fired heater</a:t>
            </a:r>
          </a:p>
          <a:p>
            <a:r>
              <a:rPr lang="en-US" dirty="0"/>
              <a:t>Phase II (FEED study) in process</a:t>
            </a:r>
          </a:p>
          <a:p>
            <a:pPr lvl="1"/>
            <a:r>
              <a:rPr lang="en-US" dirty="0"/>
              <a:t>Cycle design balances power cycle and fired heater efficiency values to maximize plant efficiency</a:t>
            </a:r>
          </a:p>
          <a:p>
            <a:pPr lvl="1"/>
            <a:r>
              <a:rPr lang="en-US" dirty="0"/>
              <a:t>Fired heater designed for flexibility, emissions compliance</a:t>
            </a:r>
          </a:p>
          <a:p>
            <a:r>
              <a:rPr lang="en-US" dirty="0"/>
              <a:t>Phase III application due August 30, 2020, start January 2021</a:t>
            </a:r>
          </a:p>
          <a:p>
            <a:endParaRPr lang="en-US" dirty="0"/>
          </a:p>
        </p:txBody>
      </p:sp>
    </p:spTree>
    <p:extLst>
      <p:ext uri="{BB962C8B-B14F-4D97-AF65-F5344CB8AC3E}">
        <p14:creationId xmlns:p14="http://schemas.microsoft.com/office/powerpoint/2010/main" val="1301322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D578-ED85-4D65-81BF-8E005F9781F2}"/>
              </a:ext>
            </a:extLst>
          </p:cNvPr>
          <p:cNvSpPr>
            <a:spLocks noGrp="1"/>
          </p:cNvSpPr>
          <p:nvPr>
            <p:ph type="title"/>
          </p:nvPr>
        </p:nvSpPr>
        <p:spPr/>
        <p:txBody>
          <a:bodyPr/>
          <a:lstStyle/>
          <a:p>
            <a:r>
              <a:rPr lang="en-US" dirty="0"/>
              <a:t>The Fine Print</a:t>
            </a:r>
          </a:p>
        </p:txBody>
      </p:sp>
      <p:sp>
        <p:nvSpPr>
          <p:cNvPr id="3" name="Content Placeholder 2">
            <a:extLst>
              <a:ext uri="{FF2B5EF4-FFF2-40B4-BE49-F238E27FC236}">
                <a16:creationId xmlns:a16="http://schemas.microsoft.com/office/drawing/2014/main" id="{B42758EA-AAC6-4EC9-B4F7-B50A522DF800}"/>
              </a:ext>
            </a:extLst>
          </p:cNvPr>
          <p:cNvSpPr>
            <a:spLocks noGrp="1"/>
          </p:cNvSpPr>
          <p:nvPr>
            <p:ph idx="1"/>
          </p:nvPr>
        </p:nvSpPr>
        <p:spPr/>
        <p:txBody>
          <a:bodyPr>
            <a:normAutofit/>
          </a:bodyPr>
          <a:lstStyle/>
          <a:p>
            <a:pPr marL="0" indent="0">
              <a:buNone/>
            </a:pPr>
            <a:r>
              <a:rPr lang="en-US" sz="1350" dirty="0"/>
              <a:t>This material is based upon work supported by the Department of Energy under Award Number(s) DE-FE0031585.</a:t>
            </a:r>
          </a:p>
          <a:p>
            <a:pPr marL="0" indent="0">
              <a:buNone/>
            </a:pPr>
            <a:r>
              <a:rPr lang="en-US" sz="1350" dirty="0"/>
              <a:t> </a:t>
            </a:r>
          </a:p>
          <a:p>
            <a:pPr marL="0" indent="0">
              <a:buNone/>
            </a:pPr>
            <a:r>
              <a:rPr lang="en-US" sz="1350" dirty="0"/>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a:p>
            <a:endParaRPr lang="en-US" sz="1350" dirty="0"/>
          </a:p>
        </p:txBody>
      </p:sp>
    </p:spTree>
    <p:extLst>
      <p:ext uri="{BB962C8B-B14F-4D97-AF65-F5344CB8AC3E}">
        <p14:creationId xmlns:p14="http://schemas.microsoft.com/office/powerpoint/2010/main" val="124917997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00B7-441C-4FD9-A9F4-C5E83E721518}"/>
              </a:ext>
            </a:extLst>
          </p:cNvPr>
          <p:cNvSpPr>
            <a:spLocks noGrp="1"/>
          </p:cNvSpPr>
          <p:nvPr>
            <p:ph type="title"/>
          </p:nvPr>
        </p:nvSpPr>
        <p:spPr/>
        <p:txBody>
          <a:bodyPr/>
          <a:lstStyle/>
          <a:p>
            <a:r>
              <a:rPr lang="en-US" dirty="0"/>
              <a:t>Background and Overview</a:t>
            </a:r>
          </a:p>
        </p:txBody>
      </p:sp>
      <p:sp>
        <p:nvSpPr>
          <p:cNvPr id="5" name="Content Placeholder 4">
            <a:extLst>
              <a:ext uri="{FF2B5EF4-FFF2-40B4-BE49-F238E27FC236}">
                <a16:creationId xmlns:a16="http://schemas.microsoft.com/office/drawing/2014/main" id="{5D8F6706-942A-4058-8A45-0F2753345E48}"/>
              </a:ext>
            </a:extLst>
          </p:cNvPr>
          <p:cNvSpPr>
            <a:spLocks noGrp="1"/>
          </p:cNvSpPr>
          <p:nvPr>
            <p:ph idx="1"/>
          </p:nvPr>
        </p:nvSpPr>
        <p:spPr>
          <a:xfrm>
            <a:off x="628650" y="1365250"/>
            <a:ext cx="7886700" cy="3347040"/>
          </a:xfrm>
          <a:prstGeom prst="rect">
            <a:avLst/>
          </a:prstGeom>
        </p:spPr>
        <p:txBody>
          <a:bodyPr wrap="square">
            <a:spAutoFit/>
          </a:bodyPr>
          <a:lstStyle/>
          <a:p>
            <a:pPr marL="190183" indent="-214313">
              <a:buFont typeface="Arial" panose="020B0604020202020204" pitchFamily="34" charset="0"/>
              <a:buChar char="•"/>
            </a:pPr>
            <a:r>
              <a:rPr lang="en-US" sz="2000" dirty="0"/>
              <a:t>Leverages Echogen commercial sCO</a:t>
            </a:r>
            <a:r>
              <a:rPr lang="en-US" sz="2000" baseline="-25000" dirty="0"/>
              <a:t>2</a:t>
            </a:r>
            <a:r>
              <a:rPr lang="en-US" sz="2000" dirty="0"/>
              <a:t> power cycle and DOE-funded study (DE-FE-0025959)</a:t>
            </a:r>
          </a:p>
          <a:p>
            <a:pPr marL="190183" indent="-214313">
              <a:buFont typeface="Arial" panose="020B0604020202020204" pitchFamily="34" charset="0"/>
              <a:buChar char="•"/>
            </a:pPr>
            <a:r>
              <a:rPr lang="en-US" sz="2000" dirty="0"/>
              <a:t>Complementary to DOE STEP project</a:t>
            </a:r>
          </a:p>
          <a:p>
            <a:pPr marL="557213" lvl="1" indent="-214313">
              <a:buFont typeface="Arial" panose="020B0604020202020204" pitchFamily="34" charset="0"/>
              <a:buChar char="•"/>
            </a:pPr>
            <a:r>
              <a:rPr lang="en-US" sz="1700" dirty="0"/>
              <a:t>Operating power plant vs component and system R&amp;D</a:t>
            </a:r>
          </a:p>
          <a:p>
            <a:pPr marL="557213" lvl="1" indent="-214313">
              <a:buFont typeface="Arial" panose="020B0604020202020204" pitchFamily="34" charset="0"/>
              <a:buChar char="•"/>
            </a:pPr>
            <a:r>
              <a:rPr lang="en-US" sz="1700" dirty="0"/>
              <a:t>1000’s hours per year vs 100’s</a:t>
            </a:r>
          </a:p>
          <a:p>
            <a:pPr marL="190183" indent="-214313">
              <a:buFont typeface="Arial" panose="020B0604020202020204" pitchFamily="34" charset="0"/>
              <a:buChar char="•"/>
            </a:pPr>
            <a:r>
              <a:rPr lang="en-US" sz="2000" dirty="0"/>
              <a:t>Good lead-in to ongoing DOE “Coal FIRST” (89243319CFE000022) project</a:t>
            </a:r>
          </a:p>
          <a:p>
            <a:pPr marL="557213" lvl="1" indent="-214313">
              <a:buFont typeface="Arial" panose="020B0604020202020204" pitchFamily="34" charset="0"/>
              <a:buChar char="•"/>
            </a:pPr>
            <a:r>
              <a:rPr lang="en-US" sz="1700" dirty="0"/>
              <a:t>100 MWe scale coal-fired modular power plant</a:t>
            </a:r>
          </a:p>
          <a:p>
            <a:pPr marL="557213" lvl="1" indent="-214313">
              <a:buFont typeface="Arial" panose="020B0604020202020204" pitchFamily="34" charset="0"/>
              <a:buChar char="•"/>
            </a:pPr>
            <a:r>
              <a:rPr lang="en-US" sz="1700" dirty="0"/>
              <a:t>sCO</a:t>
            </a:r>
            <a:r>
              <a:rPr lang="en-US" sz="1700" baseline="-25000" dirty="0"/>
              <a:t>2</a:t>
            </a:r>
            <a:r>
              <a:rPr lang="en-US" sz="1700" dirty="0"/>
              <a:t> power cycle</a:t>
            </a:r>
          </a:p>
          <a:p>
            <a:pPr marL="557213" lvl="1" indent="-214313">
              <a:buFont typeface="Arial" panose="020B0604020202020204" pitchFamily="34" charset="0"/>
              <a:buChar char="•"/>
            </a:pPr>
            <a:r>
              <a:rPr lang="en-US" sz="1700" dirty="0"/>
              <a:t>CCS</a:t>
            </a:r>
          </a:p>
          <a:p>
            <a:pPr marL="557213" lvl="1" indent="-214313">
              <a:buFont typeface="Arial" panose="020B0604020202020204" pitchFamily="34" charset="0"/>
              <a:buChar char="•"/>
            </a:pPr>
            <a:r>
              <a:rPr lang="en-US" sz="1700" dirty="0"/>
              <a:t>Energy storage integration</a:t>
            </a:r>
          </a:p>
          <a:p>
            <a:pPr marL="557213" lvl="1" indent="-214313">
              <a:buFont typeface="Arial" panose="020B0604020202020204" pitchFamily="34" charset="0"/>
              <a:buChar char="•"/>
            </a:pPr>
            <a:r>
              <a:rPr lang="en-US" sz="1700" dirty="0"/>
              <a:t>Same team as current project plus Mitsubishi Heavy Industries (CCS)</a:t>
            </a:r>
          </a:p>
          <a:p>
            <a:pPr marL="214313" indent="-214313">
              <a:buFont typeface="Arial" panose="020B0604020202020204" pitchFamily="34" charset="0"/>
              <a:buChar char="•"/>
            </a:pPr>
            <a:endParaRPr lang="en-US" sz="1400" dirty="0"/>
          </a:p>
        </p:txBody>
      </p:sp>
    </p:spTree>
    <p:extLst>
      <p:ext uri="{BB962C8B-B14F-4D97-AF65-F5344CB8AC3E}">
        <p14:creationId xmlns:p14="http://schemas.microsoft.com/office/powerpoint/2010/main" val="93020536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F76D-5381-49BD-BABB-0B8AFE8A078B}"/>
              </a:ext>
            </a:extLst>
          </p:cNvPr>
          <p:cNvSpPr>
            <a:spLocks noGrp="1"/>
          </p:cNvSpPr>
          <p:nvPr>
            <p:ph type="title"/>
          </p:nvPr>
        </p:nvSpPr>
        <p:spPr/>
        <p:txBody>
          <a:bodyPr/>
          <a:lstStyle/>
          <a:p>
            <a:r>
              <a:rPr lang="en-US" dirty="0"/>
              <a:t>Coal Plant Integration Study (DE-FE0025959)</a:t>
            </a:r>
          </a:p>
        </p:txBody>
      </p:sp>
      <p:sp>
        <p:nvSpPr>
          <p:cNvPr id="4" name="Content Placeholder 3">
            <a:extLst>
              <a:ext uri="{FF2B5EF4-FFF2-40B4-BE49-F238E27FC236}">
                <a16:creationId xmlns:a16="http://schemas.microsoft.com/office/drawing/2014/main" id="{A91F701F-970D-4F7B-B5D6-D0DF55B2F978}"/>
              </a:ext>
            </a:extLst>
          </p:cNvPr>
          <p:cNvSpPr>
            <a:spLocks noGrp="1"/>
          </p:cNvSpPr>
          <p:nvPr>
            <p:ph sz="half" idx="1"/>
          </p:nvPr>
        </p:nvSpPr>
        <p:spPr>
          <a:xfrm>
            <a:off x="457200" y="1590906"/>
            <a:ext cx="4038600" cy="3003717"/>
          </a:xfrm>
        </p:spPr>
        <p:txBody>
          <a:bodyPr>
            <a:normAutofit fontScale="85000" lnSpcReduction="10000"/>
          </a:bodyPr>
          <a:lstStyle/>
          <a:p>
            <a:r>
              <a:rPr lang="en-US" dirty="0"/>
              <a:t>Case 1 – 550 MWe Oxy-combustion (593°C)</a:t>
            </a:r>
          </a:p>
          <a:p>
            <a:r>
              <a:rPr lang="en-US" dirty="0"/>
              <a:t>Case 2 – 550 MWe Oxy-combustion (730°C)</a:t>
            </a:r>
          </a:p>
          <a:p>
            <a:r>
              <a:rPr lang="en-US" dirty="0"/>
              <a:t>Case 3 – 550 MWe Chemical Looping (593°C)</a:t>
            </a:r>
          </a:p>
          <a:p>
            <a:r>
              <a:rPr lang="en-US" dirty="0"/>
              <a:t>Case 4 – 550 MWe Chemical Looping (730°C)</a:t>
            </a:r>
          </a:p>
          <a:p>
            <a:r>
              <a:rPr lang="en-US" dirty="0"/>
              <a:t>Case 5 – 90 </a:t>
            </a:r>
            <a:r>
              <a:rPr lang="en-US" dirty="0" err="1"/>
              <a:t>MWe</a:t>
            </a:r>
            <a:r>
              <a:rPr lang="en-US" dirty="0"/>
              <a:t> Air-fired PC (593°C)</a:t>
            </a:r>
          </a:p>
          <a:p>
            <a:r>
              <a:rPr lang="en-US" dirty="0"/>
              <a:t>Case 6 – 90 </a:t>
            </a:r>
            <a:r>
              <a:rPr lang="en-US" dirty="0" err="1"/>
              <a:t>MWe</a:t>
            </a:r>
            <a:r>
              <a:rPr lang="en-US" dirty="0"/>
              <a:t> Air-fired PC (730°C)</a:t>
            </a:r>
          </a:p>
          <a:p>
            <a:pPr lvl="1"/>
            <a:r>
              <a:rPr lang="en-US" dirty="0"/>
              <a:t>Compared to existing air-fired coal plant</a:t>
            </a:r>
          </a:p>
          <a:p>
            <a:pPr lvl="1"/>
            <a:r>
              <a:rPr lang="en-US" dirty="0"/>
              <a:t>Turbine conditions not matched</a:t>
            </a:r>
          </a:p>
          <a:p>
            <a:r>
              <a:rPr lang="en-US" dirty="0"/>
              <a:t>Net plant efficiency gains from sCO</a:t>
            </a:r>
            <a:r>
              <a:rPr lang="en-US" baseline="-25000" dirty="0"/>
              <a:t>2</a:t>
            </a:r>
            <a:r>
              <a:rPr lang="en-US" dirty="0"/>
              <a:t> cycle of 2–4% points on HHV basis compared to a steam-Rankine cycle for same turbine inlet conditions</a:t>
            </a:r>
          </a:p>
          <a:p>
            <a:r>
              <a:rPr lang="en-US" dirty="0"/>
              <a:t>Costs were comparable with potential for improvements</a:t>
            </a:r>
          </a:p>
          <a:p>
            <a:endParaRPr lang="en-US" dirty="0"/>
          </a:p>
        </p:txBody>
      </p:sp>
      <p:graphicFrame>
        <p:nvGraphicFramePr>
          <p:cNvPr id="6" name="Content Placeholder 5">
            <a:extLst>
              <a:ext uri="{FF2B5EF4-FFF2-40B4-BE49-F238E27FC236}">
                <a16:creationId xmlns:a16="http://schemas.microsoft.com/office/drawing/2014/main" id="{4BE195E1-DF5E-4590-BFC1-99E057AD3E19}"/>
              </a:ext>
            </a:extLst>
          </p:cNvPr>
          <p:cNvGraphicFramePr>
            <a:graphicFrameLocks noGrp="1"/>
          </p:cNvGraphicFramePr>
          <p:nvPr>
            <p:ph sz="half" idx="2"/>
            <p:extLst>
              <p:ext uri="{D42A27DB-BD31-4B8C-83A1-F6EECF244321}">
                <p14:modId xmlns:p14="http://schemas.microsoft.com/office/powerpoint/2010/main" val="2639970796"/>
              </p:ext>
            </p:extLst>
          </p:nvPr>
        </p:nvGraphicFramePr>
        <p:xfrm>
          <a:off x="4869366" y="1590508"/>
          <a:ext cx="3817434" cy="300371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6A7219AB-25CE-4928-9E23-9FB9189830E3}"/>
              </a:ext>
            </a:extLst>
          </p:cNvPr>
          <p:cNvSpPr>
            <a:spLocks noGrp="1"/>
          </p:cNvSpPr>
          <p:nvPr>
            <p:ph type="sldNum" sz="quarter" idx="12"/>
          </p:nvPr>
        </p:nvSpPr>
        <p:spPr/>
        <p:txBody>
          <a:bodyPr/>
          <a:lstStyle/>
          <a:p>
            <a:fld id="{FCBCAC11-16EF-4E78-A561-6A09B9CC0FCE}" type="slidenum">
              <a:rPr lang="en-US"/>
              <a:pPr/>
              <a:t>4</a:t>
            </a:fld>
            <a:endParaRPr lang="en-US"/>
          </a:p>
        </p:txBody>
      </p:sp>
      <p:sp>
        <p:nvSpPr>
          <p:cNvPr id="5" name="TextBox 4">
            <a:extLst>
              <a:ext uri="{FF2B5EF4-FFF2-40B4-BE49-F238E27FC236}">
                <a16:creationId xmlns:a16="http://schemas.microsoft.com/office/drawing/2014/main" id="{0855591F-7C76-46DB-8485-276B88EF2D89}"/>
              </a:ext>
            </a:extLst>
          </p:cNvPr>
          <p:cNvSpPr txBox="1"/>
          <p:nvPr/>
        </p:nvSpPr>
        <p:spPr>
          <a:xfrm>
            <a:off x="1502077" y="1219344"/>
            <a:ext cx="5615640" cy="265457"/>
          </a:xfrm>
          <a:prstGeom prst="rect">
            <a:avLst/>
          </a:prstGeom>
          <a:noFill/>
        </p:spPr>
        <p:txBody>
          <a:bodyPr wrap="none" rtlCol="0">
            <a:spAutoFit/>
          </a:bodyPr>
          <a:lstStyle/>
          <a:p>
            <a:pPr defTabSz="514350"/>
            <a:r>
              <a:rPr lang="en-US" sz="1125" i="1" dirty="0">
                <a:solidFill>
                  <a:prstClr val="black">
                    <a:lumMod val="65000"/>
                    <a:lumOff val="35000"/>
                  </a:prstClr>
                </a:solidFill>
                <a:latin typeface="Calibri"/>
              </a:rPr>
              <a:t>Techno-economic</a:t>
            </a:r>
            <a:r>
              <a:rPr lang="en-US" sz="1013" i="1" dirty="0">
                <a:solidFill>
                  <a:prstClr val="black"/>
                </a:solidFill>
                <a:latin typeface="Calibri"/>
              </a:rPr>
              <a:t> </a:t>
            </a:r>
            <a:r>
              <a:rPr lang="en-US" sz="1125" i="1" dirty="0">
                <a:solidFill>
                  <a:prstClr val="black">
                    <a:lumMod val="65000"/>
                    <a:lumOff val="35000"/>
                  </a:prstClr>
                </a:solidFill>
                <a:latin typeface="Calibri"/>
              </a:rPr>
              <a:t>study of combining an sCO</a:t>
            </a:r>
            <a:r>
              <a:rPr lang="en-US" sz="1125" i="1" baseline="-25000" dirty="0">
                <a:solidFill>
                  <a:prstClr val="black">
                    <a:lumMod val="65000"/>
                    <a:lumOff val="35000"/>
                  </a:prstClr>
                </a:solidFill>
                <a:latin typeface="Calibri"/>
              </a:rPr>
              <a:t>2</a:t>
            </a:r>
            <a:r>
              <a:rPr lang="en-US" sz="1125" i="1" dirty="0">
                <a:solidFill>
                  <a:prstClr val="black">
                    <a:lumMod val="65000"/>
                    <a:lumOff val="35000"/>
                  </a:prstClr>
                </a:solidFill>
                <a:latin typeface="Calibri"/>
              </a:rPr>
              <a:t> power cycle with an advanced coal power plant</a:t>
            </a:r>
          </a:p>
        </p:txBody>
      </p:sp>
    </p:spTree>
    <p:extLst>
      <p:ext uri="{BB962C8B-B14F-4D97-AF65-F5344CB8AC3E}">
        <p14:creationId xmlns:p14="http://schemas.microsoft.com/office/powerpoint/2010/main" val="3218977664"/>
      </p:ext>
    </p:extLst>
  </p:cSld>
  <p:clrMapOvr>
    <a:masterClrMapping/>
  </p:clrMapOvr>
  <p:transition spd="med" advTm="1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1FF0-8086-4F24-88FA-37E5A2C1B694}"/>
              </a:ext>
            </a:extLst>
          </p:cNvPr>
          <p:cNvSpPr>
            <a:spLocks noGrp="1"/>
          </p:cNvSpPr>
          <p:nvPr>
            <p:ph type="title"/>
          </p:nvPr>
        </p:nvSpPr>
        <p:spPr/>
        <p:txBody>
          <a:bodyPr/>
          <a:lstStyle/>
          <a:p>
            <a:r>
              <a:rPr lang="en-US" dirty="0"/>
              <a:t>Project team</a:t>
            </a:r>
          </a:p>
        </p:txBody>
      </p:sp>
      <p:sp>
        <p:nvSpPr>
          <p:cNvPr id="10" name="Content Placeholder 9">
            <a:extLst>
              <a:ext uri="{FF2B5EF4-FFF2-40B4-BE49-F238E27FC236}">
                <a16:creationId xmlns:a16="http://schemas.microsoft.com/office/drawing/2014/main" id="{F7D4C5FE-EBFE-418C-BF9F-97C8FD1DD899}"/>
              </a:ext>
            </a:extLst>
          </p:cNvPr>
          <p:cNvSpPr>
            <a:spLocks noGrp="1"/>
          </p:cNvSpPr>
          <p:nvPr>
            <p:ph idx="1"/>
          </p:nvPr>
        </p:nvSpPr>
        <p:spPr>
          <a:xfrm>
            <a:off x="3530386" y="1243778"/>
            <a:ext cx="4984964" cy="3899721"/>
          </a:xfrm>
        </p:spPr>
        <p:txBody>
          <a:bodyPr>
            <a:normAutofit fontScale="77500" lnSpcReduction="20000"/>
          </a:bodyPr>
          <a:lstStyle/>
          <a:p>
            <a:pPr>
              <a:lnSpc>
                <a:spcPct val="120000"/>
              </a:lnSpc>
            </a:pPr>
            <a:r>
              <a:rPr lang="en-US" dirty="0"/>
              <a:t>Echogen Power Systems (Prime Recipient)</a:t>
            </a:r>
          </a:p>
          <a:p>
            <a:pPr lvl="1">
              <a:lnSpc>
                <a:spcPct val="120000"/>
              </a:lnSpc>
            </a:pPr>
            <a:r>
              <a:rPr lang="en-US" dirty="0"/>
              <a:t>Power cycle design</a:t>
            </a:r>
          </a:p>
          <a:p>
            <a:pPr lvl="1">
              <a:lnSpc>
                <a:spcPct val="120000"/>
              </a:lnSpc>
            </a:pPr>
            <a:r>
              <a:rPr lang="en-US" dirty="0"/>
              <a:t>Fired heater and environmental equipment design</a:t>
            </a:r>
          </a:p>
          <a:p>
            <a:pPr lvl="1">
              <a:lnSpc>
                <a:spcPct val="120000"/>
              </a:lnSpc>
            </a:pPr>
            <a:r>
              <a:rPr lang="en-US" dirty="0"/>
              <a:t>Turbomachinery design</a:t>
            </a:r>
          </a:p>
          <a:p>
            <a:pPr>
              <a:lnSpc>
                <a:spcPct val="120000"/>
              </a:lnSpc>
            </a:pPr>
            <a:r>
              <a:rPr lang="en-US" dirty="0"/>
              <a:t>Louis Perry and Associates, a CDM Smith Co.</a:t>
            </a:r>
          </a:p>
          <a:p>
            <a:pPr lvl="1">
              <a:lnSpc>
                <a:spcPct val="120000"/>
              </a:lnSpc>
            </a:pPr>
            <a:r>
              <a:rPr lang="en-US" dirty="0"/>
              <a:t>EPC – FEED contractor</a:t>
            </a:r>
          </a:p>
          <a:p>
            <a:pPr lvl="1">
              <a:lnSpc>
                <a:spcPct val="120000"/>
              </a:lnSpc>
            </a:pPr>
            <a:r>
              <a:rPr lang="en-US" dirty="0"/>
              <a:t>Balance of plant engineering</a:t>
            </a:r>
          </a:p>
          <a:p>
            <a:pPr>
              <a:lnSpc>
                <a:spcPct val="120000"/>
              </a:lnSpc>
            </a:pPr>
            <a:r>
              <a:rPr lang="en-US" dirty="0"/>
              <a:t>Electric Power Research Institute</a:t>
            </a:r>
          </a:p>
          <a:p>
            <a:pPr lvl="1">
              <a:lnSpc>
                <a:spcPct val="120000"/>
              </a:lnSpc>
            </a:pPr>
            <a:r>
              <a:rPr lang="en-US" dirty="0"/>
              <a:t>Economic analysis</a:t>
            </a:r>
          </a:p>
          <a:p>
            <a:pPr lvl="1">
              <a:lnSpc>
                <a:spcPct val="120000"/>
              </a:lnSpc>
            </a:pPr>
            <a:r>
              <a:rPr lang="en-US" dirty="0"/>
              <a:t>Test planning</a:t>
            </a:r>
          </a:p>
          <a:p>
            <a:pPr lvl="1">
              <a:lnSpc>
                <a:spcPct val="120000"/>
              </a:lnSpc>
            </a:pPr>
            <a:r>
              <a:rPr lang="en-US" dirty="0"/>
              <a:t>Industry voice</a:t>
            </a:r>
          </a:p>
          <a:p>
            <a:pPr>
              <a:lnSpc>
                <a:spcPct val="120000"/>
              </a:lnSpc>
            </a:pPr>
            <a:r>
              <a:rPr lang="en-US" dirty="0"/>
              <a:t>University of Missouri </a:t>
            </a:r>
          </a:p>
          <a:p>
            <a:pPr lvl="1">
              <a:lnSpc>
                <a:spcPct val="120000"/>
              </a:lnSpc>
            </a:pPr>
            <a:r>
              <a:rPr lang="en-US" dirty="0"/>
              <a:t>Host site </a:t>
            </a:r>
          </a:p>
          <a:p>
            <a:pPr lvl="1">
              <a:lnSpc>
                <a:spcPct val="120000"/>
              </a:lnSpc>
            </a:pPr>
            <a:r>
              <a:rPr lang="en-US" dirty="0"/>
              <a:t>Plant operations</a:t>
            </a:r>
          </a:p>
          <a:p>
            <a:pPr>
              <a:lnSpc>
                <a:spcPct val="120000"/>
              </a:lnSpc>
            </a:pPr>
            <a:r>
              <a:rPr lang="en-US" dirty="0"/>
              <a:t>Riley Power (subcontractor)</a:t>
            </a:r>
          </a:p>
          <a:p>
            <a:pPr lvl="1">
              <a:lnSpc>
                <a:spcPct val="120000"/>
              </a:lnSpc>
            </a:pPr>
            <a:r>
              <a:rPr lang="en-US" dirty="0"/>
              <a:t>Coal-fired heater</a:t>
            </a:r>
          </a:p>
          <a:p>
            <a:pPr lvl="1">
              <a:lnSpc>
                <a:spcPct val="120000"/>
              </a:lnSpc>
            </a:pPr>
            <a:r>
              <a:rPr lang="en-US" dirty="0"/>
              <a:t>Emissions control systems</a:t>
            </a:r>
          </a:p>
          <a:p>
            <a:endParaRPr lang="en-US" dirty="0"/>
          </a:p>
        </p:txBody>
      </p:sp>
      <p:pic>
        <p:nvPicPr>
          <p:cNvPr id="6" name="Picture 5">
            <a:extLst>
              <a:ext uri="{FF2B5EF4-FFF2-40B4-BE49-F238E27FC236}">
                <a16:creationId xmlns:a16="http://schemas.microsoft.com/office/drawing/2014/main" id="{71477A84-E3EE-4095-9F57-D547D2122772}"/>
              </a:ext>
            </a:extLst>
          </p:cNvPr>
          <p:cNvPicPr>
            <a:picLocks noChangeAspect="1"/>
          </p:cNvPicPr>
          <p:nvPr/>
        </p:nvPicPr>
        <p:blipFill>
          <a:blip r:embed="rId2"/>
          <a:stretch>
            <a:fillRect/>
          </a:stretch>
        </p:blipFill>
        <p:spPr>
          <a:xfrm>
            <a:off x="1641602" y="3630910"/>
            <a:ext cx="626162" cy="720677"/>
          </a:xfrm>
          <a:prstGeom prst="rect">
            <a:avLst/>
          </a:prstGeom>
        </p:spPr>
      </p:pic>
      <p:pic>
        <p:nvPicPr>
          <p:cNvPr id="7" name="Picture 6">
            <a:extLst>
              <a:ext uri="{FF2B5EF4-FFF2-40B4-BE49-F238E27FC236}">
                <a16:creationId xmlns:a16="http://schemas.microsoft.com/office/drawing/2014/main" id="{8C20527E-4FE6-4E54-97F6-BE73F60352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80" t="6427" r="7337" b="1"/>
          <a:stretch/>
        </p:blipFill>
        <p:spPr>
          <a:xfrm>
            <a:off x="1466627" y="2342144"/>
            <a:ext cx="1001835" cy="491267"/>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4F7F49EA-DE99-4D70-941E-B9C07753A1A6}"/>
              </a:ext>
            </a:extLst>
          </p:cNvPr>
          <p:cNvPicPr>
            <a:picLocks noChangeAspect="1"/>
          </p:cNvPicPr>
          <p:nvPr/>
        </p:nvPicPr>
        <p:blipFill rotWithShape="1">
          <a:blip r:embed="rId4">
            <a:extLst>
              <a:ext uri="{28A0092B-C50C-407E-A947-70E740481C1C}">
                <a14:useLocalDpi xmlns:a14="http://schemas.microsoft.com/office/drawing/2010/main" val="0"/>
              </a:ext>
            </a:extLst>
          </a:blip>
          <a:srcRect r="54115" b="-8160"/>
          <a:stretch/>
        </p:blipFill>
        <p:spPr>
          <a:xfrm>
            <a:off x="1466627" y="3004449"/>
            <a:ext cx="1126154" cy="491267"/>
          </a:xfrm>
          <a:prstGeom prst="rect">
            <a:avLst/>
          </a:prstGeom>
        </p:spPr>
      </p:pic>
      <p:pic>
        <p:nvPicPr>
          <p:cNvPr id="9" name="Picture 8" descr="A close up of a logo&#10;&#10;Description automatically generated">
            <a:extLst>
              <a:ext uri="{FF2B5EF4-FFF2-40B4-BE49-F238E27FC236}">
                <a16:creationId xmlns:a16="http://schemas.microsoft.com/office/drawing/2014/main" id="{5B86D59C-0713-4B18-AB63-5E415B56627D}"/>
              </a:ext>
            </a:extLst>
          </p:cNvPr>
          <p:cNvPicPr>
            <a:picLocks noChangeAspect="1"/>
          </p:cNvPicPr>
          <p:nvPr/>
        </p:nvPicPr>
        <p:blipFill>
          <a:blip r:embed="rId5"/>
          <a:stretch>
            <a:fillRect/>
          </a:stretch>
        </p:blipFill>
        <p:spPr>
          <a:xfrm>
            <a:off x="1667326" y="1426771"/>
            <a:ext cx="600438" cy="491267"/>
          </a:xfrm>
          <a:prstGeom prst="rect">
            <a:avLst/>
          </a:prstGeom>
        </p:spPr>
      </p:pic>
      <p:pic>
        <p:nvPicPr>
          <p:cNvPr id="2050" name="Picture 2" descr="Riley Power logo">
            <a:extLst>
              <a:ext uri="{FF2B5EF4-FFF2-40B4-BE49-F238E27FC236}">
                <a16:creationId xmlns:a16="http://schemas.microsoft.com/office/drawing/2014/main" id="{376CE3CB-8434-41E0-906E-CC1F81E33A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111" y="4594082"/>
            <a:ext cx="1453143" cy="30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28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3412-5D02-4D3C-81A6-9788FA373283}"/>
              </a:ext>
            </a:extLst>
          </p:cNvPr>
          <p:cNvSpPr>
            <a:spLocks noGrp="1"/>
          </p:cNvSpPr>
          <p:nvPr>
            <p:ph type="title"/>
          </p:nvPr>
        </p:nvSpPr>
        <p:spPr/>
        <p:txBody>
          <a:bodyPr/>
          <a:lstStyle/>
          <a:p>
            <a:r>
              <a:rPr lang="en-US" dirty="0"/>
              <a:t>Program Highlights</a:t>
            </a:r>
          </a:p>
        </p:txBody>
      </p:sp>
      <p:sp>
        <p:nvSpPr>
          <p:cNvPr id="3" name="Content Placeholder 2">
            <a:extLst>
              <a:ext uri="{FF2B5EF4-FFF2-40B4-BE49-F238E27FC236}">
                <a16:creationId xmlns:a16="http://schemas.microsoft.com/office/drawing/2014/main" id="{CC20EAA8-6434-4D40-96C5-5C84638E59A9}"/>
              </a:ext>
            </a:extLst>
          </p:cNvPr>
          <p:cNvSpPr>
            <a:spLocks noGrp="1"/>
          </p:cNvSpPr>
          <p:nvPr>
            <p:ph idx="1"/>
          </p:nvPr>
        </p:nvSpPr>
        <p:spPr>
          <a:xfrm>
            <a:off x="628650" y="1364673"/>
            <a:ext cx="7886700" cy="3613194"/>
          </a:xfrm>
        </p:spPr>
        <p:txBody>
          <a:bodyPr>
            <a:normAutofit/>
          </a:bodyPr>
          <a:lstStyle/>
          <a:p>
            <a:r>
              <a:rPr lang="en-US" dirty="0"/>
              <a:t>sCO</a:t>
            </a:r>
            <a:r>
              <a:rPr lang="en-US" baseline="-25000" dirty="0"/>
              <a:t>2</a:t>
            </a:r>
            <a:r>
              <a:rPr lang="en-US" dirty="0"/>
              <a:t> power cycle provides transformational improvements in efficiency and flexibility</a:t>
            </a:r>
          </a:p>
          <a:p>
            <a:r>
              <a:rPr lang="en-US" dirty="0"/>
              <a:t>Project has a fully engaged host site at the University of Missouri CHP Plant</a:t>
            </a:r>
          </a:p>
          <a:p>
            <a:r>
              <a:rPr lang="en-US" dirty="0"/>
              <a:t>This is a real power plant producing MWh used for campus power</a:t>
            </a:r>
          </a:p>
          <a:p>
            <a:r>
              <a:rPr lang="en-US" dirty="0"/>
              <a:t>Pilot plant is coal-fired but the sCO</a:t>
            </a:r>
            <a:r>
              <a:rPr lang="en-US" baseline="-25000" dirty="0"/>
              <a:t>2</a:t>
            </a:r>
            <a:r>
              <a:rPr lang="en-US" dirty="0"/>
              <a:t> power cycle is agnostic to heat source. Project advances will benefit solar, nuclear, biomass, and other primary power applications.</a:t>
            </a:r>
          </a:p>
          <a:p>
            <a:r>
              <a:rPr lang="en-US" dirty="0"/>
              <a:t>sCO</a:t>
            </a:r>
            <a:r>
              <a:rPr lang="en-US" baseline="-25000" dirty="0"/>
              <a:t>2</a:t>
            </a:r>
            <a:r>
              <a:rPr lang="en-US" dirty="0"/>
              <a:t> power cycles scale well and could potentially be economic for smaller-scale power plants (&lt; 100 MWe)</a:t>
            </a:r>
          </a:p>
          <a:p>
            <a:endParaRPr lang="en-US" dirty="0"/>
          </a:p>
        </p:txBody>
      </p:sp>
    </p:spTree>
    <p:extLst>
      <p:ext uri="{BB962C8B-B14F-4D97-AF65-F5344CB8AC3E}">
        <p14:creationId xmlns:p14="http://schemas.microsoft.com/office/powerpoint/2010/main" val="328848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25DE-DD1F-4EFF-8846-730F629AD53E}"/>
              </a:ext>
            </a:extLst>
          </p:cNvPr>
          <p:cNvSpPr>
            <a:spLocks noGrp="1"/>
          </p:cNvSpPr>
          <p:nvPr>
            <p:ph type="title"/>
          </p:nvPr>
        </p:nvSpPr>
        <p:spPr/>
        <p:txBody>
          <a:bodyPr/>
          <a:lstStyle/>
          <a:p>
            <a:r>
              <a:rPr lang="en-US" dirty="0"/>
              <a:t>MU CHP Plant</a:t>
            </a:r>
          </a:p>
        </p:txBody>
      </p:sp>
      <p:pic>
        <p:nvPicPr>
          <p:cNvPr id="5" name="Content Placeholder 4">
            <a:extLst>
              <a:ext uri="{FF2B5EF4-FFF2-40B4-BE49-F238E27FC236}">
                <a16:creationId xmlns:a16="http://schemas.microsoft.com/office/drawing/2014/main" id="{CDE50927-9813-4805-A31C-A4B0D7D8DE3C}"/>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00775" y="1507087"/>
            <a:ext cx="4792267" cy="3122235"/>
          </a:xfrm>
        </p:spPr>
      </p:pic>
      <p:pic>
        <p:nvPicPr>
          <p:cNvPr id="7" name="Picture 6">
            <a:extLst>
              <a:ext uri="{FF2B5EF4-FFF2-40B4-BE49-F238E27FC236}">
                <a16:creationId xmlns:a16="http://schemas.microsoft.com/office/drawing/2014/main" id="{1439C98C-2E00-43AF-97BB-94FDEC8A79B9}"/>
              </a:ext>
            </a:extLst>
          </p:cNvPr>
          <p:cNvPicPr>
            <a:picLocks noChangeAspect="1"/>
          </p:cNvPicPr>
          <p:nvPr/>
        </p:nvPicPr>
        <p:blipFill>
          <a:blip r:embed="rId4"/>
          <a:stretch>
            <a:fillRect/>
          </a:stretch>
        </p:blipFill>
        <p:spPr>
          <a:xfrm>
            <a:off x="5216839" y="1652239"/>
            <a:ext cx="3726386" cy="2823118"/>
          </a:xfrm>
          <a:prstGeom prst="rect">
            <a:avLst/>
          </a:prstGeom>
        </p:spPr>
      </p:pic>
    </p:spTree>
    <p:extLst>
      <p:ext uri="{BB962C8B-B14F-4D97-AF65-F5344CB8AC3E}">
        <p14:creationId xmlns:p14="http://schemas.microsoft.com/office/powerpoint/2010/main" val="340263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740A-E52A-4B96-9674-0A0ABED02057}"/>
              </a:ext>
            </a:extLst>
          </p:cNvPr>
          <p:cNvSpPr>
            <a:spLocks noGrp="1"/>
          </p:cNvSpPr>
          <p:nvPr>
            <p:ph type="title"/>
          </p:nvPr>
        </p:nvSpPr>
        <p:spPr/>
        <p:txBody>
          <a:bodyPr/>
          <a:lstStyle/>
          <a:p>
            <a:r>
              <a:rPr lang="en-US" dirty="0"/>
              <a:t>Project schedule by Task</a:t>
            </a:r>
          </a:p>
        </p:txBody>
      </p:sp>
      <p:graphicFrame>
        <p:nvGraphicFramePr>
          <p:cNvPr id="13" name="Table 12">
            <a:extLst>
              <a:ext uri="{FF2B5EF4-FFF2-40B4-BE49-F238E27FC236}">
                <a16:creationId xmlns:a16="http://schemas.microsoft.com/office/drawing/2014/main" id="{3C2E7718-4CF5-4B5A-B31B-E8E23E1414F2}"/>
              </a:ext>
            </a:extLst>
          </p:cNvPr>
          <p:cNvGraphicFramePr>
            <a:graphicFrameLocks noGrp="1"/>
          </p:cNvGraphicFramePr>
          <p:nvPr>
            <p:extLst>
              <p:ext uri="{D42A27DB-BD31-4B8C-83A1-F6EECF244321}">
                <p14:modId xmlns:p14="http://schemas.microsoft.com/office/powerpoint/2010/main" val="2539682900"/>
              </p:ext>
            </p:extLst>
          </p:nvPr>
        </p:nvGraphicFramePr>
        <p:xfrm>
          <a:off x="1099326" y="1472763"/>
          <a:ext cx="6172223" cy="3304307"/>
        </p:xfrm>
        <a:graphic>
          <a:graphicData uri="http://schemas.openxmlformats.org/drawingml/2006/table">
            <a:tbl>
              <a:tblPr/>
              <a:tblGrid>
                <a:gridCol w="1015779">
                  <a:extLst>
                    <a:ext uri="{9D8B030D-6E8A-4147-A177-3AD203B41FA5}">
                      <a16:colId xmlns:a16="http://schemas.microsoft.com/office/drawing/2014/main" val="2874987955"/>
                    </a:ext>
                  </a:extLst>
                </a:gridCol>
                <a:gridCol w="2085836">
                  <a:extLst>
                    <a:ext uri="{9D8B030D-6E8A-4147-A177-3AD203B41FA5}">
                      <a16:colId xmlns:a16="http://schemas.microsoft.com/office/drawing/2014/main" val="1000969625"/>
                    </a:ext>
                  </a:extLst>
                </a:gridCol>
                <a:gridCol w="63971">
                  <a:extLst>
                    <a:ext uri="{9D8B030D-6E8A-4147-A177-3AD203B41FA5}">
                      <a16:colId xmlns:a16="http://schemas.microsoft.com/office/drawing/2014/main" val="1092461485"/>
                    </a:ext>
                  </a:extLst>
                </a:gridCol>
                <a:gridCol w="63971">
                  <a:extLst>
                    <a:ext uri="{9D8B030D-6E8A-4147-A177-3AD203B41FA5}">
                      <a16:colId xmlns:a16="http://schemas.microsoft.com/office/drawing/2014/main" val="4234358849"/>
                    </a:ext>
                  </a:extLst>
                </a:gridCol>
                <a:gridCol w="63971">
                  <a:extLst>
                    <a:ext uri="{9D8B030D-6E8A-4147-A177-3AD203B41FA5}">
                      <a16:colId xmlns:a16="http://schemas.microsoft.com/office/drawing/2014/main" val="2907075524"/>
                    </a:ext>
                  </a:extLst>
                </a:gridCol>
                <a:gridCol w="63971">
                  <a:extLst>
                    <a:ext uri="{9D8B030D-6E8A-4147-A177-3AD203B41FA5}">
                      <a16:colId xmlns:a16="http://schemas.microsoft.com/office/drawing/2014/main" val="4016267391"/>
                    </a:ext>
                  </a:extLst>
                </a:gridCol>
                <a:gridCol w="63971">
                  <a:extLst>
                    <a:ext uri="{9D8B030D-6E8A-4147-A177-3AD203B41FA5}">
                      <a16:colId xmlns:a16="http://schemas.microsoft.com/office/drawing/2014/main" val="2067920686"/>
                    </a:ext>
                  </a:extLst>
                </a:gridCol>
                <a:gridCol w="63971">
                  <a:extLst>
                    <a:ext uri="{9D8B030D-6E8A-4147-A177-3AD203B41FA5}">
                      <a16:colId xmlns:a16="http://schemas.microsoft.com/office/drawing/2014/main" val="362433885"/>
                    </a:ext>
                  </a:extLst>
                </a:gridCol>
                <a:gridCol w="63971">
                  <a:extLst>
                    <a:ext uri="{9D8B030D-6E8A-4147-A177-3AD203B41FA5}">
                      <a16:colId xmlns:a16="http://schemas.microsoft.com/office/drawing/2014/main" val="294319243"/>
                    </a:ext>
                  </a:extLst>
                </a:gridCol>
                <a:gridCol w="63971">
                  <a:extLst>
                    <a:ext uri="{9D8B030D-6E8A-4147-A177-3AD203B41FA5}">
                      <a16:colId xmlns:a16="http://schemas.microsoft.com/office/drawing/2014/main" val="3215557736"/>
                    </a:ext>
                  </a:extLst>
                </a:gridCol>
                <a:gridCol w="63971">
                  <a:extLst>
                    <a:ext uri="{9D8B030D-6E8A-4147-A177-3AD203B41FA5}">
                      <a16:colId xmlns:a16="http://schemas.microsoft.com/office/drawing/2014/main" val="312420782"/>
                    </a:ext>
                  </a:extLst>
                </a:gridCol>
                <a:gridCol w="63971">
                  <a:extLst>
                    <a:ext uri="{9D8B030D-6E8A-4147-A177-3AD203B41FA5}">
                      <a16:colId xmlns:a16="http://schemas.microsoft.com/office/drawing/2014/main" val="3569250546"/>
                    </a:ext>
                  </a:extLst>
                </a:gridCol>
                <a:gridCol w="63971">
                  <a:extLst>
                    <a:ext uri="{9D8B030D-6E8A-4147-A177-3AD203B41FA5}">
                      <a16:colId xmlns:a16="http://schemas.microsoft.com/office/drawing/2014/main" val="4105667526"/>
                    </a:ext>
                  </a:extLst>
                </a:gridCol>
                <a:gridCol w="63971">
                  <a:extLst>
                    <a:ext uri="{9D8B030D-6E8A-4147-A177-3AD203B41FA5}">
                      <a16:colId xmlns:a16="http://schemas.microsoft.com/office/drawing/2014/main" val="2012506021"/>
                    </a:ext>
                  </a:extLst>
                </a:gridCol>
                <a:gridCol w="63971">
                  <a:extLst>
                    <a:ext uri="{9D8B030D-6E8A-4147-A177-3AD203B41FA5}">
                      <a16:colId xmlns:a16="http://schemas.microsoft.com/office/drawing/2014/main" val="3383427697"/>
                    </a:ext>
                  </a:extLst>
                </a:gridCol>
                <a:gridCol w="63971">
                  <a:extLst>
                    <a:ext uri="{9D8B030D-6E8A-4147-A177-3AD203B41FA5}">
                      <a16:colId xmlns:a16="http://schemas.microsoft.com/office/drawing/2014/main" val="4194432226"/>
                    </a:ext>
                  </a:extLst>
                </a:gridCol>
                <a:gridCol w="63971">
                  <a:extLst>
                    <a:ext uri="{9D8B030D-6E8A-4147-A177-3AD203B41FA5}">
                      <a16:colId xmlns:a16="http://schemas.microsoft.com/office/drawing/2014/main" val="2741131856"/>
                    </a:ext>
                  </a:extLst>
                </a:gridCol>
                <a:gridCol w="63971">
                  <a:extLst>
                    <a:ext uri="{9D8B030D-6E8A-4147-A177-3AD203B41FA5}">
                      <a16:colId xmlns:a16="http://schemas.microsoft.com/office/drawing/2014/main" val="1756259933"/>
                    </a:ext>
                  </a:extLst>
                </a:gridCol>
                <a:gridCol w="63971">
                  <a:extLst>
                    <a:ext uri="{9D8B030D-6E8A-4147-A177-3AD203B41FA5}">
                      <a16:colId xmlns:a16="http://schemas.microsoft.com/office/drawing/2014/main" val="3712819770"/>
                    </a:ext>
                  </a:extLst>
                </a:gridCol>
                <a:gridCol w="63971">
                  <a:extLst>
                    <a:ext uri="{9D8B030D-6E8A-4147-A177-3AD203B41FA5}">
                      <a16:colId xmlns:a16="http://schemas.microsoft.com/office/drawing/2014/main" val="2316854155"/>
                    </a:ext>
                  </a:extLst>
                </a:gridCol>
                <a:gridCol w="63971">
                  <a:extLst>
                    <a:ext uri="{9D8B030D-6E8A-4147-A177-3AD203B41FA5}">
                      <a16:colId xmlns:a16="http://schemas.microsoft.com/office/drawing/2014/main" val="4085245733"/>
                    </a:ext>
                  </a:extLst>
                </a:gridCol>
                <a:gridCol w="63971">
                  <a:extLst>
                    <a:ext uri="{9D8B030D-6E8A-4147-A177-3AD203B41FA5}">
                      <a16:colId xmlns:a16="http://schemas.microsoft.com/office/drawing/2014/main" val="3202173223"/>
                    </a:ext>
                  </a:extLst>
                </a:gridCol>
                <a:gridCol w="63971">
                  <a:extLst>
                    <a:ext uri="{9D8B030D-6E8A-4147-A177-3AD203B41FA5}">
                      <a16:colId xmlns:a16="http://schemas.microsoft.com/office/drawing/2014/main" val="40620621"/>
                    </a:ext>
                  </a:extLst>
                </a:gridCol>
                <a:gridCol w="63971">
                  <a:extLst>
                    <a:ext uri="{9D8B030D-6E8A-4147-A177-3AD203B41FA5}">
                      <a16:colId xmlns:a16="http://schemas.microsoft.com/office/drawing/2014/main" val="983287361"/>
                    </a:ext>
                  </a:extLst>
                </a:gridCol>
                <a:gridCol w="63971">
                  <a:extLst>
                    <a:ext uri="{9D8B030D-6E8A-4147-A177-3AD203B41FA5}">
                      <a16:colId xmlns:a16="http://schemas.microsoft.com/office/drawing/2014/main" val="4294538858"/>
                    </a:ext>
                  </a:extLst>
                </a:gridCol>
                <a:gridCol w="63971">
                  <a:extLst>
                    <a:ext uri="{9D8B030D-6E8A-4147-A177-3AD203B41FA5}">
                      <a16:colId xmlns:a16="http://schemas.microsoft.com/office/drawing/2014/main" val="3994230591"/>
                    </a:ext>
                  </a:extLst>
                </a:gridCol>
                <a:gridCol w="63971">
                  <a:extLst>
                    <a:ext uri="{9D8B030D-6E8A-4147-A177-3AD203B41FA5}">
                      <a16:colId xmlns:a16="http://schemas.microsoft.com/office/drawing/2014/main" val="1862471939"/>
                    </a:ext>
                  </a:extLst>
                </a:gridCol>
                <a:gridCol w="63971">
                  <a:extLst>
                    <a:ext uri="{9D8B030D-6E8A-4147-A177-3AD203B41FA5}">
                      <a16:colId xmlns:a16="http://schemas.microsoft.com/office/drawing/2014/main" val="3506265616"/>
                    </a:ext>
                  </a:extLst>
                </a:gridCol>
                <a:gridCol w="63971">
                  <a:extLst>
                    <a:ext uri="{9D8B030D-6E8A-4147-A177-3AD203B41FA5}">
                      <a16:colId xmlns:a16="http://schemas.microsoft.com/office/drawing/2014/main" val="1769092363"/>
                    </a:ext>
                  </a:extLst>
                </a:gridCol>
                <a:gridCol w="63971">
                  <a:extLst>
                    <a:ext uri="{9D8B030D-6E8A-4147-A177-3AD203B41FA5}">
                      <a16:colId xmlns:a16="http://schemas.microsoft.com/office/drawing/2014/main" val="1426008638"/>
                    </a:ext>
                  </a:extLst>
                </a:gridCol>
                <a:gridCol w="63971">
                  <a:extLst>
                    <a:ext uri="{9D8B030D-6E8A-4147-A177-3AD203B41FA5}">
                      <a16:colId xmlns:a16="http://schemas.microsoft.com/office/drawing/2014/main" val="710664549"/>
                    </a:ext>
                  </a:extLst>
                </a:gridCol>
                <a:gridCol w="63971">
                  <a:extLst>
                    <a:ext uri="{9D8B030D-6E8A-4147-A177-3AD203B41FA5}">
                      <a16:colId xmlns:a16="http://schemas.microsoft.com/office/drawing/2014/main" val="3457179986"/>
                    </a:ext>
                  </a:extLst>
                </a:gridCol>
                <a:gridCol w="63971">
                  <a:extLst>
                    <a:ext uri="{9D8B030D-6E8A-4147-A177-3AD203B41FA5}">
                      <a16:colId xmlns:a16="http://schemas.microsoft.com/office/drawing/2014/main" val="1569729184"/>
                    </a:ext>
                  </a:extLst>
                </a:gridCol>
                <a:gridCol w="63971">
                  <a:extLst>
                    <a:ext uri="{9D8B030D-6E8A-4147-A177-3AD203B41FA5}">
                      <a16:colId xmlns:a16="http://schemas.microsoft.com/office/drawing/2014/main" val="2623852145"/>
                    </a:ext>
                  </a:extLst>
                </a:gridCol>
                <a:gridCol w="63971">
                  <a:extLst>
                    <a:ext uri="{9D8B030D-6E8A-4147-A177-3AD203B41FA5}">
                      <a16:colId xmlns:a16="http://schemas.microsoft.com/office/drawing/2014/main" val="2676786877"/>
                    </a:ext>
                  </a:extLst>
                </a:gridCol>
                <a:gridCol w="63971">
                  <a:extLst>
                    <a:ext uri="{9D8B030D-6E8A-4147-A177-3AD203B41FA5}">
                      <a16:colId xmlns:a16="http://schemas.microsoft.com/office/drawing/2014/main" val="253689713"/>
                    </a:ext>
                  </a:extLst>
                </a:gridCol>
                <a:gridCol w="63971">
                  <a:extLst>
                    <a:ext uri="{9D8B030D-6E8A-4147-A177-3AD203B41FA5}">
                      <a16:colId xmlns:a16="http://schemas.microsoft.com/office/drawing/2014/main" val="2740461499"/>
                    </a:ext>
                  </a:extLst>
                </a:gridCol>
                <a:gridCol w="63971">
                  <a:extLst>
                    <a:ext uri="{9D8B030D-6E8A-4147-A177-3AD203B41FA5}">
                      <a16:colId xmlns:a16="http://schemas.microsoft.com/office/drawing/2014/main" val="1122070978"/>
                    </a:ext>
                  </a:extLst>
                </a:gridCol>
                <a:gridCol w="63971">
                  <a:extLst>
                    <a:ext uri="{9D8B030D-6E8A-4147-A177-3AD203B41FA5}">
                      <a16:colId xmlns:a16="http://schemas.microsoft.com/office/drawing/2014/main" val="2344148995"/>
                    </a:ext>
                  </a:extLst>
                </a:gridCol>
                <a:gridCol w="63971">
                  <a:extLst>
                    <a:ext uri="{9D8B030D-6E8A-4147-A177-3AD203B41FA5}">
                      <a16:colId xmlns:a16="http://schemas.microsoft.com/office/drawing/2014/main" val="3317585095"/>
                    </a:ext>
                  </a:extLst>
                </a:gridCol>
                <a:gridCol w="63971">
                  <a:extLst>
                    <a:ext uri="{9D8B030D-6E8A-4147-A177-3AD203B41FA5}">
                      <a16:colId xmlns:a16="http://schemas.microsoft.com/office/drawing/2014/main" val="3298868425"/>
                    </a:ext>
                  </a:extLst>
                </a:gridCol>
                <a:gridCol w="63971">
                  <a:extLst>
                    <a:ext uri="{9D8B030D-6E8A-4147-A177-3AD203B41FA5}">
                      <a16:colId xmlns:a16="http://schemas.microsoft.com/office/drawing/2014/main" val="1638125020"/>
                    </a:ext>
                  </a:extLst>
                </a:gridCol>
                <a:gridCol w="63971">
                  <a:extLst>
                    <a:ext uri="{9D8B030D-6E8A-4147-A177-3AD203B41FA5}">
                      <a16:colId xmlns:a16="http://schemas.microsoft.com/office/drawing/2014/main" val="3470280255"/>
                    </a:ext>
                  </a:extLst>
                </a:gridCol>
                <a:gridCol w="63971">
                  <a:extLst>
                    <a:ext uri="{9D8B030D-6E8A-4147-A177-3AD203B41FA5}">
                      <a16:colId xmlns:a16="http://schemas.microsoft.com/office/drawing/2014/main" val="1257142911"/>
                    </a:ext>
                  </a:extLst>
                </a:gridCol>
                <a:gridCol w="63971">
                  <a:extLst>
                    <a:ext uri="{9D8B030D-6E8A-4147-A177-3AD203B41FA5}">
                      <a16:colId xmlns:a16="http://schemas.microsoft.com/office/drawing/2014/main" val="2989824859"/>
                    </a:ext>
                  </a:extLst>
                </a:gridCol>
                <a:gridCol w="63971">
                  <a:extLst>
                    <a:ext uri="{9D8B030D-6E8A-4147-A177-3AD203B41FA5}">
                      <a16:colId xmlns:a16="http://schemas.microsoft.com/office/drawing/2014/main" val="2124069778"/>
                    </a:ext>
                  </a:extLst>
                </a:gridCol>
                <a:gridCol w="63971">
                  <a:extLst>
                    <a:ext uri="{9D8B030D-6E8A-4147-A177-3AD203B41FA5}">
                      <a16:colId xmlns:a16="http://schemas.microsoft.com/office/drawing/2014/main" val="1885358270"/>
                    </a:ext>
                  </a:extLst>
                </a:gridCol>
                <a:gridCol w="63971">
                  <a:extLst>
                    <a:ext uri="{9D8B030D-6E8A-4147-A177-3AD203B41FA5}">
                      <a16:colId xmlns:a16="http://schemas.microsoft.com/office/drawing/2014/main" val="335029841"/>
                    </a:ext>
                  </a:extLst>
                </a:gridCol>
                <a:gridCol w="63971">
                  <a:extLst>
                    <a:ext uri="{9D8B030D-6E8A-4147-A177-3AD203B41FA5}">
                      <a16:colId xmlns:a16="http://schemas.microsoft.com/office/drawing/2014/main" val="1146460845"/>
                    </a:ext>
                  </a:extLst>
                </a:gridCol>
                <a:gridCol w="63971">
                  <a:extLst>
                    <a:ext uri="{9D8B030D-6E8A-4147-A177-3AD203B41FA5}">
                      <a16:colId xmlns:a16="http://schemas.microsoft.com/office/drawing/2014/main" val="541520459"/>
                    </a:ext>
                  </a:extLst>
                </a:gridCol>
              </a:tblGrid>
              <a:tr h="129900">
                <a:tc>
                  <a:txBody>
                    <a:bodyPr/>
                    <a:lstStyle/>
                    <a:p>
                      <a:pPr algn="l" fontAlgn="b"/>
                      <a:r>
                        <a:rPr lang="en-US" sz="700" b="1" i="0" u="none" strike="noStrike" dirty="0">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US" sz="800" b="1" i="0" u="none" strike="noStrike">
                          <a:solidFill>
                            <a:srgbClr val="000000"/>
                          </a:solidFill>
                          <a:effectLst/>
                          <a:latin typeface="Arial" panose="020B0604020202020204" pitchFamily="34" charset="0"/>
                        </a:rPr>
                        <a:t>Sept</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Arial" panose="020B0604020202020204" pitchFamily="34" charset="0"/>
                        </a:rPr>
                        <a:t>Oct</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Arial" panose="020B0604020202020204" pitchFamily="34" charset="0"/>
                        </a:rPr>
                        <a:t>Nov</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Arial" panose="020B0604020202020204" pitchFamily="34" charset="0"/>
                        </a:rPr>
                        <a:t>Dec</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Arial" panose="020B0604020202020204" pitchFamily="34" charset="0"/>
                        </a:rPr>
                        <a:t>Jan</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Arial" panose="020B0604020202020204" pitchFamily="34" charset="0"/>
                        </a:rPr>
                        <a:t>Feb</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Arial" panose="020B0604020202020204" pitchFamily="34" charset="0"/>
                        </a:rPr>
                        <a:t>Mar</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Arial" panose="020B0604020202020204" pitchFamily="34" charset="0"/>
                        </a:rPr>
                        <a:t>Apr</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Arial" panose="020B0604020202020204" pitchFamily="34" charset="0"/>
                        </a:rPr>
                        <a:t>May</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Arial" panose="020B0604020202020204" pitchFamily="34" charset="0"/>
                        </a:rPr>
                        <a:t>Jun</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Arial" panose="020B0604020202020204" pitchFamily="34" charset="0"/>
                        </a:rPr>
                        <a:t>July</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Arial" panose="020B0604020202020204" pitchFamily="34" charset="0"/>
                        </a:rPr>
                        <a:t>Aug</a:t>
                      </a:r>
                    </a:p>
                  </a:txBody>
                  <a:tcPr marL="5905" marR="5905" marT="59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0138690"/>
                  </a:ext>
                </a:extLst>
              </a:tr>
              <a:tr h="236182">
                <a:tc>
                  <a:txBody>
                    <a:bodyPr/>
                    <a:lstStyle/>
                    <a:p>
                      <a:pPr algn="l" fontAlgn="ctr"/>
                      <a:r>
                        <a:rPr lang="en-US" sz="900" b="1" i="0" u="none" strike="noStrike">
                          <a:solidFill>
                            <a:srgbClr val="000000"/>
                          </a:solidFill>
                          <a:effectLst/>
                          <a:latin typeface="Arial" panose="020B0604020202020204" pitchFamily="34" charset="0"/>
                        </a:rPr>
                        <a:t>Task/Subtask No.</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900" b="1" i="0" u="none" strike="noStrike">
                          <a:solidFill>
                            <a:srgbClr val="000000"/>
                          </a:solidFill>
                          <a:effectLst/>
                          <a:latin typeface="Arial" panose="020B0604020202020204" pitchFamily="34" charset="0"/>
                        </a:rPr>
                        <a:t>Title</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5905" marR="5905" marT="59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8936725"/>
                  </a:ext>
                </a:extLst>
              </a:tr>
              <a:tr h="165327">
                <a:tc>
                  <a:txBody>
                    <a:bodyPr/>
                    <a:lstStyle/>
                    <a:p>
                      <a:pPr algn="l" fontAlgn="ctr"/>
                      <a:r>
                        <a:rPr lang="en-US" sz="1000" b="0" i="0" u="none" strike="noStrike">
                          <a:solidFill>
                            <a:srgbClr val="000000"/>
                          </a:solidFill>
                          <a:effectLst/>
                          <a:latin typeface="Arial" panose="020B0604020202020204" pitchFamily="34" charset="0"/>
                        </a:rPr>
                        <a:t>1.0</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Project Management and Planning</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8">
                  <a:txBody>
                    <a:bodyPr/>
                    <a:lstStyle/>
                    <a:p>
                      <a:pPr algn="ctr" fontAlgn="ctr"/>
                      <a:r>
                        <a:rPr lang="en-US" sz="900" b="1" i="0" u="none" strike="noStrike">
                          <a:solidFill>
                            <a:srgbClr val="000000"/>
                          </a:solidFill>
                          <a:effectLst/>
                          <a:latin typeface="Arial" panose="020B0604020202020204" pitchFamily="34" charset="0"/>
                        </a:rPr>
                        <a:t>Project Management </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6956892"/>
                  </a:ext>
                </a:extLst>
              </a:tr>
              <a:tr h="165327">
                <a:tc>
                  <a:txBody>
                    <a:bodyPr/>
                    <a:lstStyle/>
                    <a:p>
                      <a:pPr algn="l" fontAlgn="ctr"/>
                      <a:r>
                        <a:rPr lang="en-US" sz="1000" b="0" i="0" u="none" strike="noStrike">
                          <a:solidFill>
                            <a:srgbClr val="000000"/>
                          </a:solidFill>
                          <a:effectLst/>
                          <a:latin typeface="Arial" panose="020B0604020202020204" pitchFamily="34" charset="0"/>
                        </a:rPr>
                        <a:t>2.0</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FEED Study</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6">
                  <a:txBody>
                    <a:bodyPr/>
                    <a:lstStyle/>
                    <a:p>
                      <a:pPr algn="ctr" fontAlgn="ctr"/>
                      <a:r>
                        <a:rPr lang="en-US" sz="900" b="0" i="0" u="none" strike="noStrike">
                          <a:solidFill>
                            <a:srgbClr val="000000"/>
                          </a:solidFill>
                          <a:effectLst/>
                          <a:latin typeface="Arial" panose="020B0604020202020204" pitchFamily="34" charset="0"/>
                        </a:rPr>
                        <a:t>FEED</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586976"/>
                  </a:ext>
                </a:extLst>
              </a:tr>
              <a:tr h="324750">
                <a:tc>
                  <a:txBody>
                    <a:bodyPr/>
                    <a:lstStyle/>
                    <a:p>
                      <a:pPr algn="l" fontAlgn="ctr"/>
                      <a:r>
                        <a:rPr lang="en-US" sz="1000" b="0" i="0" u="none" strike="noStrike" dirty="0">
                          <a:solidFill>
                            <a:srgbClr val="000000"/>
                          </a:solidFill>
                          <a:effectLst/>
                          <a:latin typeface="Arial" panose="020B0604020202020204" pitchFamily="34" charset="0"/>
                        </a:rPr>
                        <a:t>2.1</a:t>
                      </a:r>
                    </a:p>
                  </a:txBody>
                  <a:tcPr marL="53141"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SCO</a:t>
                      </a:r>
                      <a:r>
                        <a:rPr lang="en-US" sz="1000" b="0" i="0" u="none" strike="noStrike" baseline="-25000" dirty="0">
                          <a:solidFill>
                            <a:srgbClr val="000000"/>
                          </a:solidFill>
                          <a:effectLst/>
                          <a:latin typeface="Arial" panose="020B0604020202020204" pitchFamily="34" charset="0"/>
                        </a:rPr>
                        <a:t>2</a:t>
                      </a:r>
                      <a:r>
                        <a:rPr lang="en-US" sz="1000" b="0" i="0" u="none" strike="noStrike" dirty="0">
                          <a:solidFill>
                            <a:srgbClr val="000000"/>
                          </a:solidFill>
                          <a:effectLst/>
                          <a:latin typeface="Arial" panose="020B0604020202020204" pitchFamily="34" charset="0"/>
                        </a:rPr>
                        <a:t> Power Cycle Preliminary Design</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4">
                  <a:txBody>
                    <a:bodyPr/>
                    <a:lstStyle/>
                    <a:p>
                      <a:pPr algn="ctr" fontAlgn="ctr"/>
                      <a:r>
                        <a:rPr lang="en-US" sz="900" b="0" i="0" u="none" strike="noStrike" dirty="0">
                          <a:solidFill>
                            <a:srgbClr val="000000"/>
                          </a:solidFill>
                          <a:effectLst/>
                          <a:latin typeface="Arial" panose="020B0604020202020204" pitchFamily="34" charset="0"/>
                        </a:rPr>
                        <a:t>SCO</a:t>
                      </a:r>
                      <a:r>
                        <a:rPr lang="en-US" sz="900" b="0" i="0" u="none" strike="noStrike" baseline="-25000" dirty="0">
                          <a:solidFill>
                            <a:srgbClr val="000000"/>
                          </a:solidFill>
                          <a:effectLst/>
                          <a:latin typeface="Arial" panose="020B0604020202020204" pitchFamily="34" charset="0"/>
                        </a:rPr>
                        <a:t>2</a:t>
                      </a:r>
                      <a:r>
                        <a:rPr lang="en-US" sz="900" b="0" i="0" u="none" strike="noStrike" dirty="0">
                          <a:solidFill>
                            <a:srgbClr val="000000"/>
                          </a:solidFill>
                          <a:effectLst/>
                          <a:latin typeface="Arial" panose="020B0604020202020204" pitchFamily="34" charset="0"/>
                        </a:rPr>
                        <a:t> Power Cycle</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423499"/>
                  </a:ext>
                </a:extLst>
              </a:tr>
              <a:tr h="165327">
                <a:tc>
                  <a:txBody>
                    <a:bodyPr/>
                    <a:lstStyle/>
                    <a:p>
                      <a:pPr algn="l" fontAlgn="ctr"/>
                      <a:r>
                        <a:rPr lang="en-US" sz="1000" b="0" i="0" u="none" strike="noStrike">
                          <a:solidFill>
                            <a:srgbClr val="000000"/>
                          </a:solidFill>
                          <a:effectLst/>
                          <a:latin typeface="Arial" panose="020B0604020202020204" pitchFamily="34" charset="0"/>
                        </a:rPr>
                        <a:t>2.2</a:t>
                      </a:r>
                    </a:p>
                  </a:txBody>
                  <a:tcPr marL="53141"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Turbomachinery Conceptual Design</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2">
                  <a:txBody>
                    <a:bodyPr/>
                    <a:lstStyle/>
                    <a:p>
                      <a:pPr algn="ctr" fontAlgn="ctr"/>
                      <a:r>
                        <a:rPr lang="en-US" sz="900" b="0" i="0" u="none" strike="noStrike">
                          <a:solidFill>
                            <a:srgbClr val="000000"/>
                          </a:solidFill>
                          <a:effectLst/>
                          <a:latin typeface="Arial" panose="020B0604020202020204" pitchFamily="34" charset="0"/>
                        </a:rPr>
                        <a:t>Turbomachinery</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275926"/>
                  </a:ext>
                </a:extLst>
              </a:tr>
              <a:tr h="165327">
                <a:tc>
                  <a:txBody>
                    <a:bodyPr/>
                    <a:lstStyle/>
                    <a:p>
                      <a:pPr algn="l" fontAlgn="ctr"/>
                      <a:r>
                        <a:rPr lang="en-US" sz="1000" b="0" i="0" u="none" strike="noStrike">
                          <a:solidFill>
                            <a:srgbClr val="000000"/>
                          </a:solidFill>
                          <a:effectLst/>
                          <a:latin typeface="Arial" panose="020B0604020202020204" pitchFamily="34" charset="0"/>
                        </a:rPr>
                        <a:t>2.3</a:t>
                      </a:r>
                    </a:p>
                  </a:txBody>
                  <a:tcPr marL="53141"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Primary Heater Preliminary Deisgn</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0">
                  <a:txBody>
                    <a:bodyPr/>
                    <a:lstStyle/>
                    <a:p>
                      <a:pPr algn="ctr" fontAlgn="ctr"/>
                      <a:r>
                        <a:rPr lang="en-US" sz="900" b="0" i="0" u="none" strike="noStrike">
                          <a:solidFill>
                            <a:srgbClr val="000000"/>
                          </a:solidFill>
                          <a:effectLst/>
                          <a:latin typeface="Arial" panose="020B0604020202020204" pitchFamily="34" charset="0"/>
                        </a:rPr>
                        <a:t>Primary Heater</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318433"/>
                  </a:ext>
                </a:extLst>
              </a:tr>
              <a:tr h="308217">
                <a:tc>
                  <a:txBody>
                    <a:bodyPr/>
                    <a:lstStyle/>
                    <a:p>
                      <a:pPr algn="l" fontAlgn="ctr"/>
                      <a:r>
                        <a:rPr lang="en-US" sz="1000" b="0" i="0" u="none" strike="noStrike">
                          <a:solidFill>
                            <a:srgbClr val="000000"/>
                          </a:solidFill>
                          <a:effectLst/>
                          <a:latin typeface="Arial" panose="020B0604020202020204" pitchFamily="34" charset="0"/>
                        </a:rPr>
                        <a:t>2.4</a:t>
                      </a:r>
                    </a:p>
                  </a:txBody>
                  <a:tcPr marL="53141"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Environmental Control System Preliminary Design</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0">
                  <a:txBody>
                    <a:bodyPr/>
                    <a:lstStyle/>
                    <a:p>
                      <a:pPr algn="ctr" fontAlgn="ctr"/>
                      <a:r>
                        <a:rPr lang="en-US" sz="900" b="0" i="0" u="none" strike="noStrike">
                          <a:solidFill>
                            <a:srgbClr val="000000"/>
                          </a:solidFill>
                          <a:effectLst/>
                          <a:latin typeface="Arial" panose="020B0604020202020204" pitchFamily="34" charset="0"/>
                        </a:rPr>
                        <a:t>Enviromental Control System</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541039"/>
                  </a:ext>
                </a:extLst>
              </a:tr>
              <a:tr h="324750">
                <a:tc>
                  <a:txBody>
                    <a:bodyPr/>
                    <a:lstStyle/>
                    <a:p>
                      <a:pPr algn="l" fontAlgn="ctr"/>
                      <a:r>
                        <a:rPr lang="en-US" sz="1000" b="0" i="0" u="none" strike="noStrike">
                          <a:solidFill>
                            <a:srgbClr val="000000"/>
                          </a:solidFill>
                          <a:effectLst/>
                          <a:latin typeface="Arial" panose="020B0604020202020204" pitchFamily="34" charset="0"/>
                        </a:rPr>
                        <a:t>2.5</a:t>
                      </a:r>
                    </a:p>
                  </a:txBody>
                  <a:tcPr marL="53141"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Balance of Plant Engineering and Construction</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fontAlgn="ctr"/>
                      <a:r>
                        <a:rPr lang="en-US" sz="900" b="0" i="0" u="none" strike="noStrike">
                          <a:solidFill>
                            <a:srgbClr val="000000"/>
                          </a:solidFill>
                          <a:effectLst/>
                          <a:latin typeface="Arial" panose="020B0604020202020204" pitchFamily="34" charset="0"/>
                        </a:rPr>
                        <a:t>Prepare Eng. Packages</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900" b="0" i="0" u="none" strike="noStrike">
                          <a:solidFill>
                            <a:srgbClr val="000000"/>
                          </a:solidFill>
                          <a:effectLst/>
                          <a:latin typeface="Arial" panose="020B0604020202020204" pitchFamily="34" charset="0"/>
                        </a:rPr>
                        <a:t>Bid</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900" b="0" i="0" u="none" strike="noStrike">
                          <a:solidFill>
                            <a:srgbClr val="000000"/>
                          </a:solidFill>
                          <a:effectLst/>
                          <a:latin typeface="Arial" panose="020B0604020202020204" pitchFamily="34" charset="0"/>
                        </a:rPr>
                        <a:t>Report</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143521"/>
                  </a:ext>
                </a:extLst>
              </a:tr>
              <a:tr h="165327">
                <a:tc>
                  <a:txBody>
                    <a:bodyPr/>
                    <a:lstStyle/>
                    <a:p>
                      <a:pPr algn="l" fontAlgn="ctr"/>
                      <a:r>
                        <a:rPr lang="en-US" sz="1000" b="0" i="0" u="none" strike="noStrike">
                          <a:solidFill>
                            <a:srgbClr val="000000"/>
                          </a:solidFill>
                          <a:effectLst/>
                          <a:latin typeface="Arial" panose="020B0604020202020204" pitchFamily="34" charset="0"/>
                        </a:rPr>
                        <a:t>3.0</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NEPA/Construction Permitting</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3">
                  <a:txBody>
                    <a:bodyPr/>
                    <a:lstStyle/>
                    <a:p>
                      <a:pPr algn="ctr" fontAlgn="ctr"/>
                      <a:r>
                        <a:rPr lang="en-US" sz="900" b="0" i="0" u="none" strike="noStrike">
                          <a:solidFill>
                            <a:srgbClr val="000000"/>
                          </a:solidFill>
                          <a:effectLst/>
                          <a:latin typeface="Arial" panose="020B0604020202020204" pitchFamily="34" charset="0"/>
                        </a:rPr>
                        <a:t>NEPA/Construction Permitting</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2971394"/>
                  </a:ext>
                </a:extLst>
              </a:tr>
              <a:tr h="165327">
                <a:tc>
                  <a:txBody>
                    <a:bodyPr/>
                    <a:lstStyle/>
                    <a:p>
                      <a:pPr algn="l" fontAlgn="ctr"/>
                      <a:r>
                        <a:rPr lang="en-US" sz="1000" b="0" i="0" u="none" strike="noStrike">
                          <a:solidFill>
                            <a:srgbClr val="000000"/>
                          </a:solidFill>
                          <a:effectLst/>
                          <a:latin typeface="Arial" panose="020B0604020202020204" pitchFamily="34" charset="0"/>
                        </a:rPr>
                        <a:t>3.1</a:t>
                      </a:r>
                    </a:p>
                  </a:txBody>
                  <a:tcPr marL="53141"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NEPA Determination for Host Site</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9">
                  <a:txBody>
                    <a:bodyPr/>
                    <a:lstStyle/>
                    <a:p>
                      <a:pPr algn="ctr" fontAlgn="ctr"/>
                      <a:r>
                        <a:rPr lang="en-US" sz="900" b="0" i="0" u="none" strike="noStrike">
                          <a:solidFill>
                            <a:srgbClr val="000000"/>
                          </a:solidFill>
                          <a:effectLst/>
                          <a:latin typeface="Arial" panose="020B0604020202020204" pitchFamily="34" charset="0"/>
                        </a:rPr>
                        <a:t>NEPA - If Required</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587721"/>
                  </a:ext>
                </a:extLst>
              </a:tr>
              <a:tr h="324750">
                <a:tc>
                  <a:txBody>
                    <a:bodyPr/>
                    <a:lstStyle/>
                    <a:p>
                      <a:pPr algn="l" fontAlgn="ctr"/>
                      <a:r>
                        <a:rPr lang="en-US" sz="1000" b="0" i="0" u="none" strike="noStrike">
                          <a:solidFill>
                            <a:srgbClr val="000000"/>
                          </a:solidFill>
                          <a:effectLst/>
                          <a:latin typeface="Arial" panose="020B0604020202020204" pitchFamily="34" charset="0"/>
                        </a:rPr>
                        <a:t>3.2</a:t>
                      </a:r>
                    </a:p>
                  </a:txBody>
                  <a:tcPr marL="53141"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Complete Permitting Required for Host Site</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3">
                  <a:txBody>
                    <a:bodyPr/>
                    <a:lstStyle/>
                    <a:p>
                      <a:pPr algn="ctr" fontAlgn="ctr"/>
                      <a:r>
                        <a:rPr lang="en-US" sz="900" b="0" i="0" u="none" strike="noStrike">
                          <a:solidFill>
                            <a:srgbClr val="000000"/>
                          </a:solidFill>
                          <a:effectLst/>
                          <a:latin typeface="Arial" panose="020B0604020202020204" pitchFamily="34" charset="0"/>
                        </a:rPr>
                        <a:t>Permitting</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1106559"/>
                  </a:ext>
                </a:extLst>
              </a:tr>
              <a:tr h="330654">
                <a:tc>
                  <a:txBody>
                    <a:bodyPr/>
                    <a:lstStyle/>
                    <a:p>
                      <a:pPr algn="l" fontAlgn="ctr"/>
                      <a:r>
                        <a:rPr lang="en-US" sz="1000" b="0" i="0" u="none" strike="noStrike">
                          <a:solidFill>
                            <a:srgbClr val="000000"/>
                          </a:solidFill>
                          <a:effectLst/>
                          <a:latin typeface="Arial" panose="020B0604020202020204" pitchFamily="34" charset="0"/>
                        </a:rPr>
                        <a:t>4.0</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Team and Cost Share Commitments</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fontAlgn="ctr"/>
                      <a:r>
                        <a:rPr lang="en-US" sz="900" b="0" i="0" u="none" strike="noStrike">
                          <a:solidFill>
                            <a:srgbClr val="000000"/>
                          </a:solidFill>
                          <a:effectLst/>
                          <a:latin typeface="Arial" panose="020B0604020202020204" pitchFamily="34" charset="0"/>
                        </a:rPr>
                        <a:t>Inkind</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fontAlgn="ctr"/>
                      <a:r>
                        <a:rPr lang="en-US" sz="900" b="0" i="0" u="none" strike="noStrike">
                          <a:solidFill>
                            <a:srgbClr val="000000"/>
                          </a:solidFill>
                          <a:effectLst/>
                          <a:latin typeface="Arial" panose="020B0604020202020204" pitchFamily="34" charset="0"/>
                        </a:rPr>
                        <a:t>State and Strategics</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900" b="0" i="0" u="none" strike="noStrike">
                          <a:solidFill>
                            <a:srgbClr val="000000"/>
                          </a:solidFill>
                          <a:effectLst/>
                          <a:latin typeface="Arial" panose="020B0604020202020204" pitchFamily="34" charset="0"/>
                        </a:rPr>
                        <a:t>Utilities</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077900"/>
                  </a:ext>
                </a:extLst>
              </a:tr>
              <a:tr h="330654">
                <a:tc>
                  <a:txBody>
                    <a:bodyPr/>
                    <a:lstStyle/>
                    <a:p>
                      <a:pPr algn="l" fontAlgn="ctr"/>
                      <a:r>
                        <a:rPr lang="en-US" sz="1000" b="0" i="0" u="none" strike="noStrike">
                          <a:solidFill>
                            <a:srgbClr val="000000"/>
                          </a:solidFill>
                          <a:effectLst/>
                          <a:latin typeface="Arial" panose="020B0604020202020204" pitchFamily="34" charset="0"/>
                        </a:rPr>
                        <a:t>5.0</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Updated Technoeconomic Analysis</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algn="ctr" fontAlgn="ctr"/>
                      <a:r>
                        <a:rPr lang="en-US" sz="900" b="0" i="0" u="none" strike="noStrike">
                          <a:solidFill>
                            <a:srgbClr val="000000"/>
                          </a:solidFill>
                          <a:effectLst/>
                          <a:latin typeface="Arial" panose="020B0604020202020204" pitchFamily="34" charset="0"/>
                        </a:rPr>
                        <a:t>Plant Costing</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fontAlgn="ctr"/>
                      <a:r>
                        <a:rPr lang="en-US" sz="900" b="0" i="0" u="none" strike="noStrike">
                          <a:solidFill>
                            <a:srgbClr val="000000"/>
                          </a:solidFill>
                          <a:effectLst/>
                          <a:latin typeface="Arial" panose="020B0604020202020204" pitchFamily="34" charset="0"/>
                        </a:rPr>
                        <a:t>TEA Report</a:t>
                      </a:r>
                    </a:p>
                  </a:txBody>
                  <a:tcPr marL="5905" marR="5905" marT="5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 </a:t>
                      </a:r>
                    </a:p>
                  </a:txBody>
                  <a:tcPr marL="5905" marR="5905" marT="59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148936"/>
                  </a:ext>
                </a:extLst>
              </a:tr>
            </a:tbl>
          </a:graphicData>
        </a:graphic>
      </p:graphicFrame>
    </p:spTree>
    <p:extLst>
      <p:ext uri="{BB962C8B-B14F-4D97-AF65-F5344CB8AC3E}">
        <p14:creationId xmlns:p14="http://schemas.microsoft.com/office/powerpoint/2010/main" val="73297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566900-2868-491A-B6AE-8CF3916A738A}"/>
              </a:ext>
            </a:extLst>
          </p:cNvPr>
          <p:cNvSpPr>
            <a:spLocks noGrp="1"/>
          </p:cNvSpPr>
          <p:nvPr>
            <p:ph type="title"/>
          </p:nvPr>
        </p:nvSpPr>
        <p:spPr/>
        <p:txBody>
          <a:bodyPr/>
          <a:lstStyle/>
          <a:p>
            <a:r>
              <a:rPr lang="en-US" dirty="0"/>
              <a:t>Recompression Brayton Cycle (RCBC)</a:t>
            </a:r>
          </a:p>
        </p:txBody>
      </p:sp>
      <p:sp>
        <p:nvSpPr>
          <p:cNvPr id="7" name="Content Placeholder 6">
            <a:extLst>
              <a:ext uri="{FF2B5EF4-FFF2-40B4-BE49-F238E27FC236}">
                <a16:creationId xmlns:a16="http://schemas.microsoft.com/office/drawing/2014/main" id="{BBE4393A-4D79-4598-B6FA-38D7B8E36373}"/>
              </a:ext>
            </a:extLst>
          </p:cNvPr>
          <p:cNvSpPr>
            <a:spLocks noGrp="1"/>
          </p:cNvSpPr>
          <p:nvPr>
            <p:ph sz="half" idx="1"/>
          </p:nvPr>
        </p:nvSpPr>
        <p:spPr>
          <a:xfrm>
            <a:off x="457200" y="1452698"/>
            <a:ext cx="2575932" cy="3141926"/>
          </a:xfrm>
        </p:spPr>
        <p:txBody>
          <a:bodyPr>
            <a:normAutofit/>
          </a:bodyPr>
          <a:lstStyle/>
          <a:p>
            <a:r>
              <a:rPr lang="en-US" sz="1800" dirty="0"/>
              <a:t>sCO</a:t>
            </a:r>
            <a:r>
              <a:rPr lang="en-US" sz="1800" baseline="-25000" dirty="0"/>
              <a:t>2</a:t>
            </a:r>
            <a:r>
              <a:rPr lang="en-US" sz="1800" dirty="0"/>
              <a:t> cycle for primary power applications</a:t>
            </a:r>
          </a:p>
          <a:p>
            <a:r>
              <a:rPr lang="en-US" sz="1800" dirty="0"/>
              <a:t>Parallel, turbine-driven compressors</a:t>
            </a:r>
          </a:p>
          <a:p>
            <a:r>
              <a:rPr lang="en-US" sz="1800" dirty="0"/>
              <a:t>Narrow temperature range for heat addition due to high heat recuperation</a:t>
            </a:r>
          </a:p>
          <a:p>
            <a:endParaRPr lang="en-US" sz="1800" dirty="0"/>
          </a:p>
        </p:txBody>
      </p:sp>
      <p:pic>
        <p:nvPicPr>
          <p:cNvPr id="13" name="Content Placeholder 12">
            <a:extLst>
              <a:ext uri="{FF2B5EF4-FFF2-40B4-BE49-F238E27FC236}">
                <a16:creationId xmlns:a16="http://schemas.microsoft.com/office/drawing/2014/main" id="{4DBF69C4-844F-42E9-9D7F-32459CB99BFC}"/>
              </a:ext>
            </a:extLst>
          </p:cNvPr>
          <p:cNvPicPr>
            <a:picLocks noGrp="1" noChangeAspect="1"/>
          </p:cNvPicPr>
          <p:nvPr>
            <p:ph sz="half" idx="2"/>
          </p:nvPr>
        </p:nvPicPr>
        <p:blipFill>
          <a:blip r:embed="rId2"/>
          <a:stretch>
            <a:fillRect/>
          </a:stretch>
        </p:blipFill>
        <p:spPr>
          <a:xfrm>
            <a:off x="3644590" y="1313113"/>
            <a:ext cx="4681654" cy="3348985"/>
          </a:xfrm>
        </p:spPr>
      </p:pic>
      <p:sp>
        <p:nvSpPr>
          <p:cNvPr id="5" name="Slide Number Placeholder 4">
            <a:extLst>
              <a:ext uri="{FF2B5EF4-FFF2-40B4-BE49-F238E27FC236}">
                <a16:creationId xmlns:a16="http://schemas.microsoft.com/office/drawing/2014/main" id="{DBE7836A-2D93-4677-BC86-FFA3A74F6DB5}"/>
              </a:ext>
            </a:extLst>
          </p:cNvPr>
          <p:cNvSpPr>
            <a:spLocks noGrp="1"/>
          </p:cNvSpPr>
          <p:nvPr>
            <p:ph type="sldNum" sz="quarter" idx="12"/>
          </p:nvPr>
        </p:nvSpPr>
        <p:spPr/>
        <p:txBody>
          <a:bodyPr/>
          <a:lstStyle/>
          <a:p>
            <a:fld id="{FCBCAC11-16EF-4E78-A561-6A09B9CC0FCE}" type="slidenum">
              <a:rPr lang="en-US" smtClean="0"/>
              <a:pPr/>
              <a:t>9</a:t>
            </a:fld>
            <a:endParaRPr lang="en-US"/>
          </a:p>
        </p:txBody>
      </p:sp>
    </p:spTree>
    <p:extLst>
      <p:ext uri="{BB962C8B-B14F-4D97-AF65-F5344CB8AC3E}">
        <p14:creationId xmlns:p14="http://schemas.microsoft.com/office/powerpoint/2010/main" val="2762391418"/>
      </p:ext>
    </p:extLst>
  </p:cSld>
  <p:clrMapOvr>
    <a:masterClrMapping/>
  </p:clrMapOvr>
  <p:transition spd="med" advTm="15000">
    <p:fade/>
  </p:transition>
</p:sld>
</file>

<file path=ppt/theme/theme1.xml><?xml version="1.0" encoding="utf-8"?>
<a:theme xmlns:a="http://schemas.openxmlformats.org/drawingml/2006/main" name="Office Theme">
  <a:themeElements>
    <a:clrScheme name="Custom 17">
      <a:dk1>
        <a:srgbClr val="424142"/>
      </a:dk1>
      <a:lt1>
        <a:srgbClr val="FFFFFF"/>
      </a:lt1>
      <a:dk2>
        <a:srgbClr val="424142"/>
      </a:dk2>
      <a:lt2>
        <a:srgbClr val="FFFFFF"/>
      </a:lt2>
      <a:accent1>
        <a:srgbClr val="F58220"/>
      </a:accent1>
      <a:accent2>
        <a:srgbClr val="6B7069"/>
      </a:accent2>
      <a:accent3>
        <a:srgbClr val="314C8F"/>
      </a:accent3>
      <a:accent4>
        <a:srgbClr val="5A7ABA"/>
      </a:accent4>
      <a:accent5>
        <a:srgbClr val="BBBBBB"/>
      </a:accent5>
      <a:accent6>
        <a:srgbClr val="F58220"/>
      </a:accent6>
      <a:hlink>
        <a:srgbClr val="0049C8"/>
      </a:hlink>
      <a:folHlink>
        <a:srgbClr val="002D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On-screen Show (16:9)</PresentationFormat>
  <Paragraphs>480</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Symbol</vt:lpstr>
      <vt:lpstr>Office Theme</vt:lpstr>
      <vt:lpstr> Supercritical Carbon Dioxide Primary Power Large - Scale Pilot Plant </vt:lpstr>
      <vt:lpstr>Background and Overview</vt:lpstr>
      <vt:lpstr>Background and Overview</vt:lpstr>
      <vt:lpstr>Coal Plant Integration Study (DE-FE0025959)</vt:lpstr>
      <vt:lpstr>Project team</vt:lpstr>
      <vt:lpstr>Program Highlights</vt:lpstr>
      <vt:lpstr>MU CHP Plant</vt:lpstr>
      <vt:lpstr>Project schedule by Task</vt:lpstr>
      <vt:lpstr>Recompression Brayton Cycle (RCBC)</vt:lpstr>
      <vt:lpstr>Phase I Architecture</vt:lpstr>
      <vt:lpstr>Phase II Architecture</vt:lpstr>
      <vt:lpstr>Power cycle / fired heater efficiency balancing</vt:lpstr>
      <vt:lpstr>Phase II Cycle and Equipment Summary</vt:lpstr>
      <vt:lpstr>High Temperature Compressor</vt:lpstr>
      <vt:lpstr>Power Turbine and Low Temperature Compressor</vt:lpstr>
      <vt:lpstr>Fired Heater &amp; AQCS Process Flows</vt:lpstr>
      <vt:lpstr>Fired Heater Combustion</vt:lpstr>
      <vt:lpstr>Primary Heat Exchanger</vt:lpstr>
      <vt:lpstr>Emission Requirement Summary</vt:lpstr>
      <vt:lpstr>NOx Control</vt:lpstr>
      <vt:lpstr>SO2 and Particulate Control</vt:lpstr>
      <vt:lpstr>Phase I Plant Layout</vt:lpstr>
      <vt:lpstr>Summary</vt:lpstr>
      <vt:lpstr>The Fine Print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2019-11-14T13:48:21Z</dcterms:modified>
</cp:coreProperties>
</file>