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258" r:id="rId3"/>
    <p:sldId id="337" r:id="rId4"/>
    <p:sldId id="332" r:id="rId5"/>
    <p:sldId id="271" r:id="rId6"/>
    <p:sldId id="338" r:id="rId7"/>
    <p:sldId id="342" r:id="rId8"/>
    <p:sldId id="454" r:id="rId9"/>
    <p:sldId id="260" r:id="rId10"/>
    <p:sldId id="1222" r:id="rId11"/>
    <p:sldId id="272" r:id="rId12"/>
    <p:sldId id="339" r:id="rId13"/>
    <p:sldId id="273" r:id="rId14"/>
    <p:sldId id="275" r:id="rId15"/>
    <p:sldId id="276" r:id="rId16"/>
    <p:sldId id="278" r:id="rId17"/>
    <p:sldId id="279" r:id="rId18"/>
    <p:sldId id="277" r:id="rId19"/>
    <p:sldId id="280" r:id="rId20"/>
    <p:sldId id="335" r:id="rId21"/>
    <p:sldId id="341" r:id="rId22"/>
    <p:sldId id="12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C586DE-2D7B-4426-B27B-2D9C7949B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B2B4F-4D1C-4EBD-A73D-CCEE35C53E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66FD-9E28-4B6A-8251-81E604FE603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2E376-17C2-47F9-9166-B1523C36E5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6ED36-DACB-4F04-83EE-93B676E464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5FA6-C6C5-4BE3-A9F2-78B4B43160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" descr=" ">
            <a:extLst>
              <a:ext uri="{FF2B5EF4-FFF2-40B4-BE49-F238E27FC236}">
                <a16:creationId xmlns:a16="http://schemas.microsoft.com/office/drawing/2014/main" id="{074DCF85-BEA6-4EF6-A4A5-E75502AFDCF5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5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fc" descr=" ">
            <a:extLst>
              <a:ext uri="{FF2B5EF4-FFF2-40B4-BE49-F238E27FC236}">
                <a16:creationId xmlns:a16="http://schemas.microsoft.com/office/drawing/2014/main" id="{FF7281EA-59BE-4F13-AA51-4756885B798B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fr" descr=" ">
            <a:extLst>
              <a:ext uri="{FF2B5EF4-FFF2-40B4-BE49-F238E27FC236}">
                <a16:creationId xmlns:a16="http://schemas.microsoft.com/office/drawing/2014/main" id="{8F413DCD-A2F7-4D5E-952E-CFCF92CD71E3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463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3271-9804-43B9-AD29-AE859146655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5F2D-F766-4388-97FF-96F7557F10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" descr=" ">
            <a:extLst>
              <a:ext uri="{FF2B5EF4-FFF2-40B4-BE49-F238E27FC236}">
                <a16:creationId xmlns:a16="http://schemas.microsoft.com/office/drawing/2014/main" id="{E89C41B0-A9DF-470E-B8D3-F353ABAC3FF1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fc" descr=" ">
            <a:extLst>
              <a:ext uri="{FF2B5EF4-FFF2-40B4-BE49-F238E27FC236}">
                <a16:creationId xmlns:a16="http://schemas.microsoft.com/office/drawing/2014/main" id="{A9EEF392-3B99-4DCB-9E71-685378723BAB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fr" descr=" ">
            <a:extLst>
              <a:ext uri="{FF2B5EF4-FFF2-40B4-BE49-F238E27FC236}">
                <a16:creationId xmlns:a16="http://schemas.microsoft.com/office/drawing/2014/main" id="{F43436F0-479F-42E0-833D-DD0C071CFC92}"/>
              </a:ext>
            </a:extLst>
          </p:cNvPr>
          <p:cNvSpPr txBox="1"/>
          <p:nvPr/>
        </p:nvSpPr>
        <p:spPr>
          <a:xfrm>
            <a:off x="0" y="8823960"/>
            <a:ext cx="6858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716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" descr=" ">
            <a:extLst>
              <a:ext uri="{FF2B5EF4-FFF2-40B4-BE49-F238E27FC236}">
                <a16:creationId xmlns:a16="http://schemas.microsoft.com/office/drawing/2014/main" id="{D1C62989-C51F-4ED5-AFFF-BCD393BE2EF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fc" descr=" ">
            <a:extLst>
              <a:ext uri="{FF2B5EF4-FFF2-40B4-BE49-F238E27FC236}">
                <a16:creationId xmlns:a16="http://schemas.microsoft.com/office/drawing/2014/main" id="{A6F39187-EB06-4239-B37E-356826D9DD27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fr" descr=" ">
            <a:extLst>
              <a:ext uri="{FF2B5EF4-FFF2-40B4-BE49-F238E27FC236}">
                <a16:creationId xmlns:a16="http://schemas.microsoft.com/office/drawing/2014/main" id="{2BC9DAF8-A935-4F5A-BF9C-108123E68D3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16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3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7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292" y="365125"/>
            <a:ext cx="926550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94" y="365125"/>
            <a:ext cx="935359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4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9788" y="6385791"/>
            <a:ext cx="27432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8292" y="365125"/>
            <a:ext cx="9265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2016 Bechtel </a:t>
            </a:r>
            <a:r>
              <a:rPr lang="en-US" dirty="0">
                <a:solidFill>
                  <a:schemeClr val="tx2"/>
                </a:solidFill>
              </a:rPr>
              <a:t> | </a:t>
            </a:r>
            <a:r>
              <a:rPr lang="en-US" dirty="0"/>
              <a:t> </a:t>
            </a:r>
            <a:fld id="{A06A7A80-E6C9-4873-9F6D-2E6B397D53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Bechtel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7823"/>
            <a:ext cx="789149" cy="66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" descr=" ">
            <a:extLst>
              <a:ext uri="{FF2B5EF4-FFF2-40B4-BE49-F238E27FC236}">
                <a16:creationId xmlns:a16="http://schemas.microsoft.com/office/drawing/2014/main" id="{C47BA56C-2404-4480-8D32-291DDB940437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fc" descr=" ">
            <a:extLst>
              <a:ext uri="{FF2B5EF4-FFF2-40B4-BE49-F238E27FC236}">
                <a16:creationId xmlns:a16="http://schemas.microsoft.com/office/drawing/2014/main" id="{93A14C84-2B91-49B2-A50D-3D2946C6988F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fr" descr=" ">
            <a:extLst>
              <a:ext uri="{FF2B5EF4-FFF2-40B4-BE49-F238E27FC236}">
                <a16:creationId xmlns:a16="http://schemas.microsoft.com/office/drawing/2014/main" id="{030FC918-E7D7-4E15-BA59-91E9391B3E5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80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Tx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Tx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B281-042F-4D5A-9FAF-51646FD72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/>
              <a:t>U.S. DOE 2019 UTSR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EE222-7B1E-4EFA-942B-1DEC4CEC0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61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Bechtel National, Inc. – FE0031618</a:t>
            </a:r>
          </a:p>
          <a:p>
            <a:r>
              <a:rPr lang="en-US" sz="2300" b="1">
                <a:solidFill>
                  <a:srgbClr val="C00000"/>
                </a:solidFill>
              </a:rPr>
              <a:t>Turbo-Compound Reheat Gas Turbine Combined Cycle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PI: John Gülen (scgulen@bechtel.com) 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PO:  Robin Ames (robin.ames@netl.doe.gov)</a:t>
            </a:r>
          </a:p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CS:  Bethan Young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F077D-B7DE-4E29-BC4B-D84B0D192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6"/>
          <a:stretch/>
        </p:blipFill>
        <p:spPr>
          <a:xfrm>
            <a:off x="5286374" y="5317957"/>
            <a:ext cx="2809875" cy="997335"/>
          </a:xfrm>
          <a:prstGeom prst="rect">
            <a:avLst/>
          </a:prstGeom>
        </p:spPr>
      </p:pic>
      <p:pic>
        <p:nvPicPr>
          <p:cNvPr id="5" name="Picture 89">
            <a:extLst>
              <a:ext uri="{FF2B5EF4-FFF2-40B4-BE49-F238E27FC236}">
                <a16:creationId xmlns:a16="http://schemas.microsoft.com/office/drawing/2014/main" id="{1B291AF7-18DE-456A-AC88-1E9ACA6C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25" y="5210022"/>
            <a:ext cx="1461858" cy="124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DB06-F1BF-4DB6-A554-DFDE70A8C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40" y="5038943"/>
            <a:ext cx="11906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itle 1">
            <a:extLst>
              <a:ext uri="{FF2B5EF4-FFF2-40B4-BE49-F238E27FC236}">
                <a16:creationId xmlns:a16="http://schemas.microsoft.com/office/drawing/2014/main" id="{AB637B23-12E8-42AB-8A14-213C35FC57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0490" y="11115"/>
            <a:ext cx="10038347" cy="1325563"/>
          </a:xfrm>
        </p:spPr>
        <p:txBody>
          <a:bodyPr/>
          <a:lstStyle/>
          <a:p>
            <a:r>
              <a:rPr lang="en-US" altLang="en-US" sz="2400"/>
              <a:t>Model Results-Cam Duration DoE - 0% H</a:t>
            </a:r>
            <a:r>
              <a:rPr lang="en-US" altLang="en-US" sz="2400" baseline="-25000"/>
              <a:t>2</a:t>
            </a:r>
            <a:r>
              <a:rPr lang="en-US" altLang="en-US" sz="2400"/>
              <a:t>, 5bar boost, 10bar BP</a:t>
            </a:r>
          </a:p>
        </p:txBody>
      </p:sp>
      <p:sp>
        <p:nvSpPr>
          <p:cNvPr id="607240" name="Freeform 8">
            <a:extLst>
              <a:ext uri="{FF2B5EF4-FFF2-40B4-BE49-F238E27FC236}">
                <a16:creationId xmlns:a16="http://schemas.microsoft.com/office/drawing/2014/main" id="{BE27AE81-58C6-476D-AA0B-0BCBC40001CA}"/>
              </a:ext>
            </a:extLst>
          </p:cNvPr>
          <p:cNvSpPr>
            <a:spLocks/>
          </p:cNvSpPr>
          <p:nvPr/>
        </p:nvSpPr>
        <p:spPr bwMode="auto">
          <a:xfrm>
            <a:off x="3041650" y="1087438"/>
            <a:ext cx="731838" cy="906462"/>
          </a:xfrm>
          <a:custGeom>
            <a:avLst/>
            <a:gdLst>
              <a:gd name="T0" fmla="*/ 35 w 461"/>
              <a:gd name="T1" fmla="*/ 0 h 571"/>
              <a:gd name="T2" fmla="*/ 0 w 461"/>
              <a:gd name="T3" fmla="*/ 237 h 571"/>
              <a:gd name="T4" fmla="*/ 17 w 461"/>
              <a:gd name="T5" fmla="*/ 484 h 571"/>
              <a:gd name="T6" fmla="*/ 254 w 461"/>
              <a:gd name="T7" fmla="*/ 571 h 571"/>
              <a:gd name="T8" fmla="*/ 403 w 461"/>
              <a:gd name="T9" fmla="*/ 479 h 571"/>
              <a:gd name="T10" fmla="*/ 461 w 461"/>
              <a:gd name="T11" fmla="*/ 237 h 571"/>
              <a:gd name="T12" fmla="*/ 380 w 461"/>
              <a:gd name="T13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1" h="571">
                <a:moveTo>
                  <a:pt x="35" y="0"/>
                </a:moveTo>
                <a:lnTo>
                  <a:pt x="0" y="237"/>
                </a:lnTo>
                <a:lnTo>
                  <a:pt x="17" y="484"/>
                </a:lnTo>
                <a:lnTo>
                  <a:pt x="254" y="571"/>
                </a:lnTo>
                <a:lnTo>
                  <a:pt x="403" y="479"/>
                </a:lnTo>
                <a:lnTo>
                  <a:pt x="461" y="237"/>
                </a:lnTo>
                <a:lnTo>
                  <a:pt x="38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1" name="Freeform 9">
            <a:extLst>
              <a:ext uri="{FF2B5EF4-FFF2-40B4-BE49-F238E27FC236}">
                <a16:creationId xmlns:a16="http://schemas.microsoft.com/office/drawing/2014/main" id="{66816F5B-BCFF-49F0-AB8D-9B893D2ED6DA}"/>
              </a:ext>
            </a:extLst>
          </p:cNvPr>
          <p:cNvSpPr>
            <a:spLocks/>
          </p:cNvSpPr>
          <p:nvPr/>
        </p:nvSpPr>
        <p:spPr bwMode="auto">
          <a:xfrm>
            <a:off x="5737225" y="1084263"/>
            <a:ext cx="731838" cy="906462"/>
          </a:xfrm>
          <a:custGeom>
            <a:avLst/>
            <a:gdLst>
              <a:gd name="T0" fmla="*/ 35 w 461"/>
              <a:gd name="T1" fmla="*/ 0 h 571"/>
              <a:gd name="T2" fmla="*/ 0 w 461"/>
              <a:gd name="T3" fmla="*/ 237 h 571"/>
              <a:gd name="T4" fmla="*/ 17 w 461"/>
              <a:gd name="T5" fmla="*/ 484 h 571"/>
              <a:gd name="T6" fmla="*/ 254 w 461"/>
              <a:gd name="T7" fmla="*/ 571 h 571"/>
              <a:gd name="T8" fmla="*/ 403 w 461"/>
              <a:gd name="T9" fmla="*/ 479 h 571"/>
              <a:gd name="T10" fmla="*/ 461 w 461"/>
              <a:gd name="T11" fmla="*/ 237 h 571"/>
              <a:gd name="T12" fmla="*/ 380 w 461"/>
              <a:gd name="T13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1" h="571">
                <a:moveTo>
                  <a:pt x="35" y="0"/>
                </a:moveTo>
                <a:lnTo>
                  <a:pt x="0" y="237"/>
                </a:lnTo>
                <a:lnTo>
                  <a:pt x="17" y="484"/>
                </a:lnTo>
                <a:lnTo>
                  <a:pt x="254" y="571"/>
                </a:lnTo>
                <a:lnTo>
                  <a:pt x="403" y="479"/>
                </a:lnTo>
                <a:lnTo>
                  <a:pt x="461" y="237"/>
                </a:lnTo>
                <a:lnTo>
                  <a:pt x="38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2" name="Freeform 10">
            <a:extLst>
              <a:ext uri="{FF2B5EF4-FFF2-40B4-BE49-F238E27FC236}">
                <a16:creationId xmlns:a16="http://schemas.microsoft.com/office/drawing/2014/main" id="{52AF3605-C374-4593-88E6-33F372B1373B}"/>
              </a:ext>
            </a:extLst>
          </p:cNvPr>
          <p:cNvSpPr>
            <a:spLocks/>
          </p:cNvSpPr>
          <p:nvPr/>
        </p:nvSpPr>
        <p:spPr bwMode="auto">
          <a:xfrm>
            <a:off x="8586789" y="1090613"/>
            <a:ext cx="731837" cy="906462"/>
          </a:xfrm>
          <a:custGeom>
            <a:avLst/>
            <a:gdLst>
              <a:gd name="T0" fmla="*/ 35 w 461"/>
              <a:gd name="T1" fmla="*/ 0 h 571"/>
              <a:gd name="T2" fmla="*/ 0 w 461"/>
              <a:gd name="T3" fmla="*/ 237 h 571"/>
              <a:gd name="T4" fmla="*/ 17 w 461"/>
              <a:gd name="T5" fmla="*/ 484 h 571"/>
              <a:gd name="T6" fmla="*/ 254 w 461"/>
              <a:gd name="T7" fmla="*/ 571 h 571"/>
              <a:gd name="T8" fmla="*/ 403 w 461"/>
              <a:gd name="T9" fmla="*/ 479 h 571"/>
              <a:gd name="T10" fmla="*/ 461 w 461"/>
              <a:gd name="T11" fmla="*/ 237 h 571"/>
              <a:gd name="T12" fmla="*/ 380 w 461"/>
              <a:gd name="T13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1" h="571">
                <a:moveTo>
                  <a:pt x="35" y="0"/>
                </a:moveTo>
                <a:lnTo>
                  <a:pt x="0" y="237"/>
                </a:lnTo>
                <a:lnTo>
                  <a:pt x="17" y="484"/>
                </a:lnTo>
                <a:lnTo>
                  <a:pt x="254" y="571"/>
                </a:lnTo>
                <a:lnTo>
                  <a:pt x="403" y="479"/>
                </a:lnTo>
                <a:lnTo>
                  <a:pt x="461" y="237"/>
                </a:lnTo>
                <a:lnTo>
                  <a:pt x="38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3" name="Freeform 11">
            <a:extLst>
              <a:ext uri="{FF2B5EF4-FFF2-40B4-BE49-F238E27FC236}">
                <a16:creationId xmlns:a16="http://schemas.microsoft.com/office/drawing/2014/main" id="{380D1FCB-EA2E-48F9-9C99-A979309A8175}"/>
              </a:ext>
            </a:extLst>
          </p:cNvPr>
          <p:cNvSpPr>
            <a:spLocks/>
          </p:cNvSpPr>
          <p:nvPr/>
        </p:nvSpPr>
        <p:spPr bwMode="auto">
          <a:xfrm>
            <a:off x="2730500" y="2981325"/>
            <a:ext cx="1454150" cy="1289050"/>
          </a:xfrm>
          <a:custGeom>
            <a:avLst/>
            <a:gdLst>
              <a:gd name="T0" fmla="*/ 23 w 916"/>
              <a:gd name="T1" fmla="*/ 0 h 812"/>
              <a:gd name="T2" fmla="*/ 0 w 916"/>
              <a:gd name="T3" fmla="*/ 242 h 812"/>
              <a:gd name="T4" fmla="*/ 6 w 916"/>
              <a:gd name="T5" fmla="*/ 472 h 812"/>
              <a:gd name="T6" fmla="*/ 52 w 916"/>
              <a:gd name="T7" fmla="*/ 599 h 812"/>
              <a:gd name="T8" fmla="*/ 98 w 916"/>
              <a:gd name="T9" fmla="*/ 714 h 812"/>
              <a:gd name="T10" fmla="*/ 185 w 916"/>
              <a:gd name="T11" fmla="*/ 777 h 812"/>
              <a:gd name="T12" fmla="*/ 386 w 916"/>
              <a:gd name="T13" fmla="*/ 800 h 812"/>
              <a:gd name="T14" fmla="*/ 467 w 916"/>
              <a:gd name="T15" fmla="*/ 812 h 812"/>
              <a:gd name="T16" fmla="*/ 703 w 916"/>
              <a:gd name="T17" fmla="*/ 766 h 812"/>
              <a:gd name="T18" fmla="*/ 789 w 916"/>
              <a:gd name="T19" fmla="*/ 720 h 812"/>
              <a:gd name="T20" fmla="*/ 916 w 916"/>
              <a:gd name="T21" fmla="*/ 472 h 812"/>
              <a:gd name="T22" fmla="*/ 916 w 916"/>
              <a:gd name="T23" fmla="*/ 242 h 812"/>
              <a:gd name="T24" fmla="*/ 893 w 916"/>
              <a:gd name="T25" fmla="*/ 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6" h="812">
                <a:moveTo>
                  <a:pt x="23" y="0"/>
                </a:moveTo>
                <a:lnTo>
                  <a:pt x="0" y="242"/>
                </a:lnTo>
                <a:lnTo>
                  <a:pt x="6" y="472"/>
                </a:lnTo>
                <a:lnTo>
                  <a:pt x="52" y="599"/>
                </a:lnTo>
                <a:lnTo>
                  <a:pt x="98" y="714"/>
                </a:lnTo>
                <a:lnTo>
                  <a:pt x="185" y="777"/>
                </a:lnTo>
                <a:lnTo>
                  <a:pt x="386" y="800"/>
                </a:lnTo>
                <a:lnTo>
                  <a:pt x="467" y="812"/>
                </a:lnTo>
                <a:lnTo>
                  <a:pt x="703" y="766"/>
                </a:lnTo>
                <a:lnTo>
                  <a:pt x="789" y="720"/>
                </a:lnTo>
                <a:lnTo>
                  <a:pt x="916" y="472"/>
                </a:lnTo>
                <a:lnTo>
                  <a:pt x="916" y="242"/>
                </a:lnTo>
                <a:lnTo>
                  <a:pt x="893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4" name="Freeform 12">
            <a:extLst>
              <a:ext uri="{FF2B5EF4-FFF2-40B4-BE49-F238E27FC236}">
                <a16:creationId xmlns:a16="http://schemas.microsoft.com/office/drawing/2014/main" id="{E4CFD9A7-63DD-42F6-9DAE-A73CB1F18565}"/>
              </a:ext>
            </a:extLst>
          </p:cNvPr>
          <p:cNvSpPr>
            <a:spLocks/>
          </p:cNvSpPr>
          <p:nvPr/>
        </p:nvSpPr>
        <p:spPr bwMode="auto">
          <a:xfrm>
            <a:off x="5435600" y="2981325"/>
            <a:ext cx="1454150" cy="1289050"/>
          </a:xfrm>
          <a:custGeom>
            <a:avLst/>
            <a:gdLst>
              <a:gd name="T0" fmla="*/ 23 w 916"/>
              <a:gd name="T1" fmla="*/ 0 h 812"/>
              <a:gd name="T2" fmla="*/ 0 w 916"/>
              <a:gd name="T3" fmla="*/ 242 h 812"/>
              <a:gd name="T4" fmla="*/ 6 w 916"/>
              <a:gd name="T5" fmla="*/ 472 h 812"/>
              <a:gd name="T6" fmla="*/ 52 w 916"/>
              <a:gd name="T7" fmla="*/ 599 h 812"/>
              <a:gd name="T8" fmla="*/ 98 w 916"/>
              <a:gd name="T9" fmla="*/ 714 h 812"/>
              <a:gd name="T10" fmla="*/ 185 w 916"/>
              <a:gd name="T11" fmla="*/ 777 h 812"/>
              <a:gd name="T12" fmla="*/ 386 w 916"/>
              <a:gd name="T13" fmla="*/ 800 h 812"/>
              <a:gd name="T14" fmla="*/ 467 w 916"/>
              <a:gd name="T15" fmla="*/ 812 h 812"/>
              <a:gd name="T16" fmla="*/ 703 w 916"/>
              <a:gd name="T17" fmla="*/ 766 h 812"/>
              <a:gd name="T18" fmla="*/ 789 w 916"/>
              <a:gd name="T19" fmla="*/ 720 h 812"/>
              <a:gd name="T20" fmla="*/ 916 w 916"/>
              <a:gd name="T21" fmla="*/ 472 h 812"/>
              <a:gd name="T22" fmla="*/ 916 w 916"/>
              <a:gd name="T23" fmla="*/ 242 h 812"/>
              <a:gd name="T24" fmla="*/ 893 w 916"/>
              <a:gd name="T25" fmla="*/ 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6" h="812">
                <a:moveTo>
                  <a:pt x="23" y="0"/>
                </a:moveTo>
                <a:lnTo>
                  <a:pt x="0" y="242"/>
                </a:lnTo>
                <a:lnTo>
                  <a:pt x="6" y="472"/>
                </a:lnTo>
                <a:lnTo>
                  <a:pt x="52" y="599"/>
                </a:lnTo>
                <a:lnTo>
                  <a:pt x="98" y="714"/>
                </a:lnTo>
                <a:lnTo>
                  <a:pt x="185" y="777"/>
                </a:lnTo>
                <a:lnTo>
                  <a:pt x="386" y="800"/>
                </a:lnTo>
                <a:lnTo>
                  <a:pt x="467" y="812"/>
                </a:lnTo>
                <a:lnTo>
                  <a:pt x="703" y="766"/>
                </a:lnTo>
                <a:lnTo>
                  <a:pt x="789" y="720"/>
                </a:lnTo>
                <a:lnTo>
                  <a:pt x="916" y="472"/>
                </a:lnTo>
                <a:lnTo>
                  <a:pt x="916" y="242"/>
                </a:lnTo>
                <a:lnTo>
                  <a:pt x="893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5" name="Freeform 13">
            <a:extLst>
              <a:ext uri="{FF2B5EF4-FFF2-40B4-BE49-F238E27FC236}">
                <a16:creationId xmlns:a16="http://schemas.microsoft.com/office/drawing/2014/main" id="{CDDC4030-4C82-4408-AE4A-72D259E907B0}"/>
              </a:ext>
            </a:extLst>
          </p:cNvPr>
          <p:cNvSpPr>
            <a:spLocks/>
          </p:cNvSpPr>
          <p:nvPr/>
        </p:nvSpPr>
        <p:spPr bwMode="auto">
          <a:xfrm>
            <a:off x="8288338" y="2987675"/>
            <a:ext cx="1454150" cy="1289050"/>
          </a:xfrm>
          <a:custGeom>
            <a:avLst/>
            <a:gdLst>
              <a:gd name="T0" fmla="*/ 23 w 916"/>
              <a:gd name="T1" fmla="*/ 0 h 812"/>
              <a:gd name="T2" fmla="*/ 0 w 916"/>
              <a:gd name="T3" fmla="*/ 242 h 812"/>
              <a:gd name="T4" fmla="*/ 6 w 916"/>
              <a:gd name="T5" fmla="*/ 472 h 812"/>
              <a:gd name="T6" fmla="*/ 52 w 916"/>
              <a:gd name="T7" fmla="*/ 599 h 812"/>
              <a:gd name="T8" fmla="*/ 98 w 916"/>
              <a:gd name="T9" fmla="*/ 714 h 812"/>
              <a:gd name="T10" fmla="*/ 185 w 916"/>
              <a:gd name="T11" fmla="*/ 777 h 812"/>
              <a:gd name="T12" fmla="*/ 386 w 916"/>
              <a:gd name="T13" fmla="*/ 800 h 812"/>
              <a:gd name="T14" fmla="*/ 467 w 916"/>
              <a:gd name="T15" fmla="*/ 812 h 812"/>
              <a:gd name="T16" fmla="*/ 703 w 916"/>
              <a:gd name="T17" fmla="*/ 766 h 812"/>
              <a:gd name="T18" fmla="*/ 789 w 916"/>
              <a:gd name="T19" fmla="*/ 720 h 812"/>
              <a:gd name="T20" fmla="*/ 916 w 916"/>
              <a:gd name="T21" fmla="*/ 472 h 812"/>
              <a:gd name="T22" fmla="*/ 916 w 916"/>
              <a:gd name="T23" fmla="*/ 242 h 812"/>
              <a:gd name="T24" fmla="*/ 893 w 916"/>
              <a:gd name="T25" fmla="*/ 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6" h="812">
                <a:moveTo>
                  <a:pt x="23" y="0"/>
                </a:moveTo>
                <a:lnTo>
                  <a:pt x="0" y="242"/>
                </a:lnTo>
                <a:lnTo>
                  <a:pt x="6" y="472"/>
                </a:lnTo>
                <a:lnTo>
                  <a:pt x="52" y="599"/>
                </a:lnTo>
                <a:lnTo>
                  <a:pt x="98" y="714"/>
                </a:lnTo>
                <a:lnTo>
                  <a:pt x="185" y="777"/>
                </a:lnTo>
                <a:lnTo>
                  <a:pt x="386" y="800"/>
                </a:lnTo>
                <a:lnTo>
                  <a:pt x="467" y="812"/>
                </a:lnTo>
                <a:lnTo>
                  <a:pt x="703" y="766"/>
                </a:lnTo>
                <a:lnTo>
                  <a:pt x="789" y="720"/>
                </a:lnTo>
                <a:lnTo>
                  <a:pt x="916" y="472"/>
                </a:lnTo>
                <a:lnTo>
                  <a:pt x="916" y="242"/>
                </a:lnTo>
                <a:lnTo>
                  <a:pt x="893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6" name="Freeform 14">
            <a:extLst>
              <a:ext uri="{FF2B5EF4-FFF2-40B4-BE49-F238E27FC236}">
                <a16:creationId xmlns:a16="http://schemas.microsoft.com/office/drawing/2014/main" id="{FB766BB6-F9F7-4684-B007-AB81C1281D75}"/>
              </a:ext>
            </a:extLst>
          </p:cNvPr>
          <p:cNvSpPr>
            <a:spLocks/>
          </p:cNvSpPr>
          <p:nvPr/>
        </p:nvSpPr>
        <p:spPr bwMode="auto">
          <a:xfrm>
            <a:off x="2571750" y="4870450"/>
            <a:ext cx="1657350" cy="1454150"/>
          </a:xfrm>
          <a:custGeom>
            <a:avLst/>
            <a:gdLst>
              <a:gd name="T0" fmla="*/ 16 w 1044"/>
              <a:gd name="T1" fmla="*/ 0 h 916"/>
              <a:gd name="T2" fmla="*/ 0 w 1044"/>
              <a:gd name="T3" fmla="*/ 248 h 916"/>
              <a:gd name="T4" fmla="*/ 12 w 1044"/>
              <a:gd name="T5" fmla="*/ 484 h 916"/>
              <a:gd name="T6" fmla="*/ 60 w 1044"/>
              <a:gd name="T7" fmla="*/ 744 h 916"/>
              <a:gd name="T8" fmla="*/ 180 w 1044"/>
              <a:gd name="T9" fmla="*/ 844 h 916"/>
              <a:gd name="T10" fmla="*/ 332 w 1044"/>
              <a:gd name="T11" fmla="*/ 908 h 916"/>
              <a:gd name="T12" fmla="*/ 564 w 1044"/>
              <a:gd name="T13" fmla="*/ 916 h 916"/>
              <a:gd name="T14" fmla="*/ 804 w 1044"/>
              <a:gd name="T15" fmla="*/ 880 h 916"/>
              <a:gd name="T16" fmla="*/ 936 w 1044"/>
              <a:gd name="T17" fmla="*/ 844 h 916"/>
              <a:gd name="T18" fmla="*/ 1044 w 1044"/>
              <a:gd name="T19" fmla="*/ 77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4" h="916">
                <a:moveTo>
                  <a:pt x="16" y="0"/>
                </a:moveTo>
                <a:lnTo>
                  <a:pt x="0" y="248"/>
                </a:lnTo>
                <a:lnTo>
                  <a:pt x="12" y="484"/>
                </a:lnTo>
                <a:lnTo>
                  <a:pt x="60" y="744"/>
                </a:lnTo>
                <a:lnTo>
                  <a:pt x="180" y="844"/>
                </a:lnTo>
                <a:lnTo>
                  <a:pt x="332" y="908"/>
                </a:lnTo>
                <a:lnTo>
                  <a:pt x="564" y="916"/>
                </a:lnTo>
                <a:lnTo>
                  <a:pt x="804" y="880"/>
                </a:lnTo>
                <a:lnTo>
                  <a:pt x="936" y="844"/>
                </a:lnTo>
                <a:lnTo>
                  <a:pt x="1044" y="772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7" name="Freeform 15">
            <a:extLst>
              <a:ext uri="{FF2B5EF4-FFF2-40B4-BE49-F238E27FC236}">
                <a16:creationId xmlns:a16="http://schemas.microsoft.com/office/drawing/2014/main" id="{3203E9B7-6526-45FC-9AEB-F7C4F2519F17}"/>
              </a:ext>
            </a:extLst>
          </p:cNvPr>
          <p:cNvSpPr>
            <a:spLocks/>
          </p:cNvSpPr>
          <p:nvPr/>
        </p:nvSpPr>
        <p:spPr bwMode="auto">
          <a:xfrm>
            <a:off x="5283200" y="4876800"/>
            <a:ext cx="1657350" cy="1454150"/>
          </a:xfrm>
          <a:custGeom>
            <a:avLst/>
            <a:gdLst>
              <a:gd name="T0" fmla="*/ 16 w 1044"/>
              <a:gd name="T1" fmla="*/ 0 h 916"/>
              <a:gd name="T2" fmla="*/ 0 w 1044"/>
              <a:gd name="T3" fmla="*/ 248 h 916"/>
              <a:gd name="T4" fmla="*/ 12 w 1044"/>
              <a:gd name="T5" fmla="*/ 484 h 916"/>
              <a:gd name="T6" fmla="*/ 60 w 1044"/>
              <a:gd name="T7" fmla="*/ 744 h 916"/>
              <a:gd name="T8" fmla="*/ 180 w 1044"/>
              <a:gd name="T9" fmla="*/ 844 h 916"/>
              <a:gd name="T10" fmla="*/ 332 w 1044"/>
              <a:gd name="T11" fmla="*/ 908 h 916"/>
              <a:gd name="T12" fmla="*/ 564 w 1044"/>
              <a:gd name="T13" fmla="*/ 916 h 916"/>
              <a:gd name="T14" fmla="*/ 804 w 1044"/>
              <a:gd name="T15" fmla="*/ 880 h 916"/>
              <a:gd name="T16" fmla="*/ 936 w 1044"/>
              <a:gd name="T17" fmla="*/ 844 h 916"/>
              <a:gd name="T18" fmla="*/ 1044 w 1044"/>
              <a:gd name="T19" fmla="*/ 77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4" h="916">
                <a:moveTo>
                  <a:pt x="16" y="0"/>
                </a:moveTo>
                <a:lnTo>
                  <a:pt x="0" y="248"/>
                </a:lnTo>
                <a:lnTo>
                  <a:pt x="12" y="484"/>
                </a:lnTo>
                <a:lnTo>
                  <a:pt x="60" y="744"/>
                </a:lnTo>
                <a:lnTo>
                  <a:pt x="180" y="844"/>
                </a:lnTo>
                <a:lnTo>
                  <a:pt x="332" y="908"/>
                </a:lnTo>
                <a:lnTo>
                  <a:pt x="564" y="916"/>
                </a:lnTo>
                <a:lnTo>
                  <a:pt x="804" y="880"/>
                </a:lnTo>
                <a:lnTo>
                  <a:pt x="936" y="844"/>
                </a:lnTo>
                <a:lnTo>
                  <a:pt x="1044" y="772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48" name="Freeform 16">
            <a:extLst>
              <a:ext uri="{FF2B5EF4-FFF2-40B4-BE49-F238E27FC236}">
                <a16:creationId xmlns:a16="http://schemas.microsoft.com/office/drawing/2014/main" id="{9869F053-D476-4A60-A39F-0E0591B14B5B}"/>
              </a:ext>
            </a:extLst>
          </p:cNvPr>
          <p:cNvSpPr>
            <a:spLocks/>
          </p:cNvSpPr>
          <p:nvPr/>
        </p:nvSpPr>
        <p:spPr bwMode="auto">
          <a:xfrm>
            <a:off x="8128000" y="4876800"/>
            <a:ext cx="1657350" cy="1454150"/>
          </a:xfrm>
          <a:custGeom>
            <a:avLst/>
            <a:gdLst>
              <a:gd name="T0" fmla="*/ 16 w 1044"/>
              <a:gd name="T1" fmla="*/ 0 h 916"/>
              <a:gd name="T2" fmla="*/ 0 w 1044"/>
              <a:gd name="T3" fmla="*/ 248 h 916"/>
              <a:gd name="T4" fmla="*/ 12 w 1044"/>
              <a:gd name="T5" fmla="*/ 484 h 916"/>
              <a:gd name="T6" fmla="*/ 60 w 1044"/>
              <a:gd name="T7" fmla="*/ 744 h 916"/>
              <a:gd name="T8" fmla="*/ 180 w 1044"/>
              <a:gd name="T9" fmla="*/ 844 h 916"/>
              <a:gd name="T10" fmla="*/ 332 w 1044"/>
              <a:gd name="T11" fmla="*/ 908 h 916"/>
              <a:gd name="T12" fmla="*/ 564 w 1044"/>
              <a:gd name="T13" fmla="*/ 916 h 916"/>
              <a:gd name="T14" fmla="*/ 804 w 1044"/>
              <a:gd name="T15" fmla="*/ 880 h 916"/>
              <a:gd name="T16" fmla="*/ 936 w 1044"/>
              <a:gd name="T17" fmla="*/ 844 h 916"/>
              <a:gd name="T18" fmla="*/ 1044 w 1044"/>
              <a:gd name="T19" fmla="*/ 77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4" h="916">
                <a:moveTo>
                  <a:pt x="16" y="0"/>
                </a:moveTo>
                <a:lnTo>
                  <a:pt x="0" y="248"/>
                </a:lnTo>
                <a:lnTo>
                  <a:pt x="12" y="484"/>
                </a:lnTo>
                <a:lnTo>
                  <a:pt x="60" y="744"/>
                </a:lnTo>
                <a:lnTo>
                  <a:pt x="180" y="844"/>
                </a:lnTo>
                <a:lnTo>
                  <a:pt x="332" y="908"/>
                </a:lnTo>
                <a:lnTo>
                  <a:pt x="564" y="916"/>
                </a:lnTo>
                <a:lnTo>
                  <a:pt x="804" y="880"/>
                </a:lnTo>
                <a:lnTo>
                  <a:pt x="936" y="844"/>
                </a:lnTo>
                <a:lnTo>
                  <a:pt x="1044" y="772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251" name="Picture 19">
            <a:extLst>
              <a:ext uri="{FF2B5EF4-FFF2-40B4-BE49-F238E27FC236}">
                <a16:creationId xmlns:a16="http://schemas.microsoft.com/office/drawing/2014/main" id="{41784780-AB8F-442B-B084-D5A2A7B3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946151"/>
            <a:ext cx="8361362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7252" name="Content Placeholder 2">
            <a:extLst>
              <a:ext uri="{FF2B5EF4-FFF2-40B4-BE49-F238E27FC236}">
                <a16:creationId xmlns:a16="http://schemas.microsoft.com/office/drawing/2014/main" id="{01487212-5E58-4216-A1C9-77306FBAF7E9}"/>
              </a:ext>
            </a:extLst>
          </p:cNvPr>
          <p:cNvSpPr>
            <a:spLocks/>
          </p:cNvSpPr>
          <p:nvPr/>
        </p:nvSpPr>
        <p:spPr bwMode="auto">
          <a:xfrm>
            <a:off x="1524001" y="974726"/>
            <a:ext cx="62960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Results shown for cam duration DoE.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Intake duration: 198-322 deg.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Exhaust duration: 190-317deg.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IVO fixed at 330deg aTDC.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EVC fixed at 400deg aTDC.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CA50 and 10-90% burn duration from Bechtel.</a:t>
            </a:r>
          </a:p>
          <a:p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0% H</a:t>
            </a:r>
            <a:r>
              <a:rPr lang="en-US" altLang="en-US" sz="1400" baseline="-2500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5 bar boost, 10 bar back pressure.</a:t>
            </a:r>
          </a:p>
          <a:p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White line on graphs for ~14.7MW.</a:t>
            </a:r>
          </a:p>
          <a:p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System efficiency includes: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Compressor power with 78% efficiency.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CAC available energy with 300 K reference state.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Exhaust available energy with 300 K reference state.</a:t>
            </a:r>
          </a:p>
          <a:p>
            <a:pPr lvl="1"/>
            <a:r>
              <a:rPr lang="en-US" altLang="en-US" sz="1400">
                <a:solidFill>
                  <a:schemeClr val="tx1">
                    <a:lumMod val="50000"/>
                  </a:schemeClr>
                </a:solidFill>
              </a:rPr>
              <a:t>Energy to coolant including friction, cylinder and port heat transfer.</a:t>
            </a:r>
          </a:p>
        </p:txBody>
      </p:sp>
      <p:sp>
        <p:nvSpPr>
          <p:cNvPr id="607253" name="Freeform 21">
            <a:extLst>
              <a:ext uri="{FF2B5EF4-FFF2-40B4-BE49-F238E27FC236}">
                <a16:creationId xmlns:a16="http://schemas.microsoft.com/office/drawing/2014/main" id="{48F98A00-AC8F-47F4-AC04-C4A0BD417BA6}"/>
              </a:ext>
            </a:extLst>
          </p:cNvPr>
          <p:cNvSpPr>
            <a:spLocks/>
          </p:cNvSpPr>
          <p:nvPr/>
        </p:nvSpPr>
        <p:spPr bwMode="auto">
          <a:xfrm>
            <a:off x="9058276" y="1014414"/>
            <a:ext cx="549275" cy="942975"/>
          </a:xfrm>
          <a:custGeom>
            <a:avLst/>
            <a:gdLst>
              <a:gd name="T0" fmla="*/ 110 w 346"/>
              <a:gd name="T1" fmla="*/ 0 h 594"/>
              <a:gd name="T2" fmla="*/ 64 w 346"/>
              <a:gd name="T3" fmla="*/ 41 h 594"/>
              <a:gd name="T4" fmla="*/ 0 w 346"/>
              <a:gd name="T5" fmla="*/ 231 h 594"/>
              <a:gd name="T6" fmla="*/ 81 w 346"/>
              <a:gd name="T7" fmla="*/ 467 h 594"/>
              <a:gd name="T8" fmla="*/ 225 w 346"/>
              <a:gd name="T9" fmla="*/ 594 h 594"/>
              <a:gd name="T10" fmla="*/ 317 w 346"/>
              <a:gd name="T11" fmla="*/ 455 h 594"/>
              <a:gd name="T12" fmla="*/ 346 w 346"/>
              <a:gd name="T13" fmla="*/ 231 h 594"/>
              <a:gd name="T14" fmla="*/ 294 w 346"/>
              <a:gd name="T15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594">
                <a:moveTo>
                  <a:pt x="110" y="0"/>
                </a:moveTo>
                <a:lnTo>
                  <a:pt x="64" y="41"/>
                </a:lnTo>
                <a:lnTo>
                  <a:pt x="0" y="231"/>
                </a:lnTo>
                <a:lnTo>
                  <a:pt x="81" y="467"/>
                </a:lnTo>
                <a:lnTo>
                  <a:pt x="225" y="594"/>
                </a:lnTo>
                <a:lnTo>
                  <a:pt x="317" y="455"/>
                </a:lnTo>
                <a:lnTo>
                  <a:pt x="346" y="231"/>
                </a:lnTo>
                <a:lnTo>
                  <a:pt x="294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54" name="Freeform 22">
            <a:extLst>
              <a:ext uri="{FF2B5EF4-FFF2-40B4-BE49-F238E27FC236}">
                <a16:creationId xmlns:a16="http://schemas.microsoft.com/office/drawing/2014/main" id="{343274ED-C95C-476F-B6CD-4F4AD554B208}"/>
              </a:ext>
            </a:extLst>
          </p:cNvPr>
          <p:cNvSpPr>
            <a:spLocks/>
          </p:cNvSpPr>
          <p:nvPr/>
        </p:nvSpPr>
        <p:spPr bwMode="auto">
          <a:xfrm>
            <a:off x="9074151" y="2913064"/>
            <a:ext cx="549275" cy="942975"/>
          </a:xfrm>
          <a:custGeom>
            <a:avLst/>
            <a:gdLst>
              <a:gd name="T0" fmla="*/ 110 w 346"/>
              <a:gd name="T1" fmla="*/ 0 h 594"/>
              <a:gd name="T2" fmla="*/ 64 w 346"/>
              <a:gd name="T3" fmla="*/ 41 h 594"/>
              <a:gd name="T4" fmla="*/ 0 w 346"/>
              <a:gd name="T5" fmla="*/ 231 h 594"/>
              <a:gd name="T6" fmla="*/ 81 w 346"/>
              <a:gd name="T7" fmla="*/ 467 h 594"/>
              <a:gd name="T8" fmla="*/ 225 w 346"/>
              <a:gd name="T9" fmla="*/ 594 h 594"/>
              <a:gd name="T10" fmla="*/ 317 w 346"/>
              <a:gd name="T11" fmla="*/ 455 h 594"/>
              <a:gd name="T12" fmla="*/ 346 w 346"/>
              <a:gd name="T13" fmla="*/ 231 h 594"/>
              <a:gd name="T14" fmla="*/ 294 w 346"/>
              <a:gd name="T15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594">
                <a:moveTo>
                  <a:pt x="110" y="0"/>
                </a:moveTo>
                <a:lnTo>
                  <a:pt x="64" y="41"/>
                </a:lnTo>
                <a:lnTo>
                  <a:pt x="0" y="231"/>
                </a:lnTo>
                <a:lnTo>
                  <a:pt x="81" y="467"/>
                </a:lnTo>
                <a:lnTo>
                  <a:pt x="225" y="594"/>
                </a:lnTo>
                <a:lnTo>
                  <a:pt x="317" y="455"/>
                </a:lnTo>
                <a:lnTo>
                  <a:pt x="346" y="231"/>
                </a:lnTo>
                <a:lnTo>
                  <a:pt x="294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55" name="Freeform 23">
            <a:extLst>
              <a:ext uri="{FF2B5EF4-FFF2-40B4-BE49-F238E27FC236}">
                <a16:creationId xmlns:a16="http://schemas.microsoft.com/office/drawing/2014/main" id="{B4154911-CA58-43A7-BF73-40FD88818660}"/>
              </a:ext>
            </a:extLst>
          </p:cNvPr>
          <p:cNvSpPr>
            <a:spLocks/>
          </p:cNvSpPr>
          <p:nvPr/>
        </p:nvSpPr>
        <p:spPr bwMode="auto">
          <a:xfrm>
            <a:off x="9134476" y="4811714"/>
            <a:ext cx="549275" cy="942975"/>
          </a:xfrm>
          <a:custGeom>
            <a:avLst/>
            <a:gdLst>
              <a:gd name="T0" fmla="*/ 110 w 346"/>
              <a:gd name="T1" fmla="*/ 0 h 594"/>
              <a:gd name="T2" fmla="*/ 64 w 346"/>
              <a:gd name="T3" fmla="*/ 41 h 594"/>
              <a:gd name="T4" fmla="*/ 0 w 346"/>
              <a:gd name="T5" fmla="*/ 231 h 594"/>
              <a:gd name="T6" fmla="*/ 81 w 346"/>
              <a:gd name="T7" fmla="*/ 467 h 594"/>
              <a:gd name="T8" fmla="*/ 225 w 346"/>
              <a:gd name="T9" fmla="*/ 594 h 594"/>
              <a:gd name="T10" fmla="*/ 317 w 346"/>
              <a:gd name="T11" fmla="*/ 455 h 594"/>
              <a:gd name="T12" fmla="*/ 346 w 346"/>
              <a:gd name="T13" fmla="*/ 231 h 594"/>
              <a:gd name="T14" fmla="*/ 294 w 346"/>
              <a:gd name="T15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594">
                <a:moveTo>
                  <a:pt x="110" y="0"/>
                </a:moveTo>
                <a:lnTo>
                  <a:pt x="64" y="41"/>
                </a:lnTo>
                <a:lnTo>
                  <a:pt x="0" y="231"/>
                </a:lnTo>
                <a:lnTo>
                  <a:pt x="81" y="467"/>
                </a:lnTo>
                <a:lnTo>
                  <a:pt x="225" y="594"/>
                </a:lnTo>
                <a:lnTo>
                  <a:pt x="317" y="455"/>
                </a:lnTo>
                <a:lnTo>
                  <a:pt x="346" y="231"/>
                </a:lnTo>
                <a:lnTo>
                  <a:pt x="294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56" name="Freeform 24">
            <a:extLst>
              <a:ext uri="{FF2B5EF4-FFF2-40B4-BE49-F238E27FC236}">
                <a16:creationId xmlns:a16="http://schemas.microsoft.com/office/drawing/2014/main" id="{EE0BDA09-1123-4478-A2A1-B10397976645}"/>
              </a:ext>
            </a:extLst>
          </p:cNvPr>
          <p:cNvSpPr>
            <a:spLocks/>
          </p:cNvSpPr>
          <p:nvPr/>
        </p:nvSpPr>
        <p:spPr bwMode="auto">
          <a:xfrm>
            <a:off x="6361114" y="4816476"/>
            <a:ext cx="549275" cy="942975"/>
          </a:xfrm>
          <a:custGeom>
            <a:avLst/>
            <a:gdLst>
              <a:gd name="T0" fmla="*/ 110 w 346"/>
              <a:gd name="T1" fmla="*/ 0 h 594"/>
              <a:gd name="T2" fmla="*/ 64 w 346"/>
              <a:gd name="T3" fmla="*/ 41 h 594"/>
              <a:gd name="T4" fmla="*/ 0 w 346"/>
              <a:gd name="T5" fmla="*/ 231 h 594"/>
              <a:gd name="T6" fmla="*/ 81 w 346"/>
              <a:gd name="T7" fmla="*/ 467 h 594"/>
              <a:gd name="T8" fmla="*/ 225 w 346"/>
              <a:gd name="T9" fmla="*/ 594 h 594"/>
              <a:gd name="T10" fmla="*/ 317 w 346"/>
              <a:gd name="T11" fmla="*/ 455 h 594"/>
              <a:gd name="T12" fmla="*/ 346 w 346"/>
              <a:gd name="T13" fmla="*/ 231 h 594"/>
              <a:gd name="T14" fmla="*/ 294 w 346"/>
              <a:gd name="T15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594">
                <a:moveTo>
                  <a:pt x="110" y="0"/>
                </a:moveTo>
                <a:lnTo>
                  <a:pt x="64" y="41"/>
                </a:lnTo>
                <a:lnTo>
                  <a:pt x="0" y="231"/>
                </a:lnTo>
                <a:lnTo>
                  <a:pt x="81" y="467"/>
                </a:lnTo>
                <a:lnTo>
                  <a:pt x="225" y="594"/>
                </a:lnTo>
                <a:lnTo>
                  <a:pt x="317" y="455"/>
                </a:lnTo>
                <a:lnTo>
                  <a:pt x="346" y="231"/>
                </a:lnTo>
                <a:lnTo>
                  <a:pt x="294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57" name="Freeform 25">
            <a:extLst>
              <a:ext uri="{FF2B5EF4-FFF2-40B4-BE49-F238E27FC236}">
                <a16:creationId xmlns:a16="http://schemas.microsoft.com/office/drawing/2014/main" id="{D5851A84-6174-40B5-8920-E0ABC5FB1625}"/>
              </a:ext>
            </a:extLst>
          </p:cNvPr>
          <p:cNvSpPr>
            <a:spLocks/>
          </p:cNvSpPr>
          <p:nvPr/>
        </p:nvSpPr>
        <p:spPr bwMode="auto">
          <a:xfrm>
            <a:off x="3597276" y="4813301"/>
            <a:ext cx="549275" cy="942975"/>
          </a:xfrm>
          <a:custGeom>
            <a:avLst/>
            <a:gdLst>
              <a:gd name="T0" fmla="*/ 110 w 346"/>
              <a:gd name="T1" fmla="*/ 0 h 594"/>
              <a:gd name="T2" fmla="*/ 64 w 346"/>
              <a:gd name="T3" fmla="*/ 41 h 594"/>
              <a:gd name="T4" fmla="*/ 0 w 346"/>
              <a:gd name="T5" fmla="*/ 231 h 594"/>
              <a:gd name="T6" fmla="*/ 81 w 346"/>
              <a:gd name="T7" fmla="*/ 467 h 594"/>
              <a:gd name="T8" fmla="*/ 225 w 346"/>
              <a:gd name="T9" fmla="*/ 594 h 594"/>
              <a:gd name="T10" fmla="*/ 317 w 346"/>
              <a:gd name="T11" fmla="*/ 455 h 594"/>
              <a:gd name="T12" fmla="*/ 346 w 346"/>
              <a:gd name="T13" fmla="*/ 231 h 594"/>
              <a:gd name="T14" fmla="*/ 294 w 346"/>
              <a:gd name="T15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594">
                <a:moveTo>
                  <a:pt x="110" y="0"/>
                </a:moveTo>
                <a:lnTo>
                  <a:pt x="64" y="41"/>
                </a:lnTo>
                <a:lnTo>
                  <a:pt x="0" y="231"/>
                </a:lnTo>
                <a:lnTo>
                  <a:pt x="81" y="467"/>
                </a:lnTo>
                <a:lnTo>
                  <a:pt x="225" y="594"/>
                </a:lnTo>
                <a:lnTo>
                  <a:pt x="317" y="455"/>
                </a:lnTo>
                <a:lnTo>
                  <a:pt x="346" y="231"/>
                </a:lnTo>
                <a:lnTo>
                  <a:pt x="294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F6404F63-859D-46BF-9EA5-827A543A3EC0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51B8C-B5BD-4053-B4D4-56B53E61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12" y="0"/>
            <a:ext cx="109912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1C98D-E0DB-4FA4-92D0-DF5E8B16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HMB – Hot &amp; High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504ED-47E2-4E31-80AB-E2233CD2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18" y="5512242"/>
            <a:ext cx="1841844" cy="12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2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B26E-705B-4A72-A9AB-5D7A3D4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&amp; Mass Balance Cases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CA4BD5-5A25-4489-8C52-E27EA53C33C9}"/>
              </a:ext>
            </a:extLst>
          </p:cNvPr>
          <p:cNvSpPr/>
          <p:nvPr/>
        </p:nvSpPr>
        <p:spPr>
          <a:xfrm>
            <a:off x="1515979" y="1534277"/>
            <a:ext cx="9837820" cy="482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100% load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90%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80%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4 engines at 100%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3 engines at 100%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2 engines at 100%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2 engines, with main air compressor (MAC) supplying air to gas turbine (GT) combustor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1 engine at 100%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1 engine, with MAC supplying air to GT combustor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Steam turbine (ST) bypass, 5 engines at 100% load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(one-fifth) to GT combustor (firing to maximum exhaust temperature),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(one-fifth) to GT combustor (firing to 700C),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(one-fifth) to GT combustor, combustor firing to 650C,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(one-fifth) to GT combustor (firing to 600C),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(one-fifth) to GT combustor (firing to 500C),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(one-fifth) to GT combustor (firing to maximum exhaust temperature), ST in service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(two-fifths) to GT combustor (firing to maximum exhaust temperature),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engines OFF, MAC bypass air (two-fifths) to GT combustor (firing to maximum exhaust temperature), ST in service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1 engine, MAC bypass air (one-fifth) to GT combustor (firing to maximum exhaust temperature), ST bypass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 startup, 1 engine, MAC bypass air (one-fifth) to GT combustor (firing to maximum exhaust temperature), ST in service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100% load,  kettle-type evaporator out-of-service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100% load, 15°C ambient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100% load, -18.2°C ambient	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operation, 5 engines at 100% load, 34.9°C ambient</a:t>
            </a:r>
            <a:endParaRPr lang="en-US" sz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6E65CDF-E038-4BB6-A584-75C9B640B760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1337-D315-4A23-BF0B-9AF70BE3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– P&amp;IDs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D7C64-C795-4600-BEE7-20E17FF8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84" y="1469316"/>
            <a:ext cx="4925667" cy="222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A49B23-F603-4DA1-8C15-E2654445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01" y="1463355"/>
            <a:ext cx="6238461" cy="440073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A77DE6A-5B27-4145-87AD-820B350343E6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4CF4-FF06-4F0A-97A2-8D581CB4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941E4-AE84-4F48-818E-EA652820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287" y="0"/>
            <a:ext cx="562707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A9D47-CB5E-4B95-BF74-A141FA03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8" y="1690688"/>
            <a:ext cx="6530009" cy="501083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F1A1CC8-D0B9-45A5-A5A0-68687D875072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6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9B512-7438-494C-8EDE-DEE2F628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78" y="0"/>
            <a:ext cx="10617506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2D26A-926B-479A-80AE-F425EEB74A74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6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3E728-D257-46AA-834B-E0F0C2CEF1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5" y="1059907"/>
            <a:ext cx="9754962" cy="54871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9A3656A-8C27-4101-9C9F-447DEC31C38B}"/>
              </a:ext>
            </a:extLst>
          </p:cNvPr>
          <p:cNvSpPr txBox="1">
            <a:spLocks/>
          </p:cNvSpPr>
          <p:nvPr/>
        </p:nvSpPr>
        <p:spPr>
          <a:xfrm>
            <a:off x="2088292" y="365125"/>
            <a:ext cx="926550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3D Model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EFA86B-05FF-4A43-8646-D4260EB6E4C6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8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8A47B-3628-4BF2-B074-E9D74D0FC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5" y="1135929"/>
            <a:ext cx="9754962" cy="54871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8DD2FC-F32D-4F58-912E-2089BBE74621}"/>
              </a:ext>
            </a:extLst>
          </p:cNvPr>
          <p:cNvSpPr txBox="1">
            <a:spLocks/>
          </p:cNvSpPr>
          <p:nvPr/>
        </p:nvSpPr>
        <p:spPr>
          <a:xfrm>
            <a:off x="2088292" y="365125"/>
            <a:ext cx="926550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3D Model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C74901E-5128-4B43-AF73-C3252662F9B2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9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617E-7D44-41F2-85D7-E8B48558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Installed Cost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28603-0D25-42B3-9440-6FF26E614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5525" y="1899231"/>
            <a:ext cx="9120950" cy="3198686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B0B1906E-5819-45CD-A6E9-2F7C9097424D}"/>
              </a:ext>
            </a:extLst>
          </p:cNvPr>
          <p:cNvSpPr/>
          <p:nvPr/>
        </p:nvSpPr>
        <p:spPr>
          <a:xfrm rot="16200000">
            <a:off x="4606466" y="4357985"/>
            <a:ext cx="139791" cy="1779107"/>
          </a:xfrm>
          <a:prstGeom prst="leftBrac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96468-77EA-42BA-9136-3A6A9104E3D5}"/>
              </a:ext>
            </a:extLst>
          </p:cNvPr>
          <p:cNvSpPr txBox="1"/>
          <p:nvPr/>
        </p:nvSpPr>
        <p:spPr>
          <a:xfrm>
            <a:off x="3657600" y="5397159"/>
            <a:ext cx="1983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Total Direct Cost, $117MM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822A90D-EC14-4D78-98C2-BDA7F83AFA52}"/>
              </a:ext>
            </a:extLst>
          </p:cNvPr>
          <p:cNvSpPr/>
          <p:nvPr/>
        </p:nvSpPr>
        <p:spPr>
          <a:xfrm rot="16200000">
            <a:off x="7322713" y="4352749"/>
            <a:ext cx="139796" cy="1779108"/>
          </a:xfrm>
          <a:prstGeom prst="leftBrac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6D01F-3AC0-4224-AEA7-D71BE9DB3F19}"/>
              </a:ext>
            </a:extLst>
          </p:cNvPr>
          <p:cNvSpPr txBox="1"/>
          <p:nvPr/>
        </p:nvSpPr>
        <p:spPr>
          <a:xfrm>
            <a:off x="6819184" y="5386688"/>
            <a:ext cx="220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Total Installed Cost, $170MM </a:t>
            </a:r>
          </a:p>
          <a:p>
            <a:pPr algn="ctr"/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Plus</a:t>
            </a:r>
          </a:p>
          <a:p>
            <a:pPr algn="ctr"/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Overhead (G&amp;A) and Fees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D8961A8-CEAA-4BEC-82C0-0CA5E273BA94}"/>
              </a:ext>
            </a:extLst>
          </p:cNvPr>
          <p:cNvSpPr/>
          <p:nvPr/>
        </p:nvSpPr>
        <p:spPr>
          <a:xfrm rot="16200000">
            <a:off x="5097740" y="4702190"/>
            <a:ext cx="94383" cy="2716250"/>
          </a:xfrm>
          <a:prstGeom prst="leftBrac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CA052-3D29-48C8-B6CE-C495AED80253}"/>
              </a:ext>
            </a:extLst>
          </p:cNvPr>
          <p:cNvSpPr txBox="1"/>
          <p:nvPr/>
        </p:nvSpPr>
        <p:spPr>
          <a:xfrm>
            <a:off x="4153121" y="6162093"/>
            <a:ext cx="2122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</a:rPr>
              <a:t>Bare Erected Cost, $138MM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102F2A9-CD3A-45F0-B8ED-102599B883FA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8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34D3-8A83-4FA6-ABC7-9288FE8F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w/ Other Technologies (Nat Gas)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237D0F-D5D3-4FA1-AEBB-92395FF90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09475"/>
              </p:ext>
            </p:extLst>
          </p:nvPr>
        </p:nvGraphicFramePr>
        <p:xfrm>
          <a:off x="2088292" y="1913956"/>
          <a:ext cx="9055099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310">
                  <a:extLst>
                    <a:ext uri="{9D8B030D-6E8A-4147-A177-3AD203B41FA5}">
                      <a16:colId xmlns:a16="http://schemas.microsoft.com/office/drawing/2014/main" val="2663937085"/>
                    </a:ext>
                  </a:extLst>
                </a:gridCol>
                <a:gridCol w="1020293">
                  <a:extLst>
                    <a:ext uri="{9D8B030D-6E8A-4147-A177-3AD203B41FA5}">
                      <a16:colId xmlns:a16="http://schemas.microsoft.com/office/drawing/2014/main" val="193781426"/>
                    </a:ext>
                  </a:extLst>
                </a:gridCol>
                <a:gridCol w="1013916">
                  <a:extLst>
                    <a:ext uri="{9D8B030D-6E8A-4147-A177-3AD203B41FA5}">
                      <a16:colId xmlns:a16="http://schemas.microsoft.com/office/drawing/2014/main" val="16583450"/>
                    </a:ext>
                  </a:extLst>
                </a:gridCol>
                <a:gridCol w="1013916">
                  <a:extLst>
                    <a:ext uri="{9D8B030D-6E8A-4147-A177-3AD203B41FA5}">
                      <a16:colId xmlns:a16="http://schemas.microsoft.com/office/drawing/2014/main" val="3414917894"/>
                    </a:ext>
                  </a:extLst>
                </a:gridCol>
                <a:gridCol w="1013916">
                  <a:extLst>
                    <a:ext uri="{9D8B030D-6E8A-4147-A177-3AD203B41FA5}">
                      <a16:colId xmlns:a16="http://schemas.microsoft.com/office/drawing/2014/main" val="834925095"/>
                    </a:ext>
                  </a:extLst>
                </a:gridCol>
                <a:gridCol w="1013916">
                  <a:extLst>
                    <a:ext uri="{9D8B030D-6E8A-4147-A177-3AD203B41FA5}">
                      <a16:colId xmlns:a16="http://schemas.microsoft.com/office/drawing/2014/main" val="3589907841"/>
                    </a:ext>
                  </a:extLst>
                </a:gridCol>
                <a:gridCol w="1013916">
                  <a:extLst>
                    <a:ext uri="{9D8B030D-6E8A-4147-A177-3AD203B41FA5}">
                      <a16:colId xmlns:a16="http://schemas.microsoft.com/office/drawing/2014/main" val="706099033"/>
                    </a:ext>
                  </a:extLst>
                </a:gridCol>
                <a:gridCol w="1013916">
                  <a:extLst>
                    <a:ext uri="{9D8B030D-6E8A-4147-A177-3AD203B41FA5}">
                      <a16:colId xmlns:a16="http://schemas.microsoft.com/office/drawing/2014/main" val="34332371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 Class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 Class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Recips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96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TCRHT-CC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1x6FA.03 CC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2x6FA.01 CC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1x7E.03 CC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1xSGT6-2000E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13xJ920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12xJ920 CC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206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ambient temperature, F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877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relative humidity, %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926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barometric pressure, psia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4783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GE output,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45,596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121,406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112,066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966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gas turbine output,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73,024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64,297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84,844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68,047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78,058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575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steam turbine output,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31,075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33,851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40,434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34,283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36,561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4,951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778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gross output,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149,695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98,148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125,278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102,330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114,619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121,406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117,017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513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aux load,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26,929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2,278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2,888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2,324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2,638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2,564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2,654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269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fuel energy to GEs, kW</a:t>
                      </a:r>
                      <a:endParaRPr lang="pl-PL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124,957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257,402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237,603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358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fuel energy to combustor,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104,263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182,559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229,468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204,659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240,265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1482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fuel energy input, 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229,220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182,559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227,576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204,659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240,265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257,402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237,603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9422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plant net output, kW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122,766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95,870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122,390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100,006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111,981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118,842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114,363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61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plant efficiency, LHV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53.56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52.51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53.78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48.86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46.61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46.17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48.13</a:t>
                      </a:r>
                      <a:endParaRPr lang="en-US" sz="11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0196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EPC contractor's cost, MM$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170.2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109.2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149.5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113.4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126.6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96.7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125.3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909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$/kW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1,386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1,139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1,222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1,134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1,131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814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1,096</a:t>
                      </a:r>
                      <a:endParaRPr lang="en-US" sz="11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334878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A08066A-30D8-4E10-A51C-7A59BDFB5841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8AF2-40ED-4769-9FBC-159700FC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Objectives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25E702-AAE0-4E65-AB2D-50B727BFFA1E}"/>
              </a:ext>
            </a:extLst>
          </p:cNvPr>
          <p:cNvSpPr/>
          <p:nvPr/>
        </p:nvSpPr>
        <p:spPr>
          <a:xfrm>
            <a:off x="1791418" y="1629623"/>
            <a:ext cx="8609163" cy="3637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objective of this project is to develop of the proposed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Turbo-Compound Reheat Gas Turbine Combined Cycle (TC-RHT GTCC)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 to a stage of readiness for a small-scale demo/test system to be built and run to prove:</a:t>
            </a:r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 integration of the key components; </a:t>
            </a:r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operability; and </a:t>
            </a:r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multifuel compatibility.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effort will advance the maturity of this technology to a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TRL 3.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8FD0251-A74A-4ABD-9ABA-7E1706050D9C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01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EDF44-666A-4F0B-A91C-E2B0CC37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77" y="1195673"/>
            <a:ext cx="6762845" cy="534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5A862-476A-457D-974E-4BF0D0CF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292" y="73741"/>
            <a:ext cx="9265507" cy="1325563"/>
          </a:xfrm>
        </p:spPr>
        <p:txBody>
          <a:bodyPr/>
          <a:lstStyle/>
          <a:p>
            <a:r>
              <a:rPr lang="en-US"/>
              <a:t>Coal-Fired Engines (DICE*)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CD65B-257E-455B-8120-2D7D867E6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9286" y="639454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0F6CA-C423-40CF-9156-7E1E2912CBC2}"/>
              </a:ext>
            </a:extLst>
          </p:cNvPr>
          <p:cNvSpPr txBox="1"/>
          <p:nvPr/>
        </p:nvSpPr>
        <p:spPr>
          <a:xfrm>
            <a:off x="8153400" y="6414927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*: Direct Injection Carbon Engine</a:t>
            </a:r>
          </a:p>
        </p:txBody>
      </p:sp>
    </p:spTree>
    <p:extLst>
      <p:ext uri="{BB962C8B-B14F-4D97-AF65-F5344CB8AC3E}">
        <p14:creationId xmlns:p14="http://schemas.microsoft.com/office/powerpoint/2010/main" val="343146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731BB25-FF0F-43AF-AD96-A6D974E9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1319"/>
            <a:ext cx="9144000" cy="44436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2F857-A622-435A-869F-0A8A5A904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62" y="6418819"/>
            <a:ext cx="1856875" cy="291983"/>
          </a:xfrm>
        </p:spPr>
        <p:txBody>
          <a:bodyPr/>
          <a:lstStyle/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AB7371-A7AF-4BE4-BEE1-C2EF14472FA9}"/>
              </a:ext>
            </a:extLst>
          </p:cNvPr>
          <p:cNvSpPr/>
          <p:nvPr/>
        </p:nvSpPr>
        <p:spPr bwMode="auto">
          <a:xfrm>
            <a:off x="3886201" y="5650411"/>
            <a:ext cx="2032000" cy="914400"/>
          </a:xfrm>
          <a:prstGeom prst="ellipse">
            <a:avLst/>
          </a:prstGeom>
          <a:pattFill prst="divot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Flowchart: Manual Operation 41">
            <a:extLst>
              <a:ext uri="{FF2B5EF4-FFF2-40B4-BE49-F238E27FC236}">
                <a16:creationId xmlns:a16="http://schemas.microsoft.com/office/drawing/2014/main" id="{767E9AB7-066D-423C-BCEC-EA3B25D62833}"/>
              </a:ext>
            </a:extLst>
          </p:cNvPr>
          <p:cNvSpPr/>
          <p:nvPr/>
        </p:nvSpPr>
        <p:spPr bwMode="auto">
          <a:xfrm rot="16200000" flipH="1">
            <a:off x="3597677" y="4789480"/>
            <a:ext cx="335753" cy="495299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EC43BC-FAAC-4647-A720-96F16219CF21}"/>
              </a:ext>
            </a:extLst>
          </p:cNvPr>
          <p:cNvCxnSpPr/>
          <p:nvPr/>
        </p:nvCxnSpPr>
        <p:spPr bwMode="auto">
          <a:xfrm flipH="1">
            <a:off x="3517904" y="3178734"/>
            <a:ext cx="1" cy="17069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213C679D-0200-4DAB-83F4-A988D2AA2094}"/>
              </a:ext>
            </a:extLst>
          </p:cNvPr>
          <p:cNvCxnSpPr>
            <a:stCxn id="42" idx="2"/>
            <a:endCxn id="41" idx="0"/>
          </p:cNvCxnSpPr>
          <p:nvPr/>
        </p:nvCxnSpPr>
        <p:spPr bwMode="auto">
          <a:xfrm>
            <a:off x="4013203" y="5037129"/>
            <a:ext cx="888999" cy="613282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Flowchart: Collate 48">
            <a:extLst>
              <a:ext uri="{FF2B5EF4-FFF2-40B4-BE49-F238E27FC236}">
                <a16:creationId xmlns:a16="http://schemas.microsoft.com/office/drawing/2014/main" id="{157C4DC2-0F53-4996-9664-98FD9DF716FC}"/>
              </a:ext>
            </a:extLst>
          </p:cNvPr>
          <p:cNvSpPr/>
          <p:nvPr/>
        </p:nvSpPr>
        <p:spPr bwMode="auto">
          <a:xfrm>
            <a:off x="3441706" y="4230510"/>
            <a:ext cx="152394" cy="248780"/>
          </a:xfrm>
          <a:prstGeom prst="flowChartCol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Flowchart: Collate 49">
            <a:extLst>
              <a:ext uri="{FF2B5EF4-FFF2-40B4-BE49-F238E27FC236}">
                <a16:creationId xmlns:a16="http://schemas.microsoft.com/office/drawing/2014/main" id="{6626FB39-E14E-44FC-9CF2-D1427F6135FA}"/>
              </a:ext>
            </a:extLst>
          </p:cNvPr>
          <p:cNvSpPr/>
          <p:nvPr/>
        </p:nvSpPr>
        <p:spPr bwMode="auto">
          <a:xfrm rot="5400000">
            <a:off x="4320615" y="4912738"/>
            <a:ext cx="152394" cy="248780"/>
          </a:xfrm>
          <a:prstGeom prst="flowChartCol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3BDC94-6635-4A32-9D0A-664A23AEC18D}"/>
              </a:ext>
            </a:extLst>
          </p:cNvPr>
          <p:cNvSpPr txBox="1"/>
          <p:nvPr/>
        </p:nvSpPr>
        <p:spPr>
          <a:xfrm>
            <a:off x="5922844" y="588289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Storage Cavern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68A34211-A5BF-4D46-8FBF-39617926F2A4}"/>
              </a:ext>
            </a:extLst>
          </p:cNvPr>
          <p:cNvCxnSpPr>
            <a:endCxn id="41" idx="0"/>
          </p:cNvCxnSpPr>
          <p:nvPr/>
        </p:nvCxnSpPr>
        <p:spPr bwMode="auto">
          <a:xfrm rot="16200000" flipH="1">
            <a:off x="3008483" y="3756694"/>
            <a:ext cx="3157656" cy="629779"/>
          </a:xfrm>
          <a:prstGeom prst="bentConnector3">
            <a:avLst>
              <a:gd name="adj1" fmla="val 59653"/>
            </a:avLst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Flowchart: Collate 55">
            <a:extLst>
              <a:ext uri="{FF2B5EF4-FFF2-40B4-BE49-F238E27FC236}">
                <a16:creationId xmlns:a16="http://schemas.microsoft.com/office/drawing/2014/main" id="{EC2721C1-E0B2-4A24-8155-B784C113BF7E}"/>
              </a:ext>
            </a:extLst>
          </p:cNvPr>
          <p:cNvSpPr/>
          <p:nvPr/>
        </p:nvSpPr>
        <p:spPr bwMode="auto">
          <a:xfrm>
            <a:off x="4826004" y="4509155"/>
            <a:ext cx="152394" cy="248780"/>
          </a:xfrm>
          <a:prstGeom prst="flowChartCol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D4F20A-F5AC-432C-A8D0-DAC6F6DFF8ED}"/>
              </a:ext>
            </a:extLst>
          </p:cNvPr>
          <p:cNvSpPr txBox="1"/>
          <p:nvPr/>
        </p:nvSpPr>
        <p:spPr>
          <a:xfrm>
            <a:off x="6936946" y="4931838"/>
            <a:ext cx="2997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115 MWe – 42.4% Net LHV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In Generation Mode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With Capture!!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34F81AC-78D5-416E-8620-16C9AD13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0" y="88432"/>
            <a:ext cx="6794500" cy="914400"/>
          </a:xfrm>
        </p:spPr>
        <p:txBody>
          <a:bodyPr/>
          <a:lstStyle/>
          <a:p>
            <a:r>
              <a:rPr lang="en-US"/>
              <a:t>Energy Storage Ready</a:t>
            </a:r>
          </a:p>
        </p:txBody>
      </p:sp>
    </p:spTree>
    <p:extLst>
      <p:ext uri="{BB962C8B-B14F-4D97-AF65-F5344CB8AC3E}">
        <p14:creationId xmlns:p14="http://schemas.microsoft.com/office/powerpoint/2010/main" val="76049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06F6-A53A-4839-968B-6199D9C5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 Findings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2A965-9C03-4772-89B0-E1B03D66B556}"/>
              </a:ext>
            </a:extLst>
          </p:cNvPr>
          <p:cNvSpPr/>
          <p:nvPr/>
        </p:nvSpPr>
        <p:spPr>
          <a:xfrm>
            <a:off x="1791418" y="1629623"/>
            <a:ext cx="7039761" cy="3842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Compact, Modular &amp; Flexible Power Plant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Conceptual Plant Design Complete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 Gap Analysis – Complete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 Maturity Plan – Complete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II Test Plan – Complete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Huge Potential – Small/Flexible/Efficient/Modular Coal Firing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2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577D3-54B0-4DFB-93DB-B0D41B318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9A5D7-290A-4D14-AB3C-E31B3CF69467}"/>
              </a:ext>
            </a:extLst>
          </p:cNvPr>
          <p:cNvSpPr/>
          <p:nvPr/>
        </p:nvSpPr>
        <p:spPr bwMode="auto">
          <a:xfrm>
            <a:off x="3584284" y="3171895"/>
            <a:ext cx="698500" cy="1362869"/>
          </a:xfrm>
          <a:prstGeom prst="rect">
            <a:avLst/>
          </a:prstGeom>
          <a:noFill/>
          <a:ln w="2857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C5A1A-882D-4EFD-9DDC-D14A2F206C8A}"/>
              </a:ext>
            </a:extLst>
          </p:cNvPr>
          <p:cNvSpPr/>
          <p:nvPr/>
        </p:nvSpPr>
        <p:spPr bwMode="auto">
          <a:xfrm>
            <a:off x="3584284" y="3719979"/>
            <a:ext cx="698500" cy="266699"/>
          </a:xfrm>
          <a:prstGeom prst="rect">
            <a:avLst/>
          </a:prstGeom>
          <a:pattFill prst="wdUpDiag">
            <a:fgClr>
              <a:srgbClr val="080808"/>
            </a:fgClr>
            <a:bgClr>
              <a:schemeClr val="bg1"/>
            </a:bgClr>
          </a:pattFill>
          <a:ln w="2857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656669-C6FE-48DA-93CA-8020E32AAE44}"/>
              </a:ext>
            </a:extLst>
          </p:cNvPr>
          <p:cNvSpPr/>
          <p:nvPr/>
        </p:nvSpPr>
        <p:spPr bwMode="auto">
          <a:xfrm>
            <a:off x="3584284" y="4717087"/>
            <a:ext cx="731520" cy="73152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0A3D7D-9AFA-4469-96EA-579F4BF3B8E3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flipH="1">
            <a:off x="3691414" y="3986678"/>
            <a:ext cx="242121" cy="8375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378E6BD5-97E7-41BE-BA49-7280E9145A07}"/>
              </a:ext>
            </a:extLst>
          </p:cNvPr>
          <p:cNvSpPr/>
          <p:nvPr/>
        </p:nvSpPr>
        <p:spPr bwMode="auto">
          <a:xfrm rot="16200000" flipH="1">
            <a:off x="3158611" y="2427369"/>
            <a:ext cx="653229" cy="533400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64BAB097-9CFB-4CBA-BB54-1CDBBEBB0741}"/>
              </a:ext>
            </a:extLst>
          </p:cNvPr>
          <p:cNvSpPr/>
          <p:nvPr/>
        </p:nvSpPr>
        <p:spPr bwMode="auto">
          <a:xfrm rot="5400000">
            <a:off x="4055230" y="2427369"/>
            <a:ext cx="653229" cy="533400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E642D8-B7F4-423D-B44F-AB3DF9F87821}"/>
              </a:ext>
            </a:extLst>
          </p:cNvPr>
          <p:cNvCxnSpPr>
            <a:stCxn id="11" idx="2"/>
            <a:endCxn id="10" idx="2"/>
          </p:cNvCxnSpPr>
          <p:nvPr/>
        </p:nvCxnSpPr>
        <p:spPr bwMode="auto">
          <a:xfrm flipH="1">
            <a:off x="3751926" y="2694070"/>
            <a:ext cx="36321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927D47-8EAC-469A-A5D3-CEDC5AABC1F6}"/>
              </a:ext>
            </a:extLst>
          </p:cNvPr>
          <p:cNvCxnSpPr/>
          <p:nvPr/>
        </p:nvCxnSpPr>
        <p:spPr bwMode="auto">
          <a:xfrm flipV="1">
            <a:off x="3218524" y="3020684"/>
            <a:ext cx="0" cy="6992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13FFFC-355F-437F-B6A5-FCE0BE408327}"/>
              </a:ext>
            </a:extLst>
          </p:cNvPr>
          <p:cNvCxnSpPr/>
          <p:nvPr/>
        </p:nvCxnSpPr>
        <p:spPr bwMode="auto">
          <a:xfrm flipV="1">
            <a:off x="4648544" y="1668160"/>
            <a:ext cx="0" cy="6992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B015D-5A9F-43FF-B680-2FE9D313FE78}"/>
              </a:ext>
            </a:extLst>
          </p:cNvPr>
          <p:cNvCxnSpPr/>
          <p:nvPr/>
        </p:nvCxnSpPr>
        <p:spPr bwMode="auto">
          <a:xfrm flipH="1">
            <a:off x="3751926" y="2875429"/>
            <a:ext cx="1" cy="549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AB1FF4-7862-4764-ACF9-4199D349B841}"/>
              </a:ext>
            </a:extLst>
          </p:cNvPr>
          <p:cNvCxnSpPr/>
          <p:nvPr/>
        </p:nvCxnSpPr>
        <p:spPr bwMode="auto">
          <a:xfrm flipV="1">
            <a:off x="4115143" y="2863952"/>
            <a:ext cx="0" cy="4983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41DC3CF-7C70-4B0E-839F-60F404EBB21A}"/>
              </a:ext>
            </a:extLst>
          </p:cNvPr>
          <p:cNvSpPr/>
          <p:nvPr/>
        </p:nvSpPr>
        <p:spPr bwMode="auto">
          <a:xfrm>
            <a:off x="7186006" y="3121912"/>
            <a:ext cx="698500" cy="1362869"/>
          </a:xfrm>
          <a:prstGeom prst="rect">
            <a:avLst/>
          </a:prstGeom>
          <a:noFill/>
          <a:ln w="2857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5A70BD-812F-4A26-A6EC-D7C4BE750375}"/>
              </a:ext>
            </a:extLst>
          </p:cNvPr>
          <p:cNvSpPr/>
          <p:nvPr/>
        </p:nvSpPr>
        <p:spPr bwMode="auto">
          <a:xfrm>
            <a:off x="7186006" y="3669996"/>
            <a:ext cx="698500" cy="266699"/>
          </a:xfrm>
          <a:prstGeom prst="rect">
            <a:avLst/>
          </a:prstGeom>
          <a:pattFill prst="wdUpDiag">
            <a:fgClr>
              <a:srgbClr val="080808"/>
            </a:fgClr>
            <a:bgClr>
              <a:schemeClr val="bg1"/>
            </a:bgClr>
          </a:pattFill>
          <a:ln w="28575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FE5BEC-9E8C-4F12-80DA-AA4CD578D295}"/>
              </a:ext>
            </a:extLst>
          </p:cNvPr>
          <p:cNvSpPr/>
          <p:nvPr/>
        </p:nvSpPr>
        <p:spPr bwMode="auto">
          <a:xfrm>
            <a:off x="7186006" y="4667104"/>
            <a:ext cx="731520" cy="73152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30584C-196C-4E43-A73D-DBFC4632188B}"/>
              </a:ext>
            </a:extLst>
          </p:cNvPr>
          <p:cNvCxnSpPr>
            <a:stCxn id="27" idx="2"/>
            <a:endCxn id="28" idx="1"/>
          </p:cNvCxnSpPr>
          <p:nvPr/>
        </p:nvCxnSpPr>
        <p:spPr bwMode="auto">
          <a:xfrm flipH="1">
            <a:off x="7293136" y="3936695"/>
            <a:ext cx="242121" cy="8375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Flowchart: Manual Operation 29">
            <a:extLst>
              <a:ext uri="{FF2B5EF4-FFF2-40B4-BE49-F238E27FC236}">
                <a16:creationId xmlns:a16="http://schemas.microsoft.com/office/drawing/2014/main" id="{BCB92BE3-F5D8-4A5C-950D-A69146FA7B71}"/>
              </a:ext>
            </a:extLst>
          </p:cNvPr>
          <p:cNvSpPr/>
          <p:nvPr/>
        </p:nvSpPr>
        <p:spPr bwMode="auto">
          <a:xfrm rot="16200000" flipH="1">
            <a:off x="5861172" y="3082739"/>
            <a:ext cx="653229" cy="533400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lowchart: Manual Operation 30">
            <a:extLst>
              <a:ext uri="{FF2B5EF4-FFF2-40B4-BE49-F238E27FC236}">
                <a16:creationId xmlns:a16="http://schemas.microsoft.com/office/drawing/2014/main" id="{7191DCC8-0228-4C0C-906E-9B40031FDEAF}"/>
              </a:ext>
            </a:extLst>
          </p:cNvPr>
          <p:cNvSpPr/>
          <p:nvPr/>
        </p:nvSpPr>
        <p:spPr bwMode="auto">
          <a:xfrm rot="5400000">
            <a:off x="9117449" y="3037763"/>
            <a:ext cx="653229" cy="533400"/>
          </a:xfrm>
          <a:prstGeom prst="flowChartManualOperation">
            <a:avLst/>
          </a:prstGeom>
          <a:solidFill>
            <a:schemeClr val="bg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92297A-60B0-4FCC-8F2F-9744C83147D4}"/>
              </a:ext>
            </a:extLst>
          </p:cNvPr>
          <p:cNvCxnSpPr/>
          <p:nvPr/>
        </p:nvCxnSpPr>
        <p:spPr bwMode="auto">
          <a:xfrm flipV="1">
            <a:off x="5916007" y="3637030"/>
            <a:ext cx="0" cy="6992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5BF79A-B892-4C6F-9B0A-E8E1CE4DDEAF}"/>
              </a:ext>
            </a:extLst>
          </p:cNvPr>
          <p:cNvCxnSpPr/>
          <p:nvPr/>
        </p:nvCxnSpPr>
        <p:spPr bwMode="auto">
          <a:xfrm flipV="1">
            <a:off x="9710763" y="2278554"/>
            <a:ext cx="0" cy="6992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B9FDB2-6C39-47D8-BE4C-0AAFE13BEB00}"/>
              </a:ext>
            </a:extLst>
          </p:cNvPr>
          <p:cNvCxnSpPr/>
          <p:nvPr/>
        </p:nvCxnSpPr>
        <p:spPr bwMode="auto">
          <a:xfrm flipH="1">
            <a:off x="7353648" y="2825446"/>
            <a:ext cx="1" cy="549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210033-21F9-4555-87DA-07369E31C1DA}"/>
              </a:ext>
            </a:extLst>
          </p:cNvPr>
          <p:cNvCxnSpPr/>
          <p:nvPr/>
        </p:nvCxnSpPr>
        <p:spPr bwMode="auto">
          <a:xfrm flipV="1">
            <a:off x="7716865" y="2813969"/>
            <a:ext cx="0" cy="4983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Flowchart: Delay 36">
            <a:extLst>
              <a:ext uri="{FF2B5EF4-FFF2-40B4-BE49-F238E27FC236}">
                <a16:creationId xmlns:a16="http://schemas.microsoft.com/office/drawing/2014/main" id="{F9642FE3-2837-4DFC-9C10-3A39E7BE2CD6}"/>
              </a:ext>
            </a:extLst>
          </p:cNvPr>
          <p:cNvSpPr/>
          <p:nvPr/>
        </p:nvSpPr>
        <p:spPr bwMode="auto">
          <a:xfrm flipH="1">
            <a:off x="8552526" y="2694070"/>
            <a:ext cx="406399" cy="283778"/>
          </a:xfrm>
          <a:prstGeom prst="flowChartDelay">
            <a:avLst/>
          </a:prstGeom>
          <a:solidFill>
            <a:schemeClr val="bg1"/>
          </a:solidFill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CC50FD3-9BE7-4782-B40F-29CAEC2C16E3}"/>
              </a:ext>
            </a:extLst>
          </p:cNvPr>
          <p:cNvCxnSpPr>
            <a:stCxn id="30" idx="2"/>
          </p:cNvCxnSpPr>
          <p:nvPr/>
        </p:nvCxnSpPr>
        <p:spPr bwMode="auto">
          <a:xfrm flipV="1">
            <a:off x="6454487" y="2813968"/>
            <a:ext cx="899161" cy="535472"/>
          </a:xfrm>
          <a:prstGeom prst="bentConnector3">
            <a:avLst>
              <a:gd name="adj1" fmla="val 565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F31447C-1518-488B-B0E6-F614B6900139}"/>
              </a:ext>
            </a:extLst>
          </p:cNvPr>
          <p:cNvCxnSpPr>
            <a:endCxn id="37" idx="3"/>
          </p:cNvCxnSpPr>
          <p:nvPr/>
        </p:nvCxnSpPr>
        <p:spPr bwMode="auto">
          <a:xfrm>
            <a:off x="7714325" y="2825447"/>
            <a:ext cx="838201" cy="10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8810E22-7BEC-4A02-9A5E-695A966F5739}"/>
              </a:ext>
            </a:extLst>
          </p:cNvPr>
          <p:cNvCxnSpPr>
            <a:stCxn id="37" idx="1"/>
            <a:endCxn id="31" idx="2"/>
          </p:cNvCxnSpPr>
          <p:nvPr/>
        </p:nvCxnSpPr>
        <p:spPr bwMode="auto">
          <a:xfrm>
            <a:off x="8958925" y="2835960"/>
            <a:ext cx="218439" cy="468505"/>
          </a:xfrm>
          <a:prstGeom prst="bentConnector3">
            <a:avLst>
              <a:gd name="adj1" fmla="val 96512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F2054CC-4F78-46A6-9653-115BAC46136E}"/>
              </a:ext>
            </a:extLst>
          </p:cNvPr>
          <p:cNvSpPr/>
          <p:nvPr/>
        </p:nvSpPr>
        <p:spPr bwMode="auto">
          <a:xfrm>
            <a:off x="3021679" y="2171084"/>
            <a:ext cx="1824984" cy="1069303"/>
          </a:xfrm>
          <a:prstGeom prst="rect">
            <a:avLst/>
          </a:prstGeom>
          <a:noFill/>
          <a:ln w="28575" cap="flat" cmpd="sng" algn="ctr">
            <a:solidFill>
              <a:srgbClr val="080808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7B23E6-639D-4F53-9A9C-1A071874F51D}"/>
              </a:ext>
            </a:extLst>
          </p:cNvPr>
          <p:cNvSpPr txBox="1"/>
          <p:nvPr/>
        </p:nvSpPr>
        <p:spPr>
          <a:xfrm>
            <a:off x="2874642" y="1795016"/>
            <a:ext cx="1408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Turbocharger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628C77-F44B-4DAE-8795-12E00DC6BBFC}"/>
              </a:ext>
            </a:extLst>
          </p:cNvPr>
          <p:cNvSpPr txBox="1"/>
          <p:nvPr/>
        </p:nvSpPr>
        <p:spPr>
          <a:xfrm>
            <a:off x="2984647" y="379781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Air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7ABE89-C394-46EA-8002-C09CBA4D51FF}"/>
              </a:ext>
            </a:extLst>
          </p:cNvPr>
          <p:cNvSpPr txBox="1"/>
          <p:nvPr/>
        </p:nvSpPr>
        <p:spPr>
          <a:xfrm>
            <a:off x="4185917" y="1298049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Exhaust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E58440-C240-444D-8F17-E08465152AA3}"/>
              </a:ext>
            </a:extLst>
          </p:cNvPr>
          <p:cNvSpPr/>
          <p:nvPr/>
        </p:nvSpPr>
        <p:spPr bwMode="auto">
          <a:xfrm>
            <a:off x="5208321" y="3126123"/>
            <a:ext cx="468403" cy="44663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87E2AE-9A9A-49CA-B21F-1AD74FBA5E0A}"/>
              </a:ext>
            </a:extLst>
          </p:cNvPr>
          <p:cNvCxnSpPr>
            <a:stCxn id="31" idx="2"/>
            <a:endCxn id="60" idx="6"/>
          </p:cNvCxnSpPr>
          <p:nvPr/>
        </p:nvCxnSpPr>
        <p:spPr bwMode="auto">
          <a:xfrm flipH="1" flipV="1">
            <a:off x="8988359" y="3303568"/>
            <a:ext cx="189005" cy="8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798DDA04-EB0C-43DD-B1B9-DBB2F128F575}"/>
              </a:ext>
            </a:extLst>
          </p:cNvPr>
          <p:cNvSpPr/>
          <p:nvPr/>
        </p:nvSpPr>
        <p:spPr bwMode="auto">
          <a:xfrm>
            <a:off x="8519956" y="3080251"/>
            <a:ext cx="468403" cy="44663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7DD5E7-1C67-4786-B8F4-BE3BBAFDB268}"/>
              </a:ext>
            </a:extLst>
          </p:cNvPr>
          <p:cNvCxnSpPr>
            <a:stCxn id="30" idx="0"/>
            <a:endCxn id="54" idx="6"/>
          </p:cNvCxnSpPr>
          <p:nvPr/>
        </p:nvCxnSpPr>
        <p:spPr bwMode="auto">
          <a:xfrm flipH="1" flipV="1">
            <a:off x="5676724" y="3349440"/>
            <a:ext cx="244363" cy="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2032386-26F8-4205-BF79-4BAEED044842}"/>
              </a:ext>
            </a:extLst>
          </p:cNvPr>
          <p:cNvCxnSpPr>
            <a:endCxn id="37" idx="0"/>
          </p:cNvCxnSpPr>
          <p:nvPr/>
        </p:nvCxnSpPr>
        <p:spPr bwMode="auto">
          <a:xfrm>
            <a:off x="8755724" y="2010304"/>
            <a:ext cx="0" cy="683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69CFB503-5EC0-4230-A75D-EFE09B78F6E7}"/>
              </a:ext>
            </a:extLst>
          </p:cNvPr>
          <p:cNvSpPr/>
          <p:nvPr/>
        </p:nvSpPr>
        <p:spPr bwMode="auto">
          <a:xfrm>
            <a:off x="8242012" y="2507130"/>
            <a:ext cx="1732906" cy="1346199"/>
          </a:xfrm>
          <a:prstGeom prst="rect">
            <a:avLst/>
          </a:prstGeom>
          <a:noFill/>
          <a:ln w="28575" cap="flat" cmpd="sng" algn="ctr">
            <a:solidFill>
              <a:srgbClr val="080808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9AFBC79-78D3-4E12-AE5B-BAF52B50C00B}"/>
              </a:ext>
            </a:extLst>
          </p:cNvPr>
          <p:cNvSpPr txBox="1"/>
          <p:nvPr/>
        </p:nvSpPr>
        <p:spPr>
          <a:xfrm>
            <a:off x="7266246" y="245337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Exhaust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6F258C-6157-4938-BFCE-80F9B0C6BDBB}"/>
              </a:ext>
            </a:extLst>
          </p:cNvPr>
          <p:cNvSpPr txBox="1"/>
          <p:nvPr/>
        </p:nvSpPr>
        <p:spPr>
          <a:xfrm>
            <a:off x="8153400" y="3886845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Gas Turbine</a:t>
            </a:r>
          </a:p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(Fired Expander)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6695F2-6127-49B7-8EB2-3E8956F15CC8}"/>
              </a:ext>
            </a:extLst>
          </p:cNvPr>
          <p:cNvSpPr txBox="1"/>
          <p:nvPr/>
        </p:nvSpPr>
        <p:spPr>
          <a:xfrm>
            <a:off x="5676723" y="434079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Air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6D1A9A-D5F4-47CC-B964-186BF4CC80E7}"/>
              </a:ext>
            </a:extLst>
          </p:cNvPr>
          <p:cNvSpPr txBox="1"/>
          <p:nvPr/>
        </p:nvSpPr>
        <p:spPr>
          <a:xfrm>
            <a:off x="5279042" y="1951956"/>
            <a:ext cx="1770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Integrally-Geared</a:t>
            </a:r>
          </a:p>
          <a:p>
            <a:pPr algn="ctr"/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Intercooled</a:t>
            </a:r>
          </a:p>
          <a:p>
            <a:pPr algn="ctr"/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Air Compressor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DD5E5F-B99C-41BD-99F2-74DF692FE523}"/>
              </a:ext>
            </a:extLst>
          </p:cNvPr>
          <p:cNvSpPr txBox="1"/>
          <p:nvPr/>
        </p:nvSpPr>
        <p:spPr>
          <a:xfrm>
            <a:off x="2984648" y="5608526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5 x 16 MWe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E8AB29-65DB-439B-A62E-1936DA99156E}"/>
              </a:ext>
            </a:extLst>
          </p:cNvPr>
          <p:cNvSpPr txBox="1"/>
          <p:nvPr/>
        </p:nvSpPr>
        <p:spPr>
          <a:xfrm>
            <a:off x="6249359" y="5470026"/>
            <a:ext cx="2956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</a:schemeClr>
                </a:solidFill>
              </a:rPr>
              <a:t>5 x 16 MWe</a:t>
            </a:r>
          </a:p>
          <a:p>
            <a:pPr algn="ctr"/>
            <a:r>
              <a:rPr lang="en-US">
                <a:solidFill>
                  <a:schemeClr val="tx1">
                    <a:lumMod val="50000"/>
                  </a:schemeClr>
                </a:solidFill>
              </a:rPr>
              <a:t>+ 40 MWe – 28 MWe</a:t>
            </a:r>
          </a:p>
          <a:p>
            <a:pPr algn="ctr"/>
            <a:r>
              <a:rPr lang="en-US">
                <a:solidFill>
                  <a:schemeClr val="tx1">
                    <a:lumMod val="50000"/>
                  </a:schemeClr>
                </a:solidFill>
              </a:rPr>
              <a:t>+ 16 MWe (Steam Turbine)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9E3640A-EA46-47A3-869D-CC3494F61A71}"/>
              </a:ext>
            </a:extLst>
          </p:cNvPr>
          <p:cNvSpPr txBox="1"/>
          <p:nvPr/>
        </p:nvSpPr>
        <p:spPr>
          <a:xfrm>
            <a:off x="9269438" y="1906484"/>
            <a:ext cx="1049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To HRSG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DBE62C-B634-4126-BBF0-258342B57DBD}"/>
              </a:ext>
            </a:extLst>
          </p:cNvPr>
          <p:cNvSpPr txBox="1"/>
          <p:nvPr/>
        </p:nvSpPr>
        <p:spPr>
          <a:xfrm>
            <a:off x="4878839" y="3643943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28 MWe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2301884-C1CC-458D-B10F-B866F0593570}"/>
              </a:ext>
            </a:extLst>
          </p:cNvPr>
          <p:cNvSpPr txBox="1"/>
          <p:nvPr/>
        </p:nvSpPr>
        <p:spPr>
          <a:xfrm>
            <a:off x="8299376" y="3505440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40 MWe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4FD88D-42E8-40D3-8C74-E17FCAA2CC45}"/>
              </a:ext>
            </a:extLst>
          </p:cNvPr>
          <p:cNvSpPr txBox="1"/>
          <p:nvPr/>
        </p:nvSpPr>
        <p:spPr>
          <a:xfrm>
            <a:off x="8127396" y="1653683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Natural Gas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EDBE-1CE1-4575-A390-E96C3463B0F0}"/>
              </a:ext>
            </a:extLst>
          </p:cNvPr>
          <p:cNvSpPr txBox="1"/>
          <p:nvPr/>
        </p:nvSpPr>
        <p:spPr>
          <a:xfrm>
            <a:off x="1956714" y="2477621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0 MWe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4DB9671-59BF-46BC-A4F5-49AF7B9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292" y="365125"/>
            <a:ext cx="9265507" cy="1325563"/>
          </a:xfrm>
        </p:spPr>
        <p:txBody>
          <a:bodyPr/>
          <a:lstStyle/>
          <a:p>
            <a:r>
              <a:rPr lang="en-US"/>
              <a:t>Turbocompound Advantage</a:t>
            </a:r>
          </a:p>
        </p:txBody>
      </p:sp>
    </p:spTree>
    <p:extLst>
      <p:ext uri="{BB962C8B-B14F-4D97-AF65-F5344CB8AC3E}">
        <p14:creationId xmlns:p14="http://schemas.microsoft.com/office/powerpoint/2010/main" val="138397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F148-1EB7-4956-8332-D6051465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AE7F0-B28F-4A9B-AB4E-674D5DF07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994EA0-D4D0-4CE5-87A0-6EFDF631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10613"/>
            <a:ext cx="899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4C81-A35F-46BA-B1E5-68C7E95F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Tasks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0FBE7-0F36-4096-8A0C-E25C138D0798}"/>
              </a:ext>
            </a:extLst>
          </p:cNvPr>
          <p:cNvSpPr/>
          <p:nvPr/>
        </p:nvSpPr>
        <p:spPr>
          <a:xfrm>
            <a:off x="1791418" y="1629623"/>
            <a:ext cx="5259087" cy="294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PMP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Market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Investigation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Fuel Flexibility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Conceptual Plant Design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Heat and Mass Balances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 Maturity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FF0230C-15CD-4D0C-9D00-A07C70172598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EC02-839E-49C1-B09A-F498EA37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360B5-6C23-44FA-9215-D9026A16D632}"/>
              </a:ext>
            </a:extLst>
          </p:cNvPr>
          <p:cNvSpPr/>
          <p:nvPr/>
        </p:nvSpPr>
        <p:spPr>
          <a:xfrm>
            <a:off x="3175050" y="1364928"/>
            <a:ext cx="5379403" cy="494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Heat and Mass Balances (24)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Mechanical Equipment List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Electrical Equipment List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Major Equipment Specs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P&amp;ID Diagrams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Line Diagram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 Layout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3D Model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Pipe Quantities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Cost Roll-Up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2307673-E57E-4557-B386-CFED49CCB9D9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E928-EC50-4799-98B5-27DB974F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Engine Models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BD7F6-AE3F-4141-BBFF-81312B622D11}"/>
              </a:ext>
            </a:extLst>
          </p:cNvPr>
          <p:cNvSpPr/>
          <p:nvPr/>
        </p:nvSpPr>
        <p:spPr>
          <a:xfrm>
            <a:off x="1791418" y="1629623"/>
            <a:ext cx="8609163" cy="294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Jenbacher J920 (Base Performance Engine)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FM-MAN 51/60 DF (Vintage Engine)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FM Trident OP (Small Engine)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100% CH</a:t>
            </a:r>
            <a:r>
              <a:rPr lang="en-US" sz="24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2400" baseline="-25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2400" baseline="-25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2400" baseline="-25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Coal-Water Slurry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004CEF-CA8F-4259-A963-F1809F2D7A9B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5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DFB13-A1B0-4C1B-86E1-563CAF09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05" y="2778329"/>
            <a:ext cx="8334393" cy="30285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04D55-CF2C-432E-8111-E62AA573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05" y="1903423"/>
            <a:ext cx="3848223" cy="390342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V-10 (half engine 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Weibe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heat release model – Calibrated using baseline engine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CARB natural gas mole fractions: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Methane: 90.45%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Butane: 4.02%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Propane: 2.01%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N2: 3.52%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Prescribed Intake and Exhaust Manifold Boundary Conditions</a:t>
            </a:r>
          </a:p>
          <a:p>
            <a:pPr marL="0" indent="0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16E089-DF9F-4D25-AB33-EAB18041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246" y="276246"/>
            <a:ext cx="10728754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Full Scale System Analysis - Engine Model – GT Power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042F0-7956-4C01-8CD6-27CB6CFE34C4}"/>
              </a:ext>
            </a:extLst>
          </p:cNvPr>
          <p:cNvSpPr/>
          <p:nvPr/>
        </p:nvSpPr>
        <p:spPr>
          <a:xfrm>
            <a:off x="8495133" y="5716188"/>
            <a:ext cx="3000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Block diagram of GT Power model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D01AC2-DF96-4D11-8C8C-98D2704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FE8216F-6536-43DC-96BE-D9B05FBDD0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0FC43AA-0898-4520-A47A-40B5AFA7E62C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6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6397" y="-3302"/>
            <a:ext cx="926550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Fuel mixture sweeps </a:t>
            </a:r>
            <a:r>
              <a:rPr lang="en-US" sz="2800"/>
              <a:t>at </a:t>
            </a:r>
            <a:br>
              <a:rPr lang="en-US" sz="2800"/>
            </a:br>
            <a:r>
              <a:rPr lang="en-US" sz="2800"/>
              <a:t>baseline </a:t>
            </a:r>
            <a:r>
              <a:rPr lang="en-US" sz="2800" dirty="0"/>
              <a:t>conditions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F512BC3-9FF5-4EBC-B9CB-E15DC238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96" y="1322261"/>
            <a:ext cx="6149160" cy="3804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Jenbacher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J920 engine model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Operating conditions for fuel sweep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Inlet air: P = 5.4 bar, T = 320 K, dry 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Lambda = 2.13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Constant 22 bar BMEP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Exhaust Pressure = 4.0 bar</a:t>
            </a:r>
          </a:p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</a:rPr>
              <a:t>  Results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741362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Addition of hydrogen increases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cylinder pressures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temperatures, resulting in larger heat losses to coolant.  This, along with advanced start of combustion, tend to limit the efficiency gains that are enabled by hydrogen’s faster combustion rate.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1D478-41EB-41F4-85CA-06FF16C2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113" y="-17177"/>
            <a:ext cx="5027630" cy="2576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628B7-14B3-47C0-90BC-11B248221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133" y="2558905"/>
            <a:ext cx="5023867" cy="2576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B13E1E-2592-4376-AF9D-84BCC97B3FF1}"/>
              </a:ext>
            </a:extLst>
          </p:cNvPr>
          <p:cNvSpPr txBox="1"/>
          <p:nvPr/>
        </p:nvSpPr>
        <p:spPr>
          <a:xfrm>
            <a:off x="8448077" y="16686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Pressure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4E196-BF76-46C5-92F1-AF1EC7482FD1}"/>
              </a:ext>
            </a:extLst>
          </p:cNvPr>
          <p:cNvSpPr txBox="1"/>
          <p:nvPr/>
        </p:nvSpPr>
        <p:spPr>
          <a:xfrm>
            <a:off x="8448077" y="2742942"/>
            <a:ext cx="238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Temperature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005FC-0E54-49DF-B855-DB015A85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39" y="5151641"/>
            <a:ext cx="10736424" cy="1529127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EA8315B-6B12-4AB1-8DA9-B9259D959FF8}"/>
              </a:ext>
            </a:extLst>
          </p:cNvPr>
          <p:cNvSpPr txBox="1">
            <a:spLocks/>
          </p:cNvSpPr>
          <p:nvPr/>
        </p:nvSpPr>
        <p:spPr>
          <a:xfrm>
            <a:off x="595562" y="6418819"/>
            <a:ext cx="1856875" cy="291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 2019  Bechtel </a:t>
            </a:r>
            <a:r>
              <a:rPr lang="en-US">
                <a:solidFill>
                  <a:schemeClr val="tx2"/>
                </a:solidFill>
              </a:rPr>
              <a:t> | </a:t>
            </a:r>
            <a:r>
              <a:rPr lang="en-US"/>
              <a:t> </a:t>
            </a:r>
            <a:fld id="{A06A7A80-E6C9-4873-9F6D-2E6B397D53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32953"/>
      </p:ext>
    </p:extLst>
  </p:cSld>
  <p:clrMapOvr>
    <a:masterClrMapping/>
  </p:clrMapOvr>
</p:sld>
</file>

<file path=ppt/theme/theme1.xml><?xml version="1.0" encoding="utf-8"?>
<a:theme xmlns:a="http://schemas.openxmlformats.org/drawingml/2006/main" name="Bechtel Theme">
  <a:themeElements>
    <a:clrScheme name="Custom 1">
      <a:dk1>
        <a:srgbClr val="5A5A5A"/>
      </a:dk1>
      <a:lt1>
        <a:srgbClr val="FFFFFF"/>
      </a:lt1>
      <a:dk2>
        <a:srgbClr val="FF2800"/>
      </a:dk2>
      <a:lt2>
        <a:srgbClr val="828282"/>
      </a:lt2>
      <a:accent1>
        <a:srgbClr val="983222"/>
      </a:accent1>
      <a:accent2>
        <a:srgbClr val="7D9AB4"/>
      </a:accent2>
      <a:accent3>
        <a:srgbClr val="F8B447"/>
      </a:accent3>
      <a:accent4>
        <a:srgbClr val="85AD7E"/>
      </a:accent4>
      <a:accent5>
        <a:srgbClr val="E17E38"/>
      </a:accent5>
      <a:accent6>
        <a:srgbClr val="3D7A96"/>
      </a:accent6>
      <a:hlink>
        <a:srgbClr val="A499CA"/>
      </a:hlink>
      <a:folHlink>
        <a:srgbClr val="7D9A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08F627E-183D-47C7-8F4C-F9B31C9E6B79}" vid="{4747ED57-D297-442E-B99E-B21DACA29E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1080</TotalTime>
  <Words>962</Words>
  <Application>Microsoft Office PowerPoint</Application>
  <PresentationFormat>Widescreen</PresentationFormat>
  <Paragraphs>300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</vt:lpstr>
      <vt:lpstr>Calibri</vt:lpstr>
      <vt:lpstr>Times New Roman</vt:lpstr>
      <vt:lpstr>Wingdings</vt:lpstr>
      <vt:lpstr>Bechtel Theme</vt:lpstr>
      <vt:lpstr>U.S. DOE 2019 UTSR Meeting</vt:lpstr>
      <vt:lpstr>Project Objectives</vt:lpstr>
      <vt:lpstr>Turbocompound Advantage</vt:lpstr>
      <vt:lpstr>Thermodynamic Background</vt:lpstr>
      <vt:lpstr>Project Tasks</vt:lpstr>
      <vt:lpstr>Conceptual Design</vt:lpstr>
      <vt:lpstr>Detailed Engine Models</vt:lpstr>
      <vt:lpstr>Full Scale System Analysis - Engine Model – GT Power</vt:lpstr>
      <vt:lpstr>Fuel mixture sweeps at  baseline conditions</vt:lpstr>
      <vt:lpstr>Model Results-Cam Duration DoE - 0% H2, 5bar boost, 10bar BP</vt:lpstr>
      <vt:lpstr>Design HMB – Hot &amp; High</vt:lpstr>
      <vt:lpstr>Heat &amp; Mass Balance Cases</vt:lpstr>
      <vt:lpstr>Mechanical – P&amp;IDs</vt:lpstr>
      <vt:lpstr>Electrical</vt:lpstr>
      <vt:lpstr>PowerPoint Presentation</vt:lpstr>
      <vt:lpstr>PowerPoint Presentation</vt:lpstr>
      <vt:lpstr>PowerPoint Presentation</vt:lpstr>
      <vt:lpstr>Total Installed Cost</vt:lpstr>
      <vt:lpstr>Comparison w/ Other Technologies (Nat Gas)</vt:lpstr>
      <vt:lpstr>Coal-Fired Engines (DICE*)</vt:lpstr>
      <vt:lpstr>Energy Storage Ready</vt:lpstr>
      <vt:lpstr>Phase I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Gulen, John</dc:creator>
  <cp:keywords>ᅟ</cp:keywords>
  <cp:lastModifiedBy>Karen Lockhart</cp:lastModifiedBy>
  <cp:revision>76</cp:revision>
  <dcterms:created xsi:type="dcterms:W3CDTF">2018-08-28T14:49:22Z</dcterms:created>
  <dcterms:modified xsi:type="dcterms:W3CDTF">2019-11-14T18:26:08Z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6623cc62-d84a-4c77-8cce-958019a281ce</vt:lpwstr>
  </property>
  <property fmtid="{D5CDD505-2E9C-101B-9397-08002B2CF9AE}" pid="3" name="BechtelClassification">
    <vt:lpwstr>ᅟ</vt:lpwstr>
  </property>
  <property fmtid="{D5CDD505-2E9C-101B-9397-08002B2CF9AE}" pid="4" name="Classification">
    <vt:lpwstr>NotClassified</vt:lpwstr>
  </property>
  <property fmtid="{D5CDD505-2E9C-101B-9397-08002B2CF9AE}" pid="5" name="ShowVisibleMarkings">
    <vt:lpwstr>N</vt:lpwstr>
  </property>
</Properties>
</file>