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69" r:id="rId3"/>
    <p:sldId id="270" r:id="rId4"/>
    <p:sldId id="341" r:id="rId5"/>
    <p:sldId id="285" r:id="rId6"/>
    <p:sldId id="309" r:id="rId7"/>
    <p:sldId id="310" r:id="rId8"/>
    <p:sldId id="311" r:id="rId9"/>
    <p:sldId id="313" r:id="rId10"/>
    <p:sldId id="314" r:id="rId11"/>
    <p:sldId id="315" r:id="rId12"/>
    <p:sldId id="316" r:id="rId13"/>
    <p:sldId id="317" r:id="rId14"/>
    <p:sldId id="318" r:id="rId15"/>
    <p:sldId id="319" r:id="rId16"/>
    <p:sldId id="320" r:id="rId17"/>
    <p:sldId id="321" r:id="rId18"/>
    <p:sldId id="322" r:id="rId19"/>
    <p:sldId id="324" r:id="rId20"/>
    <p:sldId id="325" r:id="rId21"/>
    <p:sldId id="326" r:id="rId22"/>
    <p:sldId id="328" r:id="rId23"/>
    <p:sldId id="329" r:id="rId24"/>
    <p:sldId id="330" r:id="rId25"/>
    <p:sldId id="331" r:id="rId26"/>
    <p:sldId id="332" r:id="rId27"/>
    <p:sldId id="335" r:id="rId28"/>
    <p:sldId id="336" r:id="rId29"/>
    <p:sldId id="339" r:id="rId30"/>
    <p:sldId id="340" r:id="rId31"/>
    <p:sldId id="2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Hoffman" initials="HH" lastIdx="6" clrIdx="0">
    <p:extLst>
      <p:ext uri="{19B8F6BF-5375-455C-9EA6-DF929625EA0E}">
        <p15:presenceInfo xmlns:p15="http://schemas.microsoft.com/office/powerpoint/2012/main" userId="d0122d35740511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FAB88"/>
    <a:srgbClr val="4C4E4E"/>
    <a:srgbClr val="93CB2F"/>
    <a:srgbClr val="97CF31"/>
    <a:srgbClr val="82B129"/>
    <a:srgbClr val="6D991F"/>
    <a:srgbClr val="98C93D"/>
    <a:srgbClr val="00CC00"/>
    <a:srgbClr val="93C33B"/>
    <a:srgbClr val="37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04" autoAdjust="0"/>
    <p:restoredTop sz="84678" autoAdjust="0"/>
  </p:normalViewPr>
  <p:slideViewPr>
    <p:cSldViewPr snapToGrid="0">
      <p:cViewPr varScale="1">
        <p:scale>
          <a:sx n="45" d="100"/>
          <a:sy n="45" d="100"/>
        </p:scale>
        <p:origin x="713" y="38"/>
      </p:cViewPr>
      <p:guideLst>
        <p:guide orient="horz" pos="2160"/>
        <p:guide pos="3840"/>
      </p:guideLst>
    </p:cSldViewPr>
  </p:slideViewPr>
  <p:notesTextViewPr>
    <p:cViewPr>
      <p:scale>
        <a:sx n="3" d="2"/>
        <a:sy n="3" d="2"/>
      </p:scale>
      <p:origin x="0" y="0"/>
    </p:cViewPr>
  </p:notesTextViewPr>
  <p:notesViewPr>
    <p:cSldViewPr snapToGrid="0">
      <p:cViewPr varScale="1">
        <p:scale>
          <a:sx n="63" d="100"/>
          <a:sy n="63" d="100"/>
        </p:scale>
        <p:origin x="31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E:\CGTM-NGCC%20Integration\Thermoeconomic%20Analysis\AnalysisResult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Power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Bi_m!$A$3:$A$7</c:f>
              <c:numCache>
                <c:formatCode>General</c:formatCode>
                <c:ptCount val="5"/>
                <c:pt idx="0">
                  <c:v>0.13</c:v>
                </c:pt>
                <c:pt idx="1">
                  <c:v>0.14000000000000001</c:v>
                </c:pt>
                <c:pt idx="2">
                  <c:v>0.15</c:v>
                </c:pt>
                <c:pt idx="3">
                  <c:v>0.16</c:v>
                </c:pt>
                <c:pt idx="4">
                  <c:v>0.17</c:v>
                </c:pt>
              </c:numCache>
            </c:numRef>
          </c:xVal>
          <c:yVal>
            <c:numRef>
              <c:f>Bi_m!$E$3:$E$7</c:f>
              <c:numCache>
                <c:formatCode>General</c:formatCode>
                <c:ptCount val="5"/>
                <c:pt idx="0">
                  <c:v>343217</c:v>
                </c:pt>
                <c:pt idx="1">
                  <c:v>342618</c:v>
                </c:pt>
                <c:pt idx="2">
                  <c:v>342007</c:v>
                </c:pt>
                <c:pt idx="3">
                  <c:v>341381</c:v>
                </c:pt>
                <c:pt idx="4">
                  <c:v>340740</c:v>
                </c:pt>
              </c:numCache>
            </c:numRef>
          </c:yVal>
          <c:smooth val="1"/>
          <c:extLst>
            <c:ext xmlns:c16="http://schemas.microsoft.com/office/drawing/2014/chart" uri="{C3380CC4-5D6E-409C-BE32-E72D297353CC}">
              <c16:uniqueId val="{00000000-6AE6-4AB8-9029-5A5E6CC1FD17}"/>
            </c:ext>
          </c:extLst>
        </c:ser>
        <c:ser>
          <c:idx val="1"/>
          <c:order val="1"/>
          <c:tx>
            <c:v>Steam Turbine</c:v>
          </c:tx>
          <c:spPr>
            <a:ln w="19050" cap="rnd">
              <a:solidFill>
                <a:schemeClr val="accent2"/>
              </a:solidFill>
              <a:round/>
            </a:ln>
            <a:effectLst/>
          </c:spPr>
          <c:marker>
            <c:symbol val="none"/>
          </c:marker>
          <c:xVal>
            <c:numRef>
              <c:f>Bi_m!$A$3:$A$7</c:f>
              <c:numCache>
                <c:formatCode>General</c:formatCode>
                <c:ptCount val="5"/>
                <c:pt idx="0">
                  <c:v>0.13</c:v>
                </c:pt>
                <c:pt idx="1">
                  <c:v>0.14000000000000001</c:v>
                </c:pt>
                <c:pt idx="2">
                  <c:v>0.15</c:v>
                </c:pt>
                <c:pt idx="3">
                  <c:v>0.16</c:v>
                </c:pt>
                <c:pt idx="4">
                  <c:v>0.17</c:v>
                </c:pt>
              </c:numCache>
            </c:numRef>
          </c:xVal>
          <c:yVal>
            <c:numRef>
              <c:f>Bi_m!$F$3:$F$7</c:f>
              <c:numCache>
                <c:formatCode>General</c:formatCode>
                <c:ptCount val="5"/>
                <c:pt idx="0">
                  <c:v>337856</c:v>
                </c:pt>
                <c:pt idx="1">
                  <c:v>337868</c:v>
                </c:pt>
                <c:pt idx="2">
                  <c:v>337888</c:v>
                </c:pt>
                <c:pt idx="3">
                  <c:v>337897</c:v>
                </c:pt>
                <c:pt idx="4">
                  <c:v>337914</c:v>
                </c:pt>
              </c:numCache>
            </c:numRef>
          </c:yVal>
          <c:smooth val="1"/>
          <c:extLst>
            <c:ext xmlns:c16="http://schemas.microsoft.com/office/drawing/2014/chart" uri="{C3380CC4-5D6E-409C-BE32-E72D297353CC}">
              <c16:uniqueId val="{00000001-6AE6-4AB8-9029-5A5E6CC1FD17}"/>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Bi_m!$A$3:$A$7</c:f>
              <c:numCache>
                <c:formatCode>General</c:formatCode>
                <c:ptCount val="5"/>
                <c:pt idx="0">
                  <c:v>0.13</c:v>
                </c:pt>
                <c:pt idx="1">
                  <c:v>0.14000000000000001</c:v>
                </c:pt>
                <c:pt idx="2">
                  <c:v>0.15</c:v>
                </c:pt>
                <c:pt idx="3">
                  <c:v>0.16</c:v>
                </c:pt>
                <c:pt idx="4">
                  <c:v>0.17</c:v>
                </c:pt>
              </c:numCache>
            </c:numRef>
          </c:xVal>
          <c:yVal>
            <c:numRef>
              <c:f>Bi_m!$G$3:$G$7</c:f>
              <c:numCache>
                <c:formatCode>General</c:formatCode>
                <c:ptCount val="5"/>
                <c:pt idx="0">
                  <c:v>1007</c:v>
                </c:pt>
                <c:pt idx="1">
                  <c:v>1005</c:v>
                </c:pt>
                <c:pt idx="2">
                  <c:v>1004</c:v>
                </c:pt>
                <c:pt idx="3">
                  <c:v>1003</c:v>
                </c:pt>
                <c:pt idx="4">
                  <c:v>1002</c:v>
                </c:pt>
              </c:numCache>
            </c:numRef>
          </c:yVal>
          <c:smooth val="1"/>
          <c:extLst>
            <c:ext xmlns:c16="http://schemas.microsoft.com/office/drawing/2014/chart" uri="{C3380CC4-5D6E-409C-BE32-E72D297353CC}">
              <c16:uniqueId val="{00000002-6AE6-4AB8-9029-5A5E6CC1FD17}"/>
            </c:ext>
          </c:extLst>
        </c:ser>
        <c:dLbls>
          <c:showLegendKey val="0"/>
          <c:showVal val="0"/>
          <c:showCatName val="0"/>
          <c:showSerName val="0"/>
          <c:showPercent val="0"/>
          <c:showBubbleSize val="0"/>
        </c:dLbls>
        <c:axId val="601058136"/>
        <c:axId val="601052888"/>
      </c:scatterChart>
      <c:valAx>
        <c:axId val="643777736"/>
        <c:scaling>
          <c:orientation val="minMax"/>
          <c:min val="0.1200000000000000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Metal Biot Number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min val="33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Power (kWe)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1020"/>
          <c:min val="100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Net CC Power (MWe)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General"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Thermal Efficiencies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n_fc!$A$3:$A$9</c:f>
              <c:numCache>
                <c:formatCode>General</c:formatCode>
                <c:ptCount val="7"/>
                <c:pt idx="0">
                  <c:v>0.191</c:v>
                </c:pt>
                <c:pt idx="1">
                  <c:v>0.24099999999999999</c:v>
                </c:pt>
                <c:pt idx="2">
                  <c:v>0.29099999999999998</c:v>
                </c:pt>
                <c:pt idx="3">
                  <c:v>0.34100000000000003</c:v>
                </c:pt>
                <c:pt idx="4">
                  <c:v>0.39100000000000001</c:v>
                </c:pt>
                <c:pt idx="5">
                  <c:v>0.441</c:v>
                </c:pt>
                <c:pt idx="6">
                  <c:v>0.49099999999999999</c:v>
                </c:pt>
              </c:numCache>
            </c:numRef>
          </c:xVal>
          <c:yVal>
            <c:numRef>
              <c:f>n_fc!$K$3:$K$9</c:f>
              <c:numCache>
                <c:formatCode>General</c:formatCode>
                <c:ptCount val="7"/>
                <c:pt idx="0">
                  <c:v>0.39893980000000001</c:v>
                </c:pt>
                <c:pt idx="1">
                  <c:v>0.40659269999999997</c:v>
                </c:pt>
                <c:pt idx="2">
                  <c:v>0.41424559999999999</c:v>
                </c:pt>
                <c:pt idx="3">
                  <c:v>0.42214489999999999</c:v>
                </c:pt>
                <c:pt idx="4">
                  <c:v>0.43004520000000002</c:v>
                </c:pt>
                <c:pt idx="5">
                  <c:v>0.43806850000000003</c:v>
                </c:pt>
                <c:pt idx="6">
                  <c:v>0.44596829999999998</c:v>
                </c:pt>
              </c:numCache>
            </c:numRef>
          </c:yVal>
          <c:smooth val="1"/>
          <c:extLst>
            <c:ext xmlns:c16="http://schemas.microsoft.com/office/drawing/2014/chart" uri="{C3380CC4-5D6E-409C-BE32-E72D297353CC}">
              <c16:uniqueId val="{00000000-CCF5-4C31-A840-C0A2D30CA44C}"/>
            </c:ext>
          </c:extLst>
        </c:ser>
        <c:ser>
          <c:idx val="1"/>
          <c:order val="1"/>
          <c:tx>
            <c:v>Steam Turbine</c:v>
          </c:tx>
          <c:spPr>
            <a:ln w="19050" cap="rnd">
              <a:solidFill>
                <a:schemeClr val="accent2"/>
              </a:solidFill>
              <a:round/>
            </a:ln>
            <a:effectLst/>
          </c:spPr>
          <c:marker>
            <c:symbol val="none"/>
          </c:marker>
          <c:xVal>
            <c:numRef>
              <c:f>n_fc!$A$3:$A$9</c:f>
              <c:numCache>
                <c:formatCode>General</c:formatCode>
                <c:ptCount val="7"/>
                <c:pt idx="0">
                  <c:v>0.191</c:v>
                </c:pt>
                <c:pt idx="1">
                  <c:v>0.24099999999999999</c:v>
                </c:pt>
                <c:pt idx="2">
                  <c:v>0.29099999999999998</c:v>
                </c:pt>
                <c:pt idx="3">
                  <c:v>0.34100000000000003</c:v>
                </c:pt>
                <c:pt idx="4">
                  <c:v>0.39100000000000001</c:v>
                </c:pt>
                <c:pt idx="5">
                  <c:v>0.441</c:v>
                </c:pt>
                <c:pt idx="6">
                  <c:v>0.49099999999999999</c:v>
                </c:pt>
              </c:numCache>
            </c:numRef>
          </c:xVal>
          <c:yVal>
            <c:numRef>
              <c:f>n_fc!$L$3:$L$9</c:f>
              <c:numCache>
                <c:formatCode>General</c:formatCode>
                <c:ptCount val="7"/>
                <c:pt idx="0">
                  <c:v>0.40397450000000001</c:v>
                </c:pt>
                <c:pt idx="1">
                  <c:v>0.40402280000000002</c:v>
                </c:pt>
                <c:pt idx="2">
                  <c:v>0.40410020000000002</c:v>
                </c:pt>
                <c:pt idx="3">
                  <c:v>0.4040918</c:v>
                </c:pt>
                <c:pt idx="4">
                  <c:v>0.40414270000000002</c:v>
                </c:pt>
                <c:pt idx="5">
                  <c:v>0.40412540000000002</c:v>
                </c:pt>
                <c:pt idx="6">
                  <c:v>0.40417649999999999</c:v>
                </c:pt>
              </c:numCache>
            </c:numRef>
          </c:yVal>
          <c:smooth val="1"/>
          <c:extLst>
            <c:ext xmlns:c16="http://schemas.microsoft.com/office/drawing/2014/chart" uri="{C3380CC4-5D6E-409C-BE32-E72D297353CC}">
              <c16:uniqueId val="{00000001-CCF5-4C31-A840-C0A2D30CA44C}"/>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n_fc!$A$3:$A$9</c:f>
              <c:numCache>
                <c:formatCode>General</c:formatCode>
                <c:ptCount val="7"/>
                <c:pt idx="0">
                  <c:v>0.191</c:v>
                </c:pt>
                <c:pt idx="1">
                  <c:v>0.24099999999999999</c:v>
                </c:pt>
                <c:pt idx="2">
                  <c:v>0.29099999999999998</c:v>
                </c:pt>
                <c:pt idx="3">
                  <c:v>0.34100000000000003</c:v>
                </c:pt>
                <c:pt idx="4">
                  <c:v>0.39100000000000001</c:v>
                </c:pt>
                <c:pt idx="5">
                  <c:v>0.441</c:v>
                </c:pt>
                <c:pt idx="6">
                  <c:v>0.49099999999999999</c:v>
                </c:pt>
              </c:numCache>
            </c:numRef>
          </c:xVal>
          <c:yVal>
            <c:numRef>
              <c:f>n_fc!$M$3:$M$9</c:f>
              <c:numCache>
                <c:formatCode>General</c:formatCode>
                <c:ptCount val="7"/>
                <c:pt idx="0">
                  <c:v>0.59597060000000002</c:v>
                </c:pt>
                <c:pt idx="1">
                  <c:v>0.60377780000000003</c:v>
                </c:pt>
                <c:pt idx="2">
                  <c:v>0.61164680000000005</c:v>
                </c:pt>
                <c:pt idx="3">
                  <c:v>0.61975559999999996</c:v>
                </c:pt>
                <c:pt idx="4">
                  <c:v>0.62792780000000004</c:v>
                </c:pt>
                <c:pt idx="5">
                  <c:v>0.63622224999999999</c:v>
                </c:pt>
                <c:pt idx="6">
                  <c:v>0.64427659999999998</c:v>
                </c:pt>
              </c:numCache>
            </c:numRef>
          </c:yVal>
          <c:smooth val="1"/>
          <c:extLst>
            <c:ext xmlns:c16="http://schemas.microsoft.com/office/drawing/2014/chart" uri="{C3380CC4-5D6E-409C-BE32-E72D297353CC}">
              <c16:uniqueId val="{00000002-CCF5-4C31-A840-C0A2D30CA44C}"/>
            </c:ext>
          </c:extLst>
        </c:ser>
        <c:dLbls>
          <c:showLegendKey val="0"/>
          <c:showVal val="0"/>
          <c:showCatName val="0"/>
          <c:showSerName val="0"/>
          <c:showPercent val="0"/>
          <c:showBubbleSize val="0"/>
        </c:dLbls>
        <c:axId val="601058136"/>
        <c:axId val="601052888"/>
      </c:scatterChart>
      <c:valAx>
        <c:axId val="643777736"/>
        <c:scaling>
          <c:orientation val="minMax"/>
          <c:min val="0.1500000000000000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Blade Film Cooling Effectiveness</a:t>
                </a:r>
              </a:p>
            </c:rich>
          </c:tx>
          <c:layout>
            <c:manualLayout>
              <c:xMode val="edge"/>
              <c:yMode val="edge"/>
              <c:x val="0.2767066942283517"/>
              <c:y val="0.801395449018763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Thermal Efficiency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0.67000000000000015"/>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LHV Net Plant Efficiency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General"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Power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purge!$A$3:$A$7</c:f>
              <c:numCache>
                <c:formatCode>0.00%</c:formatCode>
                <c:ptCount val="5"/>
                <c:pt idx="0">
                  <c:v>3.0000000000000001E-3</c:v>
                </c:pt>
                <c:pt idx="1">
                  <c:v>4.0000000000000001E-3</c:v>
                </c:pt>
                <c:pt idx="2">
                  <c:v>5.0000000000000001E-3</c:v>
                </c:pt>
                <c:pt idx="3">
                  <c:v>6.0000000000000001E-3</c:v>
                </c:pt>
                <c:pt idx="4">
                  <c:v>7.0000000000000001E-3</c:v>
                </c:pt>
              </c:numCache>
            </c:numRef>
          </c:xVal>
          <c:yVal>
            <c:numRef>
              <c:f>purge!$E$3:$E$7</c:f>
              <c:numCache>
                <c:formatCode>General</c:formatCode>
                <c:ptCount val="5"/>
                <c:pt idx="0">
                  <c:v>349745</c:v>
                </c:pt>
                <c:pt idx="1">
                  <c:v>345814</c:v>
                </c:pt>
                <c:pt idx="2">
                  <c:v>342007</c:v>
                </c:pt>
                <c:pt idx="3">
                  <c:v>338323</c:v>
                </c:pt>
                <c:pt idx="4">
                  <c:v>334765</c:v>
                </c:pt>
              </c:numCache>
            </c:numRef>
          </c:yVal>
          <c:smooth val="1"/>
          <c:extLst>
            <c:ext xmlns:c16="http://schemas.microsoft.com/office/drawing/2014/chart" uri="{C3380CC4-5D6E-409C-BE32-E72D297353CC}">
              <c16:uniqueId val="{00000000-1E7B-4FE8-BE1C-4B8969DE7326}"/>
            </c:ext>
          </c:extLst>
        </c:ser>
        <c:ser>
          <c:idx val="1"/>
          <c:order val="1"/>
          <c:tx>
            <c:v>Steam Turbine</c:v>
          </c:tx>
          <c:spPr>
            <a:ln w="19050" cap="rnd">
              <a:solidFill>
                <a:schemeClr val="accent2"/>
              </a:solidFill>
              <a:round/>
            </a:ln>
            <a:effectLst/>
          </c:spPr>
          <c:marker>
            <c:symbol val="none"/>
          </c:marker>
          <c:xVal>
            <c:numRef>
              <c:f>purge!$A$3:$A$7</c:f>
              <c:numCache>
                <c:formatCode>0.00%</c:formatCode>
                <c:ptCount val="5"/>
                <c:pt idx="0">
                  <c:v>3.0000000000000001E-3</c:v>
                </c:pt>
                <c:pt idx="1">
                  <c:v>4.0000000000000001E-3</c:v>
                </c:pt>
                <c:pt idx="2">
                  <c:v>5.0000000000000001E-3</c:v>
                </c:pt>
                <c:pt idx="3">
                  <c:v>6.0000000000000001E-3</c:v>
                </c:pt>
                <c:pt idx="4">
                  <c:v>7.0000000000000001E-3</c:v>
                </c:pt>
              </c:numCache>
            </c:numRef>
          </c:xVal>
          <c:yVal>
            <c:numRef>
              <c:f>purge!$F$3:$F$7</c:f>
              <c:numCache>
                <c:formatCode>General</c:formatCode>
                <c:ptCount val="5"/>
                <c:pt idx="0">
                  <c:v>339817</c:v>
                </c:pt>
                <c:pt idx="1">
                  <c:v>338836</c:v>
                </c:pt>
                <c:pt idx="2">
                  <c:v>337888</c:v>
                </c:pt>
                <c:pt idx="3">
                  <c:v>336964</c:v>
                </c:pt>
                <c:pt idx="4">
                  <c:v>336074</c:v>
                </c:pt>
              </c:numCache>
            </c:numRef>
          </c:yVal>
          <c:smooth val="1"/>
          <c:extLst>
            <c:ext xmlns:c16="http://schemas.microsoft.com/office/drawing/2014/chart" uri="{C3380CC4-5D6E-409C-BE32-E72D297353CC}">
              <c16:uniqueId val="{00000001-1E7B-4FE8-BE1C-4B8969DE7326}"/>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purge!$A$3:$A$7</c:f>
              <c:numCache>
                <c:formatCode>0.00%</c:formatCode>
                <c:ptCount val="5"/>
                <c:pt idx="0">
                  <c:v>3.0000000000000001E-3</c:v>
                </c:pt>
                <c:pt idx="1">
                  <c:v>4.0000000000000001E-3</c:v>
                </c:pt>
                <c:pt idx="2">
                  <c:v>5.0000000000000001E-3</c:v>
                </c:pt>
                <c:pt idx="3">
                  <c:v>6.0000000000000001E-3</c:v>
                </c:pt>
                <c:pt idx="4">
                  <c:v>7.0000000000000001E-3</c:v>
                </c:pt>
              </c:numCache>
            </c:numRef>
          </c:xVal>
          <c:yVal>
            <c:numRef>
              <c:f>purge!$G$3:$G$7</c:f>
              <c:numCache>
                <c:formatCode>General</c:formatCode>
                <c:ptCount val="5"/>
                <c:pt idx="0">
                  <c:v>1021</c:v>
                </c:pt>
                <c:pt idx="1">
                  <c:v>1013</c:v>
                </c:pt>
                <c:pt idx="2">
                  <c:v>1004</c:v>
                </c:pt>
                <c:pt idx="3">
                  <c:v>996</c:v>
                </c:pt>
                <c:pt idx="4">
                  <c:v>988</c:v>
                </c:pt>
              </c:numCache>
            </c:numRef>
          </c:yVal>
          <c:smooth val="1"/>
          <c:extLst>
            <c:ext xmlns:c16="http://schemas.microsoft.com/office/drawing/2014/chart" uri="{C3380CC4-5D6E-409C-BE32-E72D297353CC}">
              <c16:uniqueId val="{00000002-1E7B-4FE8-BE1C-4B8969DE7326}"/>
            </c:ext>
          </c:extLst>
        </c:ser>
        <c:dLbls>
          <c:showLegendKey val="0"/>
          <c:showVal val="0"/>
          <c:showCatName val="0"/>
          <c:showSerName val="0"/>
          <c:showPercent val="0"/>
          <c:showBubbleSize val="0"/>
        </c:dLbls>
        <c:axId val="601058136"/>
        <c:axId val="601052888"/>
      </c:scatterChart>
      <c:valAx>
        <c:axId val="643777736"/>
        <c:scaling>
          <c:orientation val="minMax"/>
          <c:min val="2.0000000000000005E-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Purge Fraction (equal for both stations</a:t>
                </a:r>
                <a:r>
                  <a:rPr lang="en-US" baseline="0" dirty="0"/>
                  <a:t>)</a:t>
                </a:r>
                <a:endParaRPr lang="en-US" dirty="0"/>
              </a:p>
            </c:rich>
          </c:tx>
          <c:layout>
            <c:manualLayout>
              <c:xMode val="edge"/>
              <c:yMode val="edge"/>
              <c:x val="0.2767066942283517"/>
              <c:y val="0.801395449018763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min val="3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Power (kWe)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1085"/>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Net CC Power (MWe)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0.00%"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Thermal Efficiencies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purge!$A$3:$A$7</c:f>
              <c:numCache>
                <c:formatCode>0.00%</c:formatCode>
                <c:ptCount val="5"/>
                <c:pt idx="0">
                  <c:v>3.0000000000000001E-3</c:v>
                </c:pt>
                <c:pt idx="1">
                  <c:v>4.0000000000000001E-3</c:v>
                </c:pt>
                <c:pt idx="2">
                  <c:v>5.0000000000000001E-3</c:v>
                </c:pt>
                <c:pt idx="3">
                  <c:v>6.0000000000000001E-3</c:v>
                </c:pt>
                <c:pt idx="4">
                  <c:v>7.0000000000000001E-3</c:v>
                </c:pt>
              </c:numCache>
            </c:numRef>
          </c:xVal>
          <c:yVal>
            <c:numRef>
              <c:f>purge!$K$3:$K$7</c:f>
              <c:numCache>
                <c:formatCode>General</c:formatCode>
                <c:ptCount val="5"/>
                <c:pt idx="0">
                  <c:v>0.43164989999999998</c:v>
                </c:pt>
                <c:pt idx="1">
                  <c:v>0.42683589999999999</c:v>
                </c:pt>
                <c:pt idx="2">
                  <c:v>0.42214489999999999</c:v>
                </c:pt>
                <c:pt idx="3">
                  <c:v>0.41757840000000002</c:v>
                </c:pt>
                <c:pt idx="4">
                  <c:v>0.41325820000000002</c:v>
                </c:pt>
              </c:numCache>
            </c:numRef>
          </c:yVal>
          <c:smooth val="1"/>
          <c:extLst>
            <c:ext xmlns:c16="http://schemas.microsoft.com/office/drawing/2014/chart" uri="{C3380CC4-5D6E-409C-BE32-E72D297353CC}">
              <c16:uniqueId val="{00000000-C10E-4526-8035-0A5D62815647}"/>
            </c:ext>
          </c:extLst>
        </c:ser>
        <c:ser>
          <c:idx val="1"/>
          <c:order val="1"/>
          <c:tx>
            <c:v>Steam Turbine</c:v>
          </c:tx>
          <c:spPr>
            <a:ln w="19050" cap="rnd">
              <a:solidFill>
                <a:schemeClr val="accent2"/>
              </a:solidFill>
              <a:round/>
            </a:ln>
            <a:effectLst/>
          </c:spPr>
          <c:marker>
            <c:symbol val="none"/>
          </c:marker>
          <c:xVal>
            <c:numRef>
              <c:f>purge!$A$3:$A$7</c:f>
              <c:numCache>
                <c:formatCode>0.00%</c:formatCode>
                <c:ptCount val="5"/>
                <c:pt idx="0">
                  <c:v>3.0000000000000001E-3</c:v>
                </c:pt>
                <c:pt idx="1">
                  <c:v>4.0000000000000001E-3</c:v>
                </c:pt>
                <c:pt idx="2">
                  <c:v>5.0000000000000001E-3</c:v>
                </c:pt>
                <c:pt idx="3">
                  <c:v>6.0000000000000001E-3</c:v>
                </c:pt>
                <c:pt idx="4">
                  <c:v>7.0000000000000001E-3</c:v>
                </c:pt>
              </c:numCache>
            </c:numRef>
          </c:xVal>
          <c:yVal>
            <c:numRef>
              <c:f>purge!$L$3:$L$7</c:f>
              <c:numCache>
                <c:formatCode>General</c:formatCode>
                <c:ptCount val="5"/>
                <c:pt idx="0">
                  <c:v>0.40418559999999998</c:v>
                </c:pt>
                <c:pt idx="1">
                  <c:v>0.40409790000000001</c:v>
                </c:pt>
                <c:pt idx="2">
                  <c:v>0.4040918</c:v>
                </c:pt>
                <c:pt idx="3">
                  <c:v>0.40405649999999999</c:v>
                </c:pt>
                <c:pt idx="4">
                  <c:v>0.4039836</c:v>
                </c:pt>
              </c:numCache>
            </c:numRef>
          </c:yVal>
          <c:smooth val="1"/>
          <c:extLst>
            <c:ext xmlns:c16="http://schemas.microsoft.com/office/drawing/2014/chart" uri="{C3380CC4-5D6E-409C-BE32-E72D297353CC}">
              <c16:uniqueId val="{00000001-C10E-4526-8035-0A5D62815647}"/>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purge!$A$3:$A$7</c:f>
              <c:numCache>
                <c:formatCode>0.00%</c:formatCode>
                <c:ptCount val="5"/>
                <c:pt idx="0">
                  <c:v>3.0000000000000001E-3</c:v>
                </c:pt>
                <c:pt idx="1">
                  <c:v>4.0000000000000001E-3</c:v>
                </c:pt>
                <c:pt idx="2">
                  <c:v>5.0000000000000001E-3</c:v>
                </c:pt>
                <c:pt idx="3">
                  <c:v>6.0000000000000001E-3</c:v>
                </c:pt>
                <c:pt idx="4">
                  <c:v>7.0000000000000001E-3</c:v>
                </c:pt>
              </c:numCache>
            </c:numRef>
          </c:xVal>
          <c:yVal>
            <c:numRef>
              <c:f>purge!$M$3:$M$7</c:f>
              <c:numCache>
                <c:formatCode>General</c:formatCode>
                <c:ptCount val="5"/>
                <c:pt idx="0">
                  <c:v>0.63035319999999995</c:v>
                </c:pt>
                <c:pt idx="1">
                  <c:v>0.62496529999999995</c:v>
                </c:pt>
                <c:pt idx="2">
                  <c:v>0.61975559999999996</c:v>
                </c:pt>
                <c:pt idx="3">
                  <c:v>0.61467090000000002</c:v>
                </c:pt>
                <c:pt idx="4">
                  <c:v>0.60983229999999999</c:v>
                </c:pt>
              </c:numCache>
            </c:numRef>
          </c:yVal>
          <c:smooth val="1"/>
          <c:extLst>
            <c:ext xmlns:c16="http://schemas.microsoft.com/office/drawing/2014/chart" uri="{C3380CC4-5D6E-409C-BE32-E72D297353CC}">
              <c16:uniqueId val="{00000002-C10E-4526-8035-0A5D62815647}"/>
            </c:ext>
          </c:extLst>
        </c:ser>
        <c:dLbls>
          <c:showLegendKey val="0"/>
          <c:showVal val="0"/>
          <c:showCatName val="0"/>
          <c:showSerName val="0"/>
          <c:showPercent val="0"/>
          <c:showBubbleSize val="0"/>
        </c:dLbls>
        <c:axId val="601058136"/>
        <c:axId val="601052888"/>
      </c:scatterChart>
      <c:valAx>
        <c:axId val="643777736"/>
        <c:scaling>
          <c:orientation val="minMax"/>
          <c:min val="2.0000000000000005E-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Purge Fraction (equal</a:t>
                </a:r>
                <a:r>
                  <a:rPr lang="en-US" baseline="0" dirty="0"/>
                  <a:t> for both stations)</a:t>
                </a:r>
                <a:endParaRPr lang="en-US" dirty="0"/>
              </a:p>
            </c:rich>
          </c:tx>
          <c:layout>
            <c:manualLayout>
              <c:xMode val="edge"/>
              <c:yMode val="edge"/>
              <c:x val="0.28876617195850196"/>
              <c:y val="0.81877227846320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min val="0.355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Thermal Efficiency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0.67000000000000015"/>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LHV Net Plant Efficiency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0.00%"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Thermal Efficiency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33114610673666"/>
          <c:y val="0.17171296296296296"/>
          <c:w val="0.71271096014958923"/>
          <c:h val="0.60702262800502516"/>
        </c:manualLayout>
      </c:layout>
      <c:barChart>
        <c:barDir val="col"/>
        <c:grouping val="stacked"/>
        <c:varyColors val="0"/>
        <c:ser>
          <c:idx val="0"/>
          <c:order val="0"/>
          <c:tx>
            <c:v>Stator Purge</c:v>
          </c:tx>
          <c:spPr>
            <a:solidFill>
              <a:schemeClr val="accent4"/>
            </a:solidFill>
            <a:ln>
              <a:noFill/>
            </a:ln>
            <a:effectLst/>
          </c:spPr>
          <c:invertIfNegative val="0"/>
          <c:val>
            <c:numRef>
              <c:f>'purge Location'!$A$3:$A$9</c:f>
              <c:numCache>
                <c:formatCode>0.00%</c:formatCode>
                <c:ptCount val="7"/>
                <c:pt idx="0">
                  <c:v>0</c:v>
                </c:pt>
                <c:pt idx="1">
                  <c:v>3.0000000000000001E-3</c:v>
                </c:pt>
                <c:pt idx="2">
                  <c:v>4.0000000000000001E-3</c:v>
                </c:pt>
                <c:pt idx="3">
                  <c:v>5.0000000000000001E-3</c:v>
                </c:pt>
                <c:pt idx="4">
                  <c:v>6.0000000000000001E-3</c:v>
                </c:pt>
                <c:pt idx="5">
                  <c:v>7.0000000000000001E-3</c:v>
                </c:pt>
                <c:pt idx="6">
                  <c:v>0.01</c:v>
                </c:pt>
              </c:numCache>
            </c:numRef>
          </c:val>
          <c:extLst>
            <c:ext xmlns:c16="http://schemas.microsoft.com/office/drawing/2014/chart" uri="{C3380CC4-5D6E-409C-BE32-E72D297353CC}">
              <c16:uniqueId val="{00000000-7156-4E3C-8D62-3C5CFB333997}"/>
            </c:ext>
          </c:extLst>
        </c:ser>
        <c:ser>
          <c:idx val="1"/>
          <c:order val="1"/>
          <c:tx>
            <c:v>Rotor Purge</c:v>
          </c:tx>
          <c:spPr>
            <a:solidFill>
              <a:schemeClr val="accent6"/>
            </a:solidFill>
            <a:ln>
              <a:noFill/>
            </a:ln>
            <a:effectLst/>
          </c:spPr>
          <c:invertIfNegative val="0"/>
          <c:val>
            <c:numRef>
              <c:f>'purge Location'!$B$3:$B$9</c:f>
              <c:numCache>
                <c:formatCode>0.00%</c:formatCode>
                <c:ptCount val="7"/>
                <c:pt idx="0">
                  <c:v>0.01</c:v>
                </c:pt>
                <c:pt idx="1">
                  <c:v>7.0000000000000001E-3</c:v>
                </c:pt>
                <c:pt idx="2">
                  <c:v>6.0000000000000001E-3</c:v>
                </c:pt>
                <c:pt idx="3">
                  <c:v>5.0000000000000001E-3</c:v>
                </c:pt>
                <c:pt idx="4">
                  <c:v>4.0000000000000001E-3</c:v>
                </c:pt>
                <c:pt idx="5">
                  <c:v>3.0000000000000001E-3</c:v>
                </c:pt>
                <c:pt idx="6">
                  <c:v>0</c:v>
                </c:pt>
              </c:numCache>
            </c:numRef>
          </c:val>
          <c:extLst>
            <c:ext xmlns:c16="http://schemas.microsoft.com/office/drawing/2014/chart" uri="{C3380CC4-5D6E-409C-BE32-E72D297353CC}">
              <c16:uniqueId val="{00000001-7156-4E3C-8D62-3C5CFB333997}"/>
            </c:ext>
          </c:extLst>
        </c:ser>
        <c:dLbls>
          <c:showLegendKey val="0"/>
          <c:showVal val="0"/>
          <c:showCatName val="0"/>
          <c:showSerName val="0"/>
          <c:showPercent val="0"/>
          <c:showBubbleSize val="0"/>
        </c:dLbls>
        <c:gapWidth val="150"/>
        <c:overlap val="100"/>
        <c:axId val="589323352"/>
        <c:axId val="589324992"/>
      </c:barChart>
      <c:lineChart>
        <c:grouping val="standard"/>
        <c:varyColors val="0"/>
        <c:ser>
          <c:idx val="2"/>
          <c:order val="2"/>
          <c:tx>
            <c:v>Gas Turbine</c:v>
          </c:tx>
          <c:spPr>
            <a:ln w="28575" cap="rnd">
              <a:solidFill>
                <a:schemeClr val="accent1"/>
              </a:solidFill>
              <a:round/>
            </a:ln>
            <a:effectLst/>
          </c:spPr>
          <c:marker>
            <c:symbol val="none"/>
          </c:marker>
          <c:val>
            <c:numRef>
              <c:f>'purge Location'!$L$3:$L$9</c:f>
              <c:numCache>
                <c:formatCode>General</c:formatCode>
                <c:ptCount val="7"/>
                <c:pt idx="0">
                  <c:v>0.42140480000000002</c:v>
                </c:pt>
                <c:pt idx="1">
                  <c:v>0.42189860000000001</c:v>
                </c:pt>
                <c:pt idx="2">
                  <c:v>0.42202200000000001</c:v>
                </c:pt>
                <c:pt idx="3">
                  <c:v>0.42214489999999999</c:v>
                </c:pt>
                <c:pt idx="4">
                  <c:v>0.4222689</c:v>
                </c:pt>
                <c:pt idx="5">
                  <c:v>0.4223923</c:v>
                </c:pt>
                <c:pt idx="6">
                  <c:v>0.42276259999999999</c:v>
                </c:pt>
              </c:numCache>
            </c:numRef>
          </c:val>
          <c:smooth val="0"/>
          <c:extLst>
            <c:ext xmlns:c16="http://schemas.microsoft.com/office/drawing/2014/chart" uri="{C3380CC4-5D6E-409C-BE32-E72D297353CC}">
              <c16:uniqueId val="{00000002-7156-4E3C-8D62-3C5CFB333997}"/>
            </c:ext>
          </c:extLst>
        </c:ser>
        <c:dLbls>
          <c:showLegendKey val="0"/>
          <c:showVal val="0"/>
          <c:showCatName val="0"/>
          <c:showSerName val="0"/>
          <c:showPercent val="0"/>
          <c:showBubbleSize val="0"/>
        </c:dLbls>
        <c:marker val="1"/>
        <c:smooth val="0"/>
        <c:axId val="589322368"/>
        <c:axId val="589321384"/>
      </c:lineChart>
      <c:catAx>
        <c:axId val="589323352"/>
        <c:scaling>
          <c:orientation val="minMax"/>
        </c:scaling>
        <c:delete val="1"/>
        <c:axPos val="b"/>
        <c:majorTickMark val="none"/>
        <c:minorTickMark val="none"/>
        <c:tickLblPos val="nextTo"/>
        <c:crossAx val="589324992"/>
        <c:crosses val="autoZero"/>
        <c:auto val="1"/>
        <c:lblAlgn val="ctr"/>
        <c:lblOffset val="100"/>
        <c:noMultiLvlLbl val="0"/>
      </c:catAx>
      <c:valAx>
        <c:axId val="589324992"/>
        <c:scaling>
          <c:orientation val="minMax"/>
          <c:max val="3.0000000000000006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Purge Flow Fraction (wrt.</a:t>
                </a:r>
                <a:r>
                  <a:rPr lang="en-US" baseline="0" dirty="0"/>
                  <a:t> mainstream)</a:t>
                </a:r>
                <a:endParaRPr lang="en-US" dirty="0"/>
              </a:p>
            </c:rich>
          </c:tx>
          <c:layout>
            <c:manualLayout>
              <c:xMode val="edge"/>
              <c:yMode val="edge"/>
              <c:x val="3.0555555555555555E-2"/>
              <c:y val="8.375000000000000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9323352"/>
        <c:crosses val="autoZero"/>
        <c:crossBetween val="between"/>
      </c:valAx>
      <c:valAx>
        <c:axId val="5893213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Thermal Efficiency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9322368"/>
        <c:crosses val="max"/>
        <c:crossBetween val="between"/>
      </c:valAx>
      <c:catAx>
        <c:axId val="589322368"/>
        <c:scaling>
          <c:orientation val="minMax"/>
        </c:scaling>
        <c:delete val="1"/>
        <c:axPos val="b"/>
        <c:majorTickMark val="none"/>
        <c:minorTickMark val="none"/>
        <c:tickLblPos val="nextTo"/>
        <c:crossAx val="589321384"/>
        <c:crosses val="autoZero"/>
        <c:auto val="1"/>
        <c:lblAlgn val="ctr"/>
        <c:lblOffset val="100"/>
        <c:noMultiLvlLbl val="0"/>
      </c:catAx>
      <c:spPr>
        <a:noFill/>
        <a:ln>
          <a:noFill/>
        </a:ln>
        <a:effectLst/>
      </c:spPr>
    </c:plotArea>
    <c:legend>
      <c:legendPos val="b"/>
      <c:layout>
        <c:manualLayout>
          <c:xMode val="edge"/>
          <c:yMode val="edge"/>
          <c:x val="0.22750090062271627"/>
          <c:y val="0.84655901905487096"/>
          <c:w val="0.53656356680905082"/>
          <c:h val="6.97679188153706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Thermal Efficiency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33114610673666"/>
          <c:y val="0.17171296296296296"/>
          <c:w val="0.71271096014958923"/>
          <c:h val="0.60702262800502516"/>
        </c:manualLayout>
      </c:layout>
      <c:barChart>
        <c:barDir val="col"/>
        <c:grouping val="stacked"/>
        <c:varyColors val="0"/>
        <c:ser>
          <c:idx val="0"/>
          <c:order val="0"/>
          <c:tx>
            <c:v>Stator Purge</c:v>
          </c:tx>
          <c:spPr>
            <a:solidFill>
              <a:schemeClr val="accent4"/>
            </a:solidFill>
            <a:ln>
              <a:noFill/>
            </a:ln>
            <a:effectLst/>
          </c:spPr>
          <c:invertIfNegative val="0"/>
          <c:val>
            <c:numRef>
              <c:f>'purge Location'!$A$3:$A$9</c:f>
              <c:numCache>
                <c:formatCode>0.00%</c:formatCode>
                <c:ptCount val="7"/>
                <c:pt idx="0">
                  <c:v>0</c:v>
                </c:pt>
                <c:pt idx="1">
                  <c:v>3.0000000000000001E-3</c:v>
                </c:pt>
                <c:pt idx="2">
                  <c:v>4.0000000000000001E-3</c:v>
                </c:pt>
                <c:pt idx="3">
                  <c:v>5.0000000000000001E-3</c:v>
                </c:pt>
                <c:pt idx="4">
                  <c:v>6.0000000000000001E-3</c:v>
                </c:pt>
                <c:pt idx="5">
                  <c:v>7.0000000000000001E-3</c:v>
                </c:pt>
                <c:pt idx="6">
                  <c:v>0.01</c:v>
                </c:pt>
              </c:numCache>
            </c:numRef>
          </c:val>
          <c:extLst>
            <c:ext xmlns:c16="http://schemas.microsoft.com/office/drawing/2014/chart" uri="{C3380CC4-5D6E-409C-BE32-E72D297353CC}">
              <c16:uniqueId val="{00000000-6BDB-4A82-8039-AC8E88060A4C}"/>
            </c:ext>
          </c:extLst>
        </c:ser>
        <c:ser>
          <c:idx val="1"/>
          <c:order val="1"/>
          <c:tx>
            <c:v>Rotor Purge</c:v>
          </c:tx>
          <c:spPr>
            <a:solidFill>
              <a:schemeClr val="accent6"/>
            </a:solidFill>
            <a:ln>
              <a:noFill/>
            </a:ln>
            <a:effectLst/>
          </c:spPr>
          <c:invertIfNegative val="0"/>
          <c:val>
            <c:numRef>
              <c:f>'purge Location'!$B$3:$B$9</c:f>
              <c:numCache>
                <c:formatCode>0.00%</c:formatCode>
                <c:ptCount val="7"/>
                <c:pt idx="0">
                  <c:v>0.01</c:v>
                </c:pt>
                <c:pt idx="1">
                  <c:v>7.0000000000000001E-3</c:v>
                </c:pt>
                <c:pt idx="2">
                  <c:v>6.0000000000000001E-3</c:v>
                </c:pt>
                <c:pt idx="3">
                  <c:v>5.0000000000000001E-3</c:v>
                </c:pt>
                <c:pt idx="4">
                  <c:v>4.0000000000000001E-3</c:v>
                </c:pt>
                <c:pt idx="5">
                  <c:v>3.0000000000000001E-3</c:v>
                </c:pt>
                <c:pt idx="6">
                  <c:v>0</c:v>
                </c:pt>
              </c:numCache>
            </c:numRef>
          </c:val>
          <c:extLst>
            <c:ext xmlns:c16="http://schemas.microsoft.com/office/drawing/2014/chart" uri="{C3380CC4-5D6E-409C-BE32-E72D297353CC}">
              <c16:uniqueId val="{00000001-6BDB-4A82-8039-AC8E88060A4C}"/>
            </c:ext>
          </c:extLst>
        </c:ser>
        <c:dLbls>
          <c:showLegendKey val="0"/>
          <c:showVal val="0"/>
          <c:showCatName val="0"/>
          <c:showSerName val="0"/>
          <c:showPercent val="0"/>
          <c:showBubbleSize val="0"/>
        </c:dLbls>
        <c:gapWidth val="150"/>
        <c:overlap val="100"/>
        <c:axId val="589323352"/>
        <c:axId val="589324992"/>
      </c:barChart>
      <c:lineChart>
        <c:grouping val="standard"/>
        <c:varyColors val="0"/>
        <c:ser>
          <c:idx val="2"/>
          <c:order val="2"/>
          <c:tx>
            <c:v>Power Plant (net)</c:v>
          </c:tx>
          <c:spPr>
            <a:ln w="28575" cap="rnd">
              <a:solidFill>
                <a:schemeClr val="accent3"/>
              </a:solidFill>
              <a:round/>
            </a:ln>
            <a:effectLst/>
          </c:spPr>
          <c:marker>
            <c:symbol val="none"/>
          </c:marker>
          <c:val>
            <c:numRef>
              <c:f>'purge Location'!$N$3:$N$9</c:f>
              <c:numCache>
                <c:formatCode>General</c:formatCode>
                <c:ptCount val="7"/>
                <c:pt idx="0">
                  <c:v>0.61914539999999996</c:v>
                </c:pt>
                <c:pt idx="1">
                  <c:v>0.61957739999999994</c:v>
                </c:pt>
                <c:pt idx="2">
                  <c:v>0.61963299999999999</c:v>
                </c:pt>
                <c:pt idx="3">
                  <c:v>0.61975559999999996</c:v>
                </c:pt>
                <c:pt idx="4">
                  <c:v>0.61994159999999998</c:v>
                </c:pt>
                <c:pt idx="5">
                  <c:v>0.61998797999999999</c:v>
                </c:pt>
                <c:pt idx="6">
                  <c:v>0.62025010000000003</c:v>
                </c:pt>
              </c:numCache>
            </c:numRef>
          </c:val>
          <c:smooth val="0"/>
          <c:extLst>
            <c:ext xmlns:c16="http://schemas.microsoft.com/office/drawing/2014/chart" uri="{C3380CC4-5D6E-409C-BE32-E72D297353CC}">
              <c16:uniqueId val="{00000002-6BDB-4A82-8039-AC8E88060A4C}"/>
            </c:ext>
          </c:extLst>
        </c:ser>
        <c:dLbls>
          <c:showLegendKey val="0"/>
          <c:showVal val="0"/>
          <c:showCatName val="0"/>
          <c:showSerName val="0"/>
          <c:showPercent val="0"/>
          <c:showBubbleSize val="0"/>
        </c:dLbls>
        <c:marker val="1"/>
        <c:smooth val="0"/>
        <c:axId val="589322368"/>
        <c:axId val="589321384"/>
      </c:lineChart>
      <c:catAx>
        <c:axId val="589323352"/>
        <c:scaling>
          <c:orientation val="minMax"/>
        </c:scaling>
        <c:delete val="1"/>
        <c:axPos val="b"/>
        <c:majorTickMark val="none"/>
        <c:minorTickMark val="none"/>
        <c:tickLblPos val="nextTo"/>
        <c:crossAx val="589324992"/>
        <c:crosses val="autoZero"/>
        <c:auto val="1"/>
        <c:lblAlgn val="ctr"/>
        <c:lblOffset val="100"/>
        <c:noMultiLvlLbl val="0"/>
      </c:catAx>
      <c:valAx>
        <c:axId val="589324992"/>
        <c:scaling>
          <c:orientation val="minMax"/>
          <c:max val="3.0000000000000006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Purge Flow Fraction (wrt.</a:t>
                </a:r>
                <a:r>
                  <a:rPr lang="en-US" baseline="0"/>
                  <a:t> mainstream)</a:t>
                </a:r>
                <a:endParaRPr lang="en-US"/>
              </a:p>
            </c:rich>
          </c:tx>
          <c:layout>
            <c:manualLayout>
              <c:xMode val="edge"/>
              <c:yMode val="edge"/>
              <c:x val="3.0555555555555555E-2"/>
              <c:y val="8.375000000000000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9323352"/>
        <c:crosses val="autoZero"/>
        <c:crossBetween val="between"/>
      </c:valAx>
      <c:valAx>
        <c:axId val="5893213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LHV Net Plant Efficiency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9322368"/>
        <c:crosses val="max"/>
        <c:crossBetween val="between"/>
      </c:valAx>
      <c:catAx>
        <c:axId val="589322368"/>
        <c:scaling>
          <c:orientation val="minMax"/>
        </c:scaling>
        <c:delete val="1"/>
        <c:axPos val="b"/>
        <c:majorTickMark val="none"/>
        <c:minorTickMark val="none"/>
        <c:tickLblPos val="nextTo"/>
        <c:crossAx val="589321384"/>
        <c:crosses val="autoZero"/>
        <c:auto val="1"/>
        <c:lblAlgn val="ctr"/>
        <c:lblOffset val="100"/>
        <c:noMultiLvlLbl val="0"/>
      </c:catAx>
      <c:spPr>
        <a:noFill/>
        <a:ln>
          <a:noFill/>
        </a:ln>
        <a:effectLst/>
      </c:spPr>
    </c:plotArea>
    <c:legend>
      <c:legendPos val="b"/>
      <c:layout>
        <c:manualLayout>
          <c:xMode val="edge"/>
          <c:yMode val="edge"/>
          <c:x val="0.22750090062271627"/>
          <c:y val="0.84655901905487096"/>
          <c:w val="0.53656356680905082"/>
          <c:h val="6.97679188153706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Sensitivity</a:t>
            </a:r>
            <a:r>
              <a:rPr lang="en-US" baseline="0" dirty="0"/>
              <a:t> for Plant Thermal Efficiency</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Bi_m</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Bi_m!$AB$3:$AB$7</c:f>
              <c:numCache>
                <c:formatCode>General</c:formatCode>
                <c:ptCount val="5"/>
                <c:pt idx="0">
                  <c:v>-13.333333333333329</c:v>
                </c:pt>
                <c:pt idx="1">
                  <c:v>-6.6666666666666545</c:v>
                </c:pt>
                <c:pt idx="2">
                  <c:v>0</c:v>
                </c:pt>
                <c:pt idx="3">
                  <c:v>6.6666666666666732</c:v>
                </c:pt>
                <c:pt idx="4">
                  <c:v>13.333333333333346</c:v>
                </c:pt>
              </c:numCache>
            </c:numRef>
          </c:xVal>
          <c:yVal>
            <c:numRef>
              <c:f>Bi_m!$AM$3:$AM$7</c:f>
              <c:numCache>
                <c:formatCode>General</c:formatCode>
                <c:ptCount val="5"/>
                <c:pt idx="0">
                  <c:v>0.23912652019602298</c:v>
                </c:pt>
                <c:pt idx="1">
                  <c:v>0.11962780166891646</c:v>
                </c:pt>
                <c:pt idx="2">
                  <c:v>0</c:v>
                </c:pt>
                <c:pt idx="3">
                  <c:v>-0.11836924103630543</c:v>
                </c:pt>
                <c:pt idx="4">
                  <c:v>-0.25779516957973825</c:v>
                </c:pt>
              </c:numCache>
            </c:numRef>
          </c:yVal>
          <c:smooth val="1"/>
          <c:extLst>
            <c:ext xmlns:c16="http://schemas.microsoft.com/office/drawing/2014/chart" uri="{C3380CC4-5D6E-409C-BE32-E72D297353CC}">
              <c16:uniqueId val="{00000000-7FCB-4CB0-BEF9-E27201E7E4FD}"/>
            </c:ext>
          </c:extLst>
        </c:ser>
        <c:ser>
          <c:idx val="1"/>
          <c:order val="1"/>
          <c:tx>
            <c:v>Bi_TBC</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Bi_TBC!$AB$3:$AB$7</c:f>
              <c:numCache>
                <c:formatCode>General</c:formatCode>
                <c:ptCount val="5"/>
                <c:pt idx="0">
                  <c:v>-64.516129032258064</c:v>
                </c:pt>
                <c:pt idx="1">
                  <c:v>-32.258064516129032</c:v>
                </c:pt>
                <c:pt idx="2">
                  <c:v>0</c:v>
                </c:pt>
                <c:pt idx="3">
                  <c:v>32.258064516129025</c:v>
                </c:pt>
                <c:pt idx="4">
                  <c:v>64.516129032258064</c:v>
                </c:pt>
              </c:numCache>
            </c:numRef>
          </c:xVal>
          <c:yVal>
            <c:numRef>
              <c:f>Bi_TBC!$AM$3:$AM$7</c:f>
              <c:numCache>
                <c:formatCode>General</c:formatCode>
                <c:ptCount val="5"/>
                <c:pt idx="0">
                  <c:v>-2.1727758490604878</c:v>
                </c:pt>
                <c:pt idx="1">
                  <c:v>-1.0126249766843483</c:v>
                </c:pt>
                <c:pt idx="2">
                  <c:v>0</c:v>
                </c:pt>
                <c:pt idx="3">
                  <c:v>0.89438481878987075</c:v>
                </c:pt>
                <c:pt idx="4">
                  <c:v>1.6562012509447375</c:v>
                </c:pt>
              </c:numCache>
            </c:numRef>
          </c:yVal>
          <c:smooth val="1"/>
          <c:extLst>
            <c:ext xmlns:c16="http://schemas.microsoft.com/office/drawing/2014/chart" uri="{C3380CC4-5D6E-409C-BE32-E72D297353CC}">
              <c16:uniqueId val="{00000001-7FCB-4CB0-BEF9-E27201E7E4FD}"/>
            </c:ext>
          </c:extLst>
        </c:ser>
        <c:ser>
          <c:idx val="2"/>
          <c:order val="2"/>
          <c:tx>
            <c:v>Tb_max</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Tb_max!$AB$3:$AB$9</c:f>
              <c:numCache>
                <c:formatCode>General</c:formatCode>
                <c:ptCount val="7"/>
                <c:pt idx="0">
                  <c:v>-3.0150753768844223</c:v>
                </c:pt>
                <c:pt idx="1">
                  <c:v>-2.0100502512562812</c:v>
                </c:pt>
                <c:pt idx="2">
                  <c:v>-1.0050251256281406</c:v>
                </c:pt>
                <c:pt idx="3">
                  <c:v>0</c:v>
                </c:pt>
                <c:pt idx="4">
                  <c:v>1.0050251256281406</c:v>
                </c:pt>
                <c:pt idx="5">
                  <c:v>2.0100502512562812</c:v>
                </c:pt>
                <c:pt idx="6">
                  <c:v>3.0150753768844223</c:v>
                </c:pt>
              </c:numCache>
            </c:numRef>
          </c:xVal>
          <c:yVal>
            <c:numRef>
              <c:f>Tb_max!$AM$3:$AM$9</c:f>
              <c:numCache>
                <c:formatCode>General</c:formatCode>
                <c:ptCount val="7"/>
                <c:pt idx="0">
                  <c:v>-2.7264618504455549</c:v>
                </c:pt>
                <c:pt idx="1">
                  <c:v>-1.754530334215606</c:v>
                </c:pt>
                <c:pt idx="2">
                  <c:v>-0.84234817724921918</c:v>
                </c:pt>
                <c:pt idx="3">
                  <c:v>0</c:v>
                </c:pt>
                <c:pt idx="4">
                  <c:v>0.77388570591375516</c:v>
                </c:pt>
                <c:pt idx="5">
                  <c:v>1.5177757167502779</c:v>
                </c:pt>
                <c:pt idx="6">
                  <c:v>2.2208270485978741</c:v>
                </c:pt>
              </c:numCache>
            </c:numRef>
          </c:yVal>
          <c:smooth val="1"/>
          <c:extLst>
            <c:ext xmlns:c16="http://schemas.microsoft.com/office/drawing/2014/chart" uri="{C3380CC4-5D6E-409C-BE32-E72D297353CC}">
              <c16:uniqueId val="{00000002-7FCB-4CB0-BEF9-E27201E7E4FD}"/>
            </c:ext>
          </c:extLst>
        </c:ser>
        <c:ser>
          <c:idx val="3"/>
          <c:order val="3"/>
          <c:tx>
            <c:v>n_fc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n_fc!$AB$3:$AB$9</c:f>
              <c:numCache>
                <c:formatCode>General</c:formatCode>
                <c:ptCount val="7"/>
                <c:pt idx="0">
                  <c:v>-43.988269794721411</c:v>
                </c:pt>
                <c:pt idx="1">
                  <c:v>-29.325513196480948</c:v>
                </c:pt>
                <c:pt idx="2">
                  <c:v>-14.662756598240481</c:v>
                </c:pt>
                <c:pt idx="3">
                  <c:v>0</c:v>
                </c:pt>
                <c:pt idx="4">
                  <c:v>14.662756598240465</c:v>
                </c:pt>
                <c:pt idx="5">
                  <c:v>29.32551319648093</c:v>
                </c:pt>
                <c:pt idx="6">
                  <c:v>43.988269794721397</c:v>
                </c:pt>
              </c:numCache>
            </c:numRef>
          </c:xVal>
          <c:yVal>
            <c:numRef>
              <c:f>n_fc!$AM$3:$AM$9</c:f>
              <c:numCache>
                <c:formatCode>General</c:formatCode>
                <c:ptCount val="7"/>
                <c:pt idx="0">
                  <c:v>-3.8378031598262194</c:v>
                </c:pt>
                <c:pt idx="1">
                  <c:v>-2.5780807789393001</c:v>
                </c:pt>
                <c:pt idx="2">
                  <c:v>-1.3083867253478494</c:v>
                </c:pt>
                <c:pt idx="3">
                  <c:v>0</c:v>
                </c:pt>
                <c:pt idx="4">
                  <c:v>1.3186165643360179</c:v>
                </c:pt>
                <c:pt idx="5">
                  <c:v>2.6569586462792798</c:v>
                </c:pt>
                <c:pt idx="6">
                  <c:v>3.956559650287955</c:v>
                </c:pt>
              </c:numCache>
            </c:numRef>
          </c:yVal>
          <c:smooth val="1"/>
          <c:extLst>
            <c:ext xmlns:c16="http://schemas.microsoft.com/office/drawing/2014/chart" uri="{C3380CC4-5D6E-409C-BE32-E72D297353CC}">
              <c16:uniqueId val="{00000003-7FCB-4CB0-BEF9-E27201E7E4FD}"/>
            </c:ext>
          </c:extLst>
        </c:ser>
        <c:ser>
          <c:idx val="4"/>
          <c:order val="4"/>
          <c:tx>
            <c:v>n_c</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n_c!$AB$3:$AB$11</c:f>
              <c:numCache>
                <c:formatCode>General</c:formatCode>
                <c:ptCount val="9"/>
                <c:pt idx="0">
                  <c:v>-30.769230769230766</c:v>
                </c:pt>
                <c:pt idx="1">
                  <c:v>-23.07692307692308</c:v>
                </c:pt>
                <c:pt idx="2">
                  <c:v>-15.384615384615381</c:v>
                </c:pt>
                <c:pt idx="3">
                  <c:v>-7.6923076923076987</c:v>
                </c:pt>
                <c:pt idx="4">
                  <c:v>0</c:v>
                </c:pt>
                <c:pt idx="5">
                  <c:v>7.692307692307681</c:v>
                </c:pt>
                <c:pt idx="6">
                  <c:v>15.384615384615381</c:v>
                </c:pt>
                <c:pt idx="7">
                  <c:v>23.07692307692308</c:v>
                </c:pt>
                <c:pt idx="8">
                  <c:v>30.769230769230763</c:v>
                </c:pt>
              </c:numCache>
            </c:numRef>
          </c:xVal>
          <c:yVal>
            <c:numRef>
              <c:f>n_c!$AM$3:$AM$11</c:f>
              <c:numCache>
                <c:formatCode>General</c:formatCode>
                <c:ptCount val="9"/>
                <c:pt idx="0">
                  <c:v>-3.3946607340054546</c:v>
                </c:pt>
                <c:pt idx="1">
                  <c:v>-2.3520239268511567</c:v>
                </c:pt>
                <c:pt idx="2">
                  <c:v>-1.4587685855521049</c:v>
                </c:pt>
                <c:pt idx="3">
                  <c:v>-0.67504029007562893</c:v>
                </c:pt>
                <c:pt idx="4">
                  <c:v>0</c:v>
                </c:pt>
                <c:pt idx="5">
                  <c:v>0.59663841682108665</c:v>
                </c:pt>
                <c:pt idx="6">
                  <c:v>1.1323818614950927</c:v>
                </c:pt>
                <c:pt idx="7">
                  <c:v>1.5994369393354493</c:v>
                </c:pt>
                <c:pt idx="8">
                  <c:v>2.0356088754986752</c:v>
                </c:pt>
              </c:numCache>
            </c:numRef>
          </c:yVal>
          <c:smooth val="1"/>
          <c:extLst>
            <c:ext xmlns:c16="http://schemas.microsoft.com/office/drawing/2014/chart" uri="{C3380CC4-5D6E-409C-BE32-E72D297353CC}">
              <c16:uniqueId val="{00000004-7FCB-4CB0-BEF9-E27201E7E4FD}"/>
            </c:ext>
          </c:extLst>
        </c:ser>
        <c:ser>
          <c:idx val="5"/>
          <c:order val="5"/>
          <c:tx>
            <c:v>purge</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purge!$AB$3:$AB$7</c:f>
              <c:numCache>
                <c:formatCode>General</c:formatCode>
                <c:ptCount val="5"/>
                <c:pt idx="0">
                  <c:v>-40</c:v>
                </c:pt>
                <c:pt idx="1">
                  <c:v>-20</c:v>
                </c:pt>
                <c:pt idx="2">
                  <c:v>0</c:v>
                </c:pt>
                <c:pt idx="3">
                  <c:v>20</c:v>
                </c:pt>
                <c:pt idx="4">
                  <c:v>40</c:v>
                </c:pt>
              </c:numCache>
            </c:numRef>
          </c:xVal>
          <c:yVal>
            <c:numRef>
              <c:f>purge!$AM$3:$AM$7</c:f>
              <c:numCache>
                <c:formatCode>General</c:formatCode>
                <c:ptCount val="5"/>
                <c:pt idx="0">
                  <c:v>1.7099643795070163</c:v>
                </c:pt>
                <c:pt idx="1">
                  <c:v>0.84060555483483879</c:v>
                </c:pt>
                <c:pt idx="2">
                  <c:v>0</c:v>
                </c:pt>
                <c:pt idx="3">
                  <c:v>-0.82043631392760996</c:v>
                </c:pt>
                <c:pt idx="4">
                  <c:v>-1.6011634263570944</c:v>
                </c:pt>
              </c:numCache>
            </c:numRef>
          </c:yVal>
          <c:smooth val="1"/>
          <c:extLst>
            <c:ext xmlns:c16="http://schemas.microsoft.com/office/drawing/2014/chart" uri="{C3380CC4-5D6E-409C-BE32-E72D297353CC}">
              <c16:uniqueId val="{00000005-7FCB-4CB0-BEF9-E27201E7E4FD}"/>
            </c:ext>
          </c:extLst>
        </c:ser>
        <c:dLbls>
          <c:showLegendKey val="0"/>
          <c:showVal val="0"/>
          <c:showCatName val="0"/>
          <c:showSerName val="0"/>
          <c:showPercent val="0"/>
          <c:showBubbleSize val="0"/>
        </c:dLbls>
        <c:axId val="614678024"/>
        <c:axId val="614685896"/>
      </c:scatterChart>
      <c:valAx>
        <c:axId val="614678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change in parameter from baseline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85896"/>
        <c:crosses val="autoZero"/>
        <c:crossBetween val="midCat"/>
      </c:valAx>
      <c:valAx>
        <c:axId val="614685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%change in Net Plant</a:t>
                </a:r>
                <a:r>
                  <a:rPr lang="en-US" baseline="0" dirty="0"/>
                  <a:t> Efficiency (LHV Based)</a:t>
                </a:r>
                <a:endParaRPr lang="en-US" dirty="0"/>
              </a:p>
            </c:rich>
          </c:tx>
          <c:layout>
            <c:manualLayout>
              <c:xMode val="edge"/>
              <c:yMode val="edge"/>
              <c:x val="1.053762605332228E-2"/>
              <c:y val="0.1547329396325459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780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Sensitivity</a:t>
            </a:r>
            <a:r>
              <a:rPr lang="en-US" baseline="0"/>
              <a:t> for Gas Turbine Thermal Efficiency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Bi_m</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Bi_m!$AB$3:$AB$7</c:f>
              <c:numCache>
                <c:formatCode>General</c:formatCode>
                <c:ptCount val="5"/>
                <c:pt idx="0">
                  <c:v>-13.333333333333329</c:v>
                </c:pt>
                <c:pt idx="1">
                  <c:v>-6.6666666666666545</c:v>
                </c:pt>
                <c:pt idx="2">
                  <c:v>0</c:v>
                </c:pt>
                <c:pt idx="3">
                  <c:v>6.6666666666666732</c:v>
                </c:pt>
                <c:pt idx="4">
                  <c:v>13.333333333333346</c:v>
                </c:pt>
              </c:numCache>
            </c:numRef>
          </c:xVal>
          <c:yVal>
            <c:numRef>
              <c:f>Bi_m!$AF$3:$AF$7</c:f>
              <c:numCache>
                <c:formatCode>General</c:formatCode>
                <c:ptCount val="5"/>
                <c:pt idx="0">
                  <c:v>0.35099322531197941</c:v>
                </c:pt>
                <c:pt idx="1">
                  <c:v>0.17555583402760391</c:v>
                </c:pt>
                <c:pt idx="2">
                  <c:v>0</c:v>
                </c:pt>
                <c:pt idx="3">
                  <c:v>-0.17531894854112079</c:v>
                </c:pt>
                <c:pt idx="4">
                  <c:v>-0.37998800885667389</c:v>
                </c:pt>
              </c:numCache>
            </c:numRef>
          </c:yVal>
          <c:smooth val="1"/>
          <c:extLst>
            <c:ext xmlns:c16="http://schemas.microsoft.com/office/drawing/2014/chart" uri="{C3380CC4-5D6E-409C-BE32-E72D297353CC}">
              <c16:uniqueId val="{00000000-8041-411E-BE4D-8E5FEFCED297}"/>
            </c:ext>
          </c:extLst>
        </c:ser>
        <c:ser>
          <c:idx val="1"/>
          <c:order val="1"/>
          <c:tx>
            <c:v>Bi_TBC</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Bi_TBC!$AB$3:$AB$7</c:f>
              <c:numCache>
                <c:formatCode>General</c:formatCode>
                <c:ptCount val="5"/>
                <c:pt idx="0">
                  <c:v>-64.516129032258064</c:v>
                </c:pt>
                <c:pt idx="1">
                  <c:v>-32.258064516129032</c:v>
                </c:pt>
                <c:pt idx="2">
                  <c:v>0</c:v>
                </c:pt>
                <c:pt idx="3">
                  <c:v>32.258064516129025</c:v>
                </c:pt>
                <c:pt idx="4">
                  <c:v>64.516129032258064</c:v>
                </c:pt>
              </c:numCache>
            </c:numRef>
          </c:xVal>
          <c:yVal>
            <c:numRef>
              <c:f>Bi_TBC!$AF$3:$AF$7</c:f>
              <c:numCache>
                <c:formatCode>General</c:formatCode>
                <c:ptCount val="5"/>
                <c:pt idx="0">
                  <c:v>-3.1577782889240082</c:v>
                </c:pt>
                <c:pt idx="1">
                  <c:v>-1.4618677141427003</c:v>
                </c:pt>
                <c:pt idx="2">
                  <c:v>0</c:v>
                </c:pt>
                <c:pt idx="3">
                  <c:v>1.2867856510880495</c:v>
                </c:pt>
                <c:pt idx="4">
                  <c:v>2.397778582662025</c:v>
                </c:pt>
              </c:numCache>
            </c:numRef>
          </c:yVal>
          <c:smooth val="1"/>
          <c:extLst>
            <c:ext xmlns:c16="http://schemas.microsoft.com/office/drawing/2014/chart" uri="{C3380CC4-5D6E-409C-BE32-E72D297353CC}">
              <c16:uniqueId val="{00000001-8041-411E-BE4D-8E5FEFCED297}"/>
            </c:ext>
          </c:extLst>
        </c:ser>
        <c:ser>
          <c:idx val="2"/>
          <c:order val="2"/>
          <c:tx>
            <c:v>Tb_max</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Tb_max!$AB$3:$AB$9</c:f>
              <c:numCache>
                <c:formatCode>General</c:formatCode>
                <c:ptCount val="7"/>
                <c:pt idx="0">
                  <c:v>-3.0150753768844223</c:v>
                </c:pt>
                <c:pt idx="1">
                  <c:v>-2.0100502512562812</c:v>
                </c:pt>
                <c:pt idx="2">
                  <c:v>-1.0050251256281406</c:v>
                </c:pt>
                <c:pt idx="3">
                  <c:v>0</c:v>
                </c:pt>
                <c:pt idx="4">
                  <c:v>1.0050251256281406</c:v>
                </c:pt>
                <c:pt idx="5">
                  <c:v>2.0100502512562812</c:v>
                </c:pt>
                <c:pt idx="6">
                  <c:v>3.0150753768844223</c:v>
                </c:pt>
              </c:numCache>
            </c:numRef>
          </c:xVal>
          <c:yVal>
            <c:numRef>
              <c:f>Tb_max!$AF$3:$AF$9</c:f>
              <c:numCache>
                <c:formatCode>General</c:formatCode>
                <c:ptCount val="7"/>
                <c:pt idx="0">
                  <c:v>-3.9180148806724873</c:v>
                </c:pt>
                <c:pt idx="1">
                  <c:v>-2.5144920618489008</c:v>
                </c:pt>
                <c:pt idx="2">
                  <c:v>-1.1987116272161435</c:v>
                </c:pt>
                <c:pt idx="3">
                  <c:v>0</c:v>
                </c:pt>
                <c:pt idx="4">
                  <c:v>1.1112298170604455</c:v>
                </c:pt>
                <c:pt idx="5">
                  <c:v>2.1638778533152943</c:v>
                </c:pt>
                <c:pt idx="6">
                  <c:v>3.1580151744104912</c:v>
                </c:pt>
              </c:numCache>
            </c:numRef>
          </c:yVal>
          <c:smooth val="1"/>
          <c:extLst>
            <c:ext xmlns:c16="http://schemas.microsoft.com/office/drawing/2014/chart" uri="{C3380CC4-5D6E-409C-BE32-E72D297353CC}">
              <c16:uniqueId val="{00000002-8041-411E-BE4D-8E5FEFCED297}"/>
            </c:ext>
          </c:extLst>
        </c:ser>
        <c:ser>
          <c:idx val="3"/>
          <c:order val="3"/>
          <c:tx>
            <c:v>n_fc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n_fc!$AB$3:$AB$9</c:f>
              <c:numCache>
                <c:formatCode>General</c:formatCode>
                <c:ptCount val="7"/>
                <c:pt idx="0">
                  <c:v>-43.988269794721411</c:v>
                </c:pt>
                <c:pt idx="1">
                  <c:v>-29.325513196480948</c:v>
                </c:pt>
                <c:pt idx="2">
                  <c:v>-14.662756598240481</c:v>
                </c:pt>
                <c:pt idx="3">
                  <c:v>0</c:v>
                </c:pt>
                <c:pt idx="4">
                  <c:v>14.662756598240465</c:v>
                </c:pt>
                <c:pt idx="5">
                  <c:v>29.32551319648093</c:v>
                </c:pt>
                <c:pt idx="6">
                  <c:v>43.988269794721397</c:v>
                </c:pt>
              </c:numCache>
            </c:numRef>
          </c:xVal>
          <c:yVal>
            <c:numRef>
              <c:f>n_fc!$AF$3:$AF$9</c:f>
              <c:numCache>
                <c:formatCode>General</c:formatCode>
                <c:ptCount val="7"/>
                <c:pt idx="0">
                  <c:v>-5.4969514022317876</c:v>
                </c:pt>
                <c:pt idx="1">
                  <c:v>-3.6840904627771214</c:v>
                </c:pt>
                <c:pt idx="2">
                  <c:v>-1.8712295233224416</c:v>
                </c:pt>
                <c:pt idx="3">
                  <c:v>0</c:v>
                </c:pt>
                <c:pt idx="4">
                  <c:v>1.8714664088089248</c:v>
                </c:pt>
                <c:pt idx="5">
                  <c:v>3.7720697324544341</c:v>
                </c:pt>
                <c:pt idx="6">
                  <c:v>5.6434176985201034</c:v>
                </c:pt>
              </c:numCache>
            </c:numRef>
          </c:yVal>
          <c:smooth val="1"/>
          <c:extLst>
            <c:ext xmlns:c16="http://schemas.microsoft.com/office/drawing/2014/chart" uri="{C3380CC4-5D6E-409C-BE32-E72D297353CC}">
              <c16:uniqueId val="{00000003-8041-411E-BE4D-8E5FEFCED297}"/>
            </c:ext>
          </c:extLst>
        </c:ser>
        <c:ser>
          <c:idx val="4"/>
          <c:order val="4"/>
          <c:tx>
            <c:v>n_c</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n_c!$AB$3:$AB$11</c:f>
              <c:numCache>
                <c:formatCode>General</c:formatCode>
                <c:ptCount val="9"/>
                <c:pt idx="0">
                  <c:v>-30.769230769230766</c:v>
                </c:pt>
                <c:pt idx="1">
                  <c:v>-23.07692307692308</c:v>
                </c:pt>
                <c:pt idx="2">
                  <c:v>-15.384615384615381</c:v>
                </c:pt>
                <c:pt idx="3">
                  <c:v>-7.6923076923076987</c:v>
                </c:pt>
                <c:pt idx="4">
                  <c:v>0</c:v>
                </c:pt>
                <c:pt idx="5">
                  <c:v>7.692307692307681</c:v>
                </c:pt>
                <c:pt idx="6">
                  <c:v>15.384615384615381</c:v>
                </c:pt>
                <c:pt idx="7">
                  <c:v>23.07692307692308</c:v>
                </c:pt>
                <c:pt idx="8">
                  <c:v>30.769230769230763</c:v>
                </c:pt>
              </c:numCache>
            </c:numRef>
          </c:xVal>
          <c:yVal>
            <c:numRef>
              <c:f>n_c!$AF$3:$AF$11</c:f>
              <c:numCache>
                <c:formatCode>General</c:formatCode>
                <c:ptCount val="9"/>
                <c:pt idx="0">
                  <c:v>-4.9706392283786869</c:v>
                </c:pt>
                <c:pt idx="1">
                  <c:v>-3.4501660448817422</c:v>
                </c:pt>
                <c:pt idx="2">
                  <c:v>-2.1343856102489851</c:v>
                </c:pt>
                <c:pt idx="3">
                  <c:v>-0.99401887835195535</c:v>
                </c:pt>
                <c:pt idx="4">
                  <c:v>0</c:v>
                </c:pt>
                <c:pt idx="5">
                  <c:v>0.87732908771372797</c:v>
                </c:pt>
                <c:pt idx="6">
                  <c:v>1.6667973484933718</c:v>
                </c:pt>
                <c:pt idx="7">
                  <c:v>2.3393152445996699</c:v>
                </c:pt>
                <c:pt idx="8">
                  <c:v>2.9825777831261289</c:v>
                </c:pt>
              </c:numCache>
            </c:numRef>
          </c:yVal>
          <c:smooth val="1"/>
          <c:extLst>
            <c:ext xmlns:c16="http://schemas.microsoft.com/office/drawing/2014/chart" uri="{C3380CC4-5D6E-409C-BE32-E72D297353CC}">
              <c16:uniqueId val="{00000004-8041-411E-BE4D-8E5FEFCED297}"/>
            </c:ext>
          </c:extLst>
        </c:ser>
        <c:ser>
          <c:idx val="5"/>
          <c:order val="5"/>
          <c:tx>
            <c:v>purge</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purge!$AB$3:$AB$7</c:f>
              <c:numCache>
                <c:formatCode>General</c:formatCode>
                <c:ptCount val="5"/>
                <c:pt idx="0">
                  <c:v>-40</c:v>
                </c:pt>
                <c:pt idx="1">
                  <c:v>-20</c:v>
                </c:pt>
                <c:pt idx="2">
                  <c:v>0</c:v>
                </c:pt>
                <c:pt idx="3">
                  <c:v>20</c:v>
                </c:pt>
                <c:pt idx="4">
                  <c:v>40</c:v>
                </c:pt>
              </c:numCache>
            </c:numRef>
          </c:xVal>
          <c:yVal>
            <c:numRef>
              <c:f>purge!$AF$3:$AF$7</c:f>
              <c:numCache>
                <c:formatCode>General</c:formatCode>
                <c:ptCount val="5"/>
                <c:pt idx="0">
                  <c:v>2.2515965489574756</c:v>
                </c:pt>
                <c:pt idx="1">
                  <c:v>1.1112298170604455</c:v>
                </c:pt>
                <c:pt idx="2">
                  <c:v>0</c:v>
                </c:pt>
                <c:pt idx="3">
                  <c:v>-1.0817375739941364</c:v>
                </c:pt>
                <c:pt idx="4">
                  <c:v>-2.1051302526691593</c:v>
                </c:pt>
              </c:numCache>
            </c:numRef>
          </c:yVal>
          <c:smooth val="1"/>
          <c:extLst>
            <c:ext xmlns:c16="http://schemas.microsoft.com/office/drawing/2014/chart" uri="{C3380CC4-5D6E-409C-BE32-E72D297353CC}">
              <c16:uniqueId val="{00000005-8041-411E-BE4D-8E5FEFCED297}"/>
            </c:ext>
          </c:extLst>
        </c:ser>
        <c:dLbls>
          <c:showLegendKey val="0"/>
          <c:showVal val="0"/>
          <c:showCatName val="0"/>
          <c:showSerName val="0"/>
          <c:showPercent val="0"/>
          <c:showBubbleSize val="0"/>
        </c:dLbls>
        <c:axId val="614678024"/>
        <c:axId val="614685896"/>
      </c:scatterChart>
      <c:valAx>
        <c:axId val="614678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change in parameter from baseline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85896"/>
        <c:crosses val="autoZero"/>
        <c:crossBetween val="midCat"/>
      </c:valAx>
      <c:valAx>
        <c:axId val="614685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%change in</a:t>
                </a:r>
                <a:r>
                  <a:rPr lang="en-US" baseline="0"/>
                  <a:t> Thermal Efficiency (LHV Based)</a:t>
                </a:r>
                <a:endParaRPr lang="en-US"/>
              </a:p>
            </c:rich>
          </c:tx>
          <c:layout>
            <c:manualLayout>
              <c:xMode val="edge"/>
              <c:yMode val="edge"/>
              <c:x val="1.382714590319737E-2"/>
              <c:y val="0.1769179650416038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78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Sensitivity</a:t>
            </a:r>
            <a:r>
              <a:rPr lang="en-US" baseline="0"/>
              <a:t> for Steam Turbine Power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Bi_m</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Bi_m!$AB$3:$AB$7</c:f>
              <c:numCache>
                <c:formatCode>General</c:formatCode>
                <c:ptCount val="5"/>
                <c:pt idx="0">
                  <c:v>-13.333333333333329</c:v>
                </c:pt>
                <c:pt idx="1">
                  <c:v>-6.6666666666666545</c:v>
                </c:pt>
                <c:pt idx="2">
                  <c:v>0</c:v>
                </c:pt>
                <c:pt idx="3">
                  <c:v>6.6666666666666732</c:v>
                </c:pt>
                <c:pt idx="4">
                  <c:v>13.333333333333346</c:v>
                </c:pt>
              </c:numCache>
            </c:numRef>
          </c:xVal>
          <c:yVal>
            <c:numRef>
              <c:f>Bi_m!$AH$3:$AH$7</c:f>
              <c:numCache>
                <c:formatCode>General</c:formatCode>
                <c:ptCount val="5"/>
                <c:pt idx="0">
                  <c:v>-9.4705938062316503E-3</c:v>
                </c:pt>
                <c:pt idx="1">
                  <c:v>-5.9191211288947814E-3</c:v>
                </c:pt>
                <c:pt idx="2">
                  <c:v>0</c:v>
                </c:pt>
                <c:pt idx="3">
                  <c:v>2.6636045080026516E-3</c:v>
                </c:pt>
                <c:pt idx="4">
                  <c:v>7.6948574675632158E-3</c:v>
                </c:pt>
              </c:numCache>
            </c:numRef>
          </c:yVal>
          <c:smooth val="1"/>
          <c:extLst>
            <c:ext xmlns:c16="http://schemas.microsoft.com/office/drawing/2014/chart" uri="{C3380CC4-5D6E-409C-BE32-E72D297353CC}">
              <c16:uniqueId val="{00000000-AE89-422C-91AD-A8E66DF19123}"/>
            </c:ext>
          </c:extLst>
        </c:ser>
        <c:ser>
          <c:idx val="1"/>
          <c:order val="1"/>
          <c:tx>
            <c:v>Bi_TBC</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Bi_TBC!$AB$3:$AB$7</c:f>
              <c:numCache>
                <c:formatCode>General</c:formatCode>
                <c:ptCount val="5"/>
                <c:pt idx="0">
                  <c:v>-64.516129032258064</c:v>
                </c:pt>
                <c:pt idx="1">
                  <c:v>-32.258064516129032</c:v>
                </c:pt>
                <c:pt idx="2">
                  <c:v>0</c:v>
                </c:pt>
                <c:pt idx="3">
                  <c:v>32.258064516129025</c:v>
                </c:pt>
                <c:pt idx="4">
                  <c:v>64.516129032258064</c:v>
                </c:pt>
              </c:numCache>
            </c:numRef>
          </c:xVal>
          <c:yVal>
            <c:numRef>
              <c:f>Bi_TBC!$AH$3:$AH$7</c:f>
              <c:numCache>
                <c:formatCode>General</c:formatCode>
                <c:ptCount val="5"/>
                <c:pt idx="0">
                  <c:v>-8.6419168481863817E-2</c:v>
                </c:pt>
                <c:pt idx="1">
                  <c:v>-4.942466142627143E-2</c:v>
                </c:pt>
                <c:pt idx="2">
                  <c:v>0</c:v>
                </c:pt>
                <c:pt idx="3">
                  <c:v>5.0608485652050381E-2</c:v>
                </c:pt>
                <c:pt idx="4">
                  <c:v>0.10417653186854815</c:v>
                </c:pt>
              </c:numCache>
            </c:numRef>
          </c:yVal>
          <c:smooth val="1"/>
          <c:extLst>
            <c:ext xmlns:c16="http://schemas.microsoft.com/office/drawing/2014/chart" uri="{C3380CC4-5D6E-409C-BE32-E72D297353CC}">
              <c16:uniqueId val="{00000001-AE89-422C-91AD-A8E66DF19123}"/>
            </c:ext>
          </c:extLst>
        </c:ser>
        <c:ser>
          <c:idx val="2"/>
          <c:order val="2"/>
          <c:tx>
            <c:v>Tb_max</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Tb_max!$AB$3:$AB$9</c:f>
              <c:numCache>
                <c:formatCode>General</c:formatCode>
                <c:ptCount val="7"/>
                <c:pt idx="0">
                  <c:v>-3.0150753768844223</c:v>
                </c:pt>
                <c:pt idx="1">
                  <c:v>-2.0100502512562812</c:v>
                </c:pt>
                <c:pt idx="2">
                  <c:v>-1.0050251256281406</c:v>
                </c:pt>
                <c:pt idx="3">
                  <c:v>0</c:v>
                </c:pt>
                <c:pt idx="4">
                  <c:v>1.0050251256281406</c:v>
                </c:pt>
                <c:pt idx="5">
                  <c:v>2.0100502512562812</c:v>
                </c:pt>
                <c:pt idx="6">
                  <c:v>3.0150753768844223</c:v>
                </c:pt>
              </c:numCache>
            </c:numRef>
          </c:xVal>
          <c:yVal>
            <c:numRef>
              <c:f>Tb_max!$AH$3:$AH$9</c:f>
              <c:numCache>
                <c:formatCode>General</c:formatCode>
                <c:ptCount val="7"/>
                <c:pt idx="0">
                  <c:v>-0.19769864570508572</c:v>
                </c:pt>
                <c:pt idx="1">
                  <c:v>-0.14057912681125107</c:v>
                </c:pt>
                <c:pt idx="2">
                  <c:v>-7.3989014111184775E-2</c:v>
                </c:pt>
                <c:pt idx="3">
                  <c:v>0</c:v>
                </c:pt>
                <c:pt idx="4">
                  <c:v>7.4284970167629513E-2</c:v>
                </c:pt>
                <c:pt idx="5">
                  <c:v>0.15212141301259588</c:v>
                </c:pt>
                <c:pt idx="6">
                  <c:v>0.23054976797045174</c:v>
                </c:pt>
              </c:numCache>
            </c:numRef>
          </c:yVal>
          <c:smooth val="1"/>
          <c:extLst>
            <c:ext xmlns:c16="http://schemas.microsoft.com/office/drawing/2014/chart" uri="{C3380CC4-5D6E-409C-BE32-E72D297353CC}">
              <c16:uniqueId val="{00000002-AE89-422C-91AD-A8E66DF19123}"/>
            </c:ext>
          </c:extLst>
        </c:ser>
        <c:ser>
          <c:idx val="3"/>
          <c:order val="3"/>
          <c:tx>
            <c:v>n_fc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n_fc!$AB$3:$AB$9</c:f>
              <c:numCache>
                <c:formatCode>General</c:formatCode>
                <c:ptCount val="7"/>
                <c:pt idx="0">
                  <c:v>-43.988269794721411</c:v>
                </c:pt>
                <c:pt idx="1">
                  <c:v>-29.325513196480948</c:v>
                </c:pt>
                <c:pt idx="2">
                  <c:v>-14.662756598240481</c:v>
                </c:pt>
                <c:pt idx="3">
                  <c:v>0</c:v>
                </c:pt>
                <c:pt idx="4">
                  <c:v>14.662756598240465</c:v>
                </c:pt>
                <c:pt idx="5">
                  <c:v>29.32551319648093</c:v>
                </c:pt>
                <c:pt idx="6">
                  <c:v>43.988269794721397</c:v>
                </c:pt>
              </c:numCache>
            </c:numRef>
          </c:xVal>
          <c:yVal>
            <c:numRef>
              <c:f>n_fc!$AH$3:$AH$9</c:f>
              <c:numCache>
                <c:formatCode>General</c:formatCode>
                <c:ptCount val="7"/>
                <c:pt idx="0">
                  <c:v>-0.31637702433942611</c:v>
                </c:pt>
                <c:pt idx="1">
                  <c:v>-0.23410124064778862</c:v>
                </c:pt>
                <c:pt idx="2">
                  <c:v>-0.12844492849701677</c:v>
                </c:pt>
                <c:pt idx="3">
                  <c:v>0</c:v>
                </c:pt>
                <c:pt idx="4">
                  <c:v>0.14353868737569844</c:v>
                </c:pt>
                <c:pt idx="5">
                  <c:v>0.30542665025097071</c:v>
                </c:pt>
                <c:pt idx="6">
                  <c:v>0.38651860971682922</c:v>
                </c:pt>
              </c:numCache>
            </c:numRef>
          </c:yVal>
          <c:smooth val="1"/>
          <c:extLst>
            <c:ext xmlns:c16="http://schemas.microsoft.com/office/drawing/2014/chart" uri="{C3380CC4-5D6E-409C-BE32-E72D297353CC}">
              <c16:uniqueId val="{00000003-AE89-422C-91AD-A8E66DF19123}"/>
            </c:ext>
          </c:extLst>
        </c:ser>
        <c:ser>
          <c:idx val="4"/>
          <c:order val="4"/>
          <c:tx>
            <c:v>n_c</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n_c!$AB$3:$AB$11</c:f>
              <c:numCache>
                <c:formatCode>General</c:formatCode>
                <c:ptCount val="9"/>
                <c:pt idx="0">
                  <c:v>-30.769230769230766</c:v>
                </c:pt>
                <c:pt idx="1">
                  <c:v>-23.07692307692308</c:v>
                </c:pt>
                <c:pt idx="2">
                  <c:v>-15.384615384615381</c:v>
                </c:pt>
                <c:pt idx="3">
                  <c:v>-7.6923076923076987</c:v>
                </c:pt>
                <c:pt idx="4">
                  <c:v>0</c:v>
                </c:pt>
                <c:pt idx="5">
                  <c:v>7.692307692307681</c:v>
                </c:pt>
                <c:pt idx="6">
                  <c:v>15.384615384615381</c:v>
                </c:pt>
                <c:pt idx="7">
                  <c:v>23.07692307692308</c:v>
                </c:pt>
                <c:pt idx="8">
                  <c:v>30.769230769230763</c:v>
                </c:pt>
              </c:numCache>
            </c:numRef>
          </c:xVal>
          <c:yVal>
            <c:numRef>
              <c:f>n_c!$AH$3:$AH$11</c:f>
              <c:numCache>
                <c:formatCode>General</c:formatCode>
                <c:ptCount val="9"/>
                <c:pt idx="0">
                  <c:v>-4.5873188748934556E-2</c:v>
                </c:pt>
                <c:pt idx="1">
                  <c:v>-3.2259210152476563E-2</c:v>
                </c:pt>
                <c:pt idx="2">
                  <c:v>-2.4564352684913342E-2</c:v>
                </c:pt>
                <c:pt idx="3">
                  <c:v>-2.9595605644473907E-3</c:v>
                </c:pt>
                <c:pt idx="4">
                  <c:v>0</c:v>
                </c:pt>
                <c:pt idx="5">
                  <c:v>5.0312529595605646E-3</c:v>
                </c:pt>
                <c:pt idx="6">
                  <c:v>1.5389714935126432E-2</c:v>
                </c:pt>
                <c:pt idx="7">
                  <c:v>2.7227957192915996E-2</c:v>
                </c:pt>
                <c:pt idx="8">
                  <c:v>4.0250023676484517E-2</c:v>
                </c:pt>
              </c:numCache>
            </c:numRef>
          </c:yVal>
          <c:smooth val="1"/>
          <c:extLst>
            <c:ext xmlns:c16="http://schemas.microsoft.com/office/drawing/2014/chart" uri="{C3380CC4-5D6E-409C-BE32-E72D297353CC}">
              <c16:uniqueId val="{00000004-AE89-422C-91AD-A8E66DF19123}"/>
            </c:ext>
          </c:extLst>
        </c:ser>
        <c:ser>
          <c:idx val="5"/>
          <c:order val="5"/>
          <c:tx>
            <c:v>purge</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purge!$AB$3:$AB$7</c:f>
              <c:numCache>
                <c:formatCode>General</c:formatCode>
                <c:ptCount val="5"/>
                <c:pt idx="0">
                  <c:v>-40</c:v>
                </c:pt>
                <c:pt idx="1">
                  <c:v>-20</c:v>
                </c:pt>
                <c:pt idx="2">
                  <c:v>0</c:v>
                </c:pt>
                <c:pt idx="3">
                  <c:v>20</c:v>
                </c:pt>
                <c:pt idx="4">
                  <c:v>40</c:v>
                </c:pt>
              </c:numCache>
            </c:numRef>
          </c:xVal>
          <c:yVal>
            <c:numRef>
              <c:f>purge!$AH$3:$AH$7</c:f>
              <c:numCache>
                <c:formatCode>General</c:formatCode>
                <c:ptCount val="5"/>
                <c:pt idx="0">
                  <c:v>0.5708992328819017</c:v>
                </c:pt>
                <c:pt idx="1">
                  <c:v>0.28056634150961263</c:v>
                </c:pt>
                <c:pt idx="2">
                  <c:v>0</c:v>
                </c:pt>
                <c:pt idx="3">
                  <c:v>-0.27346339615493892</c:v>
                </c:pt>
                <c:pt idx="4">
                  <c:v>-0.53686428639075667</c:v>
                </c:pt>
              </c:numCache>
            </c:numRef>
          </c:yVal>
          <c:smooth val="1"/>
          <c:extLst>
            <c:ext xmlns:c16="http://schemas.microsoft.com/office/drawing/2014/chart" uri="{C3380CC4-5D6E-409C-BE32-E72D297353CC}">
              <c16:uniqueId val="{00000005-AE89-422C-91AD-A8E66DF19123}"/>
            </c:ext>
          </c:extLst>
        </c:ser>
        <c:dLbls>
          <c:showLegendKey val="0"/>
          <c:showVal val="0"/>
          <c:showCatName val="0"/>
          <c:showSerName val="0"/>
          <c:showPercent val="0"/>
          <c:showBubbleSize val="0"/>
        </c:dLbls>
        <c:axId val="614678024"/>
        <c:axId val="614685896"/>
      </c:scatterChart>
      <c:valAx>
        <c:axId val="614678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change in parameter from baseline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85896"/>
        <c:crosses val="autoZero"/>
        <c:crossBetween val="midCat"/>
      </c:valAx>
      <c:valAx>
        <c:axId val="614685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%change in Steam</a:t>
                </a:r>
                <a:r>
                  <a:rPr lang="en-US" baseline="0"/>
                  <a:t> Turbine </a:t>
                </a:r>
                <a:r>
                  <a:rPr lang="en-US"/>
                  <a:t>Power Output</a:t>
                </a:r>
              </a:p>
            </c:rich>
          </c:tx>
          <c:layout>
            <c:manualLayout>
              <c:xMode val="edge"/>
              <c:yMode val="edge"/>
              <c:x val="1.3827183366785034E-2"/>
              <c:y val="0.2190730837789661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78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Sensitivity</a:t>
            </a:r>
            <a:r>
              <a:rPr lang="en-US" baseline="0"/>
              <a:t> for Power Plant CO</a:t>
            </a:r>
            <a:r>
              <a:rPr lang="en-US" baseline="-25000"/>
              <a:t>2</a:t>
            </a:r>
            <a:r>
              <a:rPr lang="en-US" baseline="0"/>
              <a:t> Emissions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Bi_m</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Bi_m!$AB$3:$AB$7</c:f>
              <c:numCache>
                <c:formatCode>General</c:formatCode>
                <c:ptCount val="5"/>
                <c:pt idx="0">
                  <c:v>-13.333333333333329</c:v>
                </c:pt>
                <c:pt idx="1">
                  <c:v>-6.6666666666666545</c:v>
                </c:pt>
                <c:pt idx="2">
                  <c:v>0</c:v>
                </c:pt>
                <c:pt idx="3">
                  <c:v>6.6666666666666732</c:v>
                </c:pt>
                <c:pt idx="4">
                  <c:v>13.333333333333346</c:v>
                </c:pt>
              </c:numCache>
            </c:numRef>
          </c:xVal>
          <c:yVal>
            <c:numRef>
              <c:f>Bi_m!$AP$3:$AP$7</c:f>
              <c:numCache>
                <c:formatCode>General</c:formatCode>
                <c:ptCount val="5"/>
                <c:pt idx="0">
                  <c:v>-0.21677801644907443</c:v>
                </c:pt>
                <c:pt idx="1">
                  <c:v>-0.10989406843434754</c:v>
                </c:pt>
                <c:pt idx="2">
                  <c:v>0</c:v>
                </c:pt>
                <c:pt idx="3">
                  <c:v>0.11295353509035543</c:v>
                </c:pt>
                <c:pt idx="4">
                  <c:v>0.22916392178226763</c:v>
                </c:pt>
              </c:numCache>
            </c:numRef>
          </c:yVal>
          <c:smooth val="1"/>
          <c:extLst>
            <c:ext xmlns:c16="http://schemas.microsoft.com/office/drawing/2014/chart" uri="{C3380CC4-5D6E-409C-BE32-E72D297353CC}">
              <c16:uniqueId val="{00000000-3DD4-47CF-B7A6-ADA58D377C0E}"/>
            </c:ext>
          </c:extLst>
        </c:ser>
        <c:ser>
          <c:idx val="1"/>
          <c:order val="1"/>
          <c:tx>
            <c:v>Bi_TBC</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Bi_TBC!$AB$3:$AB$7</c:f>
              <c:numCache>
                <c:formatCode>General</c:formatCode>
                <c:ptCount val="5"/>
                <c:pt idx="0">
                  <c:v>-64.516129032258064</c:v>
                </c:pt>
                <c:pt idx="1">
                  <c:v>-32.258064516129032</c:v>
                </c:pt>
                <c:pt idx="2">
                  <c:v>0</c:v>
                </c:pt>
                <c:pt idx="3">
                  <c:v>32.258064516129025</c:v>
                </c:pt>
                <c:pt idx="4">
                  <c:v>64.516129032258064</c:v>
                </c:pt>
              </c:numCache>
            </c:numRef>
          </c:xVal>
          <c:yVal>
            <c:numRef>
              <c:f>Bi_TBC!$AP$3:$AP$7</c:f>
              <c:numCache>
                <c:formatCode>General</c:formatCode>
                <c:ptCount val="5"/>
                <c:pt idx="0">
                  <c:v>2.1049130593334211</c:v>
                </c:pt>
                <c:pt idx="1">
                  <c:v>0.9437467709056564</c:v>
                </c:pt>
                <c:pt idx="2">
                  <c:v>0</c:v>
                </c:pt>
                <c:pt idx="3">
                  <c:v>-0.78243392415582158</c:v>
                </c:pt>
                <c:pt idx="4">
                  <c:v>-1.4417983347619068</c:v>
                </c:pt>
              </c:numCache>
            </c:numRef>
          </c:yVal>
          <c:smooth val="1"/>
          <c:extLst>
            <c:ext xmlns:c16="http://schemas.microsoft.com/office/drawing/2014/chart" uri="{C3380CC4-5D6E-409C-BE32-E72D297353CC}">
              <c16:uniqueId val="{00000001-3DD4-47CF-B7A6-ADA58D377C0E}"/>
            </c:ext>
          </c:extLst>
        </c:ser>
        <c:ser>
          <c:idx val="2"/>
          <c:order val="2"/>
          <c:tx>
            <c:v>Tb_max</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Tb_max!$AB$3:$AB$9</c:f>
              <c:numCache>
                <c:formatCode>General</c:formatCode>
                <c:ptCount val="7"/>
                <c:pt idx="0">
                  <c:v>-3.0150753768844223</c:v>
                </c:pt>
                <c:pt idx="1">
                  <c:v>-2.0100502512562812</c:v>
                </c:pt>
                <c:pt idx="2">
                  <c:v>-1.0050251256281406</c:v>
                </c:pt>
                <c:pt idx="3">
                  <c:v>0</c:v>
                </c:pt>
                <c:pt idx="4">
                  <c:v>1.0050251256281406</c:v>
                </c:pt>
                <c:pt idx="5">
                  <c:v>2.0100502512562812</c:v>
                </c:pt>
                <c:pt idx="6">
                  <c:v>3.0150753768844223</c:v>
                </c:pt>
              </c:numCache>
            </c:numRef>
          </c:xVal>
          <c:yVal>
            <c:numRef>
              <c:f>Tb_max!$AP$3:$AP$9</c:f>
              <c:numCache>
                <c:formatCode>General</c:formatCode>
                <c:ptCount val="7"/>
                <c:pt idx="0">
                  <c:v>2.6686938100574538</c:v>
                </c:pt>
                <c:pt idx="1">
                  <c:v>1.665090054414095</c:v>
                </c:pt>
                <c:pt idx="2">
                  <c:v>0.78268065533775777</c:v>
                </c:pt>
                <c:pt idx="3">
                  <c:v>0</c:v>
                </c:pt>
                <c:pt idx="4">
                  <c:v>-0.6994829007888983</c:v>
                </c:pt>
                <c:pt idx="5">
                  <c:v>-1.3287461071987769</c:v>
                </c:pt>
                <c:pt idx="6">
                  <c:v>-1.8982016751073405</c:v>
                </c:pt>
              </c:numCache>
            </c:numRef>
          </c:yVal>
          <c:smooth val="1"/>
          <c:extLst>
            <c:ext xmlns:c16="http://schemas.microsoft.com/office/drawing/2014/chart" uri="{C3380CC4-5D6E-409C-BE32-E72D297353CC}">
              <c16:uniqueId val="{00000002-3DD4-47CF-B7A6-ADA58D377C0E}"/>
            </c:ext>
          </c:extLst>
        </c:ser>
        <c:ser>
          <c:idx val="3"/>
          <c:order val="3"/>
          <c:tx>
            <c:v>n_fc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n_fc!$AB$3:$AB$9</c:f>
              <c:numCache>
                <c:formatCode>General</c:formatCode>
                <c:ptCount val="7"/>
                <c:pt idx="0">
                  <c:v>-43.988269794721411</c:v>
                </c:pt>
                <c:pt idx="1">
                  <c:v>-29.325513196480948</c:v>
                </c:pt>
                <c:pt idx="2">
                  <c:v>-14.662756598240481</c:v>
                </c:pt>
                <c:pt idx="3">
                  <c:v>0</c:v>
                </c:pt>
                <c:pt idx="4">
                  <c:v>14.662756598240465</c:v>
                </c:pt>
                <c:pt idx="5">
                  <c:v>29.32551319648093</c:v>
                </c:pt>
                <c:pt idx="6">
                  <c:v>43.988269794721397</c:v>
                </c:pt>
              </c:numCache>
            </c:numRef>
          </c:xVal>
          <c:yVal>
            <c:numRef>
              <c:f>n_fc!$AP$3:$AP$9</c:f>
              <c:numCache>
                <c:formatCode>General</c:formatCode>
                <c:ptCount val="7"/>
                <c:pt idx="0">
                  <c:v>3.8896183907501465</c:v>
                </c:pt>
                <c:pt idx="1">
                  <c:v>2.5141907439290558</c:v>
                </c:pt>
                <c:pt idx="2">
                  <c:v>1.2201843871468845</c:v>
                </c:pt>
                <c:pt idx="3">
                  <c:v>0</c:v>
                </c:pt>
                <c:pt idx="4">
                  <c:v>-1.1530241594238728</c:v>
                </c:pt>
                <c:pt idx="5">
                  <c:v>-2.244661600782039</c:v>
                </c:pt>
                <c:pt idx="6">
                  <c:v>-3.2800936788951573</c:v>
                </c:pt>
              </c:numCache>
            </c:numRef>
          </c:yVal>
          <c:smooth val="1"/>
          <c:extLst>
            <c:ext xmlns:c16="http://schemas.microsoft.com/office/drawing/2014/chart" uri="{C3380CC4-5D6E-409C-BE32-E72D297353CC}">
              <c16:uniqueId val="{00000003-3DD4-47CF-B7A6-ADA58D377C0E}"/>
            </c:ext>
          </c:extLst>
        </c:ser>
        <c:ser>
          <c:idx val="4"/>
          <c:order val="4"/>
          <c:tx>
            <c:v>n_c</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n_c!$AB$3:$AB$11</c:f>
              <c:numCache>
                <c:formatCode>General</c:formatCode>
                <c:ptCount val="9"/>
                <c:pt idx="0">
                  <c:v>-30.769230769230766</c:v>
                </c:pt>
                <c:pt idx="1">
                  <c:v>-23.07692307692308</c:v>
                </c:pt>
                <c:pt idx="2">
                  <c:v>-15.384615384615381</c:v>
                </c:pt>
                <c:pt idx="3">
                  <c:v>-7.6923076923076987</c:v>
                </c:pt>
                <c:pt idx="4">
                  <c:v>0</c:v>
                </c:pt>
                <c:pt idx="5">
                  <c:v>7.692307692307681</c:v>
                </c:pt>
                <c:pt idx="6">
                  <c:v>15.384615384615381</c:v>
                </c:pt>
                <c:pt idx="7">
                  <c:v>23.07692307692308</c:v>
                </c:pt>
                <c:pt idx="8">
                  <c:v>30.769230769230763</c:v>
                </c:pt>
              </c:numCache>
            </c:numRef>
          </c:xVal>
          <c:yVal>
            <c:numRef>
              <c:f>n_c!$AP$3:$AP$11</c:f>
              <c:numCache>
                <c:formatCode>General</c:formatCode>
                <c:ptCount val="9"/>
                <c:pt idx="0">
                  <c:v>3.3933926376402237</c:v>
                </c:pt>
                <c:pt idx="1">
                  <c:v>2.2818686630180061</c:v>
                </c:pt>
                <c:pt idx="2">
                  <c:v>1.378783190895422</c:v>
                </c:pt>
                <c:pt idx="3">
                  <c:v>0.63039816984678487</c:v>
                </c:pt>
                <c:pt idx="4">
                  <c:v>0</c:v>
                </c:pt>
                <c:pt idx="5">
                  <c:v>-0.53841678522099956</c:v>
                </c:pt>
                <c:pt idx="6">
                  <c:v>-1.003603755643359</c:v>
                </c:pt>
                <c:pt idx="7">
                  <c:v>-1.4095752424010497</c:v>
                </c:pt>
                <c:pt idx="8">
                  <c:v>-1.7670393787900993</c:v>
                </c:pt>
              </c:numCache>
            </c:numRef>
          </c:yVal>
          <c:smooth val="1"/>
          <c:extLst>
            <c:ext xmlns:c16="http://schemas.microsoft.com/office/drawing/2014/chart" uri="{C3380CC4-5D6E-409C-BE32-E72D297353CC}">
              <c16:uniqueId val="{00000004-3DD4-47CF-B7A6-ADA58D377C0E}"/>
            </c:ext>
          </c:extLst>
        </c:ser>
        <c:ser>
          <c:idx val="5"/>
          <c:order val="5"/>
          <c:tx>
            <c:v>purge</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purge!$AB$3:$AB$7</c:f>
              <c:numCache>
                <c:formatCode>General</c:formatCode>
                <c:ptCount val="5"/>
                <c:pt idx="0">
                  <c:v>-40</c:v>
                </c:pt>
                <c:pt idx="1">
                  <c:v>-20</c:v>
                </c:pt>
                <c:pt idx="2">
                  <c:v>0</c:v>
                </c:pt>
                <c:pt idx="3">
                  <c:v>20</c:v>
                </c:pt>
                <c:pt idx="4">
                  <c:v>40</c:v>
                </c:pt>
              </c:numCache>
            </c:numRef>
          </c:xVal>
          <c:yVal>
            <c:numRef>
              <c:f>purge!$AP$3:$AP$7</c:f>
              <c:numCache>
                <c:formatCode>General</c:formatCode>
                <c:ptCount val="5"/>
                <c:pt idx="0">
                  <c:v>-1.4757978916327041</c:v>
                </c:pt>
                <c:pt idx="1">
                  <c:v>-0.74167393289997463</c:v>
                </c:pt>
                <c:pt idx="2">
                  <c:v>0</c:v>
                </c:pt>
                <c:pt idx="3">
                  <c:v>0.74927325330360717</c:v>
                </c:pt>
                <c:pt idx="4">
                  <c:v>1.5062445194836211</c:v>
                </c:pt>
              </c:numCache>
            </c:numRef>
          </c:yVal>
          <c:smooth val="1"/>
          <c:extLst>
            <c:ext xmlns:c16="http://schemas.microsoft.com/office/drawing/2014/chart" uri="{C3380CC4-5D6E-409C-BE32-E72D297353CC}">
              <c16:uniqueId val="{00000005-3DD4-47CF-B7A6-ADA58D377C0E}"/>
            </c:ext>
          </c:extLst>
        </c:ser>
        <c:dLbls>
          <c:showLegendKey val="0"/>
          <c:showVal val="0"/>
          <c:showCatName val="0"/>
          <c:showSerName val="0"/>
          <c:showPercent val="0"/>
          <c:showBubbleSize val="0"/>
        </c:dLbls>
        <c:axId val="614678024"/>
        <c:axId val="614685896"/>
      </c:scatterChart>
      <c:valAx>
        <c:axId val="614678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change in parameter from baseline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85896"/>
        <c:crosses val="autoZero"/>
        <c:crossBetween val="midCat"/>
      </c:valAx>
      <c:valAx>
        <c:axId val="614685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%change in CO</a:t>
                </a:r>
                <a:r>
                  <a:rPr lang="en-US" baseline="-25000"/>
                  <a:t>2</a:t>
                </a:r>
                <a:r>
                  <a:rPr lang="en-US" baseline="0"/>
                  <a:t> Emissions</a:t>
                </a:r>
                <a:endParaRPr lang="en-US"/>
              </a:p>
            </c:rich>
          </c:tx>
          <c:layout>
            <c:manualLayout>
              <c:xMode val="edge"/>
              <c:yMode val="edge"/>
              <c:x val="1.3827160493827161E-2"/>
              <c:y val="0.2939393466124949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780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Sensitivity</a:t>
            </a:r>
            <a:r>
              <a:rPr lang="en-US" baseline="0"/>
              <a:t> for HRSG Condenser Duty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Bi_m</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Bi_m!$AB$3:$AB$7</c:f>
              <c:numCache>
                <c:formatCode>General</c:formatCode>
                <c:ptCount val="5"/>
                <c:pt idx="0">
                  <c:v>-13.333333333333329</c:v>
                </c:pt>
                <c:pt idx="1">
                  <c:v>-6.6666666666666545</c:v>
                </c:pt>
                <c:pt idx="2">
                  <c:v>0</c:v>
                </c:pt>
                <c:pt idx="3">
                  <c:v>6.6666666666666732</c:v>
                </c:pt>
                <c:pt idx="4">
                  <c:v>13.333333333333346</c:v>
                </c:pt>
              </c:numCache>
            </c:numRef>
          </c:xVal>
          <c:yVal>
            <c:numRef>
              <c:f>Bi_m!$AO$3:$AO$7</c:f>
              <c:numCache>
                <c:formatCode>General</c:formatCode>
                <c:ptCount val="5"/>
                <c:pt idx="0">
                  <c:v>0</c:v>
                </c:pt>
                <c:pt idx="1">
                  <c:v>0</c:v>
                </c:pt>
                <c:pt idx="2">
                  <c:v>0</c:v>
                </c:pt>
                <c:pt idx="3">
                  <c:v>0</c:v>
                </c:pt>
                <c:pt idx="4">
                  <c:v>0</c:v>
                </c:pt>
              </c:numCache>
            </c:numRef>
          </c:yVal>
          <c:smooth val="1"/>
          <c:extLst>
            <c:ext xmlns:c16="http://schemas.microsoft.com/office/drawing/2014/chart" uri="{C3380CC4-5D6E-409C-BE32-E72D297353CC}">
              <c16:uniqueId val="{00000000-946A-430F-8DEB-EB91F8AF165D}"/>
            </c:ext>
          </c:extLst>
        </c:ser>
        <c:ser>
          <c:idx val="1"/>
          <c:order val="1"/>
          <c:tx>
            <c:v>Bi_TBC</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Bi_TBC!$AB$3:$AB$7</c:f>
              <c:numCache>
                <c:formatCode>General</c:formatCode>
                <c:ptCount val="5"/>
                <c:pt idx="0">
                  <c:v>-64.516129032258064</c:v>
                </c:pt>
                <c:pt idx="1">
                  <c:v>-32.258064516129032</c:v>
                </c:pt>
                <c:pt idx="2">
                  <c:v>0</c:v>
                </c:pt>
                <c:pt idx="3">
                  <c:v>32.258064516129025</c:v>
                </c:pt>
                <c:pt idx="4">
                  <c:v>64.516129032258064</c:v>
                </c:pt>
              </c:numCache>
            </c:numRef>
          </c:xVal>
          <c:yVal>
            <c:numRef>
              <c:f>Bi_TBC!$AO$3:$AO$7</c:f>
              <c:numCache>
                <c:formatCode>General</c:formatCode>
                <c:ptCount val="5"/>
                <c:pt idx="0">
                  <c:v>-0.12285012285012285</c:v>
                </c:pt>
                <c:pt idx="1">
                  <c:v>-6.1425061425061427E-2</c:v>
                </c:pt>
                <c:pt idx="2">
                  <c:v>0</c:v>
                </c:pt>
                <c:pt idx="3">
                  <c:v>0</c:v>
                </c:pt>
                <c:pt idx="4">
                  <c:v>6.1425061425061427E-2</c:v>
                </c:pt>
              </c:numCache>
            </c:numRef>
          </c:yVal>
          <c:smooth val="1"/>
          <c:extLst>
            <c:ext xmlns:c16="http://schemas.microsoft.com/office/drawing/2014/chart" uri="{C3380CC4-5D6E-409C-BE32-E72D297353CC}">
              <c16:uniqueId val="{00000001-946A-430F-8DEB-EB91F8AF165D}"/>
            </c:ext>
          </c:extLst>
        </c:ser>
        <c:ser>
          <c:idx val="2"/>
          <c:order val="2"/>
          <c:tx>
            <c:v>Tb_max</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Tb_max!$AB$3:$AB$9</c:f>
              <c:numCache>
                <c:formatCode>General</c:formatCode>
                <c:ptCount val="7"/>
                <c:pt idx="0">
                  <c:v>-3.0150753768844223</c:v>
                </c:pt>
                <c:pt idx="1">
                  <c:v>-2.0100502512562812</c:v>
                </c:pt>
                <c:pt idx="2">
                  <c:v>-1.0050251256281406</c:v>
                </c:pt>
                <c:pt idx="3">
                  <c:v>0</c:v>
                </c:pt>
                <c:pt idx="4">
                  <c:v>1.0050251256281406</c:v>
                </c:pt>
                <c:pt idx="5">
                  <c:v>2.0100502512562812</c:v>
                </c:pt>
                <c:pt idx="6">
                  <c:v>3.0150753768844223</c:v>
                </c:pt>
              </c:numCache>
            </c:numRef>
          </c:xVal>
          <c:yVal>
            <c:numRef>
              <c:f>Tb_max!$AO$3:$AO$9</c:f>
              <c:numCache>
                <c:formatCode>General</c:formatCode>
                <c:ptCount val="7"/>
                <c:pt idx="0">
                  <c:v>-0.18427518427518427</c:v>
                </c:pt>
                <c:pt idx="1">
                  <c:v>-0.12285012285012285</c:v>
                </c:pt>
                <c:pt idx="2">
                  <c:v>-6.1425061425061427E-2</c:v>
                </c:pt>
                <c:pt idx="3">
                  <c:v>0</c:v>
                </c:pt>
                <c:pt idx="4">
                  <c:v>6.1425061425061427E-2</c:v>
                </c:pt>
                <c:pt idx="5">
                  <c:v>0.12285012285012285</c:v>
                </c:pt>
                <c:pt idx="6">
                  <c:v>0.18427518427518427</c:v>
                </c:pt>
              </c:numCache>
            </c:numRef>
          </c:yVal>
          <c:smooth val="1"/>
          <c:extLst>
            <c:ext xmlns:c16="http://schemas.microsoft.com/office/drawing/2014/chart" uri="{C3380CC4-5D6E-409C-BE32-E72D297353CC}">
              <c16:uniqueId val="{00000002-946A-430F-8DEB-EB91F8AF165D}"/>
            </c:ext>
          </c:extLst>
        </c:ser>
        <c:ser>
          <c:idx val="3"/>
          <c:order val="3"/>
          <c:tx>
            <c:v>n_fc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n_fc!$AB$3:$AB$9</c:f>
              <c:numCache>
                <c:formatCode>General</c:formatCode>
                <c:ptCount val="7"/>
                <c:pt idx="0">
                  <c:v>-43.988269794721411</c:v>
                </c:pt>
                <c:pt idx="1">
                  <c:v>-29.325513196480948</c:v>
                </c:pt>
                <c:pt idx="2">
                  <c:v>-14.662756598240481</c:v>
                </c:pt>
                <c:pt idx="3">
                  <c:v>0</c:v>
                </c:pt>
                <c:pt idx="4">
                  <c:v>14.662756598240465</c:v>
                </c:pt>
                <c:pt idx="5">
                  <c:v>29.32551319648093</c:v>
                </c:pt>
                <c:pt idx="6">
                  <c:v>43.988269794721397</c:v>
                </c:pt>
              </c:numCache>
            </c:numRef>
          </c:xVal>
          <c:yVal>
            <c:numRef>
              <c:f>n_fc!$AO$3:$AO$9</c:f>
              <c:numCache>
                <c:formatCode>General</c:formatCode>
                <c:ptCount val="7"/>
                <c:pt idx="0">
                  <c:v>-0.30712530712530711</c:v>
                </c:pt>
                <c:pt idx="1">
                  <c:v>-0.24570024570024571</c:v>
                </c:pt>
                <c:pt idx="2">
                  <c:v>-0.12285012285012285</c:v>
                </c:pt>
                <c:pt idx="3">
                  <c:v>0</c:v>
                </c:pt>
                <c:pt idx="4">
                  <c:v>0.12285012285012285</c:v>
                </c:pt>
                <c:pt idx="5">
                  <c:v>0.24570024570024571</c:v>
                </c:pt>
                <c:pt idx="6">
                  <c:v>0.36855036855036855</c:v>
                </c:pt>
              </c:numCache>
            </c:numRef>
          </c:yVal>
          <c:smooth val="1"/>
          <c:extLst>
            <c:ext xmlns:c16="http://schemas.microsoft.com/office/drawing/2014/chart" uri="{C3380CC4-5D6E-409C-BE32-E72D297353CC}">
              <c16:uniqueId val="{00000003-946A-430F-8DEB-EB91F8AF165D}"/>
            </c:ext>
          </c:extLst>
        </c:ser>
        <c:ser>
          <c:idx val="4"/>
          <c:order val="4"/>
          <c:tx>
            <c:v>n_c</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n_c!$AB$3:$AB$11</c:f>
              <c:numCache>
                <c:formatCode>General</c:formatCode>
                <c:ptCount val="9"/>
                <c:pt idx="0">
                  <c:v>-30.769230769230766</c:v>
                </c:pt>
                <c:pt idx="1">
                  <c:v>-23.07692307692308</c:v>
                </c:pt>
                <c:pt idx="2">
                  <c:v>-15.384615384615381</c:v>
                </c:pt>
                <c:pt idx="3">
                  <c:v>-7.6923076923076987</c:v>
                </c:pt>
                <c:pt idx="4">
                  <c:v>0</c:v>
                </c:pt>
                <c:pt idx="5">
                  <c:v>7.692307692307681</c:v>
                </c:pt>
                <c:pt idx="6">
                  <c:v>15.384615384615381</c:v>
                </c:pt>
                <c:pt idx="7">
                  <c:v>23.07692307692308</c:v>
                </c:pt>
                <c:pt idx="8">
                  <c:v>30.769230769230763</c:v>
                </c:pt>
              </c:numCache>
            </c:numRef>
          </c:xVal>
          <c:yVal>
            <c:numRef>
              <c:f>n_c!$AO$3:$AO$11</c:f>
              <c:numCache>
                <c:formatCode>General</c:formatCode>
                <c:ptCount val="9"/>
                <c:pt idx="0">
                  <c:v>0</c:v>
                </c:pt>
                <c:pt idx="1">
                  <c:v>0</c:v>
                </c:pt>
                <c:pt idx="2">
                  <c:v>0</c:v>
                </c:pt>
                <c:pt idx="3">
                  <c:v>0</c:v>
                </c:pt>
                <c:pt idx="4">
                  <c:v>0</c:v>
                </c:pt>
                <c:pt idx="5">
                  <c:v>0</c:v>
                </c:pt>
                <c:pt idx="6">
                  <c:v>0</c:v>
                </c:pt>
                <c:pt idx="7">
                  <c:v>0</c:v>
                </c:pt>
                <c:pt idx="8">
                  <c:v>0</c:v>
                </c:pt>
              </c:numCache>
            </c:numRef>
          </c:yVal>
          <c:smooth val="1"/>
          <c:extLst>
            <c:ext xmlns:c16="http://schemas.microsoft.com/office/drawing/2014/chart" uri="{C3380CC4-5D6E-409C-BE32-E72D297353CC}">
              <c16:uniqueId val="{00000004-946A-430F-8DEB-EB91F8AF165D}"/>
            </c:ext>
          </c:extLst>
        </c:ser>
        <c:ser>
          <c:idx val="5"/>
          <c:order val="5"/>
          <c:tx>
            <c:v>purge</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purge!$AB$3:$AB$7</c:f>
              <c:numCache>
                <c:formatCode>General</c:formatCode>
                <c:ptCount val="5"/>
                <c:pt idx="0">
                  <c:v>-40</c:v>
                </c:pt>
                <c:pt idx="1">
                  <c:v>-20</c:v>
                </c:pt>
                <c:pt idx="2">
                  <c:v>0</c:v>
                </c:pt>
                <c:pt idx="3">
                  <c:v>20</c:v>
                </c:pt>
                <c:pt idx="4">
                  <c:v>40</c:v>
                </c:pt>
              </c:numCache>
            </c:numRef>
          </c:xVal>
          <c:yVal>
            <c:numRef>
              <c:f>purge!$AO$3:$AO$7</c:f>
              <c:numCache>
                <c:formatCode>General</c:formatCode>
                <c:ptCount val="5"/>
                <c:pt idx="0">
                  <c:v>0.49140049140049141</c:v>
                </c:pt>
                <c:pt idx="1">
                  <c:v>0.24570024570024571</c:v>
                </c:pt>
                <c:pt idx="2">
                  <c:v>0</c:v>
                </c:pt>
                <c:pt idx="3">
                  <c:v>-0.24570024570024571</c:v>
                </c:pt>
                <c:pt idx="4">
                  <c:v>-0.49140049140049141</c:v>
                </c:pt>
              </c:numCache>
            </c:numRef>
          </c:yVal>
          <c:smooth val="1"/>
          <c:extLst>
            <c:ext xmlns:c16="http://schemas.microsoft.com/office/drawing/2014/chart" uri="{C3380CC4-5D6E-409C-BE32-E72D297353CC}">
              <c16:uniqueId val="{00000005-946A-430F-8DEB-EB91F8AF165D}"/>
            </c:ext>
          </c:extLst>
        </c:ser>
        <c:dLbls>
          <c:showLegendKey val="0"/>
          <c:showVal val="0"/>
          <c:showCatName val="0"/>
          <c:showSerName val="0"/>
          <c:showPercent val="0"/>
          <c:showBubbleSize val="0"/>
        </c:dLbls>
        <c:axId val="614678024"/>
        <c:axId val="614685896"/>
      </c:scatterChart>
      <c:valAx>
        <c:axId val="614678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change in parameter from baseline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85896"/>
        <c:crosses val="autoZero"/>
        <c:crossBetween val="midCat"/>
      </c:valAx>
      <c:valAx>
        <c:axId val="614685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%change in HRSG</a:t>
                </a:r>
                <a:r>
                  <a:rPr lang="en-US" baseline="0"/>
                  <a:t> Condenser Duty</a:t>
                </a:r>
                <a:endParaRPr lang="en-US"/>
              </a:p>
            </c:rich>
          </c:tx>
          <c:layout>
            <c:manualLayout>
              <c:xMode val="edge"/>
              <c:yMode val="edge"/>
              <c:x val="1.3827229929592131E-2"/>
              <c:y val="0.16414589769199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678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Thermal Efficiencies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Bi_m!$A$3:$A$7</c:f>
              <c:numCache>
                <c:formatCode>General</c:formatCode>
                <c:ptCount val="5"/>
                <c:pt idx="0">
                  <c:v>0.13</c:v>
                </c:pt>
                <c:pt idx="1">
                  <c:v>0.14000000000000001</c:v>
                </c:pt>
                <c:pt idx="2">
                  <c:v>0.15</c:v>
                </c:pt>
                <c:pt idx="3">
                  <c:v>0.16</c:v>
                </c:pt>
                <c:pt idx="4">
                  <c:v>0.17</c:v>
                </c:pt>
              </c:numCache>
            </c:numRef>
          </c:xVal>
          <c:yVal>
            <c:numRef>
              <c:f>Bi_m!$K$3:$K$7</c:f>
              <c:numCache>
                <c:formatCode>General</c:formatCode>
                <c:ptCount val="5"/>
                <c:pt idx="0">
                  <c:v>0.42362660000000002</c:v>
                </c:pt>
                <c:pt idx="1">
                  <c:v>0.42288599999999998</c:v>
                </c:pt>
                <c:pt idx="2">
                  <c:v>0.42214489999999999</c:v>
                </c:pt>
                <c:pt idx="3">
                  <c:v>0.42140480000000002</c:v>
                </c:pt>
                <c:pt idx="4">
                  <c:v>0.42054079999999999</c:v>
                </c:pt>
              </c:numCache>
            </c:numRef>
          </c:yVal>
          <c:smooth val="1"/>
          <c:extLst>
            <c:ext xmlns:c16="http://schemas.microsoft.com/office/drawing/2014/chart" uri="{C3380CC4-5D6E-409C-BE32-E72D297353CC}">
              <c16:uniqueId val="{00000000-E59F-4467-AAD9-FF82E9A5D5F3}"/>
            </c:ext>
          </c:extLst>
        </c:ser>
        <c:ser>
          <c:idx val="1"/>
          <c:order val="1"/>
          <c:tx>
            <c:v>Steam Turbine</c:v>
          </c:tx>
          <c:spPr>
            <a:ln w="19050" cap="rnd">
              <a:solidFill>
                <a:schemeClr val="accent2"/>
              </a:solidFill>
              <a:round/>
            </a:ln>
            <a:effectLst/>
          </c:spPr>
          <c:marker>
            <c:symbol val="none"/>
          </c:marker>
          <c:xVal>
            <c:numRef>
              <c:f>Bi_m!$A$3:$A$7</c:f>
              <c:numCache>
                <c:formatCode>General</c:formatCode>
                <c:ptCount val="5"/>
                <c:pt idx="0">
                  <c:v>0.13</c:v>
                </c:pt>
                <c:pt idx="1">
                  <c:v>0.14000000000000001</c:v>
                </c:pt>
                <c:pt idx="2">
                  <c:v>0.15</c:v>
                </c:pt>
                <c:pt idx="3">
                  <c:v>0.16</c:v>
                </c:pt>
                <c:pt idx="4">
                  <c:v>0.17</c:v>
                </c:pt>
              </c:numCache>
            </c:numRef>
          </c:xVal>
          <c:yVal>
            <c:numRef>
              <c:f>Bi_m!$L$3:$L$7</c:f>
              <c:numCache>
                <c:formatCode>General</c:formatCode>
                <c:ptCount val="5"/>
                <c:pt idx="0">
                  <c:v>0.40412809999999999</c:v>
                </c:pt>
                <c:pt idx="1">
                  <c:v>0.40411380000000002</c:v>
                </c:pt>
                <c:pt idx="2">
                  <c:v>0.4040918</c:v>
                </c:pt>
                <c:pt idx="3">
                  <c:v>0.40408080000000002</c:v>
                </c:pt>
                <c:pt idx="4">
                  <c:v>0.40406199999999998</c:v>
                </c:pt>
              </c:numCache>
            </c:numRef>
          </c:yVal>
          <c:smooth val="1"/>
          <c:extLst>
            <c:ext xmlns:c16="http://schemas.microsoft.com/office/drawing/2014/chart" uri="{C3380CC4-5D6E-409C-BE32-E72D297353CC}">
              <c16:uniqueId val="{00000001-E59F-4467-AAD9-FF82E9A5D5F3}"/>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Bi_m!$A$3:$A$7</c:f>
              <c:numCache>
                <c:formatCode>General</c:formatCode>
                <c:ptCount val="5"/>
                <c:pt idx="0">
                  <c:v>0.13</c:v>
                </c:pt>
                <c:pt idx="1">
                  <c:v>0.14000000000000001</c:v>
                </c:pt>
                <c:pt idx="2">
                  <c:v>0.15</c:v>
                </c:pt>
                <c:pt idx="3">
                  <c:v>0.16</c:v>
                </c:pt>
                <c:pt idx="4">
                  <c:v>0.17</c:v>
                </c:pt>
              </c:numCache>
            </c:numRef>
          </c:xVal>
          <c:yVal>
            <c:numRef>
              <c:f>Bi_m!$M$3:$M$7</c:f>
              <c:numCache>
                <c:formatCode>General</c:formatCode>
                <c:ptCount val="5"/>
                <c:pt idx="0">
                  <c:v>0.62123759999999995</c:v>
                </c:pt>
                <c:pt idx="1">
                  <c:v>0.62049699999999997</c:v>
                </c:pt>
                <c:pt idx="2">
                  <c:v>0.61975559999999996</c:v>
                </c:pt>
                <c:pt idx="3">
                  <c:v>0.61902199999999996</c:v>
                </c:pt>
                <c:pt idx="4">
                  <c:v>0.61815790000000004</c:v>
                </c:pt>
              </c:numCache>
            </c:numRef>
          </c:yVal>
          <c:smooth val="1"/>
          <c:extLst>
            <c:ext xmlns:c16="http://schemas.microsoft.com/office/drawing/2014/chart" uri="{C3380CC4-5D6E-409C-BE32-E72D297353CC}">
              <c16:uniqueId val="{00000002-E59F-4467-AAD9-FF82E9A5D5F3}"/>
            </c:ext>
          </c:extLst>
        </c:ser>
        <c:dLbls>
          <c:showLegendKey val="0"/>
          <c:showVal val="0"/>
          <c:showCatName val="0"/>
          <c:showSerName val="0"/>
          <c:showPercent val="0"/>
          <c:showBubbleSize val="0"/>
        </c:dLbls>
        <c:axId val="601058136"/>
        <c:axId val="601052888"/>
      </c:scatterChart>
      <c:valAx>
        <c:axId val="643777736"/>
        <c:scaling>
          <c:orientation val="minMax"/>
          <c:min val="0.1200000000000000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Metal Biot Number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min val="0.395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Thermal Efficiency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0.63000000000000012"/>
          <c:min val="0.6100000000000001"/>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LHV Net Plant Efficiency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General"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v>Capital Cost</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'COE Results'!$B$1:$J$1</c:f>
              <c:strCache>
                <c:ptCount val="9"/>
                <c:pt idx="0">
                  <c:v>F-Class Baseline</c:v>
                </c:pt>
                <c:pt idx="1">
                  <c:v>H-Class Baseline</c:v>
                </c:pt>
                <c:pt idx="2">
                  <c:v>Blade 1</c:v>
                </c:pt>
                <c:pt idx="3">
                  <c:v>Blade 2</c:v>
                </c:pt>
                <c:pt idx="4">
                  <c:v>Blade 3</c:v>
                </c:pt>
                <c:pt idx="5">
                  <c:v>Blade 4</c:v>
                </c:pt>
                <c:pt idx="6">
                  <c:v>Blade 5</c:v>
                </c:pt>
                <c:pt idx="7">
                  <c:v>Blade 6</c:v>
                </c:pt>
                <c:pt idx="8">
                  <c:v>Blade 7</c:v>
                </c:pt>
              </c:strCache>
            </c:strRef>
          </c:cat>
          <c:val>
            <c:numRef>
              <c:f>'COE Results'!$B$25:$J$25</c:f>
              <c:numCache>
                <c:formatCode>0.0</c:formatCode>
                <c:ptCount val="9"/>
                <c:pt idx="0">
                  <c:v>12.910523092856739</c:v>
                </c:pt>
                <c:pt idx="1">
                  <c:v>11.463192261360861</c:v>
                </c:pt>
                <c:pt idx="2">
                  <c:v>11.146269004823552</c:v>
                </c:pt>
                <c:pt idx="3">
                  <c:v>11.070667997065788</c:v>
                </c:pt>
                <c:pt idx="4">
                  <c:v>11.065325556363931</c:v>
                </c:pt>
                <c:pt idx="5">
                  <c:v>11.063668902758643</c:v>
                </c:pt>
                <c:pt idx="6">
                  <c:v>11.164341004854807</c:v>
                </c:pt>
                <c:pt idx="7">
                  <c:v>10.999268873245963</c:v>
                </c:pt>
                <c:pt idx="8">
                  <c:v>10.872677456907569</c:v>
                </c:pt>
              </c:numCache>
            </c:numRef>
          </c:val>
          <c:extLst>
            <c:ext xmlns:c16="http://schemas.microsoft.com/office/drawing/2014/chart" uri="{C3380CC4-5D6E-409C-BE32-E72D297353CC}">
              <c16:uniqueId val="{00000000-4DBC-41FB-8D88-0051EDAFBAAE}"/>
            </c:ext>
          </c:extLst>
        </c:ser>
        <c:ser>
          <c:idx val="2"/>
          <c:order val="1"/>
          <c:tx>
            <c:v>Fixed Costs</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'COE Results'!$B$1:$J$1</c:f>
              <c:strCache>
                <c:ptCount val="9"/>
                <c:pt idx="0">
                  <c:v>F-Class Baseline</c:v>
                </c:pt>
                <c:pt idx="1">
                  <c:v>H-Class Baseline</c:v>
                </c:pt>
                <c:pt idx="2">
                  <c:v>Blade 1</c:v>
                </c:pt>
                <c:pt idx="3">
                  <c:v>Blade 2</c:v>
                </c:pt>
                <c:pt idx="4">
                  <c:v>Blade 3</c:v>
                </c:pt>
                <c:pt idx="5">
                  <c:v>Blade 4</c:v>
                </c:pt>
                <c:pt idx="6">
                  <c:v>Blade 5</c:v>
                </c:pt>
                <c:pt idx="7">
                  <c:v>Blade 6</c:v>
                </c:pt>
                <c:pt idx="8">
                  <c:v>Blade 7</c:v>
                </c:pt>
              </c:strCache>
            </c:strRef>
          </c:cat>
          <c:val>
            <c:numRef>
              <c:f>'COE Results'!$B$26:$J$26</c:f>
              <c:numCache>
                <c:formatCode>0.0</c:formatCode>
                <c:ptCount val="9"/>
                <c:pt idx="0">
                  <c:v>3.4813237377412634</c:v>
                </c:pt>
                <c:pt idx="1">
                  <c:v>3.0078461701682797</c:v>
                </c:pt>
                <c:pt idx="2">
                  <c:v>2.9184399890280588</c:v>
                </c:pt>
                <c:pt idx="3">
                  <c:v>2.897168655977052</c:v>
                </c:pt>
                <c:pt idx="4">
                  <c:v>2.8958643671496889</c:v>
                </c:pt>
                <c:pt idx="5">
                  <c:v>2.8952355980481568</c:v>
                </c:pt>
                <c:pt idx="6">
                  <c:v>2.9239338103604391</c:v>
                </c:pt>
                <c:pt idx="7">
                  <c:v>2.8772752963133494</c:v>
                </c:pt>
                <c:pt idx="8">
                  <c:v>2.8420610108278259</c:v>
                </c:pt>
              </c:numCache>
            </c:numRef>
          </c:val>
          <c:extLst>
            <c:ext xmlns:c16="http://schemas.microsoft.com/office/drawing/2014/chart" uri="{C3380CC4-5D6E-409C-BE32-E72D297353CC}">
              <c16:uniqueId val="{00000001-4DBC-41FB-8D88-0051EDAFBAAE}"/>
            </c:ext>
          </c:extLst>
        </c:ser>
        <c:ser>
          <c:idx val="0"/>
          <c:order val="2"/>
          <c:tx>
            <c:v>Variable Costs</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'COE Results'!$B$1:$J$1</c:f>
              <c:strCache>
                <c:ptCount val="9"/>
                <c:pt idx="0">
                  <c:v>F-Class Baseline</c:v>
                </c:pt>
                <c:pt idx="1">
                  <c:v>H-Class Baseline</c:v>
                </c:pt>
                <c:pt idx="2">
                  <c:v>Blade 1</c:v>
                </c:pt>
                <c:pt idx="3">
                  <c:v>Blade 2</c:v>
                </c:pt>
                <c:pt idx="4">
                  <c:v>Blade 3</c:v>
                </c:pt>
                <c:pt idx="5">
                  <c:v>Blade 4</c:v>
                </c:pt>
                <c:pt idx="6">
                  <c:v>Blade 5</c:v>
                </c:pt>
                <c:pt idx="7">
                  <c:v>Blade 6</c:v>
                </c:pt>
                <c:pt idx="8">
                  <c:v>Blade 7</c:v>
                </c:pt>
              </c:strCache>
            </c:strRef>
          </c:cat>
          <c:val>
            <c:numRef>
              <c:f>'COE Results'!$B$27:$J$27</c:f>
              <c:numCache>
                <c:formatCode>0.0</c:formatCode>
                <c:ptCount val="9"/>
                <c:pt idx="0">
                  <c:v>1.6600025931062623</c:v>
                </c:pt>
                <c:pt idx="1">
                  <c:v>1.4617248102125524</c:v>
                </c:pt>
                <c:pt idx="2">
                  <c:v>1.4136024432778174</c:v>
                </c:pt>
                <c:pt idx="3">
                  <c:v>1.402100125575318</c:v>
                </c:pt>
                <c:pt idx="4">
                  <c:v>1.4011318792024412</c:v>
                </c:pt>
                <c:pt idx="5">
                  <c:v>1.4010496758520068</c:v>
                </c:pt>
                <c:pt idx="6">
                  <c:v>1.4159747124278232</c:v>
                </c:pt>
                <c:pt idx="7">
                  <c:v>1.3911861980687947</c:v>
                </c:pt>
                <c:pt idx="8">
                  <c:v>1.3716459215789467</c:v>
                </c:pt>
              </c:numCache>
            </c:numRef>
          </c:val>
          <c:extLst>
            <c:ext xmlns:c16="http://schemas.microsoft.com/office/drawing/2014/chart" uri="{C3380CC4-5D6E-409C-BE32-E72D297353CC}">
              <c16:uniqueId val="{00000002-4DBC-41FB-8D88-0051EDAFBAAE}"/>
            </c:ext>
          </c:extLst>
        </c:ser>
        <c:ser>
          <c:idx val="3"/>
          <c:order val="3"/>
          <c:tx>
            <c:v>Fuel Cost</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'COE Results'!$B$1:$J$1</c:f>
              <c:strCache>
                <c:ptCount val="9"/>
                <c:pt idx="0">
                  <c:v>F-Class Baseline</c:v>
                </c:pt>
                <c:pt idx="1">
                  <c:v>H-Class Baseline</c:v>
                </c:pt>
                <c:pt idx="2">
                  <c:v>Blade 1</c:v>
                </c:pt>
                <c:pt idx="3">
                  <c:v>Blade 2</c:v>
                </c:pt>
                <c:pt idx="4">
                  <c:v>Blade 3</c:v>
                </c:pt>
                <c:pt idx="5">
                  <c:v>Blade 4</c:v>
                </c:pt>
                <c:pt idx="6">
                  <c:v>Blade 5</c:v>
                </c:pt>
                <c:pt idx="7">
                  <c:v>Blade 6</c:v>
                </c:pt>
                <c:pt idx="8">
                  <c:v>Blade 7</c:v>
                </c:pt>
              </c:strCache>
            </c:strRef>
          </c:cat>
          <c:val>
            <c:numRef>
              <c:f>'COE Results'!$B$28:$J$28</c:f>
              <c:numCache>
                <c:formatCode>0.0</c:formatCode>
                <c:ptCount val="9"/>
                <c:pt idx="0">
                  <c:v>23.84905933015574</c:v>
                </c:pt>
                <c:pt idx="1">
                  <c:v>22.880624897957276</c:v>
                </c:pt>
                <c:pt idx="2">
                  <c:v>21.82915236502874</c:v>
                </c:pt>
                <c:pt idx="3">
                  <c:v>21.582078743398476</c:v>
                </c:pt>
                <c:pt idx="4">
                  <c:v>21.577822394861808</c:v>
                </c:pt>
                <c:pt idx="5">
                  <c:v>21.561623102136004</c:v>
                </c:pt>
                <c:pt idx="6">
                  <c:v>21.915355980965575</c:v>
                </c:pt>
                <c:pt idx="7">
                  <c:v>21.361760903665679</c:v>
                </c:pt>
                <c:pt idx="8">
                  <c:v>20.974864333257834</c:v>
                </c:pt>
              </c:numCache>
            </c:numRef>
          </c:val>
          <c:extLst>
            <c:ext xmlns:c16="http://schemas.microsoft.com/office/drawing/2014/chart" uri="{C3380CC4-5D6E-409C-BE32-E72D297353CC}">
              <c16:uniqueId val="{00000003-4DBC-41FB-8D88-0051EDAFBAAE}"/>
            </c:ext>
          </c:extLst>
        </c:ser>
        <c:dLbls>
          <c:showLegendKey val="0"/>
          <c:showVal val="0"/>
          <c:showCatName val="0"/>
          <c:showSerName val="0"/>
          <c:showPercent val="0"/>
          <c:showBubbleSize val="0"/>
        </c:dLbls>
        <c:gapWidth val="150"/>
        <c:overlap val="100"/>
        <c:axId val="652285672"/>
        <c:axId val="652286000"/>
      </c:barChart>
      <c:catAx>
        <c:axId val="6522856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52286000"/>
        <c:crosses val="autoZero"/>
        <c:auto val="1"/>
        <c:lblAlgn val="ctr"/>
        <c:lblOffset val="100"/>
        <c:noMultiLvlLbl val="0"/>
      </c:catAx>
      <c:valAx>
        <c:axId val="65228600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dirty="0"/>
                  <a:t>Cost of Electricity ($/MWh)</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52285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Owner's Costs Breakdown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'Owner''s Costs Results'!$AD$1</c:f>
              <c:strCache>
                <c:ptCount val="1"/>
                <c:pt idx="0">
                  <c:v>Pre-Production Costs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multiLvlStrRef>
              <c:f>'Owner''s Costs Results'!$AB$2:$AC$19</c:f>
              <c:multiLvlStrCache>
                <c:ptCount val="18"/>
                <c:lvl>
                  <c:pt idx="0">
                    <c:v>TOC</c:v>
                  </c:pt>
                  <c:pt idx="1">
                    <c:v>TASC</c:v>
                  </c:pt>
                  <c:pt idx="2">
                    <c:v>TOC</c:v>
                  </c:pt>
                  <c:pt idx="3">
                    <c:v>TASC</c:v>
                  </c:pt>
                  <c:pt idx="4">
                    <c:v>TOC</c:v>
                  </c:pt>
                  <c:pt idx="5">
                    <c:v>TASC</c:v>
                  </c:pt>
                  <c:pt idx="6">
                    <c:v>TOC</c:v>
                  </c:pt>
                  <c:pt idx="7">
                    <c:v>TASC</c:v>
                  </c:pt>
                  <c:pt idx="8">
                    <c:v>TOC</c:v>
                  </c:pt>
                  <c:pt idx="9">
                    <c:v>TASC</c:v>
                  </c:pt>
                  <c:pt idx="10">
                    <c:v>TOC</c:v>
                  </c:pt>
                  <c:pt idx="11">
                    <c:v>TASC</c:v>
                  </c:pt>
                  <c:pt idx="12">
                    <c:v>TOC</c:v>
                  </c:pt>
                  <c:pt idx="13">
                    <c:v>TASC</c:v>
                  </c:pt>
                  <c:pt idx="14">
                    <c:v>TOC</c:v>
                  </c:pt>
                  <c:pt idx="15">
                    <c:v>TASC</c:v>
                  </c:pt>
                  <c:pt idx="16">
                    <c:v>TOC</c:v>
                  </c:pt>
                  <c:pt idx="17">
                    <c:v>TASC</c:v>
                  </c:pt>
                </c:lvl>
                <c:lvl>
                  <c:pt idx="0">
                    <c:v>F-Class Baseline</c:v>
                  </c:pt>
                  <c:pt idx="2">
                    <c:v>H-Class Baseline</c:v>
                  </c:pt>
                  <c:pt idx="4">
                    <c:v>Blade 1</c:v>
                  </c:pt>
                  <c:pt idx="6">
                    <c:v>Blade 2</c:v>
                  </c:pt>
                  <c:pt idx="8">
                    <c:v>Blade 3</c:v>
                  </c:pt>
                  <c:pt idx="10">
                    <c:v>Blade 4</c:v>
                  </c:pt>
                  <c:pt idx="12">
                    <c:v>Blade 5</c:v>
                  </c:pt>
                  <c:pt idx="14">
                    <c:v>Blade 6</c:v>
                  </c:pt>
                  <c:pt idx="16">
                    <c:v>Blade 7</c:v>
                  </c:pt>
                </c:lvl>
              </c:multiLvlStrCache>
            </c:multiLvlStrRef>
          </c:cat>
          <c:val>
            <c:numRef>
              <c:f>'Owner''s Costs Results'!$AD$2:$AD$19</c:f>
              <c:numCache>
                <c:formatCode>General</c:formatCode>
                <c:ptCount val="18"/>
                <c:pt idx="0" formatCode="&quot;$&quot;#,##0">
                  <c:v>18914.58250201487</c:v>
                </c:pt>
                <c:pt idx="2" formatCode="&quot;$&quot;#,##0">
                  <c:v>23204.438743066712</c:v>
                </c:pt>
                <c:pt idx="4" formatCode="&quot;$&quot;#,##0">
                  <c:v>23540.078118176098</c:v>
                </c:pt>
                <c:pt idx="6" formatCode="&quot;$&quot;#,##0">
                  <c:v>23621.797650258675</c:v>
                </c:pt>
                <c:pt idx="8" formatCode="&quot;$&quot;#,##0">
                  <c:v>23616.384591053171</c:v>
                </c:pt>
                <c:pt idx="10" formatCode="&quot;$&quot;#,##0">
                  <c:v>23627.425726520392</c:v>
                </c:pt>
                <c:pt idx="12" formatCode="&quot;$&quot;#,##0">
                  <c:v>23498.125183629185</c:v>
                </c:pt>
                <c:pt idx="14" formatCode="&quot;$&quot;#,##0">
                  <c:v>23689.52269944458</c:v>
                </c:pt>
                <c:pt idx="16" formatCode="&quot;$&quot;#,##0">
                  <c:v>23809.681798111502</c:v>
                </c:pt>
              </c:numCache>
            </c:numRef>
          </c:val>
          <c:extLst>
            <c:ext xmlns:c16="http://schemas.microsoft.com/office/drawing/2014/chart" uri="{C3380CC4-5D6E-409C-BE32-E72D297353CC}">
              <c16:uniqueId val="{00000000-5B64-4E06-96D3-22A7447ED2ED}"/>
            </c:ext>
          </c:extLst>
        </c:ser>
        <c:ser>
          <c:idx val="1"/>
          <c:order val="1"/>
          <c:tx>
            <c:strRef>
              <c:f>'Owner''s Costs Results'!$AE$1</c:f>
              <c:strCache>
                <c:ptCount val="1"/>
                <c:pt idx="0">
                  <c:v>Inventory Capital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multiLvlStrRef>
              <c:f>'Owner''s Costs Results'!$AB$2:$AC$19</c:f>
              <c:multiLvlStrCache>
                <c:ptCount val="18"/>
                <c:lvl>
                  <c:pt idx="0">
                    <c:v>TOC</c:v>
                  </c:pt>
                  <c:pt idx="1">
                    <c:v>TASC</c:v>
                  </c:pt>
                  <c:pt idx="2">
                    <c:v>TOC</c:v>
                  </c:pt>
                  <c:pt idx="3">
                    <c:v>TASC</c:v>
                  </c:pt>
                  <c:pt idx="4">
                    <c:v>TOC</c:v>
                  </c:pt>
                  <c:pt idx="5">
                    <c:v>TASC</c:v>
                  </c:pt>
                  <c:pt idx="6">
                    <c:v>TOC</c:v>
                  </c:pt>
                  <c:pt idx="7">
                    <c:v>TASC</c:v>
                  </c:pt>
                  <c:pt idx="8">
                    <c:v>TOC</c:v>
                  </c:pt>
                  <c:pt idx="9">
                    <c:v>TASC</c:v>
                  </c:pt>
                  <c:pt idx="10">
                    <c:v>TOC</c:v>
                  </c:pt>
                  <c:pt idx="11">
                    <c:v>TASC</c:v>
                  </c:pt>
                  <c:pt idx="12">
                    <c:v>TOC</c:v>
                  </c:pt>
                  <c:pt idx="13">
                    <c:v>TASC</c:v>
                  </c:pt>
                  <c:pt idx="14">
                    <c:v>TOC</c:v>
                  </c:pt>
                  <c:pt idx="15">
                    <c:v>TASC</c:v>
                  </c:pt>
                  <c:pt idx="16">
                    <c:v>TOC</c:v>
                  </c:pt>
                  <c:pt idx="17">
                    <c:v>TASC</c:v>
                  </c:pt>
                </c:lvl>
                <c:lvl>
                  <c:pt idx="0">
                    <c:v>F-Class Baseline</c:v>
                  </c:pt>
                  <c:pt idx="2">
                    <c:v>H-Class Baseline</c:v>
                  </c:pt>
                  <c:pt idx="4">
                    <c:v>Blade 1</c:v>
                  </c:pt>
                  <c:pt idx="6">
                    <c:v>Blade 2</c:v>
                  </c:pt>
                  <c:pt idx="8">
                    <c:v>Blade 3</c:v>
                  </c:pt>
                  <c:pt idx="10">
                    <c:v>Blade 4</c:v>
                  </c:pt>
                  <c:pt idx="12">
                    <c:v>Blade 5</c:v>
                  </c:pt>
                  <c:pt idx="14">
                    <c:v>Blade 6</c:v>
                  </c:pt>
                  <c:pt idx="16">
                    <c:v>Blade 7</c:v>
                  </c:pt>
                </c:lvl>
              </c:multiLvlStrCache>
            </c:multiLvlStrRef>
          </c:cat>
          <c:val>
            <c:numRef>
              <c:f>'Owner''s Costs Results'!$AE$2:$AE$19</c:f>
              <c:numCache>
                <c:formatCode>General</c:formatCode>
                <c:ptCount val="18"/>
                <c:pt idx="0" formatCode="&quot;$&quot;#,##0">
                  <c:v>3027.1139753613761</c:v>
                </c:pt>
                <c:pt idx="2" formatCode="&quot;$&quot;#,##0">
                  <c:v>3699.2519515213426</c:v>
                </c:pt>
                <c:pt idx="4" formatCode="&quot;$&quot;#,##0">
                  <c:v>3762.7893007692105</c:v>
                </c:pt>
                <c:pt idx="6" formatCode="&quot;$&quot;#,##0">
                  <c:v>3778.2374105727122</c:v>
                </c:pt>
                <c:pt idx="8" formatCode="&quot;$&quot;#,##0">
                  <c:v>3776.9536138498088</c:v>
                </c:pt>
                <c:pt idx="10" formatCode="&quot;$&quot;#,##0">
                  <c:v>3779.2795031613805</c:v>
                </c:pt>
                <c:pt idx="12" formatCode="&quot;$&quot;#,##0">
                  <c:v>3754.2888761424251</c:v>
                </c:pt>
                <c:pt idx="14" formatCode="&quot;$&quot;#,##0">
                  <c:v>3754.2888761424251</c:v>
                </c:pt>
                <c:pt idx="16" formatCode="&quot;$&quot;#,##0">
                  <c:v>3813.0582134224201</c:v>
                </c:pt>
              </c:numCache>
            </c:numRef>
          </c:val>
          <c:extLst>
            <c:ext xmlns:c16="http://schemas.microsoft.com/office/drawing/2014/chart" uri="{C3380CC4-5D6E-409C-BE32-E72D297353CC}">
              <c16:uniqueId val="{00000001-5B64-4E06-96D3-22A7447ED2ED}"/>
            </c:ext>
          </c:extLst>
        </c:ser>
        <c:ser>
          <c:idx val="2"/>
          <c:order val="2"/>
          <c:tx>
            <c:strRef>
              <c:f>'Owner''s Costs Results'!$AF$1</c:f>
              <c:strCache>
                <c:ptCount val="1"/>
                <c:pt idx="0">
                  <c:v>Initial Cost for Catalyst and Chemicals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multiLvlStrRef>
              <c:f>'Owner''s Costs Results'!$AB$2:$AC$19</c:f>
              <c:multiLvlStrCache>
                <c:ptCount val="18"/>
                <c:lvl>
                  <c:pt idx="0">
                    <c:v>TOC</c:v>
                  </c:pt>
                  <c:pt idx="1">
                    <c:v>TASC</c:v>
                  </c:pt>
                  <c:pt idx="2">
                    <c:v>TOC</c:v>
                  </c:pt>
                  <c:pt idx="3">
                    <c:v>TASC</c:v>
                  </c:pt>
                  <c:pt idx="4">
                    <c:v>TOC</c:v>
                  </c:pt>
                  <c:pt idx="5">
                    <c:v>TASC</c:v>
                  </c:pt>
                  <c:pt idx="6">
                    <c:v>TOC</c:v>
                  </c:pt>
                  <c:pt idx="7">
                    <c:v>TASC</c:v>
                  </c:pt>
                  <c:pt idx="8">
                    <c:v>TOC</c:v>
                  </c:pt>
                  <c:pt idx="9">
                    <c:v>TASC</c:v>
                  </c:pt>
                  <c:pt idx="10">
                    <c:v>TOC</c:v>
                  </c:pt>
                  <c:pt idx="11">
                    <c:v>TASC</c:v>
                  </c:pt>
                  <c:pt idx="12">
                    <c:v>TOC</c:v>
                  </c:pt>
                  <c:pt idx="13">
                    <c:v>TASC</c:v>
                  </c:pt>
                  <c:pt idx="14">
                    <c:v>TOC</c:v>
                  </c:pt>
                  <c:pt idx="15">
                    <c:v>TASC</c:v>
                  </c:pt>
                  <c:pt idx="16">
                    <c:v>TOC</c:v>
                  </c:pt>
                  <c:pt idx="17">
                    <c:v>TASC</c:v>
                  </c:pt>
                </c:lvl>
                <c:lvl>
                  <c:pt idx="0">
                    <c:v>F-Class Baseline</c:v>
                  </c:pt>
                  <c:pt idx="2">
                    <c:v>H-Class Baseline</c:v>
                  </c:pt>
                  <c:pt idx="4">
                    <c:v>Blade 1</c:v>
                  </c:pt>
                  <c:pt idx="6">
                    <c:v>Blade 2</c:v>
                  </c:pt>
                  <c:pt idx="8">
                    <c:v>Blade 3</c:v>
                  </c:pt>
                  <c:pt idx="10">
                    <c:v>Blade 4</c:v>
                  </c:pt>
                  <c:pt idx="12">
                    <c:v>Blade 5</c:v>
                  </c:pt>
                  <c:pt idx="14">
                    <c:v>Blade 6</c:v>
                  </c:pt>
                  <c:pt idx="16">
                    <c:v>Blade 7</c:v>
                  </c:pt>
                </c:lvl>
              </c:multiLvlStrCache>
            </c:multiLvlStrRef>
          </c:cat>
          <c:val>
            <c:numRef>
              <c:f>'Owner''s Costs Results'!$AF$2:$AF$19</c:f>
              <c:numCache>
                <c:formatCode>General</c:formatCode>
                <c:ptCount val="18"/>
                <c:pt idx="0" formatCode="&quot;$&quot;#,##0">
                  <c:v>847.29950331563339</c:v>
                </c:pt>
                <c:pt idx="2" formatCode="&quot;$&quot;#,##0">
                  <c:v>1114.0635</c:v>
                </c:pt>
                <c:pt idx="4" formatCode="&quot;$&quot;#,##0">
                  <c:v>1114.0635</c:v>
                </c:pt>
                <c:pt idx="6" formatCode="&quot;$&quot;#,##0">
                  <c:v>1114.0635</c:v>
                </c:pt>
                <c:pt idx="8" formatCode="&quot;$&quot;#,##0">
                  <c:v>1114.0635</c:v>
                </c:pt>
                <c:pt idx="10" formatCode="&quot;$&quot;#,##0">
                  <c:v>1114.0635</c:v>
                </c:pt>
                <c:pt idx="12" formatCode="&quot;$&quot;#,##0">
                  <c:v>1114.0635</c:v>
                </c:pt>
                <c:pt idx="14" formatCode="&quot;$&quot;#,##0">
                  <c:v>1114.0635</c:v>
                </c:pt>
                <c:pt idx="16" formatCode="&quot;$&quot;#,##0">
                  <c:v>1114.0635</c:v>
                </c:pt>
              </c:numCache>
            </c:numRef>
          </c:val>
          <c:extLst>
            <c:ext xmlns:c16="http://schemas.microsoft.com/office/drawing/2014/chart" uri="{C3380CC4-5D6E-409C-BE32-E72D297353CC}">
              <c16:uniqueId val="{00000002-5B64-4E06-96D3-22A7447ED2ED}"/>
            </c:ext>
          </c:extLst>
        </c:ser>
        <c:ser>
          <c:idx val="3"/>
          <c:order val="3"/>
          <c:tx>
            <c:strRef>
              <c:f>'Owner''s Costs Results'!$AG$1</c:f>
              <c:strCache>
                <c:ptCount val="1"/>
                <c:pt idx="0">
                  <c:v>Land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multiLvlStrRef>
              <c:f>'Owner''s Costs Results'!$AB$2:$AC$19</c:f>
              <c:multiLvlStrCache>
                <c:ptCount val="18"/>
                <c:lvl>
                  <c:pt idx="0">
                    <c:v>TOC</c:v>
                  </c:pt>
                  <c:pt idx="1">
                    <c:v>TASC</c:v>
                  </c:pt>
                  <c:pt idx="2">
                    <c:v>TOC</c:v>
                  </c:pt>
                  <c:pt idx="3">
                    <c:v>TASC</c:v>
                  </c:pt>
                  <c:pt idx="4">
                    <c:v>TOC</c:v>
                  </c:pt>
                  <c:pt idx="5">
                    <c:v>TASC</c:v>
                  </c:pt>
                  <c:pt idx="6">
                    <c:v>TOC</c:v>
                  </c:pt>
                  <c:pt idx="7">
                    <c:v>TASC</c:v>
                  </c:pt>
                  <c:pt idx="8">
                    <c:v>TOC</c:v>
                  </c:pt>
                  <c:pt idx="9">
                    <c:v>TASC</c:v>
                  </c:pt>
                  <c:pt idx="10">
                    <c:v>TOC</c:v>
                  </c:pt>
                  <c:pt idx="11">
                    <c:v>TASC</c:v>
                  </c:pt>
                  <c:pt idx="12">
                    <c:v>TOC</c:v>
                  </c:pt>
                  <c:pt idx="13">
                    <c:v>TASC</c:v>
                  </c:pt>
                  <c:pt idx="14">
                    <c:v>TOC</c:v>
                  </c:pt>
                  <c:pt idx="15">
                    <c:v>TASC</c:v>
                  </c:pt>
                  <c:pt idx="16">
                    <c:v>TOC</c:v>
                  </c:pt>
                  <c:pt idx="17">
                    <c:v>TASC</c:v>
                  </c:pt>
                </c:lvl>
                <c:lvl>
                  <c:pt idx="0">
                    <c:v>F-Class Baseline</c:v>
                  </c:pt>
                  <c:pt idx="2">
                    <c:v>H-Class Baseline</c:v>
                  </c:pt>
                  <c:pt idx="4">
                    <c:v>Blade 1</c:v>
                  </c:pt>
                  <c:pt idx="6">
                    <c:v>Blade 2</c:v>
                  </c:pt>
                  <c:pt idx="8">
                    <c:v>Blade 3</c:v>
                  </c:pt>
                  <c:pt idx="10">
                    <c:v>Blade 4</c:v>
                  </c:pt>
                  <c:pt idx="12">
                    <c:v>Blade 5</c:v>
                  </c:pt>
                  <c:pt idx="14">
                    <c:v>Blade 6</c:v>
                  </c:pt>
                  <c:pt idx="16">
                    <c:v>Blade 7</c:v>
                  </c:pt>
                </c:lvl>
              </c:multiLvlStrCache>
            </c:multiLvlStrRef>
          </c:cat>
          <c:val>
            <c:numRef>
              <c:f>'Owner''s Costs Results'!$AG$2:$AG$19</c:f>
              <c:numCache>
                <c:formatCode>General</c:formatCode>
                <c:ptCount val="18"/>
                <c:pt idx="0" formatCode="&quot;$&quot;#,##0">
                  <c:v>300</c:v>
                </c:pt>
                <c:pt idx="2" formatCode="&quot;$&quot;#,##0">
                  <c:v>300</c:v>
                </c:pt>
                <c:pt idx="4" formatCode="&quot;$&quot;#,##0">
                  <c:v>300</c:v>
                </c:pt>
                <c:pt idx="6" formatCode="&quot;$&quot;#,##0">
                  <c:v>300</c:v>
                </c:pt>
                <c:pt idx="8" formatCode="&quot;$&quot;#,##0">
                  <c:v>300</c:v>
                </c:pt>
                <c:pt idx="10" formatCode="&quot;$&quot;#,##0">
                  <c:v>300</c:v>
                </c:pt>
                <c:pt idx="12" formatCode="&quot;$&quot;#,##0">
                  <c:v>300</c:v>
                </c:pt>
                <c:pt idx="14" formatCode="&quot;$&quot;#,##0">
                  <c:v>300</c:v>
                </c:pt>
                <c:pt idx="16" formatCode="&quot;$&quot;#,##0">
                  <c:v>300</c:v>
                </c:pt>
              </c:numCache>
            </c:numRef>
          </c:val>
          <c:extLst>
            <c:ext xmlns:c16="http://schemas.microsoft.com/office/drawing/2014/chart" uri="{C3380CC4-5D6E-409C-BE32-E72D297353CC}">
              <c16:uniqueId val="{00000003-5B64-4E06-96D3-22A7447ED2ED}"/>
            </c:ext>
          </c:extLst>
        </c:ser>
        <c:ser>
          <c:idx val="4"/>
          <c:order val="4"/>
          <c:tx>
            <c:strRef>
              <c:f>'Owner''s Costs Results'!$AH$1</c:f>
              <c:strCache>
                <c:ptCount val="1"/>
                <c:pt idx="0">
                  <c:v>Other Owner's Costs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multiLvlStrRef>
              <c:f>'Owner''s Costs Results'!$AB$2:$AC$19</c:f>
              <c:multiLvlStrCache>
                <c:ptCount val="18"/>
                <c:lvl>
                  <c:pt idx="0">
                    <c:v>TOC</c:v>
                  </c:pt>
                  <c:pt idx="1">
                    <c:v>TASC</c:v>
                  </c:pt>
                  <c:pt idx="2">
                    <c:v>TOC</c:v>
                  </c:pt>
                  <c:pt idx="3">
                    <c:v>TASC</c:v>
                  </c:pt>
                  <c:pt idx="4">
                    <c:v>TOC</c:v>
                  </c:pt>
                  <c:pt idx="5">
                    <c:v>TASC</c:v>
                  </c:pt>
                  <c:pt idx="6">
                    <c:v>TOC</c:v>
                  </c:pt>
                  <c:pt idx="7">
                    <c:v>TASC</c:v>
                  </c:pt>
                  <c:pt idx="8">
                    <c:v>TOC</c:v>
                  </c:pt>
                  <c:pt idx="9">
                    <c:v>TASC</c:v>
                  </c:pt>
                  <c:pt idx="10">
                    <c:v>TOC</c:v>
                  </c:pt>
                  <c:pt idx="11">
                    <c:v>TASC</c:v>
                  </c:pt>
                  <c:pt idx="12">
                    <c:v>TOC</c:v>
                  </c:pt>
                  <c:pt idx="13">
                    <c:v>TASC</c:v>
                  </c:pt>
                  <c:pt idx="14">
                    <c:v>TOC</c:v>
                  </c:pt>
                  <c:pt idx="15">
                    <c:v>TASC</c:v>
                  </c:pt>
                  <c:pt idx="16">
                    <c:v>TOC</c:v>
                  </c:pt>
                  <c:pt idx="17">
                    <c:v>TASC</c:v>
                  </c:pt>
                </c:lvl>
                <c:lvl>
                  <c:pt idx="0">
                    <c:v>F-Class Baseline</c:v>
                  </c:pt>
                  <c:pt idx="2">
                    <c:v>H-Class Baseline</c:v>
                  </c:pt>
                  <c:pt idx="4">
                    <c:v>Blade 1</c:v>
                  </c:pt>
                  <c:pt idx="6">
                    <c:v>Blade 2</c:v>
                  </c:pt>
                  <c:pt idx="8">
                    <c:v>Blade 3</c:v>
                  </c:pt>
                  <c:pt idx="10">
                    <c:v>Blade 4</c:v>
                  </c:pt>
                  <c:pt idx="12">
                    <c:v>Blade 5</c:v>
                  </c:pt>
                  <c:pt idx="14">
                    <c:v>Blade 6</c:v>
                  </c:pt>
                  <c:pt idx="16">
                    <c:v>Blade 7</c:v>
                  </c:pt>
                </c:lvl>
              </c:multiLvlStrCache>
            </c:multiLvlStrRef>
          </c:cat>
          <c:val>
            <c:numRef>
              <c:f>'Owner''s Costs Results'!$AH$2:$AH$19</c:f>
              <c:numCache>
                <c:formatCode>General</c:formatCode>
                <c:ptCount val="18"/>
                <c:pt idx="0" formatCode="&quot;$&quot;#,##0">
                  <c:v>81830.306732627985</c:v>
                </c:pt>
                <c:pt idx="2" formatCode="&quot;$&quot;#,##0">
                  <c:v>100423.63373314028</c:v>
                </c:pt>
                <c:pt idx="4" formatCode="&quot;$&quot;#,##0">
                  <c:v>102369.09664807632</c:v>
                </c:pt>
                <c:pt idx="6" formatCode="&quot;$&quot;#,##0">
                  <c:v>102843.17604218137</c:v>
                </c:pt>
                <c:pt idx="8" formatCode="&quot;$&quot;#,##0">
                  <c:v>102813.62836549427</c:v>
                </c:pt>
                <c:pt idx="10" formatCode="&quot;$&quot;#,##0">
                  <c:v>102875.97273234141</c:v>
                </c:pt>
                <c:pt idx="12" formatCode="&quot;$&quot;#,##0">
                  <c:v>102129.71959677275</c:v>
                </c:pt>
                <c:pt idx="14" formatCode="&quot;$&quot;#,##0">
                  <c:v>103237.45510366232</c:v>
                </c:pt>
                <c:pt idx="16" formatCode="&quot;$&quot;#,##0">
                  <c:v>103938.27871517261</c:v>
                </c:pt>
              </c:numCache>
            </c:numRef>
          </c:val>
          <c:extLst>
            <c:ext xmlns:c16="http://schemas.microsoft.com/office/drawing/2014/chart" uri="{C3380CC4-5D6E-409C-BE32-E72D297353CC}">
              <c16:uniqueId val="{00000004-5B64-4E06-96D3-22A7447ED2ED}"/>
            </c:ext>
          </c:extLst>
        </c:ser>
        <c:ser>
          <c:idx val="5"/>
          <c:order val="5"/>
          <c:tx>
            <c:strRef>
              <c:f>'Owner''s Costs Results'!$AI$1</c:f>
              <c:strCache>
                <c:ptCount val="1"/>
                <c:pt idx="0">
                  <c:v>Financing Costs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multiLvlStrRef>
              <c:f>'Owner''s Costs Results'!$AB$2:$AC$19</c:f>
              <c:multiLvlStrCache>
                <c:ptCount val="18"/>
                <c:lvl>
                  <c:pt idx="0">
                    <c:v>TOC</c:v>
                  </c:pt>
                  <c:pt idx="1">
                    <c:v>TASC</c:v>
                  </c:pt>
                  <c:pt idx="2">
                    <c:v>TOC</c:v>
                  </c:pt>
                  <c:pt idx="3">
                    <c:v>TASC</c:v>
                  </c:pt>
                  <c:pt idx="4">
                    <c:v>TOC</c:v>
                  </c:pt>
                  <c:pt idx="5">
                    <c:v>TASC</c:v>
                  </c:pt>
                  <c:pt idx="6">
                    <c:v>TOC</c:v>
                  </c:pt>
                  <c:pt idx="7">
                    <c:v>TASC</c:v>
                  </c:pt>
                  <c:pt idx="8">
                    <c:v>TOC</c:v>
                  </c:pt>
                  <c:pt idx="9">
                    <c:v>TASC</c:v>
                  </c:pt>
                  <c:pt idx="10">
                    <c:v>TOC</c:v>
                  </c:pt>
                  <c:pt idx="11">
                    <c:v>TASC</c:v>
                  </c:pt>
                  <c:pt idx="12">
                    <c:v>TOC</c:v>
                  </c:pt>
                  <c:pt idx="13">
                    <c:v>TASC</c:v>
                  </c:pt>
                  <c:pt idx="14">
                    <c:v>TOC</c:v>
                  </c:pt>
                  <c:pt idx="15">
                    <c:v>TASC</c:v>
                  </c:pt>
                  <c:pt idx="16">
                    <c:v>TOC</c:v>
                  </c:pt>
                  <c:pt idx="17">
                    <c:v>TASC</c:v>
                  </c:pt>
                </c:lvl>
                <c:lvl>
                  <c:pt idx="0">
                    <c:v>F-Class Baseline</c:v>
                  </c:pt>
                  <c:pt idx="2">
                    <c:v>H-Class Baseline</c:v>
                  </c:pt>
                  <c:pt idx="4">
                    <c:v>Blade 1</c:v>
                  </c:pt>
                  <c:pt idx="6">
                    <c:v>Blade 2</c:v>
                  </c:pt>
                  <c:pt idx="8">
                    <c:v>Blade 3</c:v>
                  </c:pt>
                  <c:pt idx="10">
                    <c:v>Blade 4</c:v>
                  </c:pt>
                  <c:pt idx="12">
                    <c:v>Blade 5</c:v>
                  </c:pt>
                  <c:pt idx="14">
                    <c:v>Blade 6</c:v>
                  </c:pt>
                  <c:pt idx="16">
                    <c:v>Blade 7</c:v>
                  </c:pt>
                </c:lvl>
              </c:multiLvlStrCache>
            </c:multiLvlStrRef>
          </c:cat>
          <c:val>
            <c:numRef>
              <c:f>'Owner''s Costs Results'!$AI$2:$AI$19</c:f>
              <c:numCache>
                <c:formatCode>General</c:formatCode>
                <c:ptCount val="18"/>
                <c:pt idx="0" formatCode="&quot;$&quot;#,##0">
                  <c:v>14729.455211873039</c:v>
                </c:pt>
                <c:pt idx="2" formatCode="&quot;$&quot;#,##0">
                  <c:v>18076.25407196525</c:v>
                </c:pt>
                <c:pt idx="4" formatCode="&quot;$&quot;#,##0">
                  <c:v>18426.437396653739</c:v>
                </c:pt>
                <c:pt idx="6" formatCode="&quot;$&quot;#,##0">
                  <c:v>18426.437396653739</c:v>
                </c:pt>
                <c:pt idx="8" formatCode="&quot;$&quot;#,##0">
                  <c:v>18506.453105788969</c:v>
                </c:pt>
                <c:pt idx="10" formatCode="&quot;$&quot;#,##0">
                  <c:v>18517.675091821453</c:v>
                </c:pt>
                <c:pt idx="12" formatCode="&quot;$&quot;#,##0">
                  <c:v>18383.349527419094</c:v>
                </c:pt>
                <c:pt idx="14" formatCode="&quot;$&quot;#,##0">
                  <c:v>18582.74191865922</c:v>
                </c:pt>
                <c:pt idx="16" formatCode="&quot;$&quot;#,##0">
                  <c:v>18708.890168731068</c:v>
                </c:pt>
              </c:numCache>
            </c:numRef>
          </c:val>
          <c:extLst>
            <c:ext xmlns:c16="http://schemas.microsoft.com/office/drawing/2014/chart" uri="{C3380CC4-5D6E-409C-BE32-E72D297353CC}">
              <c16:uniqueId val="{00000005-5B64-4E06-96D3-22A7447ED2ED}"/>
            </c:ext>
          </c:extLst>
        </c:ser>
        <c:ser>
          <c:idx val="6"/>
          <c:order val="6"/>
          <c:tx>
            <c:strRef>
              <c:f>'Owner''s Costs Results'!$AJ$1</c:f>
              <c:strCache>
                <c:ptCount val="1"/>
                <c:pt idx="0">
                  <c:v>Total Plant Cost</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232078042040072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64-4E06-96D3-22A7447ED2ED}"/>
                </c:ext>
              </c:extLst>
            </c:dLbl>
            <c:dLbl>
              <c:idx val="2"/>
              <c:layout>
                <c:manualLayout>
                  <c:x val="-2.155752983299025E-3"/>
                  <c:y val="-0.274476915105086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64-4E06-96D3-22A7447ED2ED}"/>
                </c:ext>
              </c:extLst>
            </c:dLbl>
            <c:dLbl>
              <c:idx val="4"/>
              <c:layout>
                <c:manualLayout>
                  <c:x val="-1.0778764916495125E-3"/>
                  <c:y val="-0.283402993645088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64-4E06-96D3-22A7447ED2ED}"/>
                </c:ext>
              </c:extLst>
            </c:dLbl>
            <c:dLbl>
              <c:idx val="6"/>
              <c:layout>
                <c:manualLayout>
                  <c:x val="-1.0778764916495125E-3"/>
                  <c:y val="-0.283402993645088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64-4E06-96D3-22A7447ED2ED}"/>
                </c:ext>
              </c:extLst>
            </c:dLbl>
            <c:dLbl>
              <c:idx val="8"/>
              <c:layout>
                <c:manualLayout>
                  <c:x val="-1.0778764916495125E-3"/>
                  <c:y val="-0.283402993645089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64-4E06-96D3-22A7447ED2ED}"/>
                </c:ext>
              </c:extLst>
            </c:dLbl>
            <c:dLbl>
              <c:idx val="10"/>
              <c:layout>
                <c:manualLayout>
                  <c:x val="-7.9043362938623892E-17"/>
                  <c:y val="-0.28117147401008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64-4E06-96D3-22A7447ED2ED}"/>
                </c:ext>
              </c:extLst>
            </c:dLbl>
            <c:dLbl>
              <c:idx val="12"/>
              <c:layout>
                <c:manualLayout>
                  <c:x val="-2.1557529832991044E-3"/>
                  <c:y val="-0.281171474010088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64-4E06-96D3-22A7447ED2ED}"/>
                </c:ext>
              </c:extLst>
            </c:dLbl>
            <c:dLbl>
              <c:idx val="14"/>
              <c:layout>
                <c:manualLayout>
                  <c:x val="-1.0778764916495125E-3"/>
                  <c:y val="-0.287866032915090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64-4E06-96D3-22A7447ED2ED}"/>
                </c:ext>
              </c:extLst>
            </c:dLbl>
            <c:dLbl>
              <c:idx val="16"/>
              <c:layout>
                <c:manualLayout>
                  <c:x val="0"/>
                  <c:y val="-0.287866032915090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B64-4E06-96D3-22A7447ED2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'Owner''s Costs Results'!$AB$2:$AC$19</c:f>
              <c:multiLvlStrCache>
                <c:ptCount val="18"/>
                <c:lvl>
                  <c:pt idx="0">
                    <c:v>TOC</c:v>
                  </c:pt>
                  <c:pt idx="1">
                    <c:v>TASC</c:v>
                  </c:pt>
                  <c:pt idx="2">
                    <c:v>TOC</c:v>
                  </c:pt>
                  <c:pt idx="3">
                    <c:v>TASC</c:v>
                  </c:pt>
                  <c:pt idx="4">
                    <c:v>TOC</c:v>
                  </c:pt>
                  <c:pt idx="5">
                    <c:v>TASC</c:v>
                  </c:pt>
                  <c:pt idx="6">
                    <c:v>TOC</c:v>
                  </c:pt>
                  <c:pt idx="7">
                    <c:v>TASC</c:v>
                  </c:pt>
                  <c:pt idx="8">
                    <c:v>TOC</c:v>
                  </c:pt>
                  <c:pt idx="9">
                    <c:v>TASC</c:v>
                  </c:pt>
                  <c:pt idx="10">
                    <c:v>TOC</c:v>
                  </c:pt>
                  <c:pt idx="11">
                    <c:v>TASC</c:v>
                  </c:pt>
                  <c:pt idx="12">
                    <c:v>TOC</c:v>
                  </c:pt>
                  <c:pt idx="13">
                    <c:v>TASC</c:v>
                  </c:pt>
                  <c:pt idx="14">
                    <c:v>TOC</c:v>
                  </c:pt>
                  <c:pt idx="15">
                    <c:v>TASC</c:v>
                  </c:pt>
                  <c:pt idx="16">
                    <c:v>TOC</c:v>
                  </c:pt>
                  <c:pt idx="17">
                    <c:v>TASC</c:v>
                  </c:pt>
                </c:lvl>
                <c:lvl>
                  <c:pt idx="0">
                    <c:v>F-Class Baseline</c:v>
                  </c:pt>
                  <c:pt idx="2">
                    <c:v>H-Class Baseline</c:v>
                  </c:pt>
                  <c:pt idx="4">
                    <c:v>Blade 1</c:v>
                  </c:pt>
                  <c:pt idx="6">
                    <c:v>Blade 2</c:v>
                  </c:pt>
                  <c:pt idx="8">
                    <c:v>Blade 3</c:v>
                  </c:pt>
                  <c:pt idx="10">
                    <c:v>Blade 4</c:v>
                  </c:pt>
                  <c:pt idx="12">
                    <c:v>Blade 5</c:v>
                  </c:pt>
                  <c:pt idx="14">
                    <c:v>Blade 6</c:v>
                  </c:pt>
                  <c:pt idx="16">
                    <c:v>Blade 7</c:v>
                  </c:pt>
                </c:lvl>
              </c:multiLvlStrCache>
            </c:multiLvlStrRef>
          </c:cat>
          <c:val>
            <c:numRef>
              <c:f>'Owner''s Costs Results'!$AJ$2:$AJ$19</c:f>
              <c:numCache>
                <c:formatCode>General</c:formatCode>
                <c:ptCount val="18"/>
                <c:pt idx="0" formatCode="&quot;$&quot;#,##0">
                  <c:v>545535.37821752008</c:v>
                </c:pt>
                <c:pt idx="2" formatCode="&quot;$&quot;#,##0">
                  <c:v>669490.89155426843</c:v>
                </c:pt>
                <c:pt idx="4" formatCode="&quot;$&quot;#,##0">
                  <c:v>682460.64432050881</c:v>
                </c:pt>
                <c:pt idx="6" formatCode="&quot;$&quot;#,##0">
                  <c:v>685621.17361454247</c:v>
                </c:pt>
                <c:pt idx="8" formatCode="&quot;$&quot;#,##0">
                  <c:v>685424.1891032951</c:v>
                </c:pt>
                <c:pt idx="10" formatCode="&quot;$&quot;#,##0">
                  <c:v>685839.8182156093</c:v>
                </c:pt>
                <c:pt idx="12" formatCode="&quot;$&quot;#,##0">
                  <c:v>680864.79731181834</c:v>
                </c:pt>
                <c:pt idx="14" formatCode="&quot;$&quot;#,##0">
                  <c:v>688249.70069108228</c:v>
                </c:pt>
                <c:pt idx="16" formatCode="&quot;$&quot;#,##0">
                  <c:v>692921.8581011506</c:v>
                </c:pt>
              </c:numCache>
            </c:numRef>
          </c:val>
          <c:extLst>
            <c:ext xmlns:c16="http://schemas.microsoft.com/office/drawing/2014/chart" uri="{C3380CC4-5D6E-409C-BE32-E72D297353CC}">
              <c16:uniqueId val="{0000000F-5B64-4E06-96D3-22A7447ED2ED}"/>
            </c:ext>
          </c:extLst>
        </c:ser>
        <c:ser>
          <c:idx val="7"/>
          <c:order val="7"/>
          <c:tx>
            <c:strRef>
              <c:f>'Owner''s Costs Results'!$AK$1</c:f>
              <c:strCache>
                <c:ptCount val="1"/>
                <c:pt idx="0">
                  <c:v>TASC Total</c:v>
                </c:pt>
              </c:strCache>
            </c:strRef>
          </c:tx>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a:solidFill>
                <a:schemeClr val="accent4"/>
              </a:solidFill>
            </a:ln>
            <a:effectLst>
              <a:outerShdw blurRad="57150" dist="19050" dir="5400000" algn="ctr" rotWithShape="0">
                <a:srgbClr val="000000">
                  <a:alpha val="63000"/>
                </a:srgbClr>
              </a:outerShdw>
            </a:effectLst>
          </c:spPr>
          <c:invertIfNegative val="0"/>
          <c:dLbls>
            <c:dLbl>
              <c:idx val="1"/>
              <c:layout>
                <c:manualLayout>
                  <c:x val="0"/>
                  <c:y val="-0.300478511608031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B64-4E06-96D3-22A7447ED2ED}"/>
                </c:ext>
              </c:extLst>
            </c:dLbl>
            <c:dLbl>
              <c:idx val="3"/>
              <c:layout>
                <c:manualLayout>
                  <c:x val="-3.9521681469311946E-17"/>
                  <c:y val="-0.363164358098105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B64-4E06-96D3-22A7447ED2ED}"/>
                </c:ext>
              </c:extLst>
            </c:dLbl>
            <c:dLbl>
              <c:idx val="5"/>
              <c:layout>
                <c:manualLayout>
                  <c:x val="0"/>
                  <c:y val="-0.36519873088031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B64-4E06-96D3-22A7447ED2ED}"/>
                </c:ext>
              </c:extLst>
            </c:dLbl>
            <c:dLbl>
              <c:idx val="7"/>
              <c:layout>
                <c:manualLayout>
                  <c:x val="0"/>
                  <c:y val="-0.369013575194919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B64-4E06-96D3-22A7447ED2ED}"/>
                </c:ext>
              </c:extLst>
            </c:dLbl>
            <c:dLbl>
              <c:idx val="9"/>
              <c:layout>
                <c:manualLayout>
                  <c:x val="0"/>
                  <c:y val="-0.371146169983108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B64-4E06-96D3-22A7447ED2ED}"/>
                </c:ext>
              </c:extLst>
            </c:dLbl>
            <c:dLbl>
              <c:idx val="11"/>
              <c:layout>
                <c:manualLayout>
                  <c:x val="1.0778764916494336E-3"/>
                  <c:y val="-0.369123042654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B64-4E06-96D3-22A7447ED2ED}"/>
                </c:ext>
              </c:extLst>
            </c:dLbl>
            <c:dLbl>
              <c:idx val="13"/>
              <c:layout>
                <c:manualLayout>
                  <c:x val="0"/>
                  <c:y val="-0.36886176157565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B64-4E06-96D3-22A7447ED2ED}"/>
                </c:ext>
              </c:extLst>
            </c:dLbl>
            <c:dLbl>
              <c:idx val="15"/>
              <c:layout>
                <c:manualLayout>
                  <c:x val="1.0778764916493544E-3"/>
                  <c:y val="-0.370330171779570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B64-4E06-96D3-22A7447ED2ED}"/>
                </c:ext>
              </c:extLst>
            </c:dLbl>
            <c:dLbl>
              <c:idx val="17"/>
              <c:layout>
                <c:manualLayout>
                  <c:x val="0"/>
                  <c:y val="-0.374901799957794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B64-4E06-96D3-22A7447ED2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'Owner''s Costs Results'!$AB$2:$AC$19</c:f>
              <c:multiLvlStrCache>
                <c:ptCount val="18"/>
                <c:lvl>
                  <c:pt idx="0">
                    <c:v>TOC</c:v>
                  </c:pt>
                  <c:pt idx="1">
                    <c:v>TASC</c:v>
                  </c:pt>
                  <c:pt idx="2">
                    <c:v>TOC</c:v>
                  </c:pt>
                  <c:pt idx="3">
                    <c:v>TASC</c:v>
                  </c:pt>
                  <c:pt idx="4">
                    <c:v>TOC</c:v>
                  </c:pt>
                  <c:pt idx="5">
                    <c:v>TASC</c:v>
                  </c:pt>
                  <c:pt idx="6">
                    <c:v>TOC</c:v>
                  </c:pt>
                  <c:pt idx="7">
                    <c:v>TASC</c:v>
                  </c:pt>
                  <c:pt idx="8">
                    <c:v>TOC</c:v>
                  </c:pt>
                  <c:pt idx="9">
                    <c:v>TASC</c:v>
                  </c:pt>
                  <c:pt idx="10">
                    <c:v>TOC</c:v>
                  </c:pt>
                  <c:pt idx="11">
                    <c:v>TASC</c:v>
                  </c:pt>
                  <c:pt idx="12">
                    <c:v>TOC</c:v>
                  </c:pt>
                  <c:pt idx="13">
                    <c:v>TASC</c:v>
                  </c:pt>
                  <c:pt idx="14">
                    <c:v>TOC</c:v>
                  </c:pt>
                  <c:pt idx="15">
                    <c:v>TASC</c:v>
                  </c:pt>
                  <c:pt idx="16">
                    <c:v>TOC</c:v>
                  </c:pt>
                  <c:pt idx="17">
                    <c:v>TASC</c:v>
                  </c:pt>
                </c:lvl>
                <c:lvl>
                  <c:pt idx="0">
                    <c:v>F-Class Baseline</c:v>
                  </c:pt>
                  <c:pt idx="2">
                    <c:v>H-Class Baseline</c:v>
                  </c:pt>
                  <c:pt idx="4">
                    <c:v>Blade 1</c:v>
                  </c:pt>
                  <c:pt idx="6">
                    <c:v>Blade 2</c:v>
                  </c:pt>
                  <c:pt idx="8">
                    <c:v>Blade 3</c:v>
                  </c:pt>
                  <c:pt idx="10">
                    <c:v>Blade 4</c:v>
                  </c:pt>
                  <c:pt idx="12">
                    <c:v>Blade 5</c:v>
                  </c:pt>
                  <c:pt idx="14">
                    <c:v>Blade 6</c:v>
                  </c:pt>
                  <c:pt idx="16">
                    <c:v>Blade 7</c:v>
                  </c:pt>
                </c:lvl>
              </c:multiLvlStrCache>
            </c:multiLvlStrRef>
          </c:cat>
          <c:val>
            <c:numRef>
              <c:f>'Owner''s Costs Results'!$AK$2:$AK$19</c:f>
              <c:numCache>
                <c:formatCode>"$"#,##0</c:formatCode>
                <c:ptCount val="18"/>
                <c:pt idx="1">
                  <c:v>715073</c:v>
                </c:pt>
                <c:pt idx="3">
                  <c:v>877532</c:v>
                </c:pt>
                <c:pt idx="5">
                  <c:v>894371.0924804979</c:v>
                </c:pt>
                <c:pt idx="7">
                  <c:v>898474.4863980338</c:v>
                </c:pt>
                <c:pt idx="9">
                  <c:v>898218.04770044237</c:v>
                </c:pt>
                <c:pt idx="11">
                  <c:v>898758.30237716297</c:v>
                </c:pt>
                <c:pt idx="13">
                  <c:v>892297.66979546542</c:v>
                </c:pt>
                <c:pt idx="15">
                  <c:v>901886.66098908905</c:v>
                </c:pt>
                <c:pt idx="17">
                  <c:v>907951.26778383239</c:v>
                </c:pt>
              </c:numCache>
            </c:numRef>
          </c:val>
          <c:extLst>
            <c:ext xmlns:c16="http://schemas.microsoft.com/office/drawing/2014/chart" uri="{C3380CC4-5D6E-409C-BE32-E72D297353CC}">
              <c16:uniqueId val="{00000019-5B64-4E06-96D3-22A7447ED2ED}"/>
            </c:ext>
          </c:extLst>
        </c:ser>
        <c:dLbls>
          <c:showLegendKey val="0"/>
          <c:showVal val="0"/>
          <c:showCatName val="0"/>
          <c:showSerName val="0"/>
          <c:showPercent val="0"/>
          <c:showBubbleSize val="0"/>
        </c:dLbls>
        <c:gapWidth val="150"/>
        <c:overlap val="100"/>
        <c:axId val="612081760"/>
        <c:axId val="612087008"/>
      </c:barChart>
      <c:catAx>
        <c:axId val="6120817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2087008"/>
        <c:crosses val="autoZero"/>
        <c:auto val="1"/>
        <c:lblAlgn val="ctr"/>
        <c:lblOffset val="100"/>
        <c:noMultiLvlLbl val="0"/>
      </c:catAx>
      <c:valAx>
        <c:axId val="61208700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Cost ($/1000)</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1208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TOC </a:t>
            </a:r>
            <a:r>
              <a:rPr lang="en-US" baseline="0" dirty="0"/>
              <a:t>Breakdown</a:t>
            </a:r>
            <a:endParaRPr lang="en-US" dirty="0"/>
          </a:p>
        </c:rich>
      </c:tx>
      <c:layout>
        <c:manualLayout>
          <c:xMode val="edge"/>
          <c:yMode val="edge"/>
          <c:x val="0.18989184696442826"/>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4.3805424471389298E-2"/>
          <c:y val="0.18549867196096778"/>
          <c:w val="0.54962661235573662"/>
          <c:h val="0.76557908220932858"/>
        </c:manualLayout>
      </c:layout>
      <c:pieChart>
        <c:varyColors val="1"/>
        <c:ser>
          <c:idx val="0"/>
          <c:order val="0"/>
          <c:tx>
            <c:strRef>
              <c:f>'Owner''s Costs Results'!$AB$18</c:f>
              <c:strCache>
                <c:ptCount val="1"/>
                <c:pt idx="0">
                  <c:v>Blade 7</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AA6-48B1-AAA2-4C7139E8A3F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AA6-48B1-AAA2-4C7139E8A3F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AA6-48B1-AAA2-4C7139E8A3F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AA6-48B1-AAA2-4C7139E8A3F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AA6-48B1-AAA2-4C7139E8A3F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AA6-48B1-AAA2-4C7139E8A3F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AA6-48B1-AAA2-4C7139E8A3F9}"/>
              </c:ext>
            </c:extLst>
          </c:dPt>
          <c:dLbls>
            <c:dLbl>
              <c:idx val="0"/>
              <c:layout>
                <c:manualLayout>
                  <c:x val="-8.7299587551556049E-2"/>
                  <c:y val="2.283292971717879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A6-48B1-AAA2-4C7139E8A3F9}"/>
                </c:ext>
              </c:extLst>
            </c:dLbl>
            <c:dLbl>
              <c:idx val="1"/>
              <c:layout>
                <c:manualLayout>
                  <c:x val="-5.8279715035620544E-2"/>
                  <c:y val="-3.686602455411856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A6-48B1-AAA2-4C7139E8A3F9}"/>
                </c:ext>
              </c:extLst>
            </c:dLbl>
            <c:dLbl>
              <c:idx val="2"/>
              <c:layout>
                <c:manualLayout>
                  <c:x val="3.4452836252611279E-4"/>
                  <c:y val="-2.6272626902309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AA6-48B1-AAA2-4C7139E8A3F9}"/>
                </c:ext>
              </c:extLst>
            </c:dLbl>
            <c:dLbl>
              <c:idx val="3"/>
              <c:layout>
                <c:manualLayout>
                  <c:x val="4.3134822432910072E-2"/>
                  <c:y val="3.4018423481554927E-2"/>
                </c:manualLayout>
              </c:layout>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AA6-48B1-AAA2-4C7139E8A3F9}"/>
                </c:ext>
              </c:extLst>
            </c:dLbl>
            <c:dLbl>
              <c:idx val="4"/>
              <c:layout>
                <c:manualLayout>
                  <c:x val="2.9827414430339066E-2"/>
                  <c:y val="4.018718338270938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AA6-48B1-AAA2-4C7139E8A3F9}"/>
                </c:ext>
              </c:extLst>
            </c:dLbl>
            <c:dLbl>
              <c:idx val="5"/>
              <c:layout>
                <c:manualLayout>
                  <c:x val="1.8379988215758643E-2"/>
                  <c:y val="1.6887248280970455E-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AA6-48B1-AAA2-4C7139E8A3F9}"/>
                </c:ext>
              </c:extLst>
            </c:dLbl>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'Owner''s Costs Results'!$AD$1:$AJ$1</c:f>
              <c:strCache>
                <c:ptCount val="7"/>
                <c:pt idx="0">
                  <c:v>Pre-Production Costs</c:v>
                </c:pt>
                <c:pt idx="1">
                  <c:v>Inventory Capital</c:v>
                </c:pt>
                <c:pt idx="2">
                  <c:v>Initial Cost for Catalyst and Chemicals</c:v>
                </c:pt>
                <c:pt idx="3">
                  <c:v>Land</c:v>
                </c:pt>
                <c:pt idx="4">
                  <c:v>Other Owner's Costs</c:v>
                </c:pt>
                <c:pt idx="5">
                  <c:v>Financing Costs</c:v>
                </c:pt>
                <c:pt idx="6">
                  <c:v>Total Plant Cost</c:v>
                </c:pt>
              </c:strCache>
            </c:strRef>
          </c:cat>
          <c:val>
            <c:numRef>
              <c:f>'Owner''s Costs Results'!$AD$18:$AJ$18</c:f>
              <c:numCache>
                <c:formatCode>"$"#,##0</c:formatCode>
                <c:ptCount val="7"/>
                <c:pt idx="0">
                  <c:v>23809.681798111502</c:v>
                </c:pt>
                <c:pt idx="1">
                  <c:v>3813.0582134224201</c:v>
                </c:pt>
                <c:pt idx="2">
                  <c:v>1114.0635</c:v>
                </c:pt>
                <c:pt idx="3">
                  <c:v>300</c:v>
                </c:pt>
                <c:pt idx="4">
                  <c:v>103938.27871517261</c:v>
                </c:pt>
                <c:pt idx="5">
                  <c:v>18708.890168731068</c:v>
                </c:pt>
                <c:pt idx="6">
                  <c:v>692921.8581011506</c:v>
                </c:pt>
              </c:numCache>
            </c:numRef>
          </c:val>
          <c:extLst>
            <c:ext xmlns:c16="http://schemas.microsoft.com/office/drawing/2014/chart" uri="{C3380CC4-5D6E-409C-BE32-E72D297353CC}">
              <c16:uniqueId val="{0000000E-CAA6-48B1-AAA2-4C7139E8A3F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TOC </a:t>
            </a:r>
            <a:r>
              <a:rPr lang="en-US" baseline="0" dirty="0"/>
              <a:t>Margins to H-Class Baseline COE</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v>TOC</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errBars>
            <c:errBarType val="both"/>
            <c:errValType val="cust"/>
            <c:noEndCap val="0"/>
            <c:plus>
              <c:numRef>
                <c:f>'COE Results'!$N$10:$T$10</c:f>
                <c:numCache>
                  <c:formatCode>General</c:formatCode>
                  <c:ptCount val="7"/>
                  <c:pt idx="0">
                    <c:v>112404.29895495612</c:v>
                  </c:pt>
                  <c:pt idx="1">
                    <c:v>140526.03057651734</c:v>
                  </c:pt>
                  <c:pt idx="2">
                    <c:v>141450.16343658499</c:v>
                  </c:pt>
                  <c:pt idx="3">
                    <c:v>142959.49160656775</c:v>
                  </c:pt>
                  <c:pt idx="4">
                    <c:v>103624.69125522103</c:v>
                  </c:pt>
                  <c:pt idx="5">
                    <c:v>166575.76124192553</c:v>
                  </c:pt>
                  <c:pt idx="6">
                    <c:v>213790.30209049419</c:v>
                  </c:pt>
                </c:numCache>
              </c:numRef>
            </c:plus>
            <c:minus>
              <c:numLit>
                <c:formatCode>General</c:formatCode>
                <c:ptCount val="1"/>
                <c:pt idx="0">
                  <c:v>0</c:v>
                </c:pt>
              </c:numLit>
            </c:minus>
            <c:spPr>
              <a:noFill/>
              <a:ln w="9525" cap="flat" cmpd="sng" algn="ctr">
                <a:solidFill>
                  <a:schemeClr val="lt1">
                    <a:lumMod val="95000"/>
                  </a:schemeClr>
                </a:solidFill>
                <a:round/>
              </a:ln>
              <a:effectLst/>
            </c:spPr>
          </c:errBars>
          <c:cat>
            <c:strRef>
              <c:f>'COE Results'!$N$4:$T$4</c:f>
              <c:strCache>
                <c:ptCount val="7"/>
                <c:pt idx="0">
                  <c:v>Blade 1</c:v>
                </c:pt>
                <c:pt idx="1">
                  <c:v>Blade 2</c:v>
                </c:pt>
                <c:pt idx="2">
                  <c:v>Blade 3</c:v>
                </c:pt>
                <c:pt idx="3">
                  <c:v>Blade 4</c:v>
                </c:pt>
                <c:pt idx="4">
                  <c:v>Blade 5</c:v>
                </c:pt>
                <c:pt idx="5">
                  <c:v>Blade 6</c:v>
                </c:pt>
                <c:pt idx="6">
                  <c:v>Blade 7</c:v>
                </c:pt>
              </c:strCache>
            </c:strRef>
          </c:cat>
          <c:val>
            <c:numRef>
              <c:f>'COE Results'!$N$11:$T$11</c:f>
              <c:numCache>
                <c:formatCode>"$"#,##0</c:formatCode>
                <c:ptCount val="7"/>
                <c:pt idx="0">
                  <c:v>831973.10928418417</c:v>
                </c:pt>
                <c:pt idx="1">
                  <c:v>835790.21990514779</c:v>
                </c:pt>
                <c:pt idx="2">
                  <c:v>835551.67227948131</c:v>
                </c:pt>
                <c:pt idx="3">
                  <c:v>836054.23476945399</c:v>
                </c:pt>
                <c:pt idx="4">
                  <c:v>830044.34399578185</c:v>
                </c:pt>
                <c:pt idx="5">
                  <c:v>838964.33580380375</c:v>
                </c:pt>
                <c:pt idx="6">
                  <c:v>844605.83049658826</c:v>
                </c:pt>
              </c:numCache>
            </c:numRef>
          </c:val>
          <c:extLst>
            <c:ext xmlns:c16="http://schemas.microsoft.com/office/drawing/2014/chart" uri="{C3380CC4-5D6E-409C-BE32-E72D297353CC}">
              <c16:uniqueId val="{00000000-5FD5-4A52-97C1-F55F9268072D}"/>
            </c:ext>
          </c:extLst>
        </c:ser>
        <c:dLbls>
          <c:showLegendKey val="0"/>
          <c:showVal val="0"/>
          <c:showCatName val="0"/>
          <c:showSerName val="0"/>
          <c:showPercent val="0"/>
          <c:showBubbleSize val="0"/>
        </c:dLbls>
        <c:gapWidth val="100"/>
        <c:overlap val="-24"/>
        <c:axId val="600445144"/>
        <c:axId val="600443832"/>
      </c:barChart>
      <c:catAx>
        <c:axId val="6004451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00443832"/>
        <c:crosses val="autoZero"/>
        <c:auto val="1"/>
        <c:lblAlgn val="ctr"/>
        <c:lblOffset val="100"/>
        <c:noMultiLvlLbl val="0"/>
      </c:catAx>
      <c:valAx>
        <c:axId val="600443832"/>
        <c:scaling>
          <c:orientation val="minMax"/>
          <c:min val="60000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dirty="0"/>
                  <a:t>Cost ($/1000)</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0044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Cost of Electricity</a:t>
            </a:r>
            <a:r>
              <a:rPr lang="en-US" baseline="0"/>
              <a:t> Sensitivity to NG Price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09462317993028E-2"/>
          <c:y val="0.12729295569420485"/>
          <c:w val="0.87456131070333731"/>
          <c:h val="0.62335993540269541"/>
        </c:manualLayout>
      </c:layout>
      <c:scatterChart>
        <c:scatterStyle val="smoothMarker"/>
        <c:varyColors val="0"/>
        <c:ser>
          <c:idx val="0"/>
          <c:order val="0"/>
          <c:tx>
            <c:v>H-Class Baseline</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'COE Sensitivity'!$C$3:$C$9</c:f>
              <c:numCache>
                <c:formatCode>General</c:formatCode>
                <c:ptCount val="7"/>
                <c:pt idx="0">
                  <c:v>2.2480000000000002</c:v>
                </c:pt>
                <c:pt idx="1">
                  <c:v>2.7480000000000002</c:v>
                </c:pt>
                <c:pt idx="2">
                  <c:v>3.2480000000000002</c:v>
                </c:pt>
                <c:pt idx="3">
                  <c:v>3.7480000000000002</c:v>
                </c:pt>
                <c:pt idx="4">
                  <c:v>4.2480000000000002</c:v>
                </c:pt>
                <c:pt idx="5">
                  <c:v>4.7480000000000002</c:v>
                </c:pt>
                <c:pt idx="6">
                  <c:v>5.2480000000000002</c:v>
                </c:pt>
              </c:numCache>
            </c:numRef>
          </c:xVal>
          <c:yVal>
            <c:numRef>
              <c:f>'COE Sensitivity'!$D$3:$D$9</c:f>
              <c:numCache>
                <c:formatCode>General</c:formatCode>
                <c:ptCount val="7"/>
                <c:pt idx="0">
                  <c:v>29.6</c:v>
                </c:pt>
                <c:pt idx="1">
                  <c:v>32.700000000000003</c:v>
                </c:pt>
                <c:pt idx="2">
                  <c:v>35.799999999999997</c:v>
                </c:pt>
                <c:pt idx="3">
                  <c:v>38.799999999999997</c:v>
                </c:pt>
                <c:pt idx="4">
                  <c:v>41.9</c:v>
                </c:pt>
                <c:pt idx="5">
                  <c:v>44.9</c:v>
                </c:pt>
                <c:pt idx="6">
                  <c:v>48</c:v>
                </c:pt>
              </c:numCache>
            </c:numRef>
          </c:yVal>
          <c:smooth val="1"/>
          <c:extLst>
            <c:ext xmlns:c16="http://schemas.microsoft.com/office/drawing/2014/chart" uri="{C3380CC4-5D6E-409C-BE32-E72D297353CC}">
              <c16:uniqueId val="{00000000-7E55-42E3-8272-A6D818523A21}"/>
            </c:ext>
          </c:extLst>
        </c:ser>
        <c:ser>
          <c:idx val="1"/>
          <c:order val="1"/>
          <c:tx>
            <c:v>Blade 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'COE Sensitivity'!$C$3:$C$9</c:f>
              <c:numCache>
                <c:formatCode>General</c:formatCode>
                <c:ptCount val="7"/>
                <c:pt idx="0">
                  <c:v>2.2480000000000002</c:v>
                </c:pt>
                <c:pt idx="1">
                  <c:v>2.7480000000000002</c:v>
                </c:pt>
                <c:pt idx="2">
                  <c:v>3.2480000000000002</c:v>
                </c:pt>
                <c:pt idx="3">
                  <c:v>3.7480000000000002</c:v>
                </c:pt>
                <c:pt idx="4">
                  <c:v>4.2480000000000002</c:v>
                </c:pt>
                <c:pt idx="5">
                  <c:v>4.7480000000000002</c:v>
                </c:pt>
                <c:pt idx="6">
                  <c:v>5.2480000000000002</c:v>
                </c:pt>
              </c:numCache>
            </c:numRef>
          </c:xVal>
          <c:yVal>
            <c:numRef>
              <c:f>'COE Sensitivity'!$E$3:$E$9</c:f>
              <c:numCache>
                <c:formatCode>General</c:formatCode>
                <c:ptCount val="7"/>
                <c:pt idx="0">
                  <c:v>28.5</c:v>
                </c:pt>
                <c:pt idx="1">
                  <c:v>31.5</c:v>
                </c:pt>
                <c:pt idx="2">
                  <c:v>34.4</c:v>
                </c:pt>
                <c:pt idx="3">
                  <c:v>37.299999999999997</c:v>
                </c:pt>
                <c:pt idx="4">
                  <c:v>40.200000000000003</c:v>
                </c:pt>
                <c:pt idx="5">
                  <c:v>43.1</c:v>
                </c:pt>
                <c:pt idx="6">
                  <c:v>46.1</c:v>
                </c:pt>
              </c:numCache>
            </c:numRef>
          </c:yVal>
          <c:smooth val="1"/>
          <c:extLst>
            <c:ext xmlns:c16="http://schemas.microsoft.com/office/drawing/2014/chart" uri="{C3380CC4-5D6E-409C-BE32-E72D297353CC}">
              <c16:uniqueId val="{00000001-7E55-42E3-8272-A6D818523A21}"/>
            </c:ext>
          </c:extLst>
        </c:ser>
        <c:ser>
          <c:idx val="2"/>
          <c:order val="2"/>
          <c:tx>
            <c:v>Blade 2</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'COE Sensitivity'!$C$3:$C$9</c:f>
              <c:numCache>
                <c:formatCode>General</c:formatCode>
                <c:ptCount val="7"/>
                <c:pt idx="0">
                  <c:v>2.2480000000000002</c:v>
                </c:pt>
                <c:pt idx="1">
                  <c:v>2.7480000000000002</c:v>
                </c:pt>
                <c:pt idx="2">
                  <c:v>3.2480000000000002</c:v>
                </c:pt>
                <c:pt idx="3">
                  <c:v>3.7480000000000002</c:v>
                </c:pt>
                <c:pt idx="4">
                  <c:v>4.2480000000000002</c:v>
                </c:pt>
                <c:pt idx="5">
                  <c:v>4.7480000000000002</c:v>
                </c:pt>
                <c:pt idx="6">
                  <c:v>5.2480000000000002</c:v>
                </c:pt>
              </c:numCache>
            </c:numRef>
          </c:xVal>
          <c:yVal>
            <c:numRef>
              <c:f>'COE Sensitivity'!$F$3:$F$9</c:f>
              <c:numCache>
                <c:formatCode>General</c:formatCode>
                <c:ptCount val="7"/>
                <c:pt idx="0">
                  <c:v>28.3</c:v>
                </c:pt>
                <c:pt idx="1">
                  <c:v>31.2</c:v>
                </c:pt>
                <c:pt idx="2">
                  <c:v>34.1</c:v>
                </c:pt>
                <c:pt idx="3">
                  <c:v>37</c:v>
                </c:pt>
                <c:pt idx="4">
                  <c:v>39.799999999999997</c:v>
                </c:pt>
                <c:pt idx="5">
                  <c:v>42.7</c:v>
                </c:pt>
                <c:pt idx="6">
                  <c:v>45.6</c:v>
                </c:pt>
              </c:numCache>
            </c:numRef>
          </c:yVal>
          <c:smooth val="1"/>
          <c:extLst>
            <c:ext xmlns:c16="http://schemas.microsoft.com/office/drawing/2014/chart" uri="{C3380CC4-5D6E-409C-BE32-E72D297353CC}">
              <c16:uniqueId val="{00000002-7E55-42E3-8272-A6D818523A21}"/>
            </c:ext>
          </c:extLst>
        </c:ser>
        <c:ser>
          <c:idx val="3"/>
          <c:order val="3"/>
          <c:tx>
            <c:v>Blade 3</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'COE Sensitivity'!$C$3:$C$9</c:f>
              <c:numCache>
                <c:formatCode>General</c:formatCode>
                <c:ptCount val="7"/>
                <c:pt idx="0">
                  <c:v>2.2480000000000002</c:v>
                </c:pt>
                <c:pt idx="1">
                  <c:v>2.7480000000000002</c:v>
                </c:pt>
                <c:pt idx="2">
                  <c:v>3.2480000000000002</c:v>
                </c:pt>
                <c:pt idx="3">
                  <c:v>3.7480000000000002</c:v>
                </c:pt>
                <c:pt idx="4">
                  <c:v>4.2480000000000002</c:v>
                </c:pt>
                <c:pt idx="5">
                  <c:v>4.7480000000000002</c:v>
                </c:pt>
                <c:pt idx="6">
                  <c:v>5.2480000000000002</c:v>
                </c:pt>
              </c:numCache>
            </c:numRef>
          </c:xVal>
          <c:yVal>
            <c:numRef>
              <c:f>'COE Sensitivity'!$G$3:$G$9</c:f>
              <c:numCache>
                <c:formatCode>General</c:formatCode>
                <c:ptCount val="7"/>
                <c:pt idx="0">
                  <c:v>28.3</c:v>
                </c:pt>
                <c:pt idx="1">
                  <c:v>31.2</c:v>
                </c:pt>
                <c:pt idx="2">
                  <c:v>34.1</c:v>
                </c:pt>
                <c:pt idx="3">
                  <c:v>36.9</c:v>
                </c:pt>
                <c:pt idx="4">
                  <c:v>39.799999999999997</c:v>
                </c:pt>
                <c:pt idx="5">
                  <c:v>42.7</c:v>
                </c:pt>
                <c:pt idx="6">
                  <c:v>45.6</c:v>
                </c:pt>
              </c:numCache>
            </c:numRef>
          </c:yVal>
          <c:smooth val="1"/>
          <c:extLst>
            <c:ext xmlns:c16="http://schemas.microsoft.com/office/drawing/2014/chart" uri="{C3380CC4-5D6E-409C-BE32-E72D297353CC}">
              <c16:uniqueId val="{00000003-7E55-42E3-8272-A6D818523A21}"/>
            </c:ext>
          </c:extLst>
        </c:ser>
        <c:ser>
          <c:idx val="4"/>
          <c:order val="4"/>
          <c:tx>
            <c:v>Blade 4</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'COE Sensitivity'!$C$3:$C$9</c:f>
              <c:numCache>
                <c:formatCode>General</c:formatCode>
                <c:ptCount val="7"/>
                <c:pt idx="0">
                  <c:v>2.2480000000000002</c:v>
                </c:pt>
                <c:pt idx="1">
                  <c:v>2.7480000000000002</c:v>
                </c:pt>
                <c:pt idx="2">
                  <c:v>3.2480000000000002</c:v>
                </c:pt>
                <c:pt idx="3">
                  <c:v>3.7480000000000002</c:v>
                </c:pt>
                <c:pt idx="4">
                  <c:v>4.2480000000000002</c:v>
                </c:pt>
                <c:pt idx="5">
                  <c:v>4.7480000000000002</c:v>
                </c:pt>
                <c:pt idx="6">
                  <c:v>5.2480000000000002</c:v>
                </c:pt>
              </c:numCache>
            </c:numRef>
          </c:xVal>
          <c:yVal>
            <c:numRef>
              <c:f>'COE Sensitivity'!$H$3:$H$9</c:f>
              <c:numCache>
                <c:formatCode>General</c:formatCode>
                <c:ptCount val="7"/>
                <c:pt idx="0">
                  <c:v>28.3</c:v>
                </c:pt>
                <c:pt idx="1">
                  <c:v>31.2</c:v>
                </c:pt>
                <c:pt idx="2">
                  <c:v>34</c:v>
                </c:pt>
                <c:pt idx="3">
                  <c:v>36.9</c:v>
                </c:pt>
                <c:pt idx="4">
                  <c:v>39.799999999999997</c:v>
                </c:pt>
                <c:pt idx="5">
                  <c:v>42.7</c:v>
                </c:pt>
                <c:pt idx="6">
                  <c:v>45.6</c:v>
                </c:pt>
              </c:numCache>
            </c:numRef>
          </c:yVal>
          <c:smooth val="1"/>
          <c:extLst>
            <c:ext xmlns:c16="http://schemas.microsoft.com/office/drawing/2014/chart" uri="{C3380CC4-5D6E-409C-BE32-E72D297353CC}">
              <c16:uniqueId val="{00000004-7E55-42E3-8272-A6D818523A21}"/>
            </c:ext>
          </c:extLst>
        </c:ser>
        <c:ser>
          <c:idx val="5"/>
          <c:order val="5"/>
          <c:tx>
            <c:v>Blade 5</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'COE Sensitivity'!$C$3:$C$9</c:f>
              <c:numCache>
                <c:formatCode>General</c:formatCode>
                <c:ptCount val="7"/>
                <c:pt idx="0">
                  <c:v>2.2480000000000002</c:v>
                </c:pt>
                <c:pt idx="1">
                  <c:v>2.7480000000000002</c:v>
                </c:pt>
                <c:pt idx="2">
                  <c:v>3.2480000000000002</c:v>
                </c:pt>
                <c:pt idx="3">
                  <c:v>3.7480000000000002</c:v>
                </c:pt>
                <c:pt idx="4">
                  <c:v>4.2480000000000002</c:v>
                </c:pt>
                <c:pt idx="5">
                  <c:v>4.7480000000000002</c:v>
                </c:pt>
                <c:pt idx="6">
                  <c:v>5.2480000000000002</c:v>
                </c:pt>
              </c:numCache>
            </c:numRef>
          </c:xVal>
          <c:yVal>
            <c:numRef>
              <c:f>'COE Sensitivity'!$I$3:$I$9</c:f>
              <c:numCache>
                <c:formatCode>General</c:formatCode>
                <c:ptCount val="7"/>
                <c:pt idx="0">
                  <c:v>28.6</c:v>
                </c:pt>
                <c:pt idx="1">
                  <c:v>31.6</c:v>
                </c:pt>
                <c:pt idx="2">
                  <c:v>34.5</c:v>
                </c:pt>
                <c:pt idx="3">
                  <c:v>37.4</c:v>
                </c:pt>
                <c:pt idx="4">
                  <c:v>40.4</c:v>
                </c:pt>
                <c:pt idx="5">
                  <c:v>43.3</c:v>
                </c:pt>
                <c:pt idx="6">
                  <c:v>46.2</c:v>
                </c:pt>
              </c:numCache>
            </c:numRef>
          </c:yVal>
          <c:smooth val="1"/>
          <c:extLst>
            <c:ext xmlns:c16="http://schemas.microsoft.com/office/drawing/2014/chart" uri="{C3380CC4-5D6E-409C-BE32-E72D297353CC}">
              <c16:uniqueId val="{00000005-7E55-42E3-8272-A6D818523A21}"/>
            </c:ext>
          </c:extLst>
        </c:ser>
        <c:ser>
          <c:idx val="6"/>
          <c:order val="6"/>
          <c:tx>
            <c:v>Blade 6</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'COE Sensitivity'!$C$3:$C$9</c:f>
              <c:numCache>
                <c:formatCode>General</c:formatCode>
                <c:ptCount val="7"/>
                <c:pt idx="0">
                  <c:v>2.2480000000000002</c:v>
                </c:pt>
                <c:pt idx="1">
                  <c:v>2.7480000000000002</c:v>
                </c:pt>
                <c:pt idx="2">
                  <c:v>3.2480000000000002</c:v>
                </c:pt>
                <c:pt idx="3">
                  <c:v>3.7480000000000002</c:v>
                </c:pt>
                <c:pt idx="4">
                  <c:v>4.2480000000000002</c:v>
                </c:pt>
                <c:pt idx="5">
                  <c:v>4.7480000000000002</c:v>
                </c:pt>
                <c:pt idx="6">
                  <c:v>5.2480000000000002</c:v>
                </c:pt>
              </c:numCache>
            </c:numRef>
          </c:xVal>
          <c:yVal>
            <c:numRef>
              <c:f>'COE Sensitivity'!$J$3:$J$9</c:f>
              <c:numCache>
                <c:formatCode>General</c:formatCode>
                <c:ptCount val="7"/>
                <c:pt idx="0">
                  <c:v>28.1</c:v>
                </c:pt>
                <c:pt idx="1">
                  <c:v>30.9</c:v>
                </c:pt>
                <c:pt idx="2">
                  <c:v>33.799999999999997</c:v>
                </c:pt>
                <c:pt idx="3">
                  <c:v>36.6</c:v>
                </c:pt>
                <c:pt idx="4">
                  <c:v>39.5</c:v>
                </c:pt>
                <c:pt idx="5">
                  <c:v>42.3</c:v>
                </c:pt>
                <c:pt idx="6">
                  <c:v>45.2</c:v>
                </c:pt>
              </c:numCache>
            </c:numRef>
          </c:yVal>
          <c:smooth val="1"/>
          <c:extLst>
            <c:ext xmlns:c16="http://schemas.microsoft.com/office/drawing/2014/chart" uri="{C3380CC4-5D6E-409C-BE32-E72D297353CC}">
              <c16:uniqueId val="{00000006-7E55-42E3-8272-A6D818523A21}"/>
            </c:ext>
          </c:extLst>
        </c:ser>
        <c:ser>
          <c:idx val="7"/>
          <c:order val="7"/>
          <c:tx>
            <c:v>Blade 7</c:v>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'COE Sensitivity'!$C$3:$C$9</c:f>
              <c:numCache>
                <c:formatCode>General</c:formatCode>
                <c:ptCount val="7"/>
                <c:pt idx="0">
                  <c:v>2.2480000000000002</c:v>
                </c:pt>
                <c:pt idx="1">
                  <c:v>2.7480000000000002</c:v>
                </c:pt>
                <c:pt idx="2">
                  <c:v>3.2480000000000002</c:v>
                </c:pt>
                <c:pt idx="3">
                  <c:v>3.7480000000000002</c:v>
                </c:pt>
                <c:pt idx="4">
                  <c:v>4.2480000000000002</c:v>
                </c:pt>
                <c:pt idx="5">
                  <c:v>4.7480000000000002</c:v>
                </c:pt>
                <c:pt idx="6">
                  <c:v>5.2480000000000002</c:v>
                </c:pt>
              </c:numCache>
            </c:numRef>
          </c:xVal>
          <c:yVal>
            <c:numRef>
              <c:f>'COE Sensitivity'!$K$3:$K$9</c:f>
              <c:numCache>
                <c:formatCode>General</c:formatCode>
                <c:ptCount val="7"/>
                <c:pt idx="0">
                  <c:v>27.6</c:v>
                </c:pt>
                <c:pt idx="1">
                  <c:v>30.5</c:v>
                </c:pt>
                <c:pt idx="2">
                  <c:v>33.299999999999997</c:v>
                </c:pt>
                <c:pt idx="3">
                  <c:v>36.1</c:v>
                </c:pt>
                <c:pt idx="4">
                  <c:v>38.9</c:v>
                </c:pt>
                <c:pt idx="5">
                  <c:v>41.7</c:v>
                </c:pt>
                <c:pt idx="6">
                  <c:v>44.5</c:v>
                </c:pt>
              </c:numCache>
            </c:numRef>
          </c:yVal>
          <c:smooth val="1"/>
          <c:extLst>
            <c:ext xmlns:c16="http://schemas.microsoft.com/office/drawing/2014/chart" uri="{C3380CC4-5D6E-409C-BE32-E72D297353CC}">
              <c16:uniqueId val="{00000007-7E55-42E3-8272-A6D818523A21}"/>
            </c:ext>
          </c:extLst>
        </c:ser>
        <c:dLbls>
          <c:showLegendKey val="0"/>
          <c:showVal val="0"/>
          <c:showCatName val="0"/>
          <c:showSerName val="0"/>
          <c:showPercent val="0"/>
          <c:showBubbleSize val="0"/>
        </c:dLbls>
        <c:axId val="668792208"/>
        <c:axId val="668788600"/>
      </c:scatterChart>
      <c:valAx>
        <c:axId val="668792208"/>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NG Price ($/MMBtu)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788600"/>
        <c:crosses val="autoZero"/>
        <c:crossBetween val="midCat"/>
      </c:valAx>
      <c:valAx>
        <c:axId val="668788600"/>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COE ($/MWh)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792208"/>
        <c:crosses val="autoZero"/>
        <c:crossBetween val="midCat"/>
      </c:valAx>
      <c:spPr>
        <a:noFill/>
        <a:ln>
          <a:noFill/>
        </a:ln>
        <a:effectLst/>
      </c:spPr>
    </c:plotArea>
    <c:legend>
      <c:legendPos val="b"/>
      <c:layout>
        <c:manualLayout>
          <c:xMode val="edge"/>
          <c:yMode val="edge"/>
          <c:x val="0"/>
          <c:y val="0.88245311939259496"/>
          <c:w val="1"/>
          <c:h val="0.1106828765257546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COE </a:t>
            </a:r>
            <a:r>
              <a:rPr lang="en-US" baseline="0" dirty="0"/>
              <a:t>Sensitivity to Plant Capacity Factor</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09462317993028E-2"/>
          <c:y val="0.12729295569420485"/>
          <c:w val="0.87456131070333731"/>
          <c:h val="0.62335993540269541"/>
        </c:manualLayout>
      </c:layout>
      <c:scatterChart>
        <c:scatterStyle val="smoothMarker"/>
        <c:varyColors val="0"/>
        <c:ser>
          <c:idx val="0"/>
          <c:order val="0"/>
          <c:tx>
            <c:v>H-Class Baseline</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'COE Sensitivity'!$C$39:$C$45</c:f>
              <c:numCache>
                <c:formatCode>0%</c:formatCode>
                <c:ptCount val="7"/>
                <c:pt idx="0">
                  <c:v>0.7</c:v>
                </c:pt>
                <c:pt idx="1">
                  <c:v>0.75</c:v>
                </c:pt>
                <c:pt idx="2">
                  <c:v>0.8</c:v>
                </c:pt>
                <c:pt idx="3">
                  <c:v>0.85</c:v>
                </c:pt>
                <c:pt idx="4">
                  <c:v>0.9</c:v>
                </c:pt>
                <c:pt idx="5">
                  <c:v>0.95</c:v>
                </c:pt>
                <c:pt idx="6">
                  <c:v>1</c:v>
                </c:pt>
              </c:numCache>
            </c:numRef>
          </c:xVal>
          <c:yVal>
            <c:numRef>
              <c:f>'COE Sensitivity'!$D$39:$D$45</c:f>
              <c:numCache>
                <c:formatCode>General</c:formatCode>
                <c:ptCount val="7"/>
                <c:pt idx="0">
                  <c:v>42.1</c:v>
                </c:pt>
                <c:pt idx="1">
                  <c:v>40.9</c:v>
                </c:pt>
                <c:pt idx="2">
                  <c:v>39.799999999999997</c:v>
                </c:pt>
                <c:pt idx="3">
                  <c:v>38.799999999999997</c:v>
                </c:pt>
                <c:pt idx="4">
                  <c:v>38</c:v>
                </c:pt>
                <c:pt idx="5">
                  <c:v>37.200000000000003</c:v>
                </c:pt>
                <c:pt idx="6">
                  <c:v>36.5</c:v>
                </c:pt>
              </c:numCache>
            </c:numRef>
          </c:yVal>
          <c:smooth val="1"/>
          <c:extLst>
            <c:ext xmlns:c16="http://schemas.microsoft.com/office/drawing/2014/chart" uri="{C3380CC4-5D6E-409C-BE32-E72D297353CC}">
              <c16:uniqueId val="{00000000-6040-4961-B162-3F422C13906B}"/>
            </c:ext>
          </c:extLst>
        </c:ser>
        <c:ser>
          <c:idx val="1"/>
          <c:order val="1"/>
          <c:tx>
            <c:v>Blade 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'COE Sensitivity'!$C$39:$C$45</c:f>
              <c:numCache>
                <c:formatCode>0%</c:formatCode>
                <c:ptCount val="7"/>
                <c:pt idx="0">
                  <c:v>0.7</c:v>
                </c:pt>
                <c:pt idx="1">
                  <c:v>0.75</c:v>
                </c:pt>
                <c:pt idx="2">
                  <c:v>0.8</c:v>
                </c:pt>
                <c:pt idx="3">
                  <c:v>0.85</c:v>
                </c:pt>
                <c:pt idx="4">
                  <c:v>0.9</c:v>
                </c:pt>
                <c:pt idx="5">
                  <c:v>0.95</c:v>
                </c:pt>
                <c:pt idx="6">
                  <c:v>1</c:v>
                </c:pt>
              </c:numCache>
            </c:numRef>
          </c:xVal>
          <c:yVal>
            <c:numRef>
              <c:f>'COE Sensitivity'!$E$39:$E$45</c:f>
              <c:numCache>
                <c:formatCode>General</c:formatCode>
                <c:ptCount val="7"/>
                <c:pt idx="0">
                  <c:v>40.5</c:v>
                </c:pt>
                <c:pt idx="1">
                  <c:v>39.299999999999997</c:v>
                </c:pt>
                <c:pt idx="2">
                  <c:v>38.200000000000003</c:v>
                </c:pt>
                <c:pt idx="3">
                  <c:v>37.299999999999997</c:v>
                </c:pt>
                <c:pt idx="4">
                  <c:v>36.5</c:v>
                </c:pt>
                <c:pt idx="5">
                  <c:v>35.700000000000003</c:v>
                </c:pt>
                <c:pt idx="6">
                  <c:v>35</c:v>
                </c:pt>
              </c:numCache>
            </c:numRef>
          </c:yVal>
          <c:smooth val="1"/>
          <c:extLst>
            <c:ext xmlns:c16="http://schemas.microsoft.com/office/drawing/2014/chart" uri="{C3380CC4-5D6E-409C-BE32-E72D297353CC}">
              <c16:uniqueId val="{00000001-6040-4961-B162-3F422C13906B}"/>
            </c:ext>
          </c:extLst>
        </c:ser>
        <c:ser>
          <c:idx val="2"/>
          <c:order val="2"/>
          <c:tx>
            <c:v>Blade 2</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'COE Sensitivity'!$C$39:$C$45</c:f>
              <c:numCache>
                <c:formatCode>0%</c:formatCode>
                <c:ptCount val="7"/>
                <c:pt idx="0">
                  <c:v>0.7</c:v>
                </c:pt>
                <c:pt idx="1">
                  <c:v>0.75</c:v>
                </c:pt>
                <c:pt idx="2">
                  <c:v>0.8</c:v>
                </c:pt>
                <c:pt idx="3">
                  <c:v>0.85</c:v>
                </c:pt>
                <c:pt idx="4">
                  <c:v>0.9</c:v>
                </c:pt>
                <c:pt idx="5">
                  <c:v>0.95</c:v>
                </c:pt>
                <c:pt idx="6">
                  <c:v>1</c:v>
                </c:pt>
              </c:numCache>
            </c:numRef>
          </c:xVal>
          <c:yVal>
            <c:numRef>
              <c:f>'COE Sensitivity'!$F$39:$F$45</c:f>
              <c:numCache>
                <c:formatCode>General</c:formatCode>
                <c:ptCount val="7"/>
                <c:pt idx="0">
                  <c:v>40.200000000000003</c:v>
                </c:pt>
                <c:pt idx="1">
                  <c:v>38.9</c:v>
                </c:pt>
                <c:pt idx="2">
                  <c:v>37.9</c:v>
                </c:pt>
                <c:pt idx="3">
                  <c:v>37</c:v>
                </c:pt>
                <c:pt idx="4">
                  <c:v>36.1</c:v>
                </c:pt>
                <c:pt idx="5">
                  <c:v>35.4</c:v>
                </c:pt>
                <c:pt idx="6">
                  <c:v>34.700000000000003</c:v>
                </c:pt>
              </c:numCache>
            </c:numRef>
          </c:yVal>
          <c:smooth val="1"/>
          <c:extLst>
            <c:ext xmlns:c16="http://schemas.microsoft.com/office/drawing/2014/chart" uri="{C3380CC4-5D6E-409C-BE32-E72D297353CC}">
              <c16:uniqueId val="{00000002-6040-4961-B162-3F422C13906B}"/>
            </c:ext>
          </c:extLst>
        </c:ser>
        <c:ser>
          <c:idx val="3"/>
          <c:order val="3"/>
          <c:tx>
            <c:v>Blade 3</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'COE Sensitivity'!$C$39:$C$45</c:f>
              <c:numCache>
                <c:formatCode>0%</c:formatCode>
                <c:ptCount val="7"/>
                <c:pt idx="0">
                  <c:v>0.7</c:v>
                </c:pt>
                <c:pt idx="1">
                  <c:v>0.75</c:v>
                </c:pt>
                <c:pt idx="2">
                  <c:v>0.8</c:v>
                </c:pt>
                <c:pt idx="3">
                  <c:v>0.85</c:v>
                </c:pt>
                <c:pt idx="4">
                  <c:v>0.9</c:v>
                </c:pt>
                <c:pt idx="5">
                  <c:v>0.95</c:v>
                </c:pt>
                <c:pt idx="6">
                  <c:v>1</c:v>
                </c:pt>
              </c:numCache>
            </c:numRef>
          </c:xVal>
          <c:yVal>
            <c:numRef>
              <c:f>'COE Sensitivity'!$G$39:$G$45</c:f>
              <c:numCache>
                <c:formatCode>General</c:formatCode>
                <c:ptCount val="7"/>
                <c:pt idx="0">
                  <c:v>40.1</c:v>
                </c:pt>
                <c:pt idx="1">
                  <c:v>38.9</c:v>
                </c:pt>
                <c:pt idx="2">
                  <c:v>37.9</c:v>
                </c:pt>
                <c:pt idx="3">
                  <c:v>36.9</c:v>
                </c:pt>
                <c:pt idx="4">
                  <c:v>36.1</c:v>
                </c:pt>
                <c:pt idx="5">
                  <c:v>35.4</c:v>
                </c:pt>
                <c:pt idx="6">
                  <c:v>34.700000000000003</c:v>
                </c:pt>
              </c:numCache>
            </c:numRef>
          </c:yVal>
          <c:smooth val="1"/>
          <c:extLst>
            <c:ext xmlns:c16="http://schemas.microsoft.com/office/drawing/2014/chart" uri="{C3380CC4-5D6E-409C-BE32-E72D297353CC}">
              <c16:uniqueId val="{00000003-6040-4961-B162-3F422C13906B}"/>
            </c:ext>
          </c:extLst>
        </c:ser>
        <c:ser>
          <c:idx val="4"/>
          <c:order val="4"/>
          <c:tx>
            <c:v>Blade 4</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'COE Sensitivity'!$C$39:$C$45</c:f>
              <c:numCache>
                <c:formatCode>0%</c:formatCode>
                <c:ptCount val="7"/>
                <c:pt idx="0">
                  <c:v>0.7</c:v>
                </c:pt>
                <c:pt idx="1">
                  <c:v>0.75</c:v>
                </c:pt>
                <c:pt idx="2">
                  <c:v>0.8</c:v>
                </c:pt>
                <c:pt idx="3">
                  <c:v>0.85</c:v>
                </c:pt>
                <c:pt idx="4">
                  <c:v>0.9</c:v>
                </c:pt>
                <c:pt idx="5">
                  <c:v>0.95</c:v>
                </c:pt>
                <c:pt idx="6">
                  <c:v>1</c:v>
                </c:pt>
              </c:numCache>
            </c:numRef>
          </c:xVal>
          <c:yVal>
            <c:numRef>
              <c:f>'COE Sensitivity'!$H$39:$H$45</c:f>
              <c:numCache>
                <c:formatCode>General</c:formatCode>
                <c:ptCount val="7"/>
                <c:pt idx="0">
                  <c:v>40.1</c:v>
                </c:pt>
                <c:pt idx="1">
                  <c:v>38.9</c:v>
                </c:pt>
                <c:pt idx="2">
                  <c:v>37.9</c:v>
                </c:pt>
                <c:pt idx="3">
                  <c:v>36.9</c:v>
                </c:pt>
                <c:pt idx="4">
                  <c:v>36.1</c:v>
                </c:pt>
                <c:pt idx="5">
                  <c:v>35.299999999999997</c:v>
                </c:pt>
                <c:pt idx="6">
                  <c:v>34.700000000000003</c:v>
                </c:pt>
              </c:numCache>
            </c:numRef>
          </c:yVal>
          <c:smooth val="1"/>
          <c:extLst>
            <c:ext xmlns:c16="http://schemas.microsoft.com/office/drawing/2014/chart" uri="{C3380CC4-5D6E-409C-BE32-E72D297353CC}">
              <c16:uniqueId val="{00000004-6040-4961-B162-3F422C13906B}"/>
            </c:ext>
          </c:extLst>
        </c:ser>
        <c:ser>
          <c:idx val="5"/>
          <c:order val="5"/>
          <c:tx>
            <c:v>Blade 5</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'COE Sensitivity'!$C$39:$C$45</c:f>
              <c:numCache>
                <c:formatCode>0%</c:formatCode>
                <c:ptCount val="7"/>
                <c:pt idx="0">
                  <c:v>0.7</c:v>
                </c:pt>
                <c:pt idx="1">
                  <c:v>0.75</c:v>
                </c:pt>
                <c:pt idx="2">
                  <c:v>0.8</c:v>
                </c:pt>
                <c:pt idx="3">
                  <c:v>0.85</c:v>
                </c:pt>
                <c:pt idx="4">
                  <c:v>0.9</c:v>
                </c:pt>
                <c:pt idx="5">
                  <c:v>0.95</c:v>
                </c:pt>
                <c:pt idx="6">
                  <c:v>1</c:v>
                </c:pt>
              </c:numCache>
            </c:numRef>
          </c:xVal>
          <c:yVal>
            <c:numRef>
              <c:f>'COE Sensitivity'!$I$39:$I$45</c:f>
              <c:numCache>
                <c:formatCode>General</c:formatCode>
                <c:ptCount val="7"/>
                <c:pt idx="0">
                  <c:v>40.700000000000003</c:v>
                </c:pt>
                <c:pt idx="1">
                  <c:v>39.4</c:v>
                </c:pt>
                <c:pt idx="2">
                  <c:v>38.4</c:v>
                </c:pt>
                <c:pt idx="3">
                  <c:v>37.4</c:v>
                </c:pt>
                <c:pt idx="4">
                  <c:v>36.6</c:v>
                </c:pt>
                <c:pt idx="5">
                  <c:v>35.799999999999997</c:v>
                </c:pt>
                <c:pt idx="6">
                  <c:v>35.200000000000003</c:v>
                </c:pt>
              </c:numCache>
            </c:numRef>
          </c:yVal>
          <c:smooth val="1"/>
          <c:extLst>
            <c:ext xmlns:c16="http://schemas.microsoft.com/office/drawing/2014/chart" uri="{C3380CC4-5D6E-409C-BE32-E72D297353CC}">
              <c16:uniqueId val="{00000005-6040-4961-B162-3F422C13906B}"/>
            </c:ext>
          </c:extLst>
        </c:ser>
        <c:ser>
          <c:idx val="6"/>
          <c:order val="6"/>
          <c:tx>
            <c:v>Blade 6</c:v>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'COE Sensitivity'!$C$39:$C$45</c:f>
              <c:numCache>
                <c:formatCode>0%</c:formatCode>
                <c:ptCount val="7"/>
                <c:pt idx="0">
                  <c:v>0.7</c:v>
                </c:pt>
                <c:pt idx="1">
                  <c:v>0.75</c:v>
                </c:pt>
                <c:pt idx="2">
                  <c:v>0.8</c:v>
                </c:pt>
                <c:pt idx="3">
                  <c:v>0.85</c:v>
                </c:pt>
                <c:pt idx="4">
                  <c:v>0.9</c:v>
                </c:pt>
                <c:pt idx="5">
                  <c:v>0.95</c:v>
                </c:pt>
                <c:pt idx="6">
                  <c:v>1</c:v>
                </c:pt>
              </c:numCache>
            </c:numRef>
          </c:xVal>
          <c:yVal>
            <c:numRef>
              <c:f>'COE Sensitivity'!$J$39:$J$45</c:f>
              <c:numCache>
                <c:formatCode>General</c:formatCode>
                <c:ptCount val="7"/>
                <c:pt idx="0">
                  <c:v>39.799999999999997</c:v>
                </c:pt>
                <c:pt idx="1">
                  <c:v>38.6</c:v>
                </c:pt>
                <c:pt idx="2">
                  <c:v>37.6</c:v>
                </c:pt>
                <c:pt idx="3">
                  <c:v>36.6</c:v>
                </c:pt>
                <c:pt idx="4">
                  <c:v>35.799999999999997</c:v>
                </c:pt>
                <c:pt idx="5">
                  <c:v>35.1</c:v>
                </c:pt>
                <c:pt idx="6">
                  <c:v>34.4</c:v>
                </c:pt>
              </c:numCache>
            </c:numRef>
          </c:yVal>
          <c:smooth val="1"/>
          <c:extLst>
            <c:ext xmlns:c16="http://schemas.microsoft.com/office/drawing/2014/chart" uri="{C3380CC4-5D6E-409C-BE32-E72D297353CC}">
              <c16:uniqueId val="{00000006-6040-4961-B162-3F422C13906B}"/>
            </c:ext>
          </c:extLst>
        </c:ser>
        <c:ser>
          <c:idx val="7"/>
          <c:order val="7"/>
          <c:tx>
            <c:v>Blade 7</c:v>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'COE Sensitivity'!$C$39:$C$45</c:f>
              <c:numCache>
                <c:formatCode>0%</c:formatCode>
                <c:ptCount val="7"/>
                <c:pt idx="0">
                  <c:v>0.7</c:v>
                </c:pt>
                <c:pt idx="1">
                  <c:v>0.75</c:v>
                </c:pt>
                <c:pt idx="2">
                  <c:v>0.8</c:v>
                </c:pt>
                <c:pt idx="3">
                  <c:v>0.85</c:v>
                </c:pt>
                <c:pt idx="4">
                  <c:v>0.9</c:v>
                </c:pt>
                <c:pt idx="5">
                  <c:v>0.95</c:v>
                </c:pt>
                <c:pt idx="6">
                  <c:v>1</c:v>
                </c:pt>
              </c:numCache>
            </c:numRef>
          </c:xVal>
          <c:yVal>
            <c:numRef>
              <c:f>'COE Sensitivity'!$K$39:$K$45</c:f>
              <c:numCache>
                <c:formatCode>General</c:formatCode>
                <c:ptCount val="7"/>
                <c:pt idx="0">
                  <c:v>39.200000000000003</c:v>
                </c:pt>
                <c:pt idx="1">
                  <c:v>38</c:v>
                </c:pt>
                <c:pt idx="2">
                  <c:v>37</c:v>
                </c:pt>
                <c:pt idx="3">
                  <c:v>36.1</c:v>
                </c:pt>
                <c:pt idx="4">
                  <c:v>35.200000000000003</c:v>
                </c:pt>
                <c:pt idx="5">
                  <c:v>34.5</c:v>
                </c:pt>
                <c:pt idx="6">
                  <c:v>33.9</c:v>
                </c:pt>
              </c:numCache>
            </c:numRef>
          </c:yVal>
          <c:smooth val="1"/>
          <c:extLst>
            <c:ext xmlns:c16="http://schemas.microsoft.com/office/drawing/2014/chart" uri="{C3380CC4-5D6E-409C-BE32-E72D297353CC}">
              <c16:uniqueId val="{00000007-6040-4961-B162-3F422C13906B}"/>
            </c:ext>
          </c:extLst>
        </c:ser>
        <c:dLbls>
          <c:showLegendKey val="0"/>
          <c:showVal val="0"/>
          <c:showCatName val="0"/>
          <c:showSerName val="0"/>
          <c:showPercent val="0"/>
          <c:showBubbleSize val="0"/>
        </c:dLbls>
        <c:axId val="668792208"/>
        <c:axId val="668788600"/>
      </c:scatterChart>
      <c:valAx>
        <c:axId val="668792208"/>
        <c:scaling>
          <c:orientation val="minMax"/>
          <c:min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Plant</a:t>
                </a:r>
                <a:r>
                  <a:rPr lang="en-US" baseline="0" dirty="0"/>
                  <a:t> Capacity Factor</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788600"/>
        <c:crosses val="autoZero"/>
        <c:crossBetween val="midCat"/>
      </c:valAx>
      <c:valAx>
        <c:axId val="668788600"/>
        <c:scaling>
          <c:orientation val="minMax"/>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COE ($/MWh)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8792208"/>
        <c:crosses val="autoZero"/>
        <c:crossBetween val="midCat"/>
      </c:valAx>
      <c:spPr>
        <a:noFill/>
        <a:ln>
          <a:noFill/>
        </a:ln>
        <a:effectLst/>
      </c:spPr>
    </c:plotArea>
    <c:legend>
      <c:legendPos val="b"/>
      <c:layout>
        <c:manualLayout>
          <c:xMode val="edge"/>
          <c:yMode val="edge"/>
          <c:x val="0"/>
          <c:y val="0.88245311939259496"/>
          <c:w val="1"/>
          <c:h val="0.1106828765257546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Power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Bi_TBC!$A$3:$A$7</c:f>
              <c:numCache>
                <c:formatCode>General</c:formatCode>
                <c:ptCount val="5"/>
                <c:pt idx="0">
                  <c:v>0.11</c:v>
                </c:pt>
                <c:pt idx="1">
                  <c:v>0.21</c:v>
                </c:pt>
                <c:pt idx="2">
                  <c:v>0.31</c:v>
                </c:pt>
                <c:pt idx="3">
                  <c:v>0.41</c:v>
                </c:pt>
                <c:pt idx="4">
                  <c:v>0.51</c:v>
                </c:pt>
              </c:numCache>
            </c:numRef>
          </c:xVal>
          <c:yVal>
            <c:numRef>
              <c:f>Bi_TBC!$E$3:$E$7</c:f>
              <c:numCache>
                <c:formatCode>General</c:formatCode>
                <c:ptCount val="5"/>
                <c:pt idx="0">
                  <c:v>331172</c:v>
                </c:pt>
                <c:pt idx="1">
                  <c:v>336995</c:v>
                </c:pt>
                <c:pt idx="2">
                  <c:v>342007</c:v>
                </c:pt>
                <c:pt idx="3">
                  <c:v>346357</c:v>
                </c:pt>
                <c:pt idx="4">
                  <c:v>350164</c:v>
                </c:pt>
              </c:numCache>
            </c:numRef>
          </c:yVal>
          <c:smooth val="1"/>
          <c:extLst>
            <c:ext xmlns:c16="http://schemas.microsoft.com/office/drawing/2014/chart" uri="{C3380CC4-5D6E-409C-BE32-E72D297353CC}">
              <c16:uniqueId val="{00000000-46E6-46C7-A98D-F49C089E041B}"/>
            </c:ext>
          </c:extLst>
        </c:ser>
        <c:ser>
          <c:idx val="1"/>
          <c:order val="1"/>
          <c:tx>
            <c:v>Steam Turbine</c:v>
          </c:tx>
          <c:spPr>
            <a:ln w="19050" cap="rnd">
              <a:solidFill>
                <a:schemeClr val="accent2"/>
              </a:solidFill>
              <a:round/>
            </a:ln>
            <a:effectLst/>
          </c:spPr>
          <c:marker>
            <c:symbol val="none"/>
          </c:marker>
          <c:xVal>
            <c:numRef>
              <c:f>Bi_TBC!$A$3:$A$7</c:f>
              <c:numCache>
                <c:formatCode>General</c:formatCode>
                <c:ptCount val="5"/>
                <c:pt idx="0">
                  <c:v>0.11</c:v>
                </c:pt>
                <c:pt idx="1">
                  <c:v>0.21</c:v>
                </c:pt>
                <c:pt idx="2">
                  <c:v>0.31</c:v>
                </c:pt>
                <c:pt idx="3">
                  <c:v>0.41</c:v>
                </c:pt>
                <c:pt idx="4">
                  <c:v>0.51</c:v>
                </c:pt>
              </c:numCache>
            </c:numRef>
          </c:xVal>
          <c:yVal>
            <c:numRef>
              <c:f>Bi_TBC!$F$3:$F$7</c:f>
              <c:numCache>
                <c:formatCode>General</c:formatCode>
                <c:ptCount val="5"/>
                <c:pt idx="0">
                  <c:v>337596</c:v>
                </c:pt>
                <c:pt idx="1">
                  <c:v>337721</c:v>
                </c:pt>
                <c:pt idx="2">
                  <c:v>337888</c:v>
                </c:pt>
                <c:pt idx="3">
                  <c:v>338059</c:v>
                </c:pt>
                <c:pt idx="4">
                  <c:v>338240</c:v>
                </c:pt>
              </c:numCache>
            </c:numRef>
          </c:yVal>
          <c:smooth val="1"/>
          <c:extLst>
            <c:ext xmlns:c16="http://schemas.microsoft.com/office/drawing/2014/chart" uri="{C3380CC4-5D6E-409C-BE32-E72D297353CC}">
              <c16:uniqueId val="{00000001-46E6-46C7-A98D-F49C089E041B}"/>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Bi_TBC!$A$3:$A$7</c:f>
              <c:numCache>
                <c:formatCode>General</c:formatCode>
                <c:ptCount val="5"/>
                <c:pt idx="0">
                  <c:v>0.11</c:v>
                </c:pt>
                <c:pt idx="1">
                  <c:v>0.21</c:v>
                </c:pt>
                <c:pt idx="2">
                  <c:v>0.31</c:v>
                </c:pt>
                <c:pt idx="3">
                  <c:v>0.41</c:v>
                </c:pt>
                <c:pt idx="4">
                  <c:v>0.51</c:v>
                </c:pt>
              </c:numCache>
            </c:numRef>
          </c:xVal>
          <c:yVal>
            <c:numRef>
              <c:f>Bi_TBC!$G$3:$G$7</c:f>
              <c:numCache>
                <c:formatCode>General</c:formatCode>
                <c:ptCount val="5"/>
                <c:pt idx="0">
                  <c:v>982</c:v>
                </c:pt>
                <c:pt idx="1">
                  <c:v>994</c:v>
                </c:pt>
                <c:pt idx="2">
                  <c:v>1004</c:v>
                </c:pt>
                <c:pt idx="3">
                  <c:v>1013</c:v>
                </c:pt>
                <c:pt idx="4">
                  <c:v>1021</c:v>
                </c:pt>
              </c:numCache>
            </c:numRef>
          </c:yVal>
          <c:smooth val="1"/>
          <c:extLst>
            <c:ext xmlns:c16="http://schemas.microsoft.com/office/drawing/2014/chart" uri="{C3380CC4-5D6E-409C-BE32-E72D297353CC}">
              <c16:uniqueId val="{00000002-46E6-46C7-A98D-F49C089E041B}"/>
            </c:ext>
          </c:extLst>
        </c:ser>
        <c:dLbls>
          <c:showLegendKey val="0"/>
          <c:showVal val="0"/>
          <c:showCatName val="0"/>
          <c:showSerName val="0"/>
          <c:showPercent val="0"/>
          <c:showBubbleSize val="0"/>
        </c:dLbls>
        <c:axId val="601058136"/>
        <c:axId val="601052888"/>
      </c:scatterChart>
      <c:valAx>
        <c:axId val="643777736"/>
        <c:scaling>
          <c:orientation val="minMax"/>
          <c:min val="7.0000000000000007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TBC Biot Number</a:t>
                </a:r>
              </a:p>
            </c:rich>
          </c:tx>
          <c:layout>
            <c:manualLayout>
              <c:xMode val="edge"/>
              <c:yMode val="edge"/>
              <c:x val="0.39657211192906061"/>
              <c:y val="0.815471648131922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min val="3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Power (kWe)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1075"/>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Net CC Power (MWe)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General"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Thermal Efficiencies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Bi_TBC!$A$3:$A$7</c:f>
              <c:numCache>
                <c:formatCode>General</c:formatCode>
                <c:ptCount val="5"/>
                <c:pt idx="0">
                  <c:v>0.11</c:v>
                </c:pt>
                <c:pt idx="1">
                  <c:v>0.21</c:v>
                </c:pt>
                <c:pt idx="2">
                  <c:v>0.31</c:v>
                </c:pt>
                <c:pt idx="3">
                  <c:v>0.41</c:v>
                </c:pt>
                <c:pt idx="4">
                  <c:v>0.51</c:v>
                </c:pt>
              </c:numCache>
            </c:numRef>
          </c:xVal>
          <c:yVal>
            <c:numRef>
              <c:f>Bi_TBC!$K$3:$K$7</c:f>
              <c:numCache>
                <c:formatCode>General</c:formatCode>
                <c:ptCount val="5"/>
                <c:pt idx="0">
                  <c:v>0.40881450000000003</c:v>
                </c:pt>
                <c:pt idx="1">
                  <c:v>0.4159737</c:v>
                </c:pt>
                <c:pt idx="2">
                  <c:v>0.42214489999999999</c:v>
                </c:pt>
                <c:pt idx="3">
                  <c:v>0.42757699999999998</c:v>
                </c:pt>
                <c:pt idx="4">
                  <c:v>0.43226700000000001</c:v>
                </c:pt>
              </c:numCache>
            </c:numRef>
          </c:yVal>
          <c:smooth val="1"/>
          <c:extLst>
            <c:ext xmlns:c16="http://schemas.microsoft.com/office/drawing/2014/chart" uri="{C3380CC4-5D6E-409C-BE32-E72D297353CC}">
              <c16:uniqueId val="{00000000-A1D5-4358-A1A2-819320D81D78}"/>
            </c:ext>
          </c:extLst>
        </c:ser>
        <c:ser>
          <c:idx val="1"/>
          <c:order val="1"/>
          <c:tx>
            <c:v>Steam Turbine</c:v>
          </c:tx>
          <c:spPr>
            <a:ln w="19050" cap="rnd">
              <a:solidFill>
                <a:schemeClr val="accent2"/>
              </a:solidFill>
              <a:round/>
            </a:ln>
            <a:effectLst/>
          </c:spPr>
          <c:marker>
            <c:symbol val="none"/>
          </c:marker>
          <c:xVal>
            <c:numRef>
              <c:f>Bi_TBC!$A$3:$A$7</c:f>
              <c:numCache>
                <c:formatCode>General</c:formatCode>
                <c:ptCount val="5"/>
                <c:pt idx="0">
                  <c:v>0.11</c:v>
                </c:pt>
                <c:pt idx="1">
                  <c:v>0.21</c:v>
                </c:pt>
                <c:pt idx="2">
                  <c:v>0.31</c:v>
                </c:pt>
                <c:pt idx="3">
                  <c:v>0.41</c:v>
                </c:pt>
                <c:pt idx="4">
                  <c:v>0.51</c:v>
                </c:pt>
              </c:numCache>
            </c:numRef>
          </c:xVal>
          <c:yVal>
            <c:numRef>
              <c:f>Bi_TBC!$L$3:$L$7</c:f>
              <c:numCache>
                <c:formatCode>General</c:formatCode>
                <c:ptCount val="5"/>
                <c:pt idx="0">
                  <c:v>0.4040588</c:v>
                </c:pt>
                <c:pt idx="1">
                  <c:v>0.4040395</c:v>
                </c:pt>
                <c:pt idx="2">
                  <c:v>0.4040918</c:v>
                </c:pt>
                <c:pt idx="3">
                  <c:v>0.40413890000000002</c:v>
                </c:pt>
                <c:pt idx="4">
                  <c:v>0.40405570000000002</c:v>
                </c:pt>
              </c:numCache>
            </c:numRef>
          </c:yVal>
          <c:smooth val="1"/>
          <c:extLst>
            <c:ext xmlns:c16="http://schemas.microsoft.com/office/drawing/2014/chart" uri="{C3380CC4-5D6E-409C-BE32-E72D297353CC}">
              <c16:uniqueId val="{00000001-A1D5-4358-A1A2-819320D81D78}"/>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Bi_TBC!$A$3:$A$7</c:f>
              <c:numCache>
                <c:formatCode>General</c:formatCode>
                <c:ptCount val="5"/>
                <c:pt idx="0">
                  <c:v>0.11</c:v>
                </c:pt>
                <c:pt idx="1">
                  <c:v>0.21</c:v>
                </c:pt>
                <c:pt idx="2">
                  <c:v>0.31</c:v>
                </c:pt>
                <c:pt idx="3">
                  <c:v>0.41</c:v>
                </c:pt>
                <c:pt idx="4">
                  <c:v>0.51</c:v>
                </c:pt>
              </c:numCache>
            </c:numRef>
          </c:xVal>
          <c:yVal>
            <c:numRef>
              <c:f>Bi_TBC!$M$3:$M$7</c:f>
              <c:numCache>
                <c:formatCode>General</c:formatCode>
                <c:ptCount val="5"/>
                <c:pt idx="0">
                  <c:v>0.60628970000000004</c:v>
                </c:pt>
                <c:pt idx="1">
                  <c:v>0.61347980000000002</c:v>
                </c:pt>
                <c:pt idx="2">
                  <c:v>0.61975559999999996</c:v>
                </c:pt>
                <c:pt idx="3">
                  <c:v>0.62529860000000004</c:v>
                </c:pt>
                <c:pt idx="4">
                  <c:v>0.63002000000000002</c:v>
                </c:pt>
              </c:numCache>
            </c:numRef>
          </c:yVal>
          <c:smooth val="1"/>
          <c:extLst>
            <c:ext xmlns:c16="http://schemas.microsoft.com/office/drawing/2014/chart" uri="{C3380CC4-5D6E-409C-BE32-E72D297353CC}">
              <c16:uniqueId val="{00000002-A1D5-4358-A1A2-819320D81D78}"/>
            </c:ext>
          </c:extLst>
        </c:ser>
        <c:dLbls>
          <c:showLegendKey val="0"/>
          <c:showVal val="0"/>
          <c:showCatName val="0"/>
          <c:showSerName val="0"/>
          <c:showPercent val="0"/>
          <c:showBubbleSize val="0"/>
        </c:dLbls>
        <c:axId val="601058136"/>
        <c:axId val="601052888"/>
      </c:scatterChart>
      <c:valAx>
        <c:axId val="643777736"/>
        <c:scaling>
          <c:orientation val="minMax"/>
          <c:min val="7.0000000000000007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TBC Biot Number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min val="0.370000000000000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Thermal Efficiency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0.64300000000000013"/>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LHV Net Plant Efficiency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General"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Power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Tb_max!$A$3:$A$10</c:f>
              <c:numCache>
                <c:formatCode>General</c:formatCode>
                <c:ptCount val="8"/>
                <c:pt idx="0">
                  <c:v>1930</c:v>
                </c:pt>
                <c:pt idx="1">
                  <c:v>1950</c:v>
                </c:pt>
                <c:pt idx="2">
                  <c:v>1970</c:v>
                </c:pt>
                <c:pt idx="3">
                  <c:v>1990</c:v>
                </c:pt>
                <c:pt idx="4">
                  <c:v>2010</c:v>
                </c:pt>
                <c:pt idx="5">
                  <c:v>2030</c:v>
                </c:pt>
                <c:pt idx="6">
                  <c:v>2050</c:v>
                </c:pt>
                <c:pt idx="7">
                  <c:v>2080</c:v>
                </c:pt>
              </c:numCache>
            </c:numRef>
          </c:xVal>
          <c:yVal>
            <c:numRef>
              <c:f>Tb_max!$E$3:$E$10</c:f>
              <c:numCache>
                <c:formatCode>General</c:formatCode>
                <c:ptCount val="8"/>
                <c:pt idx="0">
                  <c:v>328635</c:v>
                </c:pt>
                <c:pt idx="1">
                  <c:v>333431</c:v>
                </c:pt>
                <c:pt idx="2">
                  <c:v>337878</c:v>
                </c:pt>
                <c:pt idx="3">
                  <c:v>342007</c:v>
                </c:pt>
                <c:pt idx="4">
                  <c:v>345845</c:v>
                </c:pt>
                <c:pt idx="5">
                  <c:v>349422</c:v>
                </c:pt>
                <c:pt idx="6">
                  <c:v>352761</c:v>
                </c:pt>
                <c:pt idx="7">
                  <c:v>357374</c:v>
                </c:pt>
              </c:numCache>
            </c:numRef>
          </c:yVal>
          <c:smooth val="1"/>
          <c:extLst>
            <c:ext xmlns:c16="http://schemas.microsoft.com/office/drawing/2014/chart" uri="{C3380CC4-5D6E-409C-BE32-E72D297353CC}">
              <c16:uniqueId val="{00000000-4117-4144-9C9D-D0F8CA7350DD}"/>
            </c:ext>
          </c:extLst>
        </c:ser>
        <c:ser>
          <c:idx val="1"/>
          <c:order val="1"/>
          <c:tx>
            <c:v>Steam Turbine</c:v>
          </c:tx>
          <c:spPr>
            <a:ln w="19050" cap="rnd">
              <a:solidFill>
                <a:schemeClr val="accent2"/>
              </a:solidFill>
              <a:round/>
            </a:ln>
            <a:effectLst/>
          </c:spPr>
          <c:marker>
            <c:symbol val="none"/>
          </c:marker>
          <c:xVal>
            <c:numRef>
              <c:f>Tb_max!$A$3:$A$10</c:f>
              <c:numCache>
                <c:formatCode>General</c:formatCode>
                <c:ptCount val="8"/>
                <c:pt idx="0">
                  <c:v>1930</c:v>
                </c:pt>
                <c:pt idx="1">
                  <c:v>1950</c:v>
                </c:pt>
                <c:pt idx="2">
                  <c:v>1970</c:v>
                </c:pt>
                <c:pt idx="3">
                  <c:v>1990</c:v>
                </c:pt>
                <c:pt idx="4">
                  <c:v>2010</c:v>
                </c:pt>
                <c:pt idx="5">
                  <c:v>2030</c:v>
                </c:pt>
                <c:pt idx="6">
                  <c:v>2050</c:v>
                </c:pt>
                <c:pt idx="7">
                  <c:v>2080</c:v>
                </c:pt>
              </c:numCache>
            </c:numRef>
          </c:xVal>
          <c:yVal>
            <c:numRef>
              <c:f>Tb_max!$F$3:$F$10</c:f>
              <c:numCache>
                <c:formatCode>General</c:formatCode>
                <c:ptCount val="8"/>
                <c:pt idx="0">
                  <c:v>337220</c:v>
                </c:pt>
                <c:pt idx="1">
                  <c:v>337413</c:v>
                </c:pt>
                <c:pt idx="2">
                  <c:v>337638</c:v>
                </c:pt>
                <c:pt idx="3">
                  <c:v>337888</c:v>
                </c:pt>
                <c:pt idx="4">
                  <c:v>338139</c:v>
                </c:pt>
                <c:pt idx="5">
                  <c:v>338402</c:v>
                </c:pt>
                <c:pt idx="6">
                  <c:v>338667</c:v>
                </c:pt>
                <c:pt idx="7">
                  <c:v>338788</c:v>
                </c:pt>
              </c:numCache>
            </c:numRef>
          </c:yVal>
          <c:smooth val="1"/>
          <c:extLst>
            <c:ext xmlns:c16="http://schemas.microsoft.com/office/drawing/2014/chart" uri="{C3380CC4-5D6E-409C-BE32-E72D297353CC}">
              <c16:uniqueId val="{00000001-4117-4144-9C9D-D0F8CA7350DD}"/>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Tb_max!$A$3:$A$10</c:f>
              <c:numCache>
                <c:formatCode>General</c:formatCode>
                <c:ptCount val="8"/>
                <c:pt idx="0">
                  <c:v>1930</c:v>
                </c:pt>
                <c:pt idx="1">
                  <c:v>1950</c:v>
                </c:pt>
                <c:pt idx="2">
                  <c:v>1970</c:v>
                </c:pt>
                <c:pt idx="3">
                  <c:v>1990</c:v>
                </c:pt>
                <c:pt idx="4">
                  <c:v>2010</c:v>
                </c:pt>
                <c:pt idx="5">
                  <c:v>2030</c:v>
                </c:pt>
                <c:pt idx="6">
                  <c:v>2050</c:v>
                </c:pt>
                <c:pt idx="7">
                  <c:v>2080</c:v>
                </c:pt>
              </c:numCache>
            </c:numRef>
          </c:xVal>
          <c:yVal>
            <c:numRef>
              <c:f>Tb_max!$G$3:$G$10</c:f>
              <c:numCache>
                <c:formatCode>General</c:formatCode>
                <c:ptCount val="8"/>
                <c:pt idx="0">
                  <c:v>977</c:v>
                </c:pt>
                <c:pt idx="1">
                  <c:v>987</c:v>
                </c:pt>
                <c:pt idx="2">
                  <c:v>996</c:v>
                </c:pt>
                <c:pt idx="3">
                  <c:v>1004</c:v>
                </c:pt>
                <c:pt idx="4">
                  <c:v>1012</c:v>
                </c:pt>
                <c:pt idx="5">
                  <c:v>1019</c:v>
                </c:pt>
                <c:pt idx="6">
                  <c:v>1026</c:v>
                </c:pt>
                <c:pt idx="7">
                  <c:v>1036</c:v>
                </c:pt>
              </c:numCache>
            </c:numRef>
          </c:yVal>
          <c:smooth val="1"/>
          <c:extLst>
            <c:ext xmlns:c16="http://schemas.microsoft.com/office/drawing/2014/chart" uri="{C3380CC4-5D6E-409C-BE32-E72D297353CC}">
              <c16:uniqueId val="{00000002-4117-4144-9C9D-D0F8CA7350DD}"/>
            </c:ext>
          </c:extLst>
        </c:ser>
        <c:dLbls>
          <c:showLegendKey val="0"/>
          <c:showVal val="0"/>
          <c:showCatName val="0"/>
          <c:showSerName val="0"/>
          <c:showPercent val="0"/>
          <c:showBubbleSize val="0"/>
        </c:dLbls>
        <c:axId val="601058136"/>
        <c:axId val="601052888"/>
      </c:scatterChart>
      <c:valAx>
        <c:axId val="643777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Max. Blade Metal Temperature [Rankine]</a:t>
                </a:r>
              </a:p>
            </c:rich>
          </c:tx>
          <c:layout>
            <c:manualLayout>
              <c:xMode val="edge"/>
              <c:yMode val="edge"/>
              <c:x val="0.2767066942283517"/>
              <c:y val="0.801395449018763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min val="3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Power (kWe)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1155"/>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Net CC Power (MWe)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General"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Thermal Efficiencies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Tb_max!$A$3:$A$10</c:f>
              <c:numCache>
                <c:formatCode>General</c:formatCode>
                <c:ptCount val="8"/>
                <c:pt idx="0">
                  <c:v>1930</c:v>
                </c:pt>
                <c:pt idx="1">
                  <c:v>1950</c:v>
                </c:pt>
                <c:pt idx="2">
                  <c:v>1970</c:v>
                </c:pt>
                <c:pt idx="3">
                  <c:v>1990</c:v>
                </c:pt>
                <c:pt idx="4">
                  <c:v>2010</c:v>
                </c:pt>
                <c:pt idx="5">
                  <c:v>2030</c:v>
                </c:pt>
                <c:pt idx="6">
                  <c:v>2050</c:v>
                </c:pt>
                <c:pt idx="7">
                  <c:v>2080</c:v>
                </c:pt>
              </c:numCache>
            </c:numRef>
          </c:xVal>
          <c:yVal>
            <c:numRef>
              <c:f>Tb_max!$K$3:$K$10</c:f>
              <c:numCache>
                <c:formatCode>General</c:formatCode>
                <c:ptCount val="8"/>
                <c:pt idx="0">
                  <c:v>0.4056052</c:v>
                </c:pt>
                <c:pt idx="1">
                  <c:v>0.41153010000000001</c:v>
                </c:pt>
                <c:pt idx="2">
                  <c:v>0.41708460000000003</c:v>
                </c:pt>
                <c:pt idx="3">
                  <c:v>0.42214489999999999</c:v>
                </c:pt>
                <c:pt idx="4">
                  <c:v>0.42683589999999999</c:v>
                </c:pt>
                <c:pt idx="5">
                  <c:v>0.43127959999999999</c:v>
                </c:pt>
                <c:pt idx="6">
                  <c:v>0.43547629999999998</c:v>
                </c:pt>
                <c:pt idx="7">
                  <c:v>0.4411543</c:v>
                </c:pt>
              </c:numCache>
            </c:numRef>
          </c:yVal>
          <c:smooth val="1"/>
          <c:extLst>
            <c:ext xmlns:c16="http://schemas.microsoft.com/office/drawing/2014/chart" uri="{C3380CC4-5D6E-409C-BE32-E72D297353CC}">
              <c16:uniqueId val="{00000000-0BC3-4FC7-B63A-332BFDA8E222}"/>
            </c:ext>
          </c:extLst>
        </c:ser>
        <c:ser>
          <c:idx val="1"/>
          <c:order val="1"/>
          <c:tx>
            <c:v>Steam Turbine</c:v>
          </c:tx>
          <c:spPr>
            <a:ln w="19050" cap="rnd">
              <a:solidFill>
                <a:schemeClr val="accent2"/>
              </a:solidFill>
              <a:round/>
            </a:ln>
            <a:effectLst/>
          </c:spPr>
          <c:marker>
            <c:symbol val="none"/>
          </c:marker>
          <c:xVal>
            <c:numRef>
              <c:f>Tb_max!$A$3:$A$10</c:f>
              <c:numCache>
                <c:formatCode>General</c:formatCode>
                <c:ptCount val="8"/>
                <c:pt idx="0">
                  <c:v>1930</c:v>
                </c:pt>
                <c:pt idx="1">
                  <c:v>1950</c:v>
                </c:pt>
                <c:pt idx="2">
                  <c:v>1970</c:v>
                </c:pt>
                <c:pt idx="3">
                  <c:v>1990</c:v>
                </c:pt>
                <c:pt idx="4">
                  <c:v>2010</c:v>
                </c:pt>
                <c:pt idx="5">
                  <c:v>2030</c:v>
                </c:pt>
                <c:pt idx="6">
                  <c:v>2050</c:v>
                </c:pt>
                <c:pt idx="7">
                  <c:v>2080</c:v>
                </c:pt>
              </c:numCache>
            </c:numRef>
          </c:xVal>
          <c:yVal>
            <c:numRef>
              <c:f>Tb_max!$L$3:$L$10</c:f>
              <c:numCache>
                <c:formatCode>General</c:formatCode>
                <c:ptCount val="8"/>
                <c:pt idx="0">
                  <c:v>0.4040031</c:v>
                </c:pt>
                <c:pt idx="1">
                  <c:v>0.4040261</c:v>
                </c:pt>
                <c:pt idx="2">
                  <c:v>0.40401369999999998</c:v>
                </c:pt>
                <c:pt idx="3">
                  <c:v>0.4040918</c:v>
                </c:pt>
                <c:pt idx="4">
                  <c:v>0.40404889999999999</c:v>
                </c:pt>
                <c:pt idx="5">
                  <c:v>0.40411180000000002</c:v>
                </c:pt>
                <c:pt idx="6">
                  <c:v>0.40417170000000002</c:v>
                </c:pt>
                <c:pt idx="7">
                  <c:v>0.40415620000000002</c:v>
                </c:pt>
              </c:numCache>
            </c:numRef>
          </c:yVal>
          <c:smooth val="1"/>
          <c:extLst>
            <c:ext xmlns:c16="http://schemas.microsoft.com/office/drawing/2014/chart" uri="{C3380CC4-5D6E-409C-BE32-E72D297353CC}">
              <c16:uniqueId val="{00000001-0BC3-4FC7-B63A-332BFDA8E222}"/>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Tb_max!$A$3:$A$10</c:f>
              <c:numCache>
                <c:formatCode>General</c:formatCode>
                <c:ptCount val="8"/>
                <c:pt idx="0">
                  <c:v>1930</c:v>
                </c:pt>
                <c:pt idx="1">
                  <c:v>1950</c:v>
                </c:pt>
                <c:pt idx="2">
                  <c:v>1970</c:v>
                </c:pt>
                <c:pt idx="3">
                  <c:v>1990</c:v>
                </c:pt>
                <c:pt idx="4">
                  <c:v>2010</c:v>
                </c:pt>
                <c:pt idx="5">
                  <c:v>2030</c:v>
                </c:pt>
                <c:pt idx="6">
                  <c:v>2050</c:v>
                </c:pt>
                <c:pt idx="7">
                  <c:v>2080</c:v>
                </c:pt>
              </c:numCache>
            </c:numRef>
          </c:xVal>
          <c:yVal>
            <c:numRef>
              <c:f>Tb_max!$M$3:$M$10</c:f>
              <c:numCache>
                <c:formatCode>General</c:formatCode>
                <c:ptCount val="8"/>
                <c:pt idx="0">
                  <c:v>0.60285820000000001</c:v>
                </c:pt>
                <c:pt idx="1">
                  <c:v>0.60888180000000003</c:v>
                </c:pt>
                <c:pt idx="2">
                  <c:v>0.6145351</c:v>
                </c:pt>
                <c:pt idx="3">
                  <c:v>0.61975559999999996</c:v>
                </c:pt>
                <c:pt idx="4">
                  <c:v>0.62455179999999999</c:v>
                </c:pt>
                <c:pt idx="5">
                  <c:v>0.62916209999999995</c:v>
                </c:pt>
                <c:pt idx="6">
                  <c:v>0.63351930000000001</c:v>
                </c:pt>
                <c:pt idx="7">
                  <c:v>0.63924049999999999</c:v>
                </c:pt>
              </c:numCache>
            </c:numRef>
          </c:yVal>
          <c:smooth val="1"/>
          <c:extLst>
            <c:ext xmlns:c16="http://schemas.microsoft.com/office/drawing/2014/chart" uri="{C3380CC4-5D6E-409C-BE32-E72D297353CC}">
              <c16:uniqueId val="{00000002-0BC3-4FC7-B63A-332BFDA8E222}"/>
            </c:ext>
          </c:extLst>
        </c:ser>
        <c:dLbls>
          <c:showLegendKey val="0"/>
          <c:showVal val="0"/>
          <c:showCatName val="0"/>
          <c:showSerName val="0"/>
          <c:showPercent val="0"/>
          <c:showBubbleSize val="0"/>
        </c:dLbls>
        <c:axId val="601058136"/>
        <c:axId val="601052888"/>
      </c:scatterChart>
      <c:valAx>
        <c:axId val="643777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Max. Blade Metal Temperature [Rankine]</a:t>
                </a:r>
              </a:p>
            </c:rich>
          </c:tx>
          <c:layout>
            <c:manualLayout>
              <c:xMode val="edge"/>
              <c:yMode val="edge"/>
              <c:x val="0.2767066942283517"/>
              <c:y val="0.801395449018763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min val="0.370000000000000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Thermal Efficiency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0.66500000000000015"/>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LHV Net Plant Efficiency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General"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Power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n_c!$A$3:$A$11</c:f>
              <c:numCache>
                <c:formatCode>General</c:formatCode>
                <c:ptCount val="9"/>
                <c:pt idx="0">
                  <c:v>0.45</c:v>
                </c:pt>
                <c:pt idx="1">
                  <c:v>0.5</c:v>
                </c:pt>
                <c:pt idx="2">
                  <c:v>0.55000000000000004</c:v>
                </c:pt>
                <c:pt idx="3">
                  <c:v>0.6</c:v>
                </c:pt>
                <c:pt idx="4">
                  <c:v>0.65</c:v>
                </c:pt>
                <c:pt idx="5">
                  <c:v>0.7</c:v>
                </c:pt>
                <c:pt idx="6">
                  <c:v>0.75</c:v>
                </c:pt>
                <c:pt idx="7">
                  <c:v>0.8</c:v>
                </c:pt>
                <c:pt idx="8">
                  <c:v>0.85</c:v>
                </c:pt>
              </c:numCache>
            </c:numRef>
          </c:xVal>
          <c:yVal>
            <c:numRef>
              <c:f>n_c!$E$3:$E$11</c:f>
              <c:numCache>
                <c:formatCode>General</c:formatCode>
                <c:ptCount val="9"/>
                <c:pt idx="0">
                  <c:v>324979</c:v>
                </c:pt>
                <c:pt idx="1">
                  <c:v>330206</c:v>
                </c:pt>
                <c:pt idx="2">
                  <c:v>334701</c:v>
                </c:pt>
                <c:pt idx="3">
                  <c:v>338598</c:v>
                </c:pt>
                <c:pt idx="4">
                  <c:v>342007</c:v>
                </c:pt>
                <c:pt idx="5">
                  <c:v>345008</c:v>
                </c:pt>
                <c:pt idx="6">
                  <c:v>347671</c:v>
                </c:pt>
                <c:pt idx="7">
                  <c:v>350048</c:v>
                </c:pt>
                <c:pt idx="8">
                  <c:v>352182</c:v>
                </c:pt>
              </c:numCache>
            </c:numRef>
          </c:yVal>
          <c:smooth val="1"/>
          <c:extLst>
            <c:ext xmlns:c16="http://schemas.microsoft.com/office/drawing/2014/chart" uri="{C3380CC4-5D6E-409C-BE32-E72D297353CC}">
              <c16:uniqueId val="{00000000-6696-4B25-92D9-61E5B95514A2}"/>
            </c:ext>
          </c:extLst>
        </c:ser>
        <c:ser>
          <c:idx val="1"/>
          <c:order val="1"/>
          <c:tx>
            <c:v>Steam Turbine</c:v>
          </c:tx>
          <c:spPr>
            <a:ln w="19050" cap="rnd">
              <a:solidFill>
                <a:schemeClr val="accent2"/>
              </a:solidFill>
              <a:round/>
            </a:ln>
            <a:effectLst/>
          </c:spPr>
          <c:marker>
            <c:symbol val="none"/>
          </c:marker>
          <c:xVal>
            <c:numRef>
              <c:f>n_c!$A$3:$A$11</c:f>
              <c:numCache>
                <c:formatCode>General</c:formatCode>
                <c:ptCount val="9"/>
                <c:pt idx="0">
                  <c:v>0.45</c:v>
                </c:pt>
                <c:pt idx="1">
                  <c:v>0.5</c:v>
                </c:pt>
                <c:pt idx="2">
                  <c:v>0.55000000000000004</c:v>
                </c:pt>
                <c:pt idx="3">
                  <c:v>0.6</c:v>
                </c:pt>
                <c:pt idx="4">
                  <c:v>0.65</c:v>
                </c:pt>
                <c:pt idx="5">
                  <c:v>0.7</c:v>
                </c:pt>
                <c:pt idx="6">
                  <c:v>0.75</c:v>
                </c:pt>
                <c:pt idx="7">
                  <c:v>0.8</c:v>
                </c:pt>
                <c:pt idx="8">
                  <c:v>0.85</c:v>
                </c:pt>
              </c:numCache>
            </c:numRef>
          </c:xVal>
          <c:yVal>
            <c:numRef>
              <c:f>n_c!$F$3:$F$11</c:f>
              <c:numCache>
                <c:formatCode>General</c:formatCode>
                <c:ptCount val="9"/>
                <c:pt idx="0">
                  <c:v>337733</c:v>
                </c:pt>
                <c:pt idx="1">
                  <c:v>337779</c:v>
                </c:pt>
                <c:pt idx="2">
                  <c:v>337805</c:v>
                </c:pt>
                <c:pt idx="3">
                  <c:v>337878</c:v>
                </c:pt>
                <c:pt idx="4">
                  <c:v>337888</c:v>
                </c:pt>
                <c:pt idx="5">
                  <c:v>337905</c:v>
                </c:pt>
                <c:pt idx="6">
                  <c:v>337940</c:v>
                </c:pt>
                <c:pt idx="7">
                  <c:v>337980</c:v>
                </c:pt>
                <c:pt idx="8">
                  <c:v>338024</c:v>
                </c:pt>
              </c:numCache>
            </c:numRef>
          </c:yVal>
          <c:smooth val="1"/>
          <c:extLst>
            <c:ext xmlns:c16="http://schemas.microsoft.com/office/drawing/2014/chart" uri="{C3380CC4-5D6E-409C-BE32-E72D297353CC}">
              <c16:uniqueId val="{00000001-6696-4B25-92D9-61E5B95514A2}"/>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n_c!$A$3:$A$11</c:f>
              <c:numCache>
                <c:formatCode>General</c:formatCode>
                <c:ptCount val="9"/>
                <c:pt idx="0">
                  <c:v>0.45</c:v>
                </c:pt>
                <c:pt idx="1">
                  <c:v>0.5</c:v>
                </c:pt>
                <c:pt idx="2">
                  <c:v>0.55000000000000004</c:v>
                </c:pt>
                <c:pt idx="3">
                  <c:v>0.6</c:v>
                </c:pt>
                <c:pt idx="4">
                  <c:v>0.65</c:v>
                </c:pt>
                <c:pt idx="5">
                  <c:v>0.7</c:v>
                </c:pt>
                <c:pt idx="6">
                  <c:v>0.75</c:v>
                </c:pt>
                <c:pt idx="7">
                  <c:v>0.8</c:v>
                </c:pt>
                <c:pt idx="8">
                  <c:v>0.85</c:v>
                </c:pt>
              </c:numCache>
            </c:numRef>
          </c:xVal>
          <c:yVal>
            <c:numRef>
              <c:f>n_c!$G$3:$G$11</c:f>
              <c:numCache>
                <c:formatCode>General</c:formatCode>
                <c:ptCount val="9"/>
                <c:pt idx="0">
                  <c:v>970</c:v>
                </c:pt>
                <c:pt idx="1">
                  <c:v>981</c:v>
                </c:pt>
                <c:pt idx="2">
                  <c:v>990</c:v>
                </c:pt>
                <c:pt idx="3">
                  <c:v>997</c:v>
                </c:pt>
                <c:pt idx="4">
                  <c:v>1004</c:v>
                </c:pt>
                <c:pt idx="5">
                  <c:v>1010</c:v>
                </c:pt>
                <c:pt idx="6">
                  <c:v>1016</c:v>
                </c:pt>
                <c:pt idx="7">
                  <c:v>1021</c:v>
                </c:pt>
                <c:pt idx="8">
                  <c:v>1025</c:v>
                </c:pt>
              </c:numCache>
            </c:numRef>
          </c:yVal>
          <c:smooth val="1"/>
          <c:extLst>
            <c:ext xmlns:c16="http://schemas.microsoft.com/office/drawing/2014/chart" uri="{C3380CC4-5D6E-409C-BE32-E72D297353CC}">
              <c16:uniqueId val="{00000002-6696-4B25-92D9-61E5B95514A2}"/>
            </c:ext>
          </c:extLst>
        </c:ser>
        <c:dLbls>
          <c:showLegendKey val="0"/>
          <c:showVal val="0"/>
          <c:showCatName val="0"/>
          <c:showSerName val="0"/>
          <c:showPercent val="0"/>
          <c:showBubbleSize val="0"/>
        </c:dLbls>
        <c:axId val="601058136"/>
        <c:axId val="601052888"/>
      </c:scatterChart>
      <c:valAx>
        <c:axId val="643777736"/>
        <c:scaling>
          <c:orientation val="minMax"/>
          <c:min val="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Blade Int. Cooling Flow Effectiveness</a:t>
                </a:r>
              </a:p>
            </c:rich>
          </c:tx>
          <c:layout>
            <c:manualLayout>
              <c:xMode val="edge"/>
              <c:yMode val="edge"/>
              <c:x val="0.29040842083761365"/>
              <c:y val="0.846922826620486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Power (kWe)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1155"/>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Net CC Power (MWe)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General"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Thermal Efficiencies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n_c!$A$3:$A$11</c:f>
              <c:numCache>
                <c:formatCode>General</c:formatCode>
                <c:ptCount val="9"/>
                <c:pt idx="0">
                  <c:v>0.45</c:v>
                </c:pt>
                <c:pt idx="1">
                  <c:v>0.5</c:v>
                </c:pt>
                <c:pt idx="2">
                  <c:v>0.55000000000000004</c:v>
                </c:pt>
                <c:pt idx="3">
                  <c:v>0.6</c:v>
                </c:pt>
                <c:pt idx="4">
                  <c:v>0.65</c:v>
                </c:pt>
                <c:pt idx="5">
                  <c:v>0.7</c:v>
                </c:pt>
                <c:pt idx="6">
                  <c:v>0.75</c:v>
                </c:pt>
                <c:pt idx="7">
                  <c:v>0.8</c:v>
                </c:pt>
                <c:pt idx="8">
                  <c:v>0.85</c:v>
                </c:pt>
              </c:numCache>
            </c:numRef>
          </c:xVal>
          <c:yVal>
            <c:numRef>
              <c:f>n_c!$K$3:$K$11</c:f>
              <c:numCache>
                <c:formatCode>General</c:formatCode>
                <c:ptCount val="9"/>
                <c:pt idx="0">
                  <c:v>0.40116160000000001</c:v>
                </c:pt>
                <c:pt idx="1">
                  <c:v>0.4075802</c:v>
                </c:pt>
                <c:pt idx="2">
                  <c:v>0.41313470000000002</c:v>
                </c:pt>
                <c:pt idx="3">
                  <c:v>0.41794870000000001</c:v>
                </c:pt>
                <c:pt idx="4">
                  <c:v>0.42214489999999999</c:v>
                </c:pt>
                <c:pt idx="5">
                  <c:v>0.42584850000000002</c:v>
                </c:pt>
                <c:pt idx="6">
                  <c:v>0.42918119999999998</c:v>
                </c:pt>
                <c:pt idx="7">
                  <c:v>0.43202020000000002</c:v>
                </c:pt>
                <c:pt idx="8">
                  <c:v>0.4347357</c:v>
                </c:pt>
              </c:numCache>
            </c:numRef>
          </c:yVal>
          <c:smooth val="1"/>
          <c:extLst>
            <c:ext xmlns:c16="http://schemas.microsoft.com/office/drawing/2014/chart" uri="{C3380CC4-5D6E-409C-BE32-E72D297353CC}">
              <c16:uniqueId val="{00000000-46A9-4507-B2C2-FC3F51B1EF5F}"/>
            </c:ext>
          </c:extLst>
        </c:ser>
        <c:ser>
          <c:idx val="1"/>
          <c:order val="1"/>
          <c:tx>
            <c:v>Steam Turbine</c:v>
          </c:tx>
          <c:spPr>
            <a:ln w="19050" cap="rnd">
              <a:solidFill>
                <a:schemeClr val="accent2"/>
              </a:solidFill>
              <a:round/>
            </a:ln>
            <a:effectLst/>
          </c:spPr>
          <c:marker>
            <c:symbol val="none"/>
          </c:marker>
          <c:xVal>
            <c:numRef>
              <c:f>n_c!$A$3:$A$11</c:f>
              <c:numCache>
                <c:formatCode>General</c:formatCode>
                <c:ptCount val="9"/>
                <c:pt idx="0">
                  <c:v>0.45</c:v>
                </c:pt>
                <c:pt idx="1">
                  <c:v>0.5</c:v>
                </c:pt>
                <c:pt idx="2">
                  <c:v>0.55000000000000004</c:v>
                </c:pt>
                <c:pt idx="3">
                  <c:v>0.6</c:v>
                </c:pt>
                <c:pt idx="4">
                  <c:v>0.65</c:v>
                </c:pt>
                <c:pt idx="5">
                  <c:v>0.7</c:v>
                </c:pt>
                <c:pt idx="6">
                  <c:v>0.75</c:v>
                </c:pt>
                <c:pt idx="7">
                  <c:v>0.8</c:v>
                </c:pt>
                <c:pt idx="8">
                  <c:v>0.85</c:v>
                </c:pt>
              </c:numCache>
            </c:numRef>
          </c:xVal>
          <c:yVal>
            <c:numRef>
              <c:f>n_c!$L$3:$L$11</c:f>
              <c:numCache>
                <c:formatCode>General</c:formatCode>
                <c:ptCount val="9"/>
                <c:pt idx="0">
                  <c:v>0.40401979999999998</c:v>
                </c:pt>
                <c:pt idx="1">
                  <c:v>0.40409020000000001</c:v>
                </c:pt>
                <c:pt idx="2">
                  <c:v>0.40406219999999998</c:v>
                </c:pt>
                <c:pt idx="3">
                  <c:v>0.40410079999999998</c:v>
                </c:pt>
                <c:pt idx="4">
                  <c:v>0.4040918</c:v>
                </c:pt>
                <c:pt idx="5">
                  <c:v>0.40407209999999999</c:v>
                </c:pt>
                <c:pt idx="6">
                  <c:v>0.40403440000000002</c:v>
                </c:pt>
                <c:pt idx="7">
                  <c:v>0.404109</c:v>
                </c:pt>
                <c:pt idx="8">
                  <c:v>0.40405970000000002</c:v>
                </c:pt>
              </c:numCache>
            </c:numRef>
          </c:yVal>
          <c:smooth val="1"/>
          <c:extLst>
            <c:ext xmlns:c16="http://schemas.microsoft.com/office/drawing/2014/chart" uri="{C3380CC4-5D6E-409C-BE32-E72D297353CC}">
              <c16:uniqueId val="{00000001-46A9-4507-B2C2-FC3F51B1EF5F}"/>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n_c!$A$3:$A$11</c:f>
              <c:numCache>
                <c:formatCode>General</c:formatCode>
                <c:ptCount val="9"/>
                <c:pt idx="0">
                  <c:v>0.45</c:v>
                </c:pt>
                <c:pt idx="1">
                  <c:v>0.5</c:v>
                </c:pt>
                <c:pt idx="2">
                  <c:v>0.55000000000000004</c:v>
                </c:pt>
                <c:pt idx="3">
                  <c:v>0.6</c:v>
                </c:pt>
                <c:pt idx="4">
                  <c:v>0.65</c:v>
                </c:pt>
                <c:pt idx="5">
                  <c:v>0.7</c:v>
                </c:pt>
                <c:pt idx="6">
                  <c:v>0.75</c:v>
                </c:pt>
                <c:pt idx="7">
                  <c:v>0.8</c:v>
                </c:pt>
                <c:pt idx="8">
                  <c:v>0.85</c:v>
                </c:pt>
              </c:numCache>
            </c:numRef>
          </c:xVal>
          <c:yVal>
            <c:numRef>
              <c:f>n_c!$M$3:$M$11</c:f>
              <c:numCache>
                <c:formatCode>General</c:formatCode>
                <c:ptCount val="9"/>
                <c:pt idx="0">
                  <c:v>0.59871700000000005</c:v>
                </c:pt>
                <c:pt idx="1">
                  <c:v>0.60517880000000002</c:v>
                </c:pt>
                <c:pt idx="2">
                  <c:v>0.6107148</c:v>
                </c:pt>
                <c:pt idx="3">
                  <c:v>0.61557200000000001</c:v>
                </c:pt>
                <c:pt idx="4">
                  <c:v>0.61975559999999996</c:v>
                </c:pt>
                <c:pt idx="5">
                  <c:v>0.62345329999999999</c:v>
                </c:pt>
                <c:pt idx="6">
                  <c:v>0.62677360000000004</c:v>
                </c:pt>
                <c:pt idx="7">
                  <c:v>0.62966820000000001</c:v>
                </c:pt>
                <c:pt idx="8">
                  <c:v>0.63237140000000003</c:v>
                </c:pt>
              </c:numCache>
            </c:numRef>
          </c:yVal>
          <c:smooth val="1"/>
          <c:extLst>
            <c:ext xmlns:c16="http://schemas.microsoft.com/office/drawing/2014/chart" uri="{C3380CC4-5D6E-409C-BE32-E72D297353CC}">
              <c16:uniqueId val="{00000002-46A9-4507-B2C2-FC3F51B1EF5F}"/>
            </c:ext>
          </c:extLst>
        </c:ser>
        <c:dLbls>
          <c:showLegendKey val="0"/>
          <c:showVal val="0"/>
          <c:showCatName val="0"/>
          <c:showSerName val="0"/>
          <c:showPercent val="0"/>
          <c:showBubbleSize val="0"/>
        </c:dLbls>
        <c:axId val="601058136"/>
        <c:axId val="601052888"/>
      </c:scatterChart>
      <c:valAx>
        <c:axId val="643777736"/>
        <c:scaling>
          <c:orientation val="minMax"/>
          <c:min val="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Blade Internal Cooling Flow Effectiveness</a:t>
                </a:r>
              </a:p>
            </c:rich>
          </c:tx>
          <c:layout>
            <c:manualLayout>
              <c:xMode val="edge"/>
              <c:yMode val="edge"/>
              <c:x val="0.27899032374710658"/>
              <c:y val="0.858982969652223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Thermal Efficiency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0.67000000000000015"/>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LHV Net Plant Efficiency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General"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Power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Gas Turbine</c:v>
          </c:tx>
          <c:spPr>
            <a:ln w="19050" cap="rnd">
              <a:solidFill>
                <a:schemeClr val="accent1"/>
              </a:solidFill>
              <a:round/>
            </a:ln>
            <a:effectLst/>
          </c:spPr>
          <c:marker>
            <c:symbol val="none"/>
          </c:marker>
          <c:xVal>
            <c:numRef>
              <c:f>n_fc!$A$3:$A$9</c:f>
              <c:numCache>
                <c:formatCode>General</c:formatCode>
                <c:ptCount val="7"/>
                <c:pt idx="0">
                  <c:v>0.191</c:v>
                </c:pt>
                <c:pt idx="1">
                  <c:v>0.24099999999999999</c:v>
                </c:pt>
                <c:pt idx="2">
                  <c:v>0.29099999999999998</c:v>
                </c:pt>
                <c:pt idx="3">
                  <c:v>0.34100000000000003</c:v>
                </c:pt>
                <c:pt idx="4">
                  <c:v>0.39100000000000001</c:v>
                </c:pt>
                <c:pt idx="5">
                  <c:v>0.441</c:v>
                </c:pt>
                <c:pt idx="6">
                  <c:v>0.49099999999999999</c:v>
                </c:pt>
              </c:numCache>
            </c:numRef>
          </c:xVal>
          <c:yVal>
            <c:numRef>
              <c:f>n_fc!$E$3:$E$9</c:f>
              <c:numCache>
                <c:formatCode>General</c:formatCode>
                <c:ptCount val="7"/>
                <c:pt idx="0">
                  <c:v>323171</c:v>
                </c:pt>
                <c:pt idx="1">
                  <c:v>329357</c:v>
                </c:pt>
                <c:pt idx="2">
                  <c:v>335645</c:v>
                </c:pt>
                <c:pt idx="3">
                  <c:v>342007</c:v>
                </c:pt>
                <c:pt idx="4">
                  <c:v>348415</c:v>
                </c:pt>
                <c:pt idx="5">
                  <c:v>354851</c:v>
                </c:pt>
                <c:pt idx="6">
                  <c:v>361297</c:v>
                </c:pt>
              </c:numCache>
            </c:numRef>
          </c:yVal>
          <c:smooth val="1"/>
          <c:extLst>
            <c:ext xmlns:c16="http://schemas.microsoft.com/office/drawing/2014/chart" uri="{C3380CC4-5D6E-409C-BE32-E72D297353CC}">
              <c16:uniqueId val="{00000000-29FE-4BA9-A8BC-A09D5C3F960C}"/>
            </c:ext>
          </c:extLst>
        </c:ser>
        <c:ser>
          <c:idx val="1"/>
          <c:order val="1"/>
          <c:tx>
            <c:v>Steam Turbine</c:v>
          </c:tx>
          <c:spPr>
            <a:ln w="19050" cap="rnd">
              <a:solidFill>
                <a:schemeClr val="accent2"/>
              </a:solidFill>
              <a:round/>
            </a:ln>
            <a:effectLst/>
          </c:spPr>
          <c:marker>
            <c:symbol val="none"/>
          </c:marker>
          <c:xVal>
            <c:numRef>
              <c:f>n_fc!$A$3:$A$9</c:f>
              <c:numCache>
                <c:formatCode>General</c:formatCode>
                <c:ptCount val="7"/>
                <c:pt idx="0">
                  <c:v>0.191</c:v>
                </c:pt>
                <c:pt idx="1">
                  <c:v>0.24099999999999999</c:v>
                </c:pt>
                <c:pt idx="2">
                  <c:v>0.29099999999999998</c:v>
                </c:pt>
                <c:pt idx="3">
                  <c:v>0.34100000000000003</c:v>
                </c:pt>
                <c:pt idx="4">
                  <c:v>0.39100000000000001</c:v>
                </c:pt>
                <c:pt idx="5">
                  <c:v>0.441</c:v>
                </c:pt>
                <c:pt idx="6">
                  <c:v>0.49099999999999999</c:v>
                </c:pt>
              </c:numCache>
            </c:numRef>
          </c:xVal>
          <c:yVal>
            <c:numRef>
              <c:f>n_fc!$F$3:$F$9</c:f>
              <c:numCache>
                <c:formatCode>General</c:formatCode>
                <c:ptCount val="7"/>
                <c:pt idx="0">
                  <c:v>336819</c:v>
                </c:pt>
                <c:pt idx="1">
                  <c:v>337097</c:v>
                </c:pt>
                <c:pt idx="2">
                  <c:v>337454</c:v>
                </c:pt>
                <c:pt idx="3">
                  <c:v>337888</c:v>
                </c:pt>
                <c:pt idx="4">
                  <c:v>338373</c:v>
                </c:pt>
                <c:pt idx="5">
                  <c:v>338920</c:v>
                </c:pt>
                <c:pt idx="6">
                  <c:v>339194</c:v>
                </c:pt>
              </c:numCache>
            </c:numRef>
          </c:yVal>
          <c:smooth val="1"/>
          <c:extLst>
            <c:ext xmlns:c16="http://schemas.microsoft.com/office/drawing/2014/chart" uri="{C3380CC4-5D6E-409C-BE32-E72D297353CC}">
              <c16:uniqueId val="{00000001-29FE-4BA9-A8BC-A09D5C3F960C}"/>
            </c:ext>
          </c:extLst>
        </c:ser>
        <c:dLbls>
          <c:showLegendKey val="0"/>
          <c:showVal val="0"/>
          <c:showCatName val="0"/>
          <c:showSerName val="0"/>
          <c:showPercent val="0"/>
          <c:showBubbleSize val="0"/>
        </c:dLbls>
        <c:axId val="643777736"/>
        <c:axId val="643778720"/>
      </c:scatterChart>
      <c:scatterChart>
        <c:scatterStyle val="smoothMarker"/>
        <c:varyColors val="0"/>
        <c:ser>
          <c:idx val="2"/>
          <c:order val="2"/>
          <c:tx>
            <c:v>Power Plant (net)</c:v>
          </c:tx>
          <c:spPr>
            <a:ln w="19050" cap="rnd">
              <a:solidFill>
                <a:schemeClr val="accent3"/>
              </a:solidFill>
              <a:round/>
            </a:ln>
            <a:effectLst/>
          </c:spPr>
          <c:marker>
            <c:symbol val="none"/>
          </c:marker>
          <c:xVal>
            <c:numRef>
              <c:f>n_fc!$A$3:$A$9</c:f>
              <c:numCache>
                <c:formatCode>General</c:formatCode>
                <c:ptCount val="7"/>
                <c:pt idx="0">
                  <c:v>0.191</c:v>
                </c:pt>
                <c:pt idx="1">
                  <c:v>0.24099999999999999</c:v>
                </c:pt>
                <c:pt idx="2">
                  <c:v>0.29099999999999998</c:v>
                </c:pt>
                <c:pt idx="3">
                  <c:v>0.34100000000000003</c:v>
                </c:pt>
                <c:pt idx="4">
                  <c:v>0.39100000000000001</c:v>
                </c:pt>
                <c:pt idx="5">
                  <c:v>0.441</c:v>
                </c:pt>
                <c:pt idx="6">
                  <c:v>0.49099999999999999</c:v>
                </c:pt>
              </c:numCache>
            </c:numRef>
          </c:xVal>
          <c:yVal>
            <c:numRef>
              <c:f>n_fc!$G$3:$G$9</c:f>
              <c:numCache>
                <c:formatCode>General</c:formatCode>
                <c:ptCount val="7"/>
                <c:pt idx="0">
                  <c:v>966</c:v>
                </c:pt>
                <c:pt idx="1">
                  <c:v>978</c:v>
                </c:pt>
                <c:pt idx="2">
                  <c:v>991</c:v>
                </c:pt>
                <c:pt idx="3">
                  <c:v>1004</c:v>
                </c:pt>
                <c:pt idx="4">
                  <c:v>1017</c:v>
                </c:pt>
                <c:pt idx="5">
                  <c:v>1031</c:v>
                </c:pt>
                <c:pt idx="6">
                  <c:v>1044</c:v>
                </c:pt>
              </c:numCache>
            </c:numRef>
          </c:yVal>
          <c:smooth val="1"/>
          <c:extLst>
            <c:ext xmlns:c16="http://schemas.microsoft.com/office/drawing/2014/chart" uri="{C3380CC4-5D6E-409C-BE32-E72D297353CC}">
              <c16:uniqueId val="{00000002-29FE-4BA9-A8BC-A09D5C3F960C}"/>
            </c:ext>
          </c:extLst>
        </c:ser>
        <c:dLbls>
          <c:showLegendKey val="0"/>
          <c:showVal val="0"/>
          <c:showCatName val="0"/>
          <c:showSerName val="0"/>
          <c:showPercent val="0"/>
          <c:showBubbleSize val="0"/>
        </c:dLbls>
        <c:axId val="601058136"/>
        <c:axId val="601052888"/>
      </c:scatterChart>
      <c:valAx>
        <c:axId val="643777736"/>
        <c:scaling>
          <c:orientation val="minMax"/>
          <c:min val="0.1500000000000000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Blade Film Cooling Effectiveness</a:t>
                </a:r>
              </a:p>
            </c:rich>
          </c:tx>
          <c:layout>
            <c:manualLayout>
              <c:xMode val="edge"/>
              <c:yMode val="edge"/>
              <c:x val="0.2767066942283517"/>
              <c:y val="0.801395449018763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8720"/>
        <c:crosses val="autoZero"/>
        <c:crossBetween val="midCat"/>
      </c:valAx>
      <c:valAx>
        <c:axId val="643778720"/>
        <c:scaling>
          <c:orientation val="minMax"/>
          <c:max val="365000"/>
          <c:min val="3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Power (kWe)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3777736"/>
        <c:crosses val="autoZero"/>
        <c:crossBetween val="midCat"/>
      </c:valAx>
      <c:valAx>
        <c:axId val="601052888"/>
        <c:scaling>
          <c:orientation val="minMax"/>
          <c:max val="1180"/>
          <c:min val="94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Net CC Power (MWe)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1058136"/>
        <c:crosses val="max"/>
        <c:crossBetween val="midCat"/>
      </c:valAx>
      <c:valAx>
        <c:axId val="601058136"/>
        <c:scaling>
          <c:orientation val="minMax"/>
        </c:scaling>
        <c:delete val="1"/>
        <c:axPos val="b"/>
        <c:numFmt formatCode="General" sourceLinked="1"/>
        <c:majorTickMark val="out"/>
        <c:minorTickMark val="none"/>
        <c:tickLblPos val="nextTo"/>
        <c:crossAx val="6010528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0.27214</cdr:x>
      <cdr:y>0.55662</cdr:y>
    </cdr:from>
    <cdr:to>
      <cdr:x>0.32888</cdr:x>
      <cdr:y>0.62607</cdr:y>
    </cdr:to>
    <cdr:sp macro="" textlink="">
      <cdr:nvSpPr>
        <cdr:cNvPr id="2" name="Arrow: Up 1">
          <a:extLst xmlns:a="http://schemas.openxmlformats.org/drawingml/2006/main">
            <a:ext uri="{FF2B5EF4-FFF2-40B4-BE49-F238E27FC236}">
              <a16:creationId xmlns:a16="http://schemas.microsoft.com/office/drawing/2014/main" id="{996D43F6-B3ED-4233-AD70-1B225514D2D1}"/>
            </a:ext>
          </a:extLst>
        </cdr:cNvPr>
        <cdr:cNvSpPr/>
      </cdr:nvSpPr>
      <cdr:spPr>
        <a:xfrm xmlns:a="http://schemas.openxmlformats.org/drawingml/2006/main">
          <a:off x="1509008" y="1970013"/>
          <a:ext cx="314617" cy="245803"/>
        </a:xfrm>
        <a:prstGeom xmlns:a="http://schemas.openxmlformats.org/drawingml/2006/main" prst="upArrow">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0.23647</cdr:x>
      <cdr:y>0.24912</cdr:y>
    </cdr:from>
    <cdr:to>
      <cdr:x>0.2886</cdr:x>
      <cdr:y>0.31707</cdr:y>
    </cdr:to>
    <cdr:sp macro="" textlink="">
      <cdr:nvSpPr>
        <cdr:cNvPr id="2" name="Arrow: Up 1">
          <a:extLst xmlns:a="http://schemas.openxmlformats.org/drawingml/2006/main">
            <a:ext uri="{FF2B5EF4-FFF2-40B4-BE49-F238E27FC236}">
              <a16:creationId xmlns:a16="http://schemas.microsoft.com/office/drawing/2014/main" id="{996D43F6-B3ED-4233-AD70-1B225514D2D1}"/>
            </a:ext>
          </a:extLst>
        </cdr:cNvPr>
        <cdr:cNvSpPr/>
      </cdr:nvSpPr>
      <cdr:spPr>
        <a:xfrm xmlns:a="http://schemas.openxmlformats.org/drawingml/2006/main">
          <a:off x="1427362" y="901249"/>
          <a:ext cx="314632" cy="245807"/>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0.14509</cdr:x>
      <cdr:y>0.26629</cdr:y>
    </cdr:from>
    <cdr:to>
      <cdr:x>0.26058</cdr:x>
      <cdr:y>0.35987</cdr:y>
    </cdr:to>
    <cdr:sp macro="" textlink="">
      <cdr:nvSpPr>
        <cdr:cNvPr id="3" name="TextBox 7">
          <a:extLst xmlns:a="http://schemas.openxmlformats.org/drawingml/2006/main">
            <a:ext uri="{FF2B5EF4-FFF2-40B4-BE49-F238E27FC236}">
              <a16:creationId xmlns:a16="http://schemas.microsoft.com/office/drawing/2014/main" id="{4BFB2A99-A514-4069-B30A-C9B288BC1EEA}"/>
            </a:ext>
          </a:extLst>
        </cdr:cNvPr>
        <cdr:cNvSpPr txBox="1"/>
      </cdr:nvSpPr>
      <cdr:spPr>
        <a:xfrm xmlns:a="http://schemas.openxmlformats.org/drawingml/2006/main">
          <a:off x="875760" y="963360"/>
          <a:ext cx="69709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accent1"/>
              </a:solidFill>
            </a:rPr>
            <a:t>%0.14</a:t>
          </a:r>
        </a:p>
      </cdr:txBody>
    </cdr:sp>
  </cdr:relSizeAnchor>
</c:userShapes>
</file>

<file path=ppt/drawings/drawing3.xml><?xml version="1.0" encoding="utf-8"?>
<c:userShapes xmlns:c="http://schemas.openxmlformats.org/drawingml/2006/chart">
  <cdr:relSizeAnchor xmlns:cdr="http://schemas.openxmlformats.org/drawingml/2006/chartDrawing">
    <cdr:from>
      <cdr:x>0.57857</cdr:x>
      <cdr:y>0.10553</cdr:y>
    </cdr:from>
    <cdr:to>
      <cdr:x>0.5796</cdr:x>
      <cdr:y>0.78507</cdr:y>
    </cdr:to>
    <cdr:cxnSp macro="">
      <cdr:nvCxnSpPr>
        <cdr:cNvPr id="2" name="Straight Connector 1">
          <a:extLst xmlns:a="http://schemas.openxmlformats.org/drawingml/2006/main">
            <a:ext uri="{FF2B5EF4-FFF2-40B4-BE49-F238E27FC236}">
              <a16:creationId xmlns:a16="http://schemas.microsoft.com/office/drawing/2014/main" id="{93EA0DD3-1D57-4FE1-9BDB-BCF525B6EA62}"/>
            </a:ext>
          </a:extLst>
        </cdr:cNvPr>
        <cdr:cNvCxnSpPr/>
      </cdr:nvCxnSpPr>
      <cdr:spPr>
        <a:xfrm xmlns:a="http://schemas.openxmlformats.org/drawingml/2006/main" flipH="1">
          <a:off x="3565526" y="390525"/>
          <a:ext cx="6349" cy="2514600"/>
        </a:xfrm>
        <a:prstGeom xmlns:a="http://schemas.openxmlformats.org/drawingml/2006/main" prst="line">
          <a:avLst/>
        </a:prstGeom>
        <a:ln xmlns:a="http://schemas.openxmlformats.org/drawingml/2006/main" w="19050">
          <a:solidFill>
            <a:srgbClr val="FF0000"/>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0.56856</cdr:x>
      <cdr:y>0.13148</cdr:y>
    </cdr:from>
    <cdr:to>
      <cdr:x>0.79576</cdr:x>
      <cdr:y>0.34255</cdr:y>
    </cdr:to>
    <cdr:sp macro="" textlink="">
      <cdr:nvSpPr>
        <cdr:cNvPr id="3" name="TextBox 7">
          <a:extLst xmlns:a="http://schemas.openxmlformats.org/drawingml/2006/main">
            <a:ext uri="{FF2B5EF4-FFF2-40B4-BE49-F238E27FC236}">
              <a16:creationId xmlns:a16="http://schemas.microsoft.com/office/drawing/2014/main" id="{C964E70F-B071-40DA-B048-855039D1D205}"/>
            </a:ext>
          </a:extLst>
        </cdr:cNvPr>
        <cdr:cNvSpPr txBox="1"/>
      </cdr:nvSpPr>
      <cdr:spPr>
        <a:xfrm xmlns:a="http://schemas.openxmlformats.org/drawingml/2006/main">
          <a:off x="6585320" y="601141"/>
          <a:ext cx="2631521" cy="96501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a:solidFill>
                <a:srgbClr val="FF0000"/>
              </a:solidFill>
            </a:rPr>
            <a:t>Study Base Capacity Factor (85%)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4CA9B8-74BC-42CC-8AD2-E73F5E847AA6}" type="datetimeFigureOut">
              <a:rPr lang="en-US" smtClean="0"/>
              <a:t>11/14/2019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33F5EF-7B2D-436D-B831-F48ECB832F1E}" type="slidenum">
              <a:rPr lang="en-US" smtClean="0"/>
              <a:t>‹#›</a:t>
            </a:fld>
            <a:endParaRPr lang="en-US"/>
          </a:p>
        </p:txBody>
      </p:sp>
    </p:spTree>
    <p:extLst>
      <p:ext uri="{BB962C8B-B14F-4D97-AF65-F5344CB8AC3E}">
        <p14:creationId xmlns:p14="http://schemas.microsoft.com/office/powerpoint/2010/main" val="431344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501E1BA-293D-4A1C-B7BA-10C08056CDD4}" type="datetimeFigureOut">
              <a:rPr lang="en-US" smtClean="0"/>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234D5-E03D-4A57-B3C0-3647BD140E12}" type="slidenum">
              <a:rPr lang="en-US" smtClean="0"/>
              <a:t>‹#›</a:t>
            </a:fld>
            <a:endParaRPr lang="en-US"/>
          </a:p>
        </p:txBody>
      </p:sp>
    </p:spTree>
    <p:extLst>
      <p:ext uri="{BB962C8B-B14F-4D97-AF65-F5344CB8AC3E}">
        <p14:creationId xmlns:p14="http://schemas.microsoft.com/office/powerpoint/2010/main" val="243748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SubCLIN 202 Activity 005 </a:t>
            </a:r>
          </a:p>
          <a:p>
            <a:r>
              <a:rPr lang="en-US" dirty="0"/>
              <a:t>Task 5-Final Meeting</a:t>
            </a:r>
          </a:p>
          <a:p>
            <a:r>
              <a:rPr lang="en-US" dirty="0"/>
              <a:t>Good afternoon, this presentation is about a study that is about the impacts of several turbine cooling technology improvements on NGCC efficiency. The details of this study will soon to be made available in a public report at NETL’s website.</a:t>
            </a:r>
          </a:p>
        </p:txBody>
      </p:sp>
      <p:sp>
        <p:nvSpPr>
          <p:cNvPr id="4" name="Slide Number Placeholder 3"/>
          <p:cNvSpPr>
            <a:spLocks noGrp="1"/>
          </p:cNvSpPr>
          <p:nvPr>
            <p:ph type="sldNum" sz="quarter" idx="10"/>
          </p:nvPr>
        </p:nvSpPr>
        <p:spPr/>
        <p:txBody>
          <a:bodyPr/>
          <a:lstStyle/>
          <a:p>
            <a:fld id="{172234D5-E03D-4A57-B3C0-3647BD140E12}" type="slidenum">
              <a:rPr lang="en-US" smtClean="0"/>
              <a:t>1</a:t>
            </a:fld>
            <a:endParaRPr lang="en-US"/>
          </a:p>
        </p:txBody>
      </p:sp>
    </p:spTree>
    <p:extLst>
      <p:ext uri="{BB962C8B-B14F-4D97-AF65-F5344CB8AC3E}">
        <p14:creationId xmlns:p14="http://schemas.microsoft.com/office/powerpoint/2010/main" val="145153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combined cycle performance parameters that are used in the analysis are selected as listed in this slide. The parameters are selected from the NGCC-Sim outputs that reflect the key performance metrics and also the ones that strongly affect the cost calculations. </a:t>
            </a:r>
          </a:p>
        </p:txBody>
      </p:sp>
      <p:sp>
        <p:nvSpPr>
          <p:cNvPr id="4" name="Slide Number Placeholder 3"/>
          <p:cNvSpPr>
            <a:spLocks noGrp="1"/>
          </p:cNvSpPr>
          <p:nvPr>
            <p:ph type="sldNum" sz="quarter" idx="10"/>
          </p:nvPr>
        </p:nvSpPr>
        <p:spPr/>
        <p:txBody>
          <a:bodyPr/>
          <a:lstStyle/>
          <a:p>
            <a:fld id="{172234D5-E03D-4A57-B3C0-3647BD140E12}" type="slidenum">
              <a:rPr lang="en-US" smtClean="0"/>
              <a:t>10</a:t>
            </a:fld>
            <a:endParaRPr lang="en-US"/>
          </a:p>
        </p:txBody>
      </p:sp>
    </p:spTree>
    <p:extLst>
      <p:ext uri="{BB962C8B-B14F-4D97-AF65-F5344CB8AC3E}">
        <p14:creationId xmlns:p14="http://schemas.microsoft.com/office/powerpoint/2010/main" val="217833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turbine cooling parameters used in the analysis are listed with their reference values for the baseline performance case and their change limits. The limits are determined from a study by Wilcock et al. that the cooled turbine model algorithm is based on. Upper limits are determined from this study for “super-advanced technology” levels, and negative limits are used to include the impact of operational conditions.</a:t>
            </a:r>
          </a:p>
        </p:txBody>
      </p:sp>
      <p:sp>
        <p:nvSpPr>
          <p:cNvPr id="4" name="Slide Number Placeholder 3"/>
          <p:cNvSpPr>
            <a:spLocks noGrp="1"/>
          </p:cNvSpPr>
          <p:nvPr>
            <p:ph type="sldNum" sz="quarter" idx="10"/>
          </p:nvPr>
        </p:nvSpPr>
        <p:spPr/>
        <p:txBody>
          <a:bodyPr/>
          <a:lstStyle/>
          <a:p>
            <a:fld id="{172234D5-E03D-4A57-B3C0-3647BD140E12}" type="slidenum">
              <a:rPr lang="en-US" smtClean="0"/>
              <a:t>11</a:t>
            </a:fld>
            <a:endParaRPr lang="en-US"/>
          </a:p>
        </p:txBody>
      </p:sp>
    </p:spTree>
    <p:extLst>
      <p:ext uri="{BB962C8B-B14F-4D97-AF65-F5344CB8AC3E}">
        <p14:creationId xmlns:p14="http://schemas.microsoft.com/office/powerpoint/2010/main" val="1827747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parameter related to the blade metal material properties is the Metal </a:t>
            </a:r>
            <a:r>
              <a:rPr lang="en-US" dirty="0" err="1"/>
              <a:t>Biot</a:t>
            </a:r>
            <a:r>
              <a:rPr lang="en-US" dirty="0"/>
              <a:t> number, which is higher when the blade metal wall thickness is high, that causes more coolant to be used to cool the blade. As the metal </a:t>
            </a:r>
            <a:r>
              <a:rPr lang="en-US" dirty="0" err="1"/>
              <a:t>Biot</a:t>
            </a:r>
            <a:r>
              <a:rPr lang="en-US" dirty="0"/>
              <a:t> number is reduced, increased cooling performance causes gas turbine and power plant performance to increase.</a:t>
            </a:r>
          </a:p>
        </p:txBody>
      </p:sp>
      <p:sp>
        <p:nvSpPr>
          <p:cNvPr id="4" name="Slide Number Placeholder 3"/>
          <p:cNvSpPr>
            <a:spLocks noGrp="1"/>
          </p:cNvSpPr>
          <p:nvPr>
            <p:ph type="sldNum" sz="quarter" idx="10"/>
          </p:nvPr>
        </p:nvSpPr>
        <p:spPr/>
        <p:txBody>
          <a:bodyPr/>
          <a:lstStyle/>
          <a:p>
            <a:fld id="{172234D5-E03D-4A57-B3C0-3647BD140E12}" type="slidenum">
              <a:rPr lang="en-US" smtClean="0"/>
              <a:t>12</a:t>
            </a:fld>
            <a:endParaRPr lang="en-US"/>
          </a:p>
        </p:txBody>
      </p:sp>
    </p:spTree>
    <p:extLst>
      <p:ext uri="{BB962C8B-B14F-4D97-AF65-F5344CB8AC3E}">
        <p14:creationId xmlns:p14="http://schemas.microsoft.com/office/powerpoint/2010/main" val="129830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TBC is used to form an insulation layer over the blade to protect it from the hot gas flow. As the TBC </a:t>
            </a:r>
            <a:r>
              <a:rPr lang="en-US" dirty="0" err="1"/>
              <a:t>Biot</a:t>
            </a:r>
            <a:r>
              <a:rPr lang="en-US" dirty="0"/>
              <a:t> number is increased through using a lower conductivity material and/or increasing the coating thickness, the increased insulation performance results in an increase in the gas turbine and power plant performance. The steam turbine performance is also increased, although not as pronounced as the gas turbine.</a:t>
            </a:r>
          </a:p>
        </p:txBody>
      </p:sp>
      <p:sp>
        <p:nvSpPr>
          <p:cNvPr id="4" name="Slide Number Placeholder 3"/>
          <p:cNvSpPr>
            <a:spLocks noGrp="1"/>
          </p:cNvSpPr>
          <p:nvPr>
            <p:ph type="sldNum" sz="quarter" idx="10"/>
          </p:nvPr>
        </p:nvSpPr>
        <p:spPr/>
        <p:txBody>
          <a:bodyPr/>
          <a:lstStyle/>
          <a:p>
            <a:fld id="{172234D5-E03D-4A57-B3C0-3647BD140E12}" type="slidenum">
              <a:rPr lang="en-US" smtClean="0"/>
              <a:t>13</a:t>
            </a:fld>
            <a:endParaRPr lang="en-US"/>
          </a:p>
        </p:txBody>
      </p:sp>
    </p:spTree>
    <p:extLst>
      <p:ext uri="{BB962C8B-B14F-4D97-AF65-F5344CB8AC3E}">
        <p14:creationId xmlns:p14="http://schemas.microsoft.com/office/powerpoint/2010/main" val="421056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maximum blade metal temperature is high for the advanced materials that can operate safely in elevated hot gas temperatures. This is the second parameter that is related to blade materials and increasing of this limiting value means reduction in coolant flow requirements and allows an increase in the gas turbine exit temperature. Therefore, increasing the value improves the gas turbine, steam turbine and power plant efficiencies. </a:t>
            </a:r>
          </a:p>
        </p:txBody>
      </p:sp>
      <p:sp>
        <p:nvSpPr>
          <p:cNvPr id="4" name="Slide Number Placeholder 3"/>
          <p:cNvSpPr>
            <a:spLocks noGrp="1"/>
          </p:cNvSpPr>
          <p:nvPr>
            <p:ph type="sldNum" sz="quarter" idx="10"/>
          </p:nvPr>
        </p:nvSpPr>
        <p:spPr/>
        <p:txBody>
          <a:bodyPr/>
          <a:lstStyle/>
          <a:p>
            <a:fld id="{172234D5-E03D-4A57-B3C0-3647BD140E12}" type="slidenum">
              <a:rPr lang="en-US" smtClean="0"/>
              <a:t>14</a:t>
            </a:fld>
            <a:endParaRPr lang="en-US"/>
          </a:p>
        </p:txBody>
      </p:sp>
    </p:spTree>
    <p:extLst>
      <p:ext uri="{BB962C8B-B14F-4D97-AF65-F5344CB8AC3E}">
        <p14:creationId xmlns:p14="http://schemas.microsoft.com/office/powerpoint/2010/main" val="3880472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internal cooling designs that have higher effectiveness values use coolant effectively when cooling the blade from the inside. Reduction of the coolant requirements improves the gas turbine efficiency through reducing the cooling related losses at the turbine and allows for higher turbine exit temperatures. Overall impact is an increase in the steam turbine and power plant efficiencies.</a:t>
            </a:r>
          </a:p>
        </p:txBody>
      </p:sp>
      <p:sp>
        <p:nvSpPr>
          <p:cNvPr id="4" name="Slide Number Placeholder 3"/>
          <p:cNvSpPr>
            <a:spLocks noGrp="1"/>
          </p:cNvSpPr>
          <p:nvPr>
            <p:ph type="sldNum" sz="quarter" idx="10"/>
          </p:nvPr>
        </p:nvSpPr>
        <p:spPr/>
        <p:txBody>
          <a:bodyPr/>
          <a:lstStyle/>
          <a:p>
            <a:fld id="{172234D5-E03D-4A57-B3C0-3647BD140E12}" type="slidenum">
              <a:rPr lang="en-US" smtClean="0"/>
              <a:t>15</a:t>
            </a:fld>
            <a:endParaRPr lang="en-US"/>
          </a:p>
        </p:txBody>
      </p:sp>
    </p:spTree>
    <p:extLst>
      <p:ext uri="{BB962C8B-B14F-4D97-AF65-F5344CB8AC3E}">
        <p14:creationId xmlns:p14="http://schemas.microsoft.com/office/powerpoint/2010/main" val="394993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Advanced cooling holes and effective distribution of them over the blade increases the blade film cooling effectiveness, which means more effective usage of the coolant flow to cool the blade surface. Reduced coolant requirements cause the gas turbine performance to increase, which results in an increase in the power plant performance. Steam turbine performance is also increased, due to the slight increase of the turbine exit temperature from less coolant mixing to the flow.</a:t>
            </a:r>
          </a:p>
        </p:txBody>
      </p:sp>
      <p:sp>
        <p:nvSpPr>
          <p:cNvPr id="4" name="Slide Number Placeholder 3"/>
          <p:cNvSpPr>
            <a:spLocks noGrp="1"/>
          </p:cNvSpPr>
          <p:nvPr>
            <p:ph type="sldNum" sz="quarter" idx="10"/>
          </p:nvPr>
        </p:nvSpPr>
        <p:spPr/>
        <p:txBody>
          <a:bodyPr/>
          <a:lstStyle/>
          <a:p>
            <a:fld id="{172234D5-E03D-4A57-B3C0-3647BD140E12}" type="slidenum">
              <a:rPr lang="en-US" smtClean="0"/>
              <a:t>16</a:t>
            </a:fld>
            <a:endParaRPr lang="en-US"/>
          </a:p>
        </p:txBody>
      </p:sp>
    </p:spTree>
    <p:extLst>
      <p:ext uri="{BB962C8B-B14F-4D97-AF65-F5344CB8AC3E}">
        <p14:creationId xmlns:p14="http://schemas.microsoft.com/office/powerpoint/2010/main" val="2616225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Purge cooling is a supplemental cooling system that is primarily used to cool the rims and seals of the turbine blades, where the highest thermal and structural stresses occur. Excess air from this cooling is injected to the main stream to further cool down the hot gas flow before it encounters with the blades. Increasing the rim/seal cooling effectiveness reduces the purge fraction that need to be used, which impacts the gas turbine performance positively due to reduced flow mixing losses. Reduced purge fraction also improves the steam turbine and power plant performance.</a:t>
            </a:r>
          </a:p>
        </p:txBody>
      </p:sp>
      <p:sp>
        <p:nvSpPr>
          <p:cNvPr id="4" name="Slide Number Placeholder 3"/>
          <p:cNvSpPr>
            <a:spLocks noGrp="1"/>
          </p:cNvSpPr>
          <p:nvPr>
            <p:ph type="sldNum" sz="quarter" idx="10"/>
          </p:nvPr>
        </p:nvSpPr>
        <p:spPr/>
        <p:txBody>
          <a:bodyPr/>
          <a:lstStyle/>
          <a:p>
            <a:fld id="{172234D5-E03D-4A57-B3C0-3647BD140E12}" type="slidenum">
              <a:rPr lang="en-US" smtClean="0"/>
              <a:t>17</a:t>
            </a:fld>
            <a:endParaRPr lang="en-US"/>
          </a:p>
        </p:txBody>
      </p:sp>
    </p:spTree>
    <p:extLst>
      <p:ext uri="{BB962C8B-B14F-4D97-AF65-F5344CB8AC3E}">
        <p14:creationId xmlns:p14="http://schemas.microsoft.com/office/powerpoint/2010/main" val="93913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CGTM, the purge cooling flow is assumed to be mixed with the main stream at two locations: first being at the location in front of the stators and second one being the location after the stators and before the rotors. In this part of the sensitivity analysis, the total purge fraction per stage is kept constant at 1% but the distribution of the purge cooling is changed between two locations. The impact to the gas turbine and power plant efficiency is not calculated as significant as for the flow fractions, but the stator front favored injection gave better performance due to reduced flow mixing losses at the rotor station.</a:t>
            </a:r>
          </a:p>
        </p:txBody>
      </p:sp>
      <p:sp>
        <p:nvSpPr>
          <p:cNvPr id="4" name="Slide Number Placeholder 3"/>
          <p:cNvSpPr>
            <a:spLocks noGrp="1"/>
          </p:cNvSpPr>
          <p:nvPr>
            <p:ph type="sldNum" sz="quarter" idx="10"/>
          </p:nvPr>
        </p:nvSpPr>
        <p:spPr/>
        <p:txBody>
          <a:bodyPr/>
          <a:lstStyle/>
          <a:p>
            <a:fld id="{172234D5-E03D-4A57-B3C0-3647BD140E12}" type="slidenum">
              <a:rPr lang="en-US" smtClean="0"/>
              <a:t>18</a:t>
            </a:fld>
            <a:endParaRPr lang="en-US"/>
          </a:p>
        </p:txBody>
      </p:sp>
    </p:spTree>
    <p:extLst>
      <p:ext uri="{BB962C8B-B14F-4D97-AF65-F5344CB8AC3E}">
        <p14:creationId xmlns:p14="http://schemas.microsoft.com/office/powerpoint/2010/main" val="3105694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sensitivity chart, the impacts from the analysis parameters are compared for their impact on Lower Heating Value NGCC efficiency. Note that higher slopes mean higher impact strength from that analysis parameter. The impact to net plant efficiency follows the same trend with the gas turbine and being highest from the advanced metals, followed by the advanced film and internal cooling effectiveness, purge fraction and advanced TBC materials.</a:t>
            </a:r>
          </a:p>
        </p:txBody>
      </p:sp>
      <p:sp>
        <p:nvSpPr>
          <p:cNvPr id="4" name="Slide Number Placeholder 3"/>
          <p:cNvSpPr>
            <a:spLocks noGrp="1"/>
          </p:cNvSpPr>
          <p:nvPr>
            <p:ph type="sldNum" sz="quarter" idx="10"/>
          </p:nvPr>
        </p:nvSpPr>
        <p:spPr/>
        <p:txBody>
          <a:bodyPr/>
          <a:lstStyle/>
          <a:p>
            <a:fld id="{172234D5-E03D-4A57-B3C0-3647BD140E12}" type="slidenum">
              <a:rPr lang="en-US" smtClean="0"/>
              <a:t>19</a:t>
            </a:fld>
            <a:endParaRPr lang="en-US"/>
          </a:p>
        </p:txBody>
      </p:sp>
    </p:spTree>
    <p:extLst>
      <p:ext uri="{BB962C8B-B14F-4D97-AF65-F5344CB8AC3E}">
        <p14:creationId xmlns:p14="http://schemas.microsoft.com/office/powerpoint/2010/main" val="257462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presentation has 7 main sections; the objective of the study and introduction will be presented first. The integration process of CGTM to NGCC-Sim, validations, and determination of the baseline performance case will be presented next. Following that section, the results of the sensitivity analysis that led to determine the advanced blade configurations will be presented next. The techno-economic analysis that is used to select the best advanced blade configurations will be presented at the end.</a:t>
            </a:r>
          </a:p>
        </p:txBody>
      </p:sp>
      <p:sp>
        <p:nvSpPr>
          <p:cNvPr id="4" name="Slide Number Placeholder 3"/>
          <p:cNvSpPr>
            <a:spLocks noGrp="1"/>
          </p:cNvSpPr>
          <p:nvPr>
            <p:ph type="sldNum" sz="quarter" idx="10"/>
          </p:nvPr>
        </p:nvSpPr>
        <p:spPr/>
        <p:txBody>
          <a:bodyPr/>
          <a:lstStyle/>
          <a:p>
            <a:fld id="{9355611F-1438-4D78-B0C8-71A6A4ED9CCA}" type="slidenum">
              <a:rPr lang="en-US" smtClean="0"/>
              <a:t>2</a:t>
            </a:fld>
            <a:endParaRPr lang="en-US"/>
          </a:p>
        </p:txBody>
      </p:sp>
    </p:spTree>
    <p:extLst>
      <p:ext uri="{BB962C8B-B14F-4D97-AF65-F5344CB8AC3E}">
        <p14:creationId xmlns:p14="http://schemas.microsoft.com/office/powerpoint/2010/main" val="10015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sensitivity of other performance metrics such as the gas turbine efficiency, power plant CO2 emissions, and steam cycle performance are also analyzed. For the gas turbine efficiency and power plant CO2 emissions, the impact strengths rank same with the previous sensitivity cases. However, purge cooling fraction has more impact on the steam cycle due to its stronger impact on the gas turbine exit temperature than cooling effectiveness and advanced TBC materials. </a:t>
            </a:r>
          </a:p>
        </p:txBody>
      </p:sp>
      <p:sp>
        <p:nvSpPr>
          <p:cNvPr id="4" name="Slide Number Placeholder 3"/>
          <p:cNvSpPr>
            <a:spLocks noGrp="1"/>
          </p:cNvSpPr>
          <p:nvPr>
            <p:ph type="sldNum" sz="quarter" idx="10"/>
          </p:nvPr>
        </p:nvSpPr>
        <p:spPr/>
        <p:txBody>
          <a:bodyPr/>
          <a:lstStyle/>
          <a:p>
            <a:fld id="{172234D5-E03D-4A57-B3C0-3647BD140E12}" type="slidenum">
              <a:rPr lang="en-US" smtClean="0"/>
              <a:t>20</a:t>
            </a:fld>
            <a:endParaRPr lang="en-US"/>
          </a:p>
        </p:txBody>
      </p:sp>
    </p:spTree>
    <p:extLst>
      <p:ext uri="{BB962C8B-B14F-4D97-AF65-F5344CB8AC3E}">
        <p14:creationId xmlns:p14="http://schemas.microsoft.com/office/powerpoint/2010/main" val="3146835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the sensitivity analysis are used to determine 7 different cooled blade configurations that yield 65% combined cycle efficiency at Midwest ISO conditions. Each configuration is generated by using a combination of advanced features, with the parameter values determined from the sensitivity charts of the previous section. Yellow stars indicate which advanced features has been used to determine the advanced blade configurations, whereas white stars indicate the cooling technology is the same with H-Class baseline levels.</a:t>
            </a:r>
          </a:p>
        </p:txBody>
      </p:sp>
      <p:sp>
        <p:nvSpPr>
          <p:cNvPr id="4" name="Slide Number Placeholder 3"/>
          <p:cNvSpPr>
            <a:spLocks noGrp="1"/>
          </p:cNvSpPr>
          <p:nvPr>
            <p:ph type="sldNum" sz="quarter" idx="10"/>
          </p:nvPr>
        </p:nvSpPr>
        <p:spPr/>
        <p:txBody>
          <a:bodyPr/>
          <a:lstStyle/>
          <a:p>
            <a:fld id="{172234D5-E03D-4A57-B3C0-3647BD140E12}" type="slidenum">
              <a:rPr lang="en-US" smtClean="0"/>
              <a:t>21</a:t>
            </a:fld>
            <a:endParaRPr lang="en-US"/>
          </a:p>
        </p:txBody>
      </p:sp>
    </p:spTree>
    <p:extLst>
      <p:ext uri="{BB962C8B-B14F-4D97-AF65-F5344CB8AC3E}">
        <p14:creationId xmlns:p14="http://schemas.microsoft.com/office/powerpoint/2010/main" val="2677252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increase in performance from each advanced configuration is a direct result from the sensitivity analysis, however the relative advantage to power plant costs and cost of electricity from using these blades can be quantified by using a techno-economic analysis. NETL has developed a cost estimation methodology, which is known as the QGESS method. As of the time of doing this study, baseline cost spreadsheets were based on F-Class gas turbine costs for raw capital cost data, therefore a cost scaling is made to obtain the baseline plant costs for H-Class gas turbine using plants. The raw capital costs for each blade configuration is then obtained from the baseline H-Class plant costs by using the relative increase in certain power plant parameters from using each of the advanced blade options.</a:t>
            </a:r>
          </a:p>
        </p:txBody>
      </p:sp>
      <p:sp>
        <p:nvSpPr>
          <p:cNvPr id="4" name="Slide Number Placeholder 3"/>
          <p:cNvSpPr>
            <a:spLocks noGrp="1"/>
          </p:cNvSpPr>
          <p:nvPr>
            <p:ph type="sldNum" sz="quarter" idx="10"/>
          </p:nvPr>
        </p:nvSpPr>
        <p:spPr/>
        <p:txBody>
          <a:bodyPr/>
          <a:lstStyle/>
          <a:p>
            <a:fld id="{172234D5-E03D-4A57-B3C0-3647BD140E12}" type="slidenum">
              <a:rPr lang="en-US" smtClean="0"/>
              <a:t>22</a:t>
            </a:fld>
            <a:endParaRPr lang="en-US"/>
          </a:p>
        </p:txBody>
      </p:sp>
    </p:spTree>
    <p:extLst>
      <p:ext uri="{BB962C8B-B14F-4D97-AF65-F5344CB8AC3E}">
        <p14:creationId xmlns:p14="http://schemas.microsoft.com/office/powerpoint/2010/main" val="2690162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the engineering, development and material costs of the advanced blade configurations are assumed to be included in the scaled “combustion turbine equipment costs”, which is scaled by using the gas turbine power output as the scaling parameter. Cost of electricity, total overnight costs, total as spent costs, owner’s costs and operating costs are the compared costs for each blade configuration. Natural gas fuel price and power plant capacity factor sensitivities for each configuration are also studied.</a:t>
            </a:r>
          </a:p>
        </p:txBody>
      </p:sp>
      <p:sp>
        <p:nvSpPr>
          <p:cNvPr id="4" name="Slide Number Placeholder 3"/>
          <p:cNvSpPr>
            <a:spLocks noGrp="1"/>
          </p:cNvSpPr>
          <p:nvPr>
            <p:ph type="sldNum" sz="quarter" idx="10"/>
          </p:nvPr>
        </p:nvSpPr>
        <p:spPr/>
        <p:txBody>
          <a:bodyPr/>
          <a:lstStyle/>
          <a:p>
            <a:fld id="{172234D5-E03D-4A57-B3C0-3647BD140E12}" type="slidenum">
              <a:rPr lang="en-US" smtClean="0"/>
              <a:t>23</a:t>
            </a:fld>
            <a:endParaRPr lang="en-US"/>
          </a:p>
        </p:txBody>
      </p:sp>
    </p:spTree>
    <p:extLst>
      <p:ext uri="{BB962C8B-B14F-4D97-AF65-F5344CB8AC3E}">
        <p14:creationId xmlns:p14="http://schemas.microsoft.com/office/powerpoint/2010/main" val="1688584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of electricity calculated for each blade configuration is compared in this slide. The lowest cost of electricity is obtained with blade 7 and 6, whereas blades 5 and 1 provide the least improvement from H-Class baseline values. Overall, the advanced blade configurations provide 1.4 to 3 dollars per megawatt hour reduction in the cost of electricity.</a:t>
            </a:r>
          </a:p>
        </p:txBody>
      </p:sp>
      <p:sp>
        <p:nvSpPr>
          <p:cNvPr id="4" name="Slide Number Placeholder 3"/>
          <p:cNvSpPr>
            <a:spLocks noGrp="1"/>
          </p:cNvSpPr>
          <p:nvPr>
            <p:ph type="sldNum" sz="quarter" idx="10"/>
          </p:nvPr>
        </p:nvSpPr>
        <p:spPr/>
        <p:txBody>
          <a:bodyPr/>
          <a:lstStyle/>
          <a:p>
            <a:fld id="{172234D5-E03D-4A57-B3C0-3647BD140E12}" type="slidenum">
              <a:rPr lang="en-US" smtClean="0"/>
              <a:t>24</a:t>
            </a:fld>
            <a:endParaRPr lang="en-US"/>
          </a:p>
        </p:txBody>
      </p:sp>
    </p:spTree>
    <p:extLst>
      <p:ext uri="{BB962C8B-B14F-4D97-AF65-F5344CB8AC3E}">
        <p14:creationId xmlns:p14="http://schemas.microsoft.com/office/powerpoint/2010/main" val="2442366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Owner’s Costs breakdown is made for the total overnight cost and compared for each configuration with the H-Class baseline values. The ranking of the TOC and TASC follows the opposite order with the cost of electricity; blades 5 and 1 give the lowest costs whereas blades 6 and 7 require higher plant costs, which makes them the most expensive in comparison.</a:t>
            </a:r>
          </a:p>
        </p:txBody>
      </p:sp>
      <p:sp>
        <p:nvSpPr>
          <p:cNvPr id="4" name="Slide Number Placeholder 3"/>
          <p:cNvSpPr>
            <a:spLocks noGrp="1"/>
          </p:cNvSpPr>
          <p:nvPr>
            <p:ph type="sldNum" sz="quarter" idx="10"/>
          </p:nvPr>
        </p:nvSpPr>
        <p:spPr/>
        <p:txBody>
          <a:bodyPr/>
          <a:lstStyle/>
          <a:p>
            <a:fld id="{172234D5-E03D-4A57-B3C0-3647BD140E12}" type="slidenum">
              <a:rPr lang="en-US" smtClean="0"/>
              <a:t>25</a:t>
            </a:fld>
            <a:endParaRPr lang="en-US"/>
          </a:p>
        </p:txBody>
      </p:sp>
    </p:spTree>
    <p:extLst>
      <p:ext uri="{BB962C8B-B14F-4D97-AF65-F5344CB8AC3E}">
        <p14:creationId xmlns:p14="http://schemas.microsoft.com/office/powerpoint/2010/main" val="268250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Overnight Cost margins are determined for each blade configuration to understand how much the gas turbine price could increase to have cost of electricity less than or equal to the current H-Class machines. The price increase in this part of study is assumed only for the costs related to using an advanced turbine with the indicated blade options. For example for Blade 7, 25.3% increase in the gas turbine cost brings the cost of electricity to baseline H-Class values, whereas for Blade 1 the same amount of increase in the plant costs could result in higher cost of electricity than the current H-Class engines.</a:t>
            </a:r>
          </a:p>
        </p:txBody>
      </p:sp>
      <p:sp>
        <p:nvSpPr>
          <p:cNvPr id="4" name="Slide Number Placeholder 3"/>
          <p:cNvSpPr>
            <a:spLocks noGrp="1"/>
          </p:cNvSpPr>
          <p:nvPr>
            <p:ph type="sldNum" sz="quarter" idx="10"/>
          </p:nvPr>
        </p:nvSpPr>
        <p:spPr/>
        <p:txBody>
          <a:bodyPr/>
          <a:lstStyle/>
          <a:p>
            <a:fld id="{172234D5-E03D-4A57-B3C0-3647BD140E12}" type="slidenum">
              <a:rPr lang="en-US" smtClean="0"/>
              <a:t>26</a:t>
            </a:fld>
            <a:endParaRPr lang="en-US"/>
          </a:p>
        </p:txBody>
      </p:sp>
    </p:spTree>
    <p:extLst>
      <p:ext uri="{BB962C8B-B14F-4D97-AF65-F5344CB8AC3E}">
        <p14:creationId xmlns:p14="http://schemas.microsoft.com/office/powerpoint/2010/main" val="328291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have the highest profit from the power plant, the cost of electricity from that plant should be impacted less from the natural gas price changes. NG Price sensitivity is directly related to the power plant thermal efficiency and therefore the plant using the gas turbines with Blade 7 is the least sensitive to the natural gas price, whereas the plant using Blade 5 is being the most sensitive. The rankings are obtained by comparing the slopes of the sensitivity graphs.</a:t>
            </a:r>
          </a:p>
        </p:txBody>
      </p:sp>
      <p:sp>
        <p:nvSpPr>
          <p:cNvPr id="4" name="Slide Number Placeholder 3"/>
          <p:cNvSpPr>
            <a:spLocks noGrp="1"/>
          </p:cNvSpPr>
          <p:nvPr>
            <p:ph type="sldNum" sz="quarter" idx="10"/>
          </p:nvPr>
        </p:nvSpPr>
        <p:spPr/>
        <p:txBody>
          <a:bodyPr/>
          <a:lstStyle/>
          <a:p>
            <a:fld id="{172234D5-E03D-4A57-B3C0-3647BD140E12}" type="slidenum">
              <a:rPr lang="en-US" smtClean="0"/>
              <a:t>27</a:t>
            </a:fld>
            <a:endParaRPr lang="en-US"/>
          </a:p>
        </p:txBody>
      </p:sp>
    </p:spTree>
    <p:extLst>
      <p:ext uri="{BB962C8B-B14F-4D97-AF65-F5344CB8AC3E}">
        <p14:creationId xmlns:p14="http://schemas.microsoft.com/office/powerpoint/2010/main" val="571853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parameter for the cost of electricity is the plant capacity factor, which is the fraction of the total electricity that would be generated if the plant operated at full load without interruption. Interruptions during the operations are inevitable but it is desired to have the least impact to the cost of electricity from this fact. For the power plants with the gas turbines having blades 7 and 6, such sensitivity to the capacity factor is the lowest, whereas the sensitivity is the highest for the cases with blades 1 and 5.</a:t>
            </a:r>
          </a:p>
        </p:txBody>
      </p:sp>
      <p:sp>
        <p:nvSpPr>
          <p:cNvPr id="4" name="Slide Number Placeholder 3"/>
          <p:cNvSpPr>
            <a:spLocks noGrp="1"/>
          </p:cNvSpPr>
          <p:nvPr>
            <p:ph type="sldNum" sz="quarter" idx="10"/>
          </p:nvPr>
        </p:nvSpPr>
        <p:spPr/>
        <p:txBody>
          <a:bodyPr/>
          <a:lstStyle/>
          <a:p>
            <a:fld id="{172234D5-E03D-4A57-B3C0-3647BD140E12}" type="slidenum">
              <a:rPr lang="en-US" smtClean="0"/>
              <a:t>28</a:t>
            </a:fld>
            <a:endParaRPr lang="en-US"/>
          </a:p>
        </p:txBody>
      </p:sp>
    </p:spTree>
    <p:extLst>
      <p:ext uri="{BB962C8B-B14F-4D97-AF65-F5344CB8AC3E}">
        <p14:creationId xmlns:p14="http://schemas.microsoft.com/office/powerpoint/2010/main" val="1475781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Sensitivity analysis with gas turbine cooling parameters showed that the highest impact to power plant efficiency comes from advanced blade materials, then from advanced film cooling techniques, internal cooling techniques, purge effectiveness and advanced TBC materials. Based on the results of the sensitivity analysis, 7 different advanced blade configurations were determined. A thermo-economic analysis was made for the 7 blade configurations to find the best possible configuration.</a:t>
            </a:r>
          </a:p>
        </p:txBody>
      </p:sp>
      <p:sp>
        <p:nvSpPr>
          <p:cNvPr id="4" name="Slide Number Placeholder 3"/>
          <p:cNvSpPr>
            <a:spLocks noGrp="1"/>
          </p:cNvSpPr>
          <p:nvPr>
            <p:ph type="sldNum" sz="quarter" idx="10"/>
          </p:nvPr>
        </p:nvSpPr>
        <p:spPr/>
        <p:txBody>
          <a:bodyPr/>
          <a:lstStyle/>
          <a:p>
            <a:fld id="{172234D5-E03D-4A57-B3C0-3647BD140E12}" type="slidenum">
              <a:rPr lang="en-US" smtClean="0"/>
              <a:t>29</a:t>
            </a:fld>
            <a:endParaRPr lang="en-US"/>
          </a:p>
        </p:txBody>
      </p:sp>
    </p:spTree>
    <p:extLst>
      <p:ext uri="{BB962C8B-B14F-4D97-AF65-F5344CB8AC3E}">
        <p14:creationId xmlns:p14="http://schemas.microsoft.com/office/powerpoint/2010/main" val="188433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ultimate goal of this study is to quantify the turbine blade cooling improvements that will lead to combined cycle efficiency of 65% and more. Analyzed turbine cooling parameters are the external and internal blade cooling effectiveness, blade cooling configurations and material properties.</a:t>
            </a:r>
          </a:p>
        </p:txBody>
      </p:sp>
      <p:sp>
        <p:nvSpPr>
          <p:cNvPr id="4" name="Slide Number Placeholder 3"/>
          <p:cNvSpPr>
            <a:spLocks noGrp="1"/>
          </p:cNvSpPr>
          <p:nvPr>
            <p:ph type="sldNum" sz="quarter" idx="10"/>
          </p:nvPr>
        </p:nvSpPr>
        <p:spPr/>
        <p:txBody>
          <a:bodyPr/>
          <a:lstStyle/>
          <a:p>
            <a:fld id="{9355611F-1438-4D78-B0C8-71A6A4ED9CCA}" type="slidenum">
              <a:rPr lang="en-US" smtClean="0"/>
              <a:t>3</a:t>
            </a:fld>
            <a:endParaRPr lang="en-US"/>
          </a:p>
        </p:txBody>
      </p:sp>
    </p:spTree>
    <p:extLst>
      <p:ext uri="{BB962C8B-B14F-4D97-AF65-F5344CB8AC3E}">
        <p14:creationId xmlns:p14="http://schemas.microsoft.com/office/powerpoint/2010/main" val="2415697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comparison of the power plant performance and thermo-economic analysis parameters, the top 3 best blade configurations are blades 7, 6 and 3 where advanced film cooling and internal cooling features exist together. From the comparison of the Blades 3 and 4, it can be said that advanced internal cooling provides more improvement than advanced TBC materials. However, the best blade configurations also have the highest operating costs which are mainly due to increased maintenance and production costs.</a:t>
            </a:r>
          </a:p>
        </p:txBody>
      </p:sp>
      <p:sp>
        <p:nvSpPr>
          <p:cNvPr id="4" name="Slide Number Placeholder 3"/>
          <p:cNvSpPr>
            <a:spLocks noGrp="1"/>
          </p:cNvSpPr>
          <p:nvPr>
            <p:ph type="sldNum" sz="quarter" idx="10"/>
          </p:nvPr>
        </p:nvSpPr>
        <p:spPr/>
        <p:txBody>
          <a:bodyPr/>
          <a:lstStyle/>
          <a:p>
            <a:fld id="{172234D5-E03D-4A57-B3C0-3647BD140E12}" type="slidenum">
              <a:rPr lang="en-US" smtClean="0"/>
              <a:t>30</a:t>
            </a:fld>
            <a:endParaRPr lang="en-US"/>
          </a:p>
        </p:txBody>
      </p:sp>
    </p:spTree>
    <p:extLst>
      <p:ext uri="{BB962C8B-B14F-4D97-AF65-F5344CB8AC3E}">
        <p14:creationId xmlns:p14="http://schemas.microsoft.com/office/powerpoint/2010/main" val="3042375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I would be glad to answer your questions now.</a:t>
            </a:r>
          </a:p>
          <a:p>
            <a:endParaRPr lang="en-US" dirty="0"/>
          </a:p>
        </p:txBody>
      </p:sp>
      <p:sp>
        <p:nvSpPr>
          <p:cNvPr id="4" name="Slide Number Placeholder 3"/>
          <p:cNvSpPr>
            <a:spLocks noGrp="1"/>
          </p:cNvSpPr>
          <p:nvPr>
            <p:ph type="sldNum" sz="quarter" idx="10"/>
          </p:nvPr>
        </p:nvSpPr>
        <p:spPr/>
        <p:txBody>
          <a:bodyPr/>
          <a:lstStyle/>
          <a:p>
            <a:fld id="{172234D5-E03D-4A57-B3C0-3647BD140E12}" type="slidenum">
              <a:rPr lang="en-US" smtClean="0"/>
              <a:t>31</a:t>
            </a:fld>
            <a:endParaRPr lang="en-US"/>
          </a:p>
        </p:txBody>
      </p:sp>
    </p:spTree>
    <p:extLst>
      <p:ext uri="{BB962C8B-B14F-4D97-AF65-F5344CB8AC3E}">
        <p14:creationId xmlns:p14="http://schemas.microsoft.com/office/powerpoint/2010/main" val="233890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NGCC steady-state performance estimation model has been developed in NETL, which includes a combustion turbine model, steam cycle model that includes HRSG and steam turbines, an acid-gas regulator model and carbon capture system model. Cooled Gas Turbine Model is developed in MATLAB/Simulink and previously validated with H-Class gas turbine data, the details of which can be found in the referenced thesis and the </a:t>
            </a:r>
            <a:r>
              <a:rPr lang="en-US" dirty="0" err="1"/>
              <a:t>TurboExpo</a:t>
            </a:r>
            <a:r>
              <a:rPr lang="en-US" dirty="0"/>
              <a:t> paper. For this study, the CGTM was integrated into the NGCC model without carbon capturing to perform the indicated sensitivity analysis. The steam cycle parameters also been modified to give a typical H-Class GT integrated performance.</a:t>
            </a:r>
          </a:p>
        </p:txBody>
      </p:sp>
      <p:sp>
        <p:nvSpPr>
          <p:cNvPr id="4" name="Slide Number Placeholder 3"/>
          <p:cNvSpPr>
            <a:spLocks noGrp="1"/>
          </p:cNvSpPr>
          <p:nvPr>
            <p:ph type="sldNum" sz="quarter" idx="5"/>
          </p:nvPr>
        </p:nvSpPr>
        <p:spPr/>
        <p:txBody>
          <a:bodyPr/>
          <a:lstStyle/>
          <a:p>
            <a:fld id="{172234D5-E03D-4A57-B3C0-3647BD140E12}" type="slidenum">
              <a:rPr lang="en-US" smtClean="0"/>
              <a:t>4</a:t>
            </a:fld>
            <a:endParaRPr lang="en-US"/>
          </a:p>
        </p:txBody>
      </p:sp>
    </p:spTree>
    <p:extLst>
      <p:ext uri="{BB962C8B-B14F-4D97-AF65-F5344CB8AC3E}">
        <p14:creationId xmlns:p14="http://schemas.microsoft.com/office/powerpoint/2010/main" val="234684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illustration, the location of the cooled gas turbine model</a:t>
            </a:r>
            <a:r>
              <a:rPr lang="en-US" baseline="0" dirty="0"/>
              <a:t> in the</a:t>
            </a:r>
            <a:r>
              <a:rPr lang="tr-TR" baseline="0" dirty="0"/>
              <a:t> </a:t>
            </a:r>
            <a:r>
              <a:rPr lang="en-US" baseline="0" dirty="0"/>
              <a:t>combined cycle performance model is summarized. Cooling models for various cooling techniques are used in the cooled turbine model, and this model is integrated into an engine performance calculation model called as “cooled gas turbine model”. This model is later used as a sub-system in the combined cycle plant simulation, where it produced required outputs to quantify the impacts of turbine cooling parameters.</a:t>
            </a:r>
            <a:endParaRPr lang="en-US" dirty="0"/>
          </a:p>
        </p:txBody>
      </p:sp>
      <p:sp>
        <p:nvSpPr>
          <p:cNvPr id="4" name="Slide Number Placeholder 3"/>
          <p:cNvSpPr>
            <a:spLocks noGrp="1"/>
          </p:cNvSpPr>
          <p:nvPr>
            <p:ph type="sldNum" sz="quarter" idx="10"/>
          </p:nvPr>
        </p:nvSpPr>
        <p:spPr/>
        <p:txBody>
          <a:bodyPr/>
          <a:lstStyle/>
          <a:p>
            <a:fld id="{9355611F-1438-4D78-B0C8-71A6A4ED9CCA}" type="slidenum">
              <a:rPr lang="en-US" smtClean="0"/>
              <a:t>5</a:t>
            </a:fld>
            <a:endParaRPr lang="en-US"/>
          </a:p>
        </p:txBody>
      </p:sp>
    </p:spTree>
    <p:extLst>
      <p:ext uri="{BB962C8B-B14F-4D97-AF65-F5344CB8AC3E}">
        <p14:creationId xmlns:p14="http://schemas.microsoft.com/office/powerpoint/2010/main" val="69346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calibration of the new NGCC-Sim was made by using several NGCC performance parameters obtained from vendors and public sources. Comparison used in the calibration is shown for an H-Class gas turbine integrated NGCC plant, where the compared performance parameters are within acceptable tolerance levels.</a:t>
            </a:r>
          </a:p>
        </p:txBody>
      </p:sp>
      <p:sp>
        <p:nvSpPr>
          <p:cNvPr id="4" name="Slide Number Placeholder 3"/>
          <p:cNvSpPr>
            <a:spLocks noGrp="1"/>
          </p:cNvSpPr>
          <p:nvPr>
            <p:ph type="sldNum" sz="quarter" idx="10"/>
          </p:nvPr>
        </p:nvSpPr>
        <p:spPr/>
        <p:txBody>
          <a:bodyPr/>
          <a:lstStyle/>
          <a:p>
            <a:fld id="{172234D5-E03D-4A57-B3C0-3647BD140E12}" type="slidenum">
              <a:rPr lang="en-US" smtClean="0"/>
              <a:t>6</a:t>
            </a:fld>
            <a:endParaRPr lang="en-US"/>
          </a:p>
        </p:txBody>
      </p:sp>
    </p:spTree>
    <p:extLst>
      <p:ext uri="{BB962C8B-B14F-4D97-AF65-F5344CB8AC3E}">
        <p14:creationId xmlns:p14="http://schemas.microsoft.com/office/powerpoint/2010/main" val="277701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performance metrics are used in the following sections of the study to quantify the improvements to NGCC performance from advanced cooling features. The baseline performance is determined such that it would represent the current NGCC performance metrics with H-Class gas turbines. Calculations based on 85% plant capacity factor and the baseline LHV combined cycle efficiency is calculated to be 62%.</a:t>
            </a:r>
          </a:p>
        </p:txBody>
      </p:sp>
      <p:sp>
        <p:nvSpPr>
          <p:cNvPr id="4" name="Slide Number Placeholder 3"/>
          <p:cNvSpPr>
            <a:spLocks noGrp="1"/>
          </p:cNvSpPr>
          <p:nvPr>
            <p:ph type="sldNum" sz="quarter" idx="10"/>
          </p:nvPr>
        </p:nvSpPr>
        <p:spPr/>
        <p:txBody>
          <a:bodyPr/>
          <a:lstStyle/>
          <a:p>
            <a:fld id="{172234D5-E03D-4A57-B3C0-3647BD140E12}" type="slidenum">
              <a:rPr lang="en-US" smtClean="0"/>
              <a:t>7</a:t>
            </a:fld>
            <a:endParaRPr lang="en-US"/>
          </a:p>
        </p:txBody>
      </p:sp>
    </p:spTree>
    <p:extLst>
      <p:ext uri="{BB962C8B-B14F-4D97-AF65-F5344CB8AC3E}">
        <p14:creationId xmlns:p14="http://schemas.microsoft.com/office/powerpoint/2010/main" val="416270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performance summary items are listed for the baseline 2x1 H-Class gas turbine integrated NGCC plant, which produces 1004 MW of net power, with 18 MW auxiliary load. Gas turbine efficiency is 42.2%, steam turbine efficiency is 40.4% and net plant LHV efficiency is 62%.</a:t>
            </a:r>
          </a:p>
        </p:txBody>
      </p:sp>
      <p:sp>
        <p:nvSpPr>
          <p:cNvPr id="4" name="Slide Number Placeholder 3"/>
          <p:cNvSpPr>
            <a:spLocks noGrp="1"/>
          </p:cNvSpPr>
          <p:nvPr>
            <p:ph type="sldNum" sz="quarter" idx="10"/>
          </p:nvPr>
        </p:nvSpPr>
        <p:spPr/>
        <p:txBody>
          <a:bodyPr/>
          <a:lstStyle/>
          <a:p>
            <a:fld id="{172234D5-E03D-4A57-B3C0-3647BD140E12}" type="slidenum">
              <a:rPr lang="en-US" smtClean="0"/>
              <a:t>8</a:t>
            </a:fld>
            <a:endParaRPr lang="en-US"/>
          </a:p>
        </p:txBody>
      </p:sp>
    </p:spTree>
    <p:extLst>
      <p:ext uri="{BB962C8B-B14F-4D97-AF65-F5344CB8AC3E}">
        <p14:creationId xmlns:p14="http://schemas.microsoft.com/office/powerpoint/2010/main" val="2125523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sensitivity analysis investigated the effects of several turbine cooling parameters on the gas turbine, steam turbine and combined cycle parameters. Blade metal material properties, TBC material properties, internal and external cooling effectiveness, purge cooling fraction and distribution are the analysis input parameters.</a:t>
            </a:r>
          </a:p>
        </p:txBody>
      </p:sp>
      <p:sp>
        <p:nvSpPr>
          <p:cNvPr id="4" name="Slide Number Placeholder 3"/>
          <p:cNvSpPr>
            <a:spLocks noGrp="1"/>
          </p:cNvSpPr>
          <p:nvPr>
            <p:ph type="sldNum" sz="quarter" idx="10"/>
          </p:nvPr>
        </p:nvSpPr>
        <p:spPr/>
        <p:txBody>
          <a:bodyPr/>
          <a:lstStyle/>
          <a:p>
            <a:fld id="{172234D5-E03D-4A57-B3C0-3647BD140E12}" type="slidenum">
              <a:rPr lang="en-US" smtClean="0"/>
              <a:t>9</a:t>
            </a:fld>
            <a:endParaRPr lang="en-US"/>
          </a:p>
        </p:txBody>
      </p:sp>
    </p:spTree>
    <p:extLst>
      <p:ext uri="{BB962C8B-B14F-4D97-AF65-F5344CB8AC3E}">
        <p14:creationId xmlns:p14="http://schemas.microsoft.com/office/powerpoint/2010/main" val="208942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050" name="Picture 2" descr="http://africabriefing.org/wp-content/uploads/2015/06/powerlin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7" t="32856" r="36" b="18203"/>
          <a:stretch/>
        </p:blipFill>
        <p:spPr bwMode="auto">
          <a:xfrm>
            <a:off x="0" y="2293258"/>
            <a:ext cx="12192000" cy="4601028"/>
          </a:xfrm>
          <a:prstGeom prst="rect">
            <a:avLst/>
          </a:prstGeom>
          <a:noFill/>
          <a:effectLst>
            <a:innerShdw blurRad="1270000" dist="50800" dir="5400000">
              <a:prstClr val="black">
                <a:alpha val="98000"/>
              </a:prstClr>
            </a:innerShdw>
          </a:effectLst>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5650" y="6337699"/>
            <a:ext cx="1431208" cy="348387"/>
          </a:xfrm>
          <a:prstGeom prst="rect">
            <a:avLst/>
          </a:prstGeom>
          <a:effectLst>
            <a:outerShdw blurRad="63500" sx="102000" sy="102000" algn="ctr" rotWithShape="0">
              <a:prstClr val="black">
                <a:alpha val="40000"/>
              </a:prstClr>
            </a:outerShdw>
          </a:effectLst>
        </p:spPr>
      </p:pic>
      <p:sp>
        <p:nvSpPr>
          <p:cNvPr id="37" name="Title 1"/>
          <p:cNvSpPr>
            <a:spLocks noGrp="1"/>
          </p:cNvSpPr>
          <p:nvPr>
            <p:ph type="ctrTitle" hasCustomPrompt="1"/>
          </p:nvPr>
        </p:nvSpPr>
        <p:spPr>
          <a:xfrm>
            <a:off x="270628" y="285430"/>
            <a:ext cx="9033029" cy="919232"/>
          </a:xfrm>
        </p:spPr>
        <p:txBody>
          <a:bodyPr anchor="b"/>
          <a:lstStyle>
            <a:lvl1pPr algn="l">
              <a:defRPr sz="6000" b="1">
                <a:solidFill>
                  <a:srgbClr val="373838"/>
                </a:solidFill>
              </a:defRPr>
            </a:lvl1pPr>
          </a:lstStyle>
          <a:p>
            <a:r>
              <a:rPr lang="en-US" dirty="0"/>
              <a:t>Master Cover Title</a:t>
            </a:r>
          </a:p>
        </p:txBody>
      </p:sp>
      <p:sp>
        <p:nvSpPr>
          <p:cNvPr id="38" name="Subtitle 2"/>
          <p:cNvSpPr>
            <a:spLocks noGrp="1"/>
          </p:cNvSpPr>
          <p:nvPr>
            <p:ph type="subTitle" idx="1" hasCustomPrompt="1"/>
          </p:nvPr>
        </p:nvSpPr>
        <p:spPr>
          <a:xfrm>
            <a:off x="270628" y="1208302"/>
            <a:ext cx="9033029" cy="373510"/>
          </a:xfrm>
        </p:spPr>
        <p:txBody>
          <a:bodyPr>
            <a:noAutofit/>
          </a:bodyPr>
          <a:lstStyle>
            <a:lvl1pPr marL="0" indent="0" algn="l">
              <a:buNone/>
              <a:defRPr sz="3200" b="0" i="0">
                <a:solidFill>
                  <a:srgbClr val="98C93D"/>
                </a:solidFill>
                <a:latin typeface="Century Gothic" panose="020B0502020202020204" pitchFamily="34"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39" name="Picture 3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099" y="284249"/>
            <a:ext cx="2307273" cy="917977"/>
          </a:xfrm>
          <a:prstGeom prst="rect">
            <a:avLst/>
          </a:prstGeom>
        </p:spPr>
      </p:pic>
      <p:cxnSp>
        <p:nvCxnSpPr>
          <p:cNvPr id="17" name="Straight Connector 16"/>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
        <p:nvSpPr>
          <p:cNvPr id="44" name="Subtitle 2"/>
          <p:cNvSpPr txBox="1">
            <a:spLocks/>
          </p:cNvSpPr>
          <p:nvPr userDrawn="1"/>
        </p:nvSpPr>
        <p:spPr>
          <a:xfrm>
            <a:off x="270628" y="6319729"/>
            <a:ext cx="4869402" cy="4112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8C93D"/>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73838"/>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73838"/>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baseline="0" dirty="0">
                <a:solidFill>
                  <a:schemeClr val="bg1"/>
                </a:solidFill>
                <a:latin typeface="Garamond" panose="02020404030301010803" pitchFamily="18" charset="0"/>
              </a:rPr>
              <a:t>Solutions for Today </a:t>
            </a:r>
            <a:r>
              <a:rPr lang="en-US" sz="1800" b="1" i="0" kern="1200" dirty="0">
                <a:solidFill>
                  <a:schemeClr val="bg1"/>
                </a:solidFill>
                <a:effectLst/>
                <a:latin typeface="Garamond" panose="02020404030301010803" pitchFamily="18" charset="0"/>
                <a:ea typeface="+mn-ea"/>
                <a:cs typeface="+mn-cs"/>
              </a:rPr>
              <a:t>| </a:t>
            </a:r>
            <a:r>
              <a:rPr lang="en-US" sz="1800" b="1" i="0" baseline="0" dirty="0">
                <a:solidFill>
                  <a:schemeClr val="bg1"/>
                </a:solidFill>
                <a:latin typeface="Garamond" panose="02020404030301010803" pitchFamily="18" charset="0"/>
              </a:rPr>
              <a:t>Options for Tomorrow</a:t>
            </a:r>
          </a:p>
        </p:txBody>
      </p:sp>
      <p:sp>
        <p:nvSpPr>
          <p:cNvPr id="12" name="TextBox 1"/>
          <p:cNvSpPr txBox="1">
            <a:spLocks/>
          </p:cNvSpPr>
          <p:nvPr userDrawn="1"/>
        </p:nvSpPr>
        <p:spPr>
          <a:xfrm>
            <a:off x="7105291" y="1992819"/>
            <a:ext cx="305215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C00000"/>
                </a:solidFill>
                <a:latin typeface="Century Gothic" panose="020B0502020202020204" pitchFamily="34" charset="0"/>
              </a:rPr>
              <a:t>INTERNAL USE ONLY – NOT APPROVED FOR PUBLIC RELEASE</a:t>
            </a:r>
          </a:p>
        </p:txBody>
      </p:sp>
    </p:spTree>
    <p:extLst>
      <p:ext uri="{BB962C8B-B14F-4D97-AF65-F5344CB8AC3E}">
        <p14:creationId xmlns:p14="http://schemas.microsoft.com/office/powerpoint/2010/main" val="53009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2" descr="https://farm6.staticflickr.com/5347/8412270026_83cfc8ee8f_b.jpg">
            <a:extLst>
              <a:ext uri="{FF2B5EF4-FFF2-40B4-BE49-F238E27FC236}">
                <a16:creationId xmlns:a16="http://schemas.microsoft.com/office/drawing/2014/main" id="{72E7761C-6C98-4717-B736-F24468D4B17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b="4031"/>
          <a:stretch/>
        </p:blipFill>
        <p:spPr bwMode="auto">
          <a:xfrm>
            <a:off x="6031149" y="0"/>
            <a:ext cx="6160851" cy="628650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itle 1"/>
          <p:cNvSpPr>
            <a:spLocks noGrp="1"/>
          </p:cNvSpPr>
          <p:nvPr>
            <p:ph type="ctrTitle" hasCustomPrompt="1"/>
          </p:nvPr>
        </p:nvSpPr>
        <p:spPr>
          <a:xfrm>
            <a:off x="221942" y="1202262"/>
            <a:ext cx="5557422" cy="2387600"/>
          </a:xfrm>
        </p:spPr>
        <p:txBody>
          <a:bodyPr anchor="b"/>
          <a:lstStyle>
            <a:lvl1pPr algn="ctr">
              <a:defRPr sz="6000" b="1">
                <a:solidFill>
                  <a:srgbClr val="373838"/>
                </a:solidFill>
              </a:defRPr>
            </a:lvl1pPr>
          </a:lstStyle>
          <a:p>
            <a:r>
              <a:rPr lang="en-US" dirty="0"/>
              <a:t>Master Cover Long Title</a:t>
            </a:r>
          </a:p>
        </p:txBody>
      </p:sp>
      <p:sp>
        <p:nvSpPr>
          <p:cNvPr id="21" name="Subtitle 2"/>
          <p:cNvSpPr>
            <a:spLocks noGrp="1"/>
          </p:cNvSpPr>
          <p:nvPr>
            <p:ph type="subTitle" idx="1" hasCustomPrompt="1"/>
          </p:nvPr>
        </p:nvSpPr>
        <p:spPr>
          <a:xfrm>
            <a:off x="221942" y="3681937"/>
            <a:ext cx="5557422" cy="1655762"/>
          </a:xfrm>
        </p:spPr>
        <p:txBody>
          <a:bodyPr/>
          <a:lstStyle>
            <a:lvl1pPr marL="0" indent="0" algn="ctr">
              <a:buNone/>
              <a:defRPr sz="2400" b="0" i="0">
                <a:solidFill>
                  <a:srgbClr val="373838"/>
                </a:solidFill>
                <a:latin typeface="Century Gothic" panose="020B0502020202020204" pitchFamily="34"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7016" y="5521633"/>
            <a:ext cx="2307273" cy="917977"/>
          </a:xfrm>
          <a:prstGeom prst="rect">
            <a:avLst/>
          </a:prstGeom>
        </p:spPr>
      </p:pic>
      <p:sp>
        <p:nvSpPr>
          <p:cNvPr id="27" name="Rectangle 26"/>
          <p:cNvSpPr/>
          <p:nvPr userDrawn="1"/>
        </p:nvSpPr>
        <p:spPr>
          <a:xfrm flipH="1">
            <a:off x="53265" y="-9526"/>
            <a:ext cx="70560" cy="6858001"/>
          </a:xfrm>
          <a:prstGeom prst="rect">
            <a:avLst/>
          </a:prstGeom>
          <a:gradFill flip="none" rotWithShape="1">
            <a:gsLst>
              <a:gs pos="0">
                <a:srgbClr val="98C93D"/>
              </a:gs>
              <a:gs pos="100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8554376" y="3220379"/>
            <a:ext cx="1114146" cy="6161100"/>
          </a:xfrm>
          <a:prstGeom prst="rect">
            <a:avLst/>
          </a:prstGeom>
          <a:gradFill flip="none" rotWithShape="1">
            <a:gsLst>
              <a:gs pos="0">
                <a:srgbClr val="373838">
                  <a:alpha val="0"/>
                </a:srgbClr>
              </a:gs>
              <a:gs pos="100000">
                <a:srgbClr val="000000">
                  <a:alpha val="37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56139" y="6338656"/>
            <a:ext cx="1824890" cy="4442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736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defRPr>
            </a:lvl1pPr>
          </a:lstStyle>
          <a:p>
            <a:r>
              <a:rPr lang="en-US" dirty="0"/>
              <a:t>Master Page Title 1</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5" name="Content Placeholder 1"/>
          <p:cNvSpPr>
            <a:spLocks noGrp="1"/>
          </p:cNvSpPr>
          <p:nvPr>
            <p:ph idx="1" hasCustomPrompt="1"/>
          </p:nvPr>
        </p:nvSpPr>
        <p:spPr>
          <a:xfrm>
            <a:off x="270627" y="1087763"/>
            <a:ext cx="11580921" cy="4933476"/>
          </a:xfrm>
        </p:spPr>
        <p:txBody>
          <a:bodyPr/>
          <a:lstStyle>
            <a:lvl1pPr marL="233363" indent="-228600">
              <a:buFont typeface="Arial" panose="020B0604020202020204" pitchFamily="34" charset="0"/>
              <a:buChar char="•"/>
              <a:defRPr/>
            </a:lvl1pPr>
            <a:lvl2pPr marL="685800" indent="-228600">
              <a:buFont typeface="Century Gothic" panose="020B0502020202020204" pitchFamily="34" charset="0"/>
              <a:buChar char="◦"/>
              <a:defRPr/>
            </a:lvl2pPr>
            <a:lvl3pPr marL="1143000" indent="-228600">
              <a:buFont typeface="Century Gothic" panose="020B0502020202020204" pitchFamily="34" charset="0"/>
              <a:buChar char="―"/>
              <a:defRPr/>
            </a:lvl3pPr>
            <a:lvl4pPr marL="1600200" indent="-228600">
              <a:buFont typeface="Century Gothic" panose="020B0502020202020204" pitchFamily="34" charset="0"/>
              <a:buChar char="▪"/>
              <a:defRPr/>
            </a:lvl4pPr>
            <a:lvl5pPr marL="2057400" indent="-228600">
              <a:buFont typeface="Century Gothic" panose="020B0502020202020204" pitchFamily="34" charset="0"/>
              <a:buChar cha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0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70628" y="778081"/>
            <a:ext cx="11580921" cy="373510"/>
          </a:xfrm>
        </p:spPr>
        <p:txBody>
          <a:bodyPr>
            <a:noAutofit/>
          </a:bodyPr>
          <a:lstStyle>
            <a:lvl1pPr marL="0" indent="0" algn="l">
              <a:buNone/>
              <a:defRPr sz="1800" b="0">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4" name="Content Placeholder 1"/>
          <p:cNvSpPr>
            <a:spLocks noGrp="1"/>
          </p:cNvSpPr>
          <p:nvPr>
            <p:ph idx="1" hasCustomPrompt="1"/>
          </p:nvPr>
        </p:nvSpPr>
        <p:spPr>
          <a:xfrm>
            <a:off x="270627" y="1449238"/>
            <a:ext cx="11580921" cy="4572002"/>
          </a:xfrm>
        </p:spPr>
        <p:txBody>
          <a:bodyPr/>
          <a:lstStyle>
            <a:lvl1pPr marL="233363" indent="-228600">
              <a:buFont typeface="Arial" panose="020B0604020202020204" pitchFamily="34" charset="0"/>
              <a:buChar char="•"/>
              <a:defRPr/>
            </a:lvl1pPr>
            <a:lvl2pPr marL="685800" indent="-228600">
              <a:buFont typeface="Century Gothic" panose="020B0502020202020204" pitchFamily="34" charset="0"/>
              <a:buChar char="◦"/>
              <a:defRPr/>
            </a:lvl2pPr>
            <a:lvl3pPr marL="1143000" indent="-228600">
              <a:buFont typeface="Century Gothic" panose="020B0502020202020204" pitchFamily="34" charset="0"/>
              <a:buChar char="―"/>
              <a:defRPr/>
            </a:lvl3pPr>
            <a:lvl4pPr marL="1600200" indent="-228600">
              <a:buFont typeface="Century Gothic" panose="020B0502020202020204" pitchFamily="34" charset="0"/>
              <a:buChar char="▪"/>
              <a:defRPr/>
            </a:lvl4pPr>
            <a:lvl5pPr marL="2057400" indent="-228600">
              <a:buFont typeface="Century Gothic" panose="020B0502020202020204" pitchFamily="34" charset="0"/>
              <a:buChar cha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636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12" name="Straight Connector 11"/>
          <p:cNvCxnSpPr/>
          <p:nvPr userDrawn="1"/>
        </p:nvCxnSpPr>
        <p:spPr>
          <a:xfrm>
            <a:off x="0" y="772668"/>
            <a:ext cx="12192000" cy="0"/>
          </a:xfrm>
          <a:prstGeom prst="line">
            <a:avLst/>
          </a:prstGeom>
          <a:ln w="25400">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70628" y="787606"/>
            <a:ext cx="11580921" cy="373510"/>
          </a:xfrm>
        </p:spPr>
        <p:txBody>
          <a:bodyPr>
            <a:noAutofit/>
          </a:bodyPr>
          <a:lstStyle>
            <a:lvl1pPr marL="0" indent="0" algn="l">
              <a:buNone/>
              <a:defRPr sz="1800" b="0">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sp>
        <p:nvSpPr>
          <p:cNvPr id="14" name="Freeform 13"/>
          <p:cNvSpPr/>
          <p:nvPr userDrawn="1"/>
        </p:nvSpPr>
        <p:spPr>
          <a:xfrm flipH="1">
            <a:off x="0" y="6163463"/>
            <a:ext cx="12192000" cy="587871"/>
          </a:xfrm>
          <a:custGeom>
            <a:avLst/>
            <a:gdLst>
              <a:gd name="connsiteX0" fmla="*/ 1 w 12192000"/>
              <a:gd name="connsiteY0" fmla="*/ 0 h 587871"/>
              <a:gd name="connsiteX1" fmla="*/ 1491123 w 12192000"/>
              <a:gd name="connsiteY1" fmla="*/ 0 h 587871"/>
              <a:gd name="connsiteX2" fmla="*/ 1589103 w 12192000"/>
              <a:gd name="connsiteY2" fmla="*/ 97980 h 587871"/>
              <a:gd name="connsiteX3" fmla="*/ 1589103 w 12192000"/>
              <a:gd name="connsiteY3" fmla="*/ 537303 h 587871"/>
              <a:gd name="connsiteX4" fmla="*/ 12192000 w 12192000"/>
              <a:gd name="connsiteY4" fmla="*/ 537303 h 587871"/>
              <a:gd name="connsiteX5" fmla="*/ 12192000 w 12192000"/>
              <a:gd name="connsiteY5" fmla="*/ 583477 h 587871"/>
              <a:gd name="connsiteX6" fmla="*/ 1589103 w 12192000"/>
              <a:gd name="connsiteY6" fmla="*/ 583477 h 587871"/>
              <a:gd name="connsiteX7" fmla="*/ 1589103 w 12192000"/>
              <a:gd name="connsiteY7" fmla="*/ 587871 h 587871"/>
              <a:gd name="connsiteX8" fmla="*/ 1 w 12192000"/>
              <a:gd name="connsiteY8" fmla="*/ 587871 h 587871"/>
              <a:gd name="connsiteX9" fmla="*/ 1 w 12192000"/>
              <a:gd name="connsiteY9" fmla="*/ 583477 h 587871"/>
              <a:gd name="connsiteX10" fmla="*/ 0 w 12192000"/>
              <a:gd name="connsiteY10" fmla="*/ 583477 h 587871"/>
              <a:gd name="connsiteX11" fmla="*/ 0 w 12192000"/>
              <a:gd name="connsiteY11" fmla="*/ 537303 h 587871"/>
              <a:gd name="connsiteX12" fmla="*/ 1 w 12192000"/>
              <a:gd name="connsiteY12" fmla="*/ 537303 h 58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87871">
                <a:moveTo>
                  <a:pt x="1" y="0"/>
                </a:moveTo>
                <a:lnTo>
                  <a:pt x="1491123" y="0"/>
                </a:lnTo>
                <a:cubicBezTo>
                  <a:pt x="1545236" y="0"/>
                  <a:pt x="1589103" y="43867"/>
                  <a:pt x="1589103" y="97980"/>
                </a:cubicBezTo>
                <a:lnTo>
                  <a:pt x="1589103" y="537303"/>
                </a:lnTo>
                <a:lnTo>
                  <a:pt x="12192000" y="537303"/>
                </a:lnTo>
                <a:lnTo>
                  <a:pt x="12192000" y="583477"/>
                </a:lnTo>
                <a:lnTo>
                  <a:pt x="1589103" y="583477"/>
                </a:lnTo>
                <a:lnTo>
                  <a:pt x="1589103" y="587871"/>
                </a:lnTo>
                <a:lnTo>
                  <a:pt x="1" y="587871"/>
                </a:lnTo>
                <a:lnTo>
                  <a:pt x="1" y="583477"/>
                </a:lnTo>
                <a:lnTo>
                  <a:pt x="0" y="583477"/>
                </a:lnTo>
                <a:lnTo>
                  <a:pt x="0" y="537303"/>
                </a:lnTo>
                <a:lnTo>
                  <a:pt x="1" y="537303"/>
                </a:lnTo>
                <a:close/>
              </a:path>
            </a:pathLst>
          </a:custGeom>
          <a:gradFill>
            <a:gsLst>
              <a:gs pos="76000">
                <a:srgbClr val="98C93D"/>
              </a:gs>
              <a:gs pos="100000">
                <a:srgbClr val="64872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183740" y="6359945"/>
            <a:ext cx="434734" cy="369332"/>
          </a:xfrm>
          <a:prstGeom prst="rect">
            <a:avLst/>
          </a:prstGeom>
          <a:effectLst/>
        </p:spPr>
        <p:txBody>
          <a:bodyPr wrap="none">
            <a:spAutoFit/>
          </a:bodyPr>
          <a:lstStyle/>
          <a:p>
            <a:fld id="{BD1BBCF7-C2B2-490C-A676-4763179728A4}" type="slidenum">
              <a:rPr lang="en-US" b="1" smtClean="0">
                <a:solidFill>
                  <a:srgbClr val="373838"/>
                </a:solidFill>
                <a:latin typeface="Century Gothic" panose="020B0502020202020204" pitchFamily="34" charset="0"/>
              </a:rPr>
              <a:pPr/>
              <a:t>‹#›</a:t>
            </a:fld>
            <a:endParaRPr lang="en-US" dirty="0">
              <a:solidFill>
                <a:srgbClr val="373838"/>
              </a:solidFill>
            </a:endParaRPr>
          </a:p>
        </p:txBody>
      </p:sp>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val="0"/>
              </a:ext>
            </a:extLst>
          </a:blip>
          <a:srcRect l="-2" r="-1932"/>
          <a:stretch/>
        </p:blipFill>
        <p:spPr>
          <a:xfrm>
            <a:off x="10672861" y="6231640"/>
            <a:ext cx="1149659" cy="448735"/>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7354" y="5639964"/>
            <a:ext cx="1829619" cy="4453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1176950"/>
            <a:ext cx="12192000"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1" name="Title 1"/>
          <p:cNvSpPr>
            <a:spLocks noGrp="1"/>
          </p:cNvSpPr>
          <p:nvPr>
            <p:ph type="ctrTitle" hasCustomPrompt="1"/>
          </p:nvPr>
        </p:nvSpPr>
        <p:spPr>
          <a:xfrm>
            <a:off x="270628" y="146034"/>
            <a:ext cx="8810273" cy="1134678"/>
          </a:xfrm>
        </p:spPr>
        <p:txBody>
          <a:bodyPr anchor="b">
            <a:normAutofit/>
          </a:bodyPr>
          <a:lstStyle>
            <a:lvl1pPr algn="l">
              <a:defRPr sz="3600" b="1">
                <a:solidFill>
                  <a:srgbClr val="373838"/>
                </a:solidFill>
              </a:defRPr>
            </a:lvl1pPr>
          </a:lstStyle>
          <a:p>
            <a:r>
              <a:rPr lang="en-US" dirty="0"/>
              <a:t>Master Page Title 1</a:t>
            </a:r>
            <a:br>
              <a:rPr lang="en-US" dirty="0"/>
            </a:br>
            <a:r>
              <a:rPr lang="en-US" dirty="0"/>
              <a:t>Two Lines</a:t>
            </a:r>
          </a:p>
        </p:txBody>
      </p:sp>
      <p:sp>
        <p:nvSpPr>
          <p:cNvPr id="14" name="TextBox 1"/>
          <p:cNvSpPr txBox="1">
            <a:spLocks/>
          </p:cNvSpPr>
          <p:nvPr userDrawn="1"/>
        </p:nvSpPr>
        <p:spPr>
          <a:xfrm>
            <a:off x="2010985" y="6349307"/>
            <a:ext cx="305215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C00000"/>
                </a:solidFill>
                <a:latin typeface="Century Gothic" panose="020B0502020202020204" pitchFamily="34" charset="0"/>
              </a:rPr>
              <a:t>INTERNAL USE ONLY – </a:t>
            </a:r>
            <a:br>
              <a:rPr lang="en-US" sz="800" dirty="0">
                <a:solidFill>
                  <a:srgbClr val="C00000"/>
                </a:solidFill>
                <a:latin typeface="Century Gothic" panose="020B0502020202020204" pitchFamily="34" charset="0"/>
              </a:rPr>
            </a:br>
            <a:r>
              <a:rPr lang="en-US" sz="800" dirty="0">
                <a:solidFill>
                  <a:srgbClr val="C00000"/>
                </a:solidFill>
                <a:latin typeface="Century Gothic" panose="020B0502020202020204" pitchFamily="34" charset="0"/>
              </a:rPr>
              <a:t>NOT APPROVED FOR PUBLIC RELEASE</a:t>
            </a:r>
          </a:p>
        </p:txBody>
      </p:sp>
      <p:sp>
        <p:nvSpPr>
          <p:cNvPr id="17" name="Content Placeholder 1"/>
          <p:cNvSpPr>
            <a:spLocks noGrp="1"/>
          </p:cNvSpPr>
          <p:nvPr>
            <p:ph idx="1" hasCustomPrompt="1"/>
          </p:nvPr>
        </p:nvSpPr>
        <p:spPr>
          <a:xfrm>
            <a:off x="270627" y="1449238"/>
            <a:ext cx="11580921" cy="4572002"/>
          </a:xfrm>
        </p:spPr>
        <p:txBody>
          <a:bodyPr/>
          <a:lstStyle>
            <a:lvl1pPr marL="233363" indent="-228600">
              <a:buFont typeface="Arial" panose="020B0604020202020204" pitchFamily="34" charset="0"/>
              <a:buChar char="•"/>
              <a:defRPr/>
            </a:lvl1pPr>
            <a:lvl2pPr marL="685800" indent="-228600">
              <a:buFont typeface="Century Gothic" panose="020B0502020202020204" pitchFamily="34" charset="0"/>
              <a:buChar char="◦"/>
              <a:defRPr/>
            </a:lvl2pPr>
            <a:lvl3pPr marL="1143000" indent="-228600">
              <a:buFont typeface="Century Gothic" panose="020B0502020202020204" pitchFamily="34" charset="0"/>
              <a:buChar char="―"/>
              <a:defRPr/>
            </a:lvl3pPr>
            <a:lvl4pPr marL="1600200" indent="-228600">
              <a:buFont typeface="Century Gothic" panose="020B0502020202020204" pitchFamily="34" charset="0"/>
              <a:buChar char="▪"/>
              <a:defRPr/>
            </a:lvl4pPr>
            <a:lvl5pPr marL="2057400" indent="-228600">
              <a:buFont typeface="Century Gothic" panose="020B0502020202020204" pitchFamily="34" charset="0"/>
              <a:buChar cha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81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cxnSp>
        <p:nvCxnSpPr>
          <p:cNvPr id="12" name="Straight Connector 11"/>
          <p:cNvCxnSpPr/>
          <p:nvPr userDrawn="1"/>
        </p:nvCxnSpPr>
        <p:spPr>
          <a:xfrm>
            <a:off x="0" y="772668"/>
            <a:ext cx="12192000" cy="0"/>
          </a:xfrm>
          <a:prstGeom prst="line">
            <a:avLst/>
          </a:prstGeom>
          <a:ln w="25400">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70628" y="787606"/>
            <a:ext cx="11580921" cy="373510"/>
          </a:xfrm>
        </p:spPr>
        <p:txBody>
          <a:bodyPr>
            <a:noAutofit/>
          </a:bodyPr>
          <a:lstStyle>
            <a:lvl1pPr marL="0" indent="0" algn="l">
              <a:buNone/>
              <a:defRPr sz="1800" b="0">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sp>
        <p:nvSpPr>
          <p:cNvPr id="14" name="Freeform 13"/>
          <p:cNvSpPr/>
          <p:nvPr userDrawn="1"/>
        </p:nvSpPr>
        <p:spPr>
          <a:xfrm flipH="1">
            <a:off x="0" y="6163463"/>
            <a:ext cx="12192000" cy="587871"/>
          </a:xfrm>
          <a:custGeom>
            <a:avLst/>
            <a:gdLst>
              <a:gd name="connsiteX0" fmla="*/ 1 w 12192000"/>
              <a:gd name="connsiteY0" fmla="*/ 0 h 587871"/>
              <a:gd name="connsiteX1" fmla="*/ 1491123 w 12192000"/>
              <a:gd name="connsiteY1" fmla="*/ 0 h 587871"/>
              <a:gd name="connsiteX2" fmla="*/ 1589103 w 12192000"/>
              <a:gd name="connsiteY2" fmla="*/ 97980 h 587871"/>
              <a:gd name="connsiteX3" fmla="*/ 1589103 w 12192000"/>
              <a:gd name="connsiteY3" fmla="*/ 537303 h 587871"/>
              <a:gd name="connsiteX4" fmla="*/ 12192000 w 12192000"/>
              <a:gd name="connsiteY4" fmla="*/ 537303 h 587871"/>
              <a:gd name="connsiteX5" fmla="*/ 12192000 w 12192000"/>
              <a:gd name="connsiteY5" fmla="*/ 583477 h 587871"/>
              <a:gd name="connsiteX6" fmla="*/ 1589103 w 12192000"/>
              <a:gd name="connsiteY6" fmla="*/ 583477 h 587871"/>
              <a:gd name="connsiteX7" fmla="*/ 1589103 w 12192000"/>
              <a:gd name="connsiteY7" fmla="*/ 587871 h 587871"/>
              <a:gd name="connsiteX8" fmla="*/ 1 w 12192000"/>
              <a:gd name="connsiteY8" fmla="*/ 587871 h 587871"/>
              <a:gd name="connsiteX9" fmla="*/ 1 w 12192000"/>
              <a:gd name="connsiteY9" fmla="*/ 583477 h 587871"/>
              <a:gd name="connsiteX10" fmla="*/ 0 w 12192000"/>
              <a:gd name="connsiteY10" fmla="*/ 583477 h 587871"/>
              <a:gd name="connsiteX11" fmla="*/ 0 w 12192000"/>
              <a:gd name="connsiteY11" fmla="*/ 537303 h 587871"/>
              <a:gd name="connsiteX12" fmla="*/ 1 w 12192000"/>
              <a:gd name="connsiteY12" fmla="*/ 537303 h 58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87871">
                <a:moveTo>
                  <a:pt x="1" y="0"/>
                </a:moveTo>
                <a:lnTo>
                  <a:pt x="1491123" y="0"/>
                </a:lnTo>
                <a:cubicBezTo>
                  <a:pt x="1545236" y="0"/>
                  <a:pt x="1589103" y="43867"/>
                  <a:pt x="1589103" y="97980"/>
                </a:cubicBezTo>
                <a:lnTo>
                  <a:pt x="1589103" y="537303"/>
                </a:lnTo>
                <a:lnTo>
                  <a:pt x="12192000" y="537303"/>
                </a:lnTo>
                <a:lnTo>
                  <a:pt x="12192000" y="583477"/>
                </a:lnTo>
                <a:lnTo>
                  <a:pt x="1589103" y="583477"/>
                </a:lnTo>
                <a:lnTo>
                  <a:pt x="1589103" y="587871"/>
                </a:lnTo>
                <a:lnTo>
                  <a:pt x="1" y="587871"/>
                </a:lnTo>
                <a:lnTo>
                  <a:pt x="1" y="583477"/>
                </a:lnTo>
                <a:lnTo>
                  <a:pt x="0" y="583477"/>
                </a:lnTo>
                <a:lnTo>
                  <a:pt x="0" y="537303"/>
                </a:lnTo>
                <a:lnTo>
                  <a:pt x="1" y="537303"/>
                </a:lnTo>
                <a:close/>
              </a:path>
            </a:pathLst>
          </a:custGeom>
          <a:gradFill>
            <a:gsLst>
              <a:gs pos="76000">
                <a:srgbClr val="98C93D"/>
              </a:gs>
              <a:gs pos="100000">
                <a:srgbClr val="648725"/>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83740" y="6359945"/>
            <a:ext cx="434734" cy="369332"/>
          </a:xfrm>
          <a:prstGeom prst="rect">
            <a:avLst/>
          </a:prstGeom>
          <a:effectLst/>
        </p:spPr>
        <p:txBody>
          <a:bodyPr wrap="none">
            <a:spAutoFit/>
          </a:bodyPr>
          <a:lstStyle/>
          <a:p>
            <a:fld id="{BD1BBCF7-C2B2-490C-A676-4763179728A4}" type="slidenum">
              <a:rPr lang="en-US" b="1" smtClean="0">
                <a:solidFill>
                  <a:srgbClr val="373838"/>
                </a:solidFill>
                <a:latin typeface="Century Gothic" panose="020B0502020202020204" pitchFamily="34" charset="0"/>
              </a:rPr>
              <a:pPr/>
              <a:t>‹#›</a:t>
            </a:fld>
            <a:endParaRPr lang="en-US" dirty="0">
              <a:solidFill>
                <a:srgbClr val="373838"/>
              </a:solidFill>
            </a:endParaRPr>
          </a:p>
        </p:txBody>
      </p:sp>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val="0"/>
              </a:ext>
            </a:extLst>
          </a:blip>
          <a:srcRect l="-2" r="-1932"/>
          <a:stretch/>
        </p:blipFill>
        <p:spPr>
          <a:xfrm>
            <a:off x="10672861" y="6231640"/>
            <a:ext cx="1149659" cy="448735"/>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0697" y="6217126"/>
            <a:ext cx="1829619" cy="445368"/>
          </a:xfrm>
          <a:prstGeom prst="rect">
            <a:avLst/>
          </a:prstGeom>
        </p:spPr>
      </p:pic>
    </p:spTree>
    <p:extLst>
      <p:ext uri="{BB962C8B-B14F-4D97-AF65-F5344CB8AC3E}">
        <p14:creationId xmlns:p14="http://schemas.microsoft.com/office/powerpoint/2010/main" val="362933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2809-195B-4C71-AF45-AF8015062DE4}" type="datetimeFigureOut">
              <a:rPr lang="en-US" smtClean="0"/>
              <a:pPr/>
              <a:t>11/14/2019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BBCF7-C2B2-490C-A676-4763179728A4}" type="slidenum">
              <a:rPr lang="en-US" smtClean="0"/>
              <a:pPr/>
              <a:t>‹#›</a:t>
            </a:fld>
            <a:endParaRPr lang="en-US"/>
          </a:p>
        </p:txBody>
      </p:sp>
    </p:spTree>
    <p:extLst>
      <p:ext uri="{BB962C8B-B14F-4D97-AF65-F5344CB8AC3E}">
        <p14:creationId xmlns:p14="http://schemas.microsoft.com/office/powerpoint/2010/main" val="1906583012"/>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71" r:id="rId3"/>
    <p:sldLayoutId id="2147483661" r:id="rId4"/>
    <p:sldLayoutId id="2147483673" r:id="rId5"/>
    <p:sldLayoutId id="2147483670" r:id="rId6"/>
    <p:sldLayoutId id="2147483672" r:id="rId7"/>
  </p:sldLayoutIdLst>
  <p:txStyles>
    <p:titleStyle>
      <a:lvl1pPr algn="l" defTabSz="914400" rtl="0" eaLnBrk="1" latinLnBrk="0" hangingPunct="1">
        <a:lnSpc>
          <a:spcPct val="90000"/>
        </a:lnSpc>
        <a:spcBef>
          <a:spcPct val="0"/>
        </a:spcBef>
        <a:buNone/>
        <a:defRPr sz="4400" b="0" kern="1200">
          <a:solidFill>
            <a:srgbClr val="37383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73838"/>
          </a:solidFill>
          <a:latin typeface="Century Gothic" panose="020B0502020202020204" pitchFamily="34"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73838"/>
          </a:solidFill>
          <a:latin typeface="Century Gothic" panose="020B0502020202020204" pitchFamily="34"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73838"/>
          </a:solidFill>
          <a:latin typeface="Century Gothic" panose="020B0502020202020204" pitchFamily="34"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73838"/>
          </a:solidFill>
          <a:latin typeface="Century Gothic" panose="020B0502020202020204" pitchFamily="34"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73838"/>
          </a:solidFill>
          <a:latin typeface="Century Gothic" panose="020B0502020202020204" pitchFamily="34"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953" y="674915"/>
            <a:ext cx="5557422" cy="3888253"/>
          </a:xfrm>
        </p:spPr>
        <p:txBody>
          <a:bodyPr>
            <a:normAutofit fontScale="90000"/>
          </a:bodyPr>
          <a:lstStyle/>
          <a:p>
            <a:r>
              <a:rPr lang="en-US" dirty="0"/>
              <a:t>Analysis of Turbine Cooling Technologies to Increase NGCC Efficiency</a:t>
            </a:r>
          </a:p>
        </p:txBody>
      </p:sp>
      <p:sp>
        <p:nvSpPr>
          <p:cNvPr id="3" name="Subtitle 2"/>
          <p:cNvSpPr>
            <a:spLocks noGrp="1"/>
          </p:cNvSpPr>
          <p:nvPr>
            <p:ph type="subTitle" idx="1"/>
          </p:nvPr>
        </p:nvSpPr>
        <p:spPr>
          <a:xfrm>
            <a:off x="221942" y="4672021"/>
            <a:ext cx="5557422" cy="524159"/>
          </a:xfrm>
        </p:spPr>
        <p:txBody>
          <a:bodyPr>
            <a:normAutofit lnSpcReduction="10000"/>
          </a:bodyPr>
          <a:lstStyle/>
          <a:p>
            <a:r>
              <a:rPr lang="en-US" sz="3200" dirty="0"/>
              <a:t>Selcuk Can Uysal, PhD</a:t>
            </a:r>
            <a:endParaRPr lang="en-US" sz="3200" dirty="0">
              <a:latin typeface="Century Gothic" panose="020B0502020202020204" pitchFamily="34" charset="0"/>
            </a:endParaRPr>
          </a:p>
        </p:txBody>
      </p:sp>
      <p:sp>
        <p:nvSpPr>
          <p:cNvPr id="4" name="Subtitle 2"/>
          <p:cNvSpPr txBox="1">
            <a:spLocks/>
          </p:cNvSpPr>
          <p:nvPr/>
        </p:nvSpPr>
        <p:spPr>
          <a:xfrm>
            <a:off x="8084456" y="117350"/>
            <a:ext cx="3976915" cy="248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8C93D"/>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73838"/>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73838"/>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i="0" baseline="0" dirty="0">
                <a:solidFill>
                  <a:schemeClr val="bg1"/>
                </a:solidFill>
                <a:latin typeface="Century Gothic" panose="020B0502020202020204" pitchFamily="34" charset="0"/>
              </a:rPr>
              <a:t>Month Day, Year</a:t>
            </a:r>
          </a:p>
        </p:txBody>
      </p:sp>
      <p:pic>
        <p:nvPicPr>
          <p:cNvPr id="5" name="Picture 2" descr="https://farm6.staticflickr.com/5347/8412270026_83cfc8ee8f_b.jpg">
            <a:extLst>
              <a:ext uri="{FF2B5EF4-FFF2-40B4-BE49-F238E27FC236}">
                <a16:creationId xmlns:a16="http://schemas.microsoft.com/office/drawing/2014/main" id="{6B1176E3-D4F5-48F1-8030-C206D4ACE3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4031"/>
          <a:stretch/>
        </p:blipFill>
        <p:spPr bwMode="auto">
          <a:xfrm>
            <a:off x="6031149" y="0"/>
            <a:ext cx="6160851" cy="6286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2875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5FE2-46B0-4F4D-8F5C-9903F78AEE64}"/>
              </a:ext>
            </a:extLst>
          </p:cNvPr>
          <p:cNvSpPr>
            <a:spLocks noGrp="1"/>
          </p:cNvSpPr>
          <p:nvPr>
            <p:ph type="ctrTitle"/>
          </p:nvPr>
        </p:nvSpPr>
        <p:spPr/>
        <p:txBody>
          <a:bodyPr>
            <a:normAutofit fontScale="90000"/>
          </a:bodyPr>
          <a:lstStyle/>
          <a:p>
            <a:r>
              <a:rPr lang="en-US" dirty="0"/>
              <a:t>Sensitivity Analysis</a:t>
            </a:r>
          </a:p>
        </p:txBody>
      </p:sp>
      <p:graphicFrame>
        <p:nvGraphicFramePr>
          <p:cNvPr id="5" name="Table 2">
            <a:extLst>
              <a:ext uri="{FF2B5EF4-FFF2-40B4-BE49-F238E27FC236}">
                <a16:creationId xmlns:a16="http://schemas.microsoft.com/office/drawing/2014/main" id="{105F3F7C-E262-4702-A6CD-511C48B9DC67}"/>
              </a:ext>
            </a:extLst>
          </p:cNvPr>
          <p:cNvGraphicFramePr>
            <a:graphicFrameLocks noGrp="1"/>
          </p:cNvGraphicFramePr>
          <p:nvPr>
            <p:extLst>
              <p:ext uri="{D42A27DB-BD31-4B8C-83A1-F6EECF244321}">
                <p14:modId xmlns:p14="http://schemas.microsoft.com/office/powerpoint/2010/main" val="3292345756"/>
              </p:ext>
            </p:extLst>
          </p:nvPr>
        </p:nvGraphicFramePr>
        <p:xfrm>
          <a:off x="2582434" y="1072683"/>
          <a:ext cx="7027131" cy="5623362"/>
        </p:xfrm>
        <a:graphic>
          <a:graphicData uri="http://schemas.openxmlformats.org/drawingml/2006/table">
            <a:tbl>
              <a:tblPr firstRow="1" firstCol="1" bandRow="1">
                <a:tableStyleId>{93296810-A885-4BE3-A3E7-6D5BEEA58F35}</a:tableStyleId>
              </a:tblPr>
              <a:tblGrid>
                <a:gridCol w="4822981">
                  <a:extLst>
                    <a:ext uri="{9D8B030D-6E8A-4147-A177-3AD203B41FA5}">
                      <a16:colId xmlns:a16="http://schemas.microsoft.com/office/drawing/2014/main" val="632763450"/>
                    </a:ext>
                  </a:extLst>
                </a:gridCol>
                <a:gridCol w="2204150">
                  <a:extLst>
                    <a:ext uri="{9D8B030D-6E8A-4147-A177-3AD203B41FA5}">
                      <a16:colId xmlns:a16="http://schemas.microsoft.com/office/drawing/2014/main" val="2071299523"/>
                    </a:ext>
                  </a:extLst>
                </a:gridCol>
              </a:tblGrid>
              <a:tr h="257768">
                <a:tc>
                  <a:txBody>
                    <a:bodyPr/>
                    <a:lstStyle/>
                    <a:p>
                      <a:pPr marL="0" marR="0" algn="ctr">
                        <a:spcBef>
                          <a:spcPts val="300"/>
                        </a:spcBef>
                        <a:spcAft>
                          <a:spcPts val="300"/>
                        </a:spcAft>
                      </a:pPr>
                      <a:r>
                        <a:rPr lang="en-US" sz="1600" dirty="0">
                          <a:effectLst/>
                        </a:rPr>
                        <a:t>Parameter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Unit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82287367"/>
                  </a:ext>
                </a:extLst>
              </a:tr>
              <a:tr h="257768">
                <a:tc gridSpan="2">
                  <a:txBody>
                    <a:bodyPr/>
                    <a:lstStyle/>
                    <a:p>
                      <a:pPr marL="0" marR="0" algn="ctr">
                        <a:spcBef>
                          <a:spcPts val="300"/>
                        </a:spcBef>
                        <a:spcAft>
                          <a:spcPts val="300"/>
                        </a:spcAft>
                      </a:pPr>
                      <a:r>
                        <a:rPr lang="en-US" sz="1600" dirty="0">
                          <a:effectLst/>
                        </a:rPr>
                        <a:t>Gas Turbine (H-CGT)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4063845118"/>
                  </a:ext>
                </a:extLst>
              </a:tr>
              <a:tr h="257768">
                <a:tc>
                  <a:txBody>
                    <a:bodyPr/>
                    <a:lstStyle/>
                    <a:p>
                      <a:pPr marL="0" marR="0" algn="l">
                        <a:spcBef>
                          <a:spcPts val="300"/>
                        </a:spcBef>
                        <a:spcAft>
                          <a:spcPts val="300"/>
                        </a:spcAft>
                      </a:pPr>
                      <a:r>
                        <a:rPr lang="en-US" sz="1600" dirty="0">
                          <a:effectLst/>
                        </a:rPr>
                        <a:t>Shaft Power Output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kW</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33881180"/>
                  </a:ext>
                </a:extLst>
              </a:tr>
              <a:tr h="257768">
                <a:tc>
                  <a:txBody>
                    <a:bodyPr/>
                    <a:lstStyle/>
                    <a:p>
                      <a:pPr marL="0" marR="0" algn="l">
                        <a:spcBef>
                          <a:spcPts val="300"/>
                        </a:spcBef>
                        <a:spcAft>
                          <a:spcPts val="300"/>
                        </a:spcAft>
                      </a:pPr>
                      <a:r>
                        <a:rPr lang="en-US" sz="1600" dirty="0">
                          <a:effectLst/>
                        </a:rPr>
                        <a:t>Heat Rate (LHV Based)</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Btu/kWh</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45883923"/>
                  </a:ext>
                </a:extLst>
              </a:tr>
              <a:tr h="257768">
                <a:tc>
                  <a:txBody>
                    <a:bodyPr/>
                    <a:lstStyle/>
                    <a:p>
                      <a:pPr marL="0" marR="0" algn="l">
                        <a:spcBef>
                          <a:spcPts val="300"/>
                        </a:spcBef>
                        <a:spcAft>
                          <a:spcPts val="300"/>
                        </a:spcAft>
                      </a:pPr>
                      <a:r>
                        <a:rPr lang="en-US" sz="1600" dirty="0">
                          <a:effectLst/>
                        </a:rPr>
                        <a:t>Thermal Efficiency (LHV Based)</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50606599"/>
                  </a:ext>
                </a:extLst>
              </a:tr>
              <a:tr h="257768">
                <a:tc gridSpan="2">
                  <a:txBody>
                    <a:bodyPr/>
                    <a:lstStyle/>
                    <a:p>
                      <a:pPr marL="0" marR="0" algn="ctr">
                        <a:spcBef>
                          <a:spcPts val="300"/>
                        </a:spcBef>
                        <a:spcAft>
                          <a:spcPts val="300"/>
                        </a:spcAft>
                      </a:pPr>
                      <a:r>
                        <a:rPr lang="en-US" sz="1600" dirty="0">
                          <a:effectLst/>
                        </a:rPr>
                        <a:t>HRSG (H-STMCYC)</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3350631646"/>
                  </a:ext>
                </a:extLst>
              </a:tr>
              <a:tr h="257768">
                <a:tc>
                  <a:txBody>
                    <a:bodyPr/>
                    <a:lstStyle/>
                    <a:p>
                      <a:pPr marL="0" marR="0" algn="l">
                        <a:spcBef>
                          <a:spcPts val="300"/>
                        </a:spcBef>
                        <a:spcAft>
                          <a:spcPts val="300"/>
                        </a:spcAft>
                      </a:pPr>
                      <a:r>
                        <a:rPr lang="en-US" sz="1600" dirty="0">
                          <a:effectLst/>
                        </a:rPr>
                        <a:t>Inlet Temperature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baseline="0" dirty="0">
                          <a:effectLst/>
                        </a:rPr>
                        <a:t>°</a:t>
                      </a:r>
                      <a:r>
                        <a:rPr lang="en-US" sz="1600" dirty="0">
                          <a:effectLst/>
                        </a:rPr>
                        <a:t>F</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73021313"/>
                  </a:ext>
                </a:extLst>
              </a:tr>
              <a:tr h="327846">
                <a:tc>
                  <a:txBody>
                    <a:bodyPr/>
                    <a:lstStyle/>
                    <a:p>
                      <a:pPr marL="0" marR="0" algn="l">
                        <a:spcBef>
                          <a:spcPts val="300"/>
                        </a:spcBef>
                        <a:spcAft>
                          <a:spcPts val="300"/>
                        </a:spcAft>
                      </a:pPr>
                      <a:r>
                        <a:rPr lang="en-US" sz="1600" dirty="0">
                          <a:effectLst/>
                        </a:rPr>
                        <a:t>Condenser Duty</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MMBtu/hr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06476125"/>
                  </a:ext>
                </a:extLst>
              </a:tr>
              <a:tr h="257768">
                <a:tc gridSpan="2">
                  <a:txBody>
                    <a:bodyPr/>
                    <a:lstStyle/>
                    <a:p>
                      <a:pPr marL="0" marR="0" algn="ctr">
                        <a:spcBef>
                          <a:spcPts val="300"/>
                        </a:spcBef>
                        <a:spcAft>
                          <a:spcPts val="300"/>
                        </a:spcAft>
                      </a:pPr>
                      <a:r>
                        <a:rPr lang="en-US" sz="1600" dirty="0">
                          <a:effectLst/>
                        </a:rPr>
                        <a:t>Steam Turbine (H-STMCYC)</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1358254093"/>
                  </a:ext>
                </a:extLst>
              </a:tr>
              <a:tr h="257768">
                <a:tc>
                  <a:txBody>
                    <a:bodyPr/>
                    <a:lstStyle/>
                    <a:p>
                      <a:pPr marL="0" marR="0" algn="l">
                        <a:spcBef>
                          <a:spcPts val="300"/>
                        </a:spcBef>
                        <a:spcAft>
                          <a:spcPts val="300"/>
                        </a:spcAft>
                      </a:pPr>
                      <a:r>
                        <a:rPr lang="en-US" sz="1600" dirty="0">
                          <a:effectLst/>
                        </a:rPr>
                        <a:t>Shaft Power Output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kW</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56681126"/>
                  </a:ext>
                </a:extLst>
              </a:tr>
              <a:tr h="257768">
                <a:tc>
                  <a:txBody>
                    <a:bodyPr/>
                    <a:lstStyle/>
                    <a:p>
                      <a:pPr marL="0" marR="0" algn="l">
                        <a:spcBef>
                          <a:spcPts val="300"/>
                        </a:spcBef>
                        <a:spcAft>
                          <a:spcPts val="300"/>
                        </a:spcAft>
                      </a:pPr>
                      <a:r>
                        <a:rPr lang="en-US" sz="1600" dirty="0">
                          <a:effectLst/>
                        </a:rPr>
                        <a:t>Heat Rate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Btu/kWh</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09426027"/>
                  </a:ext>
                </a:extLst>
              </a:tr>
              <a:tr h="257768">
                <a:tc>
                  <a:txBody>
                    <a:bodyPr/>
                    <a:lstStyle/>
                    <a:p>
                      <a:pPr marL="0" marR="0" algn="l">
                        <a:spcBef>
                          <a:spcPts val="300"/>
                        </a:spcBef>
                        <a:spcAft>
                          <a:spcPts val="300"/>
                        </a:spcAft>
                      </a:pPr>
                      <a:r>
                        <a:rPr lang="en-US" sz="1600" dirty="0">
                          <a:effectLst/>
                        </a:rPr>
                        <a:t>Thermal Efficiency</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00338517"/>
                  </a:ext>
                </a:extLst>
              </a:tr>
              <a:tr h="257768">
                <a:tc gridSpan="2">
                  <a:txBody>
                    <a:bodyPr/>
                    <a:lstStyle/>
                    <a:p>
                      <a:pPr marL="0" marR="0" algn="ctr">
                        <a:spcBef>
                          <a:spcPts val="300"/>
                        </a:spcBef>
                        <a:spcAft>
                          <a:spcPts val="300"/>
                        </a:spcAft>
                      </a:pPr>
                      <a:r>
                        <a:rPr lang="en-US" sz="1600" dirty="0">
                          <a:effectLst/>
                        </a:rPr>
                        <a:t>Power Plant Performance and Emissions</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3983944670"/>
                  </a:ext>
                </a:extLst>
              </a:tr>
              <a:tr h="257768">
                <a:tc>
                  <a:txBody>
                    <a:bodyPr/>
                    <a:lstStyle/>
                    <a:p>
                      <a:pPr marL="0" marR="0" algn="l">
                        <a:spcBef>
                          <a:spcPts val="300"/>
                        </a:spcBef>
                        <a:spcAft>
                          <a:spcPts val="300"/>
                        </a:spcAft>
                      </a:pPr>
                      <a:r>
                        <a:rPr lang="en-US" sz="1600" dirty="0">
                          <a:effectLst/>
                        </a:rPr>
                        <a:t>Stack Temperature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baseline="0" dirty="0">
                          <a:effectLst/>
                        </a:rPr>
                        <a:t>°</a:t>
                      </a:r>
                      <a:r>
                        <a:rPr lang="en-US" sz="1600" dirty="0">
                          <a:effectLst/>
                        </a:rPr>
                        <a:t>F</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48432070"/>
                  </a:ext>
                </a:extLst>
              </a:tr>
              <a:tr h="257768">
                <a:tc>
                  <a:txBody>
                    <a:bodyPr/>
                    <a:lstStyle/>
                    <a:p>
                      <a:pPr marL="0" marR="0" algn="l">
                        <a:spcBef>
                          <a:spcPts val="300"/>
                        </a:spcBef>
                        <a:spcAft>
                          <a:spcPts val="300"/>
                        </a:spcAft>
                      </a:pPr>
                      <a:r>
                        <a:rPr lang="en-US" sz="1600" dirty="0">
                          <a:effectLst/>
                        </a:rPr>
                        <a:t>Balance of Plant (Total Auxiliaries)</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kW</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93871290"/>
                  </a:ext>
                </a:extLst>
              </a:tr>
              <a:tr h="327846">
                <a:tc>
                  <a:txBody>
                    <a:bodyPr/>
                    <a:lstStyle/>
                    <a:p>
                      <a:pPr marL="0" marR="0" algn="l">
                        <a:spcBef>
                          <a:spcPts val="300"/>
                        </a:spcBef>
                        <a:spcAft>
                          <a:spcPts val="300"/>
                        </a:spcAft>
                      </a:pPr>
                      <a:r>
                        <a:rPr lang="en-US" sz="1600" dirty="0">
                          <a:effectLst/>
                        </a:rPr>
                        <a:t>H</a:t>
                      </a:r>
                      <a:r>
                        <a:rPr lang="en-US" sz="1600" baseline="-25000" dirty="0">
                          <a:effectLst/>
                        </a:rPr>
                        <a:t>2</a:t>
                      </a:r>
                      <a:r>
                        <a:rPr lang="en-US" sz="1600" dirty="0">
                          <a:effectLst/>
                        </a:rPr>
                        <a:t>O Withdrawal</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gpm/MW</a:t>
                      </a:r>
                      <a:r>
                        <a:rPr lang="en-US" sz="1600" baseline="-25000" dirty="0">
                          <a:effectLst/>
                        </a:rPr>
                        <a:t>net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5056985"/>
                  </a:ext>
                </a:extLst>
              </a:tr>
              <a:tr h="327846">
                <a:tc>
                  <a:txBody>
                    <a:bodyPr/>
                    <a:lstStyle/>
                    <a:p>
                      <a:pPr marL="0" marR="0" algn="l">
                        <a:spcBef>
                          <a:spcPts val="300"/>
                        </a:spcBef>
                        <a:spcAft>
                          <a:spcPts val="300"/>
                        </a:spcAft>
                      </a:pPr>
                      <a:r>
                        <a:rPr lang="en-US" sz="1600" dirty="0">
                          <a:effectLst/>
                        </a:rPr>
                        <a:t>H</a:t>
                      </a:r>
                      <a:r>
                        <a:rPr lang="en-US" sz="1600" baseline="-25000" dirty="0">
                          <a:effectLst/>
                        </a:rPr>
                        <a:t>2</a:t>
                      </a:r>
                      <a:r>
                        <a:rPr lang="en-US" sz="1600" dirty="0">
                          <a:effectLst/>
                        </a:rPr>
                        <a:t>O Consumption</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gpm/MW</a:t>
                      </a:r>
                      <a:r>
                        <a:rPr lang="en-US" sz="1600" baseline="-25000" dirty="0">
                          <a:effectLst/>
                        </a:rPr>
                        <a:t>net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86772928"/>
                  </a:ext>
                </a:extLst>
              </a:tr>
              <a:tr h="257768">
                <a:tc>
                  <a:txBody>
                    <a:bodyPr/>
                    <a:lstStyle/>
                    <a:p>
                      <a:pPr marL="0" marR="0" algn="l">
                        <a:spcBef>
                          <a:spcPts val="300"/>
                        </a:spcBef>
                        <a:spcAft>
                          <a:spcPts val="300"/>
                        </a:spcAft>
                      </a:pPr>
                      <a:r>
                        <a:rPr lang="en-US" sz="1600" dirty="0">
                          <a:effectLst/>
                        </a:rPr>
                        <a:t>CO</a:t>
                      </a:r>
                      <a:r>
                        <a:rPr lang="en-US" sz="1600" baseline="-25000" dirty="0">
                          <a:effectLst/>
                        </a:rPr>
                        <a:t>2</a:t>
                      </a:r>
                      <a:r>
                        <a:rPr lang="en-US" sz="1600" dirty="0">
                          <a:effectLst/>
                        </a:rPr>
                        <a:t> Emission</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Ton/yr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09237873"/>
                  </a:ext>
                </a:extLst>
              </a:tr>
              <a:tr h="257768">
                <a:tc>
                  <a:txBody>
                    <a:bodyPr/>
                    <a:lstStyle/>
                    <a:p>
                      <a:pPr marL="0" marR="0" algn="l">
                        <a:spcBef>
                          <a:spcPts val="300"/>
                        </a:spcBef>
                        <a:spcAft>
                          <a:spcPts val="300"/>
                        </a:spcAft>
                      </a:pPr>
                      <a:r>
                        <a:rPr lang="en-US" sz="1600" dirty="0">
                          <a:effectLst/>
                        </a:rPr>
                        <a:t>Net Power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MW</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51525553"/>
                  </a:ext>
                </a:extLst>
              </a:tr>
              <a:tr h="257768">
                <a:tc>
                  <a:txBody>
                    <a:bodyPr/>
                    <a:lstStyle/>
                    <a:p>
                      <a:pPr marL="0" marR="0" algn="l">
                        <a:spcBef>
                          <a:spcPts val="300"/>
                        </a:spcBef>
                        <a:spcAft>
                          <a:spcPts val="300"/>
                        </a:spcAft>
                      </a:pPr>
                      <a:r>
                        <a:rPr lang="en-US" sz="1600" dirty="0">
                          <a:effectLst/>
                        </a:rPr>
                        <a:t>LHV Net Plant Heat Rate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Btu/kWh</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35402323"/>
                  </a:ext>
                </a:extLst>
              </a:tr>
              <a:tr h="257768">
                <a:tc>
                  <a:txBody>
                    <a:bodyPr/>
                    <a:lstStyle/>
                    <a:p>
                      <a:pPr marL="0" marR="0" algn="l">
                        <a:spcBef>
                          <a:spcPts val="300"/>
                        </a:spcBef>
                        <a:spcAft>
                          <a:spcPts val="300"/>
                        </a:spcAft>
                      </a:pPr>
                      <a:r>
                        <a:rPr lang="en-US" sz="1600" dirty="0">
                          <a:effectLst/>
                        </a:rPr>
                        <a:t>LHV Net Plant Efficiency</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97084551"/>
                  </a:ext>
                </a:extLst>
              </a:tr>
            </a:tbl>
          </a:graphicData>
        </a:graphic>
      </p:graphicFrame>
      <p:sp>
        <p:nvSpPr>
          <p:cNvPr id="7" name="Subtitle 6">
            <a:extLst>
              <a:ext uri="{FF2B5EF4-FFF2-40B4-BE49-F238E27FC236}">
                <a16:creationId xmlns:a16="http://schemas.microsoft.com/office/drawing/2014/main" id="{8592BFC6-E38A-45C3-8DA1-56CB11281A58}"/>
              </a:ext>
            </a:extLst>
          </p:cNvPr>
          <p:cNvSpPr>
            <a:spLocks noGrp="1"/>
          </p:cNvSpPr>
          <p:nvPr>
            <p:ph type="subTitle" idx="13"/>
          </p:nvPr>
        </p:nvSpPr>
        <p:spPr/>
        <p:txBody>
          <a:bodyPr/>
          <a:lstStyle/>
          <a:p>
            <a:r>
              <a:rPr lang="en-US" dirty="0"/>
              <a:t>Performance Parameters Used in the Analysis</a:t>
            </a:r>
          </a:p>
        </p:txBody>
      </p:sp>
    </p:spTree>
    <p:extLst>
      <p:ext uri="{BB962C8B-B14F-4D97-AF65-F5344CB8AC3E}">
        <p14:creationId xmlns:p14="http://schemas.microsoft.com/office/powerpoint/2010/main" val="223983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E135-C070-470C-9689-5AB7BE8F4480}"/>
              </a:ext>
            </a:extLst>
          </p:cNvPr>
          <p:cNvSpPr>
            <a:spLocks noGrp="1"/>
          </p:cNvSpPr>
          <p:nvPr>
            <p:ph type="ctrTitle"/>
          </p:nvPr>
        </p:nvSpPr>
        <p:spPr/>
        <p:txBody>
          <a:bodyPr>
            <a:normAutofit fontScale="90000"/>
          </a:bodyPr>
          <a:lstStyle/>
          <a:p>
            <a:r>
              <a:rPr lang="en-US" dirty="0"/>
              <a:t>Sensitivity Analysis</a:t>
            </a:r>
          </a:p>
        </p:txBody>
      </p:sp>
      <p:sp>
        <p:nvSpPr>
          <p:cNvPr id="3" name="Subtitle 2">
            <a:extLst>
              <a:ext uri="{FF2B5EF4-FFF2-40B4-BE49-F238E27FC236}">
                <a16:creationId xmlns:a16="http://schemas.microsoft.com/office/drawing/2014/main" id="{73CA0DE1-F0A8-4712-823A-F646DEB0AFEF}"/>
              </a:ext>
            </a:extLst>
          </p:cNvPr>
          <p:cNvSpPr>
            <a:spLocks noGrp="1"/>
          </p:cNvSpPr>
          <p:nvPr>
            <p:ph type="subTitle" idx="13"/>
          </p:nvPr>
        </p:nvSpPr>
        <p:spPr/>
        <p:txBody>
          <a:bodyPr/>
          <a:lstStyle/>
          <a:p>
            <a:r>
              <a:rPr lang="en-US"/>
              <a:t>Effect </a:t>
            </a:r>
            <a:r>
              <a:rPr lang="en-US" dirty="0"/>
              <a:t>of Individual Cooling Parameters</a:t>
            </a:r>
          </a:p>
        </p:txBody>
      </p:sp>
      <p:sp>
        <p:nvSpPr>
          <p:cNvPr id="4" name="Content Placeholder 3">
            <a:extLst>
              <a:ext uri="{FF2B5EF4-FFF2-40B4-BE49-F238E27FC236}">
                <a16:creationId xmlns:a16="http://schemas.microsoft.com/office/drawing/2014/main" id="{A18EC34E-0FC1-4F8D-9FF4-4BD8357865FC}"/>
              </a:ext>
            </a:extLst>
          </p:cNvPr>
          <p:cNvSpPr>
            <a:spLocks noGrp="1"/>
          </p:cNvSpPr>
          <p:nvPr>
            <p:ph idx="1"/>
          </p:nvPr>
        </p:nvSpPr>
        <p:spPr>
          <a:xfrm>
            <a:off x="270628" y="1216907"/>
            <a:ext cx="5825372" cy="5075037"/>
          </a:xfrm>
        </p:spPr>
        <p:txBody>
          <a:bodyPr>
            <a:normAutofit fontScale="85000" lnSpcReduction="20000"/>
          </a:bodyPr>
          <a:lstStyle/>
          <a:p>
            <a:r>
              <a:rPr lang="en-US" dirty="0"/>
              <a:t>Gas turbine cooling parameters used in this part of the study were determined in accordance with the previous sensitivity analysis made for gas turbines</a:t>
            </a:r>
          </a:p>
          <a:p>
            <a:r>
              <a:rPr lang="en-US" dirty="0"/>
              <a:t>The baseline reference values are in accordance with the parameters used in a study by Wilcock et al.* for “advanced turbine cooling technology” levels</a:t>
            </a:r>
          </a:p>
          <a:p>
            <a:r>
              <a:rPr lang="en-US" dirty="0"/>
              <a:t>The upper limits were determined by considering the values given as “super-advanced technology” by Wilcock et al.*</a:t>
            </a:r>
          </a:p>
          <a:p>
            <a:r>
              <a:rPr lang="en-US" dirty="0"/>
              <a:t>The negative limits were used to analyze the impact of operational conditions on the performance</a:t>
            </a:r>
          </a:p>
        </p:txBody>
      </p:sp>
      <p:graphicFrame>
        <p:nvGraphicFramePr>
          <p:cNvPr id="7" name="Table 4">
            <a:extLst>
              <a:ext uri="{FF2B5EF4-FFF2-40B4-BE49-F238E27FC236}">
                <a16:creationId xmlns:a16="http://schemas.microsoft.com/office/drawing/2014/main" id="{FEEE43BF-A60A-4BDA-BAE4-CC54FB53DC97}"/>
              </a:ext>
            </a:extLst>
          </p:cNvPr>
          <p:cNvGraphicFramePr>
            <a:graphicFrameLocks noGrp="1"/>
          </p:cNvGraphicFramePr>
          <p:nvPr>
            <p:extLst>
              <p:ext uri="{D42A27DB-BD31-4B8C-83A1-F6EECF244321}">
                <p14:modId xmlns:p14="http://schemas.microsoft.com/office/powerpoint/2010/main" val="675197115"/>
              </p:ext>
            </p:extLst>
          </p:nvPr>
        </p:nvGraphicFramePr>
        <p:xfrm>
          <a:off x="6218080" y="1138413"/>
          <a:ext cx="5605318" cy="4996474"/>
        </p:xfrm>
        <a:graphic>
          <a:graphicData uri="http://schemas.openxmlformats.org/drawingml/2006/table">
            <a:tbl>
              <a:tblPr firstRow="1" firstCol="1" bandRow="1">
                <a:tableStyleId>{93296810-A885-4BE3-A3E7-6D5BEEA58F35}</a:tableStyleId>
              </a:tblPr>
              <a:tblGrid>
                <a:gridCol w="1014336">
                  <a:extLst>
                    <a:ext uri="{9D8B030D-6E8A-4147-A177-3AD203B41FA5}">
                      <a16:colId xmlns:a16="http://schemas.microsoft.com/office/drawing/2014/main" val="2192590731"/>
                    </a:ext>
                  </a:extLst>
                </a:gridCol>
                <a:gridCol w="1220034">
                  <a:extLst>
                    <a:ext uri="{9D8B030D-6E8A-4147-A177-3AD203B41FA5}">
                      <a16:colId xmlns:a16="http://schemas.microsoft.com/office/drawing/2014/main" val="1759681657"/>
                    </a:ext>
                  </a:extLst>
                </a:gridCol>
                <a:gridCol w="1505581">
                  <a:extLst>
                    <a:ext uri="{9D8B030D-6E8A-4147-A177-3AD203B41FA5}">
                      <a16:colId xmlns:a16="http://schemas.microsoft.com/office/drawing/2014/main" val="3689330410"/>
                    </a:ext>
                  </a:extLst>
                </a:gridCol>
                <a:gridCol w="1055077">
                  <a:extLst>
                    <a:ext uri="{9D8B030D-6E8A-4147-A177-3AD203B41FA5}">
                      <a16:colId xmlns:a16="http://schemas.microsoft.com/office/drawing/2014/main" val="1092595465"/>
                    </a:ext>
                  </a:extLst>
                </a:gridCol>
                <a:gridCol w="810290">
                  <a:extLst>
                    <a:ext uri="{9D8B030D-6E8A-4147-A177-3AD203B41FA5}">
                      <a16:colId xmlns:a16="http://schemas.microsoft.com/office/drawing/2014/main" val="4021448273"/>
                    </a:ext>
                  </a:extLst>
                </a:gridCol>
              </a:tblGrid>
              <a:tr h="334718">
                <a:tc>
                  <a:txBody>
                    <a:bodyPr/>
                    <a:lstStyle/>
                    <a:p>
                      <a:pPr marL="0" marR="0" algn="ctr">
                        <a:spcBef>
                          <a:spcPts val="300"/>
                        </a:spcBef>
                        <a:spcAft>
                          <a:spcPts val="300"/>
                        </a:spcAft>
                      </a:pPr>
                      <a:r>
                        <a:rPr lang="en-US" sz="1600" dirty="0">
                          <a:effectLst/>
                        </a:rPr>
                        <a:t>Parameter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Description</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Related Component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Reference Value for Baseline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algn="ctr"/>
                      <a:r>
                        <a:rPr lang="en-US" sz="1600" dirty="0">
                          <a:effectLst/>
                        </a:rPr>
                        <a:t>Change Limits</a:t>
                      </a:r>
                      <a:endParaRPr lang="en-US" sz="1600" dirty="0"/>
                    </a:p>
                  </a:txBody>
                  <a:tcPr marL="41840" marR="41840" marT="0" marB="0" anchor="ctr"/>
                </a:tc>
                <a:extLst>
                  <a:ext uri="{0D108BD9-81ED-4DB2-BD59-A6C34878D82A}">
                    <a16:rowId xmlns:a16="http://schemas.microsoft.com/office/drawing/2014/main" val="3294672932"/>
                  </a:ext>
                </a:extLst>
              </a:tr>
              <a:tr h="669437">
                <a:tc>
                  <a:txBody>
                    <a:bodyPr/>
                    <a:lstStyle/>
                    <a:p>
                      <a:pPr marL="0" marR="0" algn="ctr">
                        <a:spcBef>
                          <a:spcPts val="300"/>
                        </a:spcBef>
                        <a:spcAft>
                          <a:spcPts val="300"/>
                        </a:spcAft>
                      </a:pPr>
                      <a:r>
                        <a:rPr lang="en-US" sz="1600" dirty="0">
                          <a:effectLst/>
                        </a:rPr>
                        <a:t>Bi</a:t>
                      </a:r>
                      <a:r>
                        <a:rPr lang="en-US" sz="1600" baseline="-25000" dirty="0">
                          <a:effectLst/>
                        </a:rPr>
                        <a:t>m</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l">
                        <a:spcBef>
                          <a:spcPts val="300"/>
                        </a:spcBef>
                        <a:spcAft>
                          <a:spcPts val="300"/>
                        </a:spcAft>
                      </a:pPr>
                      <a:r>
                        <a:rPr lang="en-US" sz="1600" dirty="0">
                          <a:effectLst/>
                        </a:rPr>
                        <a:t>Metal Biot Number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rowSpan="2">
                  <a:txBody>
                    <a:bodyPr/>
                    <a:lstStyle/>
                    <a:p>
                      <a:pPr marL="0" marR="0" algn="ctr">
                        <a:spcBef>
                          <a:spcPts val="300"/>
                        </a:spcBef>
                        <a:spcAft>
                          <a:spcPts val="300"/>
                        </a:spcAft>
                      </a:pPr>
                      <a:r>
                        <a:rPr lang="en-US" sz="1600" dirty="0">
                          <a:effectLst/>
                        </a:rPr>
                        <a:t>Blade Material</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0.15</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±13.3%</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extLst>
                  <a:ext uri="{0D108BD9-81ED-4DB2-BD59-A6C34878D82A}">
                    <a16:rowId xmlns:a16="http://schemas.microsoft.com/office/drawing/2014/main" val="2593995718"/>
                  </a:ext>
                </a:extLst>
              </a:tr>
              <a:tr h="669437">
                <a:tc>
                  <a:txBody>
                    <a:bodyPr/>
                    <a:lstStyle/>
                    <a:p>
                      <a:pPr marL="0" marR="0" algn="ctr">
                        <a:spcBef>
                          <a:spcPts val="300"/>
                        </a:spcBef>
                        <a:spcAft>
                          <a:spcPts val="300"/>
                        </a:spcAft>
                      </a:pPr>
                      <a:r>
                        <a:rPr lang="en-US" sz="1600" dirty="0">
                          <a:effectLst/>
                        </a:rPr>
                        <a:t>T</a:t>
                      </a:r>
                      <a:r>
                        <a:rPr lang="en-US" sz="1600" baseline="-25000" dirty="0">
                          <a:effectLst/>
                        </a:rPr>
                        <a:t>b, max</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l">
                        <a:spcBef>
                          <a:spcPts val="300"/>
                        </a:spcBef>
                        <a:spcAft>
                          <a:spcPts val="300"/>
                        </a:spcAft>
                      </a:pPr>
                      <a:r>
                        <a:rPr lang="en-US" sz="1600" dirty="0">
                          <a:effectLst/>
                        </a:rPr>
                        <a:t>Maximum Metal Temperature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vMerge="1">
                  <a:txBody>
                    <a:bodyPr/>
                    <a:lstStyle/>
                    <a:p>
                      <a:endParaRPr lang="en-US"/>
                    </a:p>
                  </a:txBody>
                  <a:tcPr/>
                </a:tc>
                <a:tc>
                  <a:txBody>
                    <a:bodyPr/>
                    <a:lstStyle/>
                    <a:p>
                      <a:pPr marL="0" marR="0" algn="ctr">
                        <a:spcBef>
                          <a:spcPts val="300"/>
                        </a:spcBef>
                        <a:spcAft>
                          <a:spcPts val="300"/>
                        </a:spcAft>
                      </a:pPr>
                      <a:r>
                        <a:rPr lang="en-US" sz="1600" dirty="0">
                          <a:effectLst/>
                        </a:rPr>
                        <a:t>1990 </a:t>
                      </a:r>
                      <a:r>
                        <a:rPr lang="en-US" sz="1600" baseline="0" dirty="0">
                          <a:effectLst/>
                        </a:rPr>
                        <a:t>°</a:t>
                      </a:r>
                      <a:r>
                        <a:rPr lang="en-US" sz="1600" dirty="0">
                          <a:effectLst/>
                        </a:rPr>
                        <a:t>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±3.01%</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extLst>
                  <a:ext uri="{0D108BD9-81ED-4DB2-BD59-A6C34878D82A}">
                    <a16:rowId xmlns:a16="http://schemas.microsoft.com/office/drawing/2014/main" val="904874189"/>
                  </a:ext>
                </a:extLst>
              </a:tr>
              <a:tr h="669437">
                <a:tc>
                  <a:txBody>
                    <a:bodyPr/>
                    <a:lstStyle/>
                    <a:p>
                      <a:pPr marL="0" marR="0" algn="ctr">
                        <a:spcBef>
                          <a:spcPts val="300"/>
                        </a:spcBef>
                        <a:spcAft>
                          <a:spcPts val="300"/>
                        </a:spcAft>
                      </a:pPr>
                      <a:r>
                        <a:rPr lang="en-US" sz="1600" dirty="0">
                          <a:effectLst/>
                        </a:rPr>
                        <a:t>Bi</a:t>
                      </a:r>
                      <a:r>
                        <a:rPr lang="en-US" sz="1600" baseline="-25000" dirty="0">
                          <a:effectLst/>
                        </a:rPr>
                        <a:t>TBC</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l">
                        <a:spcBef>
                          <a:spcPts val="300"/>
                        </a:spcBef>
                        <a:spcAft>
                          <a:spcPts val="300"/>
                        </a:spcAft>
                      </a:pPr>
                      <a:r>
                        <a:rPr lang="en-US" sz="1600" dirty="0">
                          <a:effectLst/>
                        </a:rPr>
                        <a:t>TBC Biot Number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TBC Material</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0.31</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±64.5%</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extLst>
                  <a:ext uri="{0D108BD9-81ED-4DB2-BD59-A6C34878D82A}">
                    <a16:rowId xmlns:a16="http://schemas.microsoft.com/office/drawing/2014/main" val="3906517685"/>
                  </a:ext>
                </a:extLst>
              </a:tr>
              <a:tr h="669437">
                <a:tc>
                  <a:txBody>
                    <a:bodyPr/>
                    <a:lstStyle/>
                    <a:p>
                      <a:pPr marL="0" marR="0" algn="ctr">
                        <a:spcBef>
                          <a:spcPts val="300"/>
                        </a:spcBef>
                        <a:spcAft>
                          <a:spcPts val="300"/>
                        </a:spcAft>
                      </a:pPr>
                      <a:r>
                        <a:rPr lang="en-US" sz="1600" dirty="0">
                          <a:effectLst/>
                        </a:rPr>
                        <a:t>ε</a:t>
                      </a:r>
                      <a:r>
                        <a:rPr lang="en-US" sz="1600" baseline="-25000" dirty="0">
                          <a:effectLst/>
                        </a:rPr>
                        <a:t>c</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l">
                        <a:spcBef>
                          <a:spcPts val="300"/>
                        </a:spcBef>
                        <a:spcAft>
                          <a:spcPts val="300"/>
                        </a:spcAft>
                      </a:pPr>
                      <a:r>
                        <a:rPr lang="en-US" sz="1600" dirty="0">
                          <a:effectLst/>
                        </a:rPr>
                        <a:t>Internal Cooling Flow Effectiveness</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Blade Internal Cooling</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0.65</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±30.8%</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extLst>
                  <a:ext uri="{0D108BD9-81ED-4DB2-BD59-A6C34878D82A}">
                    <a16:rowId xmlns:a16="http://schemas.microsoft.com/office/drawing/2014/main" val="3122805894"/>
                  </a:ext>
                </a:extLst>
              </a:tr>
              <a:tr h="669437">
                <a:tc>
                  <a:txBody>
                    <a:bodyPr/>
                    <a:lstStyle/>
                    <a:p>
                      <a:pPr marL="0" marR="0" algn="ctr">
                        <a:spcBef>
                          <a:spcPts val="300"/>
                        </a:spcBef>
                        <a:spcAft>
                          <a:spcPts val="300"/>
                        </a:spcAft>
                      </a:pPr>
                      <a:r>
                        <a:rPr lang="en-US" sz="1600" dirty="0">
                          <a:effectLst/>
                        </a:rPr>
                        <a:t>ε</a:t>
                      </a:r>
                      <a:r>
                        <a:rPr lang="en-US" sz="1600" baseline="-25000" dirty="0">
                          <a:effectLst/>
                        </a:rPr>
                        <a:t>fc</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l">
                        <a:spcBef>
                          <a:spcPts val="300"/>
                        </a:spcBef>
                        <a:spcAft>
                          <a:spcPts val="300"/>
                        </a:spcAft>
                      </a:pPr>
                      <a:r>
                        <a:rPr lang="en-US" sz="1600" dirty="0">
                          <a:effectLst/>
                        </a:rPr>
                        <a:t>Blade Film Cooling Effectiveness</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Blade External Cooling </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0.341</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±44.0%</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extLst>
                  <a:ext uri="{0D108BD9-81ED-4DB2-BD59-A6C34878D82A}">
                    <a16:rowId xmlns:a16="http://schemas.microsoft.com/office/drawing/2014/main" val="238199046"/>
                  </a:ext>
                </a:extLst>
              </a:tr>
              <a:tr h="669437">
                <a:tc>
                  <a:txBody>
                    <a:bodyPr/>
                    <a:lstStyle/>
                    <a:p>
                      <a:pPr marL="0" marR="0" algn="ctr">
                        <a:spcBef>
                          <a:spcPts val="300"/>
                        </a:spcBef>
                        <a:spcAft>
                          <a:spcPts val="300"/>
                        </a:spcAft>
                      </a:pPr>
                      <a:r>
                        <a:rPr lang="en-US" sz="1600" dirty="0">
                          <a:effectLst/>
                        </a:rPr>
                        <a:t>Purge%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l">
                        <a:spcBef>
                          <a:spcPts val="300"/>
                        </a:spcBef>
                        <a:spcAft>
                          <a:spcPts val="300"/>
                        </a:spcAft>
                      </a:pPr>
                      <a:r>
                        <a:rPr lang="en-US" sz="1600" dirty="0">
                          <a:effectLst/>
                        </a:rPr>
                        <a:t>Purge Flow Cooling Fraction</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Turbine Inter-Stage Cooling, Rim/Seal Cooling</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0.5%</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tc>
                  <a:txBody>
                    <a:bodyPr/>
                    <a:lstStyle/>
                    <a:p>
                      <a:pPr marL="0" marR="0" algn="ctr">
                        <a:spcBef>
                          <a:spcPts val="300"/>
                        </a:spcBef>
                        <a:spcAft>
                          <a:spcPts val="300"/>
                        </a:spcAft>
                      </a:pPr>
                      <a:r>
                        <a:rPr lang="en-US" sz="1600" dirty="0">
                          <a:effectLst/>
                        </a:rPr>
                        <a:t>±40.0%</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1840" marR="41840" marT="0" marB="0" anchor="ctr"/>
                </a:tc>
                <a:extLst>
                  <a:ext uri="{0D108BD9-81ED-4DB2-BD59-A6C34878D82A}">
                    <a16:rowId xmlns:a16="http://schemas.microsoft.com/office/drawing/2014/main" val="3522446504"/>
                  </a:ext>
                </a:extLst>
              </a:tr>
            </a:tbl>
          </a:graphicData>
        </a:graphic>
      </p:graphicFrame>
      <p:sp>
        <p:nvSpPr>
          <p:cNvPr id="8" name="TextBox 7">
            <a:extLst>
              <a:ext uri="{FF2B5EF4-FFF2-40B4-BE49-F238E27FC236}">
                <a16:creationId xmlns:a16="http://schemas.microsoft.com/office/drawing/2014/main" id="{E21D18B8-6CD2-4227-8815-BE6CC7FB2E09}"/>
              </a:ext>
            </a:extLst>
          </p:cNvPr>
          <p:cNvSpPr txBox="1"/>
          <p:nvPr/>
        </p:nvSpPr>
        <p:spPr>
          <a:xfrm>
            <a:off x="3929742" y="6318853"/>
            <a:ext cx="7370465" cy="400110"/>
          </a:xfrm>
          <a:prstGeom prst="rect">
            <a:avLst/>
          </a:prstGeom>
          <a:noFill/>
        </p:spPr>
        <p:txBody>
          <a:bodyPr wrap="square" rtlCol="0">
            <a:spAutoFit/>
          </a:bodyPr>
          <a:lstStyle/>
          <a:p>
            <a:r>
              <a:rPr lang="en-US" sz="1000" i="1" dirty="0"/>
              <a:t>*R. C. Wilcock, J. B. Young and J. H. Horlock, "The Effect of Turbine Blade Cooling on the Cycle Efficiency of Gas Turbine Power Cycles," Journal of Engineering for Gas Turbines and Power, vol. 127, pp. 109-120, 2005.. </a:t>
            </a:r>
          </a:p>
        </p:txBody>
      </p:sp>
    </p:spTree>
    <p:extLst>
      <p:ext uri="{BB962C8B-B14F-4D97-AF65-F5344CB8AC3E}">
        <p14:creationId xmlns:p14="http://schemas.microsoft.com/office/powerpoint/2010/main" val="188231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9B97-5D7F-468F-B994-EE17103EF297}"/>
              </a:ext>
            </a:extLst>
          </p:cNvPr>
          <p:cNvSpPr>
            <a:spLocks noGrp="1"/>
          </p:cNvSpPr>
          <p:nvPr>
            <p:ph type="ctrTitle"/>
          </p:nvPr>
        </p:nvSpPr>
        <p:spPr/>
        <p:txBody>
          <a:bodyPr>
            <a:normAutofit fontScale="90000"/>
          </a:bodyPr>
          <a:lstStyle/>
          <a:p>
            <a:r>
              <a:rPr lang="en-US" dirty="0"/>
              <a:t>Sensitivity Analysis</a:t>
            </a:r>
          </a:p>
        </p:txBody>
      </p:sp>
      <p:sp>
        <p:nvSpPr>
          <p:cNvPr id="3" name="Subtitle 2">
            <a:extLst>
              <a:ext uri="{FF2B5EF4-FFF2-40B4-BE49-F238E27FC236}">
                <a16:creationId xmlns:a16="http://schemas.microsoft.com/office/drawing/2014/main" id="{8E055980-AAA4-4131-9749-7AC6F02FC510}"/>
              </a:ext>
            </a:extLst>
          </p:cNvPr>
          <p:cNvSpPr>
            <a:spLocks noGrp="1"/>
          </p:cNvSpPr>
          <p:nvPr>
            <p:ph type="subTitle" idx="13"/>
          </p:nvPr>
        </p:nvSpPr>
        <p:spPr/>
        <p:txBody>
          <a:bodyPr/>
          <a:lstStyle/>
          <a:p>
            <a:r>
              <a:rPr lang="en-US" dirty="0"/>
              <a:t>Effect of the Metal Biot Number</a:t>
            </a:r>
          </a:p>
        </p:txBody>
      </p:sp>
      <p:sp>
        <p:nvSpPr>
          <p:cNvPr id="4" name="Content Placeholder 3">
            <a:extLst>
              <a:ext uri="{FF2B5EF4-FFF2-40B4-BE49-F238E27FC236}">
                <a16:creationId xmlns:a16="http://schemas.microsoft.com/office/drawing/2014/main" id="{396E7330-DB7C-42E5-8BE8-B860B22688AA}"/>
              </a:ext>
            </a:extLst>
          </p:cNvPr>
          <p:cNvSpPr>
            <a:spLocks noGrp="1"/>
          </p:cNvSpPr>
          <p:nvPr>
            <p:ph idx="1"/>
          </p:nvPr>
        </p:nvSpPr>
        <p:spPr>
          <a:xfrm>
            <a:off x="270628" y="1151367"/>
            <a:ext cx="11580921" cy="4572002"/>
          </a:xfrm>
        </p:spPr>
        <p:txBody>
          <a:bodyPr/>
          <a:lstStyle/>
          <a:p>
            <a:r>
              <a:rPr lang="en-US" dirty="0"/>
              <a:t>Metal </a:t>
            </a:r>
            <a:r>
              <a:rPr lang="en-US"/>
              <a:t>Biot number is </a:t>
            </a:r>
            <a:r>
              <a:rPr lang="en-US" dirty="0"/>
              <a:t>higher if blade metal wall thickness is higher, which requires more coolant to cool the blade to design temperature (negative impact on performance)</a:t>
            </a:r>
          </a:p>
        </p:txBody>
      </p:sp>
      <p:graphicFrame>
        <p:nvGraphicFramePr>
          <p:cNvPr id="5" name="Chart 4">
            <a:extLst>
              <a:ext uri="{FF2B5EF4-FFF2-40B4-BE49-F238E27FC236}">
                <a16:creationId xmlns:a16="http://schemas.microsoft.com/office/drawing/2014/main" id="{4D5E1AC0-E5FC-4EAA-B456-2496E67AD96C}"/>
              </a:ext>
            </a:extLst>
          </p:cNvPr>
          <p:cNvGraphicFramePr/>
          <p:nvPr>
            <p:extLst>
              <p:ext uri="{D42A27DB-BD31-4B8C-83A1-F6EECF244321}">
                <p14:modId xmlns:p14="http://schemas.microsoft.com/office/powerpoint/2010/main" val="2185956962"/>
              </p:ext>
            </p:extLst>
          </p:nvPr>
        </p:nvGraphicFramePr>
        <p:xfrm>
          <a:off x="340450" y="2360368"/>
          <a:ext cx="5544899" cy="35392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5FFFC89-6B71-4955-9719-70B06BC49323}"/>
              </a:ext>
            </a:extLst>
          </p:cNvPr>
          <p:cNvGraphicFramePr/>
          <p:nvPr>
            <p:extLst>
              <p:ext uri="{D42A27DB-BD31-4B8C-83A1-F6EECF244321}">
                <p14:modId xmlns:p14="http://schemas.microsoft.com/office/powerpoint/2010/main" val="4063143415"/>
              </p:ext>
            </p:extLst>
          </p:nvPr>
        </p:nvGraphicFramePr>
        <p:xfrm>
          <a:off x="5885350" y="2281944"/>
          <a:ext cx="6036022" cy="3617693"/>
        </p:xfrm>
        <a:graphic>
          <a:graphicData uri="http://schemas.openxmlformats.org/drawingml/2006/chart">
            <c:chart xmlns:c="http://schemas.openxmlformats.org/drawingml/2006/chart" xmlns:r="http://schemas.openxmlformats.org/officeDocument/2006/relationships" r:id="rId4"/>
          </a:graphicData>
        </a:graphic>
      </p:graphicFrame>
      <p:sp>
        <p:nvSpPr>
          <p:cNvPr id="7" name="Arrow: Up 6">
            <a:extLst>
              <a:ext uri="{FF2B5EF4-FFF2-40B4-BE49-F238E27FC236}">
                <a16:creationId xmlns:a16="http://schemas.microsoft.com/office/drawing/2014/main" id="{996D43F6-B3ED-4233-AD70-1B225514D2D1}"/>
              </a:ext>
            </a:extLst>
          </p:cNvPr>
          <p:cNvSpPr/>
          <p:nvPr/>
        </p:nvSpPr>
        <p:spPr>
          <a:xfrm>
            <a:off x="1709816" y="3028335"/>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FB2A99-A514-4069-B30A-C9B288BC1EEA}"/>
              </a:ext>
            </a:extLst>
          </p:cNvPr>
          <p:cNvSpPr txBox="1"/>
          <p:nvPr/>
        </p:nvSpPr>
        <p:spPr>
          <a:xfrm>
            <a:off x="1891261" y="3132567"/>
            <a:ext cx="697092" cy="338554"/>
          </a:xfrm>
          <a:prstGeom prst="rect">
            <a:avLst/>
          </a:prstGeom>
          <a:noFill/>
        </p:spPr>
        <p:txBody>
          <a:bodyPr wrap="square" rtlCol="0">
            <a:spAutoFit/>
          </a:bodyPr>
          <a:lstStyle/>
          <a:p>
            <a:r>
              <a:rPr lang="en-US" sz="1600" dirty="0">
                <a:solidFill>
                  <a:schemeClr val="accent1"/>
                </a:solidFill>
              </a:rPr>
              <a:t>%0.35</a:t>
            </a:r>
          </a:p>
        </p:txBody>
      </p:sp>
      <p:sp>
        <p:nvSpPr>
          <p:cNvPr id="9" name="TextBox 8">
            <a:extLst>
              <a:ext uri="{FF2B5EF4-FFF2-40B4-BE49-F238E27FC236}">
                <a16:creationId xmlns:a16="http://schemas.microsoft.com/office/drawing/2014/main" id="{D3C1AE9D-5103-4DF1-B36C-45343CFA9E3F}"/>
              </a:ext>
            </a:extLst>
          </p:cNvPr>
          <p:cNvSpPr txBox="1"/>
          <p:nvPr/>
        </p:nvSpPr>
        <p:spPr>
          <a:xfrm>
            <a:off x="2024448" y="4427968"/>
            <a:ext cx="609596" cy="338554"/>
          </a:xfrm>
          <a:prstGeom prst="rect">
            <a:avLst/>
          </a:prstGeom>
          <a:noFill/>
        </p:spPr>
        <p:txBody>
          <a:bodyPr wrap="square" rtlCol="0">
            <a:spAutoFit/>
          </a:bodyPr>
          <a:lstStyle/>
          <a:p>
            <a:r>
              <a:rPr lang="en-US" sz="1600" dirty="0">
                <a:solidFill>
                  <a:schemeClr val="accent3">
                    <a:lumMod val="75000"/>
                  </a:schemeClr>
                </a:solidFill>
              </a:rPr>
              <a:t>%0.3</a:t>
            </a:r>
          </a:p>
        </p:txBody>
      </p:sp>
      <p:cxnSp>
        <p:nvCxnSpPr>
          <p:cNvPr id="10" name="Straight Connector 9">
            <a:extLst>
              <a:ext uri="{FF2B5EF4-FFF2-40B4-BE49-F238E27FC236}">
                <a16:creationId xmlns:a16="http://schemas.microsoft.com/office/drawing/2014/main" id="{F4DD9062-D9F3-457A-8928-BCE714ECC8DC}"/>
              </a:ext>
            </a:extLst>
          </p:cNvPr>
          <p:cNvCxnSpPr>
            <a:cxnSpLocks/>
          </p:cNvCxnSpPr>
          <p:nvPr/>
        </p:nvCxnSpPr>
        <p:spPr>
          <a:xfrm>
            <a:off x="3155198" y="2713703"/>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C0EB8CE-B568-492A-A30C-98B6CA3ECC13}"/>
              </a:ext>
            </a:extLst>
          </p:cNvPr>
          <p:cNvSpPr txBox="1"/>
          <p:nvPr/>
        </p:nvSpPr>
        <p:spPr>
          <a:xfrm>
            <a:off x="3112899" y="2659003"/>
            <a:ext cx="1170111" cy="369332"/>
          </a:xfrm>
          <a:prstGeom prst="rect">
            <a:avLst/>
          </a:prstGeom>
          <a:noFill/>
        </p:spPr>
        <p:txBody>
          <a:bodyPr wrap="square" rtlCol="0">
            <a:spAutoFit/>
          </a:bodyPr>
          <a:lstStyle/>
          <a:p>
            <a:r>
              <a:rPr lang="en-US" dirty="0">
                <a:solidFill>
                  <a:srgbClr val="FF0000"/>
                </a:solidFill>
              </a:rPr>
              <a:t>Baseline</a:t>
            </a:r>
          </a:p>
        </p:txBody>
      </p:sp>
      <p:cxnSp>
        <p:nvCxnSpPr>
          <p:cNvPr id="14" name="Straight Connector 13">
            <a:extLst>
              <a:ext uri="{FF2B5EF4-FFF2-40B4-BE49-F238E27FC236}">
                <a16:creationId xmlns:a16="http://schemas.microsoft.com/office/drawing/2014/main" id="{65E87969-18BF-4B24-9181-1A625472097C}"/>
              </a:ext>
            </a:extLst>
          </p:cNvPr>
          <p:cNvCxnSpPr>
            <a:cxnSpLocks/>
          </p:cNvCxnSpPr>
          <p:nvPr/>
        </p:nvCxnSpPr>
        <p:spPr>
          <a:xfrm>
            <a:off x="8903361" y="2712453"/>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CE3F18-F6E4-4FEA-8FF8-5AA062E6F988}"/>
              </a:ext>
            </a:extLst>
          </p:cNvPr>
          <p:cNvSpPr txBox="1"/>
          <p:nvPr/>
        </p:nvSpPr>
        <p:spPr>
          <a:xfrm>
            <a:off x="8897024" y="2767157"/>
            <a:ext cx="1170111" cy="369332"/>
          </a:xfrm>
          <a:prstGeom prst="rect">
            <a:avLst/>
          </a:prstGeom>
          <a:noFill/>
        </p:spPr>
        <p:txBody>
          <a:bodyPr wrap="square" rtlCol="0">
            <a:spAutoFit/>
          </a:bodyPr>
          <a:lstStyle/>
          <a:p>
            <a:r>
              <a:rPr lang="en-US" dirty="0">
                <a:solidFill>
                  <a:srgbClr val="FF0000"/>
                </a:solidFill>
              </a:rPr>
              <a:t>Baseline</a:t>
            </a:r>
          </a:p>
        </p:txBody>
      </p:sp>
      <p:sp>
        <p:nvSpPr>
          <p:cNvPr id="16" name="Arrow: Up 15">
            <a:extLst>
              <a:ext uri="{FF2B5EF4-FFF2-40B4-BE49-F238E27FC236}">
                <a16:creationId xmlns:a16="http://schemas.microsoft.com/office/drawing/2014/main" id="{2C25CD7F-F596-4DED-9DAF-AE615DE3456C}"/>
              </a:ext>
            </a:extLst>
          </p:cNvPr>
          <p:cNvSpPr/>
          <p:nvPr/>
        </p:nvSpPr>
        <p:spPr>
          <a:xfrm>
            <a:off x="7310072" y="3784168"/>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7" name="TextBox 16">
            <a:extLst>
              <a:ext uri="{FF2B5EF4-FFF2-40B4-BE49-F238E27FC236}">
                <a16:creationId xmlns:a16="http://schemas.microsoft.com/office/drawing/2014/main" id="{51267EFC-D87E-486A-B035-A8BD1DA341E8}"/>
              </a:ext>
            </a:extLst>
          </p:cNvPr>
          <p:cNvSpPr txBox="1"/>
          <p:nvPr/>
        </p:nvSpPr>
        <p:spPr>
          <a:xfrm>
            <a:off x="6768650" y="3860698"/>
            <a:ext cx="790712" cy="338554"/>
          </a:xfrm>
          <a:prstGeom prst="rect">
            <a:avLst/>
          </a:prstGeom>
          <a:noFill/>
        </p:spPr>
        <p:txBody>
          <a:bodyPr wrap="square" rtlCol="0">
            <a:spAutoFit/>
          </a:bodyPr>
          <a:lstStyle/>
          <a:p>
            <a:r>
              <a:rPr lang="en-US" sz="1600" dirty="0">
                <a:solidFill>
                  <a:schemeClr val="accent3">
                    <a:lumMod val="75000"/>
                  </a:schemeClr>
                </a:solidFill>
              </a:rPr>
              <a:t>%0.12</a:t>
            </a:r>
          </a:p>
        </p:txBody>
      </p:sp>
    </p:spTree>
    <p:extLst>
      <p:ext uri="{BB962C8B-B14F-4D97-AF65-F5344CB8AC3E}">
        <p14:creationId xmlns:p14="http://schemas.microsoft.com/office/powerpoint/2010/main" val="140211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0BBA-9C5E-48A1-A41C-85794A1EE20A}"/>
              </a:ext>
            </a:extLst>
          </p:cNvPr>
          <p:cNvSpPr>
            <a:spLocks noGrp="1"/>
          </p:cNvSpPr>
          <p:nvPr>
            <p:ph type="ctrTitle"/>
          </p:nvPr>
        </p:nvSpPr>
        <p:spPr/>
        <p:txBody>
          <a:bodyPr>
            <a:normAutofit fontScale="90000"/>
          </a:bodyPr>
          <a:lstStyle/>
          <a:p>
            <a:r>
              <a:rPr lang="en-US" dirty="0"/>
              <a:t>Sensitivity Analysis</a:t>
            </a:r>
          </a:p>
        </p:txBody>
      </p:sp>
      <p:sp>
        <p:nvSpPr>
          <p:cNvPr id="3" name="Subtitle 2">
            <a:extLst>
              <a:ext uri="{FF2B5EF4-FFF2-40B4-BE49-F238E27FC236}">
                <a16:creationId xmlns:a16="http://schemas.microsoft.com/office/drawing/2014/main" id="{4F1E6DB1-94DC-4AEA-8E4A-D749C06942BC}"/>
              </a:ext>
            </a:extLst>
          </p:cNvPr>
          <p:cNvSpPr>
            <a:spLocks noGrp="1"/>
          </p:cNvSpPr>
          <p:nvPr>
            <p:ph type="subTitle" idx="13"/>
          </p:nvPr>
        </p:nvSpPr>
        <p:spPr/>
        <p:txBody>
          <a:bodyPr/>
          <a:lstStyle/>
          <a:p>
            <a:r>
              <a:rPr lang="en-US" dirty="0"/>
              <a:t>Effect of the TBC Biot Number</a:t>
            </a:r>
          </a:p>
        </p:txBody>
      </p:sp>
      <p:sp>
        <p:nvSpPr>
          <p:cNvPr id="4" name="Content Placeholder 3">
            <a:extLst>
              <a:ext uri="{FF2B5EF4-FFF2-40B4-BE49-F238E27FC236}">
                <a16:creationId xmlns:a16="http://schemas.microsoft.com/office/drawing/2014/main" id="{8A113263-52D5-4492-A117-7B343867DC2E}"/>
              </a:ext>
            </a:extLst>
          </p:cNvPr>
          <p:cNvSpPr>
            <a:spLocks noGrp="1"/>
          </p:cNvSpPr>
          <p:nvPr>
            <p:ph idx="1"/>
          </p:nvPr>
        </p:nvSpPr>
        <p:spPr>
          <a:xfrm>
            <a:off x="270627" y="1151591"/>
            <a:ext cx="11580921" cy="4572002"/>
          </a:xfrm>
        </p:spPr>
        <p:txBody>
          <a:bodyPr/>
          <a:lstStyle/>
          <a:p>
            <a:r>
              <a:rPr lang="en-US" dirty="0"/>
              <a:t>TBC Biot number is higher if the TBC material conductivity is low, and/or the coating thickness is high. The higher the TBC Biot number, the better the insulation of the blade (positive impact on performance)</a:t>
            </a:r>
          </a:p>
        </p:txBody>
      </p:sp>
      <p:graphicFrame>
        <p:nvGraphicFramePr>
          <p:cNvPr id="5" name="Chart 6">
            <a:extLst>
              <a:ext uri="{FF2B5EF4-FFF2-40B4-BE49-F238E27FC236}">
                <a16:creationId xmlns:a16="http://schemas.microsoft.com/office/drawing/2014/main" id="{476855AA-17F5-41C3-AF70-4CE6ED2BF0E7}"/>
              </a:ext>
            </a:extLst>
          </p:cNvPr>
          <p:cNvGraphicFramePr/>
          <p:nvPr>
            <p:extLst>
              <p:ext uri="{D42A27DB-BD31-4B8C-83A1-F6EECF244321}">
                <p14:modId xmlns:p14="http://schemas.microsoft.com/office/powerpoint/2010/main" val="464471084"/>
              </p:ext>
            </p:extLst>
          </p:nvPr>
        </p:nvGraphicFramePr>
        <p:xfrm>
          <a:off x="713420" y="2576431"/>
          <a:ext cx="5529002" cy="36088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932AF46-E039-4DE7-829F-ED6E0111021C}"/>
              </a:ext>
            </a:extLst>
          </p:cNvPr>
          <p:cNvGraphicFramePr/>
          <p:nvPr>
            <p:extLst>
              <p:ext uri="{D42A27DB-BD31-4B8C-83A1-F6EECF244321}">
                <p14:modId xmlns:p14="http://schemas.microsoft.com/office/powerpoint/2010/main" val="3702712384"/>
              </p:ext>
            </p:extLst>
          </p:nvPr>
        </p:nvGraphicFramePr>
        <p:xfrm>
          <a:off x="6242422" y="2471021"/>
          <a:ext cx="5609126" cy="3608898"/>
        </p:xfrm>
        <a:graphic>
          <a:graphicData uri="http://schemas.openxmlformats.org/drawingml/2006/chart">
            <c:chart xmlns:c="http://schemas.openxmlformats.org/drawingml/2006/chart" xmlns:r="http://schemas.openxmlformats.org/officeDocument/2006/relationships" r:id="rId4"/>
          </a:graphicData>
        </a:graphic>
      </p:graphicFrame>
      <p:sp>
        <p:nvSpPr>
          <p:cNvPr id="7" name="Arrow: Up 6">
            <a:extLst>
              <a:ext uri="{FF2B5EF4-FFF2-40B4-BE49-F238E27FC236}">
                <a16:creationId xmlns:a16="http://schemas.microsoft.com/office/drawing/2014/main" id="{B68C84E9-1E17-4CD2-9761-460B5C36D6BF}"/>
              </a:ext>
            </a:extLst>
          </p:cNvPr>
          <p:cNvSpPr/>
          <p:nvPr/>
        </p:nvSpPr>
        <p:spPr>
          <a:xfrm>
            <a:off x="4826642" y="3529780"/>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Up 7">
            <a:extLst>
              <a:ext uri="{FF2B5EF4-FFF2-40B4-BE49-F238E27FC236}">
                <a16:creationId xmlns:a16="http://schemas.microsoft.com/office/drawing/2014/main" id="{5F470E77-E05D-4783-9E91-ABB37937C26D}"/>
              </a:ext>
            </a:extLst>
          </p:cNvPr>
          <p:cNvSpPr/>
          <p:nvPr/>
        </p:nvSpPr>
        <p:spPr>
          <a:xfrm>
            <a:off x="4826642" y="4380880"/>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3083377D-3C54-4CF3-A4AA-F9813C9F1B26}"/>
              </a:ext>
            </a:extLst>
          </p:cNvPr>
          <p:cNvSpPr txBox="1"/>
          <p:nvPr/>
        </p:nvSpPr>
        <p:spPr>
          <a:xfrm>
            <a:off x="4304572" y="3650846"/>
            <a:ext cx="697092" cy="338554"/>
          </a:xfrm>
          <a:prstGeom prst="rect">
            <a:avLst/>
          </a:prstGeom>
          <a:noFill/>
        </p:spPr>
        <p:txBody>
          <a:bodyPr wrap="square" rtlCol="0">
            <a:spAutoFit/>
          </a:bodyPr>
          <a:lstStyle/>
          <a:p>
            <a:r>
              <a:rPr lang="en-US" sz="1600" dirty="0">
                <a:solidFill>
                  <a:schemeClr val="accent1"/>
                </a:solidFill>
              </a:rPr>
              <a:t>%2.34</a:t>
            </a:r>
          </a:p>
        </p:txBody>
      </p:sp>
      <p:sp>
        <p:nvSpPr>
          <p:cNvPr id="10" name="TextBox 9">
            <a:extLst>
              <a:ext uri="{FF2B5EF4-FFF2-40B4-BE49-F238E27FC236}">
                <a16:creationId xmlns:a16="http://schemas.microsoft.com/office/drawing/2014/main" id="{9E77BD17-16F1-45C6-9E98-B1FD1466C158}"/>
              </a:ext>
            </a:extLst>
          </p:cNvPr>
          <p:cNvSpPr txBox="1"/>
          <p:nvPr/>
        </p:nvSpPr>
        <p:spPr>
          <a:xfrm>
            <a:off x="4346798" y="4473406"/>
            <a:ext cx="609596" cy="338554"/>
          </a:xfrm>
          <a:prstGeom prst="rect">
            <a:avLst/>
          </a:prstGeom>
          <a:noFill/>
        </p:spPr>
        <p:txBody>
          <a:bodyPr wrap="square" rtlCol="0">
            <a:spAutoFit/>
          </a:bodyPr>
          <a:lstStyle/>
          <a:p>
            <a:r>
              <a:rPr lang="en-US" sz="1600" dirty="0">
                <a:solidFill>
                  <a:schemeClr val="accent3">
                    <a:lumMod val="75000"/>
                  </a:schemeClr>
                </a:solidFill>
              </a:rPr>
              <a:t>%1.7</a:t>
            </a:r>
          </a:p>
        </p:txBody>
      </p:sp>
      <p:sp>
        <p:nvSpPr>
          <p:cNvPr id="11" name="Arrow: Up 10">
            <a:extLst>
              <a:ext uri="{FF2B5EF4-FFF2-40B4-BE49-F238E27FC236}">
                <a16:creationId xmlns:a16="http://schemas.microsoft.com/office/drawing/2014/main" id="{B280C3FE-1C6C-4565-B5CE-09E15EFA7A51}"/>
              </a:ext>
            </a:extLst>
          </p:cNvPr>
          <p:cNvSpPr/>
          <p:nvPr/>
        </p:nvSpPr>
        <p:spPr>
          <a:xfrm>
            <a:off x="10325150" y="3283973"/>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1FC8A26A-CB1C-4D30-88E3-92B01E0F66BF}"/>
              </a:ext>
            </a:extLst>
          </p:cNvPr>
          <p:cNvSpPr/>
          <p:nvPr/>
        </p:nvSpPr>
        <p:spPr>
          <a:xfrm>
            <a:off x="10325150" y="3780386"/>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287C10C5-93BD-44AA-9924-CB5C819B5374}"/>
              </a:ext>
            </a:extLst>
          </p:cNvPr>
          <p:cNvSpPr txBox="1"/>
          <p:nvPr/>
        </p:nvSpPr>
        <p:spPr>
          <a:xfrm>
            <a:off x="9719105" y="3336422"/>
            <a:ext cx="697092" cy="338554"/>
          </a:xfrm>
          <a:prstGeom prst="rect">
            <a:avLst/>
          </a:prstGeom>
          <a:noFill/>
        </p:spPr>
        <p:txBody>
          <a:bodyPr wrap="square" rtlCol="0">
            <a:spAutoFit/>
          </a:bodyPr>
          <a:lstStyle/>
          <a:p>
            <a:r>
              <a:rPr lang="en-US" sz="1600" dirty="0">
                <a:solidFill>
                  <a:schemeClr val="accent1"/>
                </a:solidFill>
              </a:rPr>
              <a:t>%2.40</a:t>
            </a:r>
          </a:p>
        </p:txBody>
      </p:sp>
      <p:sp>
        <p:nvSpPr>
          <p:cNvPr id="14" name="TextBox 13">
            <a:extLst>
              <a:ext uri="{FF2B5EF4-FFF2-40B4-BE49-F238E27FC236}">
                <a16:creationId xmlns:a16="http://schemas.microsoft.com/office/drawing/2014/main" id="{F017A535-1884-4288-8DB0-EB9F2B570945}"/>
              </a:ext>
            </a:extLst>
          </p:cNvPr>
          <p:cNvSpPr txBox="1"/>
          <p:nvPr/>
        </p:nvSpPr>
        <p:spPr>
          <a:xfrm>
            <a:off x="9719105" y="3751613"/>
            <a:ext cx="695970" cy="338554"/>
          </a:xfrm>
          <a:prstGeom prst="rect">
            <a:avLst/>
          </a:prstGeom>
          <a:noFill/>
        </p:spPr>
        <p:txBody>
          <a:bodyPr wrap="square" rtlCol="0">
            <a:spAutoFit/>
          </a:bodyPr>
          <a:lstStyle/>
          <a:p>
            <a:r>
              <a:rPr lang="en-US" sz="1600" dirty="0">
                <a:solidFill>
                  <a:schemeClr val="accent3">
                    <a:lumMod val="75000"/>
                  </a:schemeClr>
                </a:solidFill>
              </a:rPr>
              <a:t>%1.66</a:t>
            </a:r>
          </a:p>
        </p:txBody>
      </p:sp>
      <p:cxnSp>
        <p:nvCxnSpPr>
          <p:cNvPr id="15" name="Straight Connector 14">
            <a:extLst>
              <a:ext uri="{FF2B5EF4-FFF2-40B4-BE49-F238E27FC236}">
                <a16:creationId xmlns:a16="http://schemas.microsoft.com/office/drawing/2014/main" id="{578559FE-3006-472B-BA28-19927C3A9B3B}"/>
              </a:ext>
            </a:extLst>
          </p:cNvPr>
          <p:cNvCxnSpPr>
            <a:cxnSpLocks/>
          </p:cNvCxnSpPr>
          <p:nvPr/>
        </p:nvCxnSpPr>
        <p:spPr>
          <a:xfrm>
            <a:off x="3410837" y="3045871"/>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9A8204C-49AB-4B06-AAC9-C3863F9B8B78}"/>
              </a:ext>
            </a:extLst>
          </p:cNvPr>
          <p:cNvSpPr txBox="1"/>
          <p:nvPr/>
        </p:nvSpPr>
        <p:spPr>
          <a:xfrm>
            <a:off x="3368538" y="2991171"/>
            <a:ext cx="1170111" cy="369332"/>
          </a:xfrm>
          <a:prstGeom prst="rect">
            <a:avLst/>
          </a:prstGeom>
          <a:noFill/>
        </p:spPr>
        <p:txBody>
          <a:bodyPr wrap="square" rtlCol="0">
            <a:spAutoFit/>
          </a:bodyPr>
          <a:lstStyle/>
          <a:p>
            <a:r>
              <a:rPr lang="en-US" dirty="0">
                <a:solidFill>
                  <a:srgbClr val="FF0000"/>
                </a:solidFill>
              </a:rPr>
              <a:t>Baseline</a:t>
            </a:r>
          </a:p>
        </p:txBody>
      </p:sp>
      <p:cxnSp>
        <p:nvCxnSpPr>
          <p:cNvPr id="17" name="Straight Connector 16">
            <a:extLst>
              <a:ext uri="{FF2B5EF4-FFF2-40B4-BE49-F238E27FC236}">
                <a16:creationId xmlns:a16="http://schemas.microsoft.com/office/drawing/2014/main" id="{19C32A92-AE04-4289-BDF7-636D8926214D}"/>
              </a:ext>
            </a:extLst>
          </p:cNvPr>
          <p:cNvCxnSpPr>
            <a:cxnSpLocks/>
          </p:cNvCxnSpPr>
          <p:nvPr/>
        </p:nvCxnSpPr>
        <p:spPr>
          <a:xfrm>
            <a:off x="8939839" y="2962583"/>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AEEB48C-78EF-496B-8D9E-62D013B37488}"/>
              </a:ext>
            </a:extLst>
          </p:cNvPr>
          <p:cNvSpPr txBox="1"/>
          <p:nvPr/>
        </p:nvSpPr>
        <p:spPr>
          <a:xfrm>
            <a:off x="8897540" y="2907883"/>
            <a:ext cx="1170111" cy="369332"/>
          </a:xfrm>
          <a:prstGeom prst="rect">
            <a:avLst/>
          </a:prstGeom>
          <a:noFill/>
        </p:spPr>
        <p:txBody>
          <a:bodyPr wrap="square" rtlCol="0">
            <a:spAutoFit/>
          </a:bodyPr>
          <a:lstStyle/>
          <a:p>
            <a:r>
              <a:rPr lang="en-US" dirty="0">
                <a:solidFill>
                  <a:srgbClr val="FF0000"/>
                </a:solidFill>
              </a:rPr>
              <a:t>Baseline</a:t>
            </a:r>
          </a:p>
        </p:txBody>
      </p:sp>
    </p:spTree>
    <p:extLst>
      <p:ext uri="{BB962C8B-B14F-4D97-AF65-F5344CB8AC3E}">
        <p14:creationId xmlns:p14="http://schemas.microsoft.com/office/powerpoint/2010/main" val="525077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B766-3F77-4915-949B-D8583245659B}"/>
              </a:ext>
            </a:extLst>
          </p:cNvPr>
          <p:cNvSpPr>
            <a:spLocks noGrp="1"/>
          </p:cNvSpPr>
          <p:nvPr>
            <p:ph type="ctrTitle"/>
          </p:nvPr>
        </p:nvSpPr>
        <p:spPr/>
        <p:txBody>
          <a:bodyPr>
            <a:normAutofit fontScale="90000"/>
          </a:bodyPr>
          <a:lstStyle/>
          <a:p>
            <a:r>
              <a:rPr lang="en-US" dirty="0"/>
              <a:t>Sensitivity Analysis</a:t>
            </a:r>
          </a:p>
        </p:txBody>
      </p:sp>
      <p:sp>
        <p:nvSpPr>
          <p:cNvPr id="3" name="Subtitle 2">
            <a:extLst>
              <a:ext uri="{FF2B5EF4-FFF2-40B4-BE49-F238E27FC236}">
                <a16:creationId xmlns:a16="http://schemas.microsoft.com/office/drawing/2014/main" id="{FF9355F5-BE39-41F4-B610-24DAE197EC8F}"/>
              </a:ext>
            </a:extLst>
          </p:cNvPr>
          <p:cNvSpPr>
            <a:spLocks noGrp="1"/>
          </p:cNvSpPr>
          <p:nvPr>
            <p:ph type="subTitle" idx="13"/>
          </p:nvPr>
        </p:nvSpPr>
        <p:spPr/>
        <p:txBody>
          <a:bodyPr/>
          <a:lstStyle/>
          <a:p>
            <a:r>
              <a:rPr lang="en-US" dirty="0"/>
              <a:t>Effect of the Design Maximum Blade Metal Temperature</a:t>
            </a:r>
          </a:p>
        </p:txBody>
      </p:sp>
      <p:sp>
        <p:nvSpPr>
          <p:cNvPr id="4" name="Content Placeholder 3">
            <a:extLst>
              <a:ext uri="{FF2B5EF4-FFF2-40B4-BE49-F238E27FC236}">
                <a16:creationId xmlns:a16="http://schemas.microsoft.com/office/drawing/2014/main" id="{C7B9879C-2F0B-4BE5-AF5C-01D570588130}"/>
              </a:ext>
            </a:extLst>
          </p:cNvPr>
          <p:cNvSpPr>
            <a:spLocks noGrp="1"/>
          </p:cNvSpPr>
          <p:nvPr>
            <p:ph idx="1"/>
          </p:nvPr>
        </p:nvSpPr>
        <p:spPr>
          <a:xfrm>
            <a:off x="270627" y="1151590"/>
            <a:ext cx="11580921" cy="4482787"/>
          </a:xfrm>
        </p:spPr>
        <p:txBody>
          <a:bodyPr>
            <a:normAutofit/>
          </a:bodyPr>
          <a:lstStyle/>
          <a:p>
            <a:r>
              <a:rPr lang="en-US" sz="2400"/>
              <a:t>Design </a:t>
            </a:r>
            <a:r>
              <a:rPr lang="en-US" sz="2400" dirty="0"/>
              <a:t>maximum</a:t>
            </a:r>
            <a:r>
              <a:rPr lang="en-US" sz="2400"/>
              <a:t> blade metal temperature represents </a:t>
            </a:r>
            <a:r>
              <a:rPr lang="en-US" sz="2400" dirty="0"/>
              <a:t>the highest allowable metal temperature of the blade metal to operate safely within thermal and mechanical stress limits. Higher temperatures can be achieved with advanced alloy materials and production techniques</a:t>
            </a:r>
          </a:p>
        </p:txBody>
      </p:sp>
      <p:graphicFrame>
        <p:nvGraphicFramePr>
          <p:cNvPr id="5" name="Chart 4">
            <a:extLst>
              <a:ext uri="{FF2B5EF4-FFF2-40B4-BE49-F238E27FC236}">
                <a16:creationId xmlns:a16="http://schemas.microsoft.com/office/drawing/2014/main" id="{5ED011A8-2113-41B1-BF16-8ADC2C70A8D6}"/>
              </a:ext>
            </a:extLst>
          </p:cNvPr>
          <p:cNvGraphicFramePr/>
          <p:nvPr>
            <p:extLst>
              <p:ext uri="{D42A27DB-BD31-4B8C-83A1-F6EECF244321}">
                <p14:modId xmlns:p14="http://schemas.microsoft.com/office/powerpoint/2010/main" val="3197514157"/>
              </p:ext>
            </p:extLst>
          </p:nvPr>
        </p:nvGraphicFramePr>
        <p:xfrm>
          <a:off x="270626" y="2515123"/>
          <a:ext cx="5562600" cy="34224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D54CD30-0FE7-45D6-AA53-9DAEB46B1866}"/>
              </a:ext>
            </a:extLst>
          </p:cNvPr>
          <p:cNvGraphicFramePr/>
          <p:nvPr>
            <p:extLst>
              <p:ext uri="{D42A27DB-BD31-4B8C-83A1-F6EECF244321}">
                <p14:modId xmlns:p14="http://schemas.microsoft.com/office/powerpoint/2010/main" val="875311661"/>
              </p:ext>
            </p:extLst>
          </p:nvPr>
        </p:nvGraphicFramePr>
        <p:xfrm>
          <a:off x="6288948" y="2479811"/>
          <a:ext cx="5562600" cy="3600108"/>
        </p:xfrm>
        <a:graphic>
          <a:graphicData uri="http://schemas.openxmlformats.org/drawingml/2006/chart">
            <c:chart xmlns:c="http://schemas.openxmlformats.org/drawingml/2006/chart" xmlns:r="http://schemas.openxmlformats.org/officeDocument/2006/relationships" r:id="rId4"/>
          </a:graphicData>
        </a:graphic>
      </p:graphicFrame>
      <p:sp>
        <p:nvSpPr>
          <p:cNvPr id="7" name="Arrow: Up 6">
            <a:extLst>
              <a:ext uri="{FF2B5EF4-FFF2-40B4-BE49-F238E27FC236}">
                <a16:creationId xmlns:a16="http://schemas.microsoft.com/office/drawing/2014/main" id="{E44E0D01-67F2-4170-B1A5-0DD12156B80C}"/>
              </a:ext>
            </a:extLst>
          </p:cNvPr>
          <p:cNvSpPr/>
          <p:nvPr/>
        </p:nvSpPr>
        <p:spPr>
          <a:xfrm>
            <a:off x="4374358" y="3305861"/>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Up 7">
            <a:extLst>
              <a:ext uri="{FF2B5EF4-FFF2-40B4-BE49-F238E27FC236}">
                <a16:creationId xmlns:a16="http://schemas.microsoft.com/office/drawing/2014/main" id="{CC7B1486-F03C-4275-8C5A-D81D3481D8E0}"/>
              </a:ext>
            </a:extLst>
          </p:cNvPr>
          <p:cNvSpPr/>
          <p:nvPr/>
        </p:nvSpPr>
        <p:spPr>
          <a:xfrm>
            <a:off x="4374358" y="4326943"/>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B09A323F-36D9-4462-9CE7-08EE6CE74EBE}"/>
              </a:ext>
            </a:extLst>
          </p:cNvPr>
          <p:cNvSpPr txBox="1"/>
          <p:nvPr/>
        </p:nvSpPr>
        <p:spPr>
          <a:xfrm>
            <a:off x="3834582" y="3425804"/>
            <a:ext cx="697092" cy="338554"/>
          </a:xfrm>
          <a:prstGeom prst="rect">
            <a:avLst/>
          </a:prstGeom>
          <a:noFill/>
        </p:spPr>
        <p:txBody>
          <a:bodyPr wrap="square" rtlCol="0">
            <a:spAutoFit/>
          </a:bodyPr>
          <a:lstStyle/>
          <a:p>
            <a:r>
              <a:rPr lang="en-US" sz="1600" dirty="0">
                <a:solidFill>
                  <a:schemeClr val="accent1"/>
                </a:solidFill>
              </a:rPr>
              <a:t>%4.49</a:t>
            </a:r>
          </a:p>
        </p:txBody>
      </p:sp>
      <p:sp>
        <p:nvSpPr>
          <p:cNvPr id="10" name="TextBox 9">
            <a:extLst>
              <a:ext uri="{FF2B5EF4-FFF2-40B4-BE49-F238E27FC236}">
                <a16:creationId xmlns:a16="http://schemas.microsoft.com/office/drawing/2014/main" id="{51FD66DD-C9F4-4A5A-91AB-DECABF0927D0}"/>
              </a:ext>
            </a:extLst>
          </p:cNvPr>
          <p:cNvSpPr txBox="1"/>
          <p:nvPr/>
        </p:nvSpPr>
        <p:spPr>
          <a:xfrm>
            <a:off x="3834582" y="4449846"/>
            <a:ext cx="697092" cy="338554"/>
          </a:xfrm>
          <a:prstGeom prst="rect">
            <a:avLst/>
          </a:prstGeom>
          <a:noFill/>
        </p:spPr>
        <p:txBody>
          <a:bodyPr wrap="square" rtlCol="0">
            <a:spAutoFit/>
          </a:bodyPr>
          <a:lstStyle/>
          <a:p>
            <a:r>
              <a:rPr lang="en-US" sz="1600" dirty="0">
                <a:solidFill>
                  <a:schemeClr val="accent3">
                    <a:lumMod val="75000"/>
                  </a:schemeClr>
                </a:solidFill>
              </a:rPr>
              <a:t>%3.19</a:t>
            </a:r>
          </a:p>
        </p:txBody>
      </p:sp>
      <p:sp>
        <p:nvSpPr>
          <p:cNvPr id="11" name="Arrow: Up 10">
            <a:extLst>
              <a:ext uri="{FF2B5EF4-FFF2-40B4-BE49-F238E27FC236}">
                <a16:creationId xmlns:a16="http://schemas.microsoft.com/office/drawing/2014/main" id="{5E340325-EE21-4424-89F4-664B6106768B}"/>
              </a:ext>
            </a:extLst>
          </p:cNvPr>
          <p:cNvSpPr/>
          <p:nvPr/>
        </p:nvSpPr>
        <p:spPr>
          <a:xfrm>
            <a:off x="10425085" y="3244975"/>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EE48500D-12AD-409F-B56F-2292343B5D59}"/>
              </a:ext>
            </a:extLst>
          </p:cNvPr>
          <p:cNvSpPr/>
          <p:nvPr/>
        </p:nvSpPr>
        <p:spPr>
          <a:xfrm>
            <a:off x="10425085" y="3842558"/>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F2CB2B8C-B7B0-49B4-82D7-E0FB85F4C5C0}"/>
              </a:ext>
            </a:extLst>
          </p:cNvPr>
          <p:cNvSpPr txBox="1"/>
          <p:nvPr/>
        </p:nvSpPr>
        <p:spPr>
          <a:xfrm>
            <a:off x="10010219" y="3390588"/>
            <a:ext cx="697092" cy="338554"/>
          </a:xfrm>
          <a:prstGeom prst="rect">
            <a:avLst/>
          </a:prstGeom>
          <a:noFill/>
        </p:spPr>
        <p:txBody>
          <a:bodyPr wrap="square" rtlCol="0">
            <a:spAutoFit/>
          </a:bodyPr>
          <a:lstStyle/>
          <a:p>
            <a:r>
              <a:rPr lang="en-US" sz="1600" dirty="0">
                <a:solidFill>
                  <a:schemeClr val="accent1"/>
                </a:solidFill>
              </a:rPr>
              <a:t>%4.5</a:t>
            </a:r>
          </a:p>
        </p:txBody>
      </p:sp>
      <p:sp>
        <p:nvSpPr>
          <p:cNvPr id="14" name="TextBox 13">
            <a:extLst>
              <a:ext uri="{FF2B5EF4-FFF2-40B4-BE49-F238E27FC236}">
                <a16:creationId xmlns:a16="http://schemas.microsoft.com/office/drawing/2014/main" id="{4F5FF103-9D2A-49CA-AFAB-C5830B445621}"/>
              </a:ext>
            </a:extLst>
          </p:cNvPr>
          <p:cNvSpPr txBox="1"/>
          <p:nvPr/>
        </p:nvSpPr>
        <p:spPr>
          <a:xfrm>
            <a:off x="10010219" y="3927974"/>
            <a:ext cx="609596" cy="338554"/>
          </a:xfrm>
          <a:prstGeom prst="rect">
            <a:avLst/>
          </a:prstGeom>
          <a:noFill/>
        </p:spPr>
        <p:txBody>
          <a:bodyPr wrap="square" rtlCol="0">
            <a:spAutoFit/>
          </a:bodyPr>
          <a:lstStyle/>
          <a:p>
            <a:r>
              <a:rPr lang="en-US" sz="1600" dirty="0">
                <a:solidFill>
                  <a:schemeClr val="accent3">
                    <a:lumMod val="75000"/>
                  </a:schemeClr>
                </a:solidFill>
              </a:rPr>
              <a:t>%3.1</a:t>
            </a:r>
          </a:p>
        </p:txBody>
      </p:sp>
      <p:cxnSp>
        <p:nvCxnSpPr>
          <p:cNvPr id="15" name="Straight Connector 14">
            <a:extLst>
              <a:ext uri="{FF2B5EF4-FFF2-40B4-BE49-F238E27FC236}">
                <a16:creationId xmlns:a16="http://schemas.microsoft.com/office/drawing/2014/main" id="{54F97DF9-6F51-469B-BFBE-70ADC49BCECB}"/>
              </a:ext>
            </a:extLst>
          </p:cNvPr>
          <p:cNvCxnSpPr>
            <a:cxnSpLocks/>
          </p:cNvCxnSpPr>
          <p:nvPr/>
        </p:nvCxnSpPr>
        <p:spPr>
          <a:xfrm>
            <a:off x="2694732" y="2805466"/>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FC3BB2-EEEA-4319-8DDA-9A90FD433493}"/>
              </a:ext>
            </a:extLst>
          </p:cNvPr>
          <p:cNvSpPr txBox="1"/>
          <p:nvPr/>
        </p:nvSpPr>
        <p:spPr>
          <a:xfrm>
            <a:off x="2652433" y="2750766"/>
            <a:ext cx="1170111" cy="369332"/>
          </a:xfrm>
          <a:prstGeom prst="rect">
            <a:avLst/>
          </a:prstGeom>
          <a:noFill/>
        </p:spPr>
        <p:txBody>
          <a:bodyPr wrap="square" rtlCol="0">
            <a:spAutoFit/>
          </a:bodyPr>
          <a:lstStyle/>
          <a:p>
            <a:r>
              <a:rPr lang="en-US" dirty="0">
                <a:solidFill>
                  <a:srgbClr val="FF0000"/>
                </a:solidFill>
              </a:rPr>
              <a:t>Baseline</a:t>
            </a:r>
          </a:p>
        </p:txBody>
      </p:sp>
      <p:cxnSp>
        <p:nvCxnSpPr>
          <p:cNvPr id="17" name="Straight Connector 16">
            <a:extLst>
              <a:ext uri="{FF2B5EF4-FFF2-40B4-BE49-F238E27FC236}">
                <a16:creationId xmlns:a16="http://schemas.microsoft.com/office/drawing/2014/main" id="{B7C88839-7A6B-409B-8532-D85F1501A8E9}"/>
              </a:ext>
            </a:extLst>
          </p:cNvPr>
          <p:cNvCxnSpPr>
            <a:cxnSpLocks/>
          </p:cNvCxnSpPr>
          <p:nvPr/>
        </p:nvCxnSpPr>
        <p:spPr>
          <a:xfrm>
            <a:off x="8622163" y="2893745"/>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62ADE0B-D264-47D3-BEA6-2CAED145114F}"/>
              </a:ext>
            </a:extLst>
          </p:cNvPr>
          <p:cNvSpPr txBox="1"/>
          <p:nvPr/>
        </p:nvSpPr>
        <p:spPr>
          <a:xfrm>
            <a:off x="8579864" y="2839045"/>
            <a:ext cx="1170111" cy="369332"/>
          </a:xfrm>
          <a:prstGeom prst="rect">
            <a:avLst/>
          </a:prstGeom>
          <a:noFill/>
        </p:spPr>
        <p:txBody>
          <a:bodyPr wrap="square" rtlCol="0">
            <a:spAutoFit/>
          </a:bodyPr>
          <a:lstStyle/>
          <a:p>
            <a:r>
              <a:rPr lang="en-US" dirty="0">
                <a:solidFill>
                  <a:srgbClr val="FF0000"/>
                </a:solidFill>
              </a:rPr>
              <a:t>Baseline</a:t>
            </a:r>
          </a:p>
        </p:txBody>
      </p:sp>
    </p:spTree>
    <p:extLst>
      <p:ext uri="{BB962C8B-B14F-4D97-AF65-F5344CB8AC3E}">
        <p14:creationId xmlns:p14="http://schemas.microsoft.com/office/powerpoint/2010/main" val="308165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FCA1-5A04-41B8-ADB4-EEAFF06E1465}"/>
              </a:ext>
            </a:extLst>
          </p:cNvPr>
          <p:cNvSpPr>
            <a:spLocks noGrp="1"/>
          </p:cNvSpPr>
          <p:nvPr>
            <p:ph type="ctrTitle"/>
          </p:nvPr>
        </p:nvSpPr>
        <p:spPr/>
        <p:txBody>
          <a:bodyPr>
            <a:normAutofit fontScale="90000"/>
          </a:bodyPr>
          <a:lstStyle/>
          <a:p>
            <a:r>
              <a:rPr lang="en-US" dirty="0"/>
              <a:t>Sensitivity Analysis</a:t>
            </a:r>
          </a:p>
        </p:txBody>
      </p:sp>
      <p:sp>
        <p:nvSpPr>
          <p:cNvPr id="3" name="Subtitle 2">
            <a:extLst>
              <a:ext uri="{FF2B5EF4-FFF2-40B4-BE49-F238E27FC236}">
                <a16:creationId xmlns:a16="http://schemas.microsoft.com/office/drawing/2014/main" id="{95CB05EE-DC1C-4D9C-A447-E1F3B0199AB2}"/>
              </a:ext>
            </a:extLst>
          </p:cNvPr>
          <p:cNvSpPr>
            <a:spLocks noGrp="1"/>
          </p:cNvSpPr>
          <p:nvPr>
            <p:ph type="subTitle" idx="13"/>
          </p:nvPr>
        </p:nvSpPr>
        <p:spPr/>
        <p:txBody>
          <a:bodyPr/>
          <a:lstStyle/>
          <a:p>
            <a:r>
              <a:rPr lang="en-US" dirty="0"/>
              <a:t>Effect of the Internal Cooling Flow Effectiveness</a:t>
            </a:r>
          </a:p>
        </p:txBody>
      </p:sp>
      <p:sp>
        <p:nvSpPr>
          <p:cNvPr id="4" name="Content Placeholder 3">
            <a:extLst>
              <a:ext uri="{FF2B5EF4-FFF2-40B4-BE49-F238E27FC236}">
                <a16:creationId xmlns:a16="http://schemas.microsoft.com/office/drawing/2014/main" id="{F30C825B-507F-488F-90DF-7ED9EA14E2D2}"/>
              </a:ext>
            </a:extLst>
          </p:cNvPr>
          <p:cNvSpPr>
            <a:spLocks noGrp="1"/>
          </p:cNvSpPr>
          <p:nvPr>
            <p:ph idx="1"/>
          </p:nvPr>
        </p:nvSpPr>
        <p:spPr>
          <a:xfrm>
            <a:off x="270627" y="1151591"/>
            <a:ext cx="11580921" cy="4572002"/>
          </a:xfrm>
        </p:spPr>
        <p:txBody>
          <a:bodyPr>
            <a:normAutofit/>
          </a:bodyPr>
          <a:lstStyle/>
          <a:p>
            <a:r>
              <a:rPr lang="en-US" sz="2400"/>
              <a:t>Internal </a:t>
            </a:r>
            <a:r>
              <a:rPr lang="en-US" sz="2400" dirty="0"/>
              <a:t>cooling</a:t>
            </a:r>
            <a:r>
              <a:rPr lang="en-US" sz="2400"/>
              <a:t> effectiveness is </a:t>
            </a:r>
            <a:r>
              <a:rPr lang="en-US" sz="2400" dirty="0"/>
              <a:t>higher in advanced blade internal cooling designs</a:t>
            </a:r>
            <a:r>
              <a:rPr lang="en-US" sz="2400"/>
              <a:t>. </a:t>
            </a:r>
            <a:r>
              <a:rPr lang="en-US" sz="2400" dirty="0"/>
              <a:t>The</a:t>
            </a:r>
            <a:r>
              <a:rPr lang="en-US" sz="2400"/>
              <a:t> higher the </a:t>
            </a:r>
            <a:r>
              <a:rPr lang="en-US" sz="2400" dirty="0"/>
              <a:t>effectiveness</a:t>
            </a:r>
            <a:r>
              <a:rPr lang="en-US" sz="2400"/>
              <a:t>, </a:t>
            </a:r>
            <a:r>
              <a:rPr lang="en-US" sz="2400" dirty="0"/>
              <a:t>the</a:t>
            </a:r>
            <a:r>
              <a:rPr lang="en-US" sz="2400"/>
              <a:t> more effective </a:t>
            </a:r>
            <a:r>
              <a:rPr lang="en-US" sz="2400" dirty="0"/>
              <a:t>the</a:t>
            </a:r>
            <a:r>
              <a:rPr lang="en-US" sz="2400"/>
              <a:t> usage </a:t>
            </a:r>
            <a:r>
              <a:rPr lang="en-US" sz="2400" dirty="0"/>
              <a:t>of the coolant to cool the blade </a:t>
            </a:r>
            <a:r>
              <a:rPr lang="en-US" sz="2400" dirty="0">
                <a:sym typeface="Wingdings" panose="05000000000000000000" pitchFamily="2" charset="2"/>
              </a:rPr>
              <a:t> lower coolant requirements (positive impact on performance)</a:t>
            </a:r>
            <a:endParaRPr lang="en-US" sz="2400" dirty="0"/>
          </a:p>
        </p:txBody>
      </p:sp>
      <p:graphicFrame>
        <p:nvGraphicFramePr>
          <p:cNvPr id="5" name="Chart 6">
            <a:extLst>
              <a:ext uri="{FF2B5EF4-FFF2-40B4-BE49-F238E27FC236}">
                <a16:creationId xmlns:a16="http://schemas.microsoft.com/office/drawing/2014/main" id="{DD7AED9E-C2A8-401E-9652-E3E9968C0A80}"/>
              </a:ext>
            </a:extLst>
          </p:cNvPr>
          <p:cNvGraphicFramePr/>
          <p:nvPr>
            <p:extLst>
              <p:ext uri="{D42A27DB-BD31-4B8C-83A1-F6EECF244321}">
                <p14:modId xmlns:p14="http://schemas.microsoft.com/office/powerpoint/2010/main" val="2051869788"/>
              </p:ext>
            </p:extLst>
          </p:nvPr>
        </p:nvGraphicFramePr>
        <p:xfrm>
          <a:off x="77196" y="2453539"/>
          <a:ext cx="5561347" cy="3626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EDC48A7-CB80-4B30-A6B0-E9ED62BD8379}"/>
              </a:ext>
            </a:extLst>
          </p:cNvPr>
          <p:cNvGraphicFramePr/>
          <p:nvPr>
            <p:extLst>
              <p:ext uri="{D42A27DB-BD31-4B8C-83A1-F6EECF244321}">
                <p14:modId xmlns:p14="http://schemas.microsoft.com/office/powerpoint/2010/main" val="1213272440"/>
              </p:ext>
            </p:extLst>
          </p:nvPr>
        </p:nvGraphicFramePr>
        <p:xfrm>
          <a:off x="6096000" y="2459965"/>
          <a:ext cx="5561347" cy="3749072"/>
        </p:xfrm>
        <a:graphic>
          <a:graphicData uri="http://schemas.openxmlformats.org/drawingml/2006/chart">
            <c:chart xmlns:c="http://schemas.openxmlformats.org/drawingml/2006/chart" xmlns:r="http://schemas.openxmlformats.org/officeDocument/2006/relationships" r:id="rId4"/>
          </a:graphicData>
        </a:graphic>
      </p:graphicFrame>
      <p:sp>
        <p:nvSpPr>
          <p:cNvPr id="7" name="Arrow: Up 6">
            <a:extLst>
              <a:ext uri="{FF2B5EF4-FFF2-40B4-BE49-F238E27FC236}">
                <a16:creationId xmlns:a16="http://schemas.microsoft.com/office/drawing/2014/main" id="{3D109246-3973-4715-A19D-A64CF97A1D44}"/>
              </a:ext>
            </a:extLst>
          </p:cNvPr>
          <p:cNvSpPr/>
          <p:nvPr/>
        </p:nvSpPr>
        <p:spPr>
          <a:xfrm>
            <a:off x="4270703" y="3207538"/>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Up 7">
            <a:extLst>
              <a:ext uri="{FF2B5EF4-FFF2-40B4-BE49-F238E27FC236}">
                <a16:creationId xmlns:a16="http://schemas.microsoft.com/office/drawing/2014/main" id="{D51EDEB4-24F1-45A5-8BC6-CE9E7E5B250B}"/>
              </a:ext>
            </a:extLst>
          </p:cNvPr>
          <p:cNvSpPr/>
          <p:nvPr/>
        </p:nvSpPr>
        <p:spPr>
          <a:xfrm>
            <a:off x="4270703" y="4534879"/>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17603166-FCAA-4030-85AC-7270D5760BD7}"/>
              </a:ext>
            </a:extLst>
          </p:cNvPr>
          <p:cNvSpPr txBox="1"/>
          <p:nvPr/>
        </p:nvSpPr>
        <p:spPr>
          <a:xfrm>
            <a:off x="3888243" y="3416967"/>
            <a:ext cx="697092" cy="338554"/>
          </a:xfrm>
          <a:prstGeom prst="rect">
            <a:avLst/>
          </a:prstGeom>
          <a:noFill/>
        </p:spPr>
        <p:txBody>
          <a:bodyPr wrap="square" rtlCol="0">
            <a:spAutoFit/>
          </a:bodyPr>
          <a:lstStyle/>
          <a:p>
            <a:r>
              <a:rPr lang="en-US" sz="1600" dirty="0">
                <a:solidFill>
                  <a:schemeClr val="accent1"/>
                </a:solidFill>
              </a:rPr>
              <a:t>%2.98</a:t>
            </a:r>
          </a:p>
        </p:txBody>
      </p:sp>
      <p:sp>
        <p:nvSpPr>
          <p:cNvPr id="10" name="TextBox 9">
            <a:extLst>
              <a:ext uri="{FF2B5EF4-FFF2-40B4-BE49-F238E27FC236}">
                <a16:creationId xmlns:a16="http://schemas.microsoft.com/office/drawing/2014/main" id="{46EE512A-0C47-4301-9FDD-404F3E95A13C}"/>
              </a:ext>
            </a:extLst>
          </p:cNvPr>
          <p:cNvSpPr txBox="1"/>
          <p:nvPr/>
        </p:nvSpPr>
        <p:spPr>
          <a:xfrm>
            <a:off x="3888243" y="4744308"/>
            <a:ext cx="697092" cy="338554"/>
          </a:xfrm>
          <a:prstGeom prst="rect">
            <a:avLst/>
          </a:prstGeom>
          <a:noFill/>
        </p:spPr>
        <p:txBody>
          <a:bodyPr wrap="square" rtlCol="0">
            <a:spAutoFit/>
          </a:bodyPr>
          <a:lstStyle/>
          <a:p>
            <a:r>
              <a:rPr lang="en-US" sz="1600" dirty="0">
                <a:solidFill>
                  <a:schemeClr val="accent3">
                    <a:lumMod val="75000"/>
                  </a:schemeClr>
                </a:solidFill>
              </a:rPr>
              <a:t>%2.09</a:t>
            </a:r>
          </a:p>
        </p:txBody>
      </p:sp>
      <p:sp>
        <p:nvSpPr>
          <p:cNvPr id="11" name="Arrow: Up 10">
            <a:extLst>
              <a:ext uri="{FF2B5EF4-FFF2-40B4-BE49-F238E27FC236}">
                <a16:creationId xmlns:a16="http://schemas.microsoft.com/office/drawing/2014/main" id="{EA008B4B-DC60-4D12-B06F-7841538D9A8D}"/>
              </a:ext>
            </a:extLst>
          </p:cNvPr>
          <p:cNvSpPr/>
          <p:nvPr/>
        </p:nvSpPr>
        <p:spPr>
          <a:xfrm>
            <a:off x="10253392" y="3218868"/>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A9FB92A5-46B7-4D51-A7A8-A88F23E97627}"/>
              </a:ext>
            </a:extLst>
          </p:cNvPr>
          <p:cNvSpPr/>
          <p:nvPr/>
        </p:nvSpPr>
        <p:spPr>
          <a:xfrm>
            <a:off x="10253392" y="4128419"/>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B85C1388-A749-4791-911D-091346D2C7D6}"/>
              </a:ext>
            </a:extLst>
          </p:cNvPr>
          <p:cNvSpPr txBox="1"/>
          <p:nvPr/>
        </p:nvSpPr>
        <p:spPr>
          <a:xfrm>
            <a:off x="9870932" y="3440395"/>
            <a:ext cx="697092" cy="338554"/>
          </a:xfrm>
          <a:prstGeom prst="rect">
            <a:avLst/>
          </a:prstGeom>
          <a:noFill/>
        </p:spPr>
        <p:txBody>
          <a:bodyPr wrap="square" rtlCol="0">
            <a:spAutoFit/>
          </a:bodyPr>
          <a:lstStyle/>
          <a:p>
            <a:r>
              <a:rPr lang="en-US" sz="1600" dirty="0">
                <a:solidFill>
                  <a:schemeClr val="accent1"/>
                </a:solidFill>
              </a:rPr>
              <a:t>%2.98</a:t>
            </a:r>
          </a:p>
        </p:txBody>
      </p:sp>
      <p:sp>
        <p:nvSpPr>
          <p:cNvPr id="14" name="TextBox 13">
            <a:extLst>
              <a:ext uri="{FF2B5EF4-FFF2-40B4-BE49-F238E27FC236}">
                <a16:creationId xmlns:a16="http://schemas.microsoft.com/office/drawing/2014/main" id="{18531270-ED67-44CC-97DB-5E422E628E0B}"/>
              </a:ext>
            </a:extLst>
          </p:cNvPr>
          <p:cNvSpPr txBox="1"/>
          <p:nvPr/>
        </p:nvSpPr>
        <p:spPr>
          <a:xfrm>
            <a:off x="9833434" y="4334501"/>
            <a:ext cx="697092" cy="338554"/>
          </a:xfrm>
          <a:prstGeom prst="rect">
            <a:avLst/>
          </a:prstGeom>
          <a:noFill/>
        </p:spPr>
        <p:txBody>
          <a:bodyPr wrap="square" rtlCol="0">
            <a:spAutoFit/>
          </a:bodyPr>
          <a:lstStyle/>
          <a:p>
            <a:r>
              <a:rPr lang="en-US" sz="1600" dirty="0">
                <a:solidFill>
                  <a:schemeClr val="accent3">
                    <a:lumMod val="75000"/>
                  </a:schemeClr>
                </a:solidFill>
              </a:rPr>
              <a:t>%2.04</a:t>
            </a:r>
          </a:p>
        </p:txBody>
      </p:sp>
      <p:cxnSp>
        <p:nvCxnSpPr>
          <p:cNvPr id="15" name="Straight Connector 14">
            <a:extLst>
              <a:ext uri="{FF2B5EF4-FFF2-40B4-BE49-F238E27FC236}">
                <a16:creationId xmlns:a16="http://schemas.microsoft.com/office/drawing/2014/main" id="{484866B0-F083-4999-A274-C02ADDEAFA9B}"/>
              </a:ext>
            </a:extLst>
          </p:cNvPr>
          <p:cNvCxnSpPr>
            <a:cxnSpLocks/>
          </p:cNvCxnSpPr>
          <p:nvPr/>
        </p:nvCxnSpPr>
        <p:spPr>
          <a:xfrm>
            <a:off x="2921628" y="2878071"/>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C7458B9-DDF2-4C9A-A2CC-AA48D8F0AF68}"/>
              </a:ext>
            </a:extLst>
          </p:cNvPr>
          <p:cNvSpPr txBox="1"/>
          <p:nvPr/>
        </p:nvSpPr>
        <p:spPr>
          <a:xfrm>
            <a:off x="2879329" y="2823371"/>
            <a:ext cx="1170111" cy="369332"/>
          </a:xfrm>
          <a:prstGeom prst="rect">
            <a:avLst/>
          </a:prstGeom>
          <a:noFill/>
        </p:spPr>
        <p:txBody>
          <a:bodyPr wrap="square" rtlCol="0">
            <a:spAutoFit/>
          </a:bodyPr>
          <a:lstStyle/>
          <a:p>
            <a:r>
              <a:rPr lang="en-US" dirty="0">
                <a:solidFill>
                  <a:srgbClr val="FF0000"/>
                </a:solidFill>
              </a:rPr>
              <a:t>Baseline</a:t>
            </a:r>
          </a:p>
        </p:txBody>
      </p:sp>
      <p:cxnSp>
        <p:nvCxnSpPr>
          <p:cNvPr id="17" name="Straight Connector 16">
            <a:extLst>
              <a:ext uri="{FF2B5EF4-FFF2-40B4-BE49-F238E27FC236}">
                <a16:creationId xmlns:a16="http://schemas.microsoft.com/office/drawing/2014/main" id="{4FE7C842-7C59-4154-8409-A33BCEC03C81}"/>
              </a:ext>
            </a:extLst>
          </p:cNvPr>
          <p:cNvCxnSpPr>
            <a:cxnSpLocks/>
          </p:cNvCxnSpPr>
          <p:nvPr/>
        </p:nvCxnSpPr>
        <p:spPr>
          <a:xfrm>
            <a:off x="8883140" y="2998413"/>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881F43B-6BF0-49FC-BCFA-618F6C658291}"/>
              </a:ext>
            </a:extLst>
          </p:cNvPr>
          <p:cNvSpPr txBox="1"/>
          <p:nvPr/>
        </p:nvSpPr>
        <p:spPr>
          <a:xfrm>
            <a:off x="8840841" y="2943713"/>
            <a:ext cx="1170111" cy="369332"/>
          </a:xfrm>
          <a:prstGeom prst="rect">
            <a:avLst/>
          </a:prstGeom>
          <a:noFill/>
        </p:spPr>
        <p:txBody>
          <a:bodyPr wrap="square" rtlCol="0">
            <a:spAutoFit/>
          </a:bodyPr>
          <a:lstStyle/>
          <a:p>
            <a:r>
              <a:rPr lang="en-US" dirty="0">
                <a:solidFill>
                  <a:srgbClr val="FF0000"/>
                </a:solidFill>
              </a:rPr>
              <a:t>Baseline</a:t>
            </a:r>
          </a:p>
        </p:txBody>
      </p:sp>
    </p:spTree>
    <p:extLst>
      <p:ext uri="{BB962C8B-B14F-4D97-AF65-F5344CB8AC3E}">
        <p14:creationId xmlns:p14="http://schemas.microsoft.com/office/powerpoint/2010/main" val="211534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0BF4-E081-4D36-9AB0-1D8D6284D016}"/>
              </a:ext>
            </a:extLst>
          </p:cNvPr>
          <p:cNvSpPr>
            <a:spLocks noGrp="1"/>
          </p:cNvSpPr>
          <p:nvPr>
            <p:ph type="ctrTitle"/>
          </p:nvPr>
        </p:nvSpPr>
        <p:spPr/>
        <p:txBody>
          <a:bodyPr>
            <a:normAutofit fontScale="90000"/>
          </a:bodyPr>
          <a:lstStyle/>
          <a:p>
            <a:r>
              <a:rPr lang="en-US" dirty="0"/>
              <a:t>Sensitivity Analysis</a:t>
            </a:r>
          </a:p>
        </p:txBody>
      </p:sp>
      <p:sp>
        <p:nvSpPr>
          <p:cNvPr id="3" name="Subtitle 2">
            <a:extLst>
              <a:ext uri="{FF2B5EF4-FFF2-40B4-BE49-F238E27FC236}">
                <a16:creationId xmlns:a16="http://schemas.microsoft.com/office/drawing/2014/main" id="{BFB2C12A-735D-4B4A-B0F6-7D9CBE883BB6}"/>
              </a:ext>
            </a:extLst>
          </p:cNvPr>
          <p:cNvSpPr>
            <a:spLocks noGrp="1"/>
          </p:cNvSpPr>
          <p:nvPr>
            <p:ph type="subTitle" idx="13"/>
          </p:nvPr>
        </p:nvSpPr>
        <p:spPr/>
        <p:txBody>
          <a:bodyPr/>
          <a:lstStyle/>
          <a:p>
            <a:r>
              <a:rPr lang="en-US" dirty="0"/>
              <a:t>Effect of the Film Cooling Effectiveness</a:t>
            </a:r>
          </a:p>
        </p:txBody>
      </p:sp>
      <p:sp>
        <p:nvSpPr>
          <p:cNvPr id="4" name="Content Placeholder 3">
            <a:extLst>
              <a:ext uri="{FF2B5EF4-FFF2-40B4-BE49-F238E27FC236}">
                <a16:creationId xmlns:a16="http://schemas.microsoft.com/office/drawing/2014/main" id="{433FB29F-5E65-4134-80A2-3FCF5EC40835}"/>
              </a:ext>
            </a:extLst>
          </p:cNvPr>
          <p:cNvSpPr>
            <a:spLocks noGrp="1"/>
          </p:cNvSpPr>
          <p:nvPr>
            <p:ph idx="1"/>
          </p:nvPr>
        </p:nvSpPr>
        <p:spPr>
          <a:xfrm>
            <a:off x="270627" y="1151591"/>
            <a:ext cx="11580921" cy="4563410"/>
          </a:xfrm>
        </p:spPr>
        <p:txBody>
          <a:bodyPr>
            <a:normAutofit/>
          </a:bodyPr>
          <a:lstStyle/>
          <a:p>
            <a:r>
              <a:rPr lang="en-US" sz="2400" dirty="0"/>
              <a:t>Film cooling effectiveness is higher in advanced external cooling designs that features advanced cooling holes</a:t>
            </a:r>
            <a:r>
              <a:rPr lang="en-US" sz="2400"/>
              <a:t>. </a:t>
            </a:r>
            <a:r>
              <a:rPr lang="en-US" sz="2400" dirty="0"/>
              <a:t>The</a:t>
            </a:r>
            <a:r>
              <a:rPr lang="en-US" sz="2400"/>
              <a:t> higher the </a:t>
            </a:r>
            <a:r>
              <a:rPr lang="en-US" sz="2400" dirty="0"/>
              <a:t>effectiveness</a:t>
            </a:r>
            <a:r>
              <a:rPr lang="en-US" sz="2400"/>
              <a:t>, </a:t>
            </a:r>
            <a:r>
              <a:rPr lang="en-US" sz="2400" dirty="0"/>
              <a:t>the</a:t>
            </a:r>
            <a:r>
              <a:rPr lang="en-US" sz="2400"/>
              <a:t> more effective </a:t>
            </a:r>
            <a:r>
              <a:rPr lang="en-US" sz="2400" dirty="0"/>
              <a:t>the</a:t>
            </a:r>
            <a:r>
              <a:rPr lang="en-US" sz="2400"/>
              <a:t> usage </a:t>
            </a:r>
            <a:r>
              <a:rPr lang="en-US" sz="2400" dirty="0"/>
              <a:t>of the coolant to cool the blade surface </a:t>
            </a:r>
            <a:r>
              <a:rPr lang="en-US" sz="2400" dirty="0">
                <a:sym typeface="Wingdings" panose="05000000000000000000" pitchFamily="2" charset="2"/>
              </a:rPr>
              <a:t> lower coolant requirement (positive impact on performance)</a:t>
            </a:r>
            <a:endParaRPr lang="en-US" sz="2400" dirty="0"/>
          </a:p>
        </p:txBody>
      </p:sp>
      <p:graphicFrame>
        <p:nvGraphicFramePr>
          <p:cNvPr id="5" name="Chart 4">
            <a:extLst>
              <a:ext uri="{FF2B5EF4-FFF2-40B4-BE49-F238E27FC236}">
                <a16:creationId xmlns:a16="http://schemas.microsoft.com/office/drawing/2014/main" id="{6DD7A146-994B-4102-80C5-8A08922C6BBC}"/>
              </a:ext>
            </a:extLst>
          </p:cNvPr>
          <p:cNvGraphicFramePr/>
          <p:nvPr>
            <p:extLst>
              <p:ext uri="{D42A27DB-BD31-4B8C-83A1-F6EECF244321}">
                <p14:modId xmlns:p14="http://schemas.microsoft.com/office/powerpoint/2010/main" val="1293796371"/>
              </p:ext>
            </p:extLst>
          </p:nvPr>
        </p:nvGraphicFramePr>
        <p:xfrm>
          <a:off x="270626" y="2539877"/>
          <a:ext cx="5382828" cy="3456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069FAB1-F249-4329-94C7-9556CEC59239}"/>
              </a:ext>
            </a:extLst>
          </p:cNvPr>
          <p:cNvGraphicFramePr/>
          <p:nvPr>
            <p:extLst>
              <p:ext uri="{D42A27DB-BD31-4B8C-83A1-F6EECF244321}">
                <p14:modId xmlns:p14="http://schemas.microsoft.com/office/powerpoint/2010/main" val="3931025630"/>
              </p:ext>
            </p:extLst>
          </p:nvPr>
        </p:nvGraphicFramePr>
        <p:xfrm>
          <a:off x="6538544" y="2715355"/>
          <a:ext cx="5382829" cy="3456875"/>
        </p:xfrm>
        <a:graphic>
          <a:graphicData uri="http://schemas.openxmlformats.org/drawingml/2006/chart">
            <c:chart xmlns:c="http://schemas.openxmlformats.org/drawingml/2006/chart" xmlns:r="http://schemas.openxmlformats.org/officeDocument/2006/relationships" r:id="rId4"/>
          </a:graphicData>
        </a:graphic>
      </p:graphicFrame>
      <p:sp>
        <p:nvSpPr>
          <p:cNvPr id="7" name="Arrow: Up 6">
            <a:extLst>
              <a:ext uri="{FF2B5EF4-FFF2-40B4-BE49-F238E27FC236}">
                <a16:creationId xmlns:a16="http://schemas.microsoft.com/office/drawing/2014/main" id="{AA099E99-571A-4B89-B396-B2E2ADA82C55}"/>
              </a:ext>
            </a:extLst>
          </p:cNvPr>
          <p:cNvSpPr/>
          <p:nvPr/>
        </p:nvSpPr>
        <p:spPr>
          <a:xfrm>
            <a:off x="4164512" y="3271611"/>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Up 7">
            <a:extLst>
              <a:ext uri="{FF2B5EF4-FFF2-40B4-BE49-F238E27FC236}">
                <a16:creationId xmlns:a16="http://schemas.microsoft.com/office/drawing/2014/main" id="{143AD2BD-8924-409A-B339-BFAAF193C09A}"/>
              </a:ext>
            </a:extLst>
          </p:cNvPr>
          <p:cNvSpPr/>
          <p:nvPr/>
        </p:nvSpPr>
        <p:spPr>
          <a:xfrm>
            <a:off x="4173379" y="4249152"/>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0ABDDB98-FDAD-46B3-A466-01F40D428F7B}"/>
              </a:ext>
            </a:extLst>
          </p:cNvPr>
          <p:cNvSpPr txBox="1"/>
          <p:nvPr/>
        </p:nvSpPr>
        <p:spPr>
          <a:xfrm>
            <a:off x="3633603" y="3394514"/>
            <a:ext cx="697092" cy="338554"/>
          </a:xfrm>
          <a:prstGeom prst="rect">
            <a:avLst/>
          </a:prstGeom>
          <a:noFill/>
        </p:spPr>
        <p:txBody>
          <a:bodyPr wrap="square" rtlCol="0">
            <a:spAutoFit/>
          </a:bodyPr>
          <a:lstStyle/>
          <a:p>
            <a:r>
              <a:rPr lang="en-US" sz="1600" dirty="0">
                <a:solidFill>
                  <a:schemeClr val="accent1"/>
                </a:solidFill>
              </a:rPr>
              <a:t>%5.64</a:t>
            </a:r>
          </a:p>
        </p:txBody>
      </p:sp>
      <p:sp>
        <p:nvSpPr>
          <p:cNvPr id="10" name="TextBox 9">
            <a:extLst>
              <a:ext uri="{FF2B5EF4-FFF2-40B4-BE49-F238E27FC236}">
                <a16:creationId xmlns:a16="http://schemas.microsoft.com/office/drawing/2014/main" id="{6D936500-E724-45EE-9F09-F71335B94C4E}"/>
              </a:ext>
            </a:extLst>
          </p:cNvPr>
          <p:cNvSpPr txBox="1"/>
          <p:nvPr/>
        </p:nvSpPr>
        <p:spPr>
          <a:xfrm>
            <a:off x="3633603" y="4394739"/>
            <a:ext cx="697092" cy="338554"/>
          </a:xfrm>
          <a:prstGeom prst="rect">
            <a:avLst/>
          </a:prstGeom>
          <a:noFill/>
        </p:spPr>
        <p:txBody>
          <a:bodyPr wrap="square" rtlCol="0">
            <a:spAutoFit/>
          </a:bodyPr>
          <a:lstStyle/>
          <a:p>
            <a:r>
              <a:rPr lang="en-US" sz="1600" dirty="0">
                <a:solidFill>
                  <a:schemeClr val="accent3">
                    <a:lumMod val="75000"/>
                  </a:schemeClr>
                </a:solidFill>
              </a:rPr>
              <a:t>%3.98</a:t>
            </a:r>
          </a:p>
        </p:txBody>
      </p:sp>
      <p:sp>
        <p:nvSpPr>
          <p:cNvPr id="11" name="Arrow: Up 10">
            <a:extLst>
              <a:ext uri="{FF2B5EF4-FFF2-40B4-BE49-F238E27FC236}">
                <a16:creationId xmlns:a16="http://schemas.microsoft.com/office/drawing/2014/main" id="{6392678A-77A2-4820-9CC2-F29BEE8BA520}"/>
              </a:ext>
            </a:extLst>
          </p:cNvPr>
          <p:cNvSpPr/>
          <p:nvPr/>
        </p:nvSpPr>
        <p:spPr>
          <a:xfrm>
            <a:off x="4164512" y="3897067"/>
            <a:ext cx="314632" cy="245807"/>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6F83B51-4B1D-47BF-B223-3A3E4433BC0B}"/>
              </a:ext>
            </a:extLst>
          </p:cNvPr>
          <p:cNvSpPr txBox="1"/>
          <p:nvPr/>
        </p:nvSpPr>
        <p:spPr>
          <a:xfrm>
            <a:off x="4369207" y="3895499"/>
            <a:ext cx="697092" cy="338554"/>
          </a:xfrm>
          <a:prstGeom prst="rect">
            <a:avLst/>
          </a:prstGeom>
          <a:noFill/>
        </p:spPr>
        <p:txBody>
          <a:bodyPr wrap="square" rtlCol="0">
            <a:spAutoFit/>
          </a:bodyPr>
          <a:lstStyle/>
          <a:p>
            <a:r>
              <a:rPr lang="en-US" sz="1600" dirty="0">
                <a:solidFill>
                  <a:schemeClr val="accent2"/>
                </a:solidFill>
              </a:rPr>
              <a:t>%0.4</a:t>
            </a:r>
          </a:p>
        </p:txBody>
      </p:sp>
      <p:sp>
        <p:nvSpPr>
          <p:cNvPr id="14" name="Arrow: Up 13">
            <a:extLst>
              <a:ext uri="{FF2B5EF4-FFF2-40B4-BE49-F238E27FC236}">
                <a16:creationId xmlns:a16="http://schemas.microsoft.com/office/drawing/2014/main" id="{7E1F50A6-C211-4348-B37B-7A87669661F3}"/>
              </a:ext>
            </a:extLst>
          </p:cNvPr>
          <p:cNvSpPr/>
          <p:nvPr/>
        </p:nvSpPr>
        <p:spPr>
          <a:xfrm>
            <a:off x="10430036" y="3399445"/>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Up 14">
            <a:extLst>
              <a:ext uri="{FF2B5EF4-FFF2-40B4-BE49-F238E27FC236}">
                <a16:creationId xmlns:a16="http://schemas.microsoft.com/office/drawing/2014/main" id="{B27F664F-4D2B-4DA5-A4D5-068033429746}"/>
              </a:ext>
            </a:extLst>
          </p:cNvPr>
          <p:cNvSpPr/>
          <p:nvPr/>
        </p:nvSpPr>
        <p:spPr>
          <a:xfrm>
            <a:off x="10438903" y="3922196"/>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DCC6A530-0CBE-4A38-A9A2-81379B759BAD}"/>
              </a:ext>
            </a:extLst>
          </p:cNvPr>
          <p:cNvSpPr txBox="1"/>
          <p:nvPr/>
        </p:nvSpPr>
        <p:spPr>
          <a:xfrm>
            <a:off x="9899127" y="3522348"/>
            <a:ext cx="697092" cy="338554"/>
          </a:xfrm>
          <a:prstGeom prst="rect">
            <a:avLst/>
          </a:prstGeom>
          <a:noFill/>
        </p:spPr>
        <p:txBody>
          <a:bodyPr wrap="square" rtlCol="0">
            <a:spAutoFit/>
          </a:bodyPr>
          <a:lstStyle/>
          <a:p>
            <a:r>
              <a:rPr lang="en-US" sz="1600" dirty="0">
                <a:solidFill>
                  <a:schemeClr val="accent1"/>
                </a:solidFill>
              </a:rPr>
              <a:t>%5.64</a:t>
            </a:r>
          </a:p>
        </p:txBody>
      </p:sp>
      <p:sp>
        <p:nvSpPr>
          <p:cNvPr id="17" name="TextBox 16">
            <a:extLst>
              <a:ext uri="{FF2B5EF4-FFF2-40B4-BE49-F238E27FC236}">
                <a16:creationId xmlns:a16="http://schemas.microsoft.com/office/drawing/2014/main" id="{D82E8158-89E2-4F9D-A53B-DC48DCDEB927}"/>
              </a:ext>
            </a:extLst>
          </p:cNvPr>
          <p:cNvSpPr txBox="1"/>
          <p:nvPr/>
        </p:nvSpPr>
        <p:spPr>
          <a:xfrm>
            <a:off x="9890260" y="4033501"/>
            <a:ext cx="697092" cy="338554"/>
          </a:xfrm>
          <a:prstGeom prst="rect">
            <a:avLst/>
          </a:prstGeom>
          <a:noFill/>
        </p:spPr>
        <p:txBody>
          <a:bodyPr wrap="square" rtlCol="0">
            <a:spAutoFit/>
          </a:bodyPr>
          <a:lstStyle/>
          <a:p>
            <a:r>
              <a:rPr lang="en-US" sz="1600" dirty="0">
                <a:solidFill>
                  <a:schemeClr val="accent3">
                    <a:lumMod val="75000"/>
                  </a:schemeClr>
                </a:solidFill>
              </a:rPr>
              <a:t>%3.96</a:t>
            </a:r>
          </a:p>
        </p:txBody>
      </p:sp>
      <p:cxnSp>
        <p:nvCxnSpPr>
          <p:cNvPr id="18" name="Straight Connector 17">
            <a:extLst>
              <a:ext uri="{FF2B5EF4-FFF2-40B4-BE49-F238E27FC236}">
                <a16:creationId xmlns:a16="http://schemas.microsoft.com/office/drawing/2014/main" id="{A73B3A12-475D-409B-A8D1-9162F37CAB36}"/>
              </a:ext>
            </a:extLst>
          </p:cNvPr>
          <p:cNvCxnSpPr>
            <a:cxnSpLocks/>
          </p:cNvCxnSpPr>
          <p:nvPr/>
        </p:nvCxnSpPr>
        <p:spPr>
          <a:xfrm>
            <a:off x="2880531" y="2870282"/>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D7239B-0BEF-4028-86DC-CB3873E6EBD1}"/>
              </a:ext>
            </a:extLst>
          </p:cNvPr>
          <p:cNvSpPr txBox="1"/>
          <p:nvPr/>
        </p:nvSpPr>
        <p:spPr>
          <a:xfrm>
            <a:off x="2838232" y="2815582"/>
            <a:ext cx="1170111" cy="369332"/>
          </a:xfrm>
          <a:prstGeom prst="rect">
            <a:avLst/>
          </a:prstGeom>
          <a:noFill/>
        </p:spPr>
        <p:txBody>
          <a:bodyPr wrap="square" rtlCol="0">
            <a:spAutoFit/>
          </a:bodyPr>
          <a:lstStyle/>
          <a:p>
            <a:r>
              <a:rPr lang="en-US" dirty="0">
                <a:solidFill>
                  <a:srgbClr val="FF0000"/>
                </a:solidFill>
              </a:rPr>
              <a:t>Baseline</a:t>
            </a:r>
          </a:p>
        </p:txBody>
      </p:sp>
      <p:cxnSp>
        <p:nvCxnSpPr>
          <p:cNvPr id="22" name="Straight Connector 21">
            <a:extLst>
              <a:ext uri="{FF2B5EF4-FFF2-40B4-BE49-F238E27FC236}">
                <a16:creationId xmlns:a16="http://schemas.microsoft.com/office/drawing/2014/main" id="{DF39DF21-AC4D-40EB-B557-64D993DDCA37}"/>
              </a:ext>
            </a:extLst>
          </p:cNvPr>
          <p:cNvCxnSpPr>
            <a:cxnSpLocks/>
          </p:cNvCxnSpPr>
          <p:nvPr/>
        </p:nvCxnSpPr>
        <p:spPr>
          <a:xfrm>
            <a:off x="9065576" y="3021020"/>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EA5F60B-60C7-4AC9-808A-07E52925AB40}"/>
              </a:ext>
            </a:extLst>
          </p:cNvPr>
          <p:cNvSpPr txBox="1"/>
          <p:nvPr/>
        </p:nvSpPr>
        <p:spPr>
          <a:xfrm>
            <a:off x="9023277" y="2966320"/>
            <a:ext cx="1170111" cy="369332"/>
          </a:xfrm>
          <a:prstGeom prst="rect">
            <a:avLst/>
          </a:prstGeom>
          <a:noFill/>
        </p:spPr>
        <p:txBody>
          <a:bodyPr wrap="square" rtlCol="0">
            <a:spAutoFit/>
          </a:bodyPr>
          <a:lstStyle/>
          <a:p>
            <a:r>
              <a:rPr lang="en-US" dirty="0">
                <a:solidFill>
                  <a:srgbClr val="FF0000"/>
                </a:solidFill>
              </a:rPr>
              <a:t>Baseline</a:t>
            </a:r>
          </a:p>
        </p:txBody>
      </p:sp>
    </p:spTree>
    <p:extLst>
      <p:ext uri="{BB962C8B-B14F-4D97-AF65-F5344CB8AC3E}">
        <p14:creationId xmlns:p14="http://schemas.microsoft.com/office/powerpoint/2010/main" val="3399064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BBCD-B480-4162-93F9-7BCE9BBCC363}"/>
              </a:ext>
            </a:extLst>
          </p:cNvPr>
          <p:cNvSpPr>
            <a:spLocks noGrp="1"/>
          </p:cNvSpPr>
          <p:nvPr>
            <p:ph type="ctrTitle"/>
          </p:nvPr>
        </p:nvSpPr>
        <p:spPr/>
        <p:txBody>
          <a:bodyPr>
            <a:normAutofit fontScale="90000"/>
          </a:bodyPr>
          <a:lstStyle/>
          <a:p>
            <a:r>
              <a:rPr lang="en-US" dirty="0"/>
              <a:t>Sensitivity Analysis</a:t>
            </a:r>
          </a:p>
        </p:txBody>
      </p:sp>
      <p:sp>
        <p:nvSpPr>
          <p:cNvPr id="3" name="Subtitle 2">
            <a:extLst>
              <a:ext uri="{FF2B5EF4-FFF2-40B4-BE49-F238E27FC236}">
                <a16:creationId xmlns:a16="http://schemas.microsoft.com/office/drawing/2014/main" id="{5FEAB313-CDF3-484B-BEB3-BC114212A70C}"/>
              </a:ext>
            </a:extLst>
          </p:cNvPr>
          <p:cNvSpPr>
            <a:spLocks noGrp="1"/>
          </p:cNvSpPr>
          <p:nvPr>
            <p:ph type="subTitle" idx="13"/>
          </p:nvPr>
        </p:nvSpPr>
        <p:spPr/>
        <p:txBody>
          <a:bodyPr/>
          <a:lstStyle/>
          <a:p>
            <a:r>
              <a:rPr lang="en-US" dirty="0"/>
              <a:t>Effect of the Purge Cooling Flow Fraction</a:t>
            </a:r>
          </a:p>
        </p:txBody>
      </p:sp>
      <p:sp>
        <p:nvSpPr>
          <p:cNvPr id="4" name="Content Placeholder 3">
            <a:extLst>
              <a:ext uri="{FF2B5EF4-FFF2-40B4-BE49-F238E27FC236}">
                <a16:creationId xmlns:a16="http://schemas.microsoft.com/office/drawing/2014/main" id="{8C4CC3C9-A63A-420A-B22B-4B646D34721A}"/>
              </a:ext>
            </a:extLst>
          </p:cNvPr>
          <p:cNvSpPr>
            <a:spLocks noGrp="1"/>
          </p:cNvSpPr>
          <p:nvPr>
            <p:ph idx="1"/>
          </p:nvPr>
        </p:nvSpPr>
        <p:spPr>
          <a:xfrm>
            <a:off x="270627" y="1151591"/>
            <a:ext cx="11580921" cy="4482788"/>
          </a:xfrm>
        </p:spPr>
        <p:txBody>
          <a:bodyPr/>
          <a:lstStyle/>
          <a:p>
            <a:r>
              <a:rPr lang="en-US" dirty="0"/>
              <a:t>Purge cooling is primarily used to cool the rims and seals of turbine blades</a:t>
            </a:r>
            <a:r>
              <a:rPr lang="en-US"/>
              <a:t>. </a:t>
            </a:r>
            <a:r>
              <a:rPr lang="en-US" dirty="0"/>
              <a:t>The</a:t>
            </a:r>
            <a:r>
              <a:rPr lang="en-US"/>
              <a:t> higher the </a:t>
            </a:r>
            <a:r>
              <a:rPr lang="en-US" dirty="0"/>
              <a:t>flow fraction</a:t>
            </a:r>
            <a:r>
              <a:rPr lang="en-US"/>
              <a:t>, </a:t>
            </a:r>
            <a:r>
              <a:rPr lang="en-US" dirty="0"/>
              <a:t>the</a:t>
            </a:r>
            <a:r>
              <a:rPr lang="en-US"/>
              <a:t> more </a:t>
            </a:r>
            <a:r>
              <a:rPr lang="en-US" dirty="0"/>
              <a:t>flow mixing in the turbine </a:t>
            </a:r>
            <a:r>
              <a:rPr lang="en-US" dirty="0">
                <a:sym typeface="Wingdings" panose="05000000000000000000" pitchFamily="2" charset="2"/>
              </a:rPr>
              <a:t> lower turbine efficiency (negative impact on performance)</a:t>
            </a:r>
            <a:endParaRPr lang="en-US" dirty="0"/>
          </a:p>
        </p:txBody>
      </p:sp>
      <p:graphicFrame>
        <p:nvGraphicFramePr>
          <p:cNvPr id="5" name="Chart 6">
            <a:extLst>
              <a:ext uri="{FF2B5EF4-FFF2-40B4-BE49-F238E27FC236}">
                <a16:creationId xmlns:a16="http://schemas.microsoft.com/office/drawing/2014/main" id="{AB0534C2-D9D8-4553-87E1-381241D09DFD}"/>
              </a:ext>
            </a:extLst>
          </p:cNvPr>
          <p:cNvGraphicFramePr/>
          <p:nvPr>
            <p:extLst>
              <p:ext uri="{D42A27DB-BD31-4B8C-83A1-F6EECF244321}">
                <p14:modId xmlns:p14="http://schemas.microsoft.com/office/powerpoint/2010/main" val="2593384928"/>
              </p:ext>
            </p:extLst>
          </p:nvPr>
        </p:nvGraphicFramePr>
        <p:xfrm>
          <a:off x="753690" y="2658626"/>
          <a:ext cx="5265596" cy="3421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8">
            <a:extLst>
              <a:ext uri="{FF2B5EF4-FFF2-40B4-BE49-F238E27FC236}">
                <a16:creationId xmlns:a16="http://schemas.microsoft.com/office/drawing/2014/main" id="{2E3AD50D-44DD-4411-A32B-8EE1F1F87D35}"/>
              </a:ext>
            </a:extLst>
          </p:cNvPr>
          <p:cNvGraphicFramePr/>
          <p:nvPr>
            <p:extLst>
              <p:ext uri="{D42A27DB-BD31-4B8C-83A1-F6EECF244321}">
                <p14:modId xmlns:p14="http://schemas.microsoft.com/office/powerpoint/2010/main" val="1511500851"/>
              </p:ext>
            </p:extLst>
          </p:nvPr>
        </p:nvGraphicFramePr>
        <p:xfrm>
          <a:off x="6172716" y="2542115"/>
          <a:ext cx="5265596" cy="3654314"/>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B5162694-1A00-43AC-81C7-F42A79B29215}"/>
              </a:ext>
            </a:extLst>
          </p:cNvPr>
          <p:cNvCxnSpPr>
            <a:cxnSpLocks/>
          </p:cNvCxnSpPr>
          <p:nvPr/>
        </p:nvCxnSpPr>
        <p:spPr>
          <a:xfrm>
            <a:off x="3455884" y="2972676"/>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5D9F01B-DE46-4101-9F27-5B2FE4862E6B}"/>
              </a:ext>
            </a:extLst>
          </p:cNvPr>
          <p:cNvSpPr txBox="1"/>
          <p:nvPr/>
        </p:nvSpPr>
        <p:spPr>
          <a:xfrm>
            <a:off x="3413585" y="2917976"/>
            <a:ext cx="1170111" cy="369332"/>
          </a:xfrm>
          <a:prstGeom prst="rect">
            <a:avLst/>
          </a:prstGeom>
          <a:noFill/>
        </p:spPr>
        <p:txBody>
          <a:bodyPr wrap="square" rtlCol="0">
            <a:spAutoFit/>
          </a:bodyPr>
          <a:lstStyle/>
          <a:p>
            <a:r>
              <a:rPr lang="en-US" dirty="0">
                <a:solidFill>
                  <a:srgbClr val="FF0000"/>
                </a:solidFill>
              </a:rPr>
              <a:t>Baseline</a:t>
            </a:r>
          </a:p>
        </p:txBody>
      </p:sp>
      <p:cxnSp>
        <p:nvCxnSpPr>
          <p:cNvPr id="11" name="Straight Connector 10">
            <a:extLst>
              <a:ext uri="{FF2B5EF4-FFF2-40B4-BE49-F238E27FC236}">
                <a16:creationId xmlns:a16="http://schemas.microsoft.com/office/drawing/2014/main" id="{D3E7799A-7190-4E07-9DF4-FC67F5BFB16D}"/>
              </a:ext>
            </a:extLst>
          </p:cNvPr>
          <p:cNvCxnSpPr>
            <a:cxnSpLocks/>
          </p:cNvCxnSpPr>
          <p:nvPr/>
        </p:nvCxnSpPr>
        <p:spPr>
          <a:xfrm>
            <a:off x="8818994" y="3011628"/>
            <a:ext cx="0" cy="23892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777E82F-9466-4CD8-BA93-3F435A2E59EA}"/>
              </a:ext>
            </a:extLst>
          </p:cNvPr>
          <p:cNvSpPr txBox="1"/>
          <p:nvPr/>
        </p:nvSpPr>
        <p:spPr>
          <a:xfrm>
            <a:off x="8776695" y="2956928"/>
            <a:ext cx="1170111" cy="369332"/>
          </a:xfrm>
          <a:prstGeom prst="rect">
            <a:avLst/>
          </a:prstGeom>
          <a:noFill/>
        </p:spPr>
        <p:txBody>
          <a:bodyPr wrap="square" rtlCol="0">
            <a:spAutoFit/>
          </a:bodyPr>
          <a:lstStyle/>
          <a:p>
            <a:r>
              <a:rPr lang="en-US" dirty="0">
                <a:solidFill>
                  <a:srgbClr val="FF0000"/>
                </a:solidFill>
              </a:rPr>
              <a:t>Baseline</a:t>
            </a:r>
          </a:p>
        </p:txBody>
      </p:sp>
      <p:sp>
        <p:nvSpPr>
          <p:cNvPr id="13" name="Arrow: Up 12">
            <a:extLst>
              <a:ext uri="{FF2B5EF4-FFF2-40B4-BE49-F238E27FC236}">
                <a16:creationId xmlns:a16="http://schemas.microsoft.com/office/drawing/2014/main" id="{9F2C69E9-3C8C-481A-938B-5C9F76448674}"/>
              </a:ext>
            </a:extLst>
          </p:cNvPr>
          <p:cNvSpPr/>
          <p:nvPr/>
        </p:nvSpPr>
        <p:spPr>
          <a:xfrm>
            <a:off x="2161890" y="3528465"/>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Up 13">
            <a:extLst>
              <a:ext uri="{FF2B5EF4-FFF2-40B4-BE49-F238E27FC236}">
                <a16:creationId xmlns:a16="http://schemas.microsoft.com/office/drawing/2014/main" id="{EC148E16-A7F7-40C1-8A2E-032B896204A2}"/>
              </a:ext>
            </a:extLst>
          </p:cNvPr>
          <p:cNvSpPr/>
          <p:nvPr/>
        </p:nvSpPr>
        <p:spPr>
          <a:xfrm>
            <a:off x="2150143" y="4324273"/>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5" name="TextBox 14">
            <a:extLst>
              <a:ext uri="{FF2B5EF4-FFF2-40B4-BE49-F238E27FC236}">
                <a16:creationId xmlns:a16="http://schemas.microsoft.com/office/drawing/2014/main" id="{2DE5854C-6D66-44DF-AF5F-B4EF0B60085B}"/>
              </a:ext>
            </a:extLst>
          </p:cNvPr>
          <p:cNvSpPr txBox="1"/>
          <p:nvPr/>
        </p:nvSpPr>
        <p:spPr>
          <a:xfrm>
            <a:off x="1570933" y="3569256"/>
            <a:ext cx="697092" cy="338554"/>
          </a:xfrm>
          <a:prstGeom prst="rect">
            <a:avLst/>
          </a:prstGeom>
          <a:noFill/>
        </p:spPr>
        <p:txBody>
          <a:bodyPr wrap="square" rtlCol="0">
            <a:spAutoFit/>
          </a:bodyPr>
          <a:lstStyle/>
          <a:p>
            <a:r>
              <a:rPr lang="en-US" sz="1600" dirty="0">
                <a:solidFill>
                  <a:schemeClr val="accent1"/>
                </a:solidFill>
              </a:rPr>
              <a:t>%2.26</a:t>
            </a:r>
          </a:p>
        </p:txBody>
      </p:sp>
      <p:sp>
        <p:nvSpPr>
          <p:cNvPr id="16" name="TextBox 15">
            <a:extLst>
              <a:ext uri="{FF2B5EF4-FFF2-40B4-BE49-F238E27FC236}">
                <a16:creationId xmlns:a16="http://schemas.microsoft.com/office/drawing/2014/main" id="{F057B974-042C-4826-A1CD-AE3D8D88ECB1}"/>
              </a:ext>
            </a:extLst>
          </p:cNvPr>
          <p:cNvSpPr txBox="1"/>
          <p:nvPr/>
        </p:nvSpPr>
        <p:spPr>
          <a:xfrm>
            <a:off x="1610367" y="4469860"/>
            <a:ext cx="697092" cy="338554"/>
          </a:xfrm>
          <a:prstGeom prst="rect">
            <a:avLst/>
          </a:prstGeom>
          <a:noFill/>
        </p:spPr>
        <p:txBody>
          <a:bodyPr wrap="square" rtlCol="0">
            <a:spAutoFit/>
          </a:bodyPr>
          <a:lstStyle/>
          <a:p>
            <a:r>
              <a:rPr lang="en-US" sz="1600" dirty="0">
                <a:solidFill>
                  <a:schemeClr val="accent3">
                    <a:lumMod val="75000"/>
                  </a:schemeClr>
                </a:solidFill>
              </a:rPr>
              <a:t>%1.69</a:t>
            </a:r>
          </a:p>
        </p:txBody>
      </p:sp>
      <p:sp>
        <p:nvSpPr>
          <p:cNvPr id="17" name="Arrow: Up 16">
            <a:extLst>
              <a:ext uri="{FF2B5EF4-FFF2-40B4-BE49-F238E27FC236}">
                <a16:creationId xmlns:a16="http://schemas.microsoft.com/office/drawing/2014/main" id="{B5F7C7E9-B74E-48CC-9AC6-987E2AC5E3FE}"/>
              </a:ext>
            </a:extLst>
          </p:cNvPr>
          <p:cNvSpPr/>
          <p:nvPr/>
        </p:nvSpPr>
        <p:spPr>
          <a:xfrm>
            <a:off x="2165677" y="3887588"/>
            <a:ext cx="314632" cy="245807"/>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75EA2C3-E9D6-4314-815B-82E5BA64A4C4}"/>
              </a:ext>
            </a:extLst>
          </p:cNvPr>
          <p:cNvSpPr txBox="1"/>
          <p:nvPr/>
        </p:nvSpPr>
        <p:spPr>
          <a:xfrm>
            <a:off x="2364049" y="3969287"/>
            <a:ext cx="697092" cy="338554"/>
          </a:xfrm>
          <a:prstGeom prst="rect">
            <a:avLst/>
          </a:prstGeom>
          <a:noFill/>
        </p:spPr>
        <p:txBody>
          <a:bodyPr wrap="square" rtlCol="0">
            <a:spAutoFit/>
          </a:bodyPr>
          <a:lstStyle/>
          <a:p>
            <a:r>
              <a:rPr lang="en-US" sz="1600" dirty="0">
                <a:solidFill>
                  <a:schemeClr val="accent2"/>
                </a:solidFill>
              </a:rPr>
              <a:t>%0.6</a:t>
            </a:r>
          </a:p>
        </p:txBody>
      </p:sp>
      <p:sp>
        <p:nvSpPr>
          <p:cNvPr id="19" name="Arrow: Up 18">
            <a:extLst>
              <a:ext uri="{FF2B5EF4-FFF2-40B4-BE49-F238E27FC236}">
                <a16:creationId xmlns:a16="http://schemas.microsoft.com/office/drawing/2014/main" id="{F59F9C26-4A59-4C3F-84D6-F12FB68EBE88}"/>
              </a:ext>
            </a:extLst>
          </p:cNvPr>
          <p:cNvSpPr/>
          <p:nvPr/>
        </p:nvSpPr>
        <p:spPr>
          <a:xfrm>
            <a:off x="7525302" y="3401808"/>
            <a:ext cx="314632" cy="2458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Up 19">
            <a:extLst>
              <a:ext uri="{FF2B5EF4-FFF2-40B4-BE49-F238E27FC236}">
                <a16:creationId xmlns:a16="http://schemas.microsoft.com/office/drawing/2014/main" id="{2F7EEA43-6CB4-4E26-A467-F7B3E034FC32}"/>
              </a:ext>
            </a:extLst>
          </p:cNvPr>
          <p:cNvSpPr/>
          <p:nvPr/>
        </p:nvSpPr>
        <p:spPr>
          <a:xfrm>
            <a:off x="7550171" y="4445758"/>
            <a:ext cx="314632" cy="24580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2B7098EC-2223-451B-85E2-1AC3C6745AD3}"/>
              </a:ext>
            </a:extLst>
          </p:cNvPr>
          <p:cNvSpPr txBox="1"/>
          <p:nvPr/>
        </p:nvSpPr>
        <p:spPr>
          <a:xfrm>
            <a:off x="6934345" y="3442599"/>
            <a:ext cx="697092" cy="338554"/>
          </a:xfrm>
          <a:prstGeom prst="rect">
            <a:avLst/>
          </a:prstGeom>
          <a:noFill/>
        </p:spPr>
        <p:txBody>
          <a:bodyPr wrap="square" rtlCol="0">
            <a:spAutoFit/>
          </a:bodyPr>
          <a:lstStyle/>
          <a:p>
            <a:r>
              <a:rPr lang="en-US" sz="1600" dirty="0">
                <a:solidFill>
                  <a:schemeClr val="accent1"/>
                </a:solidFill>
              </a:rPr>
              <a:t>%2.25</a:t>
            </a:r>
          </a:p>
        </p:txBody>
      </p:sp>
      <p:sp>
        <p:nvSpPr>
          <p:cNvPr id="22" name="TextBox 21">
            <a:extLst>
              <a:ext uri="{FF2B5EF4-FFF2-40B4-BE49-F238E27FC236}">
                <a16:creationId xmlns:a16="http://schemas.microsoft.com/office/drawing/2014/main" id="{D547335C-1850-4713-B1AB-C8269D44C0F0}"/>
              </a:ext>
            </a:extLst>
          </p:cNvPr>
          <p:cNvSpPr txBox="1"/>
          <p:nvPr/>
        </p:nvSpPr>
        <p:spPr>
          <a:xfrm>
            <a:off x="7010395" y="4591345"/>
            <a:ext cx="697092" cy="338554"/>
          </a:xfrm>
          <a:prstGeom prst="rect">
            <a:avLst/>
          </a:prstGeom>
          <a:noFill/>
        </p:spPr>
        <p:txBody>
          <a:bodyPr wrap="square" rtlCol="0">
            <a:spAutoFit/>
          </a:bodyPr>
          <a:lstStyle/>
          <a:p>
            <a:r>
              <a:rPr lang="en-US" sz="1600" dirty="0">
                <a:solidFill>
                  <a:schemeClr val="accent3">
                    <a:lumMod val="75000"/>
                  </a:schemeClr>
                </a:solidFill>
              </a:rPr>
              <a:t>%1.71</a:t>
            </a:r>
          </a:p>
        </p:txBody>
      </p:sp>
    </p:spTree>
    <p:extLst>
      <p:ext uri="{BB962C8B-B14F-4D97-AF65-F5344CB8AC3E}">
        <p14:creationId xmlns:p14="http://schemas.microsoft.com/office/powerpoint/2010/main" val="354158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5C86-88B1-4F80-A4F9-427FB58221FD}"/>
              </a:ext>
            </a:extLst>
          </p:cNvPr>
          <p:cNvSpPr>
            <a:spLocks noGrp="1"/>
          </p:cNvSpPr>
          <p:nvPr>
            <p:ph type="ctrTitle"/>
          </p:nvPr>
        </p:nvSpPr>
        <p:spPr/>
        <p:txBody>
          <a:bodyPr>
            <a:normAutofit fontScale="90000"/>
          </a:bodyPr>
          <a:lstStyle/>
          <a:p>
            <a:r>
              <a:rPr lang="en-US" dirty="0"/>
              <a:t>Sensitivity Analysis</a:t>
            </a:r>
          </a:p>
        </p:txBody>
      </p:sp>
      <p:sp>
        <p:nvSpPr>
          <p:cNvPr id="3" name="Subtitle 2">
            <a:extLst>
              <a:ext uri="{FF2B5EF4-FFF2-40B4-BE49-F238E27FC236}">
                <a16:creationId xmlns:a16="http://schemas.microsoft.com/office/drawing/2014/main" id="{139BF04D-3285-48BD-A8FD-5AEB0028C8B4}"/>
              </a:ext>
            </a:extLst>
          </p:cNvPr>
          <p:cNvSpPr>
            <a:spLocks noGrp="1"/>
          </p:cNvSpPr>
          <p:nvPr>
            <p:ph type="subTitle" idx="13"/>
          </p:nvPr>
        </p:nvSpPr>
        <p:spPr/>
        <p:txBody>
          <a:bodyPr/>
          <a:lstStyle/>
          <a:p>
            <a:r>
              <a:rPr lang="en-US" dirty="0"/>
              <a:t>Effect of the Purge Cooling Flow Distribution</a:t>
            </a:r>
          </a:p>
        </p:txBody>
      </p:sp>
      <p:sp>
        <p:nvSpPr>
          <p:cNvPr id="4" name="Content Placeholder 3">
            <a:extLst>
              <a:ext uri="{FF2B5EF4-FFF2-40B4-BE49-F238E27FC236}">
                <a16:creationId xmlns:a16="http://schemas.microsoft.com/office/drawing/2014/main" id="{5AC73120-E90D-4887-B68F-5F6C6114194D}"/>
              </a:ext>
            </a:extLst>
          </p:cNvPr>
          <p:cNvSpPr>
            <a:spLocks noGrp="1"/>
          </p:cNvSpPr>
          <p:nvPr>
            <p:ph idx="1"/>
          </p:nvPr>
        </p:nvSpPr>
        <p:spPr>
          <a:xfrm>
            <a:off x="270627" y="1151591"/>
            <a:ext cx="11580921" cy="4869649"/>
          </a:xfrm>
        </p:spPr>
        <p:txBody>
          <a:bodyPr/>
          <a:lstStyle/>
          <a:p>
            <a:r>
              <a:rPr lang="en-US" dirty="0"/>
              <a:t>The relative amounts of the purge cooling fractions used in the stator and rotor sections are important because of the impact on the pressure distribution of the turbine stage. Stator-front favored injection is better for turbine performance</a:t>
            </a:r>
          </a:p>
        </p:txBody>
      </p:sp>
      <p:graphicFrame>
        <p:nvGraphicFramePr>
          <p:cNvPr id="6" name="Chart 4">
            <a:extLst>
              <a:ext uri="{FF2B5EF4-FFF2-40B4-BE49-F238E27FC236}">
                <a16:creationId xmlns:a16="http://schemas.microsoft.com/office/drawing/2014/main" id="{64F7E75D-AFF4-4415-B3CC-8AC7A6C7C39F}"/>
              </a:ext>
            </a:extLst>
          </p:cNvPr>
          <p:cNvGraphicFramePr/>
          <p:nvPr>
            <p:extLst>
              <p:ext uri="{D42A27DB-BD31-4B8C-83A1-F6EECF244321}">
                <p14:modId xmlns:p14="http://schemas.microsoft.com/office/powerpoint/2010/main" val="3872883761"/>
              </p:ext>
            </p:extLst>
          </p:nvPr>
        </p:nvGraphicFramePr>
        <p:xfrm>
          <a:off x="500655" y="3133726"/>
          <a:ext cx="5121299" cy="28318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38B31E22-C48C-43DA-8C12-77D033CAC0B8}"/>
              </a:ext>
            </a:extLst>
          </p:cNvPr>
          <p:cNvGraphicFramePr/>
          <p:nvPr>
            <p:extLst>
              <p:ext uri="{D42A27DB-BD31-4B8C-83A1-F6EECF244321}">
                <p14:modId xmlns:p14="http://schemas.microsoft.com/office/powerpoint/2010/main" val="1210360022"/>
              </p:ext>
            </p:extLst>
          </p:nvPr>
        </p:nvGraphicFramePr>
        <p:xfrm>
          <a:off x="6061087" y="3133726"/>
          <a:ext cx="5351328" cy="2946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0653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1EFA-1C64-44D1-9E4A-5F4658761FA4}"/>
              </a:ext>
            </a:extLst>
          </p:cNvPr>
          <p:cNvSpPr>
            <a:spLocks noGrp="1"/>
          </p:cNvSpPr>
          <p:nvPr>
            <p:ph type="ctrTitle"/>
          </p:nvPr>
        </p:nvSpPr>
        <p:spPr/>
        <p:txBody>
          <a:bodyPr>
            <a:normAutofit fontScale="90000"/>
          </a:bodyPr>
          <a:lstStyle/>
          <a:p>
            <a:r>
              <a:rPr lang="en-US" dirty="0"/>
              <a:t>Sensitivity Analysis</a:t>
            </a:r>
          </a:p>
        </p:txBody>
      </p:sp>
      <p:sp>
        <p:nvSpPr>
          <p:cNvPr id="3" name="Subtitle 2">
            <a:extLst>
              <a:ext uri="{FF2B5EF4-FFF2-40B4-BE49-F238E27FC236}">
                <a16:creationId xmlns:a16="http://schemas.microsoft.com/office/drawing/2014/main" id="{A3065AE2-842C-4116-9A09-E3AA9A7DC96E}"/>
              </a:ext>
            </a:extLst>
          </p:cNvPr>
          <p:cNvSpPr>
            <a:spLocks noGrp="1"/>
          </p:cNvSpPr>
          <p:nvPr>
            <p:ph type="subTitle" idx="13"/>
          </p:nvPr>
        </p:nvSpPr>
        <p:spPr/>
        <p:txBody>
          <a:bodyPr/>
          <a:lstStyle/>
          <a:p>
            <a:r>
              <a:rPr lang="en-US" dirty="0"/>
              <a:t>Sensitivity for Plant Thermal Efficiency</a:t>
            </a:r>
          </a:p>
        </p:txBody>
      </p:sp>
      <p:graphicFrame>
        <p:nvGraphicFramePr>
          <p:cNvPr id="5" name="Content Placeholder 4">
            <a:extLst>
              <a:ext uri="{FF2B5EF4-FFF2-40B4-BE49-F238E27FC236}">
                <a16:creationId xmlns:a16="http://schemas.microsoft.com/office/drawing/2014/main" id="{0D873DE9-F666-4632-AFC2-BB32336253C2}"/>
              </a:ext>
            </a:extLst>
          </p:cNvPr>
          <p:cNvGraphicFramePr>
            <a:graphicFrameLocks noGrp="1"/>
          </p:cNvGraphicFramePr>
          <p:nvPr>
            <p:ph idx="1"/>
            <p:extLst>
              <p:ext uri="{D42A27DB-BD31-4B8C-83A1-F6EECF244321}">
                <p14:modId xmlns:p14="http://schemas.microsoft.com/office/powerpoint/2010/main" val="3592360273"/>
              </p:ext>
            </p:extLst>
          </p:nvPr>
        </p:nvGraphicFramePr>
        <p:xfrm>
          <a:off x="269149" y="1029869"/>
          <a:ext cx="11582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DAF1C50-A742-4BB7-816F-018E59961B88}"/>
              </a:ext>
            </a:extLst>
          </p:cNvPr>
          <p:cNvSpPr txBox="1"/>
          <p:nvPr/>
        </p:nvSpPr>
        <p:spPr>
          <a:xfrm>
            <a:off x="1161422" y="5651140"/>
            <a:ext cx="9869155" cy="369332"/>
          </a:xfrm>
          <a:prstGeom prst="rect">
            <a:avLst/>
          </a:prstGeom>
          <a:noFill/>
        </p:spPr>
        <p:txBody>
          <a:bodyPr wrap="square" rtlCol="0">
            <a:spAutoFit/>
          </a:bodyPr>
          <a:lstStyle/>
          <a:p>
            <a:pPr algn="ctr"/>
            <a:r>
              <a:rPr lang="en-US" dirty="0">
                <a:solidFill>
                  <a:srgbClr val="FF0000"/>
                </a:solidFill>
              </a:rPr>
              <a:t>Impact Strength: Advanced Metals &gt; Film Cooling Eff. &gt; Int. Cooling Eff. &gt; Purge Fraction &gt; Advanced TBC </a:t>
            </a:r>
          </a:p>
        </p:txBody>
      </p:sp>
    </p:spTree>
    <p:extLst>
      <p:ext uri="{BB962C8B-B14F-4D97-AF65-F5344CB8AC3E}">
        <p14:creationId xmlns:p14="http://schemas.microsoft.com/office/powerpoint/2010/main" val="278728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Agenda</a:t>
            </a:r>
          </a:p>
        </p:txBody>
      </p:sp>
      <p:sp>
        <p:nvSpPr>
          <p:cNvPr id="2" name="Content Placeholder 1"/>
          <p:cNvSpPr>
            <a:spLocks noGrp="1"/>
          </p:cNvSpPr>
          <p:nvPr>
            <p:ph idx="1"/>
          </p:nvPr>
        </p:nvSpPr>
        <p:spPr/>
        <p:txBody>
          <a:bodyPr>
            <a:normAutofit/>
          </a:bodyPr>
          <a:lstStyle/>
          <a:p>
            <a:r>
              <a:rPr lang="en-US" dirty="0"/>
              <a:t>Objective</a:t>
            </a:r>
          </a:p>
          <a:p>
            <a:r>
              <a:rPr lang="en-US" dirty="0"/>
              <a:t>Introduction </a:t>
            </a:r>
          </a:p>
          <a:p>
            <a:r>
              <a:rPr lang="en-US" dirty="0"/>
              <a:t>Baseline Performance Metrics</a:t>
            </a:r>
          </a:p>
          <a:p>
            <a:r>
              <a:rPr lang="en-US" dirty="0"/>
              <a:t>Sensitivity Analysis</a:t>
            </a:r>
          </a:p>
          <a:p>
            <a:r>
              <a:rPr lang="en-US" dirty="0"/>
              <a:t>Techno-economic Analysis</a:t>
            </a:r>
          </a:p>
          <a:p>
            <a:r>
              <a:rPr lang="en-US" dirty="0"/>
              <a:t>Conclusion</a:t>
            </a:r>
          </a:p>
        </p:txBody>
      </p:sp>
    </p:spTree>
    <p:extLst>
      <p:ext uri="{BB962C8B-B14F-4D97-AF65-F5344CB8AC3E}">
        <p14:creationId xmlns:p14="http://schemas.microsoft.com/office/powerpoint/2010/main" val="568643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01386B-2CCA-4C95-86B5-07CE61BDA6F5}"/>
              </a:ext>
            </a:extLst>
          </p:cNvPr>
          <p:cNvSpPr/>
          <p:nvPr/>
        </p:nvSpPr>
        <p:spPr>
          <a:xfrm>
            <a:off x="10110767" y="5595257"/>
            <a:ext cx="2079171" cy="47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FC1A86F9-2D6C-486D-B71E-7B0258AE5B35}"/>
              </a:ext>
            </a:extLst>
          </p:cNvPr>
          <p:cNvSpPr>
            <a:spLocks noGrp="1"/>
          </p:cNvSpPr>
          <p:nvPr>
            <p:ph type="ctrTitle"/>
          </p:nvPr>
        </p:nvSpPr>
        <p:spPr/>
        <p:txBody>
          <a:bodyPr>
            <a:normAutofit fontScale="90000"/>
          </a:bodyPr>
          <a:lstStyle/>
          <a:p>
            <a:r>
              <a:rPr lang="en-US" dirty="0"/>
              <a:t>Sensitivity Analysis</a:t>
            </a:r>
          </a:p>
        </p:txBody>
      </p:sp>
      <p:sp>
        <p:nvSpPr>
          <p:cNvPr id="6" name="Subtitle 5">
            <a:extLst>
              <a:ext uri="{FF2B5EF4-FFF2-40B4-BE49-F238E27FC236}">
                <a16:creationId xmlns:a16="http://schemas.microsoft.com/office/drawing/2014/main" id="{587D7D63-7443-4EF5-8622-B9028D25E851}"/>
              </a:ext>
            </a:extLst>
          </p:cNvPr>
          <p:cNvSpPr>
            <a:spLocks noGrp="1"/>
          </p:cNvSpPr>
          <p:nvPr>
            <p:ph type="subTitle" idx="13"/>
          </p:nvPr>
        </p:nvSpPr>
        <p:spPr/>
        <p:txBody>
          <a:bodyPr/>
          <a:lstStyle/>
          <a:p>
            <a:r>
              <a:rPr lang="en-US" dirty="0"/>
              <a:t>Sensitivity of Other Performance Metrics</a:t>
            </a:r>
          </a:p>
        </p:txBody>
      </p:sp>
      <p:graphicFrame>
        <p:nvGraphicFramePr>
          <p:cNvPr id="7" name="Chart 6">
            <a:extLst>
              <a:ext uri="{FF2B5EF4-FFF2-40B4-BE49-F238E27FC236}">
                <a16:creationId xmlns:a16="http://schemas.microsoft.com/office/drawing/2014/main" id="{44BDD240-23D7-4750-B13E-03E1F6F51BA1}"/>
              </a:ext>
            </a:extLst>
          </p:cNvPr>
          <p:cNvGraphicFramePr/>
          <p:nvPr>
            <p:extLst>
              <p:ext uri="{D42A27DB-BD31-4B8C-83A1-F6EECF244321}">
                <p14:modId xmlns:p14="http://schemas.microsoft.com/office/powerpoint/2010/main" val="503403113"/>
              </p:ext>
            </p:extLst>
          </p:nvPr>
        </p:nvGraphicFramePr>
        <p:xfrm>
          <a:off x="119796" y="974362"/>
          <a:ext cx="4487374" cy="29241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AF6BEE6-A841-4334-8296-CFEADC61CDFC}"/>
              </a:ext>
            </a:extLst>
          </p:cNvPr>
          <p:cNvGraphicFramePr/>
          <p:nvPr>
            <p:extLst>
              <p:ext uri="{D42A27DB-BD31-4B8C-83A1-F6EECF244321}">
                <p14:modId xmlns:p14="http://schemas.microsoft.com/office/powerpoint/2010/main" val="2784318609"/>
              </p:ext>
            </p:extLst>
          </p:nvPr>
        </p:nvGraphicFramePr>
        <p:xfrm>
          <a:off x="7748472" y="685257"/>
          <a:ext cx="4208585" cy="29943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E78E2FA-82CB-4D7B-9CAF-D97792F10600}"/>
              </a:ext>
            </a:extLst>
          </p:cNvPr>
          <p:cNvGraphicFramePr/>
          <p:nvPr>
            <p:extLst>
              <p:ext uri="{D42A27DB-BD31-4B8C-83A1-F6EECF244321}">
                <p14:modId xmlns:p14="http://schemas.microsoft.com/office/powerpoint/2010/main" val="1298833377"/>
              </p:ext>
            </p:extLst>
          </p:nvPr>
        </p:nvGraphicFramePr>
        <p:xfrm>
          <a:off x="119796" y="3705796"/>
          <a:ext cx="4563001" cy="28961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97667815-D45B-48A8-88F7-E884AC98936C}"/>
              </a:ext>
            </a:extLst>
          </p:cNvPr>
          <p:cNvGraphicFramePr/>
          <p:nvPr>
            <p:extLst>
              <p:ext uri="{D42A27DB-BD31-4B8C-83A1-F6EECF244321}">
                <p14:modId xmlns:p14="http://schemas.microsoft.com/office/powerpoint/2010/main" val="675446283"/>
              </p:ext>
            </p:extLst>
          </p:nvPr>
        </p:nvGraphicFramePr>
        <p:xfrm>
          <a:off x="7824099" y="3429000"/>
          <a:ext cx="4103076" cy="2891936"/>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74595026-9B6E-4DC2-A313-356263E275FC}"/>
              </a:ext>
            </a:extLst>
          </p:cNvPr>
          <p:cNvSpPr txBox="1"/>
          <p:nvPr/>
        </p:nvSpPr>
        <p:spPr>
          <a:xfrm>
            <a:off x="4758424" y="2157403"/>
            <a:ext cx="2314310" cy="1754326"/>
          </a:xfrm>
          <a:prstGeom prst="rect">
            <a:avLst/>
          </a:prstGeom>
          <a:noFill/>
        </p:spPr>
        <p:txBody>
          <a:bodyPr wrap="square" rtlCol="0">
            <a:spAutoFit/>
          </a:bodyPr>
          <a:lstStyle/>
          <a:p>
            <a:r>
              <a:rPr lang="en-US" dirty="0">
                <a:solidFill>
                  <a:srgbClr val="4C4E4E"/>
                </a:solidFill>
              </a:rPr>
              <a:t>Impact Strength: </a:t>
            </a:r>
          </a:p>
          <a:p>
            <a:r>
              <a:rPr lang="en-US">
                <a:solidFill>
                  <a:srgbClr val="4C4E4E"/>
                </a:solidFill>
              </a:rPr>
              <a:t>1.Advanced </a:t>
            </a:r>
            <a:r>
              <a:rPr lang="en-US" dirty="0">
                <a:solidFill>
                  <a:srgbClr val="4C4E4E"/>
                </a:solidFill>
              </a:rPr>
              <a:t>Metals </a:t>
            </a:r>
          </a:p>
          <a:p>
            <a:r>
              <a:rPr lang="en-US" dirty="0">
                <a:solidFill>
                  <a:srgbClr val="4C4E4E"/>
                </a:solidFill>
              </a:rPr>
              <a:t>2. Film Cooling Eff. </a:t>
            </a:r>
          </a:p>
          <a:p>
            <a:r>
              <a:rPr lang="en-US" dirty="0"/>
              <a:t>3. Int. Cooling Eff. </a:t>
            </a:r>
          </a:p>
          <a:p>
            <a:r>
              <a:rPr lang="en-US" dirty="0">
                <a:solidFill>
                  <a:srgbClr val="FF0000"/>
                </a:solidFill>
              </a:rPr>
              <a:t>4. Purge Fraction </a:t>
            </a:r>
          </a:p>
          <a:p>
            <a:r>
              <a:rPr lang="en-US" dirty="0">
                <a:solidFill>
                  <a:srgbClr val="4C4E4E"/>
                </a:solidFill>
              </a:rPr>
              <a:t>5. Advanced TBC </a:t>
            </a:r>
          </a:p>
        </p:txBody>
      </p:sp>
      <p:sp>
        <p:nvSpPr>
          <p:cNvPr id="13" name="TextBox 12">
            <a:extLst>
              <a:ext uri="{FF2B5EF4-FFF2-40B4-BE49-F238E27FC236}">
                <a16:creationId xmlns:a16="http://schemas.microsoft.com/office/drawing/2014/main" id="{6409B50E-DCED-4833-92D6-86CFCD5CDCC4}"/>
              </a:ext>
            </a:extLst>
          </p:cNvPr>
          <p:cNvSpPr txBox="1"/>
          <p:nvPr/>
        </p:nvSpPr>
        <p:spPr>
          <a:xfrm>
            <a:off x="5839952" y="4682985"/>
            <a:ext cx="2314310" cy="1754326"/>
          </a:xfrm>
          <a:prstGeom prst="rect">
            <a:avLst/>
          </a:prstGeom>
          <a:noFill/>
        </p:spPr>
        <p:txBody>
          <a:bodyPr wrap="square" rtlCol="0">
            <a:spAutoFit/>
          </a:bodyPr>
          <a:lstStyle/>
          <a:p>
            <a:r>
              <a:rPr lang="en-US" dirty="0">
                <a:solidFill>
                  <a:srgbClr val="4C4E4E"/>
                </a:solidFill>
              </a:rPr>
              <a:t>Impact Strength: </a:t>
            </a:r>
          </a:p>
          <a:p>
            <a:r>
              <a:rPr lang="en-US" dirty="0">
                <a:solidFill>
                  <a:srgbClr val="4C4E4E"/>
                </a:solidFill>
              </a:rPr>
              <a:t>1.Advanced Metals </a:t>
            </a:r>
          </a:p>
          <a:p>
            <a:r>
              <a:rPr lang="en-US" dirty="0">
                <a:solidFill>
                  <a:srgbClr val="FF0000"/>
                </a:solidFill>
              </a:rPr>
              <a:t>2. Purge Fraction </a:t>
            </a:r>
          </a:p>
          <a:p>
            <a:r>
              <a:rPr lang="en-US" dirty="0">
                <a:solidFill>
                  <a:srgbClr val="4C4E4E"/>
                </a:solidFill>
              </a:rPr>
              <a:t>3. Film Cooling Eff. </a:t>
            </a:r>
          </a:p>
          <a:p>
            <a:r>
              <a:rPr lang="en-US" dirty="0"/>
              <a:t>4. Int. Cooling Eff. </a:t>
            </a:r>
          </a:p>
          <a:p>
            <a:r>
              <a:rPr lang="en-US" dirty="0">
                <a:solidFill>
                  <a:srgbClr val="4C4E4E"/>
                </a:solidFill>
              </a:rPr>
              <a:t>5. Advanced TBC </a:t>
            </a:r>
          </a:p>
        </p:txBody>
      </p:sp>
      <p:cxnSp>
        <p:nvCxnSpPr>
          <p:cNvPr id="15" name="Straight Arrow Connector 14">
            <a:extLst>
              <a:ext uri="{FF2B5EF4-FFF2-40B4-BE49-F238E27FC236}">
                <a16:creationId xmlns:a16="http://schemas.microsoft.com/office/drawing/2014/main" id="{77F6330B-E0C8-4171-BC79-4059306716F7}"/>
              </a:ext>
            </a:extLst>
          </p:cNvPr>
          <p:cNvCxnSpPr>
            <a:cxnSpLocks/>
          </p:cNvCxnSpPr>
          <p:nvPr/>
        </p:nvCxnSpPr>
        <p:spPr>
          <a:xfrm flipV="1">
            <a:off x="3270738" y="2339758"/>
            <a:ext cx="1452741" cy="247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BCDC72C-0E92-4084-AD4D-A17DF7CE230E}"/>
              </a:ext>
            </a:extLst>
          </p:cNvPr>
          <p:cNvCxnSpPr>
            <a:cxnSpLocks/>
          </p:cNvCxnSpPr>
          <p:nvPr/>
        </p:nvCxnSpPr>
        <p:spPr>
          <a:xfrm flipV="1">
            <a:off x="3138854" y="3911729"/>
            <a:ext cx="1705708" cy="8537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99555F2-49B0-4B79-84D7-D1C9B2565E79}"/>
              </a:ext>
            </a:extLst>
          </p:cNvPr>
          <p:cNvCxnSpPr>
            <a:endCxn id="13" idx="0"/>
          </p:cNvCxnSpPr>
          <p:nvPr/>
        </p:nvCxnSpPr>
        <p:spPr>
          <a:xfrm flipH="1">
            <a:off x="6997107" y="2848708"/>
            <a:ext cx="1663316" cy="1834277"/>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FF9E433B-D0B6-4F44-B07F-FE55ADD0EF28}"/>
              </a:ext>
            </a:extLst>
          </p:cNvPr>
          <p:cNvCxnSpPr/>
          <p:nvPr/>
        </p:nvCxnSpPr>
        <p:spPr>
          <a:xfrm flipH="1">
            <a:off x="7666892" y="5767754"/>
            <a:ext cx="1441939" cy="246184"/>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5220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CDF5-41B4-4E2E-8F03-A4B6203ECC9E}"/>
              </a:ext>
            </a:extLst>
          </p:cNvPr>
          <p:cNvSpPr>
            <a:spLocks noGrp="1"/>
          </p:cNvSpPr>
          <p:nvPr>
            <p:ph type="ctrTitle"/>
          </p:nvPr>
        </p:nvSpPr>
        <p:spPr/>
        <p:txBody>
          <a:bodyPr>
            <a:normAutofit fontScale="90000"/>
          </a:bodyPr>
          <a:lstStyle/>
          <a:p>
            <a:r>
              <a:rPr lang="en-US" dirty="0"/>
              <a:t>Techno-economic Analysis</a:t>
            </a:r>
          </a:p>
        </p:txBody>
      </p:sp>
      <p:sp>
        <p:nvSpPr>
          <p:cNvPr id="3" name="Subtitle 2">
            <a:extLst>
              <a:ext uri="{FF2B5EF4-FFF2-40B4-BE49-F238E27FC236}">
                <a16:creationId xmlns:a16="http://schemas.microsoft.com/office/drawing/2014/main" id="{2B628078-84F8-4380-9E00-F6F4F8576D5E}"/>
              </a:ext>
            </a:extLst>
          </p:cNvPr>
          <p:cNvSpPr>
            <a:spLocks noGrp="1"/>
          </p:cNvSpPr>
          <p:nvPr>
            <p:ph type="subTitle" idx="13"/>
          </p:nvPr>
        </p:nvSpPr>
        <p:spPr/>
        <p:txBody>
          <a:bodyPr/>
          <a:lstStyle/>
          <a:p>
            <a:r>
              <a:rPr lang="en-US" dirty="0"/>
              <a:t>Determination</a:t>
            </a:r>
            <a:r>
              <a:rPr lang="en-US"/>
              <a:t> of Blade </a:t>
            </a:r>
            <a:r>
              <a:rPr lang="en-US" dirty="0"/>
              <a:t>Configurations for 65% CC Efficiency</a:t>
            </a:r>
          </a:p>
        </p:txBody>
      </p:sp>
      <p:sp>
        <p:nvSpPr>
          <p:cNvPr id="4" name="Content Placeholder 3">
            <a:extLst>
              <a:ext uri="{FF2B5EF4-FFF2-40B4-BE49-F238E27FC236}">
                <a16:creationId xmlns:a16="http://schemas.microsoft.com/office/drawing/2014/main" id="{0070816E-758E-4F6E-BE86-27FBFA58A122}"/>
              </a:ext>
            </a:extLst>
          </p:cNvPr>
          <p:cNvSpPr>
            <a:spLocks noGrp="1"/>
          </p:cNvSpPr>
          <p:nvPr>
            <p:ph idx="1"/>
          </p:nvPr>
        </p:nvSpPr>
        <p:spPr>
          <a:xfrm>
            <a:off x="270627" y="1151591"/>
            <a:ext cx="11823402" cy="2709209"/>
          </a:xfrm>
        </p:spPr>
        <p:txBody>
          <a:bodyPr>
            <a:normAutofit/>
          </a:bodyPr>
          <a:lstStyle/>
          <a:p>
            <a:r>
              <a:rPr lang="en-US" dirty="0"/>
              <a:t>Based on the results of the sensitivity analysis, 7 different cooled turbine blade configurations were determined</a:t>
            </a:r>
          </a:p>
          <a:p>
            <a:r>
              <a:rPr lang="en-US" dirty="0"/>
              <a:t>Each configuration is a combination of advanced cooling features</a:t>
            </a:r>
          </a:p>
          <a:p>
            <a:r>
              <a:rPr lang="en-US" dirty="0"/>
              <a:t>Each configuration provides minimum 65% LHV net CC efficiency at Midwest (ISO) conditions</a:t>
            </a:r>
          </a:p>
        </p:txBody>
      </p:sp>
      <p:pic>
        <p:nvPicPr>
          <p:cNvPr id="10" name="Picture 9" descr="A picture containing wall, indoor&#10;&#10;Description generated with very high confidence">
            <a:extLst>
              <a:ext uri="{FF2B5EF4-FFF2-40B4-BE49-F238E27FC236}">
                <a16:creationId xmlns:a16="http://schemas.microsoft.com/office/drawing/2014/main" id="{B51D6A65-A492-4334-90D9-4FF240C99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51" y="3904344"/>
            <a:ext cx="9119583" cy="2044910"/>
          </a:xfrm>
          <a:prstGeom prst="rect">
            <a:avLst/>
          </a:prstGeom>
        </p:spPr>
      </p:pic>
      <p:pic>
        <p:nvPicPr>
          <p:cNvPr id="15" name="Graphic 14" descr="Star">
            <a:extLst>
              <a:ext uri="{FF2B5EF4-FFF2-40B4-BE49-F238E27FC236}">
                <a16:creationId xmlns:a16="http://schemas.microsoft.com/office/drawing/2014/main" id="{9A27D9BF-B501-4E9D-BB02-74F2FBEE50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0809" y="3955987"/>
            <a:ext cx="369332" cy="369332"/>
          </a:xfrm>
          <a:prstGeom prst="rect">
            <a:avLst/>
          </a:prstGeom>
        </p:spPr>
      </p:pic>
      <p:sp>
        <p:nvSpPr>
          <p:cNvPr id="16" name="TextBox 15">
            <a:extLst>
              <a:ext uri="{FF2B5EF4-FFF2-40B4-BE49-F238E27FC236}">
                <a16:creationId xmlns:a16="http://schemas.microsoft.com/office/drawing/2014/main" id="{029DEBD2-34FE-468A-969C-3539327D647D}"/>
              </a:ext>
            </a:extLst>
          </p:cNvPr>
          <p:cNvSpPr txBox="1"/>
          <p:nvPr/>
        </p:nvSpPr>
        <p:spPr>
          <a:xfrm>
            <a:off x="10230141" y="3955986"/>
            <a:ext cx="1384920" cy="923330"/>
          </a:xfrm>
          <a:prstGeom prst="rect">
            <a:avLst/>
          </a:prstGeom>
          <a:noFill/>
        </p:spPr>
        <p:txBody>
          <a:bodyPr wrap="square" rtlCol="0">
            <a:spAutoFit/>
          </a:bodyPr>
          <a:lstStyle/>
          <a:p>
            <a:r>
              <a:rPr lang="en-US" dirty="0"/>
              <a:t>indicates an advanced feature</a:t>
            </a:r>
          </a:p>
        </p:txBody>
      </p:sp>
      <p:pic>
        <p:nvPicPr>
          <p:cNvPr id="17" name="Graphic 16" descr="Star">
            <a:extLst>
              <a:ext uri="{FF2B5EF4-FFF2-40B4-BE49-F238E27FC236}">
                <a16:creationId xmlns:a16="http://schemas.microsoft.com/office/drawing/2014/main" id="{2FC9941D-537B-48A8-BD78-306030B6ED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60809" y="5014781"/>
            <a:ext cx="369332" cy="369332"/>
          </a:xfrm>
          <a:prstGeom prst="rect">
            <a:avLst/>
          </a:prstGeom>
        </p:spPr>
      </p:pic>
      <p:sp>
        <p:nvSpPr>
          <p:cNvPr id="18" name="TextBox 17">
            <a:extLst>
              <a:ext uri="{FF2B5EF4-FFF2-40B4-BE49-F238E27FC236}">
                <a16:creationId xmlns:a16="http://schemas.microsoft.com/office/drawing/2014/main" id="{E5FCF271-FA5B-47D9-89AA-0200A2EFAE6B}"/>
              </a:ext>
            </a:extLst>
          </p:cNvPr>
          <p:cNvSpPr txBox="1"/>
          <p:nvPr/>
        </p:nvSpPr>
        <p:spPr>
          <a:xfrm>
            <a:off x="10230141" y="5014780"/>
            <a:ext cx="1526435" cy="923329"/>
          </a:xfrm>
          <a:prstGeom prst="rect">
            <a:avLst/>
          </a:prstGeom>
          <a:noFill/>
        </p:spPr>
        <p:txBody>
          <a:bodyPr wrap="square" rtlCol="0">
            <a:spAutoFit/>
          </a:bodyPr>
          <a:lstStyle/>
          <a:p>
            <a:r>
              <a:rPr lang="en-US" dirty="0"/>
              <a:t>indicates same value with baseline</a:t>
            </a:r>
          </a:p>
        </p:txBody>
      </p:sp>
    </p:spTree>
    <p:extLst>
      <p:ext uri="{BB962C8B-B14F-4D97-AF65-F5344CB8AC3E}">
        <p14:creationId xmlns:p14="http://schemas.microsoft.com/office/powerpoint/2010/main" val="109675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F1CB-60F7-4112-935F-29B21917A10B}"/>
              </a:ext>
            </a:extLst>
          </p:cNvPr>
          <p:cNvSpPr>
            <a:spLocks noGrp="1"/>
          </p:cNvSpPr>
          <p:nvPr>
            <p:ph type="ctrTitle"/>
          </p:nvPr>
        </p:nvSpPr>
        <p:spPr/>
        <p:txBody>
          <a:bodyPr>
            <a:normAutofit fontScale="90000"/>
          </a:bodyPr>
          <a:lstStyle/>
          <a:p>
            <a:r>
              <a:rPr lang="en-US" dirty="0"/>
              <a:t>Techno-economic Analysis</a:t>
            </a:r>
          </a:p>
        </p:txBody>
      </p:sp>
      <p:sp>
        <p:nvSpPr>
          <p:cNvPr id="3" name="Subtitle 2">
            <a:extLst>
              <a:ext uri="{FF2B5EF4-FFF2-40B4-BE49-F238E27FC236}">
                <a16:creationId xmlns:a16="http://schemas.microsoft.com/office/drawing/2014/main" id="{DF157257-9BB3-43CB-9FD7-8F1E4902BF9B}"/>
              </a:ext>
            </a:extLst>
          </p:cNvPr>
          <p:cNvSpPr>
            <a:spLocks noGrp="1"/>
          </p:cNvSpPr>
          <p:nvPr>
            <p:ph type="subTitle" idx="13"/>
          </p:nvPr>
        </p:nvSpPr>
        <p:spPr/>
        <p:txBody>
          <a:bodyPr/>
          <a:lstStyle/>
          <a:p>
            <a:r>
              <a:rPr lang="en-US"/>
              <a:t>Used Methodology and Assumptions</a:t>
            </a:r>
            <a:endParaRPr lang="en-US" dirty="0"/>
          </a:p>
        </p:txBody>
      </p:sp>
      <p:sp>
        <p:nvSpPr>
          <p:cNvPr id="4" name="Content Placeholder 3">
            <a:extLst>
              <a:ext uri="{FF2B5EF4-FFF2-40B4-BE49-F238E27FC236}">
                <a16:creationId xmlns:a16="http://schemas.microsoft.com/office/drawing/2014/main" id="{681C96E5-4695-401B-8BB2-2895F383171A}"/>
              </a:ext>
            </a:extLst>
          </p:cNvPr>
          <p:cNvSpPr>
            <a:spLocks noGrp="1"/>
          </p:cNvSpPr>
          <p:nvPr>
            <p:ph idx="1"/>
          </p:nvPr>
        </p:nvSpPr>
        <p:spPr>
          <a:xfrm>
            <a:off x="270628" y="1225479"/>
            <a:ext cx="6860048" cy="5073718"/>
          </a:xfrm>
        </p:spPr>
        <p:txBody>
          <a:bodyPr>
            <a:normAutofit fontScale="85000" lnSpcReduction="10000"/>
          </a:bodyPr>
          <a:lstStyle/>
          <a:p>
            <a:r>
              <a:rPr lang="en-US" dirty="0"/>
              <a:t>A cost estimation analysis was run for each case </a:t>
            </a:r>
          </a:p>
          <a:p>
            <a:r>
              <a:rPr lang="en-US" dirty="0"/>
              <a:t>The Quality Guidelines for Energy System Studies ( QGESS) method</a:t>
            </a:r>
            <a:r>
              <a:rPr lang="en-US" baseline="30000" dirty="0"/>
              <a:t>1</a:t>
            </a:r>
            <a:r>
              <a:rPr lang="en-US" dirty="0"/>
              <a:t> was used for cost estimation by using the “BBR4 Cost Spreadsheet Rev. E” template</a:t>
            </a:r>
          </a:p>
          <a:p>
            <a:r>
              <a:rPr lang="en-US" dirty="0"/>
              <a:t>The cost spreadsheet currently has rev.3 values for raw capital cost data</a:t>
            </a:r>
          </a:p>
          <a:p>
            <a:r>
              <a:rPr lang="en-US" dirty="0"/>
              <a:t>A cost scaling was made by using the QGESS Scaling Methodology</a:t>
            </a:r>
            <a:r>
              <a:rPr lang="en-US" baseline="30000" dirty="0"/>
              <a:t>2</a:t>
            </a:r>
            <a:r>
              <a:rPr lang="en-US" dirty="0"/>
              <a:t> for the H-Class Baseline configuration from F-Class (rev.4) values</a:t>
            </a:r>
          </a:p>
          <a:p>
            <a:r>
              <a:rPr lang="en-US" dirty="0"/>
              <a:t>Another cost scaling from H-Class Baseline to advanced blade configurations was made by using the QGESS method</a:t>
            </a:r>
          </a:p>
          <a:p>
            <a:endParaRPr lang="en-US" dirty="0"/>
          </a:p>
          <a:p>
            <a:endParaRPr lang="en-US" dirty="0"/>
          </a:p>
        </p:txBody>
      </p:sp>
      <p:sp>
        <p:nvSpPr>
          <p:cNvPr id="8" name="Rectangle 7">
            <a:extLst>
              <a:ext uri="{FF2B5EF4-FFF2-40B4-BE49-F238E27FC236}">
                <a16:creationId xmlns:a16="http://schemas.microsoft.com/office/drawing/2014/main" id="{C170A69A-FA89-469F-9FDE-AA3626855956}"/>
              </a:ext>
            </a:extLst>
          </p:cNvPr>
          <p:cNvSpPr/>
          <p:nvPr/>
        </p:nvSpPr>
        <p:spPr>
          <a:xfrm>
            <a:off x="7033961" y="2208754"/>
            <a:ext cx="993531" cy="2505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F-Class Baseline Bare Erected Costs</a:t>
            </a:r>
          </a:p>
        </p:txBody>
      </p:sp>
      <p:sp>
        <p:nvSpPr>
          <p:cNvPr id="9" name="Rectangle 8">
            <a:extLst>
              <a:ext uri="{FF2B5EF4-FFF2-40B4-BE49-F238E27FC236}">
                <a16:creationId xmlns:a16="http://schemas.microsoft.com/office/drawing/2014/main" id="{60E108CD-F6C2-41C4-ABC0-C097E0DDD7E8}"/>
              </a:ext>
            </a:extLst>
          </p:cNvPr>
          <p:cNvSpPr/>
          <p:nvPr/>
        </p:nvSpPr>
        <p:spPr>
          <a:xfrm>
            <a:off x="8265501" y="1799912"/>
            <a:ext cx="993531" cy="34817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H-Class Baseline Bare Erected Costs</a:t>
            </a:r>
          </a:p>
        </p:txBody>
      </p:sp>
      <p:cxnSp>
        <p:nvCxnSpPr>
          <p:cNvPr id="11" name="Straight Connector 10">
            <a:extLst>
              <a:ext uri="{FF2B5EF4-FFF2-40B4-BE49-F238E27FC236}">
                <a16:creationId xmlns:a16="http://schemas.microsoft.com/office/drawing/2014/main" id="{7A3084D8-9B4B-45E9-9EC6-2E3DC0DD7655}"/>
              </a:ext>
            </a:extLst>
          </p:cNvPr>
          <p:cNvCxnSpPr>
            <a:cxnSpLocks/>
          </p:cNvCxnSpPr>
          <p:nvPr/>
        </p:nvCxnSpPr>
        <p:spPr>
          <a:xfrm flipV="1">
            <a:off x="7825884" y="1799914"/>
            <a:ext cx="442054" cy="40884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5B6642EF-815E-48A9-8A15-AAD3B1B4386D}"/>
              </a:ext>
            </a:extLst>
          </p:cNvPr>
          <p:cNvCxnSpPr>
            <a:cxnSpLocks/>
          </p:cNvCxnSpPr>
          <p:nvPr/>
        </p:nvCxnSpPr>
        <p:spPr>
          <a:xfrm>
            <a:off x="7836876" y="4714562"/>
            <a:ext cx="448407" cy="567104"/>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6" name="Rectangle 15">
            <a:extLst>
              <a:ext uri="{FF2B5EF4-FFF2-40B4-BE49-F238E27FC236}">
                <a16:creationId xmlns:a16="http://schemas.microsoft.com/office/drawing/2014/main" id="{93530A39-B458-44A4-A46E-1772F5917F4F}"/>
              </a:ext>
            </a:extLst>
          </p:cNvPr>
          <p:cNvSpPr/>
          <p:nvPr/>
        </p:nvSpPr>
        <p:spPr>
          <a:xfrm>
            <a:off x="9497041" y="1481896"/>
            <a:ext cx="993531" cy="41162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Bare Erected Costs with Blade-1</a:t>
            </a:r>
          </a:p>
        </p:txBody>
      </p:sp>
      <p:sp>
        <p:nvSpPr>
          <p:cNvPr id="17" name="Rectangle 16">
            <a:extLst>
              <a:ext uri="{FF2B5EF4-FFF2-40B4-BE49-F238E27FC236}">
                <a16:creationId xmlns:a16="http://schemas.microsoft.com/office/drawing/2014/main" id="{29AFC6CC-E6A1-43E0-850E-3A29B3E0ADC3}"/>
              </a:ext>
            </a:extLst>
          </p:cNvPr>
          <p:cNvSpPr/>
          <p:nvPr/>
        </p:nvSpPr>
        <p:spPr>
          <a:xfrm>
            <a:off x="10921400" y="1640903"/>
            <a:ext cx="993531" cy="37982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Bare Erected Costs with Blade-n</a:t>
            </a:r>
          </a:p>
        </p:txBody>
      </p:sp>
      <p:cxnSp>
        <p:nvCxnSpPr>
          <p:cNvPr id="19" name="Straight Connector 18">
            <a:extLst>
              <a:ext uri="{FF2B5EF4-FFF2-40B4-BE49-F238E27FC236}">
                <a16:creationId xmlns:a16="http://schemas.microsoft.com/office/drawing/2014/main" id="{29A10D81-5E6A-4169-96F3-75B2C9BCB29E}"/>
              </a:ext>
            </a:extLst>
          </p:cNvPr>
          <p:cNvCxnSpPr/>
          <p:nvPr/>
        </p:nvCxnSpPr>
        <p:spPr>
          <a:xfrm flipV="1">
            <a:off x="9259032" y="1481896"/>
            <a:ext cx="238009" cy="318016"/>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1" name="Straight Connector 20">
            <a:extLst>
              <a:ext uri="{FF2B5EF4-FFF2-40B4-BE49-F238E27FC236}">
                <a16:creationId xmlns:a16="http://schemas.microsoft.com/office/drawing/2014/main" id="{118978C6-CEEE-4B4B-BBB4-C3DBBE632A8C}"/>
              </a:ext>
            </a:extLst>
          </p:cNvPr>
          <p:cNvCxnSpPr/>
          <p:nvPr/>
        </p:nvCxnSpPr>
        <p:spPr>
          <a:xfrm>
            <a:off x="9259032" y="5281666"/>
            <a:ext cx="238009" cy="31652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36D0A9F1-C6A7-493C-87EC-CD57B34D4A14}"/>
              </a:ext>
            </a:extLst>
          </p:cNvPr>
          <p:cNvSpPr txBox="1"/>
          <p:nvPr/>
        </p:nvSpPr>
        <p:spPr>
          <a:xfrm>
            <a:off x="10490572" y="3200048"/>
            <a:ext cx="336930" cy="523220"/>
          </a:xfrm>
          <a:prstGeom prst="rect">
            <a:avLst/>
          </a:prstGeom>
          <a:noFill/>
        </p:spPr>
        <p:txBody>
          <a:bodyPr wrap="square" rtlCol="0">
            <a:spAutoFit/>
          </a:bodyPr>
          <a:lstStyle/>
          <a:p>
            <a:r>
              <a:rPr lang="en-US" sz="2800" dirty="0"/>
              <a:t>…</a:t>
            </a:r>
          </a:p>
        </p:txBody>
      </p:sp>
      <p:cxnSp>
        <p:nvCxnSpPr>
          <p:cNvPr id="24" name="Straight Connector 23">
            <a:extLst>
              <a:ext uri="{FF2B5EF4-FFF2-40B4-BE49-F238E27FC236}">
                <a16:creationId xmlns:a16="http://schemas.microsoft.com/office/drawing/2014/main" id="{014BA27E-1BD4-4193-9B75-7F24B9993D97}"/>
              </a:ext>
            </a:extLst>
          </p:cNvPr>
          <p:cNvCxnSpPr>
            <a:cxnSpLocks/>
          </p:cNvCxnSpPr>
          <p:nvPr/>
        </p:nvCxnSpPr>
        <p:spPr>
          <a:xfrm flipV="1">
            <a:off x="9259032" y="1640903"/>
            <a:ext cx="1662368" cy="159010"/>
          </a:xfrm>
          <a:prstGeom prst="line">
            <a:avLst/>
          </a:prstGeom>
          <a:ln w="38100">
            <a:prstDash val="lgDash"/>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EA880F9-D283-4C79-B83E-0122320FDF9C}"/>
              </a:ext>
            </a:extLst>
          </p:cNvPr>
          <p:cNvCxnSpPr/>
          <p:nvPr/>
        </p:nvCxnSpPr>
        <p:spPr>
          <a:xfrm>
            <a:off x="9259032" y="5281666"/>
            <a:ext cx="1662368" cy="157514"/>
          </a:xfrm>
          <a:prstGeom prst="line">
            <a:avLst/>
          </a:prstGeom>
          <a:ln w="38100">
            <a:prstDash val="lgDash"/>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B920AAFB-C555-488B-BF21-8EC64B9C7498}"/>
              </a:ext>
            </a:extLst>
          </p:cNvPr>
          <p:cNvSpPr txBox="1"/>
          <p:nvPr/>
        </p:nvSpPr>
        <p:spPr>
          <a:xfrm>
            <a:off x="3888325" y="6257571"/>
            <a:ext cx="8613058" cy="400110"/>
          </a:xfrm>
          <a:prstGeom prst="rect">
            <a:avLst/>
          </a:prstGeom>
          <a:noFill/>
        </p:spPr>
        <p:txBody>
          <a:bodyPr wrap="square" rtlCol="0">
            <a:spAutoFit/>
          </a:bodyPr>
          <a:lstStyle/>
          <a:p>
            <a:pPr marL="228600" indent="-228600">
              <a:buAutoNum type="arabicPeriod"/>
            </a:pPr>
            <a:r>
              <a:rPr lang="en-US" sz="1000" i="1" dirty="0"/>
              <a:t>Gerdes K. , Summers W. M. and </a:t>
            </a:r>
            <a:r>
              <a:rPr lang="en-US" sz="1000" i="1" dirty="0" err="1"/>
              <a:t>Wimer</a:t>
            </a:r>
            <a:r>
              <a:rPr lang="en-US" sz="1000" i="1" dirty="0"/>
              <a:t> J., (2011), “Cost Estimation Methodology for NETL Assessments of Power Plant Performance”, DOE/NETL-2011/1455</a:t>
            </a:r>
          </a:p>
          <a:p>
            <a:pPr marL="228600" indent="-228600">
              <a:buAutoNum type="arabicPeriod"/>
            </a:pPr>
            <a:r>
              <a:rPr lang="en-US" sz="1000" i="1" dirty="0"/>
              <a:t>Turner M.J., and Pinkerton L.L., (2013), “Capital Cost Scaling Methodology”,  DOE/NETL-341/013113</a:t>
            </a:r>
          </a:p>
        </p:txBody>
      </p:sp>
    </p:spTree>
    <p:extLst>
      <p:ext uri="{BB962C8B-B14F-4D97-AF65-F5344CB8AC3E}">
        <p14:creationId xmlns:p14="http://schemas.microsoft.com/office/powerpoint/2010/main" val="3472268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5A5D-13B8-47CC-A617-599ABF7CE264}"/>
              </a:ext>
            </a:extLst>
          </p:cNvPr>
          <p:cNvSpPr>
            <a:spLocks noGrp="1"/>
          </p:cNvSpPr>
          <p:nvPr>
            <p:ph type="ctrTitle"/>
          </p:nvPr>
        </p:nvSpPr>
        <p:spPr/>
        <p:txBody>
          <a:bodyPr>
            <a:normAutofit fontScale="90000"/>
          </a:bodyPr>
          <a:lstStyle/>
          <a:p>
            <a:r>
              <a:rPr lang="en-US" dirty="0"/>
              <a:t>Techno-economic Analysis</a:t>
            </a:r>
          </a:p>
        </p:txBody>
      </p:sp>
      <p:sp>
        <p:nvSpPr>
          <p:cNvPr id="4" name="Subtitle 3">
            <a:extLst>
              <a:ext uri="{FF2B5EF4-FFF2-40B4-BE49-F238E27FC236}">
                <a16:creationId xmlns:a16="http://schemas.microsoft.com/office/drawing/2014/main" id="{06684715-4925-4B9D-8CF5-C69C534AC7A0}"/>
              </a:ext>
            </a:extLst>
          </p:cNvPr>
          <p:cNvSpPr>
            <a:spLocks noGrp="1"/>
          </p:cNvSpPr>
          <p:nvPr>
            <p:ph type="subTitle" idx="13"/>
          </p:nvPr>
        </p:nvSpPr>
        <p:spPr/>
        <p:txBody>
          <a:bodyPr/>
          <a:lstStyle/>
          <a:p>
            <a:r>
              <a:rPr lang="en-US"/>
              <a:t>Used Methodology and </a:t>
            </a:r>
            <a:r>
              <a:rPr lang="en-US" dirty="0"/>
              <a:t>Assumptions</a:t>
            </a:r>
            <a:r>
              <a:rPr lang="en-US"/>
              <a:t> (cont’d)</a:t>
            </a:r>
            <a:endParaRPr lang="en-US" dirty="0"/>
          </a:p>
          <a:p>
            <a:endParaRPr lang="en-US" dirty="0"/>
          </a:p>
        </p:txBody>
      </p:sp>
      <p:sp>
        <p:nvSpPr>
          <p:cNvPr id="3" name="Content Placeholder 2">
            <a:extLst>
              <a:ext uri="{FF2B5EF4-FFF2-40B4-BE49-F238E27FC236}">
                <a16:creationId xmlns:a16="http://schemas.microsoft.com/office/drawing/2014/main" id="{5904D87C-0D48-4AE8-B731-C6AE27BAC337}"/>
              </a:ext>
            </a:extLst>
          </p:cNvPr>
          <p:cNvSpPr>
            <a:spLocks noGrp="1"/>
          </p:cNvSpPr>
          <p:nvPr>
            <p:ph idx="1"/>
          </p:nvPr>
        </p:nvSpPr>
        <p:spPr>
          <a:xfrm>
            <a:off x="270627" y="1151591"/>
            <a:ext cx="11580921" cy="5064482"/>
          </a:xfrm>
        </p:spPr>
        <p:txBody>
          <a:bodyPr>
            <a:normAutofit fontScale="92500"/>
          </a:bodyPr>
          <a:lstStyle/>
          <a:p>
            <a:r>
              <a:rPr lang="en-US" dirty="0"/>
              <a:t>The engineering</a:t>
            </a:r>
            <a:r>
              <a:rPr lang="en-US"/>
              <a:t>, development</a:t>
            </a:r>
            <a:r>
              <a:rPr lang="en-US" dirty="0"/>
              <a:t>,</a:t>
            </a:r>
            <a:r>
              <a:rPr lang="en-US"/>
              <a:t> </a:t>
            </a:r>
            <a:r>
              <a:rPr lang="en-US" dirty="0"/>
              <a:t>and material costs of the advanced </a:t>
            </a:r>
            <a:r>
              <a:rPr lang="en-US"/>
              <a:t>blades were assumed </a:t>
            </a:r>
            <a:r>
              <a:rPr lang="en-US" dirty="0"/>
              <a:t>to be included in the scaled “Combustion Turbine Equipment Cost” from the baseline performance</a:t>
            </a:r>
          </a:p>
          <a:p>
            <a:r>
              <a:rPr lang="en-US" dirty="0"/>
              <a:t>The</a:t>
            </a:r>
            <a:r>
              <a:rPr lang="en-US"/>
              <a:t> following outputs were calculated </a:t>
            </a:r>
            <a:r>
              <a:rPr lang="en-US" dirty="0"/>
              <a:t>and compared for each </a:t>
            </a:r>
            <a:r>
              <a:rPr lang="en-US"/>
              <a:t>blade configuration</a:t>
            </a:r>
            <a:endParaRPr lang="en-US" dirty="0"/>
          </a:p>
          <a:p>
            <a:pPr lvl="1"/>
            <a:r>
              <a:rPr lang="en-US" dirty="0"/>
              <a:t>Cost of Electricity (COE)</a:t>
            </a:r>
          </a:p>
          <a:p>
            <a:pPr lvl="1"/>
            <a:r>
              <a:rPr lang="en-US" dirty="0"/>
              <a:t>Total Overnight Costs (TOC)</a:t>
            </a:r>
          </a:p>
          <a:p>
            <a:pPr lvl="1"/>
            <a:r>
              <a:rPr lang="en-US" dirty="0"/>
              <a:t>Total</a:t>
            </a:r>
            <a:r>
              <a:rPr lang="en-US"/>
              <a:t> As-Spent Costs </a:t>
            </a:r>
            <a:r>
              <a:rPr lang="en-US" dirty="0"/>
              <a:t>(TASC)</a:t>
            </a:r>
          </a:p>
          <a:p>
            <a:pPr lvl="1"/>
            <a:r>
              <a:rPr lang="en-US" dirty="0"/>
              <a:t>Owner’s Costs and Cost Breakdown</a:t>
            </a:r>
          </a:p>
          <a:p>
            <a:pPr lvl="1"/>
            <a:r>
              <a:rPr lang="en-US" dirty="0"/>
              <a:t>Operating Costs and Cost Breakdown</a:t>
            </a:r>
          </a:p>
          <a:p>
            <a:r>
              <a:rPr lang="en-US" dirty="0"/>
              <a:t>The</a:t>
            </a:r>
            <a:r>
              <a:rPr lang="en-US"/>
              <a:t> following sensitivities </a:t>
            </a:r>
            <a:r>
              <a:rPr lang="en-US" dirty="0"/>
              <a:t>were investigated for </a:t>
            </a:r>
            <a:r>
              <a:rPr lang="en-US"/>
              <a:t>each configuration</a:t>
            </a:r>
            <a:endParaRPr lang="en-US" dirty="0"/>
          </a:p>
          <a:p>
            <a:pPr lvl="1"/>
            <a:r>
              <a:rPr lang="en-US" dirty="0"/>
              <a:t>Natural Gas Fuel Price</a:t>
            </a:r>
          </a:p>
          <a:p>
            <a:pPr lvl="1"/>
            <a:r>
              <a:rPr lang="en-US" dirty="0"/>
              <a:t>Power Plant Capacity Factor</a:t>
            </a:r>
          </a:p>
          <a:p>
            <a:endParaRPr lang="en-US" dirty="0"/>
          </a:p>
        </p:txBody>
      </p:sp>
    </p:spTree>
    <p:extLst>
      <p:ext uri="{BB962C8B-B14F-4D97-AF65-F5344CB8AC3E}">
        <p14:creationId xmlns:p14="http://schemas.microsoft.com/office/powerpoint/2010/main" val="148673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9605-50DA-4B3F-BCFF-C21F757C067E}"/>
              </a:ext>
            </a:extLst>
          </p:cNvPr>
          <p:cNvSpPr>
            <a:spLocks noGrp="1"/>
          </p:cNvSpPr>
          <p:nvPr>
            <p:ph type="ctrTitle"/>
          </p:nvPr>
        </p:nvSpPr>
        <p:spPr/>
        <p:txBody>
          <a:bodyPr>
            <a:normAutofit fontScale="90000"/>
          </a:bodyPr>
          <a:lstStyle/>
          <a:p>
            <a:r>
              <a:rPr lang="en-US" dirty="0"/>
              <a:t>Thermo-economic Analysis</a:t>
            </a:r>
          </a:p>
        </p:txBody>
      </p:sp>
      <p:sp>
        <p:nvSpPr>
          <p:cNvPr id="3" name="Subtitle 2">
            <a:extLst>
              <a:ext uri="{FF2B5EF4-FFF2-40B4-BE49-F238E27FC236}">
                <a16:creationId xmlns:a16="http://schemas.microsoft.com/office/drawing/2014/main" id="{18174113-759E-4A55-8C64-0CABC856A828}"/>
              </a:ext>
            </a:extLst>
          </p:cNvPr>
          <p:cNvSpPr>
            <a:spLocks noGrp="1"/>
          </p:cNvSpPr>
          <p:nvPr>
            <p:ph type="subTitle" idx="13"/>
          </p:nvPr>
        </p:nvSpPr>
        <p:spPr/>
        <p:txBody>
          <a:bodyPr/>
          <a:lstStyle/>
          <a:p>
            <a:r>
              <a:rPr lang="en-US" dirty="0"/>
              <a:t>Cost of Electricity (COE)</a:t>
            </a:r>
          </a:p>
        </p:txBody>
      </p:sp>
      <p:graphicFrame>
        <p:nvGraphicFramePr>
          <p:cNvPr id="5" name="Content Placeholder 4">
            <a:extLst>
              <a:ext uri="{FF2B5EF4-FFF2-40B4-BE49-F238E27FC236}">
                <a16:creationId xmlns:a16="http://schemas.microsoft.com/office/drawing/2014/main" id="{8A08C553-69B6-4352-8244-3822A7B1F18A}"/>
              </a:ext>
            </a:extLst>
          </p:cNvPr>
          <p:cNvGraphicFramePr>
            <a:graphicFrameLocks noGrp="1"/>
          </p:cNvGraphicFramePr>
          <p:nvPr>
            <p:ph idx="1"/>
            <p:extLst>
              <p:ext uri="{D42A27DB-BD31-4B8C-83A1-F6EECF244321}">
                <p14:modId xmlns:p14="http://schemas.microsoft.com/office/powerpoint/2010/main" val="2715498773"/>
              </p:ext>
            </p:extLst>
          </p:nvPr>
        </p:nvGraphicFramePr>
        <p:xfrm>
          <a:off x="338972" y="1199854"/>
          <a:ext cx="11582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4E5EBC0-0F6D-4C79-B68A-2BE850F8B844}"/>
              </a:ext>
            </a:extLst>
          </p:cNvPr>
          <p:cNvSpPr txBox="1"/>
          <p:nvPr/>
        </p:nvSpPr>
        <p:spPr>
          <a:xfrm>
            <a:off x="1291227" y="1148118"/>
            <a:ext cx="606670" cy="369332"/>
          </a:xfrm>
          <a:prstGeom prst="rect">
            <a:avLst/>
          </a:prstGeom>
          <a:noFill/>
        </p:spPr>
        <p:txBody>
          <a:bodyPr wrap="square" rtlCol="0">
            <a:spAutoFit/>
          </a:bodyPr>
          <a:lstStyle/>
          <a:p>
            <a:r>
              <a:rPr lang="en-US" dirty="0">
                <a:solidFill>
                  <a:schemeClr val="accent4"/>
                </a:solidFill>
              </a:rPr>
              <a:t>41.9</a:t>
            </a:r>
          </a:p>
        </p:txBody>
      </p:sp>
      <p:sp>
        <p:nvSpPr>
          <p:cNvPr id="7" name="TextBox 6">
            <a:extLst>
              <a:ext uri="{FF2B5EF4-FFF2-40B4-BE49-F238E27FC236}">
                <a16:creationId xmlns:a16="http://schemas.microsoft.com/office/drawing/2014/main" id="{F3F3E728-E521-4781-8231-EC1C6BB50A50}"/>
              </a:ext>
            </a:extLst>
          </p:cNvPr>
          <p:cNvSpPr txBox="1"/>
          <p:nvPr/>
        </p:nvSpPr>
        <p:spPr>
          <a:xfrm>
            <a:off x="2481120" y="1370453"/>
            <a:ext cx="606670" cy="369332"/>
          </a:xfrm>
          <a:prstGeom prst="rect">
            <a:avLst/>
          </a:prstGeom>
          <a:noFill/>
        </p:spPr>
        <p:txBody>
          <a:bodyPr wrap="square" rtlCol="0">
            <a:spAutoFit/>
          </a:bodyPr>
          <a:lstStyle/>
          <a:p>
            <a:r>
              <a:rPr lang="en-US" dirty="0">
                <a:solidFill>
                  <a:schemeClr val="accent4"/>
                </a:solidFill>
              </a:rPr>
              <a:t>38.8</a:t>
            </a:r>
          </a:p>
        </p:txBody>
      </p:sp>
      <p:sp>
        <p:nvSpPr>
          <p:cNvPr id="8" name="TextBox 7">
            <a:extLst>
              <a:ext uri="{FF2B5EF4-FFF2-40B4-BE49-F238E27FC236}">
                <a16:creationId xmlns:a16="http://schemas.microsoft.com/office/drawing/2014/main" id="{A75D1977-A23F-4F6B-BC5C-5200EA1C278C}"/>
              </a:ext>
            </a:extLst>
          </p:cNvPr>
          <p:cNvSpPr txBox="1"/>
          <p:nvPr/>
        </p:nvSpPr>
        <p:spPr>
          <a:xfrm>
            <a:off x="3671013" y="1492466"/>
            <a:ext cx="606670" cy="369332"/>
          </a:xfrm>
          <a:prstGeom prst="rect">
            <a:avLst/>
          </a:prstGeom>
          <a:noFill/>
        </p:spPr>
        <p:txBody>
          <a:bodyPr wrap="square" rtlCol="0">
            <a:spAutoFit/>
          </a:bodyPr>
          <a:lstStyle/>
          <a:p>
            <a:r>
              <a:rPr lang="en-US" dirty="0">
                <a:solidFill>
                  <a:schemeClr val="accent4"/>
                </a:solidFill>
              </a:rPr>
              <a:t>37.3</a:t>
            </a:r>
          </a:p>
        </p:txBody>
      </p:sp>
      <p:sp>
        <p:nvSpPr>
          <p:cNvPr id="9" name="TextBox 8">
            <a:extLst>
              <a:ext uri="{FF2B5EF4-FFF2-40B4-BE49-F238E27FC236}">
                <a16:creationId xmlns:a16="http://schemas.microsoft.com/office/drawing/2014/main" id="{7D7E1960-9BE6-452C-802B-0F7095BE0058}"/>
              </a:ext>
            </a:extLst>
          </p:cNvPr>
          <p:cNvSpPr txBox="1"/>
          <p:nvPr/>
        </p:nvSpPr>
        <p:spPr>
          <a:xfrm>
            <a:off x="4860906" y="1555119"/>
            <a:ext cx="606670" cy="369332"/>
          </a:xfrm>
          <a:prstGeom prst="rect">
            <a:avLst/>
          </a:prstGeom>
          <a:noFill/>
        </p:spPr>
        <p:txBody>
          <a:bodyPr wrap="square" rtlCol="0">
            <a:spAutoFit/>
          </a:bodyPr>
          <a:lstStyle/>
          <a:p>
            <a:r>
              <a:rPr lang="en-US" dirty="0">
                <a:solidFill>
                  <a:schemeClr val="accent4"/>
                </a:solidFill>
              </a:rPr>
              <a:t>37.0</a:t>
            </a:r>
          </a:p>
        </p:txBody>
      </p:sp>
      <p:sp>
        <p:nvSpPr>
          <p:cNvPr id="10" name="TextBox 9">
            <a:extLst>
              <a:ext uri="{FF2B5EF4-FFF2-40B4-BE49-F238E27FC236}">
                <a16:creationId xmlns:a16="http://schemas.microsoft.com/office/drawing/2014/main" id="{CBBF8E4D-A160-426D-8504-F880CBC7BB95}"/>
              </a:ext>
            </a:extLst>
          </p:cNvPr>
          <p:cNvSpPr txBox="1"/>
          <p:nvPr/>
        </p:nvSpPr>
        <p:spPr>
          <a:xfrm>
            <a:off x="6098912" y="1607871"/>
            <a:ext cx="606670" cy="369332"/>
          </a:xfrm>
          <a:prstGeom prst="rect">
            <a:avLst/>
          </a:prstGeom>
          <a:noFill/>
        </p:spPr>
        <p:txBody>
          <a:bodyPr wrap="square" rtlCol="0">
            <a:spAutoFit/>
          </a:bodyPr>
          <a:lstStyle/>
          <a:p>
            <a:r>
              <a:rPr lang="en-US" dirty="0">
                <a:solidFill>
                  <a:schemeClr val="accent4"/>
                </a:solidFill>
              </a:rPr>
              <a:t>36.9</a:t>
            </a:r>
          </a:p>
        </p:txBody>
      </p:sp>
      <p:sp>
        <p:nvSpPr>
          <p:cNvPr id="11" name="TextBox 10">
            <a:extLst>
              <a:ext uri="{FF2B5EF4-FFF2-40B4-BE49-F238E27FC236}">
                <a16:creationId xmlns:a16="http://schemas.microsoft.com/office/drawing/2014/main" id="{7D424238-A8DE-4721-9FFD-FF1D19F46B64}"/>
              </a:ext>
            </a:extLst>
          </p:cNvPr>
          <p:cNvSpPr txBox="1"/>
          <p:nvPr/>
        </p:nvSpPr>
        <p:spPr>
          <a:xfrm>
            <a:off x="7288805" y="1607871"/>
            <a:ext cx="606670" cy="369332"/>
          </a:xfrm>
          <a:prstGeom prst="rect">
            <a:avLst/>
          </a:prstGeom>
          <a:noFill/>
        </p:spPr>
        <p:txBody>
          <a:bodyPr wrap="square" rtlCol="0">
            <a:spAutoFit/>
          </a:bodyPr>
          <a:lstStyle/>
          <a:p>
            <a:r>
              <a:rPr lang="en-US" dirty="0">
                <a:solidFill>
                  <a:schemeClr val="accent4"/>
                </a:solidFill>
              </a:rPr>
              <a:t>36.9</a:t>
            </a:r>
          </a:p>
        </p:txBody>
      </p:sp>
      <p:sp>
        <p:nvSpPr>
          <p:cNvPr id="12" name="TextBox 11">
            <a:extLst>
              <a:ext uri="{FF2B5EF4-FFF2-40B4-BE49-F238E27FC236}">
                <a16:creationId xmlns:a16="http://schemas.microsoft.com/office/drawing/2014/main" id="{099F0E16-B975-489C-AB62-93D56BB13446}"/>
              </a:ext>
            </a:extLst>
          </p:cNvPr>
          <p:cNvSpPr txBox="1"/>
          <p:nvPr/>
        </p:nvSpPr>
        <p:spPr>
          <a:xfrm>
            <a:off x="8478698" y="1492466"/>
            <a:ext cx="606670" cy="369332"/>
          </a:xfrm>
          <a:prstGeom prst="rect">
            <a:avLst/>
          </a:prstGeom>
          <a:noFill/>
        </p:spPr>
        <p:txBody>
          <a:bodyPr wrap="square" rtlCol="0">
            <a:spAutoFit/>
          </a:bodyPr>
          <a:lstStyle/>
          <a:p>
            <a:r>
              <a:rPr lang="en-US" dirty="0">
                <a:solidFill>
                  <a:schemeClr val="accent4"/>
                </a:solidFill>
              </a:rPr>
              <a:t>37.4</a:t>
            </a:r>
          </a:p>
        </p:txBody>
      </p:sp>
      <p:sp>
        <p:nvSpPr>
          <p:cNvPr id="13" name="TextBox 12">
            <a:extLst>
              <a:ext uri="{FF2B5EF4-FFF2-40B4-BE49-F238E27FC236}">
                <a16:creationId xmlns:a16="http://schemas.microsoft.com/office/drawing/2014/main" id="{1536AB46-AAA4-474A-92AC-81F9B62429D2}"/>
              </a:ext>
            </a:extLst>
          </p:cNvPr>
          <p:cNvSpPr txBox="1"/>
          <p:nvPr/>
        </p:nvSpPr>
        <p:spPr>
          <a:xfrm>
            <a:off x="9668591" y="1651831"/>
            <a:ext cx="612532" cy="369332"/>
          </a:xfrm>
          <a:prstGeom prst="rect">
            <a:avLst/>
          </a:prstGeom>
          <a:noFill/>
        </p:spPr>
        <p:txBody>
          <a:bodyPr wrap="square" rtlCol="0">
            <a:spAutoFit/>
          </a:bodyPr>
          <a:lstStyle/>
          <a:p>
            <a:r>
              <a:rPr lang="en-US" dirty="0">
                <a:solidFill>
                  <a:schemeClr val="accent4"/>
                </a:solidFill>
              </a:rPr>
              <a:t>36.6</a:t>
            </a:r>
          </a:p>
        </p:txBody>
      </p:sp>
      <p:sp>
        <p:nvSpPr>
          <p:cNvPr id="14" name="TextBox 13">
            <a:extLst>
              <a:ext uri="{FF2B5EF4-FFF2-40B4-BE49-F238E27FC236}">
                <a16:creationId xmlns:a16="http://schemas.microsoft.com/office/drawing/2014/main" id="{EE226FB7-2AF1-420A-BB59-6BF4BDFCC4D1}"/>
              </a:ext>
            </a:extLst>
          </p:cNvPr>
          <p:cNvSpPr txBox="1"/>
          <p:nvPr/>
        </p:nvSpPr>
        <p:spPr>
          <a:xfrm>
            <a:off x="10875340" y="1711182"/>
            <a:ext cx="606670" cy="369332"/>
          </a:xfrm>
          <a:prstGeom prst="rect">
            <a:avLst/>
          </a:prstGeom>
          <a:noFill/>
        </p:spPr>
        <p:txBody>
          <a:bodyPr wrap="square" rtlCol="0">
            <a:spAutoFit/>
          </a:bodyPr>
          <a:lstStyle/>
          <a:p>
            <a:r>
              <a:rPr lang="en-US" dirty="0">
                <a:solidFill>
                  <a:schemeClr val="accent4"/>
                </a:solidFill>
              </a:rPr>
              <a:t>36.1</a:t>
            </a:r>
          </a:p>
        </p:txBody>
      </p:sp>
      <p:sp>
        <p:nvSpPr>
          <p:cNvPr id="15" name="TextBox 14">
            <a:extLst>
              <a:ext uri="{FF2B5EF4-FFF2-40B4-BE49-F238E27FC236}">
                <a16:creationId xmlns:a16="http://schemas.microsoft.com/office/drawing/2014/main" id="{71ED1B42-588F-4994-8D94-7CF386A7C9DF}"/>
              </a:ext>
            </a:extLst>
          </p:cNvPr>
          <p:cNvSpPr txBox="1"/>
          <p:nvPr/>
        </p:nvSpPr>
        <p:spPr>
          <a:xfrm>
            <a:off x="1389185" y="5777890"/>
            <a:ext cx="9231923" cy="369332"/>
          </a:xfrm>
          <a:prstGeom prst="rect">
            <a:avLst/>
          </a:prstGeom>
          <a:noFill/>
        </p:spPr>
        <p:txBody>
          <a:bodyPr wrap="square" rtlCol="0">
            <a:spAutoFit/>
          </a:bodyPr>
          <a:lstStyle/>
          <a:p>
            <a:r>
              <a:rPr lang="en-US"/>
              <a:t>Cost of Electricity : </a:t>
            </a:r>
            <a:r>
              <a:rPr lang="en-US" dirty="0"/>
              <a:t>Blade 7 &lt; Blade 6 &lt; Blade 4 &lt; Blade 3 &lt; Blade 2 &lt; Blade 1 &lt; Blade 5</a:t>
            </a:r>
          </a:p>
        </p:txBody>
      </p:sp>
    </p:spTree>
    <p:extLst>
      <p:ext uri="{BB962C8B-B14F-4D97-AF65-F5344CB8AC3E}">
        <p14:creationId xmlns:p14="http://schemas.microsoft.com/office/powerpoint/2010/main" val="2978727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31C3-6DFE-432F-BEA5-0813B13BCFFB}"/>
              </a:ext>
            </a:extLst>
          </p:cNvPr>
          <p:cNvSpPr>
            <a:spLocks noGrp="1"/>
          </p:cNvSpPr>
          <p:nvPr>
            <p:ph type="ctrTitle"/>
          </p:nvPr>
        </p:nvSpPr>
        <p:spPr/>
        <p:txBody>
          <a:bodyPr>
            <a:normAutofit fontScale="90000"/>
          </a:bodyPr>
          <a:lstStyle/>
          <a:p>
            <a:r>
              <a:rPr lang="en-US" dirty="0"/>
              <a:t>Thermo-economic Analysis</a:t>
            </a:r>
          </a:p>
        </p:txBody>
      </p:sp>
      <p:sp>
        <p:nvSpPr>
          <p:cNvPr id="3" name="Subtitle 2">
            <a:extLst>
              <a:ext uri="{FF2B5EF4-FFF2-40B4-BE49-F238E27FC236}">
                <a16:creationId xmlns:a16="http://schemas.microsoft.com/office/drawing/2014/main" id="{25C7AF61-97AB-4AA9-9102-32A3BA1BEA15}"/>
              </a:ext>
            </a:extLst>
          </p:cNvPr>
          <p:cNvSpPr>
            <a:spLocks noGrp="1"/>
          </p:cNvSpPr>
          <p:nvPr>
            <p:ph type="subTitle" idx="13"/>
          </p:nvPr>
        </p:nvSpPr>
        <p:spPr/>
        <p:txBody>
          <a:bodyPr/>
          <a:lstStyle/>
          <a:p>
            <a:r>
              <a:rPr lang="en-US" dirty="0"/>
              <a:t>Total Overnight Cost (TOC) and Total-as-Spent Cost (TASC)</a:t>
            </a:r>
          </a:p>
        </p:txBody>
      </p:sp>
      <p:graphicFrame>
        <p:nvGraphicFramePr>
          <p:cNvPr id="5" name="Content Placeholder 4">
            <a:extLst>
              <a:ext uri="{FF2B5EF4-FFF2-40B4-BE49-F238E27FC236}">
                <a16:creationId xmlns:a16="http://schemas.microsoft.com/office/drawing/2014/main" id="{8268CB72-A8E7-43F7-AD69-3AB72229A57F}"/>
              </a:ext>
            </a:extLst>
          </p:cNvPr>
          <p:cNvGraphicFramePr>
            <a:graphicFrameLocks noGrp="1"/>
          </p:cNvGraphicFramePr>
          <p:nvPr>
            <p:ph idx="1"/>
            <p:extLst>
              <p:ext uri="{D42A27DB-BD31-4B8C-83A1-F6EECF244321}">
                <p14:modId xmlns:p14="http://schemas.microsoft.com/office/powerpoint/2010/main" val="2220954312"/>
              </p:ext>
            </p:extLst>
          </p:nvPr>
        </p:nvGraphicFramePr>
        <p:xfrm>
          <a:off x="269888" y="1151591"/>
          <a:ext cx="11582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125AADD-B04E-40BC-ABC4-F807B93C22E7}"/>
              </a:ext>
            </a:extLst>
          </p:cNvPr>
          <p:cNvSpPr txBox="1"/>
          <p:nvPr/>
        </p:nvSpPr>
        <p:spPr>
          <a:xfrm>
            <a:off x="2054942" y="5796610"/>
            <a:ext cx="7852523" cy="369332"/>
          </a:xfrm>
          <a:prstGeom prst="rect">
            <a:avLst/>
          </a:prstGeom>
          <a:noFill/>
        </p:spPr>
        <p:txBody>
          <a:bodyPr wrap="square" rtlCol="0">
            <a:spAutoFit/>
          </a:bodyPr>
          <a:lstStyle/>
          <a:p>
            <a:pPr algn="ctr"/>
            <a:r>
              <a:rPr lang="en-US" dirty="0"/>
              <a:t>TOC and TASC: Blade 5 &lt; Blade 1 &lt; Blade 3 &lt; Blade 2 &lt; Blade 4 &lt; Blade 6 &lt; Blade 7</a:t>
            </a:r>
          </a:p>
        </p:txBody>
      </p:sp>
    </p:spTree>
    <p:extLst>
      <p:ext uri="{BB962C8B-B14F-4D97-AF65-F5344CB8AC3E}">
        <p14:creationId xmlns:p14="http://schemas.microsoft.com/office/powerpoint/2010/main" val="2782927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784B-F0D4-4FE3-A842-1515FAB7260A}"/>
              </a:ext>
            </a:extLst>
          </p:cNvPr>
          <p:cNvSpPr>
            <a:spLocks noGrp="1"/>
          </p:cNvSpPr>
          <p:nvPr>
            <p:ph type="ctrTitle"/>
          </p:nvPr>
        </p:nvSpPr>
        <p:spPr/>
        <p:txBody>
          <a:bodyPr>
            <a:normAutofit fontScale="90000"/>
          </a:bodyPr>
          <a:lstStyle/>
          <a:p>
            <a:r>
              <a:rPr lang="en-US" dirty="0"/>
              <a:t>Thermo-economic Analysis</a:t>
            </a:r>
          </a:p>
        </p:txBody>
      </p:sp>
      <p:sp>
        <p:nvSpPr>
          <p:cNvPr id="3" name="Subtitle 2">
            <a:extLst>
              <a:ext uri="{FF2B5EF4-FFF2-40B4-BE49-F238E27FC236}">
                <a16:creationId xmlns:a16="http://schemas.microsoft.com/office/drawing/2014/main" id="{46BCC2A5-7C71-44CA-B316-7FC0F15604A2}"/>
              </a:ext>
            </a:extLst>
          </p:cNvPr>
          <p:cNvSpPr>
            <a:spLocks noGrp="1"/>
          </p:cNvSpPr>
          <p:nvPr>
            <p:ph type="subTitle" idx="13"/>
          </p:nvPr>
        </p:nvSpPr>
        <p:spPr/>
        <p:txBody>
          <a:bodyPr/>
          <a:lstStyle/>
          <a:p>
            <a:r>
              <a:rPr lang="en-US"/>
              <a:t>Total Overnight Cost Margin </a:t>
            </a:r>
            <a:r>
              <a:rPr lang="en-US" dirty="0"/>
              <a:t>and Cost Breakdown</a:t>
            </a:r>
          </a:p>
        </p:txBody>
      </p:sp>
      <p:sp>
        <p:nvSpPr>
          <p:cNvPr id="4" name="Content Placeholder 3">
            <a:extLst>
              <a:ext uri="{FF2B5EF4-FFF2-40B4-BE49-F238E27FC236}">
                <a16:creationId xmlns:a16="http://schemas.microsoft.com/office/drawing/2014/main" id="{CD17EB0D-C6D9-49D2-9D79-66EBCBDA6D6C}"/>
              </a:ext>
            </a:extLst>
          </p:cNvPr>
          <p:cNvSpPr>
            <a:spLocks noGrp="1"/>
          </p:cNvSpPr>
          <p:nvPr>
            <p:ph idx="1"/>
          </p:nvPr>
        </p:nvSpPr>
        <p:spPr>
          <a:xfrm>
            <a:off x="270626" y="1151591"/>
            <a:ext cx="11607709" cy="4649802"/>
          </a:xfrm>
        </p:spPr>
        <p:txBody>
          <a:bodyPr>
            <a:normAutofit/>
          </a:bodyPr>
          <a:lstStyle/>
          <a:p>
            <a:r>
              <a:rPr lang="en-US"/>
              <a:t>TOC</a:t>
            </a:r>
            <a:r>
              <a:rPr lang="en-US" sz="2000"/>
              <a:t> </a:t>
            </a:r>
            <a:r>
              <a:rPr lang="en-US" dirty="0"/>
              <a:t>margin is determined for the total plant cost upper degree of freedom to have at least H-Class </a:t>
            </a:r>
            <a:r>
              <a:rPr lang="en-US"/>
              <a:t>baseline COE values </a:t>
            </a:r>
            <a:r>
              <a:rPr lang="en-US" dirty="0"/>
              <a:t>($38.8/MWh)</a:t>
            </a:r>
          </a:p>
        </p:txBody>
      </p:sp>
      <p:graphicFrame>
        <p:nvGraphicFramePr>
          <p:cNvPr id="5" name="Chart 15">
            <a:extLst>
              <a:ext uri="{FF2B5EF4-FFF2-40B4-BE49-F238E27FC236}">
                <a16:creationId xmlns:a16="http://schemas.microsoft.com/office/drawing/2014/main" id="{64D8926D-18CA-40D2-B4A2-20C7C0665B7C}"/>
              </a:ext>
            </a:extLst>
          </p:cNvPr>
          <p:cNvGraphicFramePr>
            <a:graphicFrameLocks/>
          </p:cNvGraphicFramePr>
          <p:nvPr>
            <p:extLst>
              <p:ext uri="{D42A27DB-BD31-4B8C-83A1-F6EECF244321}">
                <p14:modId xmlns:p14="http://schemas.microsoft.com/office/powerpoint/2010/main" val="2505391722"/>
              </p:ext>
            </p:extLst>
          </p:nvPr>
        </p:nvGraphicFramePr>
        <p:xfrm>
          <a:off x="6809224" y="2254760"/>
          <a:ext cx="4878735" cy="3773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13">
            <a:extLst>
              <a:ext uri="{FF2B5EF4-FFF2-40B4-BE49-F238E27FC236}">
                <a16:creationId xmlns:a16="http://schemas.microsoft.com/office/drawing/2014/main" id="{8D382795-DA67-4E21-8CE4-A2205B784329}"/>
              </a:ext>
            </a:extLst>
          </p:cNvPr>
          <p:cNvGraphicFramePr>
            <a:graphicFrameLocks/>
          </p:cNvGraphicFramePr>
          <p:nvPr>
            <p:extLst>
              <p:ext uri="{D42A27DB-BD31-4B8C-83A1-F6EECF244321}">
                <p14:modId xmlns:p14="http://schemas.microsoft.com/office/powerpoint/2010/main" val="20814629"/>
              </p:ext>
            </p:extLst>
          </p:nvPr>
        </p:nvGraphicFramePr>
        <p:xfrm>
          <a:off x="600074" y="2583626"/>
          <a:ext cx="5495926" cy="346698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D083FB95-1AED-45A2-8A67-BDD353FCA185}"/>
              </a:ext>
            </a:extLst>
          </p:cNvPr>
          <p:cNvSpPr txBox="1"/>
          <p:nvPr/>
        </p:nvSpPr>
        <p:spPr>
          <a:xfrm>
            <a:off x="1788720" y="4067146"/>
            <a:ext cx="659423" cy="307777"/>
          </a:xfrm>
          <a:prstGeom prst="rect">
            <a:avLst/>
          </a:prstGeom>
          <a:noFill/>
        </p:spPr>
        <p:txBody>
          <a:bodyPr wrap="square" rtlCol="0">
            <a:spAutoFit/>
          </a:bodyPr>
          <a:lstStyle/>
          <a:p>
            <a:r>
              <a:rPr lang="en-US" sz="1400" b="1" dirty="0">
                <a:solidFill>
                  <a:schemeClr val="bg1"/>
                </a:solidFill>
              </a:rPr>
              <a:t>13.5%</a:t>
            </a:r>
          </a:p>
        </p:txBody>
      </p:sp>
      <p:sp>
        <p:nvSpPr>
          <p:cNvPr id="8" name="TextBox 7">
            <a:extLst>
              <a:ext uri="{FF2B5EF4-FFF2-40B4-BE49-F238E27FC236}">
                <a16:creationId xmlns:a16="http://schemas.microsoft.com/office/drawing/2014/main" id="{8DA270B3-91BE-4F73-A315-760D9EBCB2FE}"/>
              </a:ext>
            </a:extLst>
          </p:cNvPr>
          <p:cNvSpPr txBox="1"/>
          <p:nvPr/>
        </p:nvSpPr>
        <p:spPr>
          <a:xfrm>
            <a:off x="2409008" y="3989462"/>
            <a:ext cx="659423" cy="307777"/>
          </a:xfrm>
          <a:prstGeom prst="rect">
            <a:avLst/>
          </a:prstGeom>
          <a:noFill/>
        </p:spPr>
        <p:txBody>
          <a:bodyPr wrap="square" rtlCol="0">
            <a:spAutoFit/>
          </a:bodyPr>
          <a:lstStyle/>
          <a:p>
            <a:r>
              <a:rPr lang="en-US" sz="1400" b="1" dirty="0">
                <a:solidFill>
                  <a:schemeClr val="bg1"/>
                </a:solidFill>
              </a:rPr>
              <a:t>16.8%</a:t>
            </a:r>
          </a:p>
        </p:txBody>
      </p:sp>
      <p:sp>
        <p:nvSpPr>
          <p:cNvPr id="9" name="TextBox 8">
            <a:extLst>
              <a:ext uri="{FF2B5EF4-FFF2-40B4-BE49-F238E27FC236}">
                <a16:creationId xmlns:a16="http://schemas.microsoft.com/office/drawing/2014/main" id="{412F4F22-EC59-4875-BB8A-BEA58C07904C}"/>
              </a:ext>
            </a:extLst>
          </p:cNvPr>
          <p:cNvSpPr txBox="1"/>
          <p:nvPr/>
        </p:nvSpPr>
        <p:spPr>
          <a:xfrm>
            <a:off x="3050625" y="3986174"/>
            <a:ext cx="659423" cy="307777"/>
          </a:xfrm>
          <a:prstGeom prst="rect">
            <a:avLst/>
          </a:prstGeom>
          <a:noFill/>
        </p:spPr>
        <p:txBody>
          <a:bodyPr wrap="square" rtlCol="0">
            <a:spAutoFit/>
          </a:bodyPr>
          <a:lstStyle/>
          <a:p>
            <a:r>
              <a:rPr lang="en-US" sz="1400" b="1" dirty="0">
                <a:solidFill>
                  <a:schemeClr val="bg1"/>
                </a:solidFill>
              </a:rPr>
              <a:t>16.9%</a:t>
            </a:r>
          </a:p>
        </p:txBody>
      </p:sp>
      <p:sp>
        <p:nvSpPr>
          <p:cNvPr id="10" name="TextBox 9">
            <a:extLst>
              <a:ext uri="{FF2B5EF4-FFF2-40B4-BE49-F238E27FC236}">
                <a16:creationId xmlns:a16="http://schemas.microsoft.com/office/drawing/2014/main" id="{FA59A120-B3DA-4951-B7B5-0034A635D443}"/>
              </a:ext>
            </a:extLst>
          </p:cNvPr>
          <p:cNvSpPr txBox="1"/>
          <p:nvPr/>
        </p:nvSpPr>
        <p:spPr>
          <a:xfrm>
            <a:off x="3685375" y="3933138"/>
            <a:ext cx="659423" cy="307777"/>
          </a:xfrm>
          <a:prstGeom prst="rect">
            <a:avLst/>
          </a:prstGeom>
          <a:noFill/>
        </p:spPr>
        <p:txBody>
          <a:bodyPr wrap="square" rtlCol="0">
            <a:spAutoFit/>
          </a:bodyPr>
          <a:lstStyle/>
          <a:p>
            <a:r>
              <a:rPr lang="en-US" sz="1400" b="1" dirty="0">
                <a:solidFill>
                  <a:schemeClr val="bg1"/>
                </a:solidFill>
              </a:rPr>
              <a:t>17.1%</a:t>
            </a:r>
          </a:p>
        </p:txBody>
      </p:sp>
      <p:sp>
        <p:nvSpPr>
          <p:cNvPr id="11" name="TextBox 10">
            <a:extLst>
              <a:ext uri="{FF2B5EF4-FFF2-40B4-BE49-F238E27FC236}">
                <a16:creationId xmlns:a16="http://schemas.microsoft.com/office/drawing/2014/main" id="{023070E6-BB5A-4B9E-B54B-9812C7684D29}"/>
              </a:ext>
            </a:extLst>
          </p:cNvPr>
          <p:cNvSpPr txBox="1"/>
          <p:nvPr/>
        </p:nvSpPr>
        <p:spPr>
          <a:xfrm>
            <a:off x="4302319" y="4087027"/>
            <a:ext cx="659423" cy="307777"/>
          </a:xfrm>
          <a:prstGeom prst="rect">
            <a:avLst/>
          </a:prstGeom>
          <a:noFill/>
        </p:spPr>
        <p:txBody>
          <a:bodyPr wrap="square" rtlCol="0">
            <a:spAutoFit/>
          </a:bodyPr>
          <a:lstStyle/>
          <a:p>
            <a:r>
              <a:rPr lang="en-US" sz="1400" b="1" dirty="0">
                <a:solidFill>
                  <a:schemeClr val="bg1"/>
                </a:solidFill>
              </a:rPr>
              <a:t>12.5%</a:t>
            </a:r>
          </a:p>
        </p:txBody>
      </p:sp>
      <p:sp>
        <p:nvSpPr>
          <p:cNvPr id="12" name="TextBox 11">
            <a:extLst>
              <a:ext uri="{FF2B5EF4-FFF2-40B4-BE49-F238E27FC236}">
                <a16:creationId xmlns:a16="http://schemas.microsoft.com/office/drawing/2014/main" id="{A4D10F14-4A07-4357-9120-A61409830DDA}"/>
              </a:ext>
            </a:extLst>
          </p:cNvPr>
          <p:cNvSpPr txBox="1"/>
          <p:nvPr/>
        </p:nvSpPr>
        <p:spPr>
          <a:xfrm>
            <a:off x="4919263" y="3833679"/>
            <a:ext cx="659423" cy="307777"/>
          </a:xfrm>
          <a:prstGeom prst="rect">
            <a:avLst/>
          </a:prstGeom>
          <a:noFill/>
        </p:spPr>
        <p:txBody>
          <a:bodyPr wrap="square" rtlCol="0">
            <a:spAutoFit/>
          </a:bodyPr>
          <a:lstStyle/>
          <a:p>
            <a:r>
              <a:rPr lang="en-US" sz="1400" b="1" dirty="0">
                <a:solidFill>
                  <a:schemeClr val="bg1"/>
                </a:solidFill>
              </a:rPr>
              <a:t>19.9%</a:t>
            </a:r>
          </a:p>
        </p:txBody>
      </p:sp>
      <p:sp>
        <p:nvSpPr>
          <p:cNvPr id="13" name="TextBox 12">
            <a:extLst>
              <a:ext uri="{FF2B5EF4-FFF2-40B4-BE49-F238E27FC236}">
                <a16:creationId xmlns:a16="http://schemas.microsoft.com/office/drawing/2014/main" id="{32C4A611-0A63-48E7-B9AE-D23728B03836}"/>
              </a:ext>
            </a:extLst>
          </p:cNvPr>
          <p:cNvSpPr txBox="1"/>
          <p:nvPr/>
        </p:nvSpPr>
        <p:spPr>
          <a:xfrm>
            <a:off x="5549250" y="3588023"/>
            <a:ext cx="659423" cy="307777"/>
          </a:xfrm>
          <a:prstGeom prst="rect">
            <a:avLst/>
          </a:prstGeom>
          <a:noFill/>
        </p:spPr>
        <p:txBody>
          <a:bodyPr wrap="square" rtlCol="0">
            <a:spAutoFit/>
          </a:bodyPr>
          <a:lstStyle/>
          <a:p>
            <a:r>
              <a:rPr lang="en-US" sz="1400" b="1" dirty="0">
                <a:solidFill>
                  <a:schemeClr val="bg1"/>
                </a:solidFill>
              </a:rPr>
              <a:t>25.3%</a:t>
            </a:r>
          </a:p>
        </p:txBody>
      </p:sp>
    </p:spTree>
    <p:extLst>
      <p:ext uri="{BB962C8B-B14F-4D97-AF65-F5344CB8AC3E}">
        <p14:creationId xmlns:p14="http://schemas.microsoft.com/office/powerpoint/2010/main" val="1959054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D32-91AB-4231-81F0-94C9B57B1A87}"/>
              </a:ext>
            </a:extLst>
          </p:cNvPr>
          <p:cNvSpPr>
            <a:spLocks noGrp="1"/>
          </p:cNvSpPr>
          <p:nvPr>
            <p:ph type="ctrTitle"/>
          </p:nvPr>
        </p:nvSpPr>
        <p:spPr/>
        <p:txBody>
          <a:bodyPr>
            <a:normAutofit fontScale="90000"/>
          </a:bodyPr>
          <a:lstStyle/>
          <a:p>
            <a:r>
              <a:rPr lang="en-US" dirty="0"/>
              <a:t>Thermo-economic Analysis</a:t>
            </a:r>
          </a:p>
        </p:txBody>
      </p:sp>
      <p:sp>
        <p:nvSpPr>
          <p:cNvPr id="3" name="Subtitle 2">
            <a:extLst>
              <a:ext uri="{FF2B5EF4-FFF2-40B4-BE49-F238E27FC236}">
                <a16:creationId xmlns:a16="http://schemas.microsoft.com/office/drawing/2014/main" id="{DA6E1F44-CF0C-4A25-A050-6738E16C5F31}"/>
              </a:ext>
            </a:extLst>
          </p:cNvPr>
          <p:cNvSpPr>
            <a:spLocks noGrp="1"/>
          </p:cNvSpPr>
          <p:nvPr>
            <p:ph type="subTitle" idx="13"/>
          </p:nvPr>
        </p:nvSpPr>
        <p:spPr/>
        <p:txBody>
          <a:bodyPr/>
          <a:lstStyle/>
          <a:p>
            <a:r>
              <a:rPr lang="en-US" dirty="0"/>
              <a:t>Sensitivity of COE on Natural Gas Price</a:t>
            </a:r>
          </a:p>
        </p:txBody>
      </p:sp>
      <p:graphicFrame>
        <p:nvGraphicFramePr>
          <p:cNvPr id="8" name="Chart 7">
            <a:extLst>
              <a:ext uri="{FF2B5EF4-FFF2-40B4-BE49-F238E27FC236}">
                <a16:creationId xmlns:a16="http://schemas.microsoft.com/office/drawing/2014/main" id="{F084E342-C052-4767-9AE5-43F551066915}"/>
              </a:ext>
            </a:extLst>
          </p:cNvPr>
          <p:cNvGraphicFramePr>
            <a:graphicFrameLocks/>
          </p:cNvGraphicFramePr>
          <p:nvPr>
            <p:extLst>
              <p:ext uri="{D42A27DB-BD31-4B8C-83A1-F6EECF244321}">
                <p14:modId xmlns:p14="http://schemas.microsoft.com/office/powerpoint/2010/main" val="3636749355"/>
              </p:ext>
            </p:extLst>
          </p:nvPr>
        </p:nvGraphicFramePr>
        <p:xfrm>
          <a:off x="826477" y="1151591"/>
          <a:ext cx="10920046" cy="456340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93EA0DD3-1D57-4FE1-9BDB-BCF525B6EA62}"/>
              </a:ext>
            </a:extLst>
          </p:cNvPr>
          <p:cNvCxnSpPr>
            <a:cxnSpLocks/>
          </p:cNvCxnSpPr>
          <p:nvPr/>
        </p:nvCxnSpPr>
        <p:spPr>
          <a:xfrm>
            <a:off x="6606321" y="2031207"/>
            <a:ext cx="0" cy="2830939"/>
          </a:xfrm>
          <a:prstGeom prst="line">
            <a:avLst/>
          </a:prstGeom>
          <a:ln w="190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C964E70F-B071-40DA-B048-855039D1D205}"/>
              </a:ext>
            </a:extLst>
          </p:cNvPr>
          <p:cNvSpPr txBox="1"/>
          <p:nvPr/>
        </p:nvSpPr>
        <p:spPr>
          <a:xfrm>
            <a:off x="6606321" y="1819995"/>
            <a:ext cx="1400175" cy="7810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rgbClr val="FF0000"/>
                </a:solidFill>
              </a:rPr>
              <a:t>Study Base Price Level  ($3.78/MMBtu)</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E66439E-3DBE-47E6-92B6-B83AB104F5FF}"/>
                  </a:ext>
                </a:extLst>
              </p:cNvPr>
              <p:cNvSpPr txBox="1"/>
              <p:nvPr/>
            </p:nvSpPr>
            <p:spPr>
              <a:xfrm>
                <a:off x="2694991" y="5615410"/>
                <a:ext cx="7640994" cy="499880"/>
              </a:xfrm>
              <a:prstGeom prst="rect">
                <a:avLst/>
              </a:prstGeom>
              <a:noFill/>
            </p:spPr>
            <p:txBody>
              <a:bodyPr wrap="square" rtlCol="0">
                <a:spAutoFit/>
              </a:bodyPr>
              <a:lstStyle/>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𝐶𝑂𝐸</m:t>
                        </m:r>
                      </m:num>
                      <m:den>
                        <m:r>
                          <a:rPr lang="en-US" i="1" smtClean="0">
                            <a:latin typeface="Cambria Math" panose="02040503050406030204" pitchFamily="18" charset="0"/>
                          </a:rPr>
                          <m:t>𝜕</m:t>
                        </m:r>
                        <m:r>
                          <a:rPr lang="en-US" b="0" i="1" smtClean="0">
                            <a:latin typeface="Cambria Math" panose="02040503050406030204" pitchFamily="18" charset="0"/>
                          </a:rPr>
                          <m:t>𝑁𝐺</m:t>
                        </m:r>
                        <m:r>
                          <a:rPr lang="en-US" b="0" i="1" smtClean="0">
                            <a:latin typeface="Cambria Math" panose="02040503050406030204" pitchFamily="18" charset="0"/>
                          </a:rPr>
                          <m:t> </m:t>
                        </m:r>
                        <m:r>
                          <a:rPr lang="en-US" b="0" i="1" smtClean="0">
                            <a:latin typeface="Cambria Math" panose="02040503050406030204" pitchFamily="18" charset="0"/>
                          </a:rPr>
                          <m:t>𝑃𝑟𝑖𝑐𝑒</m:t>
                        </m:r>
                      </m:den>
                    </m:f>
                  </m:oMath>
                </a14:m>
                <a:r>
                  <a:rPr lang="en-US" dirty="0"/>
                  <a:t> : Blade 7 &lt; Blade 6 &lt; Blade 2 &lt; Blade 3 &lt; Blade 4 &lt; Blade 1 &lt; Blade 5</a:t>
                </a:r>
              </a:p>
            </p:txBody>
          </p:sp>
        </mc:Choice>
        <mc:Fallback xmlns="">
          <p:sp>
            <p:nvSpPr>
              <p:cNvPr id="12" name="TextBox 11">
                <a:extLst>
                  <a:ext uri="{FF2B5EF4-FFF2-40B4-BE49-F238E27FC236}">
                    <a16:creationId xmlns:a16="http://schemas.microsoft.com/office/drawing/2014/main" id="{7E66439E-3DBE-47E6-92B6-B83AB104F5FF}"/>
                  </a:ext>
                </a:extLst>
              </p:cNvPr>
              <p:cNvSpPr txBox="1">
                <a:spLocks noRot="1" noChangeAspect="1" noMove="1" noResize="1" noEditPoints="1" noAdjustHandles="1" noChangeArrowheads="1" noChangeShapeType="1" noTextEdit="1"/>
              </p:cNvSpPr>
              <p:nvPr/>
            </p:nvSpPr>
            <p:spPr>
              <a:xfrm>
                <a:off x="2694991" y="5615410"/>
                <a:ext cx="7640994" cy="499880"/>
              </a:xfrm>
              <a:prstGeom prst="rect">
                <a:avLst/>
              </a:prstGeom>
              <a:blipFill>
                <a:blip r:embed="rId4"/>
                <a:stretch>
                  <a:fillRect b="-7317"/>
                </a:stretch>
              </a:blipFill>
            </p:spPr>
            <p:txBody>
              <a:bodyPr/>
              <a:lstStyle/>
              <a:p>
                <a:r>
                  <a:rPr lang="en-US">
                    <a:noFill/>
                  </a:rPr>
                  <a:t> </a:t>
                </a:r>
              </a:p>
            </p:txBody>
          </p:sp>
        </mc:Fallback>
      </mc:AlternateContent>
    </p:spTree>
    <p:extLst>
      <p:ext uri="{BB962C8B-B14F-4D97-AF65-F5344CB8AC3E}">
        <p14:creationId xmlns:p14="http://schemas.microsoft.com/office/powerpoint/2010/main" val="147622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8851-AAB2-4607-B3D2-76E52263258E}"/>
              </a:ext>
            </a:extLst>
          </p:cNvPr>
          <p:cNvSpPr>
            <a:spLocks noGrp="1"/>
          </p:cNvSpPr>
          <p:nvPr>
            <p:ph type="ctrTitle"/>
          </p:nvPr>
        </p:nvSpPr>
        <p:spPr/>
        <p:txBody>
          <a:bodyPr>
            <a:normAutofit fontScale="90000"/>
          </a:bodyPr>
          <a:lstStyle/>
          <a:p>
            <a:r>
              <a:rPr lang="en-US" dirty="0"/>
              <a:t>Thermo-economic Analysis</a:t>
            </a:r>
          </a:p>
        </p:txBody>
      </p:sp>
      <p:sp>
        <p:nvSpPr>
          <p:cNvPr id="3" name="Subtitle 2">
            <a:extLst>
              <a:ext uri="{FF2B5EF4-FFF2-40B4-BE49-F238E27FC236}">
                <a16:creationId xmlns:a16="http://schemas.microsoft.com/office/drawing/2014/main" id="{F6061D7A-2AD1-4200-8C37-98C4AADC47C5}"/>
              </a:ext>
            </a:extLst>
          </p:cNvPr>
          <p:cNvSpPr>
            <a:spLocks noGrp="1"/>
          </p:cNvSpPr>
          <p:nvPr>
            <p:ph type="subTitle" idx="13"/>
          </p:nvPr>
        </p:nvSpPr>
        <p:spPr/>
        <p:txBody>
          <a:bodyPr/>
          <a:lstStyle/>
          <a:p>
            <a:r>
              <a:rPr lang="en-US" dirty="0"/>
              <a:t>Sensitivity of COE on Plant Capacity Factor</a:t>
            </a:r>
          </a:p>
        </p:txBody>
      </p:sp>
      <p:graphicFrame>
        <p:nvGraphicFramePr>
          <p:cNvPr id="5" name="Content Placeholder 4">
            <a:extLst>
              <a:ext uri="{FF2B5EF4-FFF2-40B4-BE49-F238E27FC236}">
                <a16:creationId xmlns:a16="http://schemas.microsoft.com/office/drawing/2014/main" id="{D093A5F8-0689-4311-AC29-049B791E7D88}"/>
              </a:ext>
            </a:extLst>
          </p:cNvPr>
          <p:cNvGraphicFramePr>
            <a:graphicFrameLocks noGrp="1"/>
          </p:cNvGraphicFramePr>
          <p:nvPr>
            <p:ph idx="1"/>
            <p:extLst>
              <p:ext uri="{D42A27DB-BD31-4B8C-83A1-F6EECF244321}">
                <p14:modId xmlns:p14="http://schemas.microsoft.com/office/powerpoint/2010/main" val="1933559136"/>
              </p:ext>
            </p:extLst>
          </p:nvPr>
        </p:nvGraphicFramePr>
        <p:xfrm>
          <a:off x="270628" y="1151591"/>
          <a:ext cx="11582400" cy="4572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19E23D8-2222-4C17-B973-6DF733747BD1}"/>
                  </a:ext>
                </a:extLst>
              </p:cNvPr>
              <p:cNvSpPr txBox="1"/>
              <p:nvPr/>
            </p:nvSpPr>
            <p:spPr>
              <a:xfrm>
                <a:off x="2153692" y="5615410"/>
                <a:ext cx="8291144" cy="530530"/>
              </a:xfrm>
              <a:prstGeom prst="rect">
                <a:avLst/>
              </a:prstGeom>
              <a:noFill/>
            </p:spPr>
            <p:txBody>
              <a:bodyPr wrap="square" rtlCol="0">
                <a:spAutoFit/>
              </a:bodyPr>
              <a:lstStyle/>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m:t>
                        </m:r>
                        <m:r>
                          <a:rPr lang="en-US" b="0" i="1" smtClean="0">
                            <a:latin typeface="Cambria Math" panose="02040503050406030204" pitchFamily="18" charset="0"/>
                          </a:rPr>
                          <m:t>𝐶𝑂𝐸</m:t>
                        </m:r>
                      </m:num>
                      <m:den>
                        <m:r>
                          <a:rPr lang="en-US" i="1" smtClean="0">
                            <a:latin typeface="Cambria Math" panose="02040503050406030204" pitchFamily="18" charset="0"/>
                          </a:rPr>
                          <m:t>𝜕</m:t>
                        </m:r>
                        <m:r>
                          <a:rPr lang="en-US" b="0" i="1" smtClean="0">
                            <a:latin typeface="Cambria Math" panose="02040503050406030204" pitchFamily="18" charset="0"/>
                          </a:rPr>
                          <m:t>𝐶𝑎𝑝𝑎𝑐𝑖𝑡𝑦</m:t>
                        </m:r>
                        <m:r>
                          <a:rPr lang="en-US" b="0" i="1" smtClean="0">
                            <a:latin typeface="Cambria Math" panose="02040503050406030204" pitchFamily="18" charset="0"/>
                          </a:rPr>
                          <m:t> </m:t>
                        </m:r>
                        <m:r>
                          <a:rPr lang="en-US" b="0" i="1" smtClean="0">
                            <a:latin typeface="Cambria Math" panose="02040503050406030204" pitchFamily="18" charset="0"/>
                          </a:rPr>
                          <m:t>𝐹𝑎𝑐𝑡𝑜𝑟</m:t>
                        </m:r>
                      </m:den>
                    </m:f>
                  </m:oMath>
                </a14:m>
                <a:r>
                  <a:rPr lang="en-US" dirty="0"/>
                  <a:t> : Blade 7 &lt; Blade 6 &lt; Blade 3 &lt; Blade 4 &lt; Blade 2 &lt; Blade 1 &lt; Blade 5</a:t>
                </a:r>
              </a:p>
            </p:txBody>
          </p:sp>
        </mc:Choice>
        <mc:Fallback xmlns="">
          <p:sp>
            <p:nvSpPr>
              <p:cNvPr id="6" name="TextBox 5">
                <a:extLst>
                  <a:ext uri="{FF2B5EF4-FFF2-40B4-BE49-F238E27FC236}">
                    <a16:creationId xmlns:a16="http://schemas.microsoft.com/office/drawing/2014/main" id="{F19E23D8-2222-4C17-B973-6DF733747BD1}"/>
                  </a:ext>
                </a:extLst>
              </p:cNvPr>
              <p:cNvSpPr txBox="1">
                <a:spLocks noRot="1" noChangeAspect="1" noMove="1" noResize="1" noEditPoints="1" noAdjustHandles="1" noChangeArrowheads="1" noChangeShapeType="1" noTextEdit="1"/>
              </p:cNvSpPr>
              <p:nvPr/>
            </p:nvSpPr>
            <p:spPr>
              <a:xfrm>
                <a:off x="2153692" y="5615410"/>
                <a:ext cx="8291144" cy="530530"/>
              </a:xfrm>
              <a:prstGeom prst="rect">
                <a:avLst/>
              </a:prstGeom>
              <a:blipFill>
                <a:blip r:embed="rId4"/>
                <a:stretch>
                  <a:fillRect b="-5747"/>
                </a:stretch>
              </a:blipFill>
            </p:spPr>
            <p:txBody>
              <a:bodyPr/>
              <a:lstStyle/>
              <a:p>
                <a:r>
                  <a:rPr lang="en-US">
                    <a:noFill/>
                  </a:rPr>
                  <a:t> </a:t>
                </a:r>
              </a:p>
            </p:txBody>
          </p:sp>
        </mc:Fallback>
      </mc:AlternateContent>
    </p:spTree>
    <p:extLst>
      <p:ext uri="{BB962C8B-B14F-4D97-AF65-F5344CB8AC3E}">
        <p14:creationId xmlns:p14="http://schemas.microsoft.com/office/powerpoint/2010/main" val="4271898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9E24-4E4E-41FF-8407-E733B5300AB5}"/>
              </a:ext>
            </a:extLst>
          </p:cNvPr>
          <p:cNvSpPr>
            <a:spLocks noGrp="1"/>
          </p:cNvSpPr>
          <p:nvPr>
            <p:ph type="ctrTitle"/>
          </p:nvPr>
        </p:nvSpPr>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4D83E23B-A679-40E9-BB52-D8117A43816F}"/>
              </a:ext>
            </a:extLst>
          </p:cNvPr>
          <p:cNvSpPr>
            <a:spLocks noGrp="1"/>
          </p:cNvSpPr>
          <p:nvPr>
            <p:ph idx="1"/>
          </p:nvPr>
        </p:nvSpPr>
        <p:spPr/>
        <p:txBody>
          <a:bodyPr/>
          <a:lstStyle/>
          <a:p>
            <a:r>
              <a:rPr lang="en-US" dirty="0"/>
              <a:t>Sensitivity analysis was made for CC performance parameters and the ranking of the impacts of turbine cooling parameters followed the same trend with the GT sensitivity:</a:t>
            </a:r>
          </a:p>
          <a:p>
            <a:endParaRPr lang="en-US" dirty="0"/>
          </a:p>
          <a:p>
            <a:r>
              <a:rPr lang="en-US" dirty="0"/>
              <a:t>7 different advanced blade configurations were determined for 65%+ CC efficiency</a:t>
            </a:r>
          </a:p>
          <a:p>
            <a:r>
              <a:rPr lang="en-US" dirty="0"/>
              <a:t>Techno-economic analysis was made for 7 blade configurations to find the best possible configuration </a:t>
            </a:r>
          </a:p>
          <a:p>
            <a:endParaRPr lang="en-US" dirty="0"/>
          </a:p>
        </p:txBody>
      </p:sp>
      <p:sp>
        <p:nvSpPr>
          <p:cNvPr id="4" name="TextBox 3">
            <a:extLst>
              <a:ext uri="{FF2B5EF4-FFF2-40B4-BE49-F238E27FC236}">
                <a16:creationId xmlns:a16="http://schemas.microsoft.com/office/drawing/2014/main" id="{77F09734-5253-42FB-8E6F-5A4532C0CFF2}"/>
              </a:ext>
            </a:extLst>
          </p:cNvPr>
          <p:cNvSpPr txBox="1"/>
          <p:nvPr/>
        </p:nvSpPr>
        <p:spPr>
          <a:xfrm>
            <a:off x="1722875" y="2373453"/>
            <a:ext cx="9486416" cy="400110"/>
          </a:xfrm>
          <a:prstGeom prst="rect">
            <a:avLst/>
          </a:prstGeom>
          <a:noFill/>
        </p:spPr>
        <p:txBody>
          <a:bodyPr wrap="square" rtlCol="0">
            <a:spAutoFit/>
          </a:bodyPr>
          <a:lstStyle/>
          <a:p>
            <a:r>
              <a:rPr lang="en-US" sz="2000" dirty="0">
                <a:solidFill>
                  <a:srgbClr val="FF0000"/>
                </a:solidFill>
              </a:rPr>
              <a:t>Advanced Metals &gt; Film Cooling Eff. &gt; Int. Cooling Eff. &gt; Purge Fraction &gt; Advanced TBC </a:t>
            </a:r>
          </a:p>
        </p:txBody>
      </p:sp>
    </p:spTree>
    <p:extLst>
      <p:ext uri="{BB962C8B-B14F-4D97-AF65-F5344CB8AC3E}">
        <p14:creationId xmlns:p14="http://schemas.microsoft.com/office/powerpoint/2010/main" val="254788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Objective</a:t>
            </a:r>
          </a:p>
        </p:txBody>
      </p:sp>
      <p:sp>
        <p:nvSpPr>
          <p:cNvPr id="2" name="Content Placeholder 1"/>
          <p:cNvSpPr>
            <a:spLocks noGrp="1"/>
          </p:cNvSpPr>
          <p:nvPr>
            <p:ph idx="1"/>
          </p:nvPr>
        </p:nvSpPr>
        <p:spPr>
          <a:xfrm>
            <a:off x="270627" y="1098649"/>
            <a:ext cx="11580921" cy="5117094"/>
          </a:xfrm>
        </p:spPr>
        <p:txBody>
          <a:bodyPr>
            <a:normAutofit lnSpcReduction="10000"/>
          </a:bodyPr>
          <a:lstStyle/>
          <a:p>
            <a:r>
              <a:rPr lang="en-US" dirty="0"/>
              <a:t>This study aims to evaluate impacts </a:t>
            </a:r>
            <a:r>
              <a:rPr lang="en-US"/>
              <a:t>on NGCC </a:t>
            </a:r>
            <a:r>
              <a:rPr lang="en-US" dirty="0"/>
              <a:t>efficiency from general turbine cooling parameters such as:</a:t>
            </a:r>
          </a:p>
          <a:p>
            <a:pPr lvl="1"/>
            <a:r>
              <a:rPr lang="en-US" dirty="0"/>
              <a:t>Various cooling configurations</a:t>
            </a:r>
          </a:p>
          <a:p>
            <a:pPr lvl="1"/>
            <a:r>
              <a:rPr lang="en-US" dirty="0"/>
              <a:t>External blade cooling effectiveness</a:t>
            </a:r>
          </a:p>
          <a:p>
            <a:pPr lvl="1"/>
            <a:r>
              <a:rPr lang="en-US" dirty="0"/>
              <a:t>Internal blade cooling effectiveness</a:t>
            </a:r>
          </a:p>
          <a:p>
            <a:pPr lvl="1"/>
            <a:r>
              <a:rPr lang="en-US" dirty="0"/>
              <a:t>Material properties</a:t>
            </a:r>
          </a:p>
          <a:p>
            <a:pPr lvl="1"/>
            <a:r>
              <a:rPr lang="en-US" dirty="0"/>
              <a:t>Thermal </a:t>
            </a:r>
            <a:r>
              <a:rPr lang="en-US"/>
              <a:t>barrier coatings</a:t>
            </a:r>
            <a:r>
              <a:rPr lang="en-US" dirty="0"/>
              <a:t>(</a:t>
            </a:r>
            <a:r>
              <a:rPr lang="en-US"/>
              <a:t>TBCs)</a:t>
            </a:r>
            <a:endParaRPr lang="en-US" dirty="0"/>
          </a:p>
          <a:p>
            <a:r>
              <a:rPr lang="en-US" dirty="0"/>
              <a:t>The ultimate goal is to identify and evaluate cooling technologies that will lead to combined cycle efficiency of 65% and more</a:t>
            </a:r>
          </a:p>
          <a:p>
            <a:r>
              <a:rPr lang="en-US" dirty="0"/>
              <a:t>The model will also be able to analyze the effects of pressure gain combustion, and cooling of the coolant flow on NGCC performance</a:t>
            </a:r>
          </a:p>
          <a:p>
            <a:endParaRPr lang="en-US" dirty="0"/>
          </a:p>
        </p:txBody>
      </p:sp>
    </p:spTree>
    <p:extLst>
      <p:ext uri="{BB962C8B-B14F-4D97-AF65-F5344CB8AC3E}">
        <p14:creationId xmlns:p14="http://schemas.microsoft.com/office/powerpoint/2010/main" val="836527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27FA-2477-4BF3-B7F3-AC51CC53D8DE}"/>
              </a:ext>
            </a:extLst>
          </p:cNvPr>
          <p:cNvSpPr>
            <a:spLocks noGrp="1"/>
          </p:cNvSpPr>
          <p:nvPr>
            <p:ph type="ctrTitle"/>
          </p:nvPr>
        </p:nvSpPr>
        <p:spPr/>
        <p:txBody>
          <a:bodyPr>
            <a:normAutofit fontScale="90000"/>
          </a:bodyPr>
          <a:lstStyle/>
          <a:p>
            <a:r>
              <a:rPr lang="en-US"/>
              <a:t>Conclusion</a:t>
            </a:r>
            <a:r>
              <a:rPr lang="en-US" dirty="0"/>
              <a:t>(</a:t>
            </a:r>
            <a:r>
              <a:rPr lang="en-US"/>
              <a:t>cont’d)</a:t>
            </a:r>
            <a:endParaRPr lang="en-US" dirty="0"/>
          </a:p>
        </p:txBody>
      </p:sp>
      <p:pic>
        <p:nvPicPr>
          <p:cNvPr id="8" name="Content Placeholder 7">
            <a:extLst>
              <a:ext uri="{FF2B5EF4-FFF2-40B4-BE49-F238E27FC236}">
                <a16:creationId xmlns:a16="http://schemas.microsoft.com/office/drawing/2014/main" id="{028A313C-CE13-4853-8726-9B1CAD1A59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7809" y="1642809"/>
            <a:ext cx="8836381" cy="2214604"/>
          </a:xfrm>
        </p:spPr>
      </p:pic>
      <p:sp>
        <p:nvSpPr>
          <p:cNvPr id="17" name="TextBox 16">
            <a:extLst>
              <a:ext uri="{FF2B5EF4-FFF2-40B4-BE49-F238E27FC236}">
                <a16:creationId xmlns:a16="http://schemas.microsoft.com/office/drawing/2014/main" id="{8B94C965-B391-490C-A991-E777328288BF}"/>
              </a:ext>
            </a:extLst>
          </p:cNvPr>
          <p:cNvSpPr txBox="1"/>
          <p:nvPr/>
        </p:nvSpPr>
        <p:spPr>
          <a:xfrm>
            <a:off x="2328126" y="4042137"/>
            <a:ext cx="8186063" cy="400110"/>
          </a:xfrm>
          <a:prstGeom prst="rect">
            <a:avLst/>
          </a:prstGeom>
          <a:noFill/>
        </p:spPr>
        <p:txBody>
          <a:bodyPr wrap="square" rtlCol="0">
            <a:spAutoFit/>
          </a:bodyPr>
          <a:lstStyle/>
          <a:p>
            <a:r>
              <a:rPr lang="en-US" b="1" dirty="0">
                <a:solidFill>
                  <a:srgbClr val="FF0000"/>
                </a:solidFill>
              </a:rPr>
              <a:t>Overall Rank:         6                5                3               4               7                2                 1</a:t>
            </a:r>
            <a:r>
              <a:rPr lang="en-US" sz="2000" b="1" dirty="0">
                <a:solidFill>
                  <a:srgbClr val="FF0000"/>
                </a:solidFill>
              </a:rPr>
              <a:t>                         </a:t>
            </a:r>
            <a:endParaRPr lang="en-US" b="1" dirty="0">
              <a:solidFill>
                <a:srgbClr val="FF0000"/>
              </a:solidFill>
            </a:endParaRPr>
          </a:p>
        </p:txBody>
      </p:sp>
      <p:sp>
        <p:nvSpPr>
          <p:cNvPr id="18" name="TextBox 17">
            <a:extLst>
              <a:ext uri="{FF2B5EF4-FFF2-40B4-BE49-F238E27FC236}">
                <a16:creationId xmlns:a16="http://schemas.microsoft.com/office/drawing/2014/main" id="{9198F24F-E190-46C3-8C44-53FC2FEF6D27}"/>
              </a:ext>
            </a:extLst>
          </p:cNvPr>
          <p:cNvSpPr txBox="1"/>
          <p:nvPr/>
        </p:nvSpPr>
        <p:spPr>
          <a:xfrm>
            <a:off x="270628" y="4411469"/>
            <a:ext cx="11708936"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Century Gothic" panose="020B0502020202020204" pitchFamily="34" charset="0"/>
              </a:rPr>
              <a:t>The top 3 best configurations feature advanced film cooling and advanced internal cooling together (blades 3, 6,</a:t>
            </a:r>
            <a:r>
              <a:rPr lang="en-US" dirty="0"/>
              <a:t> </a:t>
            </a:r>
            <a:r>
              <a:rPr lang="en-US" b="1" dirty="0">
                <a:latin typeface="Century Gothic" panose="020B0502020202020204" pitchFamily="34" charset="0"/>
              </a:rPr>
              <a:t>and 7)</a:t>
            </a:r>
          </a:p>
          <a:p>
            <a:pPr marL="285750" indent="-285750">
              <a:buFont typeface="Arial" panose="020B0604020202020204" pitchFamily="34" charset="0"/>
              <a:buChar char="•"/>
            </a:pPr>
            <a:r>
              <a:rPr lang="en-US" b="1" dirty="0">
                <a:latin typeface="Century Gothic" panose="020B0502020202020204" pitchFamily="34" charset="0"/>
              </a:rPr>
              <a:t>Between advanced TBC materials and advanced internal cooling, the latter provides more improvement (blades 3 and 4)</a:t>
            </a:r>
          </a:p>
          <a:p>
            <a:pPr marL="285750" indent="-285750">
              <a:buFont typeface="Arial" panose="020B0604020202020204" pitchFamily="34" charset="0"/>
              <a:buChar char="•"/>
            </a:pPr>
            <a:r>
              <a:rPr lang="en-US" b="1" dirty="0">
                <a:latin typeface="Century Gothic" panose="020B0502020202020204" pitchFamily="34" charset="0"/>
              </a:rPr>
              <a:t>Advanced internal and external cooling features also increase operating costs due to increased maintenance and production costs</a:t>
            </a:r>
          </a:p>
        </p:txBody>
      </p:sp>
      <p:pic>
        <p:nvPicPr>
          <p:cNvPr id="3" name="Picture 2">
            <a:extLst>
              <a:ext uri="{FF2B5EF4-FFF2-40B4-BE49-F238E27FC236}">
                <a16:creationId xmlns:a16="http://schemas.microsoft.com/office/drawing/2014/main" id="{8985E042-126A-4390-84DE-342992654585}"/>
              </a:ext>
            </a:extLst>
          </p:cNvPr>
          <p:cNvPicPr>
            <a:picLocks noChangeAspect="1"/>
          </p:cNvPicPr>
          <p:nvPr/>
        </p:nvPicPr>
        <p:blipFill>
          <a:blip r:embed="rId4"/>
          <a:stretch>
            <a:fillRect/>
          </a:stretch>
        </p:blipFill>
        <p:spPr>
          <a:xfrm>
            <a:off x="3721325" y="989524"/>
            <a:ext cx="4303125" cy="401800"/>
          </a:xfrm>
          <a:prstGeom prst="rect">
            <a:avLst/>
          </a:prstGeom>
        </p:spPr>
      </p:pic>
    </p:spTree>
    <p:extLst>
      <p:ext uri="{BB962C8B-B14F-4D97-AF65-F5344CB8AC3E}">
        <p14:creationId xmlns:p14="http://schemas.microsoft.com/office/powerpoint/2010/main" val="3834312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8084456" y="117350"/>
            <a:ext cx="3976915" cy="2487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8C93D"/>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73838"/>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73838"/>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i="0" baseline="0" dirty="0">
                <a:solidFill>
                  <a:schemeClr val="bg1"/>
                </a:solidFill>
                <a:latin typeface="Century Gothic" panose="020B0502020202020204" pitchFamily="34" charset="0"/>
              </a:rPr>
              <a:t>Month Day, Year</a:t>
            </a:r>
          </a:p>
        </p:txBody>
      </p:sp>
      <p:sp>
        <p:nvSpPr>
          <p:cNvPr id="7" name="Title 6">
            <a:extLst>
              <a:ext uri="{FF2B5EF4-FFF2-40B4-BE49-F238E27FC236}">
                <a16:creationId xmlns:a16="http://schemas.microsoft.com/office/drawing/2014/main" id="{1119F784-9E17-4C76-9859-9FC67AA9F5DA}"/>
              </a:ext>
            </a:extLst>
          </p:cNvPr>
          <p:cNvSpPr>
            <a:spLocks noGrp="1"/>
          </p:cNvSpPr>
          <p:nvPr>
            <p:ph type="ctrTitle"/>
          </p:nvPr>
        </p:nvSpPr>
        <p:spPr>
          <a:xfrm>
            <a:off x="305539" y="2828020"/>
            <a:ext cx="11580921" cy="600980"/>
          </a:xfrm>
        </p:spPr>
        <p:txBody>
          <a:bodyPr>
            <a:noAutofit/>
          </a:bodyPr>
          <a:lstStyle/>
          <a:p>
            <a:pPr algn="ctr"/>
            <a:r>
              <a:rPr lang="en-US" dirty="0"/>
              <a:t>Questions/Comments</a:t>
            </a:r>
          </a:p>
        </p:txBody>
      </p:sp>
    </p:spTree>
    <p:extLst>
      <p:ext uri="{BB962C8B-B14F-4D97-AF65-F5344CB8AC3E}">
        <p14:creationId xmlns:p14="http://schemas.microsoft.com/office/powerpoint/2010/main" val="18113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1F2A-B3BD-40CC-B276-23E87DA51ACB}"/>
              </a:ext>
            </a:extLst>
          </p:cNvPr>
          <p:cNvSpPr>
            <a:spLocks noGrp="1"/>
          </p:cNvSpPr>
          <p:nvPr>
            <p:ph type="ctrTitle"/>
          </p:nvPr>
        </p:nvSpPr>
        <p:spPr/>
        <p:txBody>
          <a:bodyPr>
            <a:normAutofit fontScale="90000"/>
          </a:bodyPr>
          <a:lstStyle/>
          <a:p>
            <a:r>
              <a:rPr lang="en-US" dirty="0"/>
              <a:t>NGCC Simulation Development</a:t>
            </a:r>
          </a:p>
        </p:txBody>
      </p:sp>
      <p:sp>
        <p:nvSpPr>
          <p:cNvPr id="3" name="Subtitle 2">
            <a:extLst>
              <a:ext uri="{FF2B5EF4-FFF2-40B4-BE49-F238E27FC236}">
                <a16:creationId xmlns:a16="http://schemas.microsoft.com/office/drawing/2014/main" id="{BC8271D9-8F47-4B12-89F9-6F5B95C9D06B}"/>
              </a:ext>
            </a:extLst>
          </p:cNvPr>
          <p:cNvSpPr>
            <a:spLocks noGrp="1"/>
          </p:cNvSpPr>
          <p:nvPr>
            <p:ph type="subTitle" idx="13"/>
          </p:nvPr>
        </p:nvSpPr>
        <p:spPr/>
        <p:txBody>
          <a:bodyPr/>
          <a:lstStyle/>
          <a:p>
            <a:r>
              <a:rPr lang="en-US" dirty="0"/>
              <a:t>Analysis Tool</a:t>
            </a:r>
          </a:p>
        </p:txBody>
      </p:sp>
      <p:sp>
        <p:nvSpPr>
          <p:cNvPr id="4" name="Content Placeholder 3">
            <a:extLst>
              <a:ext uri="{FF2B5EF4-FFF2-40B4-BE49-F238E27FC236}">
                <a16:creationId xmlns:a16="http://schemas.microsoft.com/office/drawing/2014/main" id="{F62370CE-2E13-4581-8060-9D96FD2E0635}"/>
              </a:ext>
            </a:extLst>
          </p:cNvPr>
          <p:cNvSpPr>
            <a:spLocks noGrp="1"/>
          </p:cNvSpPr>
          <p:nvPr>
            <p:ph idx="1"/>
          </p:nvPr>
        </p:nvSpPr>
        <p:spPr>
          <a:xfrm>
            <a:off x="270627" y="1449238"/>
            <a:ext cx="11817980" cy="4572002"/>
          </a:xfrm>
        </p:spPr>
        <p:txBody>
          <a:bodyPr>
            <a:normAutofit/>
          </a:bodyPr>
          <a:lstStyle/>
          <a:p>
            <a:r>
              <a:rPr lang="en-US" sz="2600" dirty="0"/>
              <a:t>An ASPEN Plus model (NGCC-Sim) has been developed in NETL for NGCC analyses</a:t>
            </a:r>
            <a:r>
              <a:rPr lang="en-US" sz="2600" baseline="30000" dirty="0"/>
              <a:t>1</a:t>
            </a:r>
            <a:endParaRPr lang="en-US" sz="2600" dirty="0"/>
          </a:p>
          <a:p>
            <a:r>
              <a:rPr lang="en-US" sz="2600" dirty="0"/>
              <a:t>Cooled Gas Turbine Model (CGTM) is developed in MATLAB/Simulink and validated with H-Class GT data</a:t>
            </a:r>
            <a:r>
              <a:rPr lang="en-US" sz="2600" baseline="30000" dirty="0"/>
              <a:t>2</a:t>
            </a:r>
          </a:p>
        </p:txBody>
      </p:sp>
      <p:pic>
        <p:nvPicPr>
          <p:cNvPr id="5" name="Picture 4">
            <a:extLst>
              <a:ext uri="{FF2B5EF4-FFF2-40B4-BE49-F238E27FC236}">
                <a16:creationId xmlns:a16="http://schemas.microsoft.com/office/drawing/2014/main" id="{17C28DCE-BF18-4D8B-96C0-960221F54379}"/>
              </a:ext>
            </a:extLst>
          </p:cNvPr>
          <p:cNvPicPr>
            <a:picLocks noChangeAspect="1"/>
          </p:cNvPicPr>
          <p:nvPr/>
        </p:nvPicPr>
        <p:blipFill>
          <a:blip r:embed="rId3"/>
          <a:stretch>
            <a:fillRect/>
          </a:stretch>
        </p:blipFill>
        <p:spPr>
          <a:xfrm>
            <a:off x="6096000" y="3089486"/>
            <a:ext cx="5913949" cy="3079238"/>
          </a:xfrm>
          <a:prstGeom prst="rect">
            <a:avLst/>
          </a:prstGeom>
        </p:spPr>
      </p:pic>
      <p:sp>
        <p:nvSpPr>
          <p:cNvPr id="6" name="TextBox 5">
            <a:extLst>
              <a:ext uri="{FF2B5EF4-FFF2-40B4-BE49-F238E27FC236}">
                <a16:creationId xmlns:a16="http://schemas.microsoft.com/office/drawing/2014/main" id="{A2F8F337-DDAA-4F43-A1D6-4C04FCA87B90}"/>
              </a:ext>
            </a:extLst>
          </p:cNvPr>
          <p:cNvSpPr txBox="1"/>
          <p:nvPr/>
        </p:nvSpPr>
        <p:spPr>
          <a:xfrm>
            <a:off x="270627" y="3005679"/>
            <a:ext cx="5673213" cy="4154984"/>
          </a:xfrm>
          <a:prstGeom prst="rect">
            <a:avLst/>
          </a:prstGeom>
          <a:noFill/>
        </p:spPr>
        <p:txBody>
          <a:bodyPr wrap="square" rtlCol="0">
            <a:spAutoFit/>
          </a:bodyPr>
          <a:lstStyle/>
          <a:p>
            <a:pPr marL="285750" indent="-285750">
              <a:buFont typeface="Arial" panose="020B0604020202020204" pitchFamily="34" charset="0"/>
              <a:buChar char="•"/>
            </a:pPr>
            <a:r>
              <a:rPr lang="en-US" sz="2600" b="1" dirty="0">
                <a:solidFill>
                  <a:srgbClr val="373838"/>
                </a:solidFill>
                <a:latin typeface="Century Gothic" panose="020B0502020202020204" pitchFamily="34" charset="0"/>
                <a:cs typeface="Times New Roman" panose="02020603050405020304" pitchFamily="18" charset="0"/>
              </a:rPr>
              <a:t>The NGCC Simulation with Cooled Turbine Analysis is developed by integrating CGTM into NGCC-Sim</a:t>
            </a:r>
            <a:r>
              <a:rPr lang="en-US" sz="2600" b="1" baseline="30000" dirty="0">
                <a:solidFill>
                  <a:srgbClr val="373838"/>
                </a:solidFill>
                <a:latin typeface="Century Gothic" panose="020B0502020202020204" pitchFamily="34" charset="0"/>
                <a:cs typeface="Times New Roman" panose="02020603050405020304" pitchFamily="18" charset="0"/>
              </a:rPr>
              <a:t>3</a:t>
            </a:r>
          </a:p>
          <a:p>
            <a:pPr marL="285750" indent="-285750">
              <a:buFont typeface="Arial" panose="020B0604020202020204" pitchFamily="34" charset="0"/>
              <a:buChar char="•"/>
            </a:pPr>
            <a:r>
              <a:rPr lang="en-US" sz="2600" b="1" dirty="0">
                <a:solidFill>
                  <a:srgbClr val="373838"/>
                </a:solidFill>
                <a:latin typeface="Century Gothic" panose="020B0502020202020204" pitchFamily="34" charset="0"/>
                <a:cs typeface="Times New Roman" panose="02020603050405020304" pitchFamily="18" charset="0"/>
              </a:rPr>
              <a:t>Steam cycle has been modified to give H-Class GT integrated NGCC performance (2x1 Configuration)</a:t>
            </a:r>
            <a:r>
              <a:rPr lang="en-US" sz="2600" b="1" baseline="30000" dirty="0">
                <a:solidFill>
                  <a:srgbClr val="373838"/>
                </a:solidFill>
                <a:latin typeface="Century Gothic" panose="020B0502020202020204" pitchFamily="34" charset="0"/>
                <a:cs typeface="Times New Roman" panose="02020603050405020304" pitchFamily="18" charset="0"/>
              </a:rPr>
              <a:t>3</a:t>
            </a:r>
          </a:p>
          <a:p>
            <a:pPr marL="285750" indent="-285750">
              <a:buFont typeface="Arial" panose="020B0604020202020204" pitchFamily="34" charset="0"/>
              <a:buChar char="•"/>
            </a:pPr>
            <a:endParaRPr lang="en-US" sz="2800" b="1" dirty="0">
              <a:solidFill>
                <a:srgbClr val="373838"/>
              </a:solidFill>
              <a:latin typeface="Century Gothic" panose="020B0502020202020204" pitchFamily="34" charset="0"/>
              <a:cs typeface="Times New Roman" panose="02020603050405020304" pitchFamily="18" charset="0"/>
            </a:endParaRPr>
          </a:p>
          <a:p>
            <a:pPr marL="285750" indent="-285750">
              <a:buFont typeface="Arial" panose="020B0604020202020204" pitchFamily="34" charset="0"/>
              <a:buChar char="•"/>
            </a:pPr>
            <a:endParaRPr lang="en-US" sz="2800" b="1" dirty="0">
              <a:solidFill>
                <a:srgbClr val="373838"/>
              </a:solidFill>
              <a:latin typeface="Century Gothic" panose="020B0502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5BAE36D-6B98-4650-9887-EF5942D2008B}"/>
              </a:ext>
            </a:extLst>
          </p:cNvPr>
          <p:cNvSpPr txBox="1"/>
          <p:nvPr/>
        </p:nvSpPr>
        <p:spPr>
          <a:xfrm>
            <a:off x="3795253" y="6216815"/>
            <a:ext cx="8632721" cy="784830"/>
          </a:xfrm>
          <a:prstGeom prst="rect">
            <a:avLst/>
          </a:prstGeom>
          <a:noFill/>
        </p:spPr>
        <p:txBody>
          <a:bodyPr wrap="square" rtlCol="0">
            <a:spAutoFit/>
          </a:bodyPr>
          <a:lstStyle/>
          <a:p>
            <a:r>
              <a:rPr lang="en-US" sz="900" i="1" dirty="0"/>
              <a:t>1) National Energy Technology Laboratory (NETL), "Cost and Performance Baseline for Fossil Energy Plants Volume 1: Bituminous Coal and Natural Gas to Electricity," DOE/NETL-2019/1885, September 25, 2019, Pittsburgh, PA </a:t>
            </a:r>
          </a:p>
          <a:p>
            <a:r>
              <a:rPr lang="en-US" sz="900" i="1" dirty="0"/>
              <a:t>2) Uysal, S.C., (2017), "Analytical Modelling of the Effects of Different Gas Turbine Cooling Techniques on Engine Performance, West Virginia University, Ann Arbor, MI</a:t>
            </a:r>
          </a:p>
          <a:p>
            <a:r>
              <a:rPr lang="en-US" sz="900" i="1" dirty="0"/>
              <a:t>3) Uysal, S.C., (2019), “Sensitivity and Techno-Economic Analysis for Turbine Cooling  Technologies for Higher Combined Cycle Efficiency “, NETL-PUB-22369</a:t>
            </a:r>
          </a:p>
          <a:p>
            <a:endParaRPr lang="en-US" sz="900" i="1" dirty="0">
              <a:solidFill>
                <a:srgbClr val="FFFF00"/>
              </a:solidFill>
            </a:endParaRPr>
          </a:p>
        </p:txBody>
      </p:sp>
    </p:spTree>
    <p:extLst>
      <p:ext uri="{BB962C8B-B14F-4D97-AF65-F5344CB8AC3E}">
        <p14:creationId xmlns:p14="http://schemas.microsoft.com/office/powerpoint/2010/main" val="369485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1789" b="2353"/>
          <a:stretch/>
        </p:blipFill>
        <p:spPr>
          <a:xfrm>
            <a:off x="3071266" y="1237543"/>
            <a:ext cx="7056435" cy="4838859"/>
          </a:xfrm>
        </p:spPr>
      </p:pic>
      <p:sp>
        <p:nvSpPr>
          <p:cNvPr id="3" name="Title 2"/>
          <p:cNvSpPr>
            <a:spLocks noGrp="1"/>
          </p:cNvSpPr>
          <p:nvPr>
            <p:ph type="ctrTitle"/>
          </p:nvPr>
        </p:nvSpPr>
        <p:spPr/>
        <p:txBody>
          <a:bodyPr>
            <a:normAutofit fontScale="90000"/>
          </a:bodyPr>
          <a:lstStyle/>
          <a:p>
            <a:r>
              <a:rPr lang="en-US" dirty="0"/>
              <a:t>Introduction</a:t>
            </a:r>
          </a:p>
        </p:txBody>
      </p:sp>
      <p:sp>
        <p:nvSpPr>
          <p:cNvPr id="12" name="Subtitle 11"/>
          <p:cNvSpPr>
            <a:spLocks noGrp="1"/>
          </p:cNvSpPr>
          <p:nvPr>
            <p:ph type="subTitle" idx="13"/>
          </p:nvPr>
        </p:nvSpPr>
        <p:spPr/>
        <p:txBody>
          <a:bodyPr/>
          <a:lstStyle/>
          <a:p>
            <a:r>
              <a:rPr lang="en-US" dirty="0"/>
              <a:t>Location </a:t>
            </a:r>
            <a:r>
              <a:rPr lang="en-US"/>
              <a:t>of CGTM in CC Performance </a:t>
            </a:r>
            <a:r>
              <a:rPr lang="en-US" dirty="0"/>
              <a:t>Calculations</a:t>
            </a:r>
          </a:p>
        </p:txBody>
      </p:sp>
      <p:sp>
        <p:nvSpPr>
          <p:cNvPr id="14" name="TextBox 13"/>
          <p:cNvSpPr txBox="1"/>
          <p:nvPr/>
        </p:nvSpPr>
        <p:spPr>
          <a:xfrm>
            <a:off x="1328498" y="5048908"/>
            <a:ext cx="174276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E37222"/>
                </a:solidFill>
                <a:effectLst/>
                <a:uLnTx/>
                <a:uFillTx/>
              </a:rPr>
              <a:t>Cooled Gas Turbine Model</a:t>
            </a:r>
          </a:p>
        </p:txBody>
      </p:sp>
      <p:sp>
        <p:nvSpPr>
          <p:cNvPr id="15" name="TextBox 14"/>
          <p:cNvSpPr txBox="1"/>
          <p:nvPr/>
        </p:nvSpPr>
        <p:spPr>
          <a:xfrm>
            <a:off x="9812172" y="4860331"/>
            <a:ext cx="1412088"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A5042">
                    <a:lumMod val="75000"/>
                  </a:srgbClr>
                </a:solidFill>
                <a:effectLst/>
                <a:uLnTx/>
                <a:uFillTx/>
              </a:rPr>
              <a:t>Cooled Turbine Model</a:t>
            </a:r>
          </a:p>
        </p:txBody>
      </p:sp>
    </p:spTree>
    <p:extLst>
      <p:ext uri="{BB962C8B-B14F-4D97-AF65-F5344CB8AC3E}">
        <p14:creationId xmlns:p14="http://schemas.microsoft.com/office/powerpoint/2010/main" val="136249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F14682-76DE-46C3-A07B-66AFCD809B4B}"/>
              </a:ext>
            </a:extLst>
          </p:cNvPr>
          <p:cNvSpPr txBox="1"/>
          <p:nvPr/>
        </p:nvSpPr>
        <p:spPr>
          <a:xfrm>
            <a:off x="3939000" y="6448405"/>
            <a:ext cx="8382204" cy="400110"/>
          </a:xfrm>
          <a:prstGeom prst="rect">
            <a:avLst/>
          </a:prstGeom>
          <a:noFill/>
        </p:spPr>
        <p:txBody>
          <a:bodyPr wrap="square" rtlCol="0">
            <a:spAutoFit/>
          </a:bodyPr>
          <a:lstStyle/>
          <a:p>
            <a:r>
              <a:rPr lang="en-US" sz="1000" i="1" baseline="30000" dirty="0" err="1"/>
              <a:t>B</a:t>
            </a:r>
            <a:r>
              <a:rPr lang="en-US" sz="1000" i="1" dirty="0" err="1"/>
              <a:t>Data</a:t>
            </a:r>
            <a:r>
              <a:rPr lang="en-US" sz="1000" i="1" dirty="0"/>
              <a:t> from G. T. World, "2016 GTW Simple Cycle Specs," Gas Turbine World 2016 Performance Specs, pp. 10-20, 1 February 2016</a:t>
            </a:r>
          </a:p>
          <a:p>
            <a:r>
              <a:rPr lang="en-US" sz="1000" i="1" baseline="30000" dirty="0" err="1"/>
              <a:t>C</a:t>
            </a:r>
            <a:r>
              <a:rPr lang="en-US" sz="1000" i="1" dirty="0" err="1"/>
              <a:t>Data</a:t>
            </a:r>
            <a:r>
              <a:rPr lang="en-US" sz="1000" i="1" dirty="0"/>
              <a:t> (used for STF-D650 steam turbine) from General Electric, "GE Combined Cycle Steam Turbines Fact Sheet," GE Power, Atlanta, GA, 2018</a:t>
            </a:r>
          </a:p>
        </p:txBody>
      </p:sp>
      <p:sp>
        <p:nvSpPr>
          <p:cNvPr id="2" name="Title 1">
            <a:extLst>
              <a:ext uri="{FF2B5EF4-FFF2-40B4-BE49-F238E27FC236}">
                <a16:creationId xmlns:a16="http://schemas.microsoft.com/office/drawing/2014/main" id="{37358E1E-A31B-4C13-B072-530DDD6F9258}"/>
              </a:ext>
            </a:extLst>
          </p:cNvPr>
          <p:cNvSpPr>
            <a:spLocks noGrp="1"/>
          </p:cNvSpPr>
          <p:nvPr>
            <p:ph type="ctrTitle"/>
          </p:nvPr>
        </p:nvSpPr>
        <p:spPr/>
        <p:txBody>
          <a:bodyPr>
            <a:normAutofit fontScale="90000"/>
          </a:bodyPr>
          <a:lstStyle/>
          <a:p>
            <a:r>
              <a:rPr lang="en-US" dirty="0"/>
              <a:t>NGCC Simulation Development</a:t>
            </a:r>
          </a:p>
        </p:txBody>
      </p:sp>
      <p:sp>
        <p:nvSpPr>
          <p:cNvPr id="3" name="Subtitle 2">
            <a:extLst>
              <a:ext uri="{FF2B5EF4-FFF2-40B4-BE49-F238E27FC236}">
                <a16:creationId xmlns:a16="http://schemas.microsoft.com/office/drawing/2014/main" id="{50274DB8-AA65-4374-BBD6-90AC920DD956}"/>
              </a:ext>
            </a:extLst>
          </p:cNvPr>
          <p:cNvSpPr>
            <a:spLocks noGrp="1"/>
          </p:cNvSpPr>
          <p:nvPr>
            <p:ph type="subTitle" idx="13"/>
          </p:nvPr>
        </p:nvSpPr>
        <p:spPr/>
        <p:txBody>
          <a:bodyPr/>
          <a:lstStyle/>
          <a:p>
            <a:r>
              <a:rPr lang="en-US" dirty="0"/>
              <a:t>Calibration of the NGCC-Sim and Determining the Baseline CC Performance</a:t>
            </a:r>
          </a:p>
        </p:txBody>
      </p:sp>
      <p:sp>
        <p:nvSpPr>
          <p:cNvPr id="4" name="Content Placeholder 3">
            <a:extLst>
              <a:ext uri="{FF2B5EF4-FFF2-40B4-BE49-F238E27FC236}">
                <a16:creationId xmlns:a16="http://schemas.microsoft.com/office/drawing/2014/main" id="{2075914F-BC83-4383-85B5-9FDAC1666E09}"/>
              </a:ext>
            </a:extLst>
          </p:cNvPr>
          <p:cNvSpPr>
            <a:spLocks noGrp="1"/>
          </p:cNvSpPr>
          <p:nvPr>
            <p:ph idx="1"/>
          </p:nvPr>
        </p:nvSpPr>
        <p:spPr>
          <a:xfrm>
            <a:off x="270628" y="1149394"/>
            <a:ext cx="11580921" cy="2000989"/>
          </a:xfrm>
        </p:spPr>
        <p:txBody>
          <a:bodyPr>
            <a:normAutofit lnSpcReduction="10000"/>
          </a:bodyPr>
          <a:lstStyle/>
          <a:p>
            <a:r>
              <a:rPr lang="en-US" dirty="0"/>
              <a:t>Validation of the integrated model was made by comparing the simple cycle performance outputs and comparing the steam cycle parameters with publicly available H-Class data</a:t>
            </a:r>
          </a:p>
          <a:p>
            <a:r>
              <a:rPr lang="en-US" dirty="0"/>
              <a:t>Some of the CC component parameters were also compared with publicly available data for </a:t>
            </a:r>
            <a:r>
              <a:rPr lang="en-US" dirty="0" err="1"/>
              <a:t>calibration</a:t>
            </a:r>
            <a:r>
              <a:rPr lang="en-US" baseline="30000" dirty="0" err="1"/>
              <a:t>A</a:t>
            </a:r>
            <a:endParaRPr lang="en-US" baseline="30000" dirty="0"/>
          </a:p>
          <a:p>
            <a:endParaRPr lang="en-US" dirty="0"/>
          </a:p>
        </p:txBody>
      </p:sp>
      <p:graphicFrame>
        <p:nvGraphicFramePr>
          <p:cNvPr id="5" name="Table 10">
            <a:extLst>
              <a:ext uri="{FF2B5EF4-FFF2-40B4-BE49-F238E27FC236}">
                <a16:creationId xmlns:a16="http://schemas.microsoft.com/office/drawing/2014/main" id="{A857F301-D16D-4036-86A8-18AA72D78881}"/>
              </a:ext>
            </a:extLst>
          </p:cNvPr>
          <p:cNvGraphicFramePr>
            <a:graphicFrameLocks noGrp="1"/>
          </p:cNvGraphicFramePr>
          <p:nvPr>
            <p:extLst>
              <p:ext uri="{D42A27DB-BD31-4B8C-83A1-F6EECF244321}">
                <p14:modId xmlns:p14="http://schemas.microsoft.com/office/powerpoint/2010/main" val="1833009472"/>
              </p:ext>
            </p:extLst>
          </p:nvPr>
        </p:nvGraphicFramePr>
        <p:xfrm>
          <a:off x="2364447" y="3036953"/>
          <a:ext cx="7200265" cy="3089730"/>
        </p:xfrm>
        <a:graphic>
          <a:graphicData uri="http://schemas.openxmlformats.org/drawingml/2006/table">
            <a:tbl>
              <a:tblPr firstRow="1" firstCol="1" bandRow="1">
                <a:tableStyleId>{93296810-A885-4BE3-A3E7-6D5BEEA58F35}</a:tableStyleId>
              </a:tblPr>
              <a:tblGrid>
                <a:gridCol w="3996563">
                  <a:extLst>
                    <a:ext uri="{9D8B030D-6E8A-4147-A177-3AD203B41FA5}">
                      <a16:colId xmlns:a16="http://schemas.microsoft.com/office/drawing/2014/main" val="3191910120"/>
                    </a:ext>
                  </a:extLst>
                </a:gridCol>
                <a:gridCol w="1393254">
                  <a:extLst>
                    <a:ext uri="{9D8B030D-6E8A-4147-A177-3AD203B41FA5}">
                      <a16:colId xmlns:a16="http://schemas.microsoft.com/office/drawing/2014/main" val="3232119079"/>
                    </a:ext>
                  </a:extLst>
                </a:gridCol>
                <a:gridCol w="1810448">
                  <a:extLst>
                    <a:ext uri="{9D8B030D-6E8A-4147-A177-3AD203B41FA5}">
                      <a16:colId xmlns:a16="http://schemas.microsoft.com/office/drawing/2014/main" val="3652010248"/>
                    </a:ext>
                  </a:extLst>
                </a:gridCol>
              </a:tblGrid>
              <a:tr h="298390">
                <a:tc>
                  <a:txBody>
                    <a:bodyPr/>
                    <a:lstStyle/>
                    <a:p>
                      <a:pPr marL="0" marR="0" algn="ctr">
                        <a:spcBef>
                          <a:spcPts val="300"/>
                        </a:spcBef>
                        <a:spcAft>
                          <a:spcPts val="300"/>
                        </a:spcAft>
                      </a:pPr>
                      <a:r>
                        <a:rPr lang="en-US" sz="1800" dirty="0">
                          <a:effectLst/>
                        </a:rPr>
                        <a:t>Parameter</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800" dirty="0">
                          <a:effectLst/>
                        </a:rPr>
                        <a:t>NGCC-Sim</a:t>
                      </a:r>
                      <a:br>
                        <a:rPr lang="en-US" sz="1800" dirty="0">
                          <a:effectLst/>
                        </a:rPr>
                      </a:br>
                      <a:r>
                        <a:rPr lang="en-US" sz="1800" dirty="0">
                          <a:effectLst/>
                        </a:rPr>
                        <a:t>(with CGTM)</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800" dirty="0">
                          <a:effectLst/>
                        </a:rPr>
                        <a:t>Data for </a:t>
                      </a:r>
                      <a:br>
                        <a:rPr lang="en-US" sz="1800" dirty="0">
                          <a:effectLst/>
                        </a:rPr>
                      </a:br>
                      <a:r>
                        <a:rPr lang="en-US" sz="1800" dirty="0">
                          <a:effectLst/>
                        </a:rPr>
                        <a:t>H-Class NGCC</a:t>
                      </a:r>
                      <a:r>
                        <a:rPr lang="en-US" sz="1800" baseline="30000" dirty="0">
                          <a:effectLst/>
                        </a:rPr>
                        <a:t>B, C</a:t>
                      </a:r>
                      <a:endParaRPr lang="en-US" sz="1800" baseline="300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2882313"/>
                  </a:ext>
                </a:extLst>
              </a:tr>
              <a:tr h="149195">
                <a:tc gridSpan="3">
                  <a:txBody>
                    <a:bodyPr/>
                    <a:lstStyle/>
                    <a:p>
                      <a:pPr marL="0" marR="0" algn="ctr">
                        <a:spcBef>
                          <a:spcPts val="300"/>
                        </a:spcBef>
                        <a:spcAft>
                          <a:spcPts val="300"/>
                        </a:spcAft>
                      </a:pPr>
                      <a:r>
                        <a:rPr lang="en-US" sz="1800" dirty="0">
                          <a:effectLst/>
                        </a:rPr>
                        <a:t>B31A BB-Midwest Ambient Conditions in 2x1 Conf.</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6">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3241255"/>
                  </a:ext>
                </a:extLst>
              </a:tr>
              <a:tr h="298390">
                <a:tc>
                  <a:txBody>
                    <a:bodyPr/>
                    <a:lstStyle/>
                    <a:p>
                      <a:pPr marL="0" marR="0" algn="l">
                        <a:spcBef>
                          <a:spcPts val="300"/>
                        </a:spcBef>
                        <a:spcAft>
                          <a:spcPts val="300"/>
                        </a:spcAft>
                      </a:pPr>
                      <a:r>
                        <a:rPr lang="en-US" sz="1800" dirty="0">
                          <a:effectLst/>
                        </a:rPr>
                        <a:t>Combustion Turbine Power [</a:t>
                      </a:r>
                      <a:r>
                        <a:rPr lang="en-US" sz="1800" dirty="0" err="1">
                          <a:effectLst/>
                        </a:rPr>
                        <a:t>MWe</a:t>
                      </a:r>
                      <a:r>
                        <a:rPr lang="en-US" sz="1800" dirty="0">
                          <a:effectLst/>
                        </a:rPr>
                        <a:t>]</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defTabSz="914400" rtl="0" eaLnBrk="1" latinLnBrk="0" hangingPunct="1">
                        <a:spcBef>
                          <a:spcPts val="300"/>
                        </a:spcBef>
                        <a:spcAft>
                          <a:spcPts val="300"/>
                        </a:spcAft>
                      </a:pPr>
                      <a:r>
                        <a:rPr lang="en-US" sz="1800" kern="1200" dirty="0">
                          <a:solidFill>
                            <a:schemeClr val="dk1"/>
                          </a:solidFill>
                          <a:effectLst/>
                          <a:latin typeface="+mn-lt"/>
                          <a:ea typeface="+mn-ea"/>
                          <a:cs typeface="+mn-cs"/>
                        </a:rPr>
                        <a:t>684</a:t>
                      </a:r>
                    </a:p>
                  </a:txBody>
                  <a:tcPr marL="68580" marR="68580" marT="0" marB="0" anchor="ctr"/>
                </a:tc>
                <a:tc>
                  <a:txBody>
                    <a:bodyPr/>
                    <a:lstStyle/>
                    <a:p>
                      <a:pPr marL="0" marR="0" algn="ctr" defTabSz="914400" rtl="0" eaLnBrk="1" latinLnBrk="0" hangingPunct="1">
                        <a:spcBef>
                          <a:spcPts val="300"/>
                        </a:spcBef>
                        <a:spcAft>
                          <a:spcPts val="300"/>
                        </a:spcAft>
                      </a:pPr>
                      <a:r>
                        <a:rPr lang="en-US" sz="1800" kern="1200" dirty="0">
                          <a:solidFill>
                            <a:schemeClr val="dk1"/>
                          </a:solidFill>
                          <a:effectLst/>
                          <a:latin typeface="+mn-lt"/>
                          <a:ea typeface="+mn-ea"/>
                          <a:cs typeface="+mn-cs"/>
                        </a:rPr>
                        <a:t>686</a:t>
                      </a:r>
                    </a:p>
                  </a:txBody>
                  <a:tcPr marL="68580" marR="68580" marT="0" marB="0" anchor="ctr"/>
                </a:tc>
                <a:extLst>
                  <a:ext uri="{0D108BD9-81ED-4DB2-BD59-A6C34878D82A}">
                    <a16:rowId xmlns:a16="http://schemas.microsoft.com/office/drawing/2014/main" val="1687682020"/>
                  </a:ext>
                </a:extLst>
              </a:tr>
              <a:tr h="149195">
                <a:tc>
                  <a:txBody>
                    <a:bodyPr/>
                    <a:lstStyle/>
                    <a:p>
                      <a:pPr marL="0" marR="0" algn="l">
                        <a:spcBef>
                          <a:spcPts val="300"/>
                        </a:spcBef>
                        <a:spcAft>
                          <a:spcPts val="300"/>
                        </a:spcAft>
                      </a:pPr>
                      <a:r>
                        <a:rPr lang="en-US" sz="1800" dirty="0">
                          <a:effectLst/>
                        </a:rPr>
                        <a:t>Steam Turbine Power [</a:t>
                      </a:r>
                      <a:r>
                        <a:rPr lang="en-US" sz="1800" dirty="0" err="1">
                          <a:effectLst/>
                        </a:rPr>
                        <a:t>MWe</a:t>
                      </a:r>
                      <a:r>
                        <a:rPr lang="en-US" sz="1800" dirty="0">
                          <a:effectLst/>
                        </a:rPr>
                        <a:t>]</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defTabSz="914400" rtl="0" eaLnBrk="1" latinLnBrk="0" hangingPunct="1">
                        <a:spcBef>
                          <a:spcPts val="300"/>
                        </a:spcBef>
                        <a:spcAft>
                          <a:spcPts val="300"/>
                        </a:spcAft>
                      </a:pPr>
                      <a:r>
                        <a:rPr lang="en-US" sz="1800" kern="1200" dirty="0">
                          <a:solidFill>
                            <a:schemeClr val="dk1"/>
                          </a:solidFill>
                          <a:effectLst/>
                          <a:latin typeface="+mn-lt"/>
                          <a:ea typeface="+mn-ea"/>
                          <a:cs typeface="+mn-cs"/>
                        </a:rPr>
                        <a:t>338</a:t>
                      </a:r>
                    </a:p>
                  </a:txBody>
                  <a:tcPr marL="68580" marR="68580" marT="0" marB="0" anchor="ctr"/>
                </a:tc>
                <a:tc>
                  <a:txBody>
                    <a:bodyPr/>
                    <a:lstStyle/>
                    <a:p>
                      <a:pPr marL="0" marR="0" algn="ctr" defTabSz="914400" rtl="0" eaLnBrk="1" latinLnBrk="0" hangingPunct="1">
                        <a:spcBef>
                          <a:spcPts val="300"/>
                        </a:spcBef>
                        <a:spcAft>
                          <a:spcPts val="300"/>
                        </a:spcAft>
                      </a:pPr>
                      <a:r>
                        <a:rPr lang="en-US" sz="1800" kern="1200" dirty="0">
                          <a:solidFill>
                            <a:schemeClr val="dk1"/>
                          </a:solidFill>
                          <a:effectLst/>
                          <a:latin typeface="+mn-lt"/>
                          <a:ea typeface="+mn-ea"/>
                          <a:cs typeface="+mn-cs"/>
                        </a:rPr>
                        <a:t>325</a:t>
                      </a:r>
                    </a:p>
                  </a:txBody>
                  <a:tcPr marL="68580" marR="68580" marT="0" marB="0" anchor="ctr"/>
                </a:tc>
                <a:extLst>
                  <a:ext uri="{0D108BD9-81ED-4DB2-BD59-A6C34878D82A}">
                    <a16:rowId xmlns:a16="http://schemas.microsoft.com/office/drawing/2014/main" val="2430933347"/>
                  </a:ext>
                </a:extLst>
              </a:tr>
              <a:tr h="149195">
                <a:tc>
                  <a:txBody>
                    <a:bodyPr/>
                    <a:lstStyle/>
                    <a:p>
                      <a:pPr marL="0" marR="0" algn="l">
                        <a:spcBef>
                          <a:spcPts val="300"/>
                        </a:spcBef>
                        <a:spcAft>
                          <a:spcPts val="300"/>
                        </a:spcAft>
                      </a:pPr>
                      <a:r>
                        <a:rPr lang="en-US" sz="1800" dirty="0">
                          <a:effectLst/>
                        </a:rPr>
                        <a:t>CC Total Gross Power [</a:t>
                      </a:r>
                      <a:r>
                        <a:rPr lang="en-US" sz="1800" dirty="0" err="1">
                          <a:effectLst/>
                        </a:rPr>
                        <a:t>MWe</a:t>
                      </a:r>
                      <a:r>
                        <a:rPr lang="en-US" sz="1800" dirty="0">
                          <a:effectLst/>
                        </a:rPr>
                        <a:t>]</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defTabSz="914400" rtl="0" eaLnBrk="1" latinLnBrk="0" hangingPunct="1">
                        <a:spcBef>
                          <a:spcPts val="300"/>
                        </a:spcBef>
                        <a:spcAft>
                          <a:spcPts val="300"/>
                        </a:spcAft>
                      </a:pPr>
                      <a:r>
                        <a:rPr lang="en-US" sz="1800" kern="1200" dirty="0">
                          <a:solidFill>
                            <a:schemeClr val="dk1"/>
                          </a:solidFill>
                          <a:effectLst/>
                          <a:latin typeface="+mn-lt"/>
                          <a:ea typeface="+mn-ea"/>
                          <a:cs typeface="+mn-cs"/>
                        </a:rPr>
                        <a:t>1022</a:t>
                      </a:r>
                    </a:p>
                  </a:txBody>
                  <a:tcPr marL="68580" marR="68580" marT="0" marB="0" anchor="ctr"/>
                </a:tc>
                <a:tc>
                  <a:txBody>
                    <a:bodyPr/>
                    <a:lstStyle/>
                    <a:p>
                      <a:pPr marL="0" marR="0" algn="ctr" defTabSz="914400" rtl="0" eaLnBrk="1" latinLnBrk="0" hangingPunct="1">
                        <a:spcBef>
                          <a:spcPts val="300"/>
                        </a:spcBef>
                        <a:spcAft>
                          <a:spcPts val="300"/>
                        </a:spcAft>
                      </a:pPr>
                      <a:r>
                        <a:rPr lang="en-US" sz="1800" kern="1200" dirty="0">
                          <a:solidFill>
                            <a:schemeClr val="dk1"/>
                          </a:solidFill>
                          <a:effectLst/>
                          <a:latin typeface="+mn-lt"/>
                          <a:ea typeface="+mn-ea"/>
                          <a:cs typeface="+mn-cs"/>
                        </a:rPr>
                        <a:t>1011</a:t>
                      </a:r>
                    </a:p>
                  </a:txBody>
                  <a:tcPr marL="68580" marR="68580" marT="0" marB="0" anchor="ctr"/>
                </a:tc>
                <a:extLst>
                  <a:ext uri="{0D108BD9-81ED-4DB2-BD59-A6C34878D82A}">
                    <a16:rowId xmlns:a16="http://schemas.microsoft.com/office/drawing/2014/main" val="784055381"/>
                  </a:ext>
                </a:extLst>
              </a:tr>
              <a:tr h="298390">
                <a:tc>
                  <a:txBody>
                    <a:bodyPr/>
                    <a:lstStyle/>
                    <a:p>
                      <a:pPr marL="0" marR="0" algn="l">
                        <a:spcBef>
                          <a:spcPts val="300"/>
                        </a:spcBef>
                        <a:spcAft>
                          <a:spcPts val="300"/>
                        </a:spcAft>
                      </a:pPr>
                      <a:r>
                        <a:rPr lang="en-US" sz="1800" dirty="0">
                          <a:effectLst/>
                        </a:rPr>
                        <a:t>CC Net Heat Rate (lower heating value [LHV] Based) [Btu/kWh]</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800" dirty="0">
                          <a:effectLst/>
                        </a:rPr>
                        <a:t>5506</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800" dirty="0">
                          <a:effectLst/>
                        </a:rPr>
                        <a:t>5480</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8507738"/>
                  </a:ext>
                </a:extLst>
              </a:tr>
              <a:tr h="298390">
                <a:tc>
                  <a:txBody>
                    <a:bodyPr/>
                    <a:lstStyle/>
                    <a:p>
                      <a:pPr marL="0" marR="0" algn="l">
                        <a:spcBef>
                          <a:spcPts val="300"/>
                        </a:spcBef>
                        <a:spcAft>
                          <a:spcPts val="300"/>
                        </a:spcAft>
                      </a:pPr>
                      <a:r>
                        <a:rPr lang="en-US" sz="1800" dirty="0">
                          <a:effectLst/>
                        </a:rPr>
                        <a:t>LHV Combustion Turbine Efficiency [%]</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800" dirty="0">
                          <a:effectLst/>
                        </a:rPr>
                        <a:t>42.2</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800" dirty="0">
                          <a:effectLst/>
                        </a:rPr>
                        <a:t>42.2</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55522253"/>
                  </a:ext>
                </a:extLst>
              </a:tr>
              <a:tr h="298390">
                <a:tc>
                  <a:txBody>
                    <a:bodyPr/>
                    <a:lstStyle/>
                    <a:p>
                      <a:pPr marL="0" marR="0" algn="l">
                        <a:spcBef>
                          <a:spcPts val="300"/>
                        </a:spcBef>
                        <a:spcAft>
                          <a:spcPts val="300"/>
                        </a:spcAft>
                      </a:pPr>
                      <a:r>
                        <a:rPr lang="en-US" sz="1800" dirty="0">
                          <a:effectLst/>
                        </a:rPr>
                        <a:t>Steam Turbine Cycle Efficiency [%]</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800" dirty="0">
                          <a:effectLst/>
                        </a:rPr>
                        <a:t>40.4</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800" dirty="0">
                          <a:effectLst/>
                        </a:rPr>
                        <a:t>&lt;43.6</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37379276"/>
                  </a:ext>
                </a:extLst>
              </a:tr>
              <a:tr h="149195">
                <a:tc>
                  <a:txBody>
                    <a:bodyPr/>
                    <a:lstStyle/>
                    <a:p>
                      <a:pPr marL="0" marR="0" algn="l">
                        <a:spcBef>
                          <a:spcPts val="300"/>
                        </a:spcBef>
                        <a:spcAft>
                          <a:spcPts val="300"/>
                        </a:spcAft>
                      </a:pPr>
                      <a:r>
                        <a:rPr lang="en-US" sz="1800" dirty="0">
                          <a:effectLst/>
                        </a:rPr>
                        <a:t>CC Net Plant Efficiency [%]</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800" dirty="0">
                          <a:effectLst/>
                        </a:rPr>
                        <a:t>62.0</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800" dirty="0">
                          <a:effectLst/>
                        </a:rPr>
                        <a:t>62.3</a:t>
                      </a:r>
                      <a:endParaRPr lang="en-US" sz="18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53433507"/>
                  </a:ext>
                </a:extLst>
              </a:tr>
            </a:tbl>
          </a:graphicData>
        </a:graphic>
      </p:graphicFrame>
      <p:sp>
        <p:nvSpPr>
          <p:cNvPr id="8" name="Rectangle 7">
            <a:extLst>
              <a:ext uri="{FF2B5EF4-FFF2-40B4-BE49-F238E27FC236}">
                <a16:creationId xmlns:a16="http://schemas.microsoft.com/office/drawing/2014/main" id="{FBF78597-1EA7-44AC-A699-5EDECAE9F9BC}"/>
              </a:ext>
            </a:extLst>
          </p:cNvPr>
          <p:cNvSpPr/>
          <p:nvPr/>
        </p:nvSpPr>
        <p:spPr>
          <a:xfrm>
            <a:off x="3516924" y="6268975"/>
            <a:ext cx="8239648" cy="246221"/>
          </a:xfrm>
          <a:prstGeom prst="rect">
            <a:avLst/>
          </a:prstGeom>
        </p:spPr>
        <p:txBody>
          <a:bodyPr wrap="square">
            <a:spAutoFit/>
          </a:bodyPr>
          <a:lstStyle/>
          <a:p>
            <a:r>
              <a:rPr lang="en-US" sz="1000" i="1" baseline="30000" dirty="0" err="1"/>
              <a:t>A</a:t>
            </a:r>
            <a:r>
              <a:rPr lang="en-US" sz="1000" i="1" dirty="0" err="1"/>
              <a:t>Uysal</a:t>
            </a:r>
            <a:r>
              <a:rPr lang="en-US" sz="1000" i="1" dirty="0"/>
              <a:t>, S.C., (2019), “Sensitivity and Techno-Economic Analysis for Turbine Cooling  Technologies for Higher Combined Cycle Efficiency “, NETL-PUB-22369</a:t>
            </a:r>
          </a:p>
        </p:txBody>
      </p:sp>
    </p:spTree>
    <p:extLst>
      <p:ext uri="{BB962C8B-B14F-4D97-AF65-F5344CB8AC3E}">
        <p14:creationId xmlns:p14="http://schemas.microsoft.com/office/powerpoint/2010/main" val="59342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75B5E-FCE0-47D4-AC4B-03D6E327571A}"/>
              </a:ext>
            </a:extLst>
          </p:cNvPr>
          <p:cNvSpPr>
            <a:spLocks noGrp="1"/>
          </p:cNvSpPr>
          <p:nvPr>
            <p:ph type="ctrTitle"/>
          </p:nvPr>
        </p:nvSpPr>
        <p:spPr/>
        <p:txBody>
          <a:bodyPr>
            <a:normAutofit fontScale="90000"/>
          </a:bodyPr>
          <a:lstStyle/>
          <a:p>
            <a:r>
              <a:rPr lang="en-US" dirty="0"/>
              <a:t>Baseline Performance Metrics</a:t>
            </a:r>
          </a:p>
        </p:txBody>
      </p:sp>
      <p:sp>
        <p:nvSpPr>
          <p:cNvPr id="3" name="Content Placeholder 2">
            <a:extLst>
              <a:ext uri="{FF2B5EF4-FFF2-40B4-BE49-F238E27FC236}">
                <a16:creationId xmlns:a16="http://schemas.microsoft.com/office/drawing/2014/main" id="{EE4193AC-6B5F-48CF-90D5-F3DBF0E1CFA0}"/>
              </a:ext>
            </a:extLst>
          </p:cNvPr>
          <p:cNvSpPr>
            <a:spLocks noGrp="1"/>
          </p:cNvSpPr>
          <p:nvPr>
            <p:ph idx="1"/>
          </p:nvPr>
        </p:nvSpPr>
        <p:spPr/>
        <p:txBody>
          <a:bodyPr/>
          <a:lstStyle/>
          <a:p>
            <a:r>
              <a:rPr lang="en-US" dirty="0"/>
              <a:t>Baseline performance metrics were determined for the H-Class engine scenario used in the calibration study</a:t>
            </a:r>
          </a:p>
          <a:p>
            <a:r>
              <a:rPr lang="en-US" dirty="0"/>
              <a:t>Auxiliary load calculations follow the methodology used in NETL Bituminous Baseline Reports for NGCC*</a:t>
            </a:r>
          </a:p>
          <a:p>
            <a:r>
              <a:rPr lang="en-US" dirty="0"/>
              <a:t>Calculations were based on 85% plant capacity factor</a:t>
            </a:r>
          </a:p>
          <a:p>
            <a:r>
              <a:rPr lang="en-US" dirty="0"/>
              <a:t>Calculated baseline plant net CC efficiency(LHV based) is 62.0% for 2x1 H-Class GT NGCC Plant</a:t>
            </a:r>
          </a:p>
        </p:txBody>
      </p:sp>
      <p:sp>
        <p:nvSpPr>
          <p:cNvPr id="4" name="Rectangle 3">
            <a:extLst>
              <a:ext uri="{FF2B5EF4-FFF2-40B4-BE49-F238E27FC236}">
                <a16:creationId xmlns:a16="http://schemas.microsoft.com/office/drawing/2014/main" id="{9738545D-3E6B-4C08-B286-F3364B603C2B}"/>
              </a:ext>
            </a:extLst>
          </p:cNvPr>
          <p:cNvSpPr/>
          <p:nvPr/>
        </p:nvSpPr>
        <p:spPr>
          <a:xfrm>
            <a:off x="4146717" y="6324576"/>
            <a:ext cx="6186309" cy="400110"/>
          </a:xfrm>
          <a:prstGeom prst="rect">
            <a:avLst/>
          </a:prstGeom>
        </p:spPr>
        <p:txBody>
          <a:bodyPr wrap="none">
            <a:spAutoFit/>
          </a:bodyPr>
          <a:lstStyle/>
          <a:p>
            <a:r>
              <a:rPr lang="en-US" sz="1000" i="1" dirty="0"/>
              <a:t>*National Energy Technology Laboratory (NETL), "Cost and Performance Baseline for Fossil Energy Plants Volume 1: </a:t>
            </a:r>
          </a:p>
          <a:p>
            <a:r>
              <a:rPr lang="en-US" sz="1000" i="1" dirty="0"/>
              <a:t>Bituminous Coal and Natural Gas to Electricity," DOE/NETL-2019/1885, September 25, 2019, Pittsburgh, PA </a:t>
            </a:r>
          </a:p>
        </p:txBody>
      </p:sp>
    </p:spTree>
    <p:extLst>
      <p:ext uri="{BB962C8B-B14F-4D97-AF65-F5344CB8AC3E}">
        <p14:creationId xmlns:p14="http://schemas.microsoft.com/office/powerpoint/2010/main" val="143199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87E2-8B6C-4F0A-B13D-06B9ED4EFF24}"/>
              </a:ext>
            </a:extLst>
          </p:cNvPr>
          <p:cNvSpPr>
            <a:spLocks noGrp="1"/>
          </p:cNvSpPr>
          <p:nvPr>
            <p:ph type="ctrTitle"/>
          </p:nvPr>
        </p:nvSpPr>
        <p:spPr/>
        <p:txBody>
          <a:bodyPr>
            <a:normAutofit fontScale="90000"/>
          </a:bodyPr>
          <a:lstStyle/>
          <a:p>
            <a:r>
              <a:rPr lang="en-US" dirty="0"/>
              <a:t>Baseline Performance Metrics</a:t>
            </a:r>
          </a:p>
        </p:txBody>
      </p:sp>
      <p:sp>
        <p:nvSpPr>
          <p:cNvPr id="3" name="Subtitle 2">
            <a:extLst>
              <a:ext uri="{FF2B5EF4-FFF2-40B4-BE49-F238E27FC236}">
                <a16:creationId xmlns:a16="http://schemas.microsoft.com/office/drawing/2014/main" id="{77B26E94-8F6E-48CE-B2BC-593ADF2F4462}"/>
              </a:ext>
            </a:extLst>
          </p:cNvPr>
          <p:cNvSpPr>
            <a:spLocks noGrp="1"/>
          </p:cNvSpPr>
          <p:nvPr>
            <p:ph type="subTitle" idx="13"/>
          </p:nvPr>
        </p:nvSpPr>
        <p:spPr/>
        <p:txBody>
          <a:bodyPr/>
          <a:lstStyle/>
          <a:p>
            <a:r>
              <a:rPr lang="en-US"/>
              <a:t>Performance </a:t>
            </a:r>
            <a:br>
              <a:rPr lang="en-US" dirty="0"/>
            </a:br>
            <a:r>
              <a:rPr lang="en-US"/>
              <a:t>Summary</a:t>
            </a:r>
            <a:endParaRPr lang="en-US" dirty="0"/>
          </a:p>
        </p:txBody>
      </p:sp>
      <p:graphicFrame>
        <p:nvGraphicFramePr>
          <p:cNvPr id="5" name="Content Placeholder 4">
            <a:extLst>
              <a:ext uri="{FF2B5EF4-FFF2-40B4-BE49-F238E27FC236}">
                <a16:creationId xmlns:a16="http://schemas.microsoft.com/office/drawing/2014/main" id="{4DC28EBC-C0F7-4C78-891D-234E93A27A9A}"/>
              </a:ext>
            </a:extLst>
          </p:cNvPr>
          <p:cNvGraphicFramePr>
            <a:graphicFrameLocks noGrp="1"/>
          </p:cNvGraphicFramePr>
          <p:nvPr>
            <p:ph idx="4294967295"/>
            <p:extLst>
              <p:ext uri="{D42A27DB-BD31-4B8C-83A1-F6EECF244321}">
                <p14:modId xmlns:p14="http://schemas.microsoft.com/office/powerpoint/2010/main" val="790842640"/>
              </p:ext>
            </p:extLst>
          </p:nvPr>
        </p:nvGraphicFramePr>
        <p:xfrm>
          <a:off x="2031338" y="1046942"/>
          <a:ext cx="7761325" cy="5273040"/>
        </p:xfrm>
        <a:graphic>
          <a:graphicData uri="http://schemas.openxmlformats.org/drawingml/2006/table">
            <a:tbl>
              <a:tblPr firstRow="1" firstCol="1" bandRow="1">
                <a:tableStyleId>{93296810-A885-4BE3-A3E7-6D5BEEA58F35}</a:tableStyleId>
              </a:tblPr>
              <a:tblGrid>
                <a:gridCol w="4952810">
                  <a:extLst>
                    <a:ext uri="{9D8B030D-6E8A-4147-A177-3AD203B41FA5}">
                      <a16:colId xmlns:a16="http://schemas.microsoft.com/office/drawing/2014/main" val="126828872"/>
                    </a:ext>
                  </a:extLst>
                </a:gridCol>
                <a:gridCol w="2808515">
                  <a:extLst>
                    <a:ext uri="{9D8B030D-6E8A-4147-A177-3AD203B41FA5}">
                      <a16:colId xmlns:a16="http://schemas.microsoft.com/office/drawing/2014/main" val="3153560950"/>
                    </a:ext>
                  </a:extLst>
                </a:gridCol>
              </a:tblGrid>
              <a:tr h="210413">
                <a:tc>
                  <a:txBody>
                    <a:bodyPr/>
                    <a:lstStyle/>
                    <a:p>
                      <a:pPr marL="0" marR="0" algn="ctr">
                        <a:spcBef>
                          <a:spcPts val="300"/>
                        </a:spcBef>
                        <a:spcAft>
                          <a:spcPts val="300"/>
                        </a:spcAft>
                      </a:pPr>
                      <a:r>
                        <a:rPr lang="en-US" sz="1600" dirty="0">
                          <a:effectLst/>
                        </a:rPr>
                        <a:t>Parameter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300"/>
                        </a:spcAft>
                      </a:pPr>
                      <a:r>
                        <a:rPr lang="en-US" sz="1600" dirty="0">
                          <a:effectLst/>
                        </a:rPr>
                        <a:t>Value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7406887"/>
                  </a:ext>
                </a:extLst>
              </a:tr>
              <a:tr h="210413">
                <a:tc>
                  <a:txBody>
                    <a:bodyPr/>
                    <a:lstStyle/>
                    <a:p>
                      <a:pPr marL="0" marR="0" algn="l">
                        <a:spcBef>
                          <a:spcPts val="300"/>
                        </a:spcBef>
                        <a:spcAft>
                          <a:spcPts val="0"/>
                        </a:spcAft>
                      </a:pPr>
                      <a:r>
                        <a:rPr lang="en-US" sz="1800" dirty="0">
                          <a:solidFill>
                            <a:schemeClr val="tx1"/>
                          </a:solidFill>
                          <a:effectLst/>
                        </a:rPr>
                        <a:t>Combustion Turbine Power, MWe</a:t>
                      </a:r>
                      <a:endPar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2000" b="1" dirty="0">
                          <a:effectLst/>
                        </a:rPr>
                        <a:t>684</a:t>
                      </a:r>
                      <a:endParaRPr lang="en-US" sz="2000" b="1"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80585091"/>
                  </a:ext>
                </a:extLst>
              </a:tr>
              <a:tr h="210413">
                <a:tc>
                  <a:txBody>
                    <a:bodyPr/>
                    <a:lstStyle/>
                    <a:p>
                      <a:pPr marL="0" marR="0" algn="l">
                        <a:spcBef>
                          <a:spcPts val="300"/>
                        </a:spcBef>
                        <a:spcAft>
                          <a:spcPts val="0"/>
                        </a:spcAft>
                      </a:pPr>
                      <a:r>
                        <a:rPr lang="en-US" sz="1600" dirty="0">
                          <a:effectLst/>
                        </a:rPr>
                        <a:t>Steam Turbine Power, MWe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338</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33216044"/>
                  </a:ext>
                </a:extLst>
              </a:tr>
              <a:tr h="210413">
                <a:tc>
                  <a:txBody>
                    <a:bodyPr/>
                    <a:lstStyle/>
                    <a:p>
                      <a:pPr marL="0" marR="0" algn="l">
                        <a:spcBef>
                          <a:spcPts val="300"/>
                        </a:spcBef>
                        <a:spcAft>
                          <a:spcPts val="0"/>
                        </a:spcAft>
                      </a:pPr>
                      <a:r>
                        <a:rPr lang="en-US" sz="1600" dirty="0">
                          <a:effectLst/>
                        </a:rPr>
                        <a:t>Total Gross Power, MWe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1,022</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22095259"/>
                  </a:ext>
                </a:extLst>
              </a:tr>
              <a:tr h="210413">
                <a:tc>
                  <a:txBody>
                    <a:bodyPr/>
                    <a:lstStyle/>
                    <a:p>
                      <a:pPr marL="0" marR="0" algn="l">
                        <a:spcBef>
                          <a:spcPts val="300"/>
                        </a:spcBef>
                        <a:spcAft>
                          <a:spcPts val="0"/>
                        </a:spcAft>
                      </a:pPr>
                      <a:r>
                        <a:rPr lang="en-US" sz="1600" dirty="0">
                          <a:effectLst/>
                        </a:rPr>
                        <a:t>CO₂ Capture/Removal Auxiliaries, kWe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0</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48432658"/>
                  </a:ext>
                </a:extLst>
              </a:tr>
              <a:tr h="210413">
                <a:tc>
                  <a:txBody>
                    <a:bodyPr/>
                    <a:lstStyle/>
                    <a:p>
                      <a:pPr marL="0" marR="0" algn="l">
                        <a:spcBef>
                          <a:spcPts val="300"/>
                        </a:spcBef>
                        <a:spcAft>
                          <a:spcPts val="0"/>
                        </a:spcAft>
                      </a:pPr>
                      <a:r>
                        <a:rPr lang="en-US" sz="1600" dirty="0">
                          <a:effectLst/>
                        </a:rPr>
                        <a:t>CO₂ Compression, kWe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0</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88158461"/>
                  </a:ext>
                </a:extLst>
              </a:tr>
              <a:tr h="210413">
                <a:tc>
                  <a:txBody>
                    <a:bodyPr/>
                    <a:lstStyle/>
                    <a:p>
                      <a:pPr marL="0" marR="0" algn="l">
                        <a:spcBef>
                          <a:spcPts val="300"/>
                        </a:spcBef>
                        <a:spcAft>
                          <a:spcPts val="0"/>
                        </a:spcAft>
                      </a:pPr>
                      <a:r>
                        <a:rPr lang="en-US" sz="1600" dirty="0">
                          <a:effectLst/>
                        </a:rPr>
                        <a:t>Balance of Plant, kWe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17,712</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71380991"/>
                  </a:ext>
                </a:extLst>
              </a:tr>
              <a:tr h="210413">
                <a:tc>
                  <a:txBody>
                    <a:bodyPr/>
                    <a:lstStyle/>
                    <a:p>
                      <a:pPr marL="0" marR="0" algn="l">
                        <a:spcBef>
                          <a:spcPts val="300"/>
                        </a:spcBef>
                        <a:spcAft>
                          <a:spcPts val="0"/>
                        </a:spcAft>
                      </a:pPr>
                      <a:r>
                        <a:rPr lang="en-US" sz="1600" dirty="0">
                          <a:effectLst/>
                        </a:rPr>
                        <a:t>Total Auxiliaries, MWe</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18</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36317628"/>
                  </a:ext>
                </a:extLst>
              </a:tr>
              <a:tr h="210413">
                <a:tc>
                  <a:txBody>
                    <a:bodyPr/>
                    <a:lstStyle/>
                    <a:p>
                      <a:pPr marL="0" marR="0" algn="l">
                        <a:spcBef>
                          <a:spcPts val="300"/>
                        </a:spcBef>
                        <a:spcAft>
                          <a:spcPts val="0"/>
                        </a:spcAft>
                      </a:pPr>
                      <a:r>
                        <a:rPr lang="en-US" sz="1800" dirty="0">
                          <a:solidFill>
                            <a:schemeClr val="tx1"/>
                          </a:solidFill>
                          <a:effectLst/>
                        </a:rPr>
                        <a:t>Net Power, MWe</a:t>
                      </a:r>
                      <a:endPar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800" b="1" dirty="0">
                          <a:effectLst/>
                        </a:rPr>
                        <a:t>1,004</a:t>
                      </a:r>
                      <a:endParaRPr lang="en-US" sz="1800" b="1"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357281067"/>
                  </a:ext>
                </a:extLst>
              </a:tr>
              <a:tr h="210413">
                <a:tc>
                  <a:txBody>
                    <a:bodyPr/>
                    <a:lstStyle/>
                    <a:p>
                      <a:pPr marL="0" marR="0" algn="l">
                        <a:spcBef>
                          <a:spcPts val="300"/>
                        </a:spcBef>
                        <a:spcAft>
                          <a:spcPts val="0"/>
                        </a:spcAft>
                      </a:pPr>
                      <a:r>
                        <a:rPr lang="en-US" sz="1600" dirty="0">
                          <a:effectLst/>
                        </a:rPr>
                        <a:t>LHV Net Plant Efficiency, %</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800" b="1" dirty="0">
                          <a:effectLst/>
                        </a:rPr>
                        <a:t>62.0%</a:t>
                      </a:r>
                      <a:endParaRPr lang="en-US" sz="1800" b="1"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42493839"/>
                  </a:ext>
                </a:extLst>
              </a:tr>
              <a:tr h="210413">
                <a:tc>
                  <a:txBody>
                    <a:bodyPr/>
                    <a:lstStyle/>
                    <a:p>
                      <a:pPr marL="0" marR="0" algn="l">
                        <a:spcBef>
                          <a:spcPts val="300"/>
                        </a:spcBef>
                        <a:spcAft>
                          <a:spcPts val="0"/>
                        </a:spcAft>
                      </a:pPr>
                      <a:r>
                        <a:rPr lang="en-US" sz="1600" dirty="0">
                          <a:effectLst/>
                        </a:rPr>
                        <a:t>LHV Net Plant Heat Rate, kJ/kWh (Btu/kWh)</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5,809 (5,506)</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762414251"/>
                  </a:ext>
                </a:extLst>
              </a:tr>
              <a:tr h="210413">
                <a:tc>
                  <a:txBody>
                    <a:bodyPr/>
                    <a:lstStyle/>
                    <a:p>
                      <a:pPr marL="0" marR="0" algn="l">
                        <a:spcBef>
                          <a:spcPts val="300"/>
                        </a:spcBef>
                        <a:spcAft>
                          <a:spcPts val="0"/>
                        </a:spcAft>
                      </a:pPr>
                      <a:r>
                        <a:rPr lang="en-US" sz="1800" dirty="0">
                          <a:solidFill>
                            <a:schemeClr val="tx1"/>
                          </a:solidFill>
                          <a:effectLst/>
                        </a:rPr>
                        <a:t>LHV Combustion Turbine Efficiency, %</a:t>
                      </a:r>
                      <a:endPar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800" b="1" dirty="0">
                          <a:effectLst/>
                        </a:rPr>
                        <a:t>42.2%</a:t>
                      </a:r>
                      <a:endParaRPr lang="en-US" sz="1800" b="1"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23945755"/>
                  </a:ext>
                </a:extLst>
              </a:tr>
              <a:tr h="210413">
                <a:tc>
                  <a:txBody>
                    <a:bodyPr/>
                    <a:lstStyle/>
                    <a:p>
                      <a:pPr marL="0" marR="0" algn="l">
                        <a:spcBef>
                          <a:spcPts val="300"/>
                        </a:spcBef>
                        <a:spcAft>
                          <a:spcPts val="0"/>
                        </a:spcAft>
                      </a:pPr>
                      <a:r>
                        <a:rPr lang="en-US" sz="1600" dirty="0">
                          <a:effectLst/>
                        </a:rPr>
                        <a:t>Steam Turbine Cycle Efficiency, %</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40.4%</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66142185"/>
                  </a:ext>
                </a:extLst>
              </a:tr>
              <a:tr h="210413">
                <a:tc>
                  <a:txBody>
                    <a:bodyPr/>
                    <a:lstStyle/>
                    <a:p>
                      <a:pPr marL="0" marR="0" algn="l">
                        <a:spcBef>
                          <a:spcPts val="300"/>
                        </a:spcBef>
                        <a:spcAft>
                          <a:spcPts val="0"/>
                        </a:spcAft>
                      </a:pPr>
                      <a:r>
                        <a:rPr lang="en-US" sz="1600" dirty="0">
                          <a:effectLst/>
                        </a:rPr>
                        <a:t>Steam Turbine Heat Rate, kJ/kWh (Btu/kWh)</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8,908 (8,443)</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50149198"/>
                  </a:ext>
                </a:extLst>
              </a:tr>
              <a:tr h="210413">
                <a:tc>
                  <a:txBody>
                    <a:bodyPr/>
                    <a:lstStyle/>
                    <a:p>
                      <a:pPr marL="0" marR="0" algn="l">
                        <a:spcBef>
                          <a:spcPts val="300"/>
                        </a:spcBef>
                        <a:spcAft>
                          <a:spcPts val="0"/>
                        </a:spcAft>
                      </a:pPr>
                      <a:r>
                        <a:rPr lang="en-US" sz="1600" dirty="0">
                          <a:effectLst/>
                        </a:rPr>
                        <a:t>Condenser Duty, GJ/hr (MMBtu/hr)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1,717 (1,628)</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90665346"/>
                  </a:ext>
                </a:extLst>
              </a:tr>
              <a:tr h="210413">
                <a:tc>
                  <a:txBody>
                    <a:bodyPr/>
                    <a:lstStyle/>
                    <a:p>
                      <a:pPr marL="0" marR="0" algn="l">
                        <a:spcBef>
                          <a:spcPts val="300"/>
                        </a:spcBef>
                        <a:spcAft>
                          <a:spcPts val="0"/>
                        </a:spcAft>
                      </a:pPr>
                      <a:r>
                        <a:rPr lang="en-US" sz="1600" dirty="0">
                          <a:effectLst/>
                        </a:rPr>
                        <a:t>Acid Gas Removal (AGR) Cooling Duty, GJ/hr (MMBtu/hr)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 (–)</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72305807"/>
                  </a:ext>
                </a:extLst>
              </a:tr>
              <a:tr h="210413">
                <a:tc>
                  <a:txBody>
                    <a:bodyPr/>
                    <a:lstStyle/>
                    <a:p>
                      <a:pPr marL="0" marR="0" algn="l">
                        <a:spcBef>
                          <a:spcPts val="300"/>
                        </a:spcBef>
                        <a:spcAft>
                          <a:spcPts val="0"/>
                        </a:spcAft>
                      </a:pPr>
                      <a:r>
                        <a:rPr lang="en-US" sz="1600" dirty="0">
                          <a:effectLst/>
                        </a:rPr>
                        <a:t>Natural Gas Feed Flow, kg/hr (lb/hr)</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123,578 (272,442)</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16298153"/>
                  </a:ext>
                </a:extLst>
              </a:tr>
              <a:tr h="210413">
                <a:tc>
                  <a:txBody>
                    <a:bodyPr/>
                    <a:lstStyle/>
                    <a:p>
                      <a:pPr marL="0" marR="0" algn="l">
                        <a:spcBef>
                          <a:spcPts val="300"/>
                        </a:spcBef>
                        <a:spcAft>
                          <a:spcPts val="0"/>
                        </a:spcAft>
                      </a:pPr>
                      <a:r>
                        <a:rPr lang="en-US" sz="1600" dirty="0">
                          <a:effectLst/>
                        </a:rPr>
                        <a:t>HHV Thermal Input, kWt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1,795,147</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04250814"/>
                  </a:ext>
                </a:extLst>
              </a:tr>
              <a:tr h="210413">
                <a:tc>
                  <a:txBody>
                    <a:bodyPr/>
                    <a:lstStyle/>
                    <a:p>
                      <a:pPr marL="0" marR="0" algn="l">
                        <a:spcBef>
                          <a:spcPts val="300"/>
                        </a:spcBef>
                        <a:spcAft>
                          <a:spcPts val="0"/>
                        </a:spcAft>
                      </a:pPr>
                      <a:r>
                        <a:rPr lang="en-US" sz="1600" dirty="0">
                          <a:effectLst/>
                        </a:rPr>
                        <a:t>LHV Thermal Input, kWt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1,620,297</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78020681"/>
                  </a:ext>
                </a:extLst>
              </a:tr>
              <a:tr h="210413">
                <a:tc>
                  <a:txBody>
                    <a:bodyPr/>
                    <a:lstStyle/>
                    <a:p>
                      <a:pPr marL="0" marR="0" algn="l">
                        <a:spcBef>
                          <a:spcPts val="300"/>
                        </a:spcBef>
                        <a:spcAft>
                          <a:spcPts val="0"/>
                        </a:spcAft>
                      </a:pPr>
                      <a:r>
                        <a:rPr lang="en-US" sz="1600" dirty="0">
                          <a:effectLst/>
                        </a:rPr>
                        <a:t>Raw Water Withdrawal, (m</a:t>
                      </a:r>
                      <a:r>
                        <a:rPr lang="en-US" sz="1600" baseline="30000" dirty="0">
                          <a:effectLst/>
                        </a:rPr>
                        <a:t>3</a:t>
                      </a:r>
                      <a:r>
                        <a:rPr lang="en-US" sz="1600" dirty="0">
                          <a:effectLst/>
                        </a:rPr>
                        <a:t>/min)/MW</a:t>
                      </a:r>
                      <a:r>
                        <a:rPr lang="en-US" sz="1600" baseline="-25000" dirty="0">
                          <a:effectLst/>
                        </a:rPr>
                        <a:t>net</a:t>
                      </a:r>
                      <a:r>
                        <a:rPr lang="en-US" sz="1600" dirty="0">
                          <a:effectLst/>
                        </a:rPr>
                        <a:t> (gpm/MW</a:t>
                      </a:r>
                      <a:r>
                        <a:rPr lang="en-US" sz="1600" baseline="-25000" dirty="0">
                          <a:effectLst/>
                        </a:rPr>
                        <a:t>net</a:t>
                      </a:r>
                      <a:r>
                        <a:rPr lang="en-US" sz="1600" dirty="0">
                          <a:effectLst/>
                        </a:rPr>
                        <a: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0.013 (3.5)</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36774601"/>
                  </a:ext>
                </a:extLst>
              </a:tr>
              <a:tr h="210413">
                <a:tc>
                  <a:txBody>
                    <a:bodyPr/>
                    <a:lstStyle/>
                    <a:p>
                      <a:pPr marL="0" marR="0" algn="l">
                        <a:spcBef>
                          <a:spcPts val="300"/>
                        </a:spcBef>
                        <a:spcAft>
                          <a:spcPts val="0"/>
                        </a:spcAft>
                      </a:pPr>
                      <a:r>
                        <a:rPr lang="en-US" sz="1600" dirty="0">
                          <a:effectLst/>
                        </a:rPr>
                        <a:t>Raw Water Consumption, (m</a:t>
                      </a:r>
                      <a:r>
                        <a:rPr lang="en-US" sz="1600" baseline="30000" dirty="0">
                          <a:effectLst/>
                        </a:rPr>
                        <a:t>3</a:t>
                      </a:r>
                      <a:r>
                        <a:rPr lang="en-US" sz="1600" dirty="0">
                          <a:effectLst/>
                        </a:rPr>
                        <a:t>/min)/MW</a:t>
                      </a:r>
                      <a:r>
                        <a:rPr lang="en-US" sz="1600" baseline="-25000" dirty="0">
                          <a:effectLst/>
                        </a:rPr>
                        <a:t>net </a:t>
                      </a:r>
                      <a:r>
                        <a:rPr lang="en-US" sz="1600" dirty="0">
                          <a:effectLst/>
                        </a:rPr>
                        <a:t>(gpm/MW</a:t>
                      </a:r>
                      <a:r>
                        <a:rPr lang="en-US" sz="1600" baseline="-25000" dirty="0">
                          <a:effectLst/>
                        </a:rPr>
                        <a:t>net</a:t>
                      </a:r>
                      <a:r>
                        <a:rPr lang="en-US" sz="1600" dirty="0">
                          <a:effectLst/>
                        </a:rPr>
                        <a:t>)</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300"/>
                        </a:spcBef>
                        <a:spcAft>
                          <a:spcPts val="0"/>
                        </a:spcAft>
                      </a:pPr>
                      <a:r>
                        <a:rPr lang="en-US" sz="1600" dirty="0">
                          <a:effectLst/>
                        </a:rPr>
                        <a:t>0.010 (2.7)</a:t>
                      </a:r>
                      <a:endParaRPr lang="en-US" sz="1600" dirty="0">
                        <a:solidFill>
                          <a:srgbClr val="383838"/>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19273634"/>
                  </a:ext>
                </a:extLst>
              </a:tr>
            </a:tbl>
          </a:graphicData>
        </a:graphic>
      </p:graphicFrame>
    </p:spTree>
    <p:extLst>
      <p:ext uri="{BB962C8B-B14F-4D97-AF65-F5344CB8AC3E}">
        <p14:creationId xmlns:p14="http://schemas.microsoft.com/office/powerpoint/2010/main" val="304282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A702-47AC-4C9D-9E59-7C303FF85526}"/>
              </a:ext>
            </a:extLst>
          </p:cNvPr>
          <p:cNvSpPr>
            <a:spLocks noGrp="1"/>
          </p:cNvSpPr>
          <p:nvPr>
            <p:ph type="ctrTitle"/>
          </p:nvPr>
        </p:nvSpPr>
        <p:spPr/>
        <p:txBody>
          <a:bodyPr>
            <a:normAutofit fontScale="90000"/>
          </a:bodyPr>
          <a:lstStyle/>
          <a:p>
            <a:r>
              <a:rPr lang="en-US" dirty="0"/>
              <a:t>Sensitivity Analysis</a:t>
            </a:r>
          </a:p>
        </p:txBody>
      </p:sp>
      <p:sp>
        <p:nvSpPr>
          <p:cNvPr id="3" name="Content Placeholder 2">
            <a:extLst>
              <a:ext uri="{FF2B5EF4-FFF2-40B4-BE49-F238E27FC236}">
                <a16:creationId xmlns:a16="http://schemas.microsoft.com/office/drawing/2014/main" id="{10A09EAA-5C1B-41B7-9488-0174DCF32F1E}"/>
              </a:ext>
            </a:extLst>
          </p:cNvPr>
          <p:cNvSpPr>
            <a:spLocks noGrp="1"/>
          </p:cNvSpPr>
          <p:nvPr>
            <p:ph idx="1"/>
          </p:nvPr>
        </p:nvSpPr>
        <p:spPr/>
        <p:txBody>
          <a:bodyPr/>
          <a:lstStyle/>
          <a:p>
            <a:r>
              <a:rPr lang="en-US" dirty="0"/>
              <a:t>The sensitivity analysis was made for the impact of several turbine cooling parameters on the gas turbine, steam cycle, and combined cycle performance parameters</a:t>
            </a:r>
          </a:p>
          <a:p>
            <a:r>
              <a:rPr lang="en-US" dirty="0"/>
              <a:t>Analysis inputs were the following turbine cooling parameters</a:t>
            </a:r>
          </a:p>
          <a:p>
            <a:pPr lvl="1"/>
            <a:r>
              <a:rPr lang="en-US" dirty="0"/>
              <a:t>Blade metal material properties (through Biot number and max. allowable metal temperature)</a:t>
            </a:r>
          </a:p>
          <a:p>
            <a:pPr lvl="1"/>
            <a:r>
              <a:rPr lang="en-US" dirty="0"/>
              <a:t>TBC material properties (through TBC </a:t>
            </a:r>
            <a:r>
              <a:rPr lang="en-US" dirty="0" err="1"/>
              <a:t>Biot</a:t>
            </a:r>
            <a:r>
              <a:rPr lang="en-US" dirty="0"/>
              <a:t> number)</a:t>
            </a:r>
          </a:p>
          <a:p>
            <a:pPr lvl="1"/>
            <a:r>
              <a:rPr lang="en-US" dirty="0"/>
              <a:t>Internal cooling effectiveness</a:t>
            </a:r>
          </a:p>
          <a:p>
            <a:pPr lvl="1"/>
            <a:r>
              <a:rPr lang="en-US" dirty="0"/>
              <a:t>Film cooling effectiveness </a:t>
            </a:r>
          </a:p>
          <a:p>
            <a:pPr lvl="1"/>
            <a:r>
              <a:rPr lang="en-US" dirty="0"/>
              <a:t>Purge cooling flow fractions and distribution</a:t>
            </a:r>
          </a:p>
        </p:txBody>
      </p:sp>
    </p:spTree>
    <p:extLst>
      <p:ext uri="{BB962C8B-B14F-4D97-AF65-F5344CB8AC3E}">
        <p14:creationId xmlns:p14="http://schemas.microsoft.com/office/powerpoint/2010/main" val="768860674"/>
      </p:ext>
    </p:extLst>
  </p:cSld>
  <p:clrMapOvr>
    <a:masterClrMapping/>
  </p:clrMapOvr>
</p:sld>
</file>

<file path=ppt/theme/theme1.xml><?xml version="1.0" encoding="utf-8"?>
<a:theme xmlns:a="http://schemas.openxmlformats.org/drawingml/2006/main" name="Office Theme">
  <a:themeElements>
    <a:clrScheme name="Custom 2">
      <a:dk1>
        <a:srgbClr val="37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Cover Title.pptx" id="{EB5E8C3F-626B-4B4B-ACCF-A49F74929750}" vid="{91F68650-2EA8-49F3-A5C8-A6A4201928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NETL PowerPoint Template_Internal Marking</Template>
  <TotalTime>2258</TotalTime>
  <Words>5148</Words>
  <Application>Microsoft Office PowerPoint</Application>
  <PresentationFormat>Widescreen</PresentationFormat>
  <Paragraphs>504</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Cambria Math</vt:lpstr>
      <vt:lpstr>Century Gothic</vt:lpstr>
      <vt:lpstr>Garamond</vt:lpstr>
      <vt:lpstr>Times New Roman</vt:lpstr>
      <vt:lpstr>Office Theme</vt:lpstr>
      <vt:lpstr>Analysis of Turbine Cooling Technologies to Increase NGCC Efficiency</vt:lpstr>
      <vt:lpstr>Agenda</vt:lpstr>
      <vt:lpstr>Objective</vt:lpstr>
      <vt:lpstr>NGCC Simulation Development</vt:lpstr>
      <vt:lpstr>Introduction</vt:lpstr>
      <vt:lpstr>NGCC Simulation Development</vt:lpstr>
      <vt:lpstr>Baseline Performance Metrics</vt:lpstr>
      <vt:lpstr>Baseline Performance Metrics</vt:lpstr>
      <vt:lpstr>Sensitivity Analysis</vt:lpstr>
      <vt:lpstr>Sensitivity Analysis</vt:lpstr>
      <vt:lpstr>Sensitivity Analysis</vt:lpstr>
      <vt:lpstr>Sensitivity Analysis</vt:lpstr>
      <vt:lpstr>Sensitivity Analysis</vt:lpstr>
      <vt:lpstr>Sensitivity Analysis</vt:lpstr>
      <vt:lpstr>Sensitivity Analysis</vt:lpstr>
      <vt:lpstr>Sensitivity Analysis</vt:lpstr>
      <vt:lpstr>Sensitivity Analysis</vt:lpstr>
      <vt:lpstr>Sensitivity Analysis</vt:lpstr>
      <vt:lpstr>Sensitivity Analysis</vt:lpstr>
      <vt:lpstr>Sensitivity Analysis</vt:lpstr>
      <vt:lpstr>Techno-economic Analysis</vt:lpstr>
      <vt:lpstr>Techno-economic Analysis</vt:lpstr>
      <vt:lpstr>Techno-economic Analysis</vt:lpstr>
      <vt:lpstr>Thermo-economic Analysis</vt:lpstr>
      <vt:lpstr>Thermo-economic Analysis</vt:lpstr>
      <vt:lpstr>Thermo-economic Analysis</vt:lpstr>
      <vt:lpstr>Thermo-economic Analysis</vt:lpstr>
      <vt:lpstr>Thermo-economic Analysis</vt:lpstr>
      <vt:lpstr>Conclusion</vt:lpstr>
      <vt:lpstr>Conclusion(cont’d)</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Cover Title</dc:title>
  <dc:creator>Hoffman, Hannah E. (CONTR)</dc:creator>
  <cp:lastModifiedBy>Karen Lockhart</cp:lastModifiedBy>
  <cp:revision>171</cp:revision>
  <cp:lastPrinted>2018-12-06T21:05:12Z</cp:lastPrinted>
  <dcterms:created xsi:type="dcterms:W3CDTF">2017-04-07T15:25:05Z</dcterms:created>
  <dcterms:modified xsi:type="dcterms:W3CDTF">2019-11-14T13:37:47Z</dcterms:modified>
</cp:coreProperties>
</file>