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6"/>
  </p:sldMasterIdLst>
  <p:notesMasterIdLst>
    <p:notesMasterId r:id="rId55"/>
  </p:notesMasterIdLst>
  <p:sldIdLst>
    <p:sldId id="358" r:id="rId7"/>
    <p:sldId id="547" r:id="rId8"/>
    <p:sldId id="707" r:id="rId9"/>
    <p:sldId id="549" r:id="rId10"/>
    <p:sldId id="546" r:id="rId11"/>
    <p:sldId id="603" r:id="rId12"/>
    <p:sldId id="628" r:id="rId13"/>
    <p:sldId id="684" r:id="rId14"/>
    <p:sldId id="609" r:id="rId15"/>
    <p:sldId id="610" r:id="rId16"/>
    <p:sldId id="611" r:id="rId17"/>
    <p:sldId id="647" r:id="rId18"/>
    <p:sldId id="724" r:id="rId19"/>
    <p:sldId id="688" r:id="rId20"/>
    <p:sldId id="687" r:id="rId21"/>
    <p:sldId id="644" r:id="rId22"/>
    <p:sldId id="665" r:id="rId23"/>
    <p:sldId id="666" r:id="rId24"/>
    <p:sldId id="754" r:id="rId25"/>
    <p:sldId id="760" r:id="rId26"/>
    <p:sldId id="710" r:id="rId27"/>
    <p:sldId id="712" r:id="rId28"/>
    <p:sldId id="713" r:id="rId29"/>
    <p:sldId id="714" r:id="rId30"/>
    <p:sldId id="720" r:id="rId31"/>
    <p:sldId id="721" r:id="rId32"/>
    <p:sldId id="716" r:id="rId33"/>
    <p:sldId id="755" r:id="rId34"/>
    <p:sldId id="717" r:id="rId35"/>
    <p:sldId id="728" r:id="rId36"/>
    <p:sldId id="691" r:id="rId37"/>
    <p:sldId id="695" r:id="rId38"/>
    <p:sldId id="696" r:id="rId39"/>
    <p:sldId id="727" r:id="rId40"/>
    <p:sldId id="726" r:id="rId41"/>
    <p:sldId id="725" r:id="rId42"/>
    <p:sldId id="661" r:id="rId43"/>
    <p:sldId id="757" r:id="rId44"/>
    <p:sldId id="667" r:id="rId45"/>
    <p:sldId id="756" r:id="rId46"/>
    <p:sldId id="660" r:id="rId47"/>
    <p:sldId id="761" r:id="rId48"/>
    <p:sldId id="652" r:id="rId49"/>
    <p:sldId id="730" r:id="rId50"/>
    <p:sldId id="656" r:id="rId51"/>
    <p:sldId id="627" r:id="rId52"/>
    <p:sldId id="692" r:id="rId53"/>
    <p:sldId id="564" r:id="rId54"/>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2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E8E8E8"/>
    <a:srgbClr val="EEEEEE"/>
    <a:srgbClr val="E9C2C1"/>
    <a:srgbClr val="EBC8C7"/>
    <a:srgbClr val="E1AAA9"/>
    <a:srgbClr val="FBCBA3"/>
    <a:srgbClr val="FBC99F"/>
    <a:srgbClr val="FBC497"/>
    <a:srgbClr val="B4C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983" autoAdjust="0"/>
    <p:restoredTop sz="89072" autoAdjust="0"/>
  </p:normalViewPr>
  <p:slideViewPr>
    <p:cSldViewPr>
      <p:cViewPr varScale="1">
        <p:scale>
          <a:sx n="65" d="100"/>
          <a:sy n="65" d="100"/>
        </p:scale>
        <p:origin x="648" y="53"/>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28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customXml" Target="../customXml/item5.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6" tIns="46653" rIns="93306" bIns="46653" rtlCol="0"/>
          <a:lstStyle>
            <a:lvl1pPr algn="l">
              <a:defRPr sz="1200"/>
            </a:lvl1pPr>
          </a:lstStyle>
          <a:p>
            <a:endParaRPr lang="en-US" dirty="0"/>
          </a:p>
        </p:txBody>
      </p:sp>
      <p:sp>
        <p:nvSpPr>
          <p:cNvPr id="3" name="Date Placeholder 2"/>
          <p:cNvSpPr>
            <a:spLocks noGrp="1"/>
          </p:cNvSpPr>
          <p:nvPr>
            <p:ph type="dt" idx="1"/>
          </p:nvPr>
        </p:nvSpPr>
        <p:spPr>
          <a:xfrm>
            <a:off x="3978133" y="0"/>
            <a:ext cx="3043343" cy="465455"/>
          </a:xfrm>
          <a:prstGeom prst="rect">
            <a:avLst/>
          </a:prstGeom>
        </p:spPr>
        <p:txBody>
          <a:bodyPr vert="horz" lIns="93306" tIns="46653" rIns="93306" bIns="46653" rtlCol="0"/>
          <a:lstStyle>
            <a:lvl1pPr algn="r">
              <a:defRPr sz="1200"/>
            </a:lvl1pPr>
          </a:lstStyle>
          <a:p>
            <a:fld id="{6C64ED46-C7F7-4AD0-866F-5FC49F173165}" type="datetimeFigureOut">
              <a:rPr lang="en-US" smtClean="0"/>
              <a:t>6/24/2022</a:t>
            </a:fld>
            <a:endParaRPr lang="en-US" dirty="0"/>
          </a:p>
        </p:txBody>
      </p:sp>
      <p:sp>
        <p:nvSpPr>
          <p:cNvPr id="4" name="Slide Image Placeholder 3"/>
          <p:cNvSpPr>
            <a:spLocks noGrp="1" noRot="1" noChangeAspect="1"/>
          </p:cNvSpPr>
          <p:nvPr>
            <p:ph type="sldImg" idx="2"/>
          </p:nvPr>
        </p:nvSpPr>
        <p:spPr>
          <a:xfrm>
            <a:off x="1185863" y="700088"/>
            <a:ext cx="4651375" cy="3489325"/>
          </a:xfrm>
          <a:prstGeom prst="rect">
            <a:avLst/>
          </a:prstGeom>
          <a:noFill/>
          <a:ln w="12700">
            <a:solidFill>
              <a:prstClr val="black"/>
            </a:solidFill>
          </a:ln>
        </p:spPr>
        <p:txBody>
          <a:bodyPr vert="horz" lIns="93306" tIns="46653" rIns="93306" bIns="46653" rtlCol="0" anchor="ctr"/>
          <a:lstStyle/>
          <a:p>
            <a:endParaRPr lang="en-US"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06" tIns="46653" rIns="93306" bIns="466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306" tIns="46653" rIns="93306"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1"/>
            <a:ext cx="3043343" cy="465455"/>
          </a:xfrm>
          <a:prstGeom prst="rect">
            <a:avLst/>
          </a:prstGeom>
        </p:spPr>
        <p:txBody>
          <a:bodyPr vert="horz" lIns="93306" tIns="46653" rIns="93306" bIns="46653" rtlCol="0" anchor="b"/>
          <a:lstStyle>
            <a:lvl1pPr algn="r">
              <a:defRPr sz="1200"/>
            </a:lvl1pPr>
          </a:lstStyle>
          <a:p>
            <a:fld id="{B0BFE156-35C2-48AB-94A1-857362E0903A}" type="slidenum">
              <a:rPr lang="en-US" smtClean="0"/>
              <a:t>‹#›</a:t>
            </a:fld>
            <a:endParaRPr lang="en-US" dirty="0"/>
          </a:p>
        </p:txBody>
      </p:sp>
    </p:spTree>
    <p:extLst>
      <p:ext uri="{BB962C8B-B14F-4D97-AF65-F5344CB8AC3E}">
        <p14:creationId xmlns:p14="http://schemas.microsoft.com/office/powerpoint/2010/main" val="1327746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all option that were considered and inside</a:t>
            </a:r>
            <a:r>
              <a:rPr lang="en-US" baseline="0" dirty="0"/>
              <a:t> rail loop and East were narrowed down for final consideration.</a:t>
            </a:r>
          </a:p>
          <a:p>
            <a:r>
              <a:rPr lang="en-US" baseline="0" dirty="0"/>
              <a:t>Reason for elimination to be discussed later.</a:t>
            </a:r>
            <a:endParaRPr lang="en-US" dirty="0"/>
          </a:p>
        </p:txBody>
      </p:sp>
      <p:sp>
        <p:nvSpPr>
          <p:cNvPr id="4" name="Slide Number Placeholder 3"/>
          <p:cNvSpPr>
            <a:spLocks noGrp="1"/>
          </p:cNvSpPr>
          <p:nvPr>
            <p:ph type="sldNum" sz="quarter" idx="5"/>
          </p:nvPr>
        </p:nvSpPr>
        <p:spPr/>
        <p:txBody>
          <a:bodyPr/>
          <a:lstStyle/>
          <a:p>
            <a:fld id="{F575E250-BFAF-4AD0-B052-F1536021EADD}" type="slidenum">
              <a:rPr lang="en-US" smtClean="0"/>
              <a:t>20</a:t>
            </a:fld>
            <a:endParaRPr lang="en-US"/>
          </a:p>
        </p:txBody>
      </p:sp>
    </p:spTree>
    <p:extLst>
      <p:ext uri="{BB962C8B-B14F-4D97-AF65-F5344CB8AC3E}">
        <p14:creationId xmlns:p14="http://schemas.microsoft.com/office/powerpoint/2010/main" val="2746810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Tie-In Location is downstream of existing Wet Electrostatic Precipitator (WESP) and upstream of existing stack.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Damper locations, and the control interface between the existing plant and carbon capture were an area of discussion.  </a:t>
            </a:r>
          </a:p>
          <a:p>
            <a:endParaRPr lang="en-US" dirty="0"/>
          </a:p>
        </p:txBody>
      </p:sp>
      <p:sp>
        <p:nvSpPr>
          <p:cNvPr id="4" name="Slide Number Placeholder 3"/>
          <p:cNvSpPr>
            <a:spLocks noGrp="1"/>
          </p:cNvSpPr>
          <p:nvPr>
            <p:ph type="sldNum" sz="quarter" idx="5"/>
          </p:nvPr>
        </p:nvSpPr>
        <p:spPr/>
        <p:txBody>
          <a:bodyPr/>
          <a:lstStyle/>
          <a:p>
            <a:fld id="{B0BFE156-35C2-48AB-94A1-857362E0903A}" type="slidenum">
              <a:rPr lang="en-US" smtClean="0"/>
              <a:t>29</a:t>
            </a:fld>
            <a:endParaRPr lang="en-US" dirty="0"/>
          </a:p>
        </p:txBody>
      </p:sp>
    </p:spTree>
    <p:extLst>
      <p:ext uri="{BB962C8B-B14F-4D97-AF65-F5344CB8AC3E}">
        <p14:creationId xmlns:p14="http://schemas.microsoft.com/office/powerpoint/2010/main" val="305130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From study:</a:t>
            </a:r>
          </a:p>
          <a:p>
            <a:r>
              <a:rPr lang="en-US" dirty="0"/>
              <a:t>Note that these results are indicative of design that has not been optimized with flow correction devices; in certain </a:t>
            </a:r>
          </a:p>
          <a:p>
            <a:r>
              <a:rPr lang="en-US" dirty="0"/>
              <a:t>areas where there is high turbulence impacting the convergence of the model, vanes were added. Vanes have not been </a:t>
            </a:r>
          </a:p>
          <a:p>
            <a:r>
              <a:rPr lang="en-US" dirty="0"/>
              <a:t>optimized for pressure drop or flow mixing; instead they have been placed to minimally help with pressure drop while </a:t>
            </a:r>
          </a:p>
          <a:p>
            <a:r>
              <a:rPr lang="en-US" dirty="0"/>
              <a:t>trying to minimize the effect on the flow to the existing stack</a:t>
            </a:r>
          </a:p>
        </p:txBody>
      </p:sp>
      <p:sp>
        <p:nvSpPr>
          <p:cNvPr id="4" name="Slide Number Placeholder 3"/>
          <p:cNvSpPr>
            <a:spLocks noGrp="1"/>
          </p:cNvSpPr>
          <p:nvPr>
            <p:ph type="sldNum" sz="quarter" idx="5"/>
          </p:nvPr>
        </p:nvSpPr>
        <p:spPr/>
        <p:txBody>
          <a:bodyPr/>
          <a:lstStyle/>
          <a:p>
            <a:fld id="{B0BFE156-35C2-48AB-94A1-857362E0903A}" type="slidenum">
              <a:rPr lang="en-US" smtClean="0"/>
              <a:t>30</a:t>
            </a:fld>
            <a:endParaRPr lang="en-US" dirty="0"/>
          </a:p>
        </p:txBody>
      </p:sp>
    </p:spTree>
    <p:extLst>
      <p:ext uri="{BB962C8B-B14F-4D97-AF65-F5344CB8AC3E}">
        <p14:creationId xmlns:p14="http://schemas.microsoft.com/office/powerpoint/2010/main" val="989563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FE156-35C2-48AB-94A1-857362E0903A}" type="slidenum">
              <a:rPr lang="en-US" smtClean="0"/>
              <a:t>40</a:t>
            </a:fld>
            <a:endParaRPr lang="en-US" dirty="0"/>
          </a:p>
        </p:txBody>
      </p:sp>
    </p:spTree>
    <p:extLst>
      <p:ext uri="{BB962C8B-B14F-4D97-AF65-F5344CB8AC3E}">
        <p14:creationId xmlns:p14="http://schemas.microsoft.com/office/powerpoint/2010/main" val="4116649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MHI load list</a:t>
            </a:r>
          </a:p>
        </p:txBody>
      </p:sp>
      <p:sp>
        <p:nvSpPr>
          <p:cNvPr id="4" name="Slide Number Placeholder 3"/>
          <p:cNvSpPr>
            <a:spLocks noGrp="1"/>
          </p:cNvSpPr>
          <p:nvPr>
            <p:ph type="sldNum" sz="quarter" idx="5"/>
          </p:nvPr>
        </p:nvSpPr>
        <p:spPr/>
        <p:txBody>
          <a:bodyPr/>
          <a:lstStyle/>
          <a:p>
            <a:fld id="{B0BFE156-35C2-48AB-94A1-857362E0903A}" type="slidenum">
              <a:rPr lang="en-US" smtClean="0"/>
              <a:t>46</a:t>
            </a:fld>
            <a:endParaRPr lang="en-US" dirty="0"/>
          </a:p>
        </p:txBody>
      </p:sp>
    </p:spTree>
    <p:extLst>
      <p:ext uri="{BB962C8B-B14F-4D97-AF65-F5344CB8AC3E}">
        <p14:creationId xmlns:p14="http://schemas.microsoft.com/office/powerpoint/2010/main" val="3232456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all option that were considered and inside</a:t>
            </a:r>
            <a:r>
              <a:rPr lang="en-US" baseline="0" dirty="0"/>
              <a:t> rail loop and East were narrowed down for final consideration.</a:t>
            </a:r>
          </a:p>
          <a:p>
            <a:r>
              <a:rPr lang="en-US" baseline="0" dirty="0"/>
              <a:t>Reason for elimination to be discussed later.</a:t>
            </a:r>
            <a:endParaRPr lang="en-US" dirty="0"/>
          </a:p>
        </p:txBody>
      </p:sp>
      <p:sp>
        <p:nvSpPr>
          <p:cNvPr id="4" name="Slide Number Placeholder 3"/>
          <p:cNvSpPr>
            <a:spLocks noGrp="1"/>
          </p:cNvSpPr>
          <p:nvPr>
            <p:ph type="sldNum" sz="quarter" idx="5"/>
          </p:nvPr>
        </p:nvSpPr>
        <p:spPr/>
        <p:txBody>
          <a:bodyPr/>
          <a:lstStyle/>
          <a:p>
            <a:fld id="{F575E250-BFAF-4AD0-B052-F1536021EADD}" type="slidenum">
              <a:rPr lang="en-US" smtClean="0"/>
              <a:t>21</a:t>
            </a:fld>
            <a:endParaRPr lang="en-US"/>
          </a:p>
        </p:txBody>
      </p:sp>
    </p:spTree>
    <p:extLst>
      <p:ext uri="{BB962C8B-B14F-4D97-AF65-F5344CB8AC3E}">
        <p14:creationId xmlns:p14="http://schemas.microsoft.com/office/powerpoint/2010/main" val="1249918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scrubber / quencher not feasible</a:t>
            </a:r>
          </a:p>
          <a:p>
            <a:pPr marL="0" indent="0">
              <a:spcAft>
                <a:spcPts val="600"/>
              </a:spcAft>
              <a:buFont typeface="Arial" panose="020B0604020202020204" pitchFamily="34" charset="0"/>
              <a:buNone/>
            </a:pPr>
            <a:endParaRPr lang="en-US" u="sng" dirty="0"/>
          </a:p>
          <a:p>
            <a:pPr marL="0" indent="0">
              <a:spcAft>
                <a:spcPts val="600"/>
              </a:spcAft>
              <a:buFont typeface="Arial" panose="020B0604020202020204" pitchFamily="34" charset="0"/>
              <a:buNone/>
            </a:pPr>
            <a:r>
              <a:rPr lang="en-US" u="sng" dirty="0"/>
              <a:t>MET </a:t>
            </a:r>
            <a:r>
              <a:rPr lang="en-US" dirty="0"/>
              <a:t>would need to study effect combining an ammonia scrubber with quencher might have on the byproduct quality - critical to having a salable output.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Marsulex</a:t>
            </a:r>
            <a:r>
              <a:rPr lang="en-US" sz="1200" dirty="0"/>
              <a:t> Environmental Technologies (MET) was contacted to provide a budgetary quote and info on their ammonia scrubber.  </a:t>
            </a:r>
          </a:p>
          <a:p>
            <a:endParaRPr lang="en-US" dirty="0"/>
          </a:p>
        </p:txBody>
      </p:sp>
      <p:sp>
        <p:nvSpPr>
          <p:cNvPr id="4" name="Slide Number Placeholder 3"/>
          <p:cNvSpPr>
            <a:spLocks noGrp="1"/>
          </p:cNvSpPr>
          <p:nvPr>
            <p:ph type="sldNum" sz="quarter" idx="5"/>
          </p:nvPr>
        </p:nvSpPr>
        <p:spPr/>
        <p:txBody>
          <a:bodyPr/>
          <a:lstStyle/>
          <a:p>
            <a:fld id="{B0BFE156-35C2-48AB-94A1-857362E0903A}" type="slidenum">
              <a:rPr lang="en-US" smtClean="0"/>
              <a:t>22</a:t>
            </a:fld>
            <a:endParaRPr lang="en-US" dirty="0"/>
          </a:p>
        </p:txBody>
      </p:sp>
    </p:spTree>
    <p:extLst>
      <p:ext uri="{BB962C8B-B14F-4D97-AF65-F5344CB8AC3E}">
        <p14:creationId xmlns:p14="http://schemas.microsoft.com/office/powerpoint/2010/main" val="925712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FE156-35C2-48AB-94A1-857362E0903A}" type="slidenum">
              <a:rPr lang="en-US" smtClean="0"/>
              <a:t>23</a:t>
            </a:fld>
            <a:endParaRPr lang="en-US" dirty="0"/>
          </a:p>
        </p:txBody>
      </p:sp>
    </p:spTree>
    <p:extLst>
      <p:ext uri="{BB962C8B-B14F-4D97-AF65-F5344CB8AC3E}">
        <p14:creationId xmlns:p14="http://schemas.microsoft.com/office/powerpoint/2010/main" val="3074389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MDCT we also considered shapes for the Mechanical draft towers.  The </a:t>
            </a:r>
            <a:r>
              <a:rPr lang="en-US" dirty="0" err="1"/>
              <a:t>Octaonal</a:t>
            </a:r>
            <a:r>
              <a:rPr lang="en-US" dirty="0"/>
              <a:t> tower shape results in less </a:t>
            </a:r>
            <a:r>
              <a:rPr lang="en-US" dirty="0" err="1"/>
              <a:t>downsdraft</a:t>
            </a:r>
            <a:r>
              <a:rPr lang="en-US" dirty="0"/>
              <a:t> during high winds and much higher plume b  </a:t>
            </a:r>
          </a:p>
        </p:txBody>
      </p:sp>
      <p:sp>
        <p:nvSpPr>
          <p:cNvPr id="4" name="Slide Number Placeholder 3"/>
          <p:cNvSpPr>
            <a:spLocks noGrp="1"/>
          </p:cNvSpPr>
          <p:nvPr>
            <p:ph type="sldNum" sz="quarter" idx="5"/>
          </p:nvPr>
        </p:nvSpPr>
        <p:spPr/>
        <p:txBody>
          <a:bodyPr/>
          <a:lstStyle/>
          <a:p>
            <a:fld id="{B0BFE156-35C2-48AB-94A1-857362E0903A}" type="slidenum">
              <a:rPr lang="en-US" smtClean="0"/>
              <a:t>24</a:t>
            </a:fld>
            <a:endParaRPr lang="en-US" dirty="0"/>
          </a:p>
        </p:txBody>
      </p:sp>
    </p:spTree>
    <p:extLst>
      <p:ext uri="{BB962C8B-B14F-4D97-AF65-F5344CB8AC3E}">
        <p14:creationId xmlns:p14="http://schemas.microsoft.com/office/powerpoint/2010/main" val="1466979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BFE156-35C2-48AB-94A1-857362E0903A}" type="slidenum">
              <a:rPr lang="en-US" smtClean="0"/>
              <a:t>25</a:t>
            </a:fld>
            <a:endParaRPr lang="en-US" dirty="0"/>
          </a:p>
        </p:txBody>
      </p:sp>
    </p:spTree>
    <p:extLst>
      <p:ext uri="{BB962C8B-B14F-4D97-AF65-F5344CB8AC3E}">
        <p14:creationId xmlns:p14="http://schemas.microsoft.com/office/powerpoint/2010/main" val="3956643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Room for some slight increase to COC, reducing blowdown and makeup water required.  </a:t>
            </a:r>
          </a:p>
          <a:p>
            <a:endParaRPr lang="en-US" dirty="0"/>
          </a:p>
          <a:p>
            <a:r>
              <a:rPr lang="en-US" dirty="0"/>
              <a:t>8000 </a:t>
            </a:r>
            <a:r>
              <a:rPr lang="en-US" dirty="0" err="1"/>
              <a:t>gpm</a:t>
            </a:r>
            <a:r>
              <a:rPr lang="en-US" dirty="0"/>
              <a:t> is roughly equal to the makeup water consumed by unit 2. </a:t>
            </a:r>
          </a:p>
        </p:txBody>
      </p:sp>
      <p:sp>
        <p:nvSpPr>
          <p:cNvPr id="4" name="Slide Number Placeholder 3"/>
          <p:cNvSpPr>
            <a:spLocks noGrp="1"/>
          </p:cNvSpPr>
          <p:nvPr>
            <p:ph type="sldNum" sz="quarter" idx="5"/>
          </p:nvPr>
        </p:nvSpPr>
        <p:spPr/>
        <p:txBody>
          <a:bodyPr/>
          <a:lstStyle/>
          <a:p>
            <a:fld id="{B0BFE156-35C2-48AB-94A1-857362E0903A}" type="slidenum">
              <a:rPr lang="en-US" smtClean="0"/>
              <a:t>26</a:t>
            </a:fld>
            <a:endParaRPr lang="en-US" dirty="0"/>
          </a:p>
        </p:txBody>
      </p:sp>
    </p:spTree>
    <p:extLst>
      <p:ext uri="{BB962C8B-B14F-4D97-AF65-F5344CB8AC3E}">
        <p14:creationId xmlns:p14="http://schemas.microsoft.com/office/powerpoint/2010/main" val="140896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Worth noting why we use 8 package boilers instead of 1 combined boiler.  It’s cheaper.  </a:t>
            </a:r>
          </a:p>
        </p:txBody>
      </p:sp>
      <p:sp>
        <p:nvSpPr>
          <p:cNvPr id="4" name="Slide Number Placeholder 3"/>
          <p:cNvSpPr>
            <a:spLocks noGrp="1"/>
          </p:cNvSpPr>
          <p:nvPr>
            <p:ph type="sldNum" sz="quarter" idx="5"/>
          </p:nvPr>
        </p:nvSpPr>
        <p:spPr/>
        <p:txBody>
          <a:bodyPr/>
          <a:lstStyle/>
          <a:p>
            <a:fld id="{B0BFE156-35C2-48AB-94A1-857362E0903A}" type="slidenum">
              <a:rPr lang="en-US" smtClean="0"/>
              <a:t>27</a:t>
            </a:fld>
            <a:endParaRPr lang="en-US" dirty="0"/>
          </a:p>
        </p:txBody>
      </p:sp>
    </p:spTree>
    <p:extLst>
      <p:ext uri="{BB962C8B-B14F-4D97-AF65-F5344CB8AC3E}">
        <p14:creationId xmlns:p14="http://schemas.microsoft.com/office/powerpoint/2010/main" val="1550392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r>
              <a:rPr lang="en-US" dirty="0"/>
              <a:t>All options would require</a:t>
            </a:r>
          </a:p>
          <a:p>
            <a:pPr marL="228600" indent="-228600">
              <a:buAutoNum type="arabicParenR"/>
            </a:pPr>
            <a:r>
              <a:rPr lang="en-US" dirty="0"/>
              <a:t>NG pipeline</a:t>
            </a:r>
          </a:p>
          <a:p>
            <a:pPr marL="228600" indent="-228600">
              <a:buAutoNum type="arabicParenR"/>
            </a:pPr>
            <a:r>
              <a:rPr lang="en-US" dirty="0"/>
              <a:t>Switchyard upgrades (either to bring in power or to export excess power)</a:t>
            </a:r>
          </a:p>
          <a:p>
            <a:endParaRPr lang="en-US" dirty="0"/>
          </a:p>
          <a:p>
            <a:pPr marL="0" indent="0">
              <a:buFont typeface="Arial" panose="020B0604020202020204" pitchFamily="34" charset="0"/>
              <a:buNone/>
            </a:pPr>
            <a:r>
              <a:rPr lang="en-US" dirty="0"/>
              <a:t>Added costs with BPST included</a:t>
            </a:r>
          </a:p>
          <a:p>
            <a:pPr marL="0" indent="0">
              <a:buFont typeface="Arial" panose="020B0604020202020204" pitchFamily="34" charset="0"/>
              <a:buNone/>
            </a:pPr>
            <a:r>
              <a:rPr lang="en-US" dirty="0"/>
              <a:t>1) Large boilers to produce higher pressure steam</a:t>
            </a:r>
          </a:p>
          <a:p>
            <a:pPr marL="0" indent="0">
              <a:buFont typeface="Arial" panose="020B0604020202020204" pitchFamily="34" charset="0"/>
              <a:buNone/>
            </a:pPr>
            <a:r>
              <a:rPr lang="en-US" dirty="0"/>
              <a:t>2) Alloy piping required for higher pressure steam(between boiler and STG)</a:t>
            </a:r>
          </a:p>
          <a:p>
            <a:pPr marL="0" indent="0">
              <a:buFont typeface="Arial" panose="020B0604020202020204" pitchFamily="34" charset="0"/>
              <a:buNone/>
            </a:pPr>
            <a:r>
              <a:rPr lang="en-US" dirty="0"/>
              <a:t>3) LPS piping</a:t>
            </a:r>
          </a:p>
          <a:p>
            <a:pPr marL="0" indent="0">
              <a:buFont typeface="Arial" panose="020B0604020202020204" pitchFamily="34" charset="0"/>
              <a:buNone/>
            </a:pPr>
            <a:r>
              <a:rPr lang="en-US" dirty="0"/>
              <a:t>4) Added equipment (STG)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BPST reduces risk of exposure </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0BFE156-35C2-48AB-94A1-857362E0903A}" type="slidenum">
              <a:rPr lang="en-US" smtClean="0"/>
              <a:t>28</a:t>
            </a:fld>
            <a:endParaRPr lang="en-US" dirty="0"/>
          </a:p>
        </p:txBody>
      </p:sp>
    </p:spTree>
    <p:extLst>
      <p:ext uri="{BB962C8B-B14F-4D97-AF65-F5344CB8AC3E}">
        <p14:creationId xmlns:p14="http://schemas.microsoft.com/office/powerpoint/2010/main" val="376531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974440" y="6492875"/>
            <a:ext cx="2133600" cy="365125"/>
          </a:xfrm>
          <a:prstGeom prst="rect">
            <a:avLst/>
          </a:prstGeom>
        </p:spPr>
        <p:txBody>
          <a:bodyPr/>
          <a:lstStyle>
            <a:lvl1pPr algn="r">
              <a:defRPr sz="1200"/>
            </a:lvl1pPr>
          </a:lstStyle>
          <a:p>
            <a:fld id="{47FB43CD-5BF4-4477-A170-E7008CB029A4}" type="slidenum">
              <a:rPr lang="en-US" smtClean="0"/>
              <a:pPr/>
              <a:t>‹#›</a:t>
            </a:fld>
            <a:endParaRPr lang="en-US" dirty="0"/>
          </a:p>
        </p:txBody>
      </p:sp>
    </p:spTree>
    <p:extLst>
      <p:ext uri="{BB962C8B-B14F-4D97-AF65-F5344CB8AC3E}">
        <p14:creationId xmlns:p14="http://schemas.microsoft.com/office/powerpoint/2010/main" val="2986542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010400" y="6492875"/>
            <a:ext cx="2133600" cy="365125"/>
          </a:xfrm>
          <a:prstGeom prst="rect">
            <a:avLst/>
          </a:prstGeom>
        </p:spPr>
        <p:txBody>
          <a:bodyPr/>
          <a:lstStyle/>
          <a:p>
            <a:fld id="{47FB43CD-5BF4-4477-A170-E7008CB029A4}" type="slidenum">
              <a:rPr lang="en-US" smtClean="0"/>
              <a:t>‹#›</a:t>
            </a:fld>
            <a:endParaRPr lang="en-US" dirty="0"/>
          </a:p>
        </p:txBody>
      </p:sp>
    </p:spTree>
    <p:extLst>
      <p:ext uri="{BB962C8B-B14F-4D97-AF65-F5344CB8AC3E}">
        <p14:creationId xmlns:p14="http://schemas.microsoft.com/office/powerpoint/2010/main" val="241229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010400" y="6492875"/>
            <a:ext cx="2133600" cy="365125"/>
          </a:xfrm>
          <a:prstGeom prst="rect">
            <a:avLst/>
          </a:prstGeom>
        </p:spPr>
        <p:txBody>
          <a:bodyPr/>
          <a:lstStyle/>
          <a:p>
            <a:fld id="{47FB43CD-5BF4-4477-A170-E7008CB029A4}" type="slidenum">
              <a:rPr lang="en-US" smtClean="0"/>
              <a:t>‹#›</a:t>
            </a:fld>
            <a:endParaRPr lang="en-US" dirty="0"/>
          </a:p>
        </p:txBody>
      </p:sp>
    </p:spTree>
    <p:extLst>
      <p:ext uri="{BB962C8B-B14F-4D97-AF65-F5344CB8AC3E}">
        <p14:creationId xmlns:p14="http://schemas.microsoft.com/office/powerpoint/2010/main" val="3540701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7010400" y="6487274"/>
            <a:ext cx="2133600" cy="365125"/>
          </a:xfrm>
          <a:prstGeom prst="rect">
            <a:avLst/>
          </a:prstGeom>
        </p:spPr>
        <p:txBody>
          <a:bodyPr/>
          <a:lstStyle>
            <a:lvl1pPr algn="r">
              <a:defRPr sz="1200"/>
            </a:lvl1pPr>
          </a:lstStyle>
          <a:p>
            <a:fld id="{47FB43CD-5BF4-4477-A170-E7008CB029A4}" type="slidenum">
              <a:rPr lang="en-US" smtClean="0"/>
              <a:pPr/>
              <a:t>‹#›</a:t>
            </a:fld>
            <a:endParaRPr lang="en-US" dirty="0"/>
          </a:p>
        </p:txBody>
      </p:sp>
    </p:spTree>
    <p:extLst>
      <p:ext uri="{BB962C8B-B14F-4D97-AF65-F5344CB8AC3E}">
        <p14:creationId xmlns:p14="http://schemas.microsoft.com/office/powerpoint/2010/main" val="3397256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010400" y="6477000"/>
            <a:ext cx="2133600" cy="365125"/>
          </a:xfrm>
          <a:prstGeom prst="rect">
            <a:avLst/>
          </a:prstGeom>
        </p:spPr>
        <p:txBody>
          <a:bodyPr/>
          <a:lstStyle/>
          <a:p>
            <a:fld id="{47FB43CD-5BF4-4477-A170-E7008CB029A4}" type="slidenum">
              <a:rPr lang="en-US" smtClean="0"/>
              <a:t>‹#›</a:t>
            </a:fld>
            <a:endParaRPr lang="en-US" dirty="0"/>
          </a:p>
        </p:txBody>
      </p:sp>
    </p:spTree>
    <p:extLst>
      <p:ext uri="{BB962C8B-B14F-4D97-AF65-F5344CB8AC3E}">
        <p14:creationId xmlns:p14="http://schemas.microsoft.com/office/powerpoint/2010/main" val="489134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010400" y="6492875"/>
            <a:ext cx="2133600" cy="365125"/>
          </a:xfrm>
          <a:prstGeom prst="rect">
            <a:avLst/>
          </a:prstGeom>
        </p:spPr>
        <p:txBody>
          <a:bodyPr/>
          <a:lstStyle/>
          <a:p>
            <a:fld id="{47FB43CD-5BF4-4477-A170-E7008CB029A4}" type="slidenum">
              <a:rPr lang="en-US" smtClean="0"/>
              <a:t>‹#›</a:t>
            </a:fld>
            <a:endParaRPr lang="en-US" dirty="0"/>
          </a:p>
        </p:txBody>
      </p:sp>
    </p:spTree>
    <p:extLst>
      <p:ext uri="{BB962C8B-B14F-4D97-AF65-F5344CB8AC3E}">
        <p14:creationId xmlns:p14="http://schemas.microsoft.com/office/powerpoint/2010/main" val="1844207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7010400" y="6492875"/>
            <a:ext cx="2133600" cy="365125"/>
          </a:xfrm>
          <a:prstGeom prst="rect">
            <a:avLst/>
          </a:prstGeom>
        </p:spPr>
        <p:txBody>
          <a:bodyPr/>
          <a:lstStyle/>
          <a:p>
            <a:fld id="{47FB43CD-5BF4-4477-A170-E7008CB029A4}" type="slidenum">
              <a:rPr lang="en-US" smtClean="0"/>
              <a:t>‹#›</a:t>
            </a:fld>
            <a:endParaRPr lang="en-US" dirty="0"/>
          </a:p>
        </p:txBody>
      </p:sp>
    </p:spTree>
    <p:extLst>
      <p:ext uri="{BB962C8B-B14F-4D97-AF65-F5344CB8AC3E}">
        <p14:creationId xmlns:p14="http://schemas.microsoft.com/office/powerpoint/2010/main" val="631213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7010400" y="6492875"/>
            <a:ext cx="2133600" cy="365125"/>
          </a:xfrm>
          <a:prstGeom prst="rect">
            <a:avLst/>
          </a:prstGeom>
        </p:spPr>
        <p:txBody>
          <a:bodyPr/>
          <a:lstStyle/>
          <a:p>
            <a:fld id="{47FB43CD-5BF4-4477-A170-E7008CB029A4}" type="slidenum">
              <a:rPr lang="en-US" smtClean="0"/>
              <a:t>‹#›</a:t>
            </a:fld>
            <a:endParaRPr lang="en-US" dirty="0"/>
          </a:p>
        </p:txBody>
      </p:sp>
    </p:spTree>
    <p:extLst>
      <p:ext uri="{BB962C8B-B14F-4D97-AF65-F5344CB8AC3E}">
        <p14:creationId xmlns:p14="http://schemas.microsoft.com/office/powerpoint/2010/main" val="2844780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7010400" y="6492875"/>
            <a:ext cx="2133600" cy="365125"/>
          </a:xfrm>
          <a:prstGeom prst="rect">
            <a:avLst/>
          </a:prstGeom>
        </p:spPr>
        <p:txBody>
          <a:bodyPr/>
          <a:lstStyle/>
          <a:p>
            <a:fld id="{47FB43CD-5BF4-4477-A170-E7008CB029A4}" type="slidenum">
              <a:rPr lang="en-US" smtClean="0"/>
              <a:t>‹#›</a:t>
            </a:fld>
            <a:endParaRPr lang="en-US" dirty="0"/>
          </a:p>
        </p:txBody>
      </p:sp>
    </p:spTree>
    <p:extLst>
      <p:ext uri="{BB962C8B-B14F-4D97-AF65-F5344CB8AC3E}">
        <p14:creationId xmlns:p14="http://schemas.microsoft.com/office/powerpoint/2010/main" val="1192295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010400" y="6492875"/>
            <a:ext cx="2133600" cy="365125"/>
          </a:xfrm>
          <a:prstGeom prst="rect">
            <a:avLst/>
          </a:prstGeom>
        </p:spPr>
        <p:txBody>
          <a:bodyPr/>
          <a:lstStyle/>
          <a:p>
            <a:fld id="{47FB43CD-5BF4-4477-A170-E7008CB029A4}" type="slidenum">
              <a:rPr lang="en-US" smtClean="0"/>
              <a:t>‹#›</a:t>
            </a:fld>
            <a:endParaRPr lang="en-US" dirty="0"/>
          </a:p>
        </p:txBody>
      </p:sp>
    </p:spTree>
    <p:extLst>
      <p:ext uri="{BB962C8B-B14F-4D97-AF65-F5344CB8AC3E}">
        <p14:creationId xmlns:p14="http://schemas.microsoft.com/office/powerpoint/2010/main" val="2584646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7010400" y="6492875"/>
            <a:ext cx="2133600" cy="365125"/>
          </a:xfrm>
          <a:prstGeom prst="rect">
            <a:avLst/>
          </a:prstGeom>
        </p:spPr>
        <p:txBody>
          <a:bodyPr/>
          <a:lstStyle/>
          <a:p>
            <a:fld id="{47FB43CD-5BF4-4477-A170-E7008CB029A4}" type="slidenum">
              <a:rPr lang="en-US" smtClean="0"/>
              <a:t>‹#›</a:t>
            </a:fld>
            <a:endParaRPr lang="en-US" dirty="0"/>
          </a:p>
        </p:txBody>
      </p:sp>
    </p:spTree>
    <p:extLst>
      <p:ext uri="{BB962C8B-B14F-4D97-AF65-F5344CB8AC3E}">
        <p14:creationId xmlns:p14="http://schemas.microsoft.com/office/powerpoint/2010/main" val="3500127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35429" y="1435055"/>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1B7D06E6-15BA-4358-B7E2-6EAC69F511C8}"/>
              </a:ext>
            </a:extLst>
          </p:cNvPr>
          <p:cNvSpPr>
            <a:spLocks noGrp="1"/>
          </p:cNvSpPr>
          <p:nvPr>
            <p:ph type="sldNum" sz="quarter" idx="4"/>
          </p:nvPr>
        </p:nvSpPr>
        <p:spPr>
          <a:xfrm>
            <a:off x="7086600" y="6460678"/>
            <a:ext cx="2057400"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A113F71B-0E2B-42A1-85A9-1BEBDF61E047}" type="slidenum">
              <a:rPr lang="en-US" smtClean="0"/>
              <a:pPr/>
              <a:t>‹#›</a:t>
            </a:fld>
            <a:endParaRPr lang="en-US" dirty="0"/>
          </a:p>
        </p:txBody>
      </p:sp>
      <p:pic>
        <p:nvPicPr>
          <p:cNvPr id="5" name="Picture 4">
            <a:extLst>
              <a:ext uri="{FF2B5EF4-FFF2-40B4-BE49-F238E27FC236}">
                <a16:creationId xmlns:a16="http://schemas.microsoft.com/office/drawing/2014/main" id="{918F4077-ACB4-480D-9404-BD464F781543}"/>
              </a:ext>
            </a:extLst>
          </p:cNvPr>
          <p:cNvPicPr>
            <a:picLocks noChangeAspect="1"/>
          </p:cNvPicPr>
          <p:nvPr userDrawn="1"/>
        </p:nvPicPr>
        <p:blipFill>
          <a:blip r:embed="rId13"/>
          <a:stretch>
            <a:fillRect/>
          </a:stretch>
        </p:blipFill>
        <p:spPr>
          <a:xfrm>
            <a:off x="762000" y="6259510"/>
            <a:ext cx="872117" cy="201168"/>
          </a:xfrm>
          <a:prstGeom prst="rect">
            <a:avLst/>
          </a:prstGeom>
        </p:spPr>
      </p:pic>
      <p:pic>
        <p:nvPicPr>
          <p:cNvPr id="7" name="Picture 6">
            <a:extLst>
              <a:ext uri="{FF2B5EF4-FFF2-40B4-BE49-F238E27FC236}">
                <a16:creationId xmlns:a16="http://schemas.microsoft.com/office/drawing/2014/main" id="{9AF4F0B9-E502-4D76-85C0-26CC6AD3127E}"/>
              </a:ext>
            </a:extLst>
          </p:cNvPr>
          <p:cNvPicPr>
            <a:picLocks noChangeAspect="1"/>
          </p:cNvPicPr>
          <p:nvPr userDrawn="1"/>
        </p:nvPicPr>
        <p:blipFill>
          <a:blip r:embed="rId14"/>
          <a:stretch>
            <a:fillRect/>
          </a:stretch>
        </p:blipFill>
        <p:spPr>
          <a:xfrm>
            <a:off x="4953000" y="6159306"/>
            <a:ext cx="1168178" cy="347472"/>
          </a:xfrm>
          <a:prstGeom prst="rect">
            <a:avLst/>
          </a:prstGeom>
        </p:spPr>
      </p:pic>
      <p:pic>
        <p:nvPicPr>
          <p:cNvPr id="8" name="Picture 7">
            <a:extLst>
              <a:ext uri="{FF2B5EF4-FFF2-40B4-BE49-F238E27FC236}">
                <a16:creationId xmlns:a16="http://schemas.microsoft.com/office/drawing/2014/main" id="{F795B993-42C4-46A3-B3EB-A951AB52B48B}"/>
              </a:ext>
            </a:extLst>
          </p:cNvPr>
          <p:cNvPicPr>
            <a:picLocks noChangeAspect="1"/>
          </p:cNvPicPr>
          <p:nvPr userDrawn="1"/>
        </p:nvPicPr>
        <p:blipFill>
          <a:blip r:embed="rId15"/>
          <a:stretch>
            <a:fillRect/>
          </a:stretch>
        </p:blipFill>
        <p:spPr>
          <a:xfrm>
            <a:off x="1981200" y="6204646"/>
            <a:ext cx="1151154" cy="310896"/>
          </a:xfrm>
          <a:prstGeom prst="rect">
            <a:avLst/>
          </a:prstGeom>
        </p:spPr>
      </p:pic>
      <p:pic>
        <p:nvPicPr>
          <p:cNvPr id="9" name="Picture 8">
            <a:extLst>
              <a:ext uri="{FF2B5EF4-FFF2-40B4-BE49-F238E27FC236}">
                <a16:creationId xmlns:a16="http://schemas.microsoft.com/office/drawing/2014/main" id="{7BFEFDAA-3C68-4738-A1EA-5C22DE1E1F49}"/>
              </a:ext>
            </a:extLst>
          </p:cNvPr>
          <p:cNvPicPr>
            <a:picLocks noChangeAspect="1"/>
          </p:cNvPicPr>
          <p:nvPr userDrawn="1"/>
        </p:nvPicPr>
        <p:blipFill rotWithShape="1">
          <a:blip r:embed="rId16"/>
          <a:srcRect l="4008" t="15906" r="8000" b="15906"/>
          <a:stretch/>
        </p:blipFill>
        <p:spPr>
          <a:xfrm>
            <a:off x="3414939" y="6168070"/>
            <a:ext cx="1233261" cy="347472"/>
          </a:xfrm>
          <a:prstGeom prst="rect">
            <a:avLst/>
          </a:prstGeom>
        </p:spPr>
      </p:pic>
      <p:pic>
        <p:nvPicPr>
          <p:cNvPr id="6" name="Picture 5">
            <a:extLst>
              <a:ext uri="{FF2B5EF4-FFF2-40B4-BE49-F238E27FC236}">
                <a16:creationId xmlns:a16="http://schemas.microsoft.com/office/drawing/2014/main" id="{B0511E13-787E-4C2B-AC49-38FF1A27DB3A}"/>
              </a:ext>
            </a:extLst>
          </p:cNvPr>
          <p:cNvPicPr>
            <a:picLocks noChangeAspect="1"/>
          </p:cNvPicPr>
          <p:nvPr userDrawn="1"/>
        </p:nvPicPr>
        <p:blipFill>
          <a:blip r:embed="rId17"/>
          <a:stretch>
            <a:fillRect/>
          </a:stretch>
        </p:blipFill>
        <p:spPr>
          <a:xfrm>
            <a:off x="6477367" y="6168070"/>
            <a:ext cx="2057033" cy="347472"/>
          </a:xfrm>
          <a:prstGeom prst="rect">
            <a:avLst/>
          </a:prstGeom>
        </p:spPr>
      </p:pic>
    </p:spTree>
    <p:extLst>
      <p:ext uri="{BB962C8B-B14F-4D97-AF65-F5344CB8AC3E}">
        <p14:creationId xmlns:p14="http://schemas.microsoft.com/office/powerpoint/2010/main" val="784430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305288"/>
            <a:ext cx="8001000" cy="1470025"/>
          </a:xfrm>
        </p:spPr>
        <p:txBody>
          <a:bodyPr>
            <a:noAutofit/>
          </a:bodyPr>
          <a:lstStyle/>
          <a:p>
            <a:br>
              <a:rPr lang="en-US" sz="2200" b="1" dirty="0"/>
            </a:br>
            <a:br>
              <a:rPr lang="en-US" sz="2200" dirty="0"/>
            </a:br>
            <a:br>
              <a:rPr lang="en-US" sz="2200" b="1" i="1" dirty="0"/>
            </a:br>
            <a:endParaRPr lang="en-US" sz="2200" i="1" dirty="0"/>
          </a:p>
        </p:txBody>
      </p:sp>
      <p:sp>
        <p:nvSpPr>
          <p:cNvPr id="3" name="Subtitle 2"/>
          <p:cNvSpPr>
            <a:spLocks noGrp="1"/>
          </p:cNvSpPr>
          <p:nvPr>
            <p:ph type="subTitle" idx="1"/>
          </p:nvPr>
        </p:nvSpPr>
        <p:spPr>
          <a:xfrm>
            <a:off x="457200" y="5257800"/>
            <a:ext cx="8382000" cy="685800"/>
          </a:xfrm>
        </p:spPr>
        <p:txBody>
          <a:bodyPr>
            <a:noAutofit/>
          </a:bodyPr>
          <a:lstStyle/>
          <a:p>
            <a:pPr algn="l"/>
            <a:r>
              <a:rPr lang="en-US" sz="1400" b="1" i="1" dirty="0">
                <a:solidFill>
                  <a:srgbClr val="0070C0"/>
                </a:solidFill>
              </a:rPr>
              <a:t>DOE/NETL Project Closeout Meeting</a:t>
            </a:r>
          </a:p>
          <a:p>
            <a:pPr algn="l"/>
            <a:r>
              <a:rPr lang="en-US" sz="1400" b="1" i="1" dirty="0">
                <a:solidFill>
                  <a:srgbClr val="0070C0"/>
                </a:solidFill>
              </a:rPr>
              <a:t>Pittsburgh, PA / June 14, 2022</a:t>
            </a:r>
          </a:p>
          <a:p>
            <a:endParaRPr lang="en-US" sz="1400" i="1" dirty="0"/>
          </a:p>
        </p:txBody>
      </p:sp>
      <p:pic>
        <p:nvPicPr>
          <p:cNvPr id="5" name="Picture 4">
            <a:extLst>
              <a:ext uri="{FF2B5EF4-FFF2-40B4-BE49-F238E27FC236}">
                <a16:creationId xmlns:a16="http://schemas.microsoft.com/office/drawing/2014/main" id="{F1BF912E-718C-481A-A8ED-450D512ECF32}"/>
              </a:ext>
            </a:extLst>
          </p:cNvPr>
          <p:cNvPicPr>
            <a:picLocks noChangeAspect="1"/>
          </p:cNvPicPr>
          <p:nvPr/>
        </p:nvPicPr>
        <p:blipFill>
          <a:blip r:embed="rId2"/>
          <a:stretch>
            <a:fillRect/>
          </a:stretch>
        </p:blipFill>
        <p:spPr>
          <a:xfrm>
            <a:off x="5105400" y="1828800"/>
            <a:ext cx="3467665" cy="1947672"/>
          </a:xfrm>
          <a:prstGeom prst="rect">
            <a:avLst/>
          </a:prstGeom>
        </p:spPr>
      </p:pic>
      <p:sp>
        <p:nvSpPr>
          <p:cNvPr id="8" name="TextBox 7">
            <a:extLst>
              <a:ext uri="{FF2B5EF4-FFF2-40B4-BE49-F238E27FC236}">
                <a16:creationId xmlns:a16="http://schemas.microsoft.com/office/drawing/2014/main" id="{A1FFC018-CFE1-466A-B9EE-3FC327C463A7}"/>
              </a:ext>
            </a:extLst>
          </p:cNvPr>
          <p:cNvSpPr txBox="1"/>
          <p:nvPr/>
        </p:nvSpPr>
        <p:spPr>
          <a:xfrm>
            <a:off x="457200" y="457200"/>
            <a:ext cx="8001000" cy="1200329"/>
          </a:xfrm>
          <a:prstGeom prst="rect">
            <a:avLst/>
          </a:prstGeom>
          <a:noFill/>
        </p:spPr>
        <p:txBody>
          <a:bodyPr wrap="square" rtlCol="0">
            <a:spAutoFit/>
          </a:bodyPr>
          <a:lstStyle/>
          <a:p>
            <a:pPr algn="ctr"/>
            <a:r>
              <a:rPr lang="en-US" sz="2400" b="1" dirty="0"/>
              <a:t>Full-Scale FEED Study For a 816 </a:t>
            </a:r>
            <a:r>
              <a:rPr lang="en-US" sz="2400" b="1" dirty="0" err="1"/>
              <a:t>MWe</a:t>
            </a:r>
            <a:r>
              <a:rPr lang="en-US" sz="2400" b="1" dirty="0"/>
              <a:t> Capture Plant at the Prairie State Generating Company Using Mitsubishi Heavy Industries of America Technology</a:t>
            </a:r>
          </a:p>
        </p:txBody>
      </p:sp>
      <p:sp>
        <p:nvSpPr>
          <p:cNvPr id="6" name="Rectangle 5">
            <a:extLst>
              <a:ext uri="{FF2B5EF4-FFF2-40B4-BE49-F238E27FC236}">
                <a16:creationId xmlns:a16="http://schemas.microsoft.com/office/drawing/2014/main" id="{C771748A-A764-433F-9E60-73268FE3DB51}"/>
              </a:ext>
            </a:extLst>
          </p:cNvPr>
          <p:cNvSpPr/>
          <p:nvPr/>
        </p:nvSpPr>
        <p:spPr>
          <a:xfrm>
            <a:off x="2002618" y="3903583"/>
            <a:ext cx="4910164" cy="1354217"/>
          </a:xfrm>
          <a:prstGeom prst="rect">
            <a:avLst/>
          </a:prstGeom>
        </p:spPr>
        <p:txBody>
          <a:bodyPr wrap="square">
            <a:spAutoFit/>
          </a:bodyPr>
          <a:lstStyle/>
          <a:p>
            <a:pPr algn="ctr"/>
            <a:r>
              <a:rPr lang="en-US" sz="1600" b="1" i="1" dirty="0"/>
              <a:t>Kevin C OBrien, PhD</a:t>
            </a:r>
            <a:br>
              <a:rPr lang="en-US" sz="1600" b="1" i="1" dirty="0"/>
            </a:br>
            <a:r>
              <a:rPr lang="en-US" sz="1600" b="1" i="1" dirty="0"/>
              <a:t>Director, Illinois Sustainable Technology Center</a:t>
            </a:r>
            <a:br>
              <a:rPr lang="en-US" sz="1600" b="1" i="1" dirty="0"/>
            </a:br>
            <a:r>
              <a:rPr lang="en-US" sz="1600" b="1" i="1" dirty="0"/>
              <a:t>Director, Illinois State Water Survey</a:t>
            </a:r>
            <a:br>
              <a:rPr lang="en-US" sz="1600" b="1" i="1" dirty="0"/>
            </a:br>
            <a:r>
              <a:rPr lang="en-US" sz="1600" b="1" i="1" dirty="0"/>
              <a:t>Prairie Research Institute</a:t>
            </a:r>
            <a:br>
              <a:rPr lang="en-US" sz="1600" b="1" i="1" dirty="0"/>
            </a:br>
            <a:r>
              <a:rPr lang="en-US" sz="1600" b="1" i="1" dirty="0"/>
              <a:t>University of Illinois at Urbana-Champaign</a:t>
            </a:r>
            <a:endParaRPr lang="en-US" sz="1600" i="1" dirty="0"/>
          </a:p>
        </p:txBody>
      </p:sp>
      <p:pic>
        <p:nvPicPr>
          <p:cNvPr id="4" name="Picture 3">
            <a:extLst>
              <a:ext uri="{FF2B5EF4-FFF2-40B4-BE49-F238E27FC236}">
                <a16:creationId xmlns:a16="http://schemas.microsoft.com/office/drawing/2014/main" id="{C54A8251-93DA-409C-B863-8312FA8EF987}"/>
              </a:ext>
            </a:extLst>
          </p:cNvPr>
          <p:cNvPicPr>
            <a:picLocks noChangeAspect="1"/>
          </p:cNvPicPr>
          <p:nvPr/>
        </p:nvPicPr>
        <p:blipFill rotWithShape="1">
          <a:blip r:embed="rId3"/>
          <a:srcRect l="32349"/>
          <a:stretch/>
        </p:blipFill>
        <p:spPr>
          <a:xfrm>
            <a:off x="609035" y="1836369"/>
            <a:ext cx="4375821" cy="1947672"/>
          </a:xfrm>
          <a:prstGeom prst="rect">
            <a:avLst/>
          </a:prstGeom>
        </p:spPr>
      </p:pic>
    </p:spTree>
    <p:extLst>
      <p:ext uri="{BB962C8B-B14F-4D97-AF65-F5344CB8AC3E}">
        <p14:creationId xmlns:p14="http://schemas.microsoft.com/office/powerpoint/2010/main" val="3639917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F632-9D92-4896-BEAB-44603606D9A2}"/>
              </a:ext>
            </a:extLst>
          </p:cNvPr>
          <p:cNvSpPr>
            <a:spLocks noGrp="1"/>
          </p:cNvSpPr>
          <p:nvPr>
            <p:ph type="title"/>
          </p:nvPr>
        </p:nvSpPr>
        <p:spPr>
          <a:xfrm>
            <a:off x="457200" y="274638"/>
            <a:ext cx="8229600" cy="620078"/>
          </a:xfrm>
        </p:spPr>
        <p:txBody>
          <a:bodyPr>
            <a:normAutofit/>
          </a:bodyPr>
          <a:lstStyle/>
          <a:p>
            <a:pPr algn="l"/>
            <a:r>
              <a:rPr lang="en-US" sz="3200" b="1" dirty="0"/>
              <a:t>Project Tasks</a:t>
            </a:r>
            <a:endParaRPr lang="en-US" sz="2800" b="1" dirty="0"/>
          </a:p>
        </p:txBody>
      </p:sp>
      <p:sp>
        <p:nvSpPr>
          <p:cNvPr id="4" name="Slide Number Placeholder 3">
            <a:extLst>
              <a:ext uri="{FF2B5EF4-FFF2-40B4-BE49-F238E27FC236}">
                <a16:creationId xmlns:a16="http://schemas.microsoft.com/office/drawing/2014/main" id="{79E550C4-F6C1-4A2F-9C33-C6C2765DAE72}"/>
              </a:ext>
            </a:extLst>
          </p:cNvPr>
          <p:cNvSpPr>
            <a:spLocks noGrp="1"/>
          </p:cNvSpPr>
          <p:nvPr>
            <p:ph type="sldNum" sz="quarter" idx="12"/>
          </p:nvPr>
        </p:nvSpPr>
        <p:spPr/>
        <p:txBody>
          <a:bodyPr/>
          <a:lstStyle/>
          <a:p>
            <a:fld id="{47FB43CD-5BF4-4477-A170-E7008CB029A4}" type="slidenum">
              <a:rPr lang="en-US" smtClean="0"/>
              <a:pPr/>
              <a:t>10</a:t>
            </a:fld>
            <a:endParaRPr lang="en-US" dirty="0"/>
          </a:p>
        </p:txBody>
      </p:sp>
      <p:graphicFrame>
        <p:nvGraphicFramePr>
          <p:cNvPr id="3" name="Table 2">
            <a:extLst>
              <a:ext uri="{FF2B5EF4-FFF2-40B4-BE49-F238E27FC236}">
                <a16:creationId xmlns:a16="http://schemas.microsoft.com/office/drawing/2014/main" id="{1366ADAC-4586-4929-AE32-1FD055D507E5}"/>
              </a:ext>
            </a:extLst>
          </p:cNvPr>
          <p:cNvGraphicFramePr>
            <a:graphicFrameLocks noGrp="1"/>
          </p:cNvGraphicFramePr>
          <p:nvPr>
            <p:extLst>
              <p:ext uri="{D42A27DB-BD31-4B8C-83A1-F6EECF244321}">
                <p14:modId xmlns:p14="http://schemas.microsoft.com/office/powerpoint/2010/main" val="2451646887"/>
              </p:ext>
            </p:extLst>
          </p:nvPr>
        </p:nvGraphicFramePr>
        <p:xfrm>
          <a:off x="1638300" y="866456"/>
          <a:ext cx="5867400" cy="5125088"/>
        </p:xfrm>
        <a:graphic>
          <a:graphicData uri="http://schemas.openxmlformats.org/drawingml/2006/table">
            <a:tbl>
              <a:tblPr firstRow="1" bandRow="1">
                <a:tableStyleId>{5C22544A-7EE6-4342-B048-85BDC9FD1C3A}</a:tableStyleId>
              </a:tblPr>
              <a:tblGrid>
                <a:gridCol w="946355">
                  <a:extLst>
                    <a:ext uri="{9D8B030D-6E8A-4147-A177-3AD203B41FA5}">
                      <a16:colId xmlns:a16="http://schemas.microsoft.com/office/drawing/2014/main" val="427694799"/>
                    </a:ext>
                  </a:extLst>
                </a:gridCol>
                <a:gridCol w="4921045">
                  <a:extLst>
                    <a:ext uri="{9D8B030D-6E8A-4147-A177-3AD203B41FA5}">
                      <a16:colId xmlns:a16="http://schemas.microsoft.com/office/drawing/2014/main" val="1586025672"/>
                    </a:ext>
                  </a:extLst>
                </a:gridCol>
              </a:tblGrid>
              <a:tr h="435465">
                <a:tc>
                  <a:txBody>
                    <a:bodyPr/>
                    <a:lstStyle/>
                    <a:p>
                      <a:pPr algn="ctr"/>
                      <a:r>
                        <a:rPr lang="en-US" sz="2000" dirty="0"/>
                        <a:t>Task #</a:t>
                      </a:r>
                    </a:p>
                  </a:txBody>
                  <a:tcPr/>
                </a:tc>
                <a:tc>
                  <a:txBody>
                    <a:bodyPr/>
                    <a:lstStyle/>
                    <a:p>
                      <a:pPr algn="ctr"/>
                      <a:r>
                        <a:rPr lang="en-US" sz="2000" dirty="0"/>
                        <a:t>Task</a:t>
                      </a:r>
                    </a:p>
                  </a:txBody>
                  <a:tcPr/>
                </a:tc>
                <a:extLst>
                  <a:ext uri="{0D108BD9-81ED-4DB2-BD59-A6C34878D82A}">
                    <a16:rowId xmlns:a16="http://schemas.microsoft.com/office/drawing/2014/main" val="206436742"/>
                  </a:ext>
                </a:extLst>
              </a:tr>
              <a:tr h="435465">
                <a:tc>
                  <a:txBody>
                    <a:bodyPr/>
                    <a:lstStyle/>
                    <a:p>
                      <a:pPr algn="l"/>
                      <a:r>
                        <a:rPr lang="en-US" sz="2000" dirty="0"/>
                        <a:t>1.0</a:t>
                      </a:r>
                    </a:p>
                  </a:txBody>
                  <a:tcPr anchor="ctr"/>
                </a:tc>
                <a:tc>
                  <a:txBody>
                    <a:bodyPr/>
                    <a:lstStyle/>
                    <a:p>
                      <a:pPr algn="ctr"/>
                      <a:r>
                        <a:rPr lang="en-US" sz="2000" dirty="0"/>
                        <a:t>Project Management and Planning </a:t>
                      </a:r>
                    </a:p>
                  </a:txBody>
                  <a:tcPr anchor="ctr"/>
                </a:tc>
                <a:extLst>
                  <a:ext uri="{0D108BD9-81ED-4DB2-BD59-A6C34878D82A}">
                    <a16:rowId xmlns:a16="http://schemas.microsoft.com/office/drawing/2014/main" val="2996095682"/>
                  </a:ext>
                </a:extLst>
              </a:tr>
              <a:tr h="770438">
                <a:tc>
                  <a:txBody>
                    <a:bodyPr/>
                    <a:lstStyle/>
                    <a:p>
                      <a:pPr algn="l"/>
                      <a:r>
                        <a:rPr lang="en-US" sz="2000" dirty="0"/>
                        <a:t>2.0</a:t>
                      </a:r>
                    </a:p>
                  </a:txBody>
                  <a:tcPr anchor="ctr"/>
                </a:tc>
                <a:tc>
                  <a:txBody>
                    <a:bodyPr/>
                    <a:lstStyle/>
                    <a:p>
                      <a:pPr algn="ctr"/>
                      <a:r>
                        <a:rPr lang="en-US" sz="2000" dirty="0"/>
                        <a:t>Front-End Engineering Design (FEED) Study</a:t>
                      </a:r>
                    </a:p>
                  </a:txBody>
                  <a:tcPr anchor="ctr"/>
                </a:tc>
                <a:extLst>
                  <a:ext uri="{0D108BD9-81ED-4DB2-BD59-A6C34878D82A}">
                    <a16:rowId xmlns:a16="http://schemas.microsoft.com/office/drawing/2014/main" val="1702635438"/>
                  </a:ext>
                </a:extLst>
              </a:tr>
              <a:tr h="435465">
                <a:tc>
                  <a:txBody>
                    <a:bodyPr/>
                    <a:lstStyle/>
                    <a:p>
                      <a:pPr algn="r"/>
                      <a:r>
                        <a:rPr lang="en-US" sz="2000" dirty="0"/>
                        <a:t>2.1</a:t>
                      </a:r>
                    </a:p>
                  </a:txBody>
                  <a:tcPr anchor="ctr"/>
                </a:tc>
                <a:tc>
                  <a:txBody>
                    <a:bodyPr/>
                    <a:lstStyle/>
                    <a:p>
                      <a:pPr algn="ctr"/>
                      <a:r>
                        <a:rPr lang="en-US" sz="2000" dirty="0"/>
                        <a:t>Design Basis</a:t>
                      </a:r>
                    </a:p>
                  </a:txBody>
                  <a:tcPr anchor="ctr"/>
                </a:tc>
                <a:extLst>
                  <a:ext uri="{0D108BD9-81ED-4DB2-BD59-A6C34878D82A}">
                    <a16:rowId xmlns:a16="http://schemas.microsoft.com/office/drawing/2014/main" val="1066103766"/>
                  </a:ext>
                </a:extLst>
              </a:tr>
              <a:tr h="435465">
                <a:tc>
                  <a:txBody>
                    <a:bodyPr/>
                    <a:lstStyle/>
                    <a:p>
                      <a:pPr algn="r"/>
                      <a:r>
                        <a:rPr lang="en-US" sz="2000" dirty="0"/>
                        <a:t>2.2</a:t>
                      </a:r>
                    </a:p>
                  </a:txBody>
                  <a:tcPr anchor="ctr"/>
                </a:tc>
                <a:tc>
                  <a:txBody>
                    <a:bodyPr/>
                    <a:lstStyle/>
                    <a:p>
                      <a:pPr algn="ctr"/>
                      <a:r>
                        <a:rPr lang="en-US" sz="2000" dirty="0"/>
                        <a:t>Preliminary Engineering</a:t>
                      </a:r>
                    </a:p>
                  </a:txBody>
                  <a:tcPr anchor="ctr"/>
                </a:tc>
                <a:extLst>
                  <a:ext uri="{0D108BD9-81ED-4DB2-BD59-A6C34878D82A}">
                    <a16:rowId xmlns:a16="http://schemas.microsoft.com/office/drawing/2014/main" val="3301084151"/>
                  </a:ext>
                </a:extLst>
              </a:tr>
              <a:tr h="435465">
                <a:tc>
                  <a:txBody>
                    <a:bodyPr/>
                    <a:lstStyle/>
                    <a:p>
                      <a:pPr algn="r"/>
                      <a:r>
                        <a:rPr lang="en-US" sz="2000" dirty="0"/>
                        <a:t>2.3</a:t>
                      </a:r>
                    </a:p>
                  </a:txBody>
                  <a:tcPr anchor="ctr"/>
                </a:tc>
                <a:tc>
                  <a:txBody>
                    <a:bodyPr/>
                    <a:lstStyle/>
                    <a:p>
                      <a:pPr algn="ctr"/>
                      <a:r>
                        <a:rPr lang="en-US" sz="2000" dirty="0"/>
                        <a:t>ISBL Detailed Engineering</a:t>
                      </a:r>
                    </a:p>
                  </a:txBody>
                  <a:tcPr anchor="ctr"/>
                </a:tc>
                <a:extLst>
                  <a:ext uri="{0D108BD9-81ED-4DB2-BD59-A6C34878D82A}">
                    <a16:rowId xmlns:a16="http://schemas.microsoft.com/office/drawing/2014/main" val="3083568174"/>
                  </a:ext>
                </a:extLst>
              </a:tr>
              <a:tr h="435465">
                <a:tc>
                  <a:txBody>
                    <a:bodyPr/>
                    <a:lstStyle/>
                    <a:p>
                      <a:pPr algn="r"/>
                      <a:r>
                        <a:rPr lang="en-US" sz="2000" dirty="0"/>
                        <a:t>2.4</a:t>
                      </a:r>
                    </a:p>
                  </a:txBody>
                  <a:tcPr anchor="ctr"/>
                </a:tc>
                <a:tc>
                  <a:txBody>
                    <a:bodyPr/>
                    <a:lstStyle/>
                    <a:p>
                      <a:pPr algn="ctr"/>
                      <a:r>
                        <a:rPr lang="en-US" sz="2000" dirty="0"/>
                        <a:t>OSBL Detailed Engineering</a:t>
                      </a:r>
                    </a:p>
                  </a:txBody>
                  <a:tcPr anchor="ctr"/>
                </a:tc>
                <a:extLst>
                  <a:ext uri="{0D108BD9-81ED-4DB2-BD59-A6C34878D82A}">
                    <a16:rowId xmlns:a16="http://schemas.microsoft.com/office/drawing/2014/main" val="1247578312"/>
                  </a:ext>
                </a:extLst>
              </a:tr>
              <a:tr h="435465">
                <a:tc>
                  <a:txBody>
                    <a:bodyPr/>
                    <a:lstStyle/>
                    <a:p>
                      <a:pPr algn="r"/>
                      <a:r>
                        <a:rPr lang="en-US" sz="2000" dirty="0"/>
                        <a:t>2.5</a:t>
                      </a:r>
                    </a:p>
                  </a:txBody>
                  <a:tcPr anchor="ctr"/>
                </a:tc>
                <a:tc>
                  <a:txBody>
                    <a:bodyPr/>
                    <a:lstStyle/>
                    <a:p>
                      <a:pPr algn="ctr"/>
                      <a:r>
                        <a:rPr lang="en-US" sz="2000" dirty="0"/>
                        <a:t>Studies and Investigations</a:t>
                      </a:r>
                    </a:p>
                  </a:txBody>
                  <a:tcPr anchor="ctr"/>
                </a:tc>
                <a:extLst>
                  <a:ext uri="{0D108BD9-81ED-4DB2-BD59-A6C34878D82A}">
                    <a16:rowId xmlns:a16="http://schemas.microsoft.com/office/drawing/2014/main" val="279962344"/>
                  </a:ext>
                </a:extLst>
              </a:tr>
              <a:tr h="435465">
                <a:tc>
                  <a:txBody>
                    <a:bodyPr/>
                    <a:lstStyle/>
                    <a:p>
                      <a:pPr algn="r"/>
                      <a:r>
                        <a:rPr lang="en-US" sz="2000" dirty="0"/>
                        <a:t>2.6</a:t>
                      </a:r>
                    </a:p>
                  </a:txBody>
                  <a:tcPr anchor="ctr"/>
                </a:tc>
                <a:tc>
                  <a:txBody>
                    <a:bodyPr/>
                    <a:lstStyle/>
                    <a:p>
                      <a:pPr algn="ctr"/>
                      <a:r>
                        <a:rPr lang="en-US" sz="2000" dirty="0"/>
                        <a:t>Cost Assessment</a:t>
                      </a:r>
                    </a:p>
                  </a:txBody>
                  <a:tcPr anchor="ctr"/>
                </a:tc>
                <a:extLst>
                  <a:ext uri="{0D108BD9-81ED-4DB2-BD59-A6C34878D82A}">
                    <a16:rowId xmlns:a16="http://schemas.microsoft.com/office/drawing/2014/main" val="3434642105"/>
                  </a:ext>
                </a:extLst>
              </a:tr>
              <a:tr h="435465">
                <a:tc>
                  <a:txBody>
                    <a:bodyPr/>
                    <a:lstStyle/>
                    <a:p>
                      <a:pPr algn="l"/>
                      <a:r>
                        <a:rPr lang="en-US" sz="2000" dirty="0"/>
                        <a:t>3.0</a:t>
                      </a:r>
                    </a:p>
                  </a:txBody>
                  <a:tcPr anchor="ctr"/>
                </a:tc>
                <a:tc>
                  <a:txBody>
                    <a:bodyPr/>
                    <a:lstStyle/>
                    <a:p>
                      <a:pPr algn="ctr"/>
                      <a:r>
                        <a:rPr lang="en-US" sz="2000" dirty="0"/>
                        <a:t>Regulatory and Permitting at Host Site</a:t>
                      </a:r>
                    </a:p>
                  </a:txBody>
                  <a:tcPr anchor="ctr"/>
                </a:tc>
                <a:extLst>
                  <a:ext uri="{0D108BD9-81ED-4DB2-BD59-A6C34878D82A}">
                    <a16:rowId xmlns:a16="http://schemas.microsoft.com/office/drawing/2014/main" val="3122639475"/>
                  </a:ext>
                </a:extLst>
              </a:tr>
              <a:tr h="435465">
                <a:tc>
                  <a:txBody>
                    <a:bodyPr/>
                    <a:lstStyle/>
                    <a:p>
                      <a:pPr algn="l"/>
                      <a:r>
                        <a:rPr lang="en-US" sz="2000" dirty="0"/>
                        <a:t>4.0</a:t>
                      </a:r>
                    </a:p>
                  </a:txBody>
                  <a:tcPr anchor="ctr"/>
                </a:tc>
                <a:tc>
                  <a:txBody>
                    <a:bodyPr/>
                    <a:lstStyle/>
                    <a:p>
                      <a:pPr algn="ctr"/>
                      <a:r>
                        <a:rPr lang="en-US" sz="2000" dirty="0"/>
                        <a:t>Final FEED Study Package</a:t>
                      </a:r>
                    </a:p>
                  </a:txBody>
                  <a:tcPr anchor="ctr"/>
                </a:tc>
                <a:extLst>
                  <a:ext uri="{0D108BD9-81ED-4DB2-BD59-A6C34878D82A}">
                    <a16:rowId xmlns:a16="http://schemas.microsoft.com/office/drawing/2014/main" val="2245138647"/>
                  </a:ext>
                </a:extLst>
              </a:tr>
            </a:tbl>
          </a:graphicData>
        </a:graphic>
      </p:graphicFrame>
    </p:spTree>
    <p:extLst>
      <p:ext uri="{BB962C8B-B14F-4D97-AF65-F5344CB8AC3E}">
        <p14:creationId xmlns:p14="http://schemas.microsoft.com/office/powerpoint/2010/main" val="3333152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EC10-953A-4D24-B948-11CA02A95061}"/>
              </a:ext>
            </a:extLst>
          </p:cNvPr>
          <p:cNvSpPr>
            <a:spLocks noGrp="1"/>
          </p:cNvSpPr>
          <p:nvPr>
            <p:ph type="title"/>
          </p:nvPr>
        </p:nvSpPr>
        <p:spPr>
          <a:xfrm>
            <a:off x="457200" y="304800"/>
            <a:ext cx="8229600" cy="690120"/>
          </a:xfrm>
        </p:spPr>
        <p:txBody>
          <a:bodyPr>
            <a:normAutofit/>
          </a:bodyPr>
          <a:lstStyle/>
          <a:p>
            <a:pPr algn="l"/>
            <a:r>
              <a:rPr lang="en-US" sz="3200" b="1" dirty="0"/>
              <a:t>Project Milestones</a:t>
            </a:r>
          </a:p>
        </p:txBody>
      </p:sp>
      <p:sp>
        <p:nvSpPr>
          <p:cNvPr id="4" name="Slide Number Placeholder 3">
            <a:extLst>
              <a:ext uri="{FF2B5EF4-FFF2-40B4-BE49-F238E27FC236}">
                <a16:creationId xmlns:a16="http://schemas.microsoft.com/office/drawing/2014/main" id="{2FB4F052-CF6F-4869-9F74-F39EDB6294D9}"/>
              </a:ext>
            </a:extLst>
          </p:cNvPr>
          <p:cNvSpPr>
            <a:spLocks noGrp="1"/>
          </p:cNvSpPr>
          <p:nvPr>
            <p:ph type="sldNum" sz="quarter" idx="12"/>
          </p:nvPr>
        </p:nvSpPr>
        <p:spPr/>
        <p:txBody>
          <a:bodyPr/>
          <a:lstStyle/>
          <a:p>
            <a:fld id="{47FB43CD-5BF4-4477-A170-E7008CB029A4}" type="slidenum">
              <a:rPr lang="en-US" smtClean="0"/>
              <a:pPr/>
              <a:t>11</a:t>
            </a:fld>
            <a:endParaRPr lang="en-US" dirty="0"/>
          </a:p>
        </p:txBody>
      </p:sp>
      <p:graphicFrame>
        <p:nvGraphicFramePr>
          <p:cNvPr id="3" name="Table 2">
            <a:extLst>
              <a:ext uri="{FF2B5EF4-FFF2-40B4-BE49-F238E27FC236}">
                <a16:creationId xmlns:a16="http://schemas.microsoft.com/office/drawing/2014/main" id="{36D902D4-0FAE-46C3-83BC-D36F04B6B9FF}"/>
              </a:ext>
            </a:extLst>
          </p:cNvPr>
          <p:cNvGraphicFramePr>
            <a:graphicFrameLocks noGrp="1"/>
          </p:cNvGraphicFramePr>
          <p:nvPr>
            <p:extLst>
              <p:ext uri="{D42A27DB-BD31-4B8C-83A1-F6EECF244321}">
                <p14:modId xmlns:p14="http://schemas.microsoft.com/office/powerpoint/2010/main" val="2746185457"/>
              </p:ext>
            </p:extLst>
          </p:nvPr>
        </p:nvGraphicFramePr>
        <p:xfrm>
          <a:off x="723900" y="1080891"/>
          <a:ext cx="7696200" cy="4329309"/>
        </p:xfrm>
        <a:graphic>
          <a:graphicData uri="http://schemas.openxmlformats.org/drawingml/2006/table">
            <a:tbl>
              <a:tblPr firstRow="1" bandRow="1">
                <a:tableStyleId>{5C22544A-7EE6-4342-B048-85BDC9FD1C3A}</a:tableStyleId>
              </a:tblPr>
              <a:tblGrid>
                <a:gridCol w="1321570">
                  <a:extLst>
                    <a:ext uri="{9D8B030D-6E8A-4147-A177-3AD203B41FA5}">
                      <a16:colId xmlns:a16="http://schemas.microsoft.com/office/drawing/2014/main" val="2684243557"/>
                    </a:ext>
                  </a:extLst>
                </a:gridCol>
                <a:gridCol w="4393429">
                  <a:extLst>
                    <a:ext uri="{9D8B030D-6E8A-4147-A177-3AD203B41FA5}">
                      <a16:colId xmlns:a16="http://schemas.microsoft.com/office/drawing/2014/main" val="1294494234"/>
                    </a:ext>
                  </a:extLst>
                </a:gridCol>
                <a:gridCol w="1981201">
                  <a:extLst>
                    <a:ext uri="{9D8B030D-6E8A-4147-A177-3AD203B41FA5}">
                      <a16:colId xmlns:a16="http://schemas.microsoft.com/office/drawing/2014/main" val="2807740279"/>
                    </a:ext>
                  </a:extLst>
                </a:gridCol>
              </a:tblGrid>
              <a:tr h="674791">
                <a:tc>
                  <a:txBody>
                    <a:bodyPr/>
                    <a:lstStyle/>
                    <a:p>
                      <a:pPr algn="ctr"/>
                      <a:r>
                        <a:rPr lang="en-US" dirty="0"/>
                        <a:t>Task #</a:t>
                      </a:r>
                    </a:p>
                  </a:txBody>
                  <a:tcPr anchor="ctr"/>
                </a:tc>
                <a:tc>
                  <a:txBody>
                    <a:bodyPr/>
                    <a:lstStyle/>
                    <a:p>
                      <a:pPr algn="ctr"/>
                      <a:r>
                        <a:rPr lang="en-US" dirty="0"/>
                        <a:t>Deliverable Title</a:t>
                      </a:r>
                    </a:p>
                  </a:txBody>
                  <a:tcPr anchor="ctr"/>
                </a:tc>
                <a:tc>
                  <a:txBody>
                    <a:bodyPr/>
                    <a:lstStyle/>
                    <a:p>
                      <a:pPr algn="ctr"/>
                      <a:r>
                        <a:rPr lang="en-US" dirty="0"/>
                        <a:t>Due Date</a:t>
                      </a:r>
                    </a:p>
                  </a:txBody>
                  <a:tcPr anchor="ctr"/>
                </a:tc>
                <a:extLst>
                  <a:ext uri="{0D108BD9-81ED-4DB2-BD59-A6C34878D82A}">
                    <a16:rowId xmlns:a16="http://schemas.microsoft.com/office/drawing/2014/main" val="1423442700"/>
                  </a:ext>
                </a:extLst>
              </a:tr>
              <a:tr h="303808">
                <a:tc>
                  <a:txBody>
                    <a:bodyPr/>
                    <a:lstStyle/>
                    <a:p>
                      <a:pPr marL="0" marR="0" algn="ctr">
                        <a:lnSpc>
                          <a:spcPct val="107000"/>
                        </a:lnSpc>
                        <a:spcBef>
                          <a:spcPts val="0"/>
                        </a:spcBef>
                        <a:spcAft>
                          <a:spcPts val="0"/>
                        </a:spcAft>
                      </a:pPr>
                      <a:r>
                        <a:rPr lang="en-US" sz="1400" strike="noStrike" baseline="0" dirty="0">
                          <a:effectLst/>
                          <a:latin typeface="+mn-lt"/>
                          <a:ea typeface="Calibri" panose="020F0502020204030204" pitchFamily="34" charset="0"/>
                          <a:cs typeface="Times New Roman" panose="02020603050405020304" pitchFamily="18" charset="0"/>
                        </a:rPr>
                        <a:t>1.0</a:t>
                      </a:r>
                    </a:p>
                  </a:txBody>
                  <a:tcPr marL="68580" marR="68580" marT="0" marB="0" anchor="ctr"/>
                </a:tc>
                <a:tc>
                  <a:txBody>
                    <a:bodyPr/>
                    <a:lstStyle/>
                    <a:p>
                      <a:pPr marL="0" marR="0" algn="ctr">
                        <a:lnSpc>
                          <a:spcPct val="107000"/>
                        </a:lnSpc>
                        <a:spcBef>
                          <a:spcPts val="0"/>
                        </a:spcBef>
                        <a:spcAft>
                          <a:spcPts val="0"/>
                        </a:spcAft>
                      </a:pPr>
                      <a:r>
                        <a:rPr lang="en-US" sz="1400" strike="noStrike" baseline="0" dirty="0">
                          <a:effectLst/>
                          <a:latin typeface="+mn-lt"/>
                          <a:ea typeface="Calibri" panose="020F0502020204030204" pitchFamily="34" charset="0"/>
                          <a:cs typeface="Times New Roman" panose="02020603050405020304" pitchFamily="18" charset="0"/>
                        </a:rPr>
                        <a:t>Project Management Plan Update</a:t>
                      </a:r>
                    </a:p>
                  </a:txBody>
                  <a:tcPr marL="68580" marR="68580" marT="0" marB="0" anchor="ctr"/>
                </a:tc>
                <a:tc>
                  <a:txBody>
                    <a:bodyPr/>
                    <a:lstStyle/>
                    <a:p>
                      <a:pPr marL="0" marR="0" algn="ctr">
                        <a:lnSpc>
                          <a:spcPct val="107000"/>
                        </a:lnSpc>
                        <a:spcBef>
                          <a:spcPts val="0"/>
                        </a:spcBef>
                        <a:spcAft>
                          <a:spcPts val="0"/>
                        </a:spcAft>
                      </a:pPr>
                      <a:r>
                        <a:rPr lang="en-US" sz="1400" strike="sngStrike" baseline="0" dirty="0">
                          <a:effectLst/>
                          <a:latin typeface="+mn-lt"/>
                          <a:ea typeface="Calibri" panose="020F0502020204030204" pitchFamily="34" charset="0"/>
                          <a:cs typeface="Times New Roman" panose="02020603050405020304" pitchFamily="18" charset="0"/>
                        </a:rPr>
                        <a:t>3/3/2020</a:t>
                      </a:r>
                    </a:p>
                  </a:txBody>
                  <a:tcPr marL="68580" marR="68580" marT="0" marB="0" anchor="ctr"/>
                </a:tc>
                <a:extLst>
                  <a:ext uri="{0D108BD9-81ED-4DB2-BD59-A6C34878D82A}">
                    <a16:rowId xmlns:a16="http://schemas.microsoft.com/office/drawing/2014/main" val="3199504551"/>
                  </a:ext>
                </a:extLst>
              </a:tr>
              <a:tr h="303808">
                <a:tc>
                  <a:txBody>
                    <a:bodyPr/>
                    <a:lstStyle/>
                    <a:p>
                      <a:pPr marL="0" marR="0" algn="ctr">
                        <a:lnSpc>
                          <a:spcPct val="107000"/>
                        </a:lnSpc>
                        <a:spcBef>
                          <a:spcPts val="0"/>
                        </a:spcBef>
                        <a:spcAft>
                          <a:spcPts val="0"/>
                        </a:spcAft>
                      </a:pPr>
                      <a:r>
                        <a:rPr lang="en-US" sz="1400" strike="noStrike" baseline="0" dirty="0">
                          <a:effectLst/>
                          <a:latin typeface="+mn-lt"/>
                          <a:ea typeface="Calibri" panose="020F0502020204030204" pitchFamily="34" charset="0"/>
                          <a:cs typeface="Times New Roman" panose="02020603050405020304" pitchFamily="18" charset="0"/>
                        </a:rPr>
                        <a:t>2.0</a:t>
                      </a:r>
                    </a:p>
                  </a:txBody>
                  <a:tcPr marL="68580" marR="68580" marT="0" marB="0" anchor="ctr"/>
                </a:tc>
                <a:tc>
                  <a:txBody>
                    <a:bodyPr/>
                    <a:lstStyle/>
                    <a:p>
                      <a:pPr marL="0" marR="0" algn="ctr">
                        <a:lnSpc>
                          <a:spcPct val="107000"/>
                        </a:lnSpc>
                        <a:spcBef>
                          <a:spcPts val="0"/>
                        </a:spcBef>
                        <a:spcAft>
                          <a:spcPts val="0"/>
                        </a:spcAft>
                      </a:pPr>
                      <a:r>
                        <a:rPr lang="en-US" sz="1400" strike="noStrike" baseline="0" dirty="0">
                          <a:effectLst/>
                          <a:latin typeface="+mn-lt"/>
                          <a:ea typeface="Calibri" panose="020F0502020204030204" pitchFamily="34" charset="0"/>
                          <a:cs typeface="Times New Roman" panose="02020603050405020304" pitchFamily="18" charset="0"/>
                        </a:rPr>
                        <a:t>Design Basis Document Complete</a:t>
                      </a:r>
                    </a:p>
                  </a:txBody>
                  <a:tcPr marL="68580" marR="68580" marT="0" marB="0" anchor="ctr"/>
                </a:tc>
                <a:tc>
                  <a:txBody>
                    <a:bodyPr/>
                    <a:lstStyle/>
                    <a:p>
                      <a:pPr marL="0" marR="0" algn="ctr">
                        <a:lnSpc>
                          <a:spcPct val="107000"/>
                        </a:lnSpc>
                        <a:spcBef>
                          <a:spcPts val="0"/>
                        </a:spcBef>
                        <a:spcAft>
                          <a:spcPts val="0"/>
                        </a:spcAft>
                      </a:pPr>
                      <a:r>
                        <a:rPr lang="en-US" sz="1400" strike="sngStrike" baseline="0" dirty="0">
                          <a:effectLst/>
                          <a:latin typeface="+mn-lt"/>
                          <a:ea typeface="Calibri" panose="020F0502020204030204" pitchFamily="34" charset="0"/>
                          <a:cs typeface="Times New Roman" panose="02020603050405020304" pitchFamily="18" charset="0"/>
                        </a:rPr>
                        <a:t>10/30/20</a:t>
                      </a:r>
                    </a:p>
                  </a:txBody>
                  <a:tcPr marL="68580" marR="68580" marT="0" marB="0" anchor="ctr"/>
                </a:tc>
                <a:extLst>
                  <a:ext uri="{0D108BD9-81ED-4DB2-BD59-A6C34878D82A}">
                    <a16:rowId xmlns:a16="http://schemas.microsoft.com/office/drawing/2014/main" val="2504317735"/>
                  </a:ext>
                </a:extLst>
              </a:tr>
              <a:tr h="303808">
                <a:tc>
                  <a:txBody>
                    <a:bodyPr/>
                    <a:lstStyle/>
                    <a:p>
                      <a:pPr marL="0" marR="0" algn="ctr">
                        <a:lnSpc>
                          <a:spcPct val="107000"/>
                        </a:lnSpc>
                        <a:spcBef>
                          <a:spcPts val="0"/>
                        </a:spcBef>
                        <a:spcAft>
                          <a:spcPts val="0"/>
                        </a:spcAft>
                      </a:pPr>
                      <a:r>
                        <a:rPr lang="en-US" sz="1400" strike="noStrike" baseline="0">
                          <a:effectLst/>
                          <a:latin typeface="+mn-lt"/>
                          <a:ea typeface="Calibri" panose="020F0502020204030204" pitchFamily="34" charset="0"/>
                          <a:cs typeface="Times New Roman" panose="02020603050405020304" pitchFamily="18" charset="0"/>
                        </a:rPr>
                        <a:t>2.0</a:t>
                      </a:r>
                    </a:p>
                  </a:txBody>
                  <a:tcPr marL="68580" marR="68580" marT="0" marB="0" anchor="ctr"/>
                </a:tc>
                <a:tc>
                  <a:txBody>
                    <a:bodyPr/>
                    <a:lstStyle/>
                    <a:p>
                      <a:pPr marL="0" marR="0" algn="ctr">
                        <a:lnSpc>
                          <a:spcPct val="107000"/>
                        </a:lnSpc>
                        <a:spcBef>
                          <a:spcPts val="0"/>
                        </a:spcBef>
                        <a:spcAft>
                          <a:spcPts val="0"/>
                        </a:spcAft>
                      </a:pPr>
                      <a:r>
                        <a:rPr lang="en-US" sz="1400" strike="noStrike" baseline="0" dirty="0">
                          <a:effectLst/>
                          <a:latin typeface="+mn-lt"/>
                          <a:ea typeface="Calibri" panose="020F0502020204030204" pitchFamily="34" charset="0"/>
                          <a:cs typeface="Times New Roman" panose="02020603050405020304" pitchFamily="18" charset="0"/>
                        </a:rPr>
                        <a:t>Report on Utility Requirements</a:t>
                      </a:r>
                    </a:p>
                  </a:txBody>
                  <a:tcPr marL="68580" marR="68580" marT="0" marB="0" anchor="ctr"/>
                </a:tc>
                <a:tc>
                  <a:txBody>
                    <a:bodyPr/>
                    <a:lstStyle/>
                    <a:p>
                      <a:pPr marL="0" marR="0" algn="ctr">
                        <a:lnSpc>
                          <a:spcPct val="107000"/>
                        </a:lnSpc>
                        <a:spcBef>
                          <a:spcPts val="0"/>
                        </a:spcBef>
                        <a:spcAft>
                          <a:spcPts val="0"/>
                        </a:spcAft>
                      </a:pPr>
                      <a:r>
                        <a:rPr lang="en-US" sz="1400" strike="sngStrike" baseline="0" dirty="0">
                          <a:effectLst/>
                          <a:latin typeface="+mn-lt"/>
                          <a:ea typeface="Calibri" panose="020F0502020204030204" pitchFamily="34" charset="0"/>
                          <a:cs typeface="Times New Roman" panose="02020603050405020304" pitchFamily="18" charset="0"/>
                        </a:rPr>
                        <a:t>11/19/20</a:t>
                      </a:r>
                    </a:p>
                  </a:txBody>
                  <a:tcPr marL="68580" marR="68580" marT="0" marB="0" anchor="ctr"/>
                </a:tc>
                <a:extLst>
                  <a:ext uri="{0D108BD9-81ED-4DB2-BD59-A6C34878D82A}">
                    <a16:rowId xmlns:a16="http://schemas.microsoft.com/office/drawing/2014/main" val="3109029643"/>
                  </a:ext>
                </a:extLst>
              </a:tr>
              <a:tr h="408018">
                <a:tc>
                  <a:txBody>
                    <a:bodyPr/>
                    <a:lstStyle/>
                    <a:p>
                      <a:pPr marL="0" marR="0" algn="ctr">
                        <a:lnSpc>
                          <a:spcPct val="107000"/>
                        </a:lnSpc>
                        <a:spcBef>
                          <a:spcPts val="0"/>
                        </a:spcBef>
                        <a:spcAft>
                          <a:spcPts val="0"/>
                        </a:spcAft>
                      </a:pPr>
                      <a:r>
                        <a:rPr lang="en-US" sz="1400" strike="noStrike" baseline="0">
                          <a:effectLst/>
                          <a:latin typeface="+mn-lt"/>
                          <a:ea typeface="Calibri" panose="020F0502020204030204" pitchFamily="34" charset="0"/>
                          <a:cs typeface="Times New Roman" panose="02020603050405020304" pitchFamily="18" charset="0"/>
                        </a:rPr>
                        <a:t>3.0</a:t>
                      </a:r>
                    </a:p>
                  </a:txBody>
                  <a:tcPr marL="68580" marR="68580" marT="0" marB="0" anchor="ctr"/>
                </a:tc>
                <a:tc>
                  <a:txBody>
                    <a:bodyPr/>
                    <a:lstStyle/>
                    <a:p>
                      <a:pPr marL="0" marR="0" algn="ctr">
                        <a:lnSpc>
                          <a:spcPct val="107000"/>
                        </a:lnSpc>
                        <a:spcBef>
                          <a:spcPts val="0"/>
                        </a:spcBef>
                        <a:spcAft>
                          <a:spcPts val="0"/>
                        </a:spcAft>
                      </a:pPr>
                      <a:r>
                        <a:rPr lang="en-US" sz="1400" strike="noStrike" baseline="0">
                          <a:effectLst/>
                          <a:latin typeface="+mn-lt"/>
                          <a:ea typeface="Calibri" panose="020F0502020204030204" pitchFamily="34" charset="0"/>
                          <a:cs typeface="Times New Roman" panose="02020603050405020304" pitchFamily="18" charset="0"/>
                        </a:rPr>
                        <a:t>Preliminary Regulatory and Permitting Pathway</a:t>
                      </a:r>
                    </a:p>
                  </a:txBody>
                  <a:tcPr marL="68580" marR="68580" marT="0" marB="0" anchor="ctr"/>
                </a:tc>
                <a:tc>
                  <a:txBody>
                    <a:bodyPr/>
                    <a:lstStyle/>
                    <a:p>
                      <a:pPr marL="0" marR="0" algn="ctr">
                        <a:lnSpc>
                          <a:spcPct val="107000"/>
                        </a:lnSpc>
                        <a:spcBef>
                          <a:spcPts val="0"/>
                        </a:spcBef>
                        <a:spcAft>
                          <a:spcPts val="0"/>
                        </a:spcAft>
                      </a:pPr>
                      <a:r>
                        <a:rPr lang="en-US" sz="1400" strike="sngStrike" baseline="0" dirty="0">
                          <a:effectLst/>
                          <a:latin typeface="+mn-lt"/>
                          <a:ea typeface="Calibri" panose="020F0502020204030204" pitchFamily="34" charset="0"/>
                          <a:cs typeface="Times New Roman" panose="02020603050405020304" pitchFamily="18" charset="0"/>
                        </a:rPr>
                        <a:t>2/18/21</a:t>
                      </a:r>
                    </a:p>
                  </a:txBody>
                  <a:tcPr marL="68580" marR="68580" marT="0" marB="0" anchor="ctr"/>
                </a:tc>
                <a:extLst>
                  <a:ext uri="{0D108BD9-81ED-4DB2-BD59-A6C34878D82A}">
                    <a16:rowId xmlns:a16="http://schemas.microsoft.com/office/drawing/2014/main" val="1369828682"/>
                  </a:ext>
                </a:extLst>
              </a:tr>
              <a:tr h="303808">
                <a:tc>
                  <a:txBody>
                    <a:bodyPr/>
                    <a:lstStyle/>
                    <a:p>
                      <a:pPr marL="0" marR="0" algn="ctr">
                        <a:lnSpc>
                          <a:spcPct val="107000"/>
                        </a:lnSpc>
                        <a:spcBef>
                          <a:spcPts val="0"/>
                        </a:spcBef>
                        <a:spcAft>
                          <a:spcPts val="0"/>
                        </a:spcAft>
                      </a:pPr>
                      <a:r>
                        <a:rPr lang="en-US" sz="1400" strike="noStrike" baseline="0">
                          <a:effectLst/>
                          <a:latin typeface="+mn-lt"/>
                          <a:ea typeface="Calibri" panose="020F0502020204030204" pitchFamily="34" charset="0"/>
                          <a:cs typeface="Times New Roman" panose="02020603050405020304" pitchFamily="18" charset="0"/>
                        </a:rPr>
                        <a:t>2.0</a:t>
                      </a:r>
                    </a:p>
                  </a:txBody>
                  <a:tcPr marL="68580" marR="68580" marT="0" marB="0" anchor="ctr"/>
                </a:tc>
                <a:tc>
                  <a:txBody>
                    <a:bodyPr/>
                    <a:lstStyle/>
                    <a:p>
                      <a:pPr marL="0" marR="0" algn="ctr">
                        <a:lnSpc>
                          <a:spcPct val="107000"/>
                        </a:lnSpc>
                        <a:spcBef>
                          <a:spcPts val="0"/>
                        </a:spcBef>
                        <a:spcAft>
                          <a:spcPts val="0"/>
                        </a:spcAft>
                      </a:pPr>
                      <a:r>
                        <a:rPr lang="en-US" sz="1400" strike="noStrike" baseline="0" dirty="0">
                          <a:effectLst/>
                          <a:latin typeface="+mn-lt"/>
                          <a:ea typeface="Calibri" panose="020F0502020204030204" pitchFamily="34" charset="0"/>
                          <a:cs typeface="Times New Roman" panose="02020603050405020304" pitchFamily="18" charset="0"/>
                        </a:rPr>
                        <a:t>HAZOP Review</a:t>
                      </a:r>
                    </a:p>
                  </a:txBody>
                  <a:tcPr marL="68580" marR="68580" marT="0" marB="0" anchor="ctr"/>
                </a:tc>
                <a:tc>
                  <a:txBody>
                    <a:bodyPr/>
                    <a:lstStyle/>
                    <a:p>
                      <a:pPr marL="0" marR="0" algn="ctr">
                        <a:lnSpc>
                          <a:spcPct val="107000"/>
                        </a:lnSpc>
                        <a:spcBef>
                          <a:spcPts val="0"/>
                        </a:spcBef>
                        <a:spcAft>
                          <a:spcPts val="0"/>
                        </a:spcAft>
                      </a:pPr>
                      <a:r>
                        <a:rPr lang="en-US" sz="1400" strike="sngStrike" baseline="0" dirty="0">
                          <a:effectLst/>
                          <a:latin typeface="+mn-lt"/>
                          <a:ea typeface="Calibri" panose="020F0502020204030204" pitchFamily="34" charset="0"/>
                          <a:cs typeface="Times New Roman" panose="02020603050405020304" pitchFamily="18" charset="0"/>
                        </a:rPr>
                        <a:t>4/30/21</a:t>
                      </a:r>
                    </a:p>
                  </a:txBody>
                  <a:tcPr marL="68580" marR="68580" marT="0" marB="0" anchor="ctr"/>
                </a:tc>
                <a:extLst>
                  <a:ext uri="{0D108BD9-81ED-4DB2-BD59-A6C34878D82A}">
                    <a16:rowId xmlns:a16="http://schemas.microsoft.com/office/drawing/2014/main" val="3805568390"/>
                  </a:ext>
                </a:extLst>
              </a:tr>
              <a:tr h="408018">
                <a:tc>
                  <a:txBody>
                    <a:bodyPr/>
                    <a:lstStyle/>
                    <a:p>
                      <a:pPr marL="0" marR="0" algn="ctr">
                        <a:lnSpc>
                          <a:spcPct val="107000"/>
                        </a:lnSpc>
                        <a:spcBef>
                          <a:spcPts val="0"/>
                        </a:spcBef>
                        <a:spcAft>
                          <a:spcPts val="0"/>
                        </a:spcAft>
                      </a:pPr>
                      <a:r>
                        <a:rPr lang="en-US" sz="1400" strike="noStrike" baseline="0">
                          <a:effectLst/>
                          <a:latin typeface="+mn-lt"/>
                          <a:ea typeface="Calibri" panose="020F0502020204030204" pitchFamily="34" charset="0"/>
                          <a:cs typeface="Times New Roman" panose="02020603050405020304" pitchFamily="18" charset="0"/>
                        </a:rPr>
                        <a:t>2.0</a:t>
                      </a:r>
                    </a:p>
                  </a:txBody>
                  <a:tcPr marL="68580" marR="68580" marT="0" marB="0" anchor="ctr"/>
                </a:tc>
                <a:tc>
                  <a:txBody>
                    <a:bodyPr/>
                    <a:lstStyle/>
                    <a:p>
                      <a:pPr marL="0" marR="0" algn="ctr">
                        <a:lnSpc>
                          <a:spcPct val="107000"/>
                        </a:lnSpc>
                        <a:spcBef>
                          <a:spcPts val="0"/>
                        </a:spcBef>
                        <a:spcAft>
                          <a:spcPts val="0"/>
                        </a:spcAft>
                      </a:pPr>
                      <a:r>
                        <a:rPr lang="en-US" sz="1400" strike="noStrike" baseline="0" dirty="0">
                          <a:effectLst/>
                          <a:latin typeface="+mn-lt"/>
                          <a:ea typeface="Calibri" panose="020F0502020204030204" pitchFamily="34" charset="0"/>
                          <a:cs typeface="Times New Roman" panose="02020603050405020304" pitchFamily="18" charset="0"/>
                        </a:rPr>
                        <a:t>Impact on Kaskaskia Watershed Document Complete</a:t>
                      </a:r>
                    </a:p>
                  </a:txBody>
                  <a:tcPr marL="68580" marR="68580" marT="0" marB="0" anchor="ctr"/>
                </a:tc>
                <a:tc>
                  <a:txBody>
                    <a:bodyPr/>
                    <a:lstStyle/>
                    <a:p>
                      <a:pPr marL="0" marR="0" algn="ctr">
                        <a:lnSpc>
                          <a:spcPct val="107000"/>
                        </a:lnSpc>
                        <a:spcBef>
                          <a:spcPts val="0"/>
                        </a:spcBef>
                        <a:spcAft>
                          <a:spcPts val="0"/>
                        </a:spcAft>
                      </a:pPr>
                      <a:r>
                        <a:rPr lang="en-US" sz="1400" strike="sngStrike" baseline="0" dirty="0">
                          <a:effectLst/>
                          <a:latin typeface="+mn-lt"/>
                          <a:ea typeface="Calibri" panose="020F0502020204030204" pitchFamily="34" charset="0"/>
                          <a:cs typeface="Times New Roman" panose="02020603050405020304" pitchFamily="18" charset="0"/>
                        </a:rPr>
                        <a:t>5/28/21</a:t>
                      </a:r>
                    </a:p>
                  </a:txBody>
                  <a:tcPr marL="68580" marR="68580" marT="0" marB="0" anchor="ctr"/>
                </a:tc>
                <a:extLst>
                  <a:ext uri="{0D108BD9-81ED-4DB2-BD59-A6C34878D82A}">
                    <a16:rowId xmlns:a16="http://schemas.microsoft.com/office/drawing/2014/main" val="1529188419"/>
                  </a:ext>
                </a:extLst>
              </a:tr>
              <a:tr h="303808">
                <a:tc>
                  <a:txBody>
                    <a:bodyPr/>
                    <a:lstStyle/>
                    <a:p>
                      <a:pPr marL="0" marR="0" algn="ctr">
                        <a:lnSpc>
                          <a:spcPct val="107000"/>
                        </a:lnSpc>
                        <a:spcBef>
                          <a:spcPts val="0"/>
                        </a:spcBef>
                        <a:spcAft>
                          <a:spcPts val="0"/>
                        </a:spcAft>
                      </a:pPr>
                      <a:r>
                        <a:rPr lang="en-US" sz="1400" strike="noStrike" baseline="0">
                          <a:effectLst/>
                          <a:latin typeface="+mn-lt"/>
                          <a:ea typeface="Calibri" panose="020F0502020204030204" pitchFamily="34" charset="0"/>
                          <a:cs typeface="Times New Roman" panose="02020603050405020304" pitchFamily="18" charset="0"/>
                        </a:rPr>
                        <a:t>2.0</a:t>
                      </a:r>
                    </a:p>
                  </a:txBody>
                  <a:tcPr marL="68580" marR="68580" marT="0" marB="0" anchor="ctr"/>
                </a:tc>
                <a:tc>
                  <a:txBody>
                    <a:bodyPr/>
                    <a:lstStyle/>
                    <a:p>
                      <a:pPr marL="0" marR="0" algn="ctr">
                        <a:lnSpc>
                          <a:spcPct val="107000"/>
                        </a:lnSpc>
                        <a:spcBef>
                          <a:spcPts val="0"/>
                        </a:spcBef>
                        <a:spcAft>
                          <a:spcPts val="0"/>
                        </a:spcAft>
                      </a:pPr>
                      <a:r>
                        <a:rPr lang="en-US" sz="1400" strike="noStrike" baseline="0">
                          <a:effectLst/>
                          <a:latin typeface="+mn-lt"/>
                          <a:ea typeface="Calibri" panose="020F0502020204030204" pitchFamily="34" charset="0"/>
                          <a:cs typeface="Times New Roman" panose="02020603050405020304" pitchFamily="18" charset="0"/>
                        </a:rPr>
                        <a:t>Constructability Review Complete</a:t>
                      </a:r>
                    </a:p>
                  </a:txBody>
                  <a:tcPr marL="68580" marR="68580" marT="0" marB="0" anchor="ctr"/>
                </a:tc>
                <a:tc>
                  <a:txBody>
                    <a:bodyPr/>
                    <a:lstStyle/>
                    <a:p>
                      <a:pPr marL="0" marR="0" algn="ctr">
                        <a:lnSpc>
                          <a:spcPct val="107000"/>
                        </a:lnSpc>
                        <a:spcBef>
                          <a:spcPts val="0"/>
                        </a:spcBef>
                        <a:spcAft>
                          <a:spcPts val="0"/>
                        </a:spcAft>
                      </a:pPr>
                      <a:r>
                        <a:rPr lang="en-US" sz="1400" strike="sngStrike" baseline="0" dirty="0">
                          <a:effectLst/>
                          <a:latin typeface="+mn-lt"/>
                          <a:ea typeface="Calibri" panose="020F0502020204030204" pitchFamily="34" charset="0"/>
                          <a:cs typeface="Times New Roman" panose="02020603050405020304" pitchFamily="18" charset="0"/>
                        </a:rPr>
                        <a:t>6/30/21</a:t>
                      </a:r>
                    </a:p>
                  </a:txBody>
                  <a:tcPr marL="68580" marR="68580" marT="0" marB="0" anchor="ctr"/>
                </a:tc>
                <a:extLst>
                  <a:ext uri="{0D108BD9-81ED-4DB2-BD59-A6C34878D82A}">
                    <a16:rowId xmlns:a16="http://schemas.microsoft.com/office/drawing/2014/main" val="487995396"/>
                  </a:ext>
                </a:extLst>
              </a:tr>
              <a:tr h="408018">
                <a:tc>
                  <a:txBody>
                    <a:bodyPr/>
                    <a:lstStyle/>
                    <a:p>
                      <a:pPr marL="0" marR="0" algn="ctr">
                        <a:lnSpc>
                          <a:spcPct val="107000"/>
                        </a:lnSpc>
                        <a:spcBef>
                          <a:spcPts val="0"/>
                        </a:spcBef>
                        <a:spcAft>
                          <a:spcPts val="0"/>
                        </a:spcAft>
                      </a:pPr>
                      <a:r>
                        <a:rPr lang="en-US" sz="1400" strike="noStrike" baseline="0" dirty="0">
                          <a:effectLst/>
                          <a:latin typeface="+mn-lt"/>
                          <a:ea typeface="Calibri" panose="020F0502020204030204" pitchFamily="34" charset="0"/>
                          <a:cs typeface="Times New Roman" panose="02020603050405020304" pitchFamily="18" charset="0"/>
                        </a:rPr>
                        <a:t>3.0</a:t>
                      </a:r>
                    </a:p>
                  </a:txBody>
                  <a:tcPr marL="68580" marR="68580" marT="0" marB="0" anchor="ctr"/>
                </a:tc>
                <a:tc>
                  <a:txBody>
                    <a:bodyPr/>
                    <a:lstStyle/>
                    <a:p>
                      <a:pPr marL="0" marR="0" algn="ctr">
                        <a:lnSpc>
                          <a:spcPct val="107000"/>
                        </a:lnSpc>
                        <a:spcBef>
                          <a:spcPts val="0"/>
                        </a:spcBef>
                        <a:spcAft>
                          <a:spcPts val="0"/>
                        </a:spcAft>
                      </a:pPr>
                      <a:r>
                        <a:rPr lang="en-US" sz="1400" strike="noStrike" baseline="0" dirty="0">
                          <a:effectLst/>
                          <a:latin typeface="+mn-lt"/>
                          <a:ea typeface="Calibri" panose="020F0502020204030204" pitchFamily="34" charset="0"/>
                          <a:cs typeface="Times New Roman" panose="02020603050405020304" pitchFamily="18" charset="0"/>
                        </a:rPr>
                        <a:t>Regulatory and Permitting Analysis Complete</a:t>
                      </a:r>
                    </a:p>
                  </a:txBody>
                  <a:tcPr marL="68580" marR="68580" marT="0" marB="0" anchor="ctr"/>
                </a:tc>
                <a:tc>
                  <a:txBody>
                    <a:bodyPr/>
                    <a:lstStyle/>
                    <a:p>
                      <a:pPr marL="0" marR="0" algn="ctr">
                        <a:lnSpc>
                          <a:spcPct val="107000"/>
                        </a:lnSpc>
                        <a:spcBef>
                          <a:spcPts val="0"/>
                        </a:spcBef>
                        <a:spcAft>
                          <a:spcPts val="0"/>
                        </a:spcAft>
                      </a:pPr>
                      <a:r>
                        <a:rPr lang="en-US" sz="1400" strike="sngStrike" baseline="0" dirty="0">
                          <a:effectLst/>
                          <a:latin typeface="+mn-lt"/>
                          <a:ea typeface="Calibri" panose="020F0502020204030204" pitchFamily="34" charset="0"/>
                          <a:cs typeface="Times New Roman" panose="02020603050405020304" pitchFamily="18" charset="0"/>
                        </a:rPr>
                        <a:t>8/6/2021</a:t>
                      </a:r>
                    </a:p>
                  </a:txBody>
                  <a:tcPr marL="68580" marR="68580" marT="0" marB="0" anchor="ctr"/>
                </a:tc>
                <a:extLst>
                  <a:ext uri="{0D108BD9-81ED-4DB2-BD59-A6C34878D82A}">
                    <a16:rowId xmlns:a16="http://schemas.microsoft.com/office/drawing/2014/main" val="1309748741"/>
                  </a:ext>
                </a:extLst>
              </a:tr>
              <a:tr h="303808">
                <a:tc>
                  <a:txBody>
                    <a:bodyPr/>
                    <a:lstStyle/>
                    <a:p>
                      <a:pPr marL="0" marR="0" algn="ctr">
                        <a:lnSpc>
                          <a:spcPct val="107000"/>
                        </a:lnSpc>
                        <a:spcBef>
                          <a:spcPts val="0"/>
                        </a:spcBef>
                        <a:spcAft>
                          <a:spcPts val="0"/>
                        </a:spcAft>
                      </a:pPr>
                      <a:r>
                        <a:rPr lang="en-US" sz="1400" strike="noStrike" baseline="0">
                          <a:effectLst/>
                          <a:latin typeface="+mn-lt"/>
                          <a:ea typeface="Calibri" panose="020F0502020204030204" pitchFamily="34" charset="0"/>
                          <a:cs typeface="Times New Roman" panose="02020603050405020304" pitchFamily="18" charset="0"/>
                        </a:rPr>
                        <a:t>2.0</a:t>
                      </a:r>
                    </a:p>
                  </a:txBody>
                  <a:tcPr marL="68580" marR="68580" marT="0" marB="0" anchor="ctr"/>
                </a:tc>
                <a:tc>
                  <a:txBody>
                    <a:bodyPr/>
                    <a:lstStyle/>
                    <a:p>
                      <a:pPr marL="0" marR="0" algn="ctr">
                        <a:lnSpc>
                          <a:spcPct val="107000"/>
                        </a:lnSpc>
                        <a:spcBef>
                          <a:spcPts val="0"/>
                        </a:spcBef>
                        <a:spcAft>
                          <a:spcPts val="0"/>
                        </a:spcAft>
                      </a:pPr>
                      <a:r>
                        <a:rPr lang="en-US" sz="1400" strike="noStrike" baseline="0" dirty="0">
                          <a:effectLst/>
                          <a:latin typeface="+mn-lt"/>
                          <a:ea typeface="Calibri" panose="020F0502020204030204" pitchFamily="34" charset="0"/>
                          <a:cs typeface="Times New Roman" panose="02020603050405020304" pitchFamily="18" charset="0"/>
                        </a:rPr>
                        <a:t>Detailed Engineering Document Complete</a:t>
                      </a:r>
                    </a:p>
                  </a:txBody>
                  <a:tcPr marL="68580" marR="68580" marT="0" marB="0" anchor="ctr"/>
                </a:tc>
                <a:tc>
                  <a:txBody>
                    <a:bodyPr/>
                    <a:lstStyle/>
                    <a:p>
                      <a:pPr marL="0" marR="0" algn="ctr">
                        <a:lnSpc>
                          <a:spcPct val="107000"/>
                        </a:lnSpc>
                        <a:spcBef>
                          <a:spcPts val="0"/>
                        </a:spcBef>
                        <a:spcAft>
                          <a:spcPts val="0"/>
                        </a:spcAft>
                      </a:pPr>
                      <a:r>
                        <a:rPr lang="en-US" sz="1400" strike="sngStrike" baseline="0" dirty="0">
                          <a:effectLst/>
                          <a:latin typeface="+mn-lt"/>
                          <a:ea typeface="Calibri" panose="020F0502020204030204" pitchFamily="34" charset="0"/>
                          <a:cs typeface="Times New Roman" panose="02020603050405020304" pitchFamily="18" charset="0"/>
                        </a:rPr>
                        <a:t>11/30/21</a:t>
                      </a:r>
                    </a:p>
                  </a:txBody>
                  <a:tcPr marL="68580" marR="68580" marT="0" marB="0" anchor="ctr"/>
                </a:tc>
                <a:extLst>
                  <a:ext uri="{0D108BD9-81ED-4DB2-BD59-A6C34878D82A}">
                    <a16:rowId xmlns:a16="http://schemas.microsoft.com/office/drawing/2014/main" val="618631735"/>
                  </a:ext>
                </a:extLst>
              </a:tr>
              <a:tr h="303808">
                <a:tc>
                  <a:txBody>
                    <a:bodyPr/>
                    <a:lstStyle/>
                    <a:p>
                      <a:pPr marL="0" marR="0" algn="ctr">
                        <a:lnSpc>
                          <a:spcPct val="107000"/>
                        </a:lnSpc>
                        <a:spcBef>
                          <a:spcPts val="0"/>
                        </a:spcBef>
                        <a:spcAft>
                          <a:spcPts val="0"/>
                        </a:spcAft>
                      </a:pPr>
                      <a:r>
                        <a:rPr lang="en-US" sz="1400" strike="noStrike" baseline="0" dirty="0">
                          <a:effectLst/>
                          <a:latin typeface="+mn-lt"/>
                          <a:ea typeface="Calibri" panose="020F0502020204030204" pitchFamily="34" charset="0"/>
                          <a:cs typeface="Times New Roman" panose="02020603050405020304" pitchFamily="18" charset="0"/>
                        </a:rPr>
                        <a:t>4.0</a:t>
                      </a:r>
                    </a:p>
                  </a:txBody>
                  <a:tcPr marL="68580" marR="68580" marT="0" marB="0" anchor="ctr"/>
                </a:tc>
                <a:tc>
                  <a:txBody>
                    <a:bodyPr/>
                    <a:lstStyle/>
                    <a:p>
                      <a:pPr marL="0" marR="0" algn="ctr">
                        <a:lnSpc>
                          <a:spcPct val="107000"/>
                        </a:lnSpc>
                        <a:spcBef>
                          <a:spcPts val="0"/>
                        </a:spcBef>
                        <a:spcAft>
                          <a:spcPts val="0"/>
                        </a:spcAft>
                      </a:pPr>
                      <a:r>
                        <a:rPr lang="en-US" sz="1400" strike="noStrike" baseline="0" dirty="0">
                          <a:effectLst/>
                          <a:latin typeface="+mn-lt"/>
                          <a:ea typeface="Calibri" panose="020F0502020204030204" pitchFamily="34" charset="0"/>
                          <a:cs typeface="Times New Roman" panose="02020603050405020304" pitchFamily="18" charset="0"/>
                        </a:rPr>
                        <a:t>Final Report Submitted</a:t>
                      </a:r>
                    </a:p>
                  </a:txBody>
                  <a:tcPr marL="68580" marR="68580" marT="0" marB="0" anchor="ctr"/>
                </a:tc>
                <a:tc>
                  <a:txBody>
                    <a:bodyPr/>
                    <a:lstStyle/>
                    <a:p>
                      <a:pPr marL="0" marR="0" algn="ctr">
                        <a:lnSpc>
                          <a:spcPct val="107000"/>
                        </a:lnSpc>
                        <a:spcBef>
                          <a:spcPts val="0"/>
                        </a:spcBef>
                        <a:spcAft>
                          <a:spcPts val="0"/>
                        </a:spcAft>
                      </a:pPr>
                      <a:r>
                        <a:rPr lang="en-US" sz="1400" strike="sngStrike" baseline="0" dirty="0">
                          <a:effectLst/>
                          <a:latin typeface="+mn-lt"/>
                          <a:ea typeface="Calibri" panose="020F0502020204030204" pitchFamily="34" charset="0"/>
                          <a:cs typeface="Times New Roman" panose="02020603050405020304" pitchFamily="18" charset="0"/>
                        </a:rPr>
                        <a:t>12/31/21</a:t>
                      </a:r>
                    </a:p>
                  </a:txBody>
                  <a:tcPr marL="68580" marR="68580" marT="0" marB="0" anchor="ctr"/>
                </a:tc>
                <a:extLst>
                  <a:ext uri="{0D108BD9-81ED-4DB2-BD59-A6C34878D82A}">
                    <a16:rowId xmlns:a16="http://schemas.microsoft.com/office/drawing/2014/main" val="3729701329"/>
                  </a:ext>
                </a:extLst>
              </a:tr>
              <a:tr h="303808">
                <a:tc>
                  <a:txBody>
                    <a:bodyPr/>
                    <a:lstStyle/>
                    <a:p>
                      <a:pPr marL="0" marR="0" algn="ctr">
                        <a:lnSpc>
                          <a:spcPct val="107000"/>
                        </a:lnSpc>
                        <a:spcBef>
                          <a:spcPts val="0"/>
                        </a:spcBef>
                        <a:spcAft>
                          <a:spcPts val="0"/>
                        </a:spcAft>
                      </a:pPr>
                      <a:r>
                        <a:rPr lang="en-US" sz="1400" strike="noStrike" baseline="0" dirty="0">
                          <a:effectLst/>
                          <a:latin typeface="+mn-lt"/>
                          <a:ea typeface="Calibri" panose="020F0502020204030204" pitchFamily="34" charset="0"/>
                          <a:cs typeface="Times New Roman" panose="02020603050405020304" pitchFamily="18" charset="0"/>
                        </a:rPr>
                        <a:t>4.0</a:t>
                      </a:r>
                    </a:p>
                  </a:txBody>
                  <a:tcPr marL="68580" marR="68580" marT="0" marB="0" anchor="ctr"/>
                </a:tc>
                <a:tc>
                  <a:txBody>
                    <a:bodyPr/>
                    <a:lstStyle/>
                    <a:p>
                      <a:pPr marL="0" marR="0" algn="ctr">
                        <a:lnSpc>
                          <a:spcPct val="107000"/>
                        </a:lnSpc>
                        <a:spcBef>
                          <a:spcPts val="0"/>
                        </a:spcBef>
                        <a:spcAft>
                          <a:spcPts val="0"/>
                        </a:spcAft>
                      </a:pPr>
                      <a:r>
                        <a:rPr lang="en-US" sz="1400" strike="noStrike" baseline="0" dirty="0">
                          <a:effectLst/>
                          <a:latin typeface="+mn-lt"/>
                          <a:ea typeface="Calibri" panose="020F0502020204030204" pitchFamily="34" charset="0"/>
                          <a:cs typeface="Times New Roman" panose="02020603050405020304" pitchFamily="18" charset="0"/>
                        </a:rPr>
                        <a:t>FEED Study Package Complete</a:t>
                      </a:r>
                    </a:p>
                  </a:txBody>
                  <a:tcPr marL="68580" marR="68580" marT="0" marB="0" anchor="ctr"/>
                </a:tc>
                <a:tc>
                  <a:txBody>
                    <a:bodyPr/>
                    <a:lstStyle/>
                    <a:p>
                      <a:pPr marL="0" marR="0" algn="ctr">
                        <a:lnSpc>
                          <a:spcPct val="107000"/>
                        </a:lnSpc>
                        <a:spcBef>
                          <a:spcPts val="0"/>
                        </a:spcBef>
                        <a:spcAft>
                          <a:spcPts val="0"/>
                        </a:spcAft>
                      </a:pPr>
                      <a:r>
                        <a:rPr lang="en-US" sz="1400" strike="sngStrike" baseline="0" dirty="0">
                          <a:effectLst/>
                          <a:latin typeface="+mn-lt"/>
                          <a:ea typeface="Calibri" panose="020F0502020204030204" pitchFamily="34" charset="0"/>
                          <a:cs typeface="Times New Roman" panose="02020603050405020304" pitchFamily="18" charset="0"/>
                        </a:rPr>
                        <a:t>12/31/21</a:t>
                      </a:r>
                    </a:p>
                  </a:txBody>
                  <a:tcPr marL="68580" marR="68580" marT="0" marB="0" anchor="ctr"/>
                </a:tc>
                <a:extLst>
                  <a:ext uri="{0D108BD9-81ED-4DB2-BD59-A6C34878D82A}">
                    <a16:rowId xmlns:a16="http://schemas.microsoft.com/office/drawing/2014/main" val="2132765936"/>
                  </a:ext>
                </a:extLst>
              </a:tr>
            </a:tbl>
          </a:graphicData>
        </a:graphic>
      </p:graphicFrame>
      <p:sp>
        <p:nvSpPr>
          <p:cNvPr id="5" name="Content Placeholder 2">
            <a:extLst>
              <a:ext uri="{FF2B5EF4-FFF2-40B4-BE49-F238E27FC236}">
                <a16:creationId xmlns:a16="http://schemas.microsoft.com/office/drawing/2014/main" id="{7ECA7462-9EED-49AD-90A6-0487359B2BB3}"/>
              </a:ext>
            </a:extLst>
          </p:cNvPr>
          <p:cNvSpPr txBox="1">
            <a:spLocks/>
          </p:cNvSpPr>
          <p:nvPr/>
        </p:nvSpPr>
        <p:spPr>
          <a:xfrm>
            <a:off x="647700" y="5522760"/>
            <a:ext cx="7962900" cy="5732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latin typeface="Calibri" panose="020F0502020204030204" pitchFamily="34" charset="0"/>
                <a:ea typeface="Times New Roman" panose="02020603050405020304" pitchFamily="18" charset="0"/>
              </a:rPr>
              <a:t>A</a:t>
            </a:r>
            <a:r>
              <a:rPr lang="en-US" sz="2400" dirty="0">
                <a:effectLst/>
                <a:latin typeface="Calibri" panose="020F0502020204030204" pitchFamily="34" charset="0"/>
                <a:ea typeface="Times New Roman" panose="02020603050405020304" pitchFamily="18" charset="0"/>
              </a:rPr>
              <a:t>ll quarterly advisory board meetings were held as planned</a:t>
            </a:r>
            <a:endParaRPr lang="en-US" sz="2400" dirty="0"/>
          </a:p>
        </p:txBody>
      </p:sp>
    </p:spTree>
    <p:extLst>
      <p:ext uri="{BB962C8B-B14F-4D97-AF65-F5344CB8AC3E}">
        <p14:creationId xmlns:p14="http://schemas.microsoft.com/office/powerpoint/2010/main" val="901926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EC10-953A-4D24-B948-11CA02A95061}"/>
              </a:ext>
            </a:extLst>
          </p:cNvPr>
          <p:cNvSpPr>
            <a:spLocks noGrp="1"/>
          </p:cNvSpPr>
          <p:nvPr>
            <p:ph type="title"/>
          </p:nvPr>
        </p:nvSpPr>
        <p:spPr>
          <a:xfrm>
            <a:off x="457200" y="304800"/>
            <a:ext cx="8229600" cy="690120"/>
          </a:xfrm>
        </p:spPr>
        <p:txBody>
          <a:bodyPr>
            <a:normAutofit/>
          </a:bodyPr>
          <a:lstStyle/>
          <a:p>
            <a:pPr algn="l"/>
            <a:r>
              <a:rPr lang="en-US" sz="3200" b="1" dirty="0"/>
              <a:t>Project Timeline</a:t>
            </a:r>
          </a:p>
        </p:txBody>
      </p:sp>
      <p:sp>
        <p:nvSpPr>
          <p:cNvPr id="4" name="Slide Number Placeholder 3">
            <a:extLst>
              <a:ext uri="{FF2B5EF4-FFF2-40B4-BE49-F238E27FC236}">
                <a16:creationId xmlns:a16="http://schemas.microsoft.com/office/drawing/2014/main" id="{2FB4F052-CF6F-4869-9F74-F39EDB6294D9}"/>
              </a:ext>
            </a:extLst>
          </p:cNvPr>
          <p:cNvSpPr>
            <a:spLocks noGrp="1"/>
          </p:cNvSpPr>
          <p:nvPr>
            <p:ph type="sldNum" sz="quarter" idx="12"/>
          </p:nvPr>
        </p:nvSpPr>
        <p:spPr/>
        <p:txBody>
          <a:bodyPr/>
          <a:lstStyle/>
          <a:p>
            <a:fld id="{47FB43CD-5BF4-4477-A170-E7008CB029A4}" type="slidenum">
              <a:rPr lang="en-US" smtClean="0"/>
              <a:pPr/>
              <a:t>12</a:t>
            </a:fld>
            <a:endParaRPr lang="en-US" dirty="0"/>
          </a:p>
        </p:txBody>
      </p:sp>
      <p:sp>
        <p:nvSpPr>
          <p:cNvPr id="6" name="Content Placeholder 2">
            <a:extLst>
              <a:ext uri="{FF2B5EF4-FFF2-40B4-BE49-F238E27FC236}">
                <a16:creationId xmlns:a16="http://schemas.microsoft.com/office/drawing/2014/main" id="{12FF4A38-613D-47C0-BBF8-B9A98EC87FED}"/>
              </a:ext>
            </a:extLst>
          </p:cNvPr>
          <p:cNvSpPr txBox="1">
            <a:spLocks/>
          </p:cNvSpPr>
          <p:nvPr/>
        </p:nvSpPr>
        <p:spPr>
          <a:xfrm>
            <a:off x="570902" y="4572000"/>
            <a:ext cx="8192098" cy="9161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latin typeface="Calibri" panose="020F0502020204030204" pitchFamily="34" charset="0"/>
                <a:ea typeface="Times New Roman" panose="02020603050405020304" pitchFamily="18" charset="0"/>
              </a:rPr>
              <a:t>Project was completed within budget and on-time despite challenges due to COVID-19 pandemic</a:t>
            </a:r>
            <a:endParaRPr lang="en-US" sz="2400" dirty="0"/>
          </a:p>
        </p:txBody>
      </p:sp>
      <p:pic>
        <p:nvPicPr>
          <p:cNvPr id="3" name="Picture 2">
            <a:extLst>
              <a:ext uri="{FF2B5EF4-FFF2-40B4-BE49-F238E27FC236}">
                <a16:creationId xmlns:a16="http://schemas.microsoft.com/office/drawing/2014/main" id="{B142F141-6302-43D0-A137-459A31010B8D}"/>
              </a:ext>
            </a:extLst>
          </p:cNvPr>
          <p:cNvPicPr>
            <a:picLocks noChangeAspect="1"/>
          </p:cNvPicPr>
          <p:nvPr/>
        </p:nvPicPr>
        <p:blipFill rotWithShape="1">
          <a:blip r:embed="rId2"/>
          <a:srcRect t="2361"/>
          <a:stretch/>
        </p:blipFill>
        <p:spPr>
          <a:xfrm>
            <a:off x="457200" y="1371600"/>
            <a:ext cx="8326100" cy="2971800"/>
          </a:xfrm>
          <a:prstGeom prst="rect">
            <a:avLst/>
          </a:prstGeom>
          <a:ln w="19050">
            <a:solidFill>
              <a:schemeClr val="tx1"/>
            </a:solidFill>
          </a:ln>
        </p:spPr>
      </p:pic>
    </p:spTree>
    <p:extLst>
      <p:ext uri="{BB962C8B-B14F-4D97-AF65-F5344CB8AC3E}">
        <p14:creationId xmlns:p14="http://schemas.microsoft.com/office/powerpoint/2010/main" val="3381914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EC10-953A-4D24-B948-11CA02A95061}"/>
              </a:ext>
            </a:extLst>
          </p:cNvPr>
          <p:cNvSpPr>
            <a:spLocks noGrp="1"/>
          </p:cNvSpPr>
          <p:nvPr>
            <p:ph type="title"/>
          </p:nvPr>
        </p:nvSpPr>
        <p:spPr>
          <a:xfrm>
            <a:off x="457200" y="274638"/>
            <a:ext cx="8229600" cy="715962"/>
          </a:xfrm>
        </p:spPr>
        <p:txBody>
          <a:bodyPr>
            <a:normAutofit/>
          </a:bodyPr>
          <a:lstStyle/>
          <a:p>
            <a:pPr algn="l"/>
            <a:r>
              <a:rPr lang="en-US" sz="3200" b="1" dirty="0"/>
              <a:t>Summary of Results</a:t>
            </a:r>
          </a:p>
        </p:txBody>
      </p:sp>
      <p:sp>
        <p:nvSpPr>
          <p:cNvPr id="3" name="Content Placeholder 2">
            <a:extLst>
              <a:ext uri="{FF2B5EF4-FFF2-40B4-BE49-F238E27FC236}">
                <a16:creationId xmlns:a16="http://schemas.microsoft.com/office/drawing/2014/main" id="{1C962356-B26C-4CE8-A61F-5F05AA86EBED}"/>
              </a:ext>
            </a:extLst>
          </p:cNvPr>
          <p:cNvSpPr>
            <a:spLocks noGrp="1"/>
          </p:cNvSpPr>
          <p:nvPr>
            <p:ph idx="1"/>
          </p:nvPr>
        </p:nvSpPr>
        <p:spPr>
          <a:xfrm>
            <a:off x="457200" y="990600"/>
            <a:ext cx="8229600" cy="5135563"/>
          </a:xfrm>
        </p:spPr>
        <p:txBody>
          <a:bodyPr vert="horz" lIns="91440" tIns="45720" rIns="91440" bIns="45720" rtlCol="0" anchor="t">
            <a:normAutofit/>
          </a:bodyPr>
          <a:lstStyle/>
          <a:p>
            <a:r>
              <a:rPr lang="en-US" sz="2800" dirty="0"/>
              <a:t>8,462,000 </a:t>
            </a:r>
            <a:r>
              <a:rPr lang="en-US" sz="2800" dirty="0" err="1"/>
              <a:t>ston</a:t>
            </a:r>
            <a:r>
              <a:rPr lang="en-US" sz="2800" dirty="0"/>
              <a:t> annually </a:t>
            </a:r>
            <a:r>
              <a:rPr lang="en-US" sz="2400" dirty="0"/>
              <a:t>of CO</a:t>
            </a:r>
            <a:r>
              <a:rPr lang="en-US" sz="2400" baseline="-25000" dirty="0"/>
              <a:t>2</a:t>
            </a:r>
            <a:r>
              <a:rPr lang="en-US" sz="2400" dirty="0"/>
              <a:t> </a:t>
            </a:r>
          </a:p>
          <a:p>
            <a:r>
              <a:rPr lang="en-US" sz="2800" dirty="0"/>
              <a:t>Project Capital Cost Estimate (+/- 15%)</a:t>
            </a:r>
          </a:p>
          <a:p>
            <a:pPr lvl="1"/>
            <a:r>
              <a:rPr lang="en-US" sz="2400" dirty="0"/>
              <a:t>$2,044,465,000 </a:t>
            </a:r>
            <a:endParaRPr lang="en-US" sz="2400" dirty="0">
              <a:cs typeface="Calibri"/>
            </a:endParaRPr>
          </a:p>
          <a:p>
            <a:r>
              <a:rPr lang="en-US" sz="2800" dirty="0"/>
              <a:t>Cost of Capture</a:t>
            </a:r>
          </a:p>
          <a:p>
            <a:pPr lvl="1"/>
            <a:r>
              <a:rPr lang="en-US" sz="2400" dirty="0"/>
              <a:t>$43.42/metric </a:t>
            </a:r>
            <a:r>
              <a:rPr lang="en-US" sz="2400" dirty="0" err="1"/>
              <a:t>tonne</a:t>
            </a:r>
            <a:r>
              <a:rPr lang="en-US" sz="2400" dirty="0"/>
              <a:t> of CO</a:t>
            </a:r>
            <a:r>
              <a:rPr lang="en-US" sz="2400" baseline="-25000" dirty="0"/>
              <a:t>2</a:t>
            </a:r>
            <a:endParaRPr lang="en-US" sz="2000" baseline="-25000" dirty="0"/>
          </a:p>
        </p:txBody>
      </p:sp>
      <p:sp>
        <p:nvSpPr>
          <p:cNvPr id="4" name="Slide Number Placeholder 3">
            <a:extLst>
              <a:ext uri="{FF2B5EF4-FFF2-40B4-BE49-F238E27FC236}">
                <a16:creationId xmlns:a16="http://schemas.microsoft.com/office/drawing/2014/main" id="{2FB4F052-CF6F-4869-9F74-F39EDB6294D9}"/>
              </a:ext>
            </a:extLst>
          </p:cNvPr>
          <p:cNvSpPr>
            <a:spLocks noGrp="1"/>
          </p:cNvSpPr>
          <p:nvPr>
            <p:ph type="sldNum" sz="quarter" idx="12"/>
          </p:nvPr>
        </p:nvSpPr>
        <p:spPr/>
        <p:txBody>
          <a:bodyPr/>
          <a:lstStyle/>
          <a:p>
            <a:fld id="{47FB43CD-5BF4-4477-A170-E7008CB029A4}" type="slidenum">
              <a:rPr lang="en-US" smtClean="0"/>
              <a:pPr/>
              <a:t>13</a:t>
            </a:fld>
            <a:endParaRPr lang="en-US" dirty="0"/>
          </a:p>
        </p:txBody>
      </p:sp>
    </p:spTree>
    <p:extLst>
      <p:ext uri="{BB962C8B-B14F-4D97-AF65-F5344CB8AC3E}">
        <p14:creationId xmlns:p14="http://schemas.microsoft.com/office/powerpoint/2010/main" val="2824686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EC10-953A-4D24-B948-11CA02A95061}"/>
              </a:ext>
            </a:extLst>
          </p:cNvPr>
          <p:cNvSpPr>
            <a:spLocks noGrp="1"/>
          </p:cNvSpPr>
          <p:nvPr>
            <p:ph type="title"/>
          </p:nvPr>
        </p:nvSpPr>
        <p:spPr>
          <a:xfrm>
            <a:off x="457200" y="306085"/>
            <a:ext cx="8229600" cy="596134"/>
          </a:xfrm>
        </p:spPr>
        <p:txBody>
          <a:bodyPr>
            <a:normAutofit/>
          </a:bodyPr>
          <a:lstStyle/>
          <a:p>
            <a:pPr algn="l"/>
            <a:r>
              <a:rPr lang="en-US" sz="3200" b="1" dirty="0"/>
              <a:t>Studies and Investigations</a:t>
            </a:r>
          </a:p>
        </p:txBody>
      </p:sp>
      <p:sp>
        <p:nvSpPr>
          <p:cNvPr id="4" name="Slide Number Placeholder 3">
            <a:extLst>
              <a:ext uri="{FF2B5EF4-FFF2-40B4-BE49-F238E27FC236}">
                <a16:creationId xmlns:a16="http://schemas.microsoft.com/office/drawing/2014/main" id="{2FB4F052-CF6F-4869-9F74-F39EDB6294D9}"/>
              </a:ext>
            </a:extLst>
          </p:cNvPr>
          <p:cNvSpPr>
            <a:spLocks noGrp="1"/>
          </p:cNvSpPr>
          <p:nvPr>
            <p:ph type="sldNum" sz="quarter" idx="12"/>
          </p:nvPr>
        </p:nvSpPr>
        <p:spPr/>
        <p:txBody>
          <a:bodyPr/>
          <a:lstStyle/>
          <a:p>
            <a:fld id="{47FB43CD-5BF4-4477-A170-E7008CB029A4}" type="slidenum">
              <a:rPr lang="en-US" smtClean="0"/>
              <a:pPr/>
              <a:t>14</a:t>
            </a:fld>
            <a:endParaRPr lang="en-US" dirty="0"/>
          </a:p>
        </p:txBody>
      </p:sp>
      <p:sp>
        <p:nvSpPr>
          <p:cNvPr id="11" name="Content Placeholder 2">
            <a:extLst>
              <a:ext uri="{FF2B5EF4-FFF2-40B4-BE49-F238E27FC236}">
                <a16:creationId xmlns:a16="http://schemas.microsoft.com/office/drawing/2014/main" id="{38E21F9B-96F2-4129-8E5D-5071C9E5115A}"/>
              </a:ext>
            </a:extLst>
          </p:cNvPr>
          <p:cNvSpPr>
            <a:spLocks noGrp="1"/>
          </p:cNvSpPr>
          <p:nvPr>
            <p:ph idx="1"/>
          </p:nvPr>
        </p:nvSpPr>
        <p:spPr>
          <a:xfrm>
            <a:off x="457200" y="907170"/>
            <a:ext cx="8229600" cy="4525963"/>
          </a:xfrm>
        </p:spPr>
        <p:txBody>
          <a:bodyPr>
            <a:normAutofit/>
          </a:bodyPr>
          <a:lstStyle/>
          <a:p>
            <a:r>
              <a:rPr lang="en-US" sz="2400" dirty="0"/>
              <a:t>UIUC Lead Studies</a:t>
            </a:r>
          </a:p>
          <a:p>
            <a:pPr marL="1143000" marR="0" lvl="2" indent="-228600">
              <a:lnSpc>
                <a:spcPct val="107000"/>
              </a:lnSpc>
              <a:spcBef>
                <a:spcPts val="0"/>
              </a:spcBef>
              <a:spcAft>
                <a:spcPts val="0"/>
              </a:spcAft>
              <a:buFont typeface="+mj-lt"/>
              <a:buAutoNum type="romanLcPeriod"/>
            </a:pPr>
            <a:r>
              <a:rPr lang="en-US" sz="1800" dirty="0">
                <a:latin typeface="Calibri" panose="020F0502020204030204" pitchFamily="34" charset="0"/>
                <a:ea typeface="Calibri" panose="020F0502020204030204" pitchFamily="34" charset="0"/>
                <a:cs typeface="Times New Roman" panose="02020603050405020304" pitchFamily="18" charset="0"/>
              </a:rPr>
              <a:t>Water Supply Study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sz="1800" dirty="0">
                <a:latin typeface="Calibri" panose="020F0502020204030204" pitchFamily="34" charset="0"/>
                <a:cs typeface="Times New Roman" panose="02020603050405020304" pitchFamily="18" charset="0"/>
              </a:rPr>
              <a:t>Air Permitting Pathway</a:t>
            </a:r>
          </a:p>
          <a:p>
            <a:pPr marL="1143000" marR="0" lvl="2" indent="-228600">
              <a:lnSpc>
                <a:spcPct val="107000"/>
              </a:lnSpc>
              <a:spcBef>
                <a:spcPts val="0"/>
              </a:spcBef>
              <a:spcAft>
                <a:spcPts val="0"/>
              </a:spcAft>
              <a:buFont typeface="+mj-lt"/>
              <a:buAutoNum type="romanLcPeriod"/>
            </a:pPr>
            <a:r>
              <a:rPr lang="en-US" sz="1800" dirty="0">
                <a:latin typeface="Calibri" panose="020F0502020204030204" pitchFamily="34" charset="0"/>
                <a:cs typeface="Times New Roman" panose="02020603050405020304" pitchFamily="18" charset="0"/>
              </a:rPr>
              <a:t>Water Permitting Pathway</a:t>
            </a:r>
            <a:endParaRPr lang="en-US" sz="2400" dirty="0"/>
          </a:p>
          <a:p>
            <a:endParaRPr lang="en-US" sz="2400" dirty="0"/>
          </a:p>
        </p:txBody>
      </p:sp>
    </p:spTree>
    <p:extLst>
      <p:ext uri="{BB962C8B-B14F-4D97-AF65-F5344CB8AC3E}">
        <p14:creationId xmlns:p14="http://schemas.microsoft.com/office/powerpoint/2010/main" val="850655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EC10-953A-4D24-B948-11CA02A95061}"/>
              </a:ext>
            </a:extLst>
          </p:cNvPr>
          <p:cNvSpPr>
            <a:spLocks noGrp="1"/>
          </p:cNvSpPr>
          <p:nvPr>
            <p:ph type="title"/>
          </p:nvPr>
        </p:nvSpPr>
        <p:spPr>
          <a:xfrm>
            <a:off x="457200" y="306085"/>
            <a:ext cx="8229600" cy="596134"/>
          </a:xfrm>
        </p:spPr>
        <p:txBody>
          <a:bodyPr>
            <a:normAutofit/>
          </a:bodyPr>
          <a:lstStyle/>
          <a:p>
            <a:pPr algn="l"/>
            <a:r>
              <a:rPr lang="en-US" sz="3200" b="1" dirty="0"/>
              <a:t>Water Supply Study</a:t>
            </a:r>
          </a:p>
        </p:txBody>
      </p:sp>
      <p:sp>
        <p:nvSpPr>
          <p:cNvPr id="4" name="Slide Number Placeholder 3">
            <a:extLst>
              <a:ext uri="{FF2B5EF4-FFF2-40B4-BE49-F238E27FC236}">
                <a16:creationId xmlns:a16="http://schemas.microsoft.com/office/drawing/2014/main" id="{2FB4F052-CF6F-4869-9F74-F39EDB6294D9}"/>
              </a:ext>
            </a:extLst>
          </p:cNvPr>
          <p:cNvSpPr>
            <a:spLocks noGrp="1"/>
          </p:cNvSpPr>
          <p:nvPr>
            <p:ph type="sldNum" sz="quarter" idx="12"/>
          </p:nvPr>
        </p:nvSpPr>
        <p:spPr/>
        <p:txBody>
          <a:bodyPr/>
          <a:lstStyle/>
          <a:p>
            <a:fld id="{47FB43CD-5BF4-4477-A170-E7008CB029A4}" type="slidenum">
              <a:rPr lang="en-US" smtClean="0"/>
              <a:pPr/>
              <a:t>15</a:t>
            </a:fld>
            <a:endParaRPr lang="en-US" dirty="0"/>
          </a:p>
        </p:txBody>
      </p:sp>
      <p:sp>
        <p:nvSpPr>
          <p:cNvPr id="11" name="Content Placeholder 2">
            <a:extLst>
              <a:ext uri="{FF2B5EF4-FFF2-40B4-BE49-F238E27FC236}">
                <a16:creationId xmlns:a16="http://schemas.microsoft.com/office/drawing/2014/main" id="{38E21F9B-96F2-4129-8E5D-5071C9E5115A}"/>
              </a:ext>
            </a:extLst>
          </p:cNvPr>
          <p:cNvSpPr>
            <a:spLocks noGrp="1"/>
          </p:cNvSpPr>
          <p:nvPr>
            <p:ph idx="1"/>
          </p:nvPr>
        </p:nvSpPr>
        <p:spPr>
          <a:xfrm>
            <a:off x="457200" y="907170"/>
            <a:ext cx="8229600" cy="4525963"/>
          </a:xfrm>
        </p:spPr>
        <p:txBody>
          <a:bodyPr>
            <a:normAutofit/>
          </a:bodyPr>
          <a:lstStyle/>
          <a:p>
            <a:r>
              <a:rPr lang="en-US" sz="2400" dirty="0"/>
              <a:t>Draw raw water from the Kaskaskia River</a:t>
            </a:r>
          </a:p>
          <a:p>
            <a:pPr lvl="1"/>
            <a:r>
              <a:rPr lang="en-US" sz="2000" dirty="0"/>
              <a:t>14 million gallons per day (</a:t>
            </a:r>
            <a:r>
              <a:rPr lang="en-US" sz="2000" dirty="0" err="1"/>
              <a:t>mgd</a:t>
            </a:r>
            <a:r>
              <a:rPr lang="en-US" sz="2000" dirty="0"/>
              <a:t>) </a:t>
            </a:r>
          </a:p>
          <a:p>
            <a:r>
              <a:rPr lang="en-US" sz="2400" dirty="0"/>
              <a:t>Build a storage pond for drought conditions</a:t>
            </a:r>
          </a:p>
          <a:p>
            <a:pPr lvl="1"/>
            <a:r>
              <a:rPr lang="en-US" sz="2000" dirty="0"/>
              <a:t>Water is available for use during wet (normal) conditions</a:t>
            </a:r>
          </a:p>
          <a:p>
            <a:pPr lvl="1"/>
            <a:r>
              <a:rPr lang="en-US" sz="2000" dirty="0"/>
              <a:t>No allocation remaining, unable to draw water during drought conditions</a:t>
            </a:r>
          </a:p>
          <a:p>
            <a:pPr lvl="1"/>
            <a:r>
              <a:rPr lang="en-US" sz="2000" dirty="0"/>
              <a:t>Store 26 days of water (25-year drought)</a:t>
            </a:r>
          </a:p>
          <a:p>
            <a:endParaRPr lang="en-US" sz="2400" dirty="0"/>
          </a:p>
          <a:p>
            <a:endParaRPr lang="en-US" sz="2400" dirty="0"/>
          </a:p>
          <a:p>
            <a:endParaRPr lang="en-US" sz="2400" dirty="0"/>
          </a:p>
        </p:txBody>
      </p:sp>
    </p:spTree>
    <p:extLst>
      <p:ext uri="{BB962C8B-B14F-4D97-AF65-F5344CB8AC3E}">
        <p14:creationId xmlns:p14="http://schemas.microsoft.com/office/powerpoint/2010/main" val="2238969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EC10-953A-4D24-B948-11CA02A95061}"/>
              </a:ext>
            </a:extLst>
          </p:cNvPr>
          <p:cNvSpPr>
            <a:spLocks noGrp="1"/>
          </p:cNvSpPr>
          <p:nvPr>
            <p:ph type="title"/>
          </p:nvPr>
        </p:nvSpPr>
        <p:spPr>
          <a:xfrm>
            <a:off x="457200" y="274638"/>
            <a:ext cx="8229600" cy="715962"/>
          </a:xfrm>
        </p:spPr>
        <p:txBody>
          <a:bodyPr>
            <a:normAutofit/>
          </a:bodyPr>
          <a:lstStyle/>
          <a:p>
            <a:pPr algn="l"/>
            <a:r>
              <a:rPr lang="en-US" sz="3200" b="1" dirty="0"/>
              <a:t>Regulatory and Permitting at Host Site</a:t>
            </a:r>
          </a:p>
        </p:txBody>
      </p:sp>
      <p:sp>
        <p:nvSpPr>
          <p:cNvPr id="5" name="Content Placeholder 4">
            <a:extLst>
              <a:ext uri="{FF2B5EF4-FFF2-40B4-BE49-F238E27FC236}">
                <a16:creationId xmlns:a16="http://schemas.microsoft.com/office/drawing/2014/main" id="{5D2966C1-3695-4F94-BCB8-F2818A67CB38}"/>
              </a:ext>
            </a:extLst>
          </p:cNvPr>
          <p:cNvSpPr>
            <a:spLocks noGrp="1"/>
          </p:cNvSpPr>
          <p:nvPr>
            <p:ph idx="1"/>
          </p:nvPr>
        </p:nvSpPr>
        <p:spPr>
          <a:xfrm>
            <a:off x="457200" y="990600"/>
            <a:ext cx="8382000" cy="5135563"/>
          </a:xfrm>
        </p:spPr>
        <p:txBody>
          <a:bodyPr>
            <a:normAutofit/>
          </a:bodyPr>
          <a:lstStyle/>
          <a:p>
            <a:pPr marL="0" indent="0">
              <a:buNone/>
            </a:pPr>
            <a:r>
              <a:rPr lang="en-US" sz="2800" b="1" dirty="0"/>
              <a:t>Air Permitting Pathway</a:t>
            </a:r>
          </a:p>
          <a:p>
            <a:pPr marL="0" indent="0">
              <a:buNone/>
            </a:pPr>
            <a:r>
              <a:rPr lang="en-US" sz="2400" dirty="0"/>
              <a:t>Carbon Capture Plant as a Separate Source with Only Emissions Created by the Carbon Capture Plant Subject to Permitting</a:t>
            </a:r>
          </a:p>
          <a:p>
            <a:pPr marL="0" indent="0">
              <a:buNone/>
            </a:pPr>
            <a:r>
              <a:rPr lang="en-US" sz="2400" u="sng" dirty="0"/>
              <a:t>Advantages</a:t>
            </a:r>
          </a:p>
          <a:p>
            <a:r>
              <a:rPr lang="en-US" sz="2400" dirty="0"/>
              <a:t>Carbon capture plant will have own air permit with no overlapping requirements</a:t>
            </a:r>
          </a:p>
          <a:p>
            <a:r>
              <a:rPr lang="en-US" sz="2400" dirty="0"/>
              <a:t>Only address emissions generated by carbon capture plant</a:t>
            </a:r>
          </a:p>
          <a:p>
            <a:pPr marL="0" indent="0">
              <a:buNone/>
            </a:pPr>
            <a:r>
              <a:rPr lang="en-US" sz="2400" u="sng" dirty="0"/>
              <a:t>Disadvantages</a:t>
            </a:r>
          </a:p>
          <a:p>
            <a:r>
              <a:rPr lang="en-US" sz="2400" dirty="0"/>
              <a:t>IEPA may impose new requirements to PSGC existing permits </a:t>
            </a:r>
          </a:p>
          <a:p>
            <a:pPr lvl="1"/>
            <a:r>
              <a:rPr lang="en-US" sz="2000" dirty="0"/>
              <a:t>Believed to be unlikely given that the monitoring of emission could be implemented upstream of the divergence of the flue gas to the carbon capture plant</a:t>
            </a:r>
          </a:p>
          <a:p>
            <a:endParaRPr lang="en-US" dirty="0"/>
          </a:p>
        </p:txBody>
      </p:sp>
      <p:sp>
        <p:nvSpPr>
          <p:cNvPr id="4" name="Slide Number Placeholder 3">
            <a:extLst>
              <a:ext uri="{FF2B5EF4-FFF2-40B4-BE49-F238E27FC236}">
                <a16:creationId xmlns:a16="http://schemas.microsoft.com/office/drawing/2014/main" id="{2FB4F052-CF6F-4869-9F74-F39EDB6294D9}"/>
              </a:ext>
            </a:extLst>
          </p:cNvPr>
          <p:cNvSpPr>
            <a:spLocks noGrp="1"/>
          </p:cNvSpPr>
          <p:nvPr>
            <p:ph type="sldNum" sz="quarter" idx="12"/>
          </p:nvPr>
        </p:nvSpPr>
        <p:spPr/>
        <p:txBody>
          <a:bodyPr/>
          <a:lstStyle/>
          <a:p>
            <a:fld id="{47FB43CD-5BF4-4477-A170-E7008CB029A4}" type="slidenum">
              <a:rPr lang="en-US" smtClean="0"/>
              <a:pPr/>
              <a:t>16</a:t>
            </a:fld>
            <a:endParaRPr lang="en-US" dirty="0"/>
          </a:p>
        </p:txBody>
      </p:sp>
    </p:spTree>
    <p:extLst>
      <p:ext uri="{BB962C8B-B14F-4D97-AF65-F5344CB8AC3E}">
        <p14:creationId xmlns:p14="http://schemas.microsoft.com/office/powerpoint/2010/main" val="2576331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57A464-B2AD-49B2-AFC5-F0C93654D73C}"/>
              </a:ext>
            </a:extLst>
          </p:cNvPr>
          <p:cNvSpPr>
            <a:spLocks noGrp="1"/>
          </p:cNvSpPr>
          <p:nvPr>
            <p:ph idx="1"/>
          </p:nvPr>
        </p:nvSpPr>
        <p:spPr>
          <a:xfrm>
            <a:off x="457200" y="907170"/>
            <a:ext cx="8229600" cy="5188830"/>
          </a:xfrm>
        </p:spPr>
        <p:txBody>
          <a:bodyPr>
            <a:normAutofit/>
          </a:bodyPr>
          <a:lstStyle/>
          <a:p>
            <a:pPr marL="0" indent="0">
              <a:buNone/>
            </a:pPr>
            <a:r>
              <a:rPr lang="en-US" sz="2400" b="1" dirty="0"/>
              <a:t>Water Permitting Pathway</a:t>
            </a:r>
            <a:endParaRPr lang="en-US" sz="2400" b="1" i="1" dirty="0">
              <a:solidFill>
                <a:srgbClr val="0070C0"/>
              </a:solidFill>
            </a:endParaRPr>
          </a:p>
          <a:p>
            <a:pPr marL="0" indent="0">
              <a:buNone/>
            </a:pPr>
            <a:r>
              <a:rPr lang="en-US" sz="2400" dirty="0"/>
              <a:t>Raw Makeup Water</a:t>
            </a:r>
          </a:p>
          <a:p>
            <a:r>
              <a:rPr lang="en-US" sz="2400" dirty="0"/>
              <a:t>File a request to Illinois Department of Natural Resources (IDNR) to use public water from the Kaskaskia River</a:t>
            </a:r>
          </a:p>
          <a:p>
            <a:pPr lvl="1"/>
            <a:r>
              <a:rPr lang="en-US" sz="2000" dirty="0"/>
              <a:t>New construction activities outside waterway - only a request to use public water is needed to be filed to IDNR. </a:t>
            </a:r>
          </a:p>
          <a:p>
            <a:pPr lvl="1"/>
            <a:r>
              <a:rPr lang="en-US" sz="2000" dirty="0"/>
              <a:t>New construction activities inside waterway - a joint permit application to IDNR, Illinois Environmental Protection Agency (IEPA), and USACE will be required</a:t>
            </a:r>
          </a:p>
          <a:p>
            <a:r>
              <a:rPr lang="en-US" sz="2400" dirty="0"/>
              <a:t>Limiting conditions based on draw needs during draught conditions</a:t>
            </a:r>
          </a:p>
          <a:p>
            <a:pPr lvl="1"/>
            <a:r>
              <a:rPr lang="en-US" sz="2000" dirty="0"/>
              <a:t>May be able to gain allocation rights if other users shutdown operations</a:t>
            </a:r>
          </a:p>
          <a:p>
            <a:endParaRPr lang="en-US" sz="2000" dirty="0"/>
          </a:p>
          <a:p>
            <a:endParaRPr lang="en-US" sz="2000" dirty="0"/>
          </a:p>
          <a:p>
            <a:endParaRPr lang="en-US" sz="2400" b="1" i="1" dirty="0">
              <a:solidFill>
                <a:srgbClr val="C00000"/>
              </a:solidFill>
            </a:endParaRPr>
          </a:p>
          <a:p>
            <a:endParaRPr lang="en-US" sz="2400" dirty="0"/>
          </a:p>
          <a:p>
            <a:endParaRPr lang="en-US" sz="2400" dirty="0"/>
          </a:p>
        </p:txBody>
      </p:sp>
      <p:sp>
        <p:nvSpPr>
          <p:cNvPr id="4" name="Slide Number Placeholder 3">
            <a:extLst>
              <a:ext uri="{FF2B5EF4-FFF2-40B4-BE49-F238E27FC236}">
                <a16:creationId xmlns:a16="http://schemas.microsoft.com/office/drawing/2014/main" id="{364D245D-B7A5-470E-91F2-2E1AEB11694B}"/>
              </a:ext>
            </a:extLst>
          </p:cNvPr>
          <p:cNvSpPr>
            <a:spLocks noGrp="1"/>
          </p:cNvSpPr>
          <p:nvPr>
            <p:ph type="sldNum" sz="quarter" idx="12"/>
          </p:nvPr>
        </p:nvSpPr>
        <p:spPr/>
        <p:txBody>
          <a:bodyPr/>
          <a:lstStyle/>
          <a:p>
            <a:fld id="{3374AEC4-3C63-4AA3-B1A4-17D97B5491A7}" type="slidenum">
              <a:rPr lang="en-US" altLang="en-US" smtClean="0"/>
              <a:pPr/>
              <a:t>17</a:t>
            </a:fld>
            <a:endParaRPr lang="en-US" altLang="en-US"/>
          </a:p>
        </p:txBody>
      </p:sp>
      <p:sp>
        <p:nvSpPr>
          <p:cNvPr id="5" name="Title 1">
            <a:extLst>
              <a:ext uri="{FF2B5EF4-FFF2-40B4-BE49-F238E27FC236}">
                <a16:creationId xmlns:a16="http://schemas.microsoft.com/office/drawing/2014/main" id="{B1E0DBCE-6846-4ECE-BB8E-E9C79D3642A2}"/>
              </a:ext>
            </a:extLst>
          </p:cNvPr>
          <p:cNvSpPr txBox="1">
            <a:spLocks/>
          </p:cNvSpPr>
          <p:nvPr/>
        </p:nvSpPr>
        <p:spPr>
          <a:xfrm>
            <a:off x="457200" y="272696"/>
            <a:ext cx="8305800" cy="6344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t>Regulatory and Permitting cont.</a:t>
            </a:r>
            <a:endParaRPr lang="en-US" sz="3200" b="1" i="1" u="sng" dirty="0">
              <a:solidFill>
                <a:srgbClr val="0070C0"/>
              </a:solidFill>
            </a:endParaRPr>
          </a:p>
        </p:txBody>
      </p:sp>
    </p:spTree>
    <p:extLst>
      <p:ext uri="{BB962C8B-B14F-4D97-AF65-F5344CB8AC3E}">
        <p14:creationId xmlns:p14="http://schemas.microsoft.com/office/powerpoint/2010/main" val="2762839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57A464-B2AD-49B2-AFC5-F0C93654D73C}"/>
              </a:ext>
            </a:extLst>
          </p:cNvPr>
          <p:cNvSpPr>
            <a:spLocks noGrp="1"/>
          </p:cNvSpPr>
          <p:nvPr>
            <p:ph idx="1"/>
          </p:nvPr>
        </p:nvSpPr>
        <p:spPr>
          <a:xfrm>
            <a:off x="457200" y="907170"/>
            <a:ext cx="8229600" cy="5188830"/>
          </a:xfrm>
        </p:spPr>
        <p:txBody>
          <a:bodyPr>
            <a:normAutofit/>
          </a:bodyPr>
          <a:lstStyle/>
          <a:p>
            <a:pPr marL="0" indent="0">
              <a:buNone/>
            </a:pPr>
            <a:r>
              <a:rPr lang="en-US" sz="2400" b="1" dirty="0"/>
              <a:t>Water Permitting Pathway</a:t>
            </a:r>
            <a:endParaRPr lang="en-US" sz="2400" b="1" i="1" dirty="0">
              <a:solidFill>
                <a:srgbClr val="0070C0"/>
              </a:solidFill>
            </a:endParaRPr>
          </a:p>
          <a:p>
            <a:pPr marL="0" indent="0">
              <a:buNone/>
            </a:pPr>
            <a:r>
              <a:rPr lang="en-US" sz="2400" dirty="0"/>
              <a:t>Wastewater</a:t>
            </a:r>
          </a:p>
          <a:p>
            <a:r>
              <a:rPr lang="en-US" sz="2400" dirty="0"/>
              <a:t>Discharging treated cooling tower blowdown into the Kaskaskia River will require a National Pollutant Discharge Elimination System (NPDES) permit</a:t>
            </a:r>
          </a:p>
          <a:p>
            <a:r>
              <a:rPr lang="en-US" sz="2400" dirty="0"/>
              <a:t>Removal of trace metals to the concentrations indicated in 35 Illinois Administrative Code (IAC) 302</a:t>
            </a:r>
          </a:p>
          <a:p>
            <a:pPr lvl="1"/>
            <a:r>
              <a:rPr lang="en-US" sz="2400" dirty="0"/>
              <a:t>No mixing zone at the new cooling tower blowdown discharge to the Kaskaskia River will be allowed.</a:t>
            </a:r>
          </a:p>
          <a:p>
            <a:r>
              <a:rPr lang="en-US" sz="2400" dirty="0"/>
              <a:t>NPDES discharge limitations for total suspended solids (TSS) expected to be like existing PSGC cooling tower blowdown</a:t>
            </a:r>
          </a:p>
          <a:p>
            <a:endParaRPr lang="en-US" sz="2400" dirty="0"/>
          </a:p>
          <a:p>
            <a:endParaRPr lang="en-US" sz="2000" dirty="0"/>
          </a:p>
          <a:p>
            <a:endParaRPr lang="en-US" sz="2400" b="1" i="1" dirty="0">
              <a:solidFill>
                <a:srgbClr val="C00000"/>
              </a:solidFill>
            </a:endParaRPr>
          </a:p>
          <a:p>
            <a:endParaRPr lang="en-US" sz="2400" dirty="0"/>
          </a:p>
          <a:p>
            <a:endParaRPr lang="en-US" sz="2400" dirty="0"/>
          </a:p>
        </p:txBody>
      </p:sp>
      <p:sp>
        <p:nvSpPr>
          <p:cNvPr id="4" name="Slide Number Placeholder 3">
            <a:extLst>
              <a:ext uri="{FF2B5EF4-FFF2-40B4-BE49-F238E27FC236}">
                <a16:creationId xmlns:a16="http://schemas.microsoft.com/office/drawing/2014/main" id="{364D245D-B7A5-470E-91F2-2E1AEB11694B}"/>
              </a:ext>
            </a:extLst>
          </p:cNvPr>
          <p:cNvSpPr>
            <a:spLocks noGrp="1"/>
          </p:cNvSpPr>
          <p:nvPr>
            <p:ph type="sldNum" sz="quarter" idx="12"/>
          </p:nvPr>
        </p:nvSpPr>
        <p:spPr/>
        <p:txBody>
          <a:bodyPr/>
          <a:lstStyle/>
          <a:p>
            <a:fld id="{3374AEC4-3C63-4AA3-B1A4-17D97B5491A7}" type="slidenum">
              <a:rPr lang="en-US" altLang="en-US" smtClean="0"/>
              <a:pPr/>
              <a:t>18</a:t>
            </a:fld>
            <a:endParaRPr lang="en-US" altLang="en-US"/>
          </a:p>
        </p:txBody>
      </p:sp>
      <p:sp>
        <p:nvSpPr>
          <p:cNvPr id="5" name="Title 1">
            <a:extLst>
              <a:ext uri="{FF2B5EF4-FFF2-40B4-BE49-F238E27FC236}">
                <a16:creationId xmlns:a16="http://schemas.microsoft.com/office/drawing/2014/main" id="{B1E0DBCE-6846-4ECE-BB8E-E9C79D3642A2}"/>
              </a:ext>
            </a:extLst>
          </p:cNvPr>
          <p:cNvSpPr txBox="1">
            <a:spLocks/>
          </p:cNvSpPr>
          <p:nvPr/>
        </p:nvSpPr>
        <p:spPr>
          <a:xfrm>
            <a:off x="457200" y="272696"/>
            <a:ext cx="8305800" cy="6344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t>Regulatory and Permitting cont.</a:t>
            </a:r>
            <a:endParaRPr lang="en-US" sz="3200" b="1" i="1" u="sng" dirty="0">
              <a:solidFill>
                <a:srgbClr val="0070C0"/>
              </a:solidFill>
            </a:endParaRPr>
          </a:p>
        </p:txBody>
      </p:sp>
    </p:spTree>
    <p:extLst>
      <p:ext uri="{BB962C8B-B14F-4D97-AF65-F5344CB8AC3E}">
        <p14:creationId xmlns:p14="http://schemas.microsoft.com/office/powerpoint/2010/main" val="1591904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EC10-953A-4D24-B948-11CA02A95061}"/>
              </a:ext>
            </a:extLst>
          </p:cNvPr>
          <p:cNvSpPr>
            <a:spLocks noGrp="1"/>
          </p:cNvSpPr>
          <p:nvPr>
            <p:ph type="title"/>
          </p:nvPr>
        </p:nvSpPr>
        <p:spPr>
          <a:xfrm>
            <a:off x="457200" y="306085"/>
            <a:ext cx="8229600" cy="596134"/>
          </a:xfrm>
        </p:spPr>
        <p:txBody>
          <a:bodyPr>
            <a:normAutofit/>
          </a:bodyPr>
          <a:lstStyle/>
          <a:p>
            <a:pPr algn="l"/>
            <a:r>
              <a:rPr lang="en-US" sz="3200" b="1" dirty="0"/>
              <a:t>Studies and Investigations</a:t>
            </a:r>
          </a:p>
        </p:txBody>
      </p:sp>
      <p:sp>
        <p:nvSpPr>
          <p:cNvPr id="4" name="Slide Number Placeholder 3">
            <a:extLst>
              <a:ext uri="{FF2B5EF4-FFF2-40B4-BE49-F238E27FC236}">
                <a16:creationId xmlns:a16="http://schemas.microsoft.com/office/drawing/2014/main" id="{2FB4F052-CF6F-4869-9F74-F39EDB6294D9}"/>
              </a:ext>
            </a:extLst>
          </p:cNvPr>
          <p:cNvSpPr>
            <a:spLocks noGrp="1"/>
          </p:cNvSpPr>
          <p:nvPr>
            <p:ph type="sldNum" sz="quarter" idx="12"/>
          </p:nvPr>
        </p:nvSpPr>
        <p:spPr/>
        <p:txBody>
          <a:bodyPr/>
          <a:lstStyle/>
          <a:p>
            <a:fld id="{47FB43CD-5BF4-4477-A170-E7008CB029A4}" type="slidenum">
              <a:rPr lang="en-US" smtClean="0"/>
              <a:pPr/>
              <a:t>19</a:t>
            </a:fld>
            <a:endParaRPr lang="en-US" dirty="0"/>
          </a:p>
        </p:txBody>
      </p:sp>
      <p:sp>
        <p:nvSpPr>
          <p:cNvPr id="11" name="Content Placeholder 2">
            <a:extLst>
              <a:ext uri="{FF2B5EF4-FFF2-40B4-BE49-F238E27FC236}">
                <a16:creationId xmlns:a16="http://schemas.microsoft.com/office/drawing/2014/main" id="{38E21F9B-96F2-4129-8E5D-5071C9E5115A}"/>
              </a:ext>
            </a:extLst>
          </p:cNvPr>
          <p:cNvSpPr>
            <a:spLocks noGrp="1"/>
          </p:cNvSpPr>
          <p:nvPr>
            <p:ph idx="1"/>
          </p:nvPr>
        </p:nvSpPr>
        <p:spPr>
          <a:xfrm>
            <a:off x="457200" y="907170"/>
            <a:ext cx="8229600" cy="4525963"/>
          </a:xfrm>
        </p:spPr>
        <p:txBody>
          <a:bodyPr>
            <a:normAutofit/>
          </a:bodyPr>
          <a:lstStyle/>
          <a:p>
            <a:r>
              <a:rPr lang="en-US" sz="2400" dirty="0"/>
              <a:t>Kiewit and S&amp;L Lead Studies</a:t>
            </a:r>
          </a:p>
          <a:p>
            <a:pPr marL="1379538" lvl="2" indent="-465138">
              <a:lnSpc>
                <a:spcPct val="107000"/>
              </a:lnSpc>
              <a:spcBef>
                <a:spcPts val="0"/>
              </a:spcBef>
              <a:buFont typeface="+mj-lt"/>
              <a:buAutoNum type="romanLcPeriod"/>
              <a:tabLst>
                <a:tab pos="1319213"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Site Selection</a:t>
            </a:r>
          </a:p>
          <a:p>
            <a:pPr marL="1379538" marR="0" lvl="2" indent="-465138">
              <a:lnSpc>
                <a:spcPct val="107000"/>
              </a:lnSpc>
              <a:spcBef>
                <a:spcPts val="0"/>
              </a:spcBef>
              <a:spcAft>
                <a:spcPts val="0"/>
              </a:spcAft>
              <a:buFont typeface="+mj-lt"/>
              <a:buAutoNum type="romanL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Ammonia Scrubber Study</a:t>
            </a:r>
          </a:p>
          <a:p>
            <a:pPr marL="1379538" marR="0" lvl="2" indent="-465138">
              <a:lnSpc>
                <a:spcPct val="107000"/>
              </a:lnSpc>
              <a:spcBef>
                <a:spcPts val="0"/>
              </a:spcBef>
              <a:spcAft>
                <a:spcPts val="0"/>
              </a:spcAft>
              <a:buFont typeface="+mj-lt"/>
              <a:buAutoNum type="romanL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Cooling Sourcing Study</a:t>
            </a:r>
          </a:p>
          <a:p>
            <a:pPr marL="1379538" marR="0" lvl="2" indent="-465138">
              <a:lnSpc>
                <a:spcPct val="107000"/>
              </a:lnSpc>
              <a:spcBef>
                <a:spcPts val="0"/>
              </a:spcBef>
              <a:spcAft>
                <a:spcPts val="0"/>
              </a:spcAft>
              <a:buFont typeface="+mj-lt"/>
              <a:buAutoNum type="romanL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Water and Wastewater Treatment Study</a:t>
            </a:r>
          </a:p>
          <a:p>
            <a:pPr marL="1379538" marR="0" lvl="2" indent="-465138">
              <a:lnSpc>
                <a:spcPct val="107000"/>
              </a:lnSpc>
              <a:spcBef>
                <a:spcPts val="0"/>
              </a:spcBef>
              <a:spcAft>
                <a:spcPts val="0"/>
              </a:spcAft>
              <a:buFont typeface="+mj-lt"/>
              <a:buAutoNum type="romanL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Steam and Electric Sourcing Study</a:t>
            </a:r>
          </a:p>
          <a:p>
            <a:pPr marL="1379538" marR="0" lvl="2" indent="-465138">
              <a:lnSpc>
                <a:spcPct val="107000"/>
              </a:lnSpc>
              <a:spcBef>
                <a:spcPts val="0"/>
              </a:spcBef>
              <a:spcAft>
                <a:spcPts val="0"/>
              </a:spcAft>
              <a:buFont typeface="+mj-lt"/>
              <a:buAutoNum type="romanL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Flue Gas Tie-In Study</a:t>
            </a:r>
          </a:p>
          <a:p>
            <a:pPr marL="0" indent="0">
              <a:buNone/>
            </a:pPr>
            <a:endParaRPr lang="en-US" sz="2400" dirty="0"/>
          </a:p>
          <a:p>
            <a:endParaRPr lang="en-US" sz="2400" dirty="0"/>
          </a:p>
        </p:txBody>
      </p:sp>
    </p:spTree>
    <p:extLst>
      <p:ext uri="{BB962C8B-B14F-4D97-AF65-F5344CB8AC3E}">
        <p14:creationId xmlns:p14="http://schemas.microsoft.com/office/powerpoint/2010/main" val="3931832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0069C0-A422-4714-9114-24B10EB9D372}"/>
              </a:ext>
            </a:extLst>
          </p:cNvPr>
          <p:cNvSpPr/>
          <p:nvPr/>
        </p:nvSpPr>
        <p:spPr>
          <a:xfrm>
            <a:off x="838200" y="1143000"/>
            <a:ext cx="7848600" cy="3970318"/>
          </a:xfrm>
          <a:prstGeom prst="rect">
            <a:avLst/>
          </a:prstGeom>
        </p:spPr>
        <p:txBody>
          <a:bodyPr wrap="square">
            <a:spAutoFit/>
          </a:bodyPr>
          <a:lstStyle/>
          <a:p>
            <a:r>
              <a:rPr lang="en-US" b="1" dirty="0">
                <a:latin typeface="Calibri" panose="020F0502020204030204" pitchFamily="34" charset="0"/>
                <a:ea typeface="Times New Roman" panose="02020603050405020304" pitchFamily="18" charset="0"/>
                <a:cs typeface="Calibri" panose="020F0502020204030204" pitchFamily="34" charset="0"/>
              </a:rPr>
              <a:t>Disclaimer</a:t>
            </a:r>
            <a:endParaRPr lang="en-US" dirty="0">
              <a:latin typeface="Calibri" panose="020F0502020204030204" pitchFamily="34" charset="0"/>
              <a:ea typeface="Times New Roman" panose="02020603050405020304" pitchFamily="18" charset="0"/>
              <a:cs typeface="Calibri" panose="020F0502020204030204" pitchFamily="34" charset="0"/>
            </a:endParaRPr>
          </a:p>
          <a:p>
            <a:r>
              <a:rPr lang="en-US" dirty="0">
                <a:latin typeface="Calibri" panose="020F0502020204030204" pitchFamily="34" charset="0"/>
                <a:ea typeface="Times New Roman" panose="02020603050405020304" pitchFamily="18" charset="0"/>
                <a:cs typeface="Calibri" panose="020F0502020204030204" pitchFamily="34" charset="0"/>
              </a:rPr>
              <a:t> </a:t>
            </a:r>
          </a:p>
          <a:p>
            <a:pPr algn="just"/>
            <a:r>
              <a:rPr lang="en-US" dirty="0">
                <a:latin typeface="Calibri" panose="020F0502020204030204" pitchFamily="34" charset="0"/>
                <a:ea typeface="Times New Roman" panose="02020603050405020304" pitchFamily="18" charset="0"/>
                <a:cs typeface="Calibri" panose="020F0502020204030204" pitchFamily="34" charset="0"/>
              </a:rPr>
              <a:t>This report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endParaRPr lang="en-US"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 name="Slide Number Placeholder 1">
            <a:extLst>
              <a:ext uri="{FF2B5EF4-FFF2-40B4-BE49-F238E27FC236}">
                <a16:creationId xmlns:a16="http://schemas.microsoft.com/office/drawing/2014/main" id="{C3341872-502B-47D4-B7D6-7294C5163B81}"/>
              </a:ext>
            </a:extLst>
          </p:cNvPr>
          <p:cNvSpPr>
            <a:spLocks noGrp="1"/>
          </p:cNvSpPr>
          <p:nvPr>
            <p:ph type="sldNum" sz="quarter" idx="12"/>
          </p:nvPr>
        </p:nvSpPr>
        <p:spPr/>
        <p:txBody>
          <a:bodyPr/>
          <a:lstStyle/>
          <a:p>
            <a:fld id="{47FB43CD-5BF4-4477-A170-E7008CB029A4}" type="slidenum">
              <a:rPr lang="en-US" smtClean="0"/>
              <a:t>2</a:t>
            </a:fld>
            <a:endParaRPr lang="en-US" dirty="0"/>
          </a:p>
        </p:txBody>
      </p:sp>
    </p:spTree>
    <p:extLst>
      <p:ext uri="{BB962C8B-B14F-4D97-AF65-F5344CB8AC3E}">
        <p14:creationId xmlns:p14="http://schemas.microsoft.com/office/powerpoint/2010/main" val="4267732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315191"/>
            <a:ext cx="7886700" cy="525000"/>
          </a:xfrm>
        </p:spPr>
        <p:txBody>
          <a:bodyPr>
            <a:noAutofit/>
          </a:bodyPr>
          <a:lstStyle/>
          <a:p>
            <a:pPr algn="l"/>
            <a:r>
              <a:rPr lang="en-US" sz="3200" b="1" dirty="0"/>
              <a:t>Site Selection</a:t>
            </a:r>
          </a:p>
        </p:txBody>
      </p:sp>
      <p:sp>
        <p:nvSpPr>
          <p:cNvPr id="2" name="TextBox 1">
            <a:extLst>
              <a:ext uri="{FF2B5EF4-FFF2-40B4-BE49-F238E27FC236}">
                <a16:creationId xmlns:a16="http://schemas.microsoft.com/office/drawing/2014/main" id="{E2F57132-84AD-42A6-AEA7-9AC0EECD9666}"/>
              </a:ext>
            </a:extLst>
          </p:cNvPr>
          <p:cNvSpPr txBox="1"/>
          <p:nvPr/>
        </p:nvSpPr>
        <p:spPr>
          <a:xfrm>
            <a:off x="1082740" y="1657738"/>
            <a:ext cx="678802" cy="300082"/>
          </a:xfrm>
          <a:prstGeom prst="rect">
            <a:avLst/>
          </a:prstGeom>
          <a:noFill/>
        </p:spPr>
        <p:txBody>
          <a:bodyPr wrap="square" rtlCol="0">
            <a:spAutoFit/>
          </a:bodyPr>
          <a:lstStyle/>
          <a:p>
            <a:pPr algn="ctr"/>
            <a:r>
              <a:rPr lang="en-US" sz="1350" dirty="0">
                <a:solidFill>
                  <a:schemeClr val="bg1"/>
                </a:solidFill>
              </a:rPr>
              <a:t>West</a:t>
            </a:r>
          </a:p>
        </p:txBody>
      </p:sp>
      <p:sp>
        <p:nvSpPr>
          <p:cNvPr id="7" name="TextBox 6">
            <a:extLst>
              <a:ext uri="{FF2B5EF4-FFF2-40B4-BE49-F238E27FC236}">
                <a16:creationId xmlns:a16="http://schemas.microsoft.com/office/drawing/2014/main" id="{696D5652-4A20-4704-B576-BA257EA499F7}"/>
              </a:ext>
            </a:extLst>
          </p:cNvPr>
          <p:cNvSpPr txBox="1"/>
          <p:nvPr/>
        </p:nvSpPr>
        <p:spPr>
          <a:xfrm>
            <a:off x="4373725" y="3479569"/>
            <a:ext cx="1256717" cy="300082"/>
          </a:xfrm>
          <a:prstGeom prst="rect">
            <a:avLst/>
          </a:prstGeom>
          <a:noFill/>
        </p:spPr>
        <p:txBody>
          <a:bodyPr wrap="square" rtlCol="0">
            <a:spAutoFit/>
          </a:bodyPr>
          <a:lstStyle/>
          <a:p>
            <a:pPr algn="ctr"/>
            <a:r>
              <a:rPr lang="en-US" sz="1350" dirty="0">
                <a:solidFill>
                  <a:schemeClr val="bg1"/>
                </a:solidFill>
              </a:rPr>
              <a:t>Rail Loop</a:t>
            </a:r>
          </a:p>
        </p:txBody>
      </p:sp>
      <p:sp>
        <p:nvSpPr>
          <p:cNvPr id="8" name="TextBox 7">
            <a:extLst>
              <a:ext uri="{FF2B5EF4-FFF2-40B4-BE49-F238E27FC236}">
                <a16:creationId xmlns:a16="http://schemas.microsoft.com/office/drawing/2014/main" id="{1410A2E1-3CF6-4F82-980C-306F4E1E9EE1}"/>
              </a:ext>
            </a:extLst>
          </p:cNvPr>
          <p:cNvSpPr txBox="1"/>
          <p:nvPr/>
        </p:nvSpPr>
        <p:spPr>
          <a:xfrm>
            <a:off x="7267964" y="2578359"/>
            <a:ext cx="678802" cy="300082"/>
          </a:xfrm>
          <a:prstGeom prst="rect">
            <a:avLst/>
          </a:prstGeom>
          <a:noFill/>
        </p:spPr>
        <p:txBody>
          <a:bodyPr wrap="square" rtlCol="0">
            <a:spAutoFit/>
          </a:bodyPr>
          <a:lstStyle/>
          <a:p>
            <a:pPr algn="ctr"/>
            <a:r>
              <a:rPr lang="en-US" sz="1350" dirty="0">
                <a:solidFill>
                  <a:schemeClr val="bg1"/>
                </a:solidFill>
              </a:rPr>
              <a:t>East</a:t>
            </a:r>
          </a:p>
        </p:txBody>
      </p:sp>
      <p:sp>
        <p:nvSpPr>
          <p:cNvPr id="11" name="TextBox 10">
            <a:extLst>
              <a:ext uri="{FF2B5EF4-FFF2-40B4-BE49-F238E27FC236}">
                <a16:creationId xmlns:a16="http://schemas.microsoft.com/office/drawing/2014/main" id="{AC9085F2-8690-4FF6-BEDE-906AF1437A2C}"/>
              </a:ext>
            </a:extLst>
          </p:cNvPr>
          <p:cNvSpPr txBox="1"/>
          <p:nvPr/>
        </p:nvSpPr>
        <p:spPr>
          <a:xfrm>
            <a:off x="4116838" y="1818889"/>
            <a:ext cx="678802" cy="300082"/>
          </a:xfrm>
          <a:prstGeom prst="rect">
            <a:avLst/>
          </a:prstGeom>
          <a:noFill/>
        </p:spPr>
        <p:txBody>
          <a:bodyPr wrap="square" rtlCol="0">
            <a:spAutoFit/>
          </a:bodyPr>
          <a:lstStyle/>
          <a:p>
            <a:pPr algn="ctr"/>
            <a:r>
              <a:rPr lang="en-US" sz="1350" dirty="0">
                <a:solidFill>
                  <a:schemeClr val="bg1"/>
                </a:solidFill>
              </a:rPr>
              <a:t>North</a:t>
            </a:r>
          </a:p>
        </p:txBody>
      </p:sp>
      <p:pic>
        <p:nvPicPr>
          <p:cNvPr id="13" name="Picture 12" descr="Graphical user interface, application&#10;&#10;Description automatically generated">
            <a:extLst>
              <a:ext uri="{FF2B5EF4-FFF2-40B4-BE49-F238E27FC236}">
                <a16:creationId xmlns:a16="http://schemas.microsoft.com/office/drawing/2014/main" id="{A6F48EEC-1FE8-49DC-A997-0247E2D0DE6C}"/>
              </a:ext>
            </a:extLst>
          </p:cNvPr>
          <p:cNvPicPr>
            <a:picLocks noChangeAspect="1"/>
          </p:cNvPicPr>
          <p:nvPr/>
        </p:nvPicPr>
        <p:blipFill rotWithShape="1">
          <a:blip r:embed="rId3"/>
          <a:srcRect l="13750" t="15563" r="13093" b="8518"/>
          <a:stretch/>
        </p:blipFill>
        <p:spPr>
          <a:xfrm>
            <a:off x="533400" y="1066800"/>
            <a:ext cx="8093426" cy="4724400"/>
          </a:xfrm>
          <a:prstGeom prst="rect">
            <a:avLst/>
          </a:prstGeom>
        </p:spPr>
      </p:pic>
      <p:sp>
        <p:nvSpPr>
          <p:cNvPr id="9" name="Rectangle 8">
            <a:extLst>
              <a:ext uri="{FF2B5EF4-FFF2-40B4-BE49-F238E27FC236}">
                <a16:creationId xmlns:a16="http://schemas.microsoft.com/office/drawing/2014/main" id="{195A36DA-A953-46DF-95C0-C3C2A18F3799}"/>
              </a:ext>
            </a:extLst>
          </p:cNvPr>
          <p:cNvSpPr/>
          <p:nvPr/>
        </p:nvSpPr>
        <p:spPr>
          <a:xfrm>
            <a:off x="3438528" y="1680787"/>
            <a:ext cx="1563555" cy="13004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F051582C-CEB6-461A-8333-7CD2BBB5369F}"/>
              </a:ext>
            </a:extLst>
          </p:cNvPr>
          <p:cNvSpPr/>
          <p:nvPr/>
        </p:nvSpPr>
        <p:spPr>
          <a:xfrm>
            <a:off x="838200" y="1818889"/>
            <a:ext cx="923343" cy="21435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9B17BF12-49EE-4C67-BB9C-59440BC2C5F1}"/>
              </a:ext>
            </a:extLst>
          </p:cNvPr>
          <p:cNvSpPr/>
          <p:nvPr/>
        </p:nvSpPr>
        <p:spPr>
          <a:xfrm>
            <a:off x="6619251" y="2362201"/>
            <a:ext cx="1563555" cy="19726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5928EF2F-EEDF-4BD0-B056-939B5F3BB6E5}"/>
              </a:ext>
            </a:extLst>
          </p:cNvPr>
          <p:cNvSpPr/>
          <p:nvPr/>
        </p:nvSpPr>
        <p:spPr>
          <a:xfrm>
            <a:off x="4066887" y="3471415"/>
            <a:ext cx="1563555" cy="9481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E958A3F0-1306-4580-8F57-BC95B4DE0E8D}"/>
              </a:ext>
            </a:extLst>
          </p:cNvPr>
          <p:cNvSpPr txBox="1"/>
          <p:nvPr/>
        </p:nvSpPr>
        <p:spPr>
          <a:xfrm>
            <a:off x="3886200" y="1818889"/>
            <a:ext cx="762000" cy="338554"/>
          </a:xfrm>
          <a:prstGeom prst="rect">
            <a:avLst/>
          </a:prstGeom>
          <a:noFill/>
        </p:spPr>
        <p:txBody>
          <a:bodyPr wrap="square" rtlCol="0">
            <a:spAutoFit/>
          </a:bodyPr>
          <a:lstStyle/>
          <a:p>
            <a:r>
              <a:rPr lang="en-US" sz="1600" dirty="0">
                <a:solidFill>
                  <a:schemeClr val="bg1"/>
                </a:solidFill>
              </a:rPr>
              <a:t>North</a:t>
            </a:r>
          </a:p>
        </p:txBody>
      </p:sp>
      <p:sp>
        <p:nvSpPr>
          <p:cNvPr id="18" name="TextBox 17">
            <a:extLst>
              <a:ext uri="{FF2B5EF4-FFF2-40B4-BE49-F238E27FC236}">
                <a16:creationId xmlns:a16="http://schemas.microsoft.com/office/drawing/2014/main" id="{C351A5FB-3586-43BC-A8D3-9D847691517D}"/>
              </a:ext>
            </a:extLst>
          </p:cNvPr>
          <p:cNvSpPr txBox="1"/>
          <p:nvPr/>
        </p:nvSpPr>
        <p:spPr>
          <a:xfrm>
            <a:off x="918871" y="2210204"/>
            <a:ext cx="762000" cy="338554"/>
          </a:xfrm>
          <a:prstGeom prst="rect">
            <a:avLst/>
          </a:prstGeom>
          <a:noFill/>
        </p:spPr>
        <p:txBody>
          <a:bodyPr wrap="square" rtlCol="0">
            <a:spAutoFit/>
          </a:bodyPr>
          <a:lstStyle/>
          <a:p>
            <a:r>
              <a:rPr lang="en-US" sz="1600" dirty="0">
                <a:solidFill>
                  <a:schemeClr val="bg1"/>
                </a:solidFill>
              </a:rPr>
              <a:t>West</a:t>
            </a:r>
          </a:p>
        </p:txBody>
      </p:sp>
      <p:sp>
        <p:nvSpPr>
          <p:cNvPr id="19" name="TextBox 18">
            <a:extLst>
              <a:ext uri="{FF2B5EF4-FFF2-40B4-BE49-F238E27FC236}">
                <a16:creationId xmlns:a16="http://schemas.microsoft.com/office/drawing/2014/main" id="{90C0612C-FF5D-4DFD-A1E0-6C8CC7351B2D}"/>
              </a:ext>
            </a:extLst>
          </p:cNvPr>
          <p:cNvSpPr txBox="1"/>
          <p:nvPr/>
        </p:nvSpPr>
        <p:spPr>
          <a:xfrm>
            <a:off x="4533030" y="3663148"/>
            <a:ext cx="762000" cy="338554"/>
          </a:xfrm>
          <a:prstGeom prst="rect">
            <a:avLst/>
          </a:prstGeom>
          <a:noFill/>
        </p:spPr>
        <p:txBody>
          <a:bodyPr wrap="square" rtlCol="0">
            <a:spAutoFit/>
          </a:bodyPr>
          <a:lstStyle/>
          <a:p>
            <a:r>
              <a:rPr lang="en-US" sz="1600" dirty="0">
                <a:solidFill>
                  <a:schemeClr val="bg1"/>
                </a:solidFill>
              </a:rPr>
              <a:t>Rail</a:t>
            </a:r>
          </a:p>
        </p:txBody>
      </p:sp>
      <p:sp>
        <p:nvSpPr>
          <p:cNvPr id="20" name="TextBox 19">
            <a:extLst>
              <a:ext uri="{FF2B5EF4-FFF2-40B4-BE49-F238E27FC236}">
                <a16:creationId xmlns:a16="http://schemas.microsoft.com/office/drawing/2014/main" id="{E70356F5-7D38-4E93-9FAD-76A6AA77C7BF}"/>
              </a:ext>
            </a:extLst>
          </p:cNvPr>
          <p:cNvSpPr txBox="1"/>
          <p:nvPr/>
        </p:nvSpPr>
        <p:spPr>
          <a:xfrm>
            <a:off x="7037143" y="2581641"/>
            <a:ext cx="762000" cy="338554"/>
          </a:xfrm>
          <a:prstGeom prst="rect">
            <a:avLst/>
          </a:prstGeom>
          <a:noFill/>
        </p:spPr>
        <p:txBody>
          <a:bodyPr wrap="square" rtlCol="0">
            <a:spAutoFit/>
          </a:bodyPr>
          <a:lstStyle/>
          <a:p>
            <a:r>
              <a:rPr lang="en-US" sz="1600" dirty="0">
                <a:solidFill>
                  <a:schemeClr val="bg1"/>
                </a:solidFill>
              </a:rPr>
              <a:t>East</a:t>
            </a:r>
          </a:p>
        </p:txBody>
      </p:sp>
    </p:spTree>
    <p:extLst>
      <p:ext uri="{BB962C8B-B14F-4D97-AF65-F5344CB8AC3E}">
        <p14:creationId xmlns:p14="http://schemas.microsoft.com/office/powerpoint/2010/main" val="390926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F57132-84AD-42A6-AEA7-9AC0EECD9666}"/>
              </a:ext>
            </a:extLst>
          </p:cNvPr>
          <p:cNvSpPr txBox="1"/>
          <p:nvPr/>
        </p:nvSpPr>
        <p:spPr>
          <a:xfrm>
            <a:off x="1749490" y="2095888"/>
            <a:ext cx="678802" cy="300082"/>
          </a:xfrm>
          <a:prstGeom prst="rect">
            <a:avLst/>
          </a:prstGeom>
          <a:noFill/>
        </p:spPr>
        <p:txBody>
          <a:bodyPr wrap="square" rtlCol="0">
            <a:spAutoFit/>
          </a:bodyPr>
          <a:lstStyle/>
          <a:p>
            <a:pPr algn="ctr"/>
            <a:r>
              <a:rPr lang="en-US" sz="1350" dirty="0">
                <a:solidFill>
                  <a:schemeClr val="bg1"/>
                </a:solidFill>
              </a:rPr>
              <a:t>West</a:t>
            </a:r>
          </a:p>
        </p:txBody>
      </p:sp>
      <p:sp>
        <p:nvSpPr>
          <p:cNvPr id="7" name="TextBox 6">
            <a:extLst>
              <a:ext uri="{FF2B5EF4-FFF2-40B4-BE49-F238E27FC236}">
                <a16:creationId xmlns:a16="http://schemas.microsoft.com/office/drawing/2014/main" id="{696D5652-4A20-4704-B576-BA257EA499F7}"/>
              </a:ext>
            </a:extLst>
          </p:cNvPr>
          <p:cNvSpPr txBox="1"/>
          <p:nvPr/>
        </p:nvSpPr>
        <p:spPr>
          <a:xfrm>
            <a:off x="4373725" y="3546244"/>
            <a:ext cx="1256717" cy="300082"/>
          </a:xfrm>
          <a:prstGeom prst="rect">
            <a:avLst/>
          </a:prstGeom>
          <a:noFill/>
        </p:spPr>
        <p:txBody>
          <a:bodyPr wrap="square" rtlCol="0">
            <a:spAutoFit/>
          </a:bodyPr>
          <a:lstStyle/>
          <a:p>
            <a:pPr algn="ctr"/>
            <a:r>
              <a:rPr lang="en-US" sz="1350" dirty="0">
                <a:solidFill>
                  <a:schemeClr val="bg1"/>
                </a:solidFill>
              </a:rPr>
              <a:t>Rail Loop</a:t>
            </a:r>
          </a:p>
        </p:txBody>
      </p:sp>
      <p:sp>
        <p:nvSpPr>
          <p:cNvPr id="8" name="TextBox 7">
            <a:extLst>
              <a:ext uri="{FF2B5EF4-FFF2-40B4-BE49-F238E27FC236}">
                <a16:creationId xmlns:a16="http://schemas.microsoft.com/office/drawing/2014/main" id="{1410A2E1-3CF6-4F82-980C-306F4E1E9EE1}"/>
              </a:ext>
            </a:extLst>
          </p:cNvPr>
          <p:cNvSpPr txBox="1"/>
          <p:nvPr/>
        </p:nvSpPr>
        <p:spPr>
          <a:xfrm>
            <a:off x="6839339" y="2826009"/>
            <a:ext cx="678802" cy="300082"/>
          </a:xfrm>
          <a:prstGeom prst="rect">
            <a:avLst/>
          </a:prstGeom>
          <a:noFill/>
        </p:spPr>
        <p:txBody>
          <a:bodyPr wrap="square" rtlCol="0">
            <a:spAutoFit/>
          </a:bodyPr>
          <a:lstStyle/>
          <a:p>
            <a:pPr algn="ctr"/>
            <a:r>
              <a:rPr lang="en-US" sz="1350" dirty="0">
                <a:solidFill>
                  <a:schemeClr val="bg1"/>
                </a:solidFill>
              </a:rPr>
              <a:t>East</a:t>
            </a:r>
          </a:p>
        </p:txBody>
      </p:sp>
      <p:sp>
        <p:nvSpPr>
          <p:cNvPr id="11" name="TextBox 10">
            <a:extLst>
              <a:ext uri="{FF2B5EF4-FFF2-40B4-BE49-F238E27FC236}">
                <a16:creationId xmlns:a16="http://schemas.microsoft.com/office/drawing/2014/main" id="{AC9085F2-8690-4FF6-BEDE-906AF1437A2C}"/>
              </a:ext>
            </a:extLst>
          </p:cNvPr>
          <p:cNvSpPr txBox="1"/>
          <p:nvPr/>
        </p:nvSpPr>
        <p:spPr>
          <a:xfrm>
            <a:off x="4116838" y="1818889"/>
            <a:ext cx="678802" cy="300082"/>
          </a:xfrm>
          <a:prstGeom prst="rect">
            <a:avLst/>
          </a:prstGeom>
          <a:noFill/>
        </p:spPr>
        <p:txBody>
          <a:bodyPr wrap="square" rtlCol="0">
            <a:spAutoFit/>
          </a:bodyPr>
          <a:lstStyle/>
          <a:p>
            <a:pPr algn="ctr"/>
            <a:r>
              <a:rPr lang="en-US" sz="1350" dirty="0">
                <a:solidFill>
                  <a:schemeClr val="bg1"/>
                </a:solidFill>
              </a:rPr>
              <a:t>North</a:t>
            </a:r>
          </a:p>
        </p:txBody>
      </p:sp>
      <p:sp>
        <p:nvSpPr>
          <p:cNvPr id="13" name="TextBox 12">
            <a:extLst>
              <a:ext uri="{FF2B5EF4-FFF2-40B4-BE49-F238E27FC236}">
                <a16:creationId xmlns:a16="http://schemas.microsoft.com/office/drawing/2014/main" id="{5A364833-41DA-1C4F-44EC-D8295777542A}"/>
              </a:ext>
            </a:extLst>
          </p:cNvPr>
          <p:cNvSpPr txBox="1"/>
          <p:nvPr/>
        </p:nvSpPr>
        <p:spPr>
          <a:xfrm>
            <a:off x="371626" y="1203295"/>
            <a:ext cx="3434530"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pPr>
            <a:r>
              <a:rPr lang="en-US" b="1" dirty="0">
                <a:cs typeface="Arial"/>
              </a:rPr>
              <a:t>West and North Locations​</a:t>
            </a:r>
          </a:p>
          <a:p>
            <a:pPr marL="285750" indent="-285750">
              <a:spcBef>
                <a:spcPts val="1200"/>
              </a:spcBef>
              <a:buFont typeface="Arial" panose="020B0604020202020204" pitchFamily="34" charset="0"/>
              <a:buChar char="•"/>
            </a:pPr>
            <a:r>
              <a:rPr lang="en-US" dirty="0">
                <a:cs typeface="Arial"/>
              </a:rPr>
              <a:t>Ruled out after consulting with Mine Engineer</a:t>
            </a:r>
          </a:p>
          <a:p>
            <a:pPr marL="285750" indent="-285750">
              <a:spcBef>
                <a:spcPts val="1200"/>
              </a:spcBef>
              <a:buFont typeface="Arial" panose="020B0604020202020204" pitchFamily="34" charset="0"/>
              <a:buChar char="•"/>
            </a:pPr>
            <a:r>
              <a:rPr lang="en-US" dirty="0"/>
              <a:t>Concerns of causing structural issues</a:t>
            </a:r>
          </a:p>
          <a:p>
            <a:pPr marL="285750" indent="-285750">
              <a:spcBef>
                <a:spcPts val="1200"/>
              </a:spcBef>
              <a:buFont typeface="Arial" panose="020B0604020202020204" pitchFamily="34" charset="0"/>
              <a:buChar char="•"/>
            </a:pPr>
            <a:r>
              <a:rPr lang="en-US" dirty="0"/>
              <a:t>Use of either site would require extensive mine remediation</a:t>
            </a:r>
            <a:r>
              <a:rPr lang="en-US" dirty="0">
                <a:cs typeface="Arial"/>
              </a:rPr>
              <a:t>​</a:t>
            </a:r>
          </a:p>
        </p:txBody>
      </p:sp>
      <p:sp>
        <p:nvSpPr>
          <p:cNvPr id="9" name="Title 3">
            <a:extLst>
              <a:ext uri="{FF2B5EF4-FFF2-40B4-BE49-F238E27FC236}">
                <a16:creationId xmlns:a16="http://schemas.microsoft.com/office/drawing/2014/main" id="{8844C0EF-8841-4D5E-8280-2C0A0FCC84FC}"/>
              </a:ext>
            </a:extLst>
          </p:cNvPr>
          <p:cNvSpPr txBox="1">
            <a:spLocks/>
          </p:cNvSpPr>
          <p:nvPr/>
        </p:nvSpPr>
        <p:spPr>
          <a:xfrm>
            <a:off x="533400" y="315191"/>
            <a:ext cx="7886700" cy="525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a:t>Site Selection</a:t>
            </a:r>
            <a:endParaRPr lang="en-US" sz="3200" b="1" dirty="0"/>
          </a:p>
        </p:txBody>
      </p:sp>
      <p:sp>
        <p:nvSpPr>
          <p:cNvPr id="14" name="Content Placeholder 1">
            <a:extLst>
              <a:ext uri="{FF2B5EF4-FFF2-40B4-BE49-F238E27FC236}">
                <a16:creationId xmlns:a16="http://schemas.microsoft.com/office/drawing/2014/main" id="{2CC8487A-ACAC-441C-B8FA-A5746D048F18}"/>
              </a:ext>
            </a:extLst>
          </p:cNvPr>
          <p:cNvSpPr>
            <a:spLocks noGrp="1"/>
          </p:cNvSpPr>
          <p:nvPr>
            <p:ph sz="half" idx="1"/>
          </p:nvPr>
        </p:nvSpPr>
        <p:spPr>
          <a:xfrm>
            <a:off x="4267200" y="1178156"/>
            <a:ext cx="4495800" cy="4267200"/>
          </a:xfrm>
        </p:spPr>
        <p:txBody>
          <a:bodyPr vert="horz" lIns="91440" tIns="45720" rIns="91440" bIns="45720" rtlCol="0" anchor="t">
            <a:noAutofit/>
          </a:bodyPr>
          <a:lstStyle/>
          <a:p>
            <a:pPr marL="0" indent="0">
              <a:spcBef>
                <a:spcPts val="600"/>
              </a:spcBef>
              <a:buNone/>
            </a:pPr>
            <a:r>
              <a:rPr lang="en-US" sz="1800" b="1" dirty="0"/>
              <a:t>Rail Loop</a:t>
            </a:r>
          </a:p>
          <a:p>
            <a:pPr marL="287338" lvl="1">
              <a:spcBef>
                <a:spcPts val="600"/>
              </a:spcBef>
              <a:buFont typeface="Arial" panose="020B0604020202020204" pitchFamily="34" charset="0"/>
              <a:buChar char="•"/>
            </a:pPr>
            <a:r>
              <a:rPr lang="en-US" sz="1600" dirty="0"/>
              <a:t>Tight location, Requires Modifications to Rail Loop, Prevents future power block use of this area</a:t>
            </a:r>
          </a:p>
          <a:p>
            <a:pPr marL="287338" lvl="1">
              <a:spcBef>
                <a:spcPts val="600"/>
              </a:spcBef>
              <a:buFont typeface="Arial" panose="020B0604020202020204" pitchFamily="34" charset="0"/>
              <a:buChar char="•"/>
            </a:pPr>
            <a:r>
              <a:rPr lang="en-US" sz="1600" dirty="0"/>
              <a:t>Shortest Duct Length</a:t>
            </a:r>
          </a:p>
          <a:p>
            <a:pPr marL="287338" lvl="1">
              <a:spcBef>
                <a:spcPts val="600"/>
              </a:spcBef>
              <a:buFont typeface="Arial" panose="020B0604020202020204" pitchFamily="34" charset="0"/>
              <a:buChar char="•"/>
            </a:pPr>
            <a:r>
              <a:rPr lang="en-US" sz="1600" dirty="0"/>
              <a:t>Extended Impact to Power Plant Operations during construction </a:t>
            </a:r>
          </a:p>
          <a:p>
            <a:pPr marL="0" indent="0">
              <a:spcBef>
                <a:spcPts val="600"/>
              </a:spcBef>
              <a:buNone/>
            </a:pPr>
            <a:r>
              <a:rPr lang="en-US" sz="1800" b="1" dirty="0"/>
              <a:t>East Location </a:t>
            </a:r>
            <a:r>
              <a:rPr lang="en-US" sz="1600" b="1" u="sng" dirty="0">
                <a:solidFill>
                  <a:srgbClr val="FF0000"/>
                </a:solidFill>
              </a:rPr>
              <a:t>SELECTED</a:t>
            </a:r>
          </a:p>
          <a:p>
            <a:pPr marL="287338" lvl="1">
              <a:spcBef>
                <a:spcPts val="600"/>
              </a:spcBef>
              <a:buFont typeface="Arial" panose="020B0604020202020204" pitchFamily="34" charset="0"/>
              <a:buChar char="•"/>
            </a:pPr>
            <a:r>
              <a:rPr lang="en-US" sz="1600" dirty="0"/>
              <a:t>Requires longer Ducting – optimized with diagonal path</a:t>
            </a:r>
          </a:p>
          <a:p>
            <a:pPr marL="287338" lvl="1">
              <a:spcBef>
                <a:spcPts val="600"/>
              </a:spcBef>
              <a:buFont typeface="Arial" panose="020B0604020202020204" pitchFamily="34" charset="0"/>
              <a:buChar char="•"/>
            </a:pPr>
            <a:r>
              <a:rPr lang="en-US" sz="1600" dirty="0"/>
              <a:t>More land availability</a:t>
            </a:r>
          </a:p>
          <a:p>
            <a:pPr marL="287338" lvl="1">
              <a:spcBef>
                <a:spcPts val="600"/>
              </a:spcBef>
              <a:buFont typeface="Arial" panose="020B0604020202020204" pitchFamily="34" charset="0"/>
              <a:buChar char="•"/>
            </a:pPr>
            <a:r>
              <a:rPr lang="en-US" sz="1600" dirty="0"/>
              <a:t>Clean separation of company assets with physical barriers</a:t>
            </a:r>
          </a:p>
        </p:txBody>
      </p:sp>
    </p:spTree>
    <p:extLst>
      <p:ext uri="{BB962C8B-B14F-4D97-AF65-F5344CB8AC3E}">
        <p14:creationId xmlns:p14="http://schemas.microsoft.com/office/powerpoint/2010/main" val="2756335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097E96-FB7D-4DED-A8BF-30EF8DFC7B30}"/>
              </a:ext>
            </a:extLst>
          </p:cNvPr>
          <p:cNvSpPr>
            <a:spLocks noGrp="1"/>
          </p:cNvSpPr>
          <p:nvPr>
            <p:ph type="sldNum" sz="quarter" idx="12"/>
          </p:nvPr>
        </p:nvSpPr>
        <p:spPr/>
        <p:txBody>
          <a:bodyPr/>
          <a:lstStyle/>
          <a:p>
            <a:fld id="{47FB43CD-5BF4-4477-A170-E7008CB029A4}" type="slidenum">
              <a:rPr lang="en-US" smtClean="0"/>
              <a:t>22</a:t>
            </a:fld>
            <a:endParaRPr lang="en-US" dirty="0"/>
          </a:p>
        </p:txBody>
      </p:sp>
      <p:pic>
        <p:nvPicPr>
          <p:cNvPr id="11" name="Picture 10">
            <a:extLst>
              <a:ext uri="{FF2B5EF4-FFF2-40B4-BE49-F238E27FC236}">
                <a16:creationId xmlns:a16="http://schemas.microsoft.com/office/drawing/2014/main" id="{1C79C257-6633-4B9B-AE81-2F25B6320611}"/>
              </a:ext>
            </a:extLst>
          </p:cNvPr>
          <p:cNvPicPr>
            <a:picLocks noChangeAspect="1"/>
          </p:cNvPicPr>
          <p:nvPr/>
        </p:nvPicPr>
        <p:blipFill rotWithShape="1">
          <a:blip r:embed="rId3"/>
          <a:srcRect l="1665" t="13326" r="3356" b="3003"/>
          <a:stretch/>
        </p:blipFill>
        <p:spPr>
          <a:xfrm>
            <a:off x="1371600" y="2634344"/>
            <a:ext cx="5785757" cy="3349650"/>
          </a:xfrm>
          <a:prstGeom prst="rect">
            <a:avLst/>
          </a:prstGeom>
          <a:ln w="19050">
            <a:solidFill>
              <a:schemeClr val="tx1"/>
            </a:solidFill>
          </a:ln>
        </p:spPr>
      </p:pic>
      <p:sp>
        <p:nvSpPr>
          <p:cNvPr id="6" name="Content Placeholder 5">
            <a:extLst>
              <a:ext uri="{FF2B5EF4-FFF2-40B4-BE49-F238E27FC236}">
                <a16:creationId xmlns:a16="http://schemas.microsoft.com/office/drawing/2014/main" id="{62AD2E51-210B-440B-A54F-34CBD1D0077E}"/>
              </a:ext>
            </a:extLst>
          </p:cNvPr>
          <p:cNvSpPr>
            <a:spLocks noGrp="1"/>
          </p:cNvSpPr>
          <p:nvPr>
            <p:ph sz="half" idx="1"/>
          </p:nvPr>
        </p:nvSpPr>
        <p:spPr>
          <a:xfrm>
            <a:off x="457200" y="1417639"/>
            <a:ext cx="8458200" cy="1249362"/>
          </a:xfrm>
        </p:spPr>
        <p:txBody>
          <a:bodyPr vert="horz" lIns="91440" tIns="45720" rIns="91440" bIns="45720" rtlCol="0" anchor="t">
            <a:normAutofit/>
          </a:bodyPr>
          <a:lstStyle/>
          <a:p>
            <a:r>
              <a:rPr lang="en-US" sz="2000" dirty="0"/>
              <a:t>Evaluated: Ammonia Scrubber and separate Quencher</a:t>
            </a:r>
          </a:p>
          <a:p>
            <a:pPr lvl="1"/>
            <a:r>
              <a:rPr lang="en-US" sz="2000" dirty="0"/>
              <a:t>Additional material handling system required to produce Ammonia sulfate</a:t>
            </a:r>
          </a:p>
          <a:p>
            <a:endParaRPr lang="en-US" sz="2000" dirty="0"/>
          </a:p>
        </p:txBody>
      </p:sp>
      <p:sp>
        <p:nvSpPr>
          <p:cNvPr id="8" name="Title 3">
            <a:extLst>
              <a:ext uri="{FF2B5EF4-FFF2-40B4-BE49-F238E27FC236}">
                <a16:creationId xmlns:a16="http://schemas.microsoft.com/office/drawing/2014/main" id="{09105D8A-B17F-4D53-AC42-506114F35E39}"/>
              </a:ext>
            </a:extLst>
          </p:cNvPr>
          <p:cNvSpPr txBox="1">
            <a:spLocks/>
          </p:cNvSpPr>
          <p:nvPr/>
        </p:nvSpPr>
        <p:spPr>
          <a:xfrm>
            <a:off x="533400" y="315191"/>
            <a:ext cx="7886700" cy="525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a:t>Ammonia Scrubber Study</a:t>
            </a:r>
            <a:endParaRPr lang="en-US" sz="3200" b="1" dirty="0"/>
          </a:p>
        </p:txBody>
      </p:sp>
    </p:spTree>
    <p:extLst>
      <p:ext uri="{BB962C8B-B14F-4D97-AF65-F5344CB8AC3E}">
        <p14:creationId xmlns:p14="http://schemas.microsoft.com/office/powerpoint/2010/main" val="3264922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097E96-FB7D-4DED-A8BF-30EF8DFC7B30}"/>
              </a:ext>
            </a:extLst>
          </p:cNvPr>
          <p:cNvSpPr>
            <a:spLocks noGrp="1"/>
          </p:cNvSpPr>
          <p:nvPr>
            <p:ph type="sldNum" sz="quarter" idx="12"/>
          </p:nvPr>
        </p:nvSpPr>
        <p:spPr/>
        <p:txBody>
          <a:bodyPr/>
          <a:lstStyle/>
          <a:p>
            <a:fld id="{47FB43CD-5BF4-4477-A170-E7008CB029A4}" type="slidenum">
              <a:rPr lang="en-US" smtClean="0"/>
              <a:t>23</a:t>
            </a:fld>
            <a:endParaRPr lang="en-US" dirty="0"/>
          </a:p>
        </p:txBody>
      </p:sp>
      <p:sp>
        <p:nvSpPr>
          <p:cNvPr id="6" name="Content Placeholder 5">
            <a:extLst>
              <a:ext uri="{FF2B5EF4-FFF2-40B4-BE49-F238E27FC236}">
                <a16:creationId xmlns:a16="http://schemas.microsoft.com/office/drawing/2014/main" id="{62AD2E51-210B-440B-A54F-34CBD1D0077E}"/>
              </a:ext>
            </a:extLst>
          </p:cNvPr>
          <p:cNvSpPr>
            <a:spLocks noGrp="1"/>
          </p:cNvSpPr>
          <p:nvPr>
            <p:ph sz="half" idx="1"/>
          </p:nvPr>
        </p:nvSpPr>
        <p:spPr>
          <a:xfrm>
            <a:off x="457200" y="1417639"/>
            <a:ext cx="8229600" cy="2680228"/>
          </a:xfrm>
        </p:spPr>
        <p:txBody>
          <a:bodyPr vert="horz" lIns="91440" tIns="45720" rIns="91440" bIns="45720" rtlCol="0" anchor="t">
            <a:normAutofit/>
          </a:bodyPr>
          <a:lstStyle/>
          <a:p>
            <a:r>
              <a:rPr lang="en-US" sz="2000" dirty="0"/>
              <a:t>Results:</a:t>
            </a:r>
          </a:p>
          <a:p>
            <a:pPr lvl="1"/>
            <a:r>
              <a:rPr lang="en-US" sz="2000" dirty="0">
                <a:cs typeface="Calibri"/>
              </a:rPr>
              <a:t>Table Below</a:t>
            </a:r>
            <a:endParaRPr lang="en-US" sz="2000" dirty="0"/>
          </a:p>
          <a:p>
            <a:pPr lvl="1"/>
            <a:r>
              <a:rPr lang="en-US" sz="2000" dirty="0"/>
              <a:t>Payback Period &gt;25 years </a:t>
            </a:r>
            <a:endParaRPr lang="en-US" dirty="0"/>
          </a:p>
          <a:p>
            <a:r>
              <a:rPr lang="en-US" sz="2000" dirty="0">
                <a:cs typeface="Calibri"/>
              </a:rPr>
              <a:t>Conclusion:</a:t>
            </a:r>
          </a:p>
          <a:p>
            <a:pPr lvl="1"/>
            <a:r>
              <a:rPr lang="en-US" sz="2000" dirty="0"/>
              <a:t>Insufficient economic benefit to justify added complexity</a:t>
            </a:r>
            <a:endParaRPr lang="en-US" sz="2000" dirty="0">
              <a:cs typeface="Calibri"/>
            </a:endParaRPr>
          </a:p>
          <a:p>
            <a:pPr lvl="1"/>
            <a:r>
              <a:rPr lang="en-US" sz="2000" dirty="0"/>
              <a:t>Integrated Quencher (Base) Selected </a:t>
            </a:r>
            <a:endParaRPr lang="en-US" sz="2000" dirty="0">
              <a:cs typeface="Calibri"/>
            </a:endParaRPr>
          </a:p>
          <a:p>
            <a:pPr lvl="1"/>
            <a:endParaRPr lang="en-US" sz="2000" dirty="0">
              <a:cs typeface="Calibri"/>
            </a:endParaRPr>
          </a:p>
        </p:txBody>
      </p:sp>
      <p:graphicFrame>
        <p:nvGraphicFramePr>
          <p:cNvPr id="3" name="Table 3">
            <a:extLst>
              <a:ext uri="{FF2B5EF4-FFF2-40B4-BE49-F238E27FC236}">
                <a16:creationId xmlns:a16="http://schemas.microsoft.com/office/drawing/2014/main" id="{5E21B320-3681-437A-AD72-6874EB34F004}"/>
              </a:ext>
            </a:extLst>
          </p:cNvPr>
          <p:cNvGraphicFramePr>
            <a:graphicFrameLocks noGrp="1"/>
          </p:cNvGraphicFramePr>
          <p:nvPr>
            <p:extLst>
              <p:ext uri="{D42A27DB-BD31-4B8C-83A1-F6EECF244321}">
                <p14:modId xmlns:p14="http://schemas.microsoft.com/office/powerpoint/2010/main" val="828593953"/>
              </p:ext>
            </p:extLst>
          </p:nvPr>
        </p:nvGraphicFramePr>
        <p:xfrm>
          <a:off x="685799" y="4078817"/>
          <a:ext cx="7924801" cy="1112520"/>
        </p:xfrm>
        <a:graphic>
          <a:graphicData uri="http://schemas.openxmlformats.org/drawingml/2006/table">
            <a:tbl>
              <a:tblPr firstRow="1" bandRow="1">
                <a:tableStyleId>{5C22544A-7EE6-4342-B048-85BDC9FD1C3A}</a:tableStyleId>
              </a:tblPr>
              <a:tblGrid>
                <a:gridCol w="3962401">
                  <a:extLst>
                    <a:ext uri="{9D8B030D-6E8A-4147-A177-3AD203B41FA5}">
                      <a16:colId xmlns:a16="http://schemas.microsoft.com/office/drawing/2014/main" val="1063035202"/>
                    </a:ext>
                  </a:extLst>
                </a:gridCol>
                <a:gridCol w="1722783">
                  <a:extLst>
                    <a:ext uri="{9D8B030D-6E8A-4147-A177-3AD203B41FA5}">
                      <a16:colId xmlns:a16="http://schemas.microsoft.com/office/drawing/2014/main" val="2045959127"/>
                    </a:ext>
                  </a:extLst>
                </a:gridCol>
                <a:gridCol w="2239617">
                  <a:extLst>
                    <a:ext uri="{9D8B030D-6E8A-4147-A177-3AD203B41FA5}">
                      <a16:colId xmlns:a16="http://schemas.microsoft.com/office/drawing/2014/main" val="2901144627"/>
                    </a:ext>
                  </a:extLst>
                </a:gridCol>
              </a:tblGrid>
              <a:tr h="370840">
                <a:tc>
                  <a:txBody>
                    <a:bodyPr/>
                    <a:lstStyle/>
                    <a:p>
                      <a:endParaRPr lang="en-US" dirty="0"/>
                    </a:p>
                  </a:txBody>
                  <a:tcPr/>
                </a:tc>
                <a:tc>
                  <a:txBody>
                    <a:bodyPr/>
                    <a:lstStyle/>
                    <a:p>
                      <a:r>
                        <a:rPr lang="en-US" dirty="0"/>
                        <a:t>Base</a:t>
                      </a:r>
                    </a:p>
                  </a:txBody>
                  <a:tcPr/>
                </a:tc>
                <a:tc>
                  <a:txBody>
                    <a:bodyPr/>
                    <a:lstStyle/>
                    <a:p>
                      <a:r>
                        <a:rPr lang="en-US" dirty="0"/>
                        <a:t>Ammonia Scrubber</a:t>
                      </a:r>
                    </a:p>
                  </a:txBody>
                  <a:tcPr/>
                </a:tc>
                <a:extLst>
                  <a:ext uri="{0D108BD9-81ED-4DB2-BD59-A6C34878D82A}">
                    <a16:rowId xmlns:a16="http://schemas.microsoft.com/office/drawing/2014/main" val="624653320"/>
                  </a:ext>
                </a:extLst>
              </a:tr>
              <a:tr h="370840">
                <a:tc>
                  <a:txBody>
                    <a:bodyPr/>
                    <a:lstStyle/>
                    <a:p>
                      <a:r>
                        <a:rPr lang="en-US" dirty="0"/>
                        <a:t>Capital Cost</a:t>
                      </a:r>
                    </a:p>
                  </a:txBody>
                  <a:tcPr/>
                </a:tc>
                <a:tc>
                  <a:txBody>
                    <a:bodyPr/>
                    <a:lstStyle/>
                    <a:p>
                      <a:r>
                        <a:rPr lang="en-US" dirty="0"/>
                        <a:t>Base</a:t>
                      </a:r>
                    </a:p>
                  </a:txBody>
                  <a:tcPr/>
                </a:tc>
                <a:tc>
                  <a:txBody>
                    <a:bodyPr/>
                    <a:lstStyle/>
                    <a:p>
                      <a:r>
                        <a:rPr lang="en-US" dirty="0"/>
                        <a:t>103,954,000</a:t>
                      </a:r>
                    </a:p>
                  </a:txBody>
                  <a:tcPr/>
                </a:tc>
                <a:extLst>
                  <a:ext uri="{0D108BD9-81ED-4DB2-BD59-A6C34878D82A}">
                    <a16:rowId xmlns:a16="http://schemas.microsoft.com/office/drawing/2014/main" val="3212945414"/>
                  </a:ext>
                </a:extLst>
              </a:tr>
              <a:tr h="370840">
                <a:tc>
                  <a:txBody>
                    <a:bodyPr/>
                    <a:lstStyle/>
                    <a:p>
                      <a:r>
                        <a:rPr lang="en-US" dirty="0"/>
                        <a:t>First Year Operating Costs, $/</a:t>
                      </a:r>
                      <a:r>
                        <a:rPr lang="en-US" dirty="0" err="1"/>
                        <a:t>yr</a:t>
                      </a:r>
                      <a:endParaRPr lang="en-US" dirty="0"/>
                    </a:p>
                  </a:txBody>
                  <a:tcPr/>
                </a:tc>
                <a:tc>
                  <a:txBody>
                    <a:bodyPr/>
                    <a:lstStyle/>
                    <a:p>
                      <a:r>
                        <a:rPr lang="en-US" dirty="0"/>
                        <a:t>2,780,000</a:t>
                      </a:r>
                    </a:p>
                  </a:txBody>
                  <a:tcPr/>
                </a:tc>
                <a:tc>
                  <a:txBody>
                    <a:bodyPr/>
                    <a:lstStyle/>
                    <a:p>
                      <a:r>
                        <a:rPr lang="en-US" dirty="0"/>
                        <a:t>(5,958,000)</a:t>
                      </a:r>
                    </a:p>
                  </a:txBody>
                  <a:tcPr/>
                </a:tc>
                <a:extLst>
                  <a:ext uri="{0D108BD9-81ED-4DB2-BD59-A6C34878D82A}">
                    <a16:rowId xmlns:a16="http://schemas.microsoft.com/office/drawing/2014/main" val="4181358717"/>
                  </a:ext>
                </a:extLst>
              </a:tr>
            </a:tbl>
          </a:graphicData>
        </a:graphic>
      </p:graphicFrame>
      <p:sp>
        <p:nvSpPr>
          <p:cNvPr id="8" name="Title 3">
            <a:extLst>
              <a:ext uri="{FF2B5EF4-FFF2-40B4-BE49-F238E27FC236}">
                <a16:creationId xmlns:a16="http://schemas.microsoft.com/office/drawing/2014/main" id="{79DDAF2C-3AD7-4CA0-A923-CC877590D75B}"/>
              </a:ext>
            </a:extLst>
          </p:cNvPr>
          <p:cNvSpPr>
            <a:spLocks noGrp="1"/>
          </p:cNvSpPr>
          <p:nvPr>
            <p:ph type="title"/>
          </p:nvPr>
        </p:nvSpPr>
        <p:spPr>
          <a:xfrm>
            <a:off x="533400" y="315191"/>
            <a:ext cx="7886700" cy="525000"/>
          </a:xfrm>
        </p:spPr>
        <p:txBody>
          <a:bodyPr>
            <a:noAutofit/>
          </a:bodyPr>
          <a:lstStyle/>
          <a:p>
            <a:pPr algn="l"/>
            <a:r>
              <a:rPr lang="en-US" sz="3200" b="1" dirty="0"/>
              <a:t>Ammonia Scrubber Study</a:t>
            </a:r>
          </a:p>
        </p:txBody>
      </p:sp>
    </p:spTree>
    <p:extLst>
      <p:ext uri="{BB962C8B-B14F-4D97-AF65-F5344CB8AC3E}">
        <p14:creationId xmlns:p14="http://schemas.microsoft.com/office/powerpoint/2010/main" val="2867025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097E96-FB7D-4DED-A8BF-30EF8DFC7B30}"/>
              </a:ext>
            </a:extLst>
          </p:cNvPr>
          <p:cNvSpPr>
            <a:spLocks noGrp="1"/>
          </p:cNvSpPr>
          <p:nvPr>
            <p:ph type="sldNum" sz="quarter" idx="12"/>
          </p:nvPr>
        </p:nvSpPr>
        <p:spPr/>
        <p:txBody>
          <a:bodyPr/>
          <a:lstStyle/>
          <a:p>
            <a:fld id="{47FB43CD-5BF4-4477-A170-E7008CB029A4}" type="slidenum">
              <a:rPr lang="en-US" smtClean="0"/>
              <a:t>24</a:t>
            </a:fld>
            <a:endParaRPr lang="en-US" dirty="0"/>
          </a:p>
        </p:txBody>
      </p:sp>
      <p:sp>
        <p:nvSpPr>
          <p:cNvPr id="8" name="TextBox 7">
            <a:extLst>
              <a:ext uri="{FF2B5EF4-FFF2-40B4-BE49-F238E27FC236}">
                <a16:creationId xmlns:a16="http://schemas.microsoft.com/office/drawing/2014/main" id="{9D38B5A8-8903-4C2B-A39C-A45A4AD07E0D}"/>
              </a:ext>
            </a:extLst>
          </p:cNvPr>
          <p:cNvSpPr txBox="1"/>
          <p:nvPr/>
        </p:nvSpPr>
        <p:spPr>
          <a:xfrm>
            <a:off x="489857" y="1295400"/>
            <a:ext cx="6705600" cy="147732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Evaluated best-fit cooling technology for project</a:t>
            </a:r>
          </a:p>
          <a:p>
            <a:pPr marL="285750" indent="-285750">
              <a:buFont typeface="Arial" panose="020B0604020202020204" pitchFamily="34" charset="0"/>
              <a:buChar char="•"/>
            </a:pPr>
            <a:r>
              <a:rPr lang="en-US" dirty="0"/>
              <a:t>Evaluated Technologies</a:t>
            </a:r>
          </a:p>
          <a:p>
            <a:pPr marL="742950" lvl="1" indent="-285750">
              <a:buFont typeface="Arial" panose="020B0604020202020204" pitchFamily="34" charset="0"/>
              <a:buChar char="•"/>
            </a:pPr>
            <a:r>
              <a:rPr lang="en-US" dirty="0"/>
              <a:t>Mechanical Draft Cooling Tower(MDCT)</a:t>
            </a:r>
          </a:p>
          <a:p>
            <a:pPr marL="742950" lvl="1" indent="-285750">
              <a:buFont typeface="Arial" panose="020B0604020202020204" pitchFamily="34" charset="0"/>
              <a:buChar char="•"/>
            </a:pPr>
            <a:r>
              <a:rPr lang="en-US" dirty="0"/>
              <a:t>Hybrid MDCT/Air-Cooled Fin Fan Heat Exchanger(FFHE)</a:t>
            </a:r>
            <a:endParaRPr lang="en-US" dirty="0">
              <a:cs typeface="Calibri"/>
            </a:endParaRPr>
          </a:p>
          <a:p>
            <a:pPr marL="742950" lvl="1" indent="-285750">
              <a:buFont typeface="Arial" panose="020B0604020202020204" pitchFamily="34" charset="0"/>
              <a:buChar char="•"/>
            </a:pPr>
            <a:r>
              <a:rPr lang="en-US" dirty="0"/>
              <a:t>Wet Surface Air Cooler(WSAC)</a:t>
            </a:r>
          </a:p>
        </p:txBody>
      </p:sp>
      <p:graphicFrame>
        <p:nvGraphicFramePr>
          <p:cNvPr id="9" name="Table 9">
            <a:extLst>
              <a:ext uri="{FF2B5EF4-FFF2-40B4-BE49-F238E27FC236}">
                <a16:creationId xmlns:a16="http://schemas.microsoft.com/office/drawing/2014/main" id="{9AB57B95-C771-4DB2-BCC5-6D131C2E6084}"/>
              </a:ext>
            </a:extLst>
          </p:cNvPr>
          <p:cNvGraphicFramePr>
            <a:graphicFrameLocks noGrp="1"/>
          </p:cNvGraphicFramePr>
          <p:nvPr>
            <p:extLst>
              <p:ext uri="{D42A27DB-BD31-4B8C-83A1-F6EECF244321}">
                <p14:modId xmlns:p14="http://schemas.microsoft.com/office/powerpoint/2010/main" val="1713265431"/>
              </p:ext>
            </p:extLst>
          </p:nvPr>
        </p:nvGraphicFramePr>
        <p:xfrm>
          <a:off x="762000" y="3484198"/>
          <a:ext cx="7620000" cy="194808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1708025711"/>
                    </a:ext>
                  </a:extLst>
                </a:gridCol>
                <a:gridCol w="762000">
                  <a:extLst>
                    <a:ext uri="{9D8B030D-6E8A-4147-A177-3AD203B41FA5}">
                      <a16:colId xmlns:a16="http://schemas.microsoft.com/office/drawing/2014/main" val="304708691"/>
                    </a:ext>
                  </a:extLst>
                </a:gridCol>
                <a:gridCol w="1371600">
                  <a:extLst>
                    <a:ext uri="{9D8B030D-6E8A-4147-A177-3AD203B41FA5}">
                      <a16:colId xmlns:a16="http://schemas.microsoft.com/office/drawing/2014/main" val="1471154518"/>
                    </a:ext>
                  </a:extLst>
                </a:gridCol>
                <a:gridCol w="3810000">
                  <a:extLst>
                    <a:ext uri="{9D8B030D-6E8A-4147-A177-3AD203B41FA5}">
                      <a16:colId xmlns:a16="http://schemas.microsoft.com/office/drawing/2014/main" val="2291729318"/>
                    </a:ext>
                  </a:extLst>
                </a:gridCol>
              </a:tblGrid>
              <a:tr h="476640">
                <a:tc>
                  <a:txBody>
                    <a:bodyPr/>
                    <a:lstStyle/>
                    <a:p>
                      <a:r>
                        <a:rPr lang="en-US" sz="1400" dirty="0"/>
                        <a:t>Description</a:t>
                      </a:r>
                    </a:p>
                  </a:txBody>
                  <a:tcPr/>
                </a:tc>
                <a:tc>
                  <a:txBody>
                    <a:bodyPr/>
                    <a:lstStyle/>
                    <a:p>
                      <a:r>
                        <a:rPr lang="en-US" sz="1400" dirty="0"/>
                        <a:t>Cost</a:t>
                      </a:r>
                    </a:p>
                  </a:txBody>
                  <a:tcPr/>
                </a:tc>
                <a:tc>
                  <a:txBody>
                    <a:bodyPr/>
                    <a:lstStyle/>
                    <a:p>
                      <a:r>
                        <a:rPr lang="en-US" sz="1400" dirty="0"/>
                        <a:t>Recommended</a:t>
                      </a:r>
                    </a:p>
                  </a:txBody>
                  <a:tcPr/>
                </a:tc>
                <a:tc>
                  <a:txBody>
                    <a:bodyPr/>
                    <a:lstStyle/>
                    <a:p>
                      <a:r>
                        <a:rPr lang="en-US" sz="1400" dirty="0"/>
                        <a:t>Notes</a:t>
                      </a:r>
                    </a:p>
                  </a:txBody>
                  <a:tcPr/>
                </a:tc>
                <a:extLst>
                  <a:ext uri="{0D108BD9-81ED-4DB2-BD59-A6C34878D82A}">
                    <a16:rowId xmlns:a16="http://schemas.microsoft.com/office/drawing/2014/main" val="905319025"/>
                  </a:ext>
                </a:extLst>
              </a:tr>
              <a:tr h="476640">
                <a:tc>
                  <a:txBody>
                    <a:bodyPr/>
                    <a:lstStyle/>
                    <a:p>
                      <a:r>
                        <a:rPr lang="en-US" sz="1400" dirty="0"/>
                        <a:t>MDCT</a:t>
                      </a:r>
                    </a:p>
                  </a:txBody>
                  <a:tcPr/>
                </a:tc>
                <a:tc>
                  <a:txBody>
                    <a:bodyPr/>
                    <a:lstStyle/>
                    <a:p>
                      <a:r>
                        <a:rPr lang="en-US" sz="1400" dirty="0"/>
                        <a:t>$14MM</a:t>
                      </a:r>
                    </a:p>
                  </a:txBody>
                  <a:tcPr/>
                </a:tc>
                <a:tc>
                  <a:txBody>
                    <a:bodyPr/>
                    <a:lstStyle/>
                    <a:p>
                      <a:r>
                        <a:rPr lang="en-US" sz="1400" dirty="0"/>
                        <a:t>Yes</a:t>
                      </a:r>
                    </a:p>
                  </a:txBody>
                  <a:tcPr/>
                </a:tc>
                <a:tc>
                  <a:txBody>
                    <a:bodyPr/>
                    <a:lstStyle/>
                    <a:p>
                      <a:r>
                        <a:rPr lang="en-US" sz="1400" dirty="0"/>
                        <a:t>Lowest Cost.</a:t>
                      </a:r>
                    </a:p>
                  </a:txBody>
                  <a:tcPr/>
                </a:tc>
                <a:extLst>
                  <a:ext uri="{0D108BD9-81ED-4DB2-BD59-A6C34878D82A}">
                    <a16:rowId xmlns:a16="http://schemas.microsoft.com/office/drawing/2014/main" val="1223760839"/>
                  </a:ext>
                </a:extLst>
              </a:tr>
              <a:tr h="476640">
                <a:tc>
                  <a:txBody>
                    <a:bodyPr/>
                    <a:lstStyle/>
                    <a:p>
                      <a:r>
                        <a:rPr lang="en-US" sz="1400" dirty="0"/>
                        <a:t>Hybrid MDCT/FFHE</a:t>
                      </a:r>
                    </a:p>
                  </a:txBody>
                  <a:tcPr/>
                </a:tc>
                <a:tc>
                  <a:txBody>
                    <a:bodyPr/>
                    <a:lstStyle/>
                    <a:p>
                      <a:r>
                        <a:rPr lang="en-US" sz="1400" dirty="0"/>
                        <a:t>-</a:t>
                      </a:r>
                    </a:p>
                  </a:txBody>
                  <a:tcPr/>
                </a:tc>
                <a:tc>
                  <a:txBody>
                    <a:bodyPr/>
                    <a:lstStyle/>
                    <a:p>
                      <a:r>
                        <a:rPr lang="en-US" sz="1400" dirty="0"/>
                        <a:t>No</a:t>
                      </a:r>
                    </a:p>
                  </a:txBody>
                  <a:tcPr/>
                </a:tc>
                <a:tc>
                  <a:txBody>
                    <a:bodyPr/>
                    <a:lstStyle/>
                    <a:p>
                      <a:r>
                        <a:rPr lang="en-US" sz="1400" dirty="0"/>
                        <a:t>Not technically feasible.  Hot water temperature is low relative to high ambient, no benefit. </a:t>
                      </a:r>
                    </a:p>
                  </a:txBody>
                  <a:tcPr/>
                </a:tc>
                <a:extLst>
                  <a:ext uri="{0D108BD9-81ED-4DB2-BD59-A6C34878D82A}">
                    <a16:rowId xmlns:a16="http://schemas.microsoft.com/office/drawing/2014/main" val="3018926033"/>
                  </a:ext>
                </a:extLst>
              </a:tr>
              <a:tr h="476640">
                <a:tc>
                  <a:txBody>
                    <a:bodyPr/>
                    <a:lstStyle/>
                    <a:p>
                      <a:r>
                        <a:rPr lang="en-US" sz="1400" dirty="0"/>
                        <a:t>WSAC</a:t>
                      </a:r>
                    </a:p>
                  </a:txBody>
                  <a:tcPr/>
                </a:tc>
                <a:tc>
                  <a:txBody>
                    <a:bodyPr/>
                    <a:lstStyle/>
                    <a:p>
                      <a:r>
                        <a:rPr lang="en-US" sz="1400" dirty="0"/>
                        <a:t>$36MM</a:t>
                      </a:r>
                    </a:p>
                  </a:txBody>
                  <a:tcPr/>
                </a:tc>
                <a:tc>
                  <a:txBody>
                    <a:bodyPr/>
                    <a:lstStyle/>
                    <a:p>
                      <a:r>
                        <a:rPr lang="en-US" sz="1400" dirty="0"/>
                        <a:t>No</a:t>
                      </a:r>
                    </a:p>
                  </a:txBody>
                  <a:tcPr/>
                </a:tc>
                <a:tc>
                  <a:txBody>
                    <a:bodyPr/>
                    <a:lstStyle/>
                    <a:p>
                      <a:r>
                        <a:rPr lang="en-US" sz="1400" dirty="0"/>
                        <a:t>High cost.  50% water savings. </a:t>
                      </a:r>
                    </a:p>
                  </a:txBody>
                  <a:tcPr/>
                </a:tc>
                <a:extLst>
                  <a:ext uri="{0D108BD9-81ED-4DB2-BD59-A6C34878D82A}">
                    <a16:rowId xmlns:a16="http://schemas.microsoft.com/office/drawing/2014/main" val="3253825957"/>
                  </a:ext>
                </a:extLst>
              </a:tr>
            </a:tbl>
          </a:graphicData>
        </a:graphic>
      </p:graphicFrame>
      <p:sp>
        <p:nvSpPr>
          <p:cNvPr id="10" name="Title 3">
            <a:extLst>
              <a:ext uri="{FF2B5EF4-FFF2-40B4-BE49-F238E27FC236}">
                <a16:creationId xmlns:a16="http://schemas.microsoft.com/office/drawing/2014/main" id="{835ED9E2-0933-43DC-90C0-B38AD642C3F7}"/>
              </a:ext>
            </a:extLst>
          </p:cNvPr>
          <p:cNvSpPr>
            <a:spLocks noGrp="1"/>
          </p:cNvSpPr>
          <p:nvPr>
            <p:ph type="title"/>
          </p:nvPr>
        </p:nvSpPr>
        <p:spPr>
          <a:xfrm>
            <a:off x="533400" y="315191"/>
            <a:ext cx="7886700" cy="525000"/>
          </a:xfrm>
        </p:spPr>
        <p:txBody>
          <a:bodyPr>
            <a:noAutofit/>
          </a:bodyPr>
          <a:lstStyle/>
          <a:p>
            <a:pPr algn="l"/>
            <a:r>
              <a:rPr lang="en-US" sz="3200" b="1" dirty="0"/>
              <a:t>Cooling Sourcing Study</a:t>
            </a:r>
          </a:p>
        </p:txBody>
      </p:sp>
    </p:spTree>
    <p:extLst>
      <p:ext uri="{BB962C8B-B14F-4D97-AF65-F5344CB8AC3E}">
        <p14:creationId xmlns:p14="http://schemas.microsoft.com/office/powerpoint/2010/main" val="3620141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097E96-FB7D-4DED-A8BF-30EF8DFC7B30}"/>
              </a:ext>
            </a:extLst>
          </p:cNvPr>
          <p:cNvSpPr>
            <a:spLocks noGrp="1"/>
          </p:cNvSpPr>
          <p:nvPr>
            <p:ph type="sldNum" sz="quarter" idx="12"/>
          </p:nvPr>
        </p:nvSpPr>
        <p:spPr/>
        <p:txBody>
          <a:bodyPr/>
          <a:lstStyle/>
          <a:p>
            <a:fld id="{47FB43CD-5BF4-4477-A170-E7008CB029A4}" type="slidenum">
              <a:rPr lang="en-US" smtClean="0"/>
              <a:t>25</a:t>
            </a:fld>
            <a:endParaRPr lang="en-US" dirty="0"/>
          </a:p>
        </p:txBody>
      </p:sp>
      <p:sp>
        <p:nvSpPr>
          <p:cNvPr id="3" name="TextBox 2">
            <a:extLst>
              <a:ext uri="{FF2B5EF4-FFF2-40B4-BE49-F238E27FC236}">
                <a16:creationId xmlns:a16="http://schemas.microsoft.com/office/drawing/2014/main" id="{24E0C21E-CA9E-497E-BFB2-5D2F2515C119}"/>
              </a:ext>
            </a:extLst>
          </p:cNvPr>
          <p:cNvSpPr txBox="1"/>
          <p:nvPr/>
        </p:nvSpPr>
        <p:spPr>
          <a:xfrm>
            <a:off x="685800" y="1049867"/>
            <a:ext cx="7557911" cy="5139869"/>
          </a:xfrm>
          <a:prstGeom prst="rect">
            <a:avLst/>
          </a:prstGeom>
          <a:noFill/>
        </p:spPr>
        <p:txBody>
          <a:bodyPr wrap="square" lIns="91440" tIns="45720" rIns="91440" bIns="45720" rtlCol="0" anchor="t">
            <a:spAutoFit/>
          </a:bodyPr>
          <a:lstStyle/>
          <a:p>
            <a:r>
              <a:rPr lang="en-US" dirty="0"/>
              <a:t>Evaluation of available treatment options, maximize re-use, and minimize overall cost.</a:t>
            </a:r>
          </a:p>
          <a:p>
            <a:pPr marL="285750" indent="-285750">
              <a:buFont typeface="Arial" panose="020B0604020202020204" pitchFamily="34" charset="0"/>
              <a:buChar char="•"/>
            </a:pPr>
            <a:r>
              <a:rPr lang="en-US" dirty="0"/>
              <a:t>Water Sources: </a:t>
            </a:r>
          </a:p>
          <a:p>
            <a:pPr marL="742950" lvl="1" indent="-285750">
              <a:buFont typeface="Arial" panose="020B0604020202020204" pitchFamily="34" charset="0"/>
              <a:buChar char="•"/>
            </a:pPr>
            <a:r>
              <a:rPr lang="en-US" dirty="0"/>
              <a:t>Kaskaskia River</a:t>
            </a:r>
            <a:endParaRPr lang="en-US" dirty="0">
              <a:cs typeface="Calibri"/>
            </a:endParaRPr>
          </a:p>
          <a:p>
            <a:pPr marL="742950" lvl="1" indent="-285750">
              <a:buFont typeface="Arial" panose="020B0604020202020204" pitchFamily="34" charset="0"/>
              <a:buChar char="•"/>
            </a:pPr>
            <a:r>
              <a:rPr lang="en-US" dirty="0"/>
              <a:t>Quencher Blowdown</a:t>
            </a:r>
            <a:endParaRPr lang="en-US" dirty="0">
              <a:cs typeface="Calibri"/>
            </a:endParaRPr>
          </a:p>
          <a:p>
            <a:pPr marL="285750" indent="-285750">
              <a:buFont typeface="Arial" panose="020B0604020202020204" pitchFamily="34" charset="0"/>
              <a:buChar char="•"/>
            </a:pPr>
            <a:r>
              <a:rPr lang="en-US" dirty="0"/>
              <a:t>Requirements Driving Water Treatment Equipment: </a:t>
            </a:r>
          </a:p>
          <a:p>
            <a:pPr marL="742950" lvl="1" indent="-285750">
              <a:buFont typeface="Arial" panose="020B0604020202020204" pitchFamily="34" charset="0"/>
              <a:buChar char="•"/>
            </a:pPr>
            <a:r>
              <a:rPr lang="en-US" dirty="0"/>
              <a:t>Cooling Tower Makeup</a:t>
            </a:r>
          </a:p>
          <a:p>
            <a:pPr marL="742950" lvl="1" indent="-285750">
              <a:buFont typeface="Arial" panose="020B0604020202020204" pitchFamily="34" charset="0"/>
              <a:buChar char="•"/>
            </a:pPr>
            <a:r>
              <a:rPr lang="en-US" dirty="0"/>
              <a:t>Steam Generation System Makeup</a:t>
            </a:r>
          </a:p>
          <a:p>
            <a:pPr marL="742950" lvl="1" indent="-285750">
              <a:buFont typeface="Arial" panose="020B0604020202020204" pitchFamily="34" charset="0"/>
              <a:buChar char="•"/>
            </a:pPr>
            <a:r>
              <a:rPr lang="en-US" dirty="0"/>
              <a:t>Carbon Capture system Makeup</a:t>
            </a:r>
          </a:p>
          <a:p>
            <a:pPr marL="742950" lvl="1" indent="-285750">
              <a:buFont typeface="Arial" panose="020B0604020202020204" pitchFamily="34" charset="0"/>
              <a:buChar char="•"/>
            </a:pPr>
            <a:r>
              <a:rPr lang="en-US" dirty="0"/>
              <a:t>NPDES Permit Discharge Requirements</a:t>
            </a:r>
          </a:p>
          <a:p>
            <a:endParaRPr lang="en-US" sz="1400" dirty="0"/>
          </a:p>
          <a:p>
            <a:endParaRPr lang="en-US" sz="1400" dirty="0"/>
          </a:p>
          <a:p>
            <a:r>
              <a:rPr lang="en-US" sz="1400" dirty="0"/>
              <a:t>Illinois Administrative Code(IAC) </a:t>
            </a:r>
          </a:p>
          <a:p>
            <a:r>
              <a:rPr lang="en-US" sz="1400" dirty="0"/>
              <a:t>IAC 302 limits indicative of the most </a:t>
            </a:r>
          </a:p>
          <a:p>
            <a:r>
              <a:rPr lang="en-US" sz="1400" dirty="0"/>
              <a:t>stringent limits that may be applied.</a:t>
            </a:r>
          </a:p>
          <a:p>
            <a:r>
              <a:rPr lang="en-US" sz="1400" dirty="0"/>
              <a:t>Determined to be appropriate</a:t>
            </a:r>
            <a:endParaRPr lang="en-US" sz="1400" dirty="0">
              <a:cs typeface="Calibri"/>
            </a:endParaRPr>
          </a:p>
          <a:p>
            <a:r>
              <a:rPr lang="en-US" sz="1400" dirty="0"/>
              <a:t>for this study.</a:t>
            </a:r>
            <a:endParaRPr lang="en-US" sz="1400" dirty="0">
              <a:cs typeface="Calibri"/>
            </a:endParaRPr>
          </a:p>
          <a:p>
            <a:endParaRPr lang="en-US" sz="14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2D888252-EF1E-460B-8410-33C7FC682F27}"/>
              </a:ext>
            </a:extLst>
          </p:cNvPr>
          <p:cNvPicPr>
            <a:picLocks noChangeAspect="1"/>
          </p:cNvPicPr>
          <p:nvPr/>
        </p:nvPicPr>
        <p:blipFill>
          <a:blip r:embed="rId3"/>
          <a:stretch>
            <a:fillRect/>
          </a:stretch>
        </p:blipFill>
        <p:spPr>
          <a:xfrm>
            <a:off x="3668486" y="3962400"/>
            <a:ext cx="4572000" cy="1629201"/>
          </a:xfrm>
          <a:prstGeom prst="rect">
            <a:avLst/>
          </a:prstGeom>
        </p:spPr>
      </p:pic>
      <p:sp>
        <p:nvSpPr>
          <p:cNvPr id="7" name="Title 3">
            <a:extLst>
              <a:ext uri="{FF2B5EF4-FFF2-40B4-BE49-F238E27FC236}">
                <a16:creationId xmlns:a16="http://schemas.microsoft.com/office/drawing/2014/main" id="{C1AC8003-96AC-4B5A-B487-EE3106F8785A}"/>
              </a:ext>
            </a:extLst>
          </p:cNvPr>
          <p:cNvSpPr txBox="1">
            <a:spLocks/>
          </p:cNvSpPr>
          <p:nvPr/>
        </p:nvSpPr>
        <p:spPr>
          <a:xfrm>
            <a:off x="533400" y="315191"/>
            <a:ext cx="7886700" cy="525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t>Water and Wastewater Treatment</a:t>
            </a:r>
          </a:p>
        </p:txBody>
      </p:sp>
    </p:spTree>
    <p:extLst>
      <p:ext uri="{BB962C8B-B14F-4D97-AF65-F5344CB8AC3E}">
        <p14:creationId xmlns:p14="http://schemas.microsoft.com/office/powerpoint/2010/main" val="2984637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097E96-FB7D-4DED-A8BF-30EF8DFC7B30}"/>
              </a:ext>
            </a:extLst>
          </p:cNvPr>
          <p:cNvSpPr>
            <a:spLocks noGrp="1"/>
          </p:cNvSpPr>
          <p:nvPr>
            <p:ph type="sldNum" sz="quarter" idx="12"/>
          </p:nvPr>
        </p:nvSpPr>
        <p:spPr/>
        <p:txBody>
          <a:bodyPr/>
          <a:lstStyle/>
          <a:p>
            <a:fld id="{47FB43CD-5BF4-4477-A170-E7008CB029A4}" type="slidenum">
              <a:rPr lang="en-US" smtClean="0"/>
              <a:t>26</a:t>
            </a:fld>
            <a:endParaRPr lang="en-US" dirty="0"/>
          </a:p>
        </p:txBody>
      </p:sp>
      <p:sp>
        <p:nvSpPr>
          <p:cNvPr id="3" name="TextBox 2">
            <a:extLst>
              <a:ext uri="{FF2B5EF4-FFF2-40B4-BE49-F238E27FC236}">
                <a16:creationId xmlns:a16="http://schemas.microsoft.com/office/drawing/2014/main" id="{24E0C21E-CA9E-497E-BFB2-5D2F2515C119}"/>
              </a:ext>
            </a:extLst>
          </p:cNvPr>
          <p:cNvSpPr txBox="1"/>
          <p:nvPr/>
        </p:nvSpPr>
        <p:spPr>
          <a:xfrm>
            <a:off x="657578" y="1078089"/>
            <a:ext cx="7543800" cy="3693319"/>
          </a:xfrm>
          <a:prstGeom prst="rect">
            <a:avLst/>
          </a:prstGeom>
          <a:noFill/>
        </p:spPr>
        <p:txBody>
          <a:bodyPr wrap="square" rtlCol="0">
            <a:spAutoFit/>
          </a:bodyPr>
          <a:lstStyle/>
          <a:p>
            <a:r>
              <a:rPr lang="en-US" dirty="0"/>
              <a:t>Results:</a:t>
            </a:r>
          </a:p>
          <a:p>
            <a:pPr marL="285750" indent="-285750">
              <a:buFont typeface="Arial" panose="020B0604020202020204" pitchFamily="34" charset="0"/>
              <a:buChar char="•"/>
            </a:pPr>
            <a:r>
              <a:rPr lang="en-US" dirty="0"/>
              <a:t>Water Sources: </a:t>
            </a:r>
          </a:p>
          <a:p>
            <a:pPr marL="742950" lvl="1" indent="-285750">
              <a:buFont typeface="Arial" panose="020B0604020202020204" pitchFamily="34" charset="0"/>
              <a:buChar char="•"/>
            </a:pPr>
            <a:r>
              <a:rPr lang="en-US" dirty="0"/>
              <a:t>Water Inputs:</a:t>
            </a:r>
          </a:p>
          <a:p>
            <a:pPr marL="1200150" lvl="2" indent="-285750">
              <a:buFont typeface="Arial" panose="020B0604020202020204" pitchFamily="34" charset="0"/>
              <a:buChar char="•"/>
            </a:pPr>
            <a:r>
              <a:rPr lang="en-US" dirty="0"/>
              <a:t>8,300 </a:t>
            </a:r>
            <a:r>
              <a:rPr lang="en-US" dirty="0" err="1"/>
              <a:t>gpm</a:t>
            </a:r>
            <a:r>
              <a:rPr lang="en-US" dirty="0"/>
              <a:t> makeup water required from </a:t>
            </a:r>
            <a:r>
              <a:rPr lang="en-US" dirty="0" err="1"/>
              <a:t>Kakaskia</a:t>
            </a:r>
            <a:r>
              <a:rPr lang="en-US" dirty="0"/>
              <a:t> River</a:t>
            </a:r>
          </a:p>
          <a:p>
            <a:pPr marL="1200150" lvl="2" indent="-285750">
              <a:buFont typeface="Arial" panose="020B0604020202020204" pitchFamily="34" charset="0"/>
              <a:buChar char="•"/>
            </a:pPr>
            <a:r>
              <a:rPr lang="en-US" dirty="0"/>
              <a:t>2,300 </a:t>
            </a:r>
            <a:r>
              <a:rPr lang="en-US" dirty="0" err="1"/>
              <a:t>gpm</a:t>
            </a:r>
            <a:r>
              <a:rPr lang="en-US" dirty="0"/>
              <a:t> Caustic Flue Gas Condensate Wastewater </a:t>
            </a:r>
          </a:p>
          <a:p>
            <a:pPr marL="742950" lvl="1" indent="-285750">
              <a:buFont typeface="Arial" panose="020B0604020202020204" pitchFamily="34" charset="0"/>
              <a:buChar char="•"/>
            </a:pPr>
            <a:r>
              <a:rPr lang="en-US" dirty="0"/>
              <a:t>Discharge: </a:t>
            </a:r>
          </a:p>
          <a:p>
            <a:pPr marL="1200150" lvl="2" indent="-285750">
              <a:buFont typeface="Arial" panose="020B0604020202020204" pitchFamily="34" charset="0"/>
              <a:buChar char="•"/>
            </a:pPr>
            <a:r>
              <a:rPr lang="en-US" dirty="0"/>
              <a:t>3,450 </a:t>
            </a:r>
            <a:r>
              <a:rPr lang="en-US" dirty="0" err="1"/>
              <a:t>gpm</a:t>
            </a:r>
            <a:r>
              <a:rPr lang="en-US" dirty="0"/>
              <a:t> to New </a:t>
            </a:r>
            <a:r>
              <a:rPr lang="en-US" dirty="0" err="1"/>
              <a:t>Kakaskia</a:t>
            </a:r>
            <a:r>
              <a:rPr lang="en-US" dirty="0"/>
              <a:t> River Outfall</a:t>
            </a:r>
          </a:p>
          <a:p>
            <a:pPr marL="285750" indent="-285750">
              <a:buFont typeface="Arial" panose="020B0604020202020204" pitchFamily="34" charset="0"/>
              <a:buChar char="•"/>
            </a:pPr>
            <a:r>
              <a:rPr lang="en-US" dirty="0"/>
              <a:t>Treatment Selected:</a:t>
            </a:r>
          </a:p>
          <a:p>
            <a:pPr marL="742950" lvl="1" indent="-285750">
              <a:buFont typeface="Arial" panose="020B0604020202020204" pitchFamily="34" charset="0"/>
              <a:buChar char="•"/>
            </a:pPr>
            <a:r>
              <a:rPr lang="en-US" dirty="0"/>
              <a:t>Raw Water Treatment(CT Makeup): Hardness and TSS removal by lime softening, clarification, and multi-media filtration</a:t>
            </a:r>
          </a:p>
          <a:p>
            <a:pPr marL="742950" lvl="1" indent="-285750">
              <a:buFont typeface="Arial" panose="020B0604020202020204" pitchFamily="34" charset="0"/>
              <a:buChar char="•"/>
            </a:pPr>
            <a:r>
              <a:rPr lang="en-US" dirty="0"/>
              <a:t>Demineralized Water(Steam and CC Makeup): TDS Removal by RO </a:t>
            </a:r>
          </a:p>
          <a:p>
            <a:pPr marL="742950" lvl="1" indent="-285750">
              <a:buFont typeface="Arial" panose="020B0604020202020204" pitchFamily="34" charset="0"/>
              <a:buChar char="•"/>
            </a:pPr>
            <a:r>
              <a:rPr lang="en-US" dirty="0"/>
              <a:t>Wastewater Treatment: Trace Metal Removal by sulfide precipitation</a:t>
            </a:r>
          </a:p>
          <a:p>
            <a:pPr marL="285750" indent="-285750">
              <a:buFont typeface="Arial" panose="020B0604020202020204" pitchFamily="34" charset="0"/>
              <a:buChar char="•"/>
            </a:pPr>
            <a:endParaRPr lang="en-US" dirty="0"/>
          </a:p>
        </p:txBody>
      </p:sp>
      <p:sp>
        <p:nvSpPr>
          <p:cNvPr id="6" name="Title 3">
            <a:extLst>
              <a:ext uri="{FF2B5EF4-FFF2-40B4-BE49-F238E27FC236}">
                <a16:creationId xmlns:a16="http://schemas.microsoft.com/office/drawing/2014/main" id="{848F7ACC-AC45-4E3F-9793-13399AC2CB82}"/>
              </a:ext>
            </a:extLst>
          </p:cNvPr>
          <p:cNvSpPr txBox="1">
            <a:spLocks/>
          </p:cNvSpPr>
          <p:nvPr/>
        </p:nvSpPr>
        <p:spPr>
          <a:xfrm>
            <a:off x="533400" y="315191"/>
            <a:ext cx="7886700" cy="525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t>Water and Wastewater Treatment</a:t>
            </a:r>
          </a:p>
        </p:txBody>
      </p:sp>
    </p:spTree>
    <p:extLst>
      <p:ext uri="{BB962C8B-B14F-4D97-AF65-F5344CB8AC3E}">
        <p14:creationId xmlns:p14="http://schemas.microsoft.com/office/powerpoint/2010/main" val="2845270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097E96-FB7D-4DED-A8BF-30EF8DFC7B30}"/>
              </a:ext>
            </a:extLst>
          </p:cNvPr>
          <p:cNvSpPr>
            <a:spLocks noGrp="1"/>
          </p:cNvSpPr>
          <p:nvPr>
            <p:ph type="sldNum" sz="quarter" idx="12"/>
          </p:nvPr>
        </p:nvSpPr>
        <p:spPr/>
        <p:txBody>
          <a:bodyPr/>
          <a:lstStyle/>
          <a:p>
            <a:fld id="{47FB43CD-5BF4-4477-A170-E7008CB029A4}" type="slidenum">
              <a:rPr lang="en-US" smtClean="0"/>
              <a:t>27</a:t>
            </a:fld>
            <a:endParaRPr lang="en-US" dirty="0"/>
          </a:p>
        </p:txBody>
      </p:sp>
      <p:sp>
        <p:nvSpPr>
          <p:cNvPr id="3" name="Title 3">
            <a:extLst>
              <a:ext uri="{FF2B5EF4-FFF2-40B4-BE49-F238E27FC236}">
                <a16:creationId xmlns:a16="http://schemas.microsoft.com/office/drawing/2014/main" id="{A2D5CA8B-F170-E4CF-34B8-355176D66584}"/>
              </a:ext>
            </a:extLst>
          </p:cNvPr>
          <p:cNvSpPr txBox="1">
            <a:spLocks/>
          </p:cNvSpPr>
          <p:nvPr/>
        </p:nvSpPr>
        <p:spPr>
          <a:xfrm>
            <a:off x="533400" y="315191"/>
            <a:ext cx="7886700" cy="525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t>Steam and Electric Sourcing Study</a:t>
            </a:r>
            <a:endParaRPr lang="en-US" sz="3200" b="1" dirty="0">
              <a:cs typeface="Calibri"/>
            </a:endParaRPr>
          </a:p>
        </p:txBody>
      </p:sp>
      <p:sp>
        <p:nvSpPr>
          <p:cNvPr id="8" name="TextBox 7">
            <a:extLst>
              <a:ext uri="{FF2B5EF4-FFF2-40B4-BE49-F238E27FC236}">
                <a16:creationId xmlns:a16="http://schemas.microsoft.com/office/drawing/2014/main" id="{08E4D926-4048-6C34-F328-3D9BD268243D}"/>
              </a:ext>
            </a:extLst>
          </p:cNvPr>
          <p:cNvSpPr txBox="1"/>
          <p:nvPr/>
        </p:nvSpPr>
        <p:spPr>
          <a:xfrm>
            <a:off x="589845" y="1196623"/>
            <a:ext cx="7893754"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Evaluation of available options for providing the facility with steam and electricity.</a:t>
            </a:r>
          </a:p>
          <a:p>
            <a:pPr marL="285750" indent="-285750">
              <a:buFont typeface="Arial"/>
              <a:buChar char="•"/>
            </a:pPr>
            <a:endParaRPr lang="en-US" dirty="0">
              <a:cs typeface="Calibri"/>
            </a:endParaRPr>
          </a:p>
          <a:p>
            <a:pPr marL="285750" indent="-285750">
              <a:buFont typeface="Arial"/>
              <a:buChar char="•"/>
            </a:pPr>
            <a:r>
              <a:rPr lang="en-US" dirty="0">
                <a:cs typeface="Calibri"/>
              </a:rPr>
              <a:t>Option 1: P</a:t>
            </a:r>
            <a:r>
              <a:rPr lang="en-US" dirty="0">
                <a:ea typeface="+mn-lt"/>
                <a:cs typeface="+mn-lt"/>
              </a:rPr>
              <a:t>ackage boilers, power from grid</a:t>
            </a:r>
            <a:endParaRPr lang="en-US" dirty="0">
              <a:cs typeface="Calibri"/>
            </a:endParaRPr>
          </a:p>
          <a:p>
            <a:pPr marL="285750" indent="-285750">
              <a:buFont typeface="Arial"/>
              <a:buChar char="•"/>
            </a:pPr>
            <a:r>
              <a:rPr lang="en-US" dirty="0">
                <a:cs typeface="Calibri"/>
              </a:rPr>
              <a:t>Option 2: </a:t>
            </a:r>
            <a:r>
              <a:rPr lang="en-US" dirty="0">
                <a:ea typeface="+mn-lt"/>
                <a:cs typeface="+mn-lt"/>
              </a:rPr>
              <a:t>Co-generation facility employing gas-fired CTs</a:t>
            </a:r>
            <a:endParaRPr lang="en-US" dirty="0">
              <a:cs typeface="Calibri"/>
            </a:endParaRPr>
          </a:p>
          <a:p>
            <a:pPr marL="285750" indent="-285750">
              <a:buFont typeface="Arial"/>
              <a:buChar char="•"/>
            </a:pPr>
            <a:r>
              <a:rPr lang="en-US" dirty="0">
                <a:cs typeface="Calibri"/>
              </a:rPr>
              <a:t>Option 3: </a:t>
            </a:r>
            <a:r>
              <a:rPr lang="en-US" dirty="0">
                <a:ea typeface="+mn-lt"/>
                <a:cs typeface="+mn-lt"/>
              </a:rPr>
              <a:t>Co-generation with package boilers and a backpressure steam turbine for power generation.</a:t>
            </a:r>
            <a:endParaRPr lang="en-US" dirty="0">
              <a:cs typeface="Calibri"/>
            </a:endParaRPr>
          </a:p>
          <a:p>
            <a:endParaRPr lang="en-US" dirty="0">
              <a:ea typeface="+mn-lt"/>
              <a:cs typeface="+mn-lt"/>
            </a:endParaRPr>
          </a:p>
          <a:p>
            <a:r>
              <a:rPr lang="en-US" dirty="0">
                <a:ea typeface="+mn-lt"/>
                <a:cs typeface="+mn-lt"/>
              </a:rPr>
              <a:t>Option 2 was broken down into four sub-options:</a:t>
            </a:r>
          </a:p>
          <a:p>
            <a:pPr marL="285750" indent="-285750">
              <a:buFont typeface="Arial"/>
              <a:buChar char="•"/>
            </a:pPr>
            <a:r>
              <a:rPr lang="en-US" dirty="0">
                <a:ea typeface="+mn-lt"/>
                <a:cs typeface="+mn-lt"/>
              </a:rPr>
              <a:t>Option 2a – 1x SGT6-800 CT, package boilers</a:t>
            </a:r>
            <a:endParaRPr lang="en-US" dirty="0">
              <a:cs typeface="Calibri"/>
            </a:endParaRPr>
          </a:p>
          <a:p>
            <a:pPr marL="285750" indent="-285750">
              <a:buFont typeface="Arial"/>
              <a:buChar char="•"/>
            </a:pPr>
            <a:r>
              <a:rPr lang="en-US" dirty="0">
                <a:ea typeface="+mn-lt"/>
                <a:cs typeface="+mn-lt"/>
              </a:rPr>
              <a:t>Option 2b – 1x SGT6-2000E CT + HRSG, package boilers</a:t>
            </a:r>
          </a:p>
          <a:p>
            <a:pPr marL="285750" indent="-285750">
              <a:buFont typeface="Arial"/>
              <a:buChar char="•"/>
            </a:pPr>
            <a:r>
              <a:rPr lang="en-US" dirty="0">
                <a:ea typeface="+mn-lt"/>
                <a:cs typeface="+mn-lt"/>
              </a:rPr>
              <a:t>Option 2c – 2xGE7F.04 CTs + HRSGs, package boiler</a:t>
            </a:r>
          </a:p>
          <a:p>
            <a:pPr marL="285750" indent="-285750">
              <a:buFont typeface="Arial"/>
              <a:buChar char="•"/>
            </a:pPr>
            <a:r>
              <a:rPr lang="en-US" dirty="0">
                <a:ea typeface="+mn-lt"/>
                <a:cs typeface="+mn-lt"/>
              </a:rPr>
              <a:t>Option 2d – 3x3 Combined Cycle SGT6-2000E CTs</a:t>
            </a:r>
          </a:p>
          <a:p>
            <a:pPr marL="285750" indent="-285750">
              <a:buFont typeface="Arial"/>
              <a:buChar char="•"/>
            </a:pPr>
            <a:endParaRPr lang="en-US" dirty="0">
              <a:cs typeface="Calibri"/>
            </a:endParaRPr>
          </a:p>
          <a:p>
            <a:r>
              <a:rPr lang="en-US" dirty="0">
                <a:cs typeface="Calibri"/>
              </a:rPr>
              <a:t>Steam integration with host plant was initially explored, but this option was eliminated from further evaluation as host plant could not accept a derate. </a:t>
            </a:r>
            <a:endParaRPr lang="en-US" dirty="0"/>
          </a:p>
        </p:txBody>
      </p:sp>
    </p:spTree>
    <p:extLst>
      <p:ext uri="{BB962C8B-B14F-4D97-AF65-F5344CB8AC3E}">
        <p14:creationId xmlns:p14="http://schemas.microsoft.com/office/powerpoint/2010/main" val="2821558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097E96-FB7D-4DED-A8BF-30EF8DFC7B30}"/>
              </a:ext>
            </a:extLst>
          </p:cNvPr>
          <p:cNvSpPr>
            <a:spLocks noGrp="1"/>
          </p:cNvSpPr>
          <p:nvPr>
            <p:ph type="sldNum" sz="quarter" idx="12"/>
          </p:nvPr>
        </p:nvSpPr>
        <p:spPr/>
        <p:txBody>
          <a:bodyPr/>
          <a:lstStyle/>
          <a:p>
            <a:fld id="{47FB43CD-5BF4-4477-A170-E7008CB029A4}" type="slidenum">
              <a:rPr lang="en-US" smtClean="0"/>
              <a:t>28</a:t>
            </a:fld>
            <a:endParaRPr lang="en-US" dirty="0"/>
          </a:p>
        </p:txBody>
      </p:sp>
      <p:sp>
        <p:nvSpPr>
          <p:cNvPr id="3" name="Title 3">
            <a:extLst>
              <a:ext uri="{FF2B5EF4-FFF2-40B4-BE49-F238E27FC236}">
                <a16:creationId xmlns:a16="http://schemas.microsoft.com/office/drawing/2014/main" id="{A2D5CA8B-F170-E4CF-34B8-355176D66584}"/>
              </a:ext>
            </a:extLst>
          </p:cNvPr>
          <p:cNvSpPr txBox="1">
            <a:spLocks/>
          </p:cNvSpPr>
          <p:nvPr/>
        </p:nvSpPr>
        <p:spPr>
          <a:xfrm>
            <a:off x="533400" y="315191"/>
            <a:ext cx="7886700" cy="525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t>Steam and Electric Sourcing Study</a:t>
            </a:r>
            <a:endParaRPr lang="en-US" sz="3200" b="1" dirty="0">
              <a:cs typeface="Calibri"/>
            </a:endParaRPr>
          </a:p>
        </p:txBody>
      </p:sp>
      <p:sp>
        <p:nvSpPr>
          <p:cNvPr id="8" name="TextBox 7">
            <a:extLst>
              <a:ext uri="{FF2B5EF4-FFF2-40B4-BE49-F238E27FC236}">
                <a16:creationId xmlns:a16="http://schemas.microsoft.com/office/drawing/2014/main" id="{08E4D926-4048-6C34-F328-3D9BD268243D}"/>
              </a:ext>
            </a:extLst>
          </p:cNvPr>
          <p:cNvSpPr txBox="1"/>
          <p:nvPr/>
        </p:nvSpPr>
        <p:spPr>
          <a:xfrm>
            <a:off x="381000" y="990600"/>
            <a:ext cx="8102599"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ea typeface="+mn-lt"/>
                <a:cs typeface="+mn-lt"/>
              </a:rPr>
              <a:t>Option 2, Challenges with Co-generation Configurations</a:t>
            </a:r>
          </a:p>
          <a:p>
            <a:pPr marL="742950" lvl="1" indent="-285750">
              <a:buFont typeface="Arial"/>
              <a:buChar char="•"/>
            </a:pPr>
            <a:r>
              <a:rPr lang="en-US" dirty="0">
                <a:ea typeface="+mn-lt"/>
                <a:cs typeface="+mn-lt"/>
              </a:rPr>
              <a:t>Power generated and steam output do not align well with capture facility needs.  All configurations require one or both of (a) auxiliary boilers to supplement steam (b) sale of excess power to market.</a:t>
            </a:r>
          </a:p>
          <a:p>
            <a:pPr marL="742950" lvl="1" indent="-285750">
              <a:buFont typeface="Arial"/>
              <a:buChar char="•"/>
            </a:pPr>
            <a:r>
              <a:rPr lang="en-US" dirty="0">
                <a:ea typeface="+mn-lt"/>
                <a:cs typeface="+mn-lt"/>
              </a:rPr>
              <a:t>PSGC did not want to generate significant additional power that would need to be sold</a:t>
            </a:r>
          </a:p>
          <a:p>
            <a:pPr marL="742950" lvl="1" indent="-285750">
              <a:buFont typeface="Arial"/>
              <a:buChar char="•"/>
            </a:pPr>
            <a:r>
              <a:rPr lang="en-US" dirty="0">
                <a:ea typeface="+mn-lt"/>
                <a:cs typeface="+mn-lt"/>
              </a:rPr>
              <a:t>The large quantity of low-quality steam, as required for the capture plant, would require a specialized HRSG design which would need to be developed.</a:t>
            </a:r>
          </a:p>
          <a:p>
            <a:endParaRPr lang="en-US" dirty="0">
              <a:cs typeface="Calibri"/>
            </a:endParaRPr>
          </a:p>
          <a:p>
            <a:r>
              <a:rPr lang="en-US" dirty="0">
                <a:cs typeface="Calibri"/>
              </a:rPr>
              <a:t>Results below: </a:t>
            </a:r>
          </a:p>
          <a:p>
            <a:pPr marL="285750" indent="-285750">
              <a:buFont typeface="Arial"/>
              <a:buChar char="•"/>
            </a:pPr>
            <a:r>
              <a:rPr lang="en-US" dirty="0">
                <a:ea typeface="+mn-lt"/>
                <a:cs typeface="+mn-lt"/>
              </a:rPr>
              <a:t>Option 1 Selected, Lowest Cost</a:t>
            </a:r>
          </a:p>
          <a:p>
            <a:endParaRPr lang="en-US" sz="1400" dirty="0">
              <a:ea typeface="+mn-lt"/>
              <a:cs typeface="+mn-lt"/>
            </a:endParaRPr>
          </a:p>
          <a:p>
            <a:endParaRPr lang="en-US" sz="1400" dirty="0">
              <a:ea typeface="+mn-lt"/>
              <a:cs typeface="+mn-lt"/>
            </a:endParaRPr>
          </a:p>
          <a:p>
            <a:endParaRPr lang="en-US" sz="1400" dirty="0">
              <a:ea typeface="+mn-lt"/>
              <a:cs typeface="+mn-lt"/>
            </a:endParaRPr>
          </a:p>
          <a:p>
            <a:endParaRPr lang="en-US" sz="1400" dirty="0">
              <a:ea typeface="+mn-lt"/>
              <a:cs typeface="+mn-lt"/>
            </a:endParaRPr>
          </a:p>
          <a:p>
            <a:endParaRPr lang="en-US" sz="1400" dirty="0">
              <a:ea typeface="+mn-lt"/>
              <a:cs typeface="+mn-lt"/>
            </a:endParaRPr>
          </a:p>
          <a:p>
            <a:endParaRPr lang="en-US" sz="1400" dirty="0">
              <a:ea typeface="+mn-lt"/>
              <a:cs typeface="+mn-lt"/>
            </a:endParaRPr>
          </a:p>
          <a:p>
            <a:endParaRPr lang="en-US" sz="1400" dirty="0">
              <a:ea typeface="+mn-lt"/>
              <a:cs typeface="+mn-lt"/>
            </a:endParaRPr>
          </a:p>
          <a:p>
            <a:endParaRPr lang="en-US" sz="1400" dirty="0">
              <a:ea typeface="+mn-lt"/>
              <a:cs typeface="+mn-lt"/>
            </a:endParaRPr>
          </a:p>
          <a:p>
            <a:r>
              <a:rPr lang="en-US" sz="1400" dirty="0">
                <a:ea typeface="+mn-lt"/>
                <a:cs typeface="+mn-lt"/>
              </a:rPr>
              <a:t>*Evaluated Cost and Cost of Capture do not include ISBL costs.</a:t>
            </a:r>
            <a:endParaRPr lang="en-US" sz="1400" dirty="0">
              <a:cs typeface="Calibri"/>
            </a:endParaRPr>
          </a:p>
          <a:p>
            <a:endParaRPr lang="en-US" dirty="0">
              <a:ea typeface="+mn-lt"/>
              <a:cs typeface="+mn-lt"/>
            </a:endParaRPr>
          </a:p>
        </p:txBody>
      </p:sp>
      <p:graphicFrame>
        <p:nvGraphicFramePr>
          <p:cNvPr id="6" name="Table 3">
            <a:extLst>
              <a:ext uri="{FF2B5EF4-FFF2-40B4-BE49-F238E27FC236}">
                <a16:creationId xmlns:a16="http://schemas.microsoft.com/office/drawing/2014/main" id="{880BD8A0-0E7B-4A8F-B823-F63D532A781B}"/>
              </a:ext>
            </a:extLst>
          </p:cNvPr>
          <p:cNvGraphicFramePr>
            <a:graphicFrameLocks noGrp="1"/>
          </p:cNvGraphicFramePr>
          <p:nvPr>
            <p:extLst>
              <p:ext uri="{D42A27DB-BD31-4B8C-83A1-F6EECF244321}">
                <p14:modId xmlns:p14="http://schemas.microsoft.com/office/powerpoint/2010/main" val="3882961479"/>
              </p:ext>
            </p:extLst>
          </p:nvPr>
        </p:nvGraphicFramePr>
        <p:xfrm>
          <a:off x="435652" y="4267200"/>
          <a:ext cx="8082196" cy="134112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760661526"/>
                    </a:ext>
                  </a:extLst>
                </a:gridCol>
                <a:gridCol w="1694839">
                  <a:extLst>
                    <a:ext uri="{9D8B030D-6E8A-4147-A177-3AD203B41FA5}">
                      <a16:colId xmlns:a16="http://schemas.microsoft.com/office/drawing/2014/main" val="3458946832"/>
                    </a:ext>
                  </a:extLst>
                </a:gridCol>
                <a:gridCol w="1868067">
                  <a:extLst>
                    <a:ext uri="{9D8B030D-6E8A-4147-A177-3AD203B41FA5}">
                      <a16:colId xmlns:a16="http://schemas.microsoft.com/office/drawing/2014/main" val="3848920081"/>
                    </a:ext>
                  </a:extLst>
                </a:gridCol>
                <a:gridCol w="1401050">
                  <a:extLst>
                    <a:ext uri="{9D8B030D-6E8A-4147-A177-3AD203B41FA5}">
                      <a16:colId xmlns:a16="http://schemas.microsoft.com/office/drawing/2014/main" val="920158196"/>
                    </a:ext>
                  </a:extLst>
                </a:gridCol>
                <a:gridCol w="1478886">
                  <a:extLst>
                    <a:ext uri="{9D8B030D-6E8A-4147-A177-3AD203B41FA5}">
                      <a16:colId xmlns:a16="http://schemas.microsoft.com/office/drawing/2014/main" val="1018176379"/>
                    </a:ext>
                  </a:extLst>
                </a:gridCol>
                <a:gridCol w="877354">
                  <a:extLst>
                    <a:ext uri="{9D8B030D-6E8A-4147-A177-3AD203B41FA5}">
                      <a16:colId xmlns:a16="http://schemas.microsoft.com/office/drawing/2014/main" val="607277947"/>
                    </a:ext>
                  </a:extLst>
                </a:gridCol>
              </a:tblGrid>
              <a:tr h="516938">
                <a:tc>
                  <a:txBody>
                    <a:bodyPr/>
                    <a:lstStyle/>
                    <a:p>
                      <a:r>
                        <a:rPr lang="en-US" sz="1400" dirty="0"/>
                        <a:t>Option</a:t>
                      </a:r>
                    </a:p>
                  </a:txBody>
                  <a:tcPr/>
                </a:tc>
                <a:tc>
                  <a:txBody>
                    <a:bodyPr/>
                    <a:lstStyle/>
                    <a:p>
                      <a:r>
                        <a:rPr lang="en-US" sz="1400" dirty="0"/>
                        <a:t>Description: </a:t>
                      </a:r>
                    </a:p>
                  </a:txBody>
                  <a:tcPr/>
                </a:tc>
                <a:tc>
                  <a:txBody>
                    <a:bodyPr/>
                    <a:lstStyle/>
                    <a:p>
                      <a:r>
                        <a:rPr lang="en-US" sz="1400" dirty="0"/>
                        <a:t>Notes:</a:t>
                      </a:r>
                    </a:p>
                  </a:txBody>
                  <a:tcPr/>
                </a:tc>
                <a:tc>
                  <a:txBody>
                    <a:bodyPr/>
                    <a:lstStyle/>
                    <a:p>
                      <a:pPr algn="ctr"/>
                      <a:r>
                        <a:rPr lang="en-US" sz="1400" dirty="0"/>
                        <a:t>Evaluated </a:t>
                      </a:r>
                    </a:p>
                    <a:p>
                      <a:pPr algn="ctr"/>
                      <a:r>
                        <a:rPr lang="en-US" sz="1400" dirty="0"/>
                        <a:t>Cost*</a:t>
                      </a:r>
                    </a:p>
                  </a:txBody>
                  <a:tcPr/>
                </a:tc>
                <a:tc>
                  <a:txBody>
                    <a:bodyPr/>
                    <a:lstStyle/>
                    <a:p>
                      <a:pPr algn="ctr"/>
                      <a:r>
                        <a:rPr lang="en-US" sz="1400" dirty="0"/>
                        <a:t>Evaluated </a:t>
                      </a:r>
                    </a:p>
                    <a:p>
                      <a:pPr algn="ctr"/>
                      <a:r>
                        <a:rPr lang="en-US" sz="1400" dirty="0"/>
                        <a:t>Cost of Capture*</a:t>
                      </a:r>
                    </a:p>
                  </a:txBody>
                  <a:tcPr/>
                </a:tc>
                <a:tc>
                  <a:txBody>
                    <a:bodyPr/>
                    <a:lstStyle/>
                    <a:p>
                      <a:pPr algn="ctr"/>
                      <a:r>
                        <a:rPr lang="en-US" sz="1400" dirty="0"/>
                        <a:t>Selected</a:t>
                      </a:r>
                    </a:p>
                  </a:txBody>
                  <a:tcPr/>
                </a:tc>
                <a:extLst>
                  <a:ext uri="{0D108BD9-81ED-4DB2-BD59-A6C34878D82A}">
                    <a16:rowId xmlns:a16="http://schemas.microsoft.com/office/drawing/2014/main" val="3568543240"/>
                  </a:ext>
                </a:extLst>
              </a:tr>
              <a:tr h="293442">
                <a:tc>
                  <a:txBody>
                    <a:bodyPr/>
                    <a:lstStyle/>
                    <a:p>
                      <a:r>
                        <a:rPr lang="en-US" sz="1400" dirty="0"/>
                        <a:t>1</a:t>
                      </a:r>
                    </a:p>
                  </a:txBody>
                  <a:tcPr/>
                </a:tc>
                <a:tc>
                  <a:txBody>
                    <a:bodyPr/>
                    <a:lstStyle/>
                    <a:p>
                      <a:r>
                        <a:rPr lang="en-US" sz="1400" dirty="0"/>
                        <a:t>Package Boilers</a:t>
                      </a:r>
                    </a:p>
                  </a:txBody>
                  <a:tcPr/>
                </a:tc>
                <a:tc>
                  <a:txBody>
                    <a:bodyPr/>
                    <a:lstStyle/>
                    <a:p>
                      <a:r>
                        <a:rPr lang="en-US" sz="1400" dirty="0"/>
                        <a:t>Lowest CAPEX </a:t>
                      </a:r>
                    </a:p>
                  </a:txBody>
                  <a:tcPr/>
                </a:tc>
                <a:tc>
                  <a:txBody>
                    <a:bodyPr/>
                    <a:lstStyle/>
                    <a:p>
                      <a:pPr algn="ctr"/>
                      <a:r>
                        <a:rPr lang="en-US" sz="1400" dirty="0"/>
                        <a:t>$496MM</a:t>
                      </a:r>
                    </a:p>
                  </a:txBody>
                  <a:tcPr/>
                </a:tc>
                <a:tc>
                  <a:txBody>
                    <a:bodyPr/>
                    <a:lstStyle/>
                    <a:p>
                      <a:pPr algn="ctr"/>
                      <a:r>
                        <a:rPr lang="en-US" sz="1400" dirty="0"/>
                        <a:t>$23.91</a:t>
                      </a:r>
                    </a:p>
                  </a:txBody>
                  <a:tcPr/>
                </a:tc>
                <a:tc>
                  <a:txBody>
                    <a:bodyPr/>
                    <a:lstStyle/>
                    <a:p>
                      <a:pPr algn="ctr"/>
                      <a:r>
                        <a:rPr lang="en-US" sz="1400" dirty="0"/>
                        <a:t>X</a:t>
                      </a:r>
                    </a:p>
                  </a:txBody>
                  <a:tcPr/>
                </a:tc>
                <a:extLst>
                  <a:ext uri="{0D108BD9-81ED-4DB2-BD59-A6C34878D82A}">
                    <a16:rowId xmlns:a16="http://schemas.microsoft.com/office/drawing/2014/main" val="403613406"/>
                  </a:ext>
                </a:extLst>
              </a:tr>
              <a:tr h="507597">
                <a:tc>
                  <a:txBody>
                    <a:bodyPr/>
                    <a:lstStyle/>
                    <a:p>
                      <a:r>
                        <a:rPr lang="en-US" sz="1400" dirty="0"/>
                        <a:t>3</a:t>
                      </a:r>
                    </a:p>
                  </a:txBody>
                  <a:tcPr/>
                </a:tc>
                <a:tc>
                  <a:txBody>
                    <a:bodyPr/>
                    <a:lstStyle/>
                    <a:p>
                      <a:r>
                        <a:rPr lang="en-US" sz="1400" dirty="0"/>
                        <a:t>Package Boilers with </a:t>
                      </a:r>
                    </a:p>
                    <a:p>
                      <a:r>
                        <a:rPr lang="en-US" sz="1400" dirty="0"/>
                        <a:t>BP Steam Turbine</a:t>
                      </a:r>
                    </a:p>
                  </a:txBody>
                  <a:tcPr/>
                </a:tc>
                <a:tc>
                  <a:txBody>
                    <a:bodyPr/>
                    <a:lstStyle/>
                    <a:p>
                      <a:r>
                        <a:rPr lang="en-US" sz="1400" dirty="0"/>
                        <a:t>Higher Capex, Lowest Cost of Capture</a:t>
                      </a:r>
                    </a:p>
                  </a:txBody>
                  <a:tcPr/>
                </a:tc>
                <a:tc>
                  <a:txBody>
                    <a:bodyPr/>
                    <a:lstStyle/>
                    <a:p>
                      <a:pPr algn="ctr"/>
                      <a:r>
                        <a:rPr lang="en-US" sz="1400" dirty="0"/>
                        <a:t>$570MM</a:t>
                      </a:r>
                    </a:p>
                    <a:p>
                      <a:pPr algn="ctr"/>
                      <a:r>
                        <a:rPr lang="en-US" sz="1400" dirty="0">
                          <a:solidFill>
                            <a:srgbClr val="FF0000"/>
                          </a:solidFill>
                        </a:rPr>
                        <a:t>($74MM)</a:t>
                      </a:r>
                    </a:p>
                  </a:txBody>
                  <a:tcPr/>
                </a:tc>
                <a:tc>
                  <a:txBody>
                    <a:bodyPr/>
                    <a:lstStyle/>
                    <a:p>
                      <a:pPr algn="ctr"/>
                      <a:r>
                        <a:rPr lang="en-US" sz="1400" dirty="0"/>
                        <a:t>$23.59</a:t>
                      </a:r>
                    </a:p>
                    <a:p>
                      <a:pPr algn="ctr"/>
                      <a:r>
                        <a:rPr lang="en-US" sz="1400" dirty="0">
                          <a:solidFill>
                            <a:schemeClr val="accent3">
                              <a:lumMod val="75000"/>
                            </a:schemeClr>
                          </a:solidFill>
                        </a:rPr>
                        <a:t>$0.32</a:t>
                      </a:r>
                    </a:p>
                  </a:txBody>
                  <a:tcPr/>
                </a:tc>
                <a:tc>
                  <a:txBody>
                    <a:bodyPr/>
                    <a:lstStyle/>
                    <a:p>
                      <a:pPr algn="ctr"/>
                      <a:endParaRPr lang="en-US" sz="1400" dirty="0">
                        <a:solidFill>
                          <a:schemeClr val="accent3">
                            <a:lumMod val="75000"/>
                          </a:schemeClr>
                        </a:solidFill>
                      </a:endParaRPr>
                    </a:p>
                  </a:txBody>
                  <a:tcPr/>
                </a:tc>
                <a:extLst>
                  <a:ext uri="{0D108BD9-81ED-4DB2-BD59-A6C34878D82A}">
                    <a16:rowId xmlns:a16="http://schemas.microsoft.com/office/drawing/2014/main" val="2226475047"/>
                  </a:ext>
                </a:extLst>
              </a:tr>
            </a:tbl>
          </a:graphicData>
        </a:graphic>
      </p:graphicFrame>
    </p:spTree>
    <p:extLst>
      <p:ext uri="{BB962C8B-B14F-4D97-AF65-F5344CB8AC3E}">
        <p14:creationId xmlns:p14="http://schemas.microsoft.com/office/powerpoint/2010/main" val="894606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04A828A-F59A-4C6B-ABE0-141AC358A098}"/>
              </a:ext>
            </a:extLst>
          </p:cNvPr>
          <p:cNvPicPr>
            <a:picLocks noChangeAspect="1"/>
          </p:cNvPicPr>
          <p:nvPr/>
        </p:nvPicPr>
        <p:blipFill>
          <a:blip r:embed="rId3"/>
          <a:stretch>
            <a:fillRect/>
          </a:stretch>
        </p:blipFill>
        <p:spPr>
          <a:xfrm>
            <a:off x="5257800" y="1066800"/>
            <a:ext cx="3146188" cy="4381500"/>
          </a:xfrm>
          <a:prstGeom prst="rect">
            <a:avLst/>
          </a:prstGeom>
        </p:spPr>
      </p:pic>
      <p:sp>
        <p:nvSpPr>
          <p:cNvPr id="2" name="Title 1">
            <a:extLst>
              <a:ext uri="{FF2B5EF4-FFF2-40B4-BE49-F238E27FC236}">
                <a16:creationId xmlns:a16="http://schemas.microsoft.com/office/drawing/2014/main" id="{C2F62586-9A7E-4372-91E6-D4B83FCD7FD2}"/>
              </a:ext>
            </a:extLst>
          </p:cNvPr>
          <p:cNvSpPr>
            <a:spLocks noGrp="1"/>
          </p:cNvSpPr>
          <p:nvPr>
            <p:ph type="title"/>
          </p:nvPr>
        </p:nvSpPr>
        <p:spPr>
          <a:xfrm>
            <a:off x="457200" y="274638"/>
            <a:ext cx="8229600" cy="639762"/>
          </a:xfrm>
        </p:spPr>
        <p:txBody>
          <a:bodyPr anchor="ctr">
            <a:normAutofit/>
          </a:bodyPr>
          <a:lstStyle/>
          <a:p>
            <a:pPr algn="l"/>
            <a:r>
              <a:rPr lang="en-US" sz="3200" b="1" dirty="0"/>
              <a:t>Flue Gas Tie-In Study</a:t>
            </a:r>
          </a:p>
        </p:txBody>
      </p:sp>
      <p:sp>
        <p:nvSpPr>
          <p:cNvPr id="10" name="Content Placeholder 2">
            <a:extLst>
              <a:ext uri="{FF2B5EF4-FFF2-40B4-BE49-F238E27FC236}">
                <a16:creationId xmlns:a16="http://schemas.microsoft.com/office/drawing/2014/main" id="{E930AE07-767C-0342-4FBF-56DF8925D70A}"/>
              </a:ext>
            </a:extLst>
          </p:cNvPr>
          <p:cNvSpPr>
            <a:spLocks noGrp="1"/>
          </p:cNvSpPr>
          <p:nvPr>
            <p:ph sz="half" idx="1"/>
          </p:nvPr>
        </p:nvSpPr>
        <p:spPr>
          <a:xfrm>
            <a:off x="445258" y="1066800"/>
            <a:ext cx="4790553" cy="2532726"/>
          </a:xfrm>
        </p:spPr>
        <p:txBody>
          <a:bodyPr>
            <a:normAutofit/>
          </a:bodyPr>
          <a:lstStyle/>
          <a:p>
            <a:pPr marL="0" indent="0">
              <a:buNone/>
            </a:pPr>
            <a:r>
              <a:rPr lang="en-US" sz="2000" u="sng" dirty="0"/>
              <a:t>Purpose: </a:t>
            </a:r>
          </a:p>
          <a:p>
            <a:pPr>
              <a:buFont typeface="+mj-lt"/>
              <a:buAutoNum type="arabicPeriod"/>
            </a:pPr>
            <a:r>
              <a:rPr lang="en-US" sz="2000" dirty="0"/>
              <a:t>Calculate pressure drop for use sizing MHI flue gas fans</a:t>
            </a:r>
          </a:p>
          <a:p>
            <a:pPr>
              <a:buFont typeface="+mj-lt"/>
              <a:buAutoNum type="arabicPeriod"/>
            </a:pPr>
            <a:r>
              <a:rPr lang="en-US" sz="2000" dirty="0"/>
              <a:t>Provide preliminary tie-in/duct design</a:t>
            </a:r>
          </a:p>
          <a:p>
            <a:pPr>
              <a:buFont typeface="+mj-lt"/>
              <a:buAutoNum type="arabicPeriod"/>
            </a:pPr>
            <a:r>
              <a:rPr lang="en-US" sz="2000" dirty="0"/>
              <a:t>Identify opportunities and risks for further investigation</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5" name="Slide Number Placeholder 4">
            <a:extLst>
              <a:ext uri="{FF2B5EF4-FFF2-40B4-BE49-F238E27FC236}">
                <a16:creationId xmlns:a16="http://schemas.microsoft.com/office/drawing/2014/main" id="{D1097E96-FB7D-4DED-A8BF-30EF8DFC7B30}"/>
              </a:ext>
            </a:extLst>
          </p:cNvPr>
          <p:cNvSpPr>
            <a:spLocks noGrp="1"/>
          </p:cNvSpPr>
          <p:nvPr>
            <p:ph type="sldNum" sz="quarter" idx="12"/>
          </p:nvPr>
        </p:nvSpPr>
        <p:spPr>
          <a:xfrm>
            <a:off x="7010400" y="6492875"/>
            <a:ext cx="2133600" cy="365125"/>
          </a:xfrm>
        </p:spPr>
        <p:txBody>
          <a:bodyPr anchor="ctr">
            <a:normAutofit/>
          </a:bodyPr>
          <a:lstStyle/>
          <a:p>
            <a:pPr>
              <a:spcAft>
                <a:spcPts val="600"/>
              </a:spcAft>
            </a:pPr>
            <a:fld id="{47FB43CD-5BF4-4477-A170-E7008CB029A4}" type="slidenum">
              <a:rPr lang="en-US" smtClean="0"/>
              <a:pPr>
                <a:spcAft>
                  <a:spcPts val="600"/>
                </a:spcAft>
              </a:pPr>
              <a:t>29</a:t>
            </a:fld>
            <a:endParaRPr lang="en-US"/>
          </a:p>
        </p:txBody>
      </p:sp>
      <p:sp>
        <p:nvSpPr>
          <p:cNvPr id="7" name="Callout: Line 6">
            <a:extLst>
              <a:ext uri="{FF2B5EF4-FFF2-40B4-BE49-F238E27FC236}">
                <a16:creationId xmlns:a16="http://schemas.microsoft.com/office/drawing/2014/main" id="{D89D238E-C5FE-42C5-A6B2-37BE8C803E27}"/>
              </a:ext>
            </a:extLst>
          </p:cNvPr>
          <p:cNvSpPr/>
          <p:nvPr/>
        </p:nvSpPr>
        <p:spPr>
          <a:xfrm>
            <a:off x="7543800" y="1600200"/>
            <a:ext cx="533400" cy="304800"/>
          </a:xfrm>
          <a:prstGeom prst="borderCallout1">
            <a:avLst>
              <a:gd name="adj1" fmla="val 50733"/>
              <a:gd name="adj2" fmla="val -3174"/>
              <a:gd name="adj3" fmla="val 101840"/>
              <a:gd name="adj4" fmla="val -70079"/>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Stack</a:t>
            </a:r>
            <a:endParaRPr lang="en-US" sz="1200" dirty="0"/>
          </a:p>
        </p:txBody>
      </p:sp>
      <p:sp>
        <p:nvSpPr>
          <p:cNvPr id="9" name="Callout: Line 8">
            <a:extLst>
              <a:ext uri="{FF2B5EF4-FFF2-40B4-BE49-F238E27FC236}">
                <a16:creationId xmlns:a16="http://schemas.microsoft.com/office/drawing/2014/main" id="{41D2AE4E-198D-4936-B2BE-BE0CAC163277}"/>
              </a:ext>
            </a:extLst>
          </p:cNvPr>
          <p:cNvSpPr/>
          <p:nvPr/>
        </p:nvSpPr>
        <p:spPr>
          <a:xfrm>
            <a:off x="7897586" y="2950802"/>
            <a:ext cx="941614" cy="478198"/>
          </a:xfrm>
          <a:prstGeom prst="borderCallout1">
            <a:avLst>
              <a:gd name="adj1" fmla="val 50733"/>
              <a:gd name="adj2" fmla="val -3174"/>
              <a:gd name="adj3" fmla="val 35824"/>
              <a:gd name="adj4" fmla="val -45802"/>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New Duct</a:t>
            </a:r>
          </a:p>
          <a:p>
            <a:pPr algn="ctr"/>
            <a:r>
              <a:rPr lang="en-US" sz="1200" dirty="0">
                <a:solidFill>
                  <a:schemeClr val="tx1"/>
                </a:solidFill>
              </a:rPr>
              <a:t>To Capture</a:t>
            </a:r>
            <a:endParaRPr lang="en-US" sz="1200" dirty="0"/>
          </a:p>
        </p:txBody>
      </p:sp>
      <p:sp>
        <p:nvSpPr>
          <p:cNvPr id="11" name="Callout: Line 10">
            <a:extLst>
              <a:ext uri="{FF2B5EF4-FFF2-40B4-BE49-F238E27FC236}">
                <a16:creationId xmlns:a16="http://schemas.microsoft.com/office/drawing/2014/main" id="{C04148E5-7D1C-4633-A2E9-8BDA79579943}"/>
              </a:ext>
            </a:extLst>
          </p:cNvPr>
          <p:cNvSpPr/>
          <p:nvPr/>
        </p:nvSpPr>
        <p:spPr>
          <a:xfrm>
            <a:off x="6653282" y="4055324"/>
            <a:ext cx="814317" cy="821476"/>
          </a:xfrm>
          <a:prstGeom prst="borderCallout1">
            <a:avLst>
              <a:gd name="adj1" fmla="val 50733"/>
              <a:gd name="adj2" fmla="val -3174"/>
              <a:gd name="adj3" fmla="val 51091"/>
              <a:gd name="adj4" fmla="val -70079"/>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Existing</a:t>
            </a:r>
          </a:p>
          <a:p>
            <a:pPr algn="ctr"/>
            <a:r>
              <a:rPr lang="en-US" sz="1200" dirty="0">
                <a:solidFill>
                  <a:schemeClr val="tx1"/>
                </a:solidFill>
              </a:rPr>
              <a:t>Wet ESP </a:t>
            </a:r>
          </a:p>
          <a:p>
            <a:pPr algn="ctr"/>
            <a:r>
              <a:rPr lang="en-US" sz="1200" dirty="0">
                <a:solidFill>
                  <a:schemeClr val="tx1"/>
                </a:solidFill>
              </a:rPr>
              <a:t>Outlet</a:t>
            </a:r>
          </a:p>
          <a:p>
            <a:pPr algn="ctr"/>
            <a:r>
              <a:rPr lang="en-US" sz="1200" dirty="0">
                <a:solidFill>
                  <a:schemeClr val="tx1"/>
                </a:solidFill>
              </a:rPr>
              <a:t>Plenum</a:t>
            </a:r>
            <a:endParaRPr lang="en-US" sz="1200" dirty="0"/>
          </a:p>
        </p:txBody>
      </p:sp>
      <p:sp>
        <p:nvSpPr>
          <p:cNvPr id="13" name="Callout: Line 12">
            <a:extLst>
              <a:ext uri="{FF2B5EF4-FFF2-40B4-BE49-F238E27FC236}">
                <a16:creationId xmlns:a16="http://schemas.microsoft.com/office/drawing/2014/main" id="{9610E38D-D6FD-4980-82FC-D898FDE37F2E}"/>
              </a:ext>
            </a:extLst>
          </p:cNvPr>
          <p:cNvSpPr/>
          <p:nvPr/>
        </p:nvSpPr>
        <p:spPr>
          <a:xfrm>
            <a:off x="5562600" y="1480815"/>
            <a:ext cx="838200" cy="424185"/>
          </a:xfrm>
          <a:prstGeom prst="borderCallout1">
            <a:avLst>
              <a:gd name="adj1" fmla="val 44489"/>
              <a:gd name="adj2" fmla="val 95157"/>
              <a:gd name="adj3" fmla="val 285286"/>
              <a:gd name="adj4" fmla="val 151072"/>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Tie-In Location</a:t>
            </a:r>
            <a:endParaRPr lang="en-US" sz="1200" dirty="0"/>
          </a:p>
        </p:txBody>
      </p:sp>
      <p:pic>
        <p:nvPicPr>
          <p:cNvPr id="8" name="Picture 7">
            <a:extLst>
              <a:ext uri="{FF2B5EF4-FFF2-40B4-BE49-F238E27FC236}">
                <a16:creationId xmlns:a16="http://schemas.microsoft.com/office/drawing/2014/main" id="{E882833A-E443-4877-9AFC-5CDC9C8BB33A}"/>
              </a:ext>
            </a:extLst>
          </p:cNvPr>
          <p:cNvPicPr>
            <a:picLocks noChangeAspect="1"/>
          </p:cNvPicPr>
          <p:nvPr/>
        </p:nvPicPr>
        <p:blipFill>
          <a:blip r:embed="rId4"/>
          <a:stretch>
            <a:fillRect/>
          </a:stretch>
        </p:blipFill>
        <p:spPr>
          <a:xfrm>
            <a:off x="671651" y="3200400"/>
            <a:ext cx="4150937" cy="28753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91071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C8EAF-3014-7C8F-E643-0D61BF9A11F2}"/>
              </a:ext>
            </a:extLst>
          </p:cNvPr>
          <p:cNvSpPr>
            <a:spLocks noGrp="1"/>
          </p:cNvSpPr>
          <p:nvPr>
            <p:ph type="title"/>
          </p:nvPr>
        </p:nvSpPr>
        <p:spPr/>
        <p:txBody>
          <a:bodyPr/>
          <a:lstStyle/>
          <a:p>
            <a:r>
              <a:rPr lang="en-US" dirty="0">
                <a:ea typeface="Calibri"/>
                <a:cs typeface="Calibri"/>
              </a:rPr>
              <a:t>Agenda</a:t>
            </a:r>
            <a:endParaRPr lang="en-US" dirty="0"/>
          </a:p>
        </p:txBody>
      </p:sp>
      <p:sp>
        <p:nvSpPr>
          <p:cNvPr id="3" name="Slide Number Placeholder 2">
            <a:extLst>
              <a:ext uri="{FF2B5EF4-FFF2-40B4-BE49-F238E27FC236}">
                <a16:creationId xmlns:a16="http://schemas.microsoft.com/office/drawing/2014/main" id="{CC4F5DBE-94C8-E94B-A618-472C2F1EA6A1}"/>
              </a:ext>
            </a:extLst>
          </p:cNvPr>
          <p:cNvSpPr>
            <a:spLocks noGrp="1"/>
          </p:cNvSpPr>
          <p:nvPr>
            <p:ph type="sldNum" sz="quarter" idx="12"/>
          </p:nvPr>
        </p:nvSpPr>
        <p:spPr/>
        <p:txBody>
          <a:bodyPr/>
          <a:lstStyle/>
          <a:p>
            <a:fld id="{47FB43CD-5BF4-4477-A170-E7008CB029A4}" type="slidenum">
              <a:rPr lang="en-US" smtClean="0"/>
              <a:t>3</a:t>
            </a:fld>
            <a:endParaRPr lang="en-US" dirty="0"/>
          </a:p>
        </p:txBody>
      </p:sp>
      <p:sp>
        <p:nvSpPr>
          <p:cNvPr id="4" name="TextBox 3">
            <a:extLst>
              <a:ext uri="{FF2B5EF4-FFF2-40B4-BE49-F238E27FC236}">
                <a16:creationId xmlns:a16="http://schemas.microsoft.com/office/drawing/2014/main" id="{A91C888B-AFD3-164C-6765-B45D12155C1C}"/>
              </a:ext>
            </a:extLst>
          </p:cNvPr>
          <p:cNvSpPr txBox="1"/>
          <p:nvPr/>
        </p:nvSpPr>
        <p:spPr>
          <a:xfrm>
            <a:off x="561975" y="1714500"/>
            <a:ext cx="8162925"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ea typeface="+mn-lt"/>
                <a:cs typeface="+mn-lt"/>
              </a:rPr>
              <a:t>Introduction, Overview &amp; Summary of Results (UIUC)</a:t>
            </a:r>
            <a:endParaRPr lang="en-US" dirty="0"/>
          </a:p>
          <a:p>
            <a:pPr marL="285750" indent="-285750">
              <a:buFont typeface="Arial"/>
              <a:buChar char="•"/>
            </a:pPr>
            <a:r>
              <a:rPr lang="en-US" dirty="0">
                <a:ea typeface="+mn-lt"/>
                <a:cs typeface="+mn-lt"/>
              </a:rPr>
              <a:t>Results of Studies and Investigations</a:t>
            </a:r>
            <a:endParaRPr lang="en-US" dirty="0"/>
          </a:p>
          <a:p>
            <a:pPr marL="742950" lvl="1" indent="-285750">
              <a:buFont typeface="Arial"/>
              <a:buChar char="•"/>
            </a:pPr>
            <a:r>
              <a:rPr lang="en-US" dirty="0">
                <a:ea typeface="+mn-lt"/>
                <a:cs typeface="+mn-lt"/>
              </a:rPr>
              <a:t>UIUC Lead Investigations (UIUC) </a:t>
            </a:r>
          </a:p>
          <a:p>
            <a:pPr marL="742950" lvl="1" indent="-285750">
              <a:buFont typeface="Arial"/>
              <a:buChar char="•"/>
            </a:pPr>
            <a:r>
              <a:rPr lang="en-US" dirty="0">
                <a:ea typeface="+mn-lt"/>
                <a:cs typeface="+mn-lt"/>
              </a:rPr>
              <a:t>S&amp;L/Kiewit Lead Investigations (Kiewit)</a:t>
            </a:r>
          </a:p>
          <a:p>
            <a:pPr marL="742950" lvl="1" indent="-285750">
              <a:buFont typeface="Arial"/>
              <a:buChar char="•"/>
            </a:pPr>
            <a:r>
              <a:rPr lang="en-US" dirty="0">
                <a:ea typeface="+mn-lt"/>
                <a:cs typeface="+mn-lt"/>
              </a:rPr>
              <a:t>MHI Lead Investigations (MHI)</a:t>
            </a:r>
            <a:endParaRPr lang="en-US" dirty="0"/>
          </a:p>
          <a:p>
            <a:pPr marL="742950" lvl="1" indent="-285750">
              <a:buFont typeface="Arial"/>
              <a:buChar char="•"/>
            </a:pPr>
            <a:r>
              <a:rPr lang="en-US" dirty="0">
                <a:ea typeface="+mn-lt"/>
                <a:cs typeface="+mn-lt"/>
              </a:rPr>
              <a:t>Constructability Review (Kiewit)</a:t>
            </a:r>
          </a:p>
          <a:p>
            <a:pPr marL="742950" lvl="1" indent="-285750">
              <a:buFont typeface="Arial"/>
              <a:buChar char="•"/>
            </a:pPr>
            <a:r>
              <a:rPr lang="en-US" dirty="0">
                <a:ea typeface="+mn-lt"/>
                <a:cs typeface="+mn-lt"/>
              </a:rPr>
              <a:t>Outline of Resulting Plot Plan (Kiewit)</a:t>
            </a:r>
            <a:endParaRPr lang="en-US" dirty="0">
              <a:ea typeface="Calibri"/>
              <a:cs typeface="Calibri"/>
            </a:endParaRPr>
          </a:p>
          <a:p>
            <a:pPr marL="285750" indent="-285750">
              <a:buFont typeface="Arial"/>
              <a:buChar char="•"/>
            </a:pPr>
            <a:r>
              <a:rPr lang="en-US" dirty="0">
                <a:ea typeface="+mn-lt"/>
                <a:cs typeface="+mn-lt"/>
              </a:rPr>
              <a:t>ISBL Detailed Design Results (MHI)</a:t>
            </a:r>
            <a:endParaRPr lang="en-US" dirty="0">
              <a:ea typeface="Calibri"/>
              <a:cs typeface="Calibri"/>
            </a:endParaRPr>
          </a:p>
          <a:p>
            <a:pPr marL="285750" indent="-285750">
              <a:buFont typeface="Arial"/>
              <a:buChar char="•"/>
            </a:pPr>
            <a:r>
              <a:rPr lang="en-US" dirty="0">
                <a:ea typeface="+mn-lt"/>
                <a:cs typeface="+mn-lt"/>
              </a:rPr>
              <a:t>OSBL Detailed Design Results (Kiewit)</a:t>
            </a:r>
            <a:endParaRPr lang="en-US" dirty="0"/>
          </a:p>
          <a:p>
            <a:pPr marL="285750" indent="-285750">
              <a:buFont typeface="Arial"/>
              <a:buChar char="•"/>
            </a:pPr>
            <a:r>
              <a:rPr lang="en-US" dirty="0">
                <a:ea typeface="+mn-lt"/>
                <a:cs typeface="+mn-lt"/>
              </a:rPr>
              <a:t>Overall Plant Performance (Kiewit)</a:t>
            </a:r>
            <a:endParaRPr lang="en-US" dirty="0"/>
          </a:p>
          <a:p>
            <a:pPr marL="285750" indent="-285750">
              <a:buFont typeface="Arial"/>
              <a:buChar char="•"/>
            </a:pPr>
            <a:r>
              <a:rPr lang="en-US" dirty="0">
                <a:ea typeface="+mn-lt"/>
                <a:cs typeface="+mn-lt"/>
              </a:rPr>
              <a:t>Overall Plant Cost (Kiewit)</a:t>
            </a:r>
            <a:endParaRPr lang="en-US" dirty="0">
              <a:ea typeface="Calibri"/>
              <a:cs typeface="Calibri"/>
            </a:endParaRPr>
          </a:p>
          <a:p>
            <a:pPr marL="285750" indent="-285750">
              <a:buFont typeface="Arial"/>
              <a:buChar char="•"/>
            </a:pPr>
            <a:r>
              <a:rPr lang="en-US" dirty="0">
                <a:ea typeface="+mn-lt"/>
                <a:cs typeface="+mn-lt"/>
              </a:rPr>
              <a:t>Closing Discussions (PSGC)</a:t>
            </a:r>
            <a:endParaRPr lang="en-US" dirty="0"/>
          </a:p>
          <a:p>
            <a:pPr algn="l"/>
            <a:endParaRPr lang="en-US" dirty="0">
              <a:ea typeface="Calibri"/>
              <a:cs typeface="Calibri"/>
            </a:endParaRPr>
          </a:p>
        </p:txBody>
      </p:sp>
    </p:spTree>
    <p:extLst>
      <p:ext uri="{BB962C8B-B14F-4D97-AF65-F5344CB8AC3E}">
        <p14:creationId xmlns:p14="http://schemas.microsoft.com/office/powerpoint/2010/main" val="3311192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097E96-FB7D-4DED-A8BF-30EF8DFC7B30}"/>
              </a:ext>
            </a:extLst>
          </p:cNvPr>
          <p:cNvSpPr>
            <a:spLocks noGrp="1"/>
          </p:cNvSpPr>
          <p:nvPr>
            <p:ph type="sldNum" sz="quarter" idx="12"/>
          </p:nvPr>
        </p:nvSpPr>
        <p:spPr>
          <a:xfrm>
            <a:off x="7010400" y="6492875"/>
            <a:ext cx="2133600" cy="365125"/>
          </a:xfrm>
        </p:spPr>
        <p:txBody>
          <a:bodyPr anchor="ctr">
            <a:normAutofit/>
          </a:bodyPr>
          <a:lstStyle/>
          <a:p>
            <a:pPr>
              <a:spcAft>
                <a:spcPts val="600"/>
              </a:spcAft>
            </a:pPr>
            <a:fld id="{47FB43CD-5BF4-4477-A170-E7008CB029A4}" type="slidenum">
              <a:rPr lang="en-US" smtClean="0"/>
              <a:pPr>
                <a:spcAft>
                  <a:spcPts val="600"/>
                </a:spcAft>
              </a:pPr>
              <a:t>30</a:t>
            </a:fld>
            <a:endParaRPr lang="en-US"/>
          </a:p>
        </p:txBody>
      </p:sp>
      <p:pic>
        <p:nvPicPr>
          <p:cNvPr id="8" name="Picture 7">
            <a:extLst>
              <a:ext uri="{FF2B5EF4-FFF2-40B4-BE49-F238E27FC236}">
                <a16:creationId xmlns:a16="http://schemas.microsoft.com/office/drawing/2014/main" id="{890A4FDA-5D38-4DB6-84CD-43E1910B2147}"/>
              </a:ext>
            </a:extLst>
          </p:cNvPr>
          <p:cNvPicPr>
            <a:picLocks noChangeAspect="1"/>
          </p:cNvPicPr>
          <p:nvPr/>
        </p:nvPicPr>
        <p:blipFill>
          <a:blip r:embed="rId3"/>
          <a:stretch>
            <a:fillRect/>
          </a:stretch>
        </p:blipFill>
        <p:spPr>
          <a:xfrm>
            <a:off x="4278867" y="1752600"/>
            <a:ext cx="4559272" cy="27432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9" name="Content Placeholder 2">
            <a:extLst>
              <a:ext uri="{FF2B5EF4-FFF2-40B4-BE49-F238E27FC236}">
                <a16:creationId xmlns:a16="http://schemas.microsoft.com/office/drawing/2014/main" id="{FE415C90-4344-44C7-8C34-FAD79A047890}"/>
              </a:ext>
            </a:extLst>
          </p:cNvPr>
          <p:cNvSpPr>
            <a:spLocks noGrp="1"/>
          </p:cNvSpPr>
          <p:nvPr>
            <p:ph sz="half" idx="1"/>
          </p:nvPr>
        </p:nvSpPr>
        <p:spPr>
          <a:xfrm>
            <a:off x="152400" y="3200400"/>
            <a:ext cx="3439581" cy="1215634"/>
          </a:xfrm>
        </p:spPr>
        <p:txBody>
          <a:bodyPr>
            <a:normAutofit/>
          </a:bodyPr>
          <a:lstStyle/>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16" name="Content Placeholder 2">
            <a:extLst>
              <a:ext uri="{FF2B5EF4-FFF2-40B4-BE49-F238E27FC236}">
                <a16:creationId xmlns:a16="http://schemas.microsoft.com/office/drawing/2014/main" id="{EB69A08B-D7C6-4151-9B3D-434E7EC3289C}"/>
              </a:ext>
            </a:extLst>
          </p:cNvPr>
          <p:cNvSpPr txBox="1">
            <a:spLocks/>
          </p:cNvSpPr>
          <p:nvPr/>
        </p:nvSpPr>
        <p:spPr>
          <a:xfrm>
            <a:off x="210604" y="914400"/>
            <a:ext cx="4351543" cy="47244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2000" dirty="0"/>
              <a:t>Pressure Drop Results</a:t>
            </a:r>
          </a:p>
          <a:p>
            <a:pPr lvl="1"/>
            <a:r>
              <a:rPr lang="en-US" sz="1600" dirty="0"/>
              <a:t>Train 1&amp;3: 9.05 </a:t>
            </a:r>
            <a:r>
              <a:rPr lang="en-US" sz="1600" dirty="0" err="1"/>
              <a:t>inWC</a:t>
            </a:r>
            <a:endParaRPr lang="en-US" sz="1600" dirty="0"/>
          </a:p>
          <a:p>
            <a:pPr lvl="1"/>
            <a:r>
              <a:rPr lang="en-US" sz="1600" dirty="0"/>
              <a:t>Train 2&amp;4: 8.04 </a:t>
            </a:r>
            <a:r>
              <a:rPr lang="en-US" sz="1600" dirty="0" err="1"/>
              <a:t>inWC</a:t>
            </a:r>
            <a:endParaRPr lang="en-US" sz="1600" dirty="0"/>
          </a:p>
          <a:p>
            <a:pPr lvl="1"/>
            <a:r>
              <a:rPr lang="en-US" sz="1600" dirty="0"/>
              <a:t>From Wet ESP inlet to Quencher Inlet (ISBL Scope)</a:t>
            </a:r>
          </a:p>
          <a:p>
            <a:r>
              <a:rPr lang="en-US" sz="2000" dirty="0"/>
              <a:t>Flow Modifications to Existing Wet ESP Outlet Plenum(right)</a:t>
            </a:r>
          </a:p>
          <a:p>
            <a:r>
              <a:rPr lang="en-US" sz="2000" dirty="0"/>
              <a:t>Opportunities</a:t>
            </a:r>
          </a:p>
          <a:p>
            <a:pPr lvl="1"/>
            <a:r>
              <a:rPr lang="en-US" sz="1600" dirty="0"/>
              <a:t>Optimization of Vane Placement</a:t>
            </a:r>
          </a:p>
          <a:p>
            <a:r>
              <a:rPr lang="en-US" sz="2000" dirty="0"/>
              <a:t>Risk Mitigation, Example</a:t>
            </a:r>
          </a:p>
          <a:p>
            <a:pPr lvl="1"/>
            <a:r>
              <a:rPr lang="en-US" sz="1600" dirty="0"/>
              <a:t>Mixing at Quencher Inlet; control instrumentation</a:t>
            </a:r>
          </a:p>
          <a:p>
            <a:pPr lvl="1"/>
            <a:r>
              <a:rPr lang="en-US" sz="1600" dirty="0"/>
              <a:t>Allowance for study during project</a:t>
            </a:r>
          </a:p>
          <a:p>
            <a:pPr lvl="1"/>
            <a:r>
              <a:rPr lang="en-US" sz="1600" dirty="0"/>
              <a:t>Agreed Plan to reconfigure instrumentation if proper mixing cannot be achieved </a:t>
            </a:r>
          </a:p>
          <a:p>
            <a:pPr lvl="2"/>
            <a:endParaRPr lang="en-US" sz="1200" dirty="0"/>
          </a:p>
          <a:p>
            <a:pPr lvl="1"/>
            <a:endParaRPr lang="en-US" sz="1600" dirty="0"/>
          </a:p>
          <a:p>
            <a:pPr lvl="1"/>
            <a:endParaRPr lang="en-US" sz="2000" dirty="0"/>
          </a:p>
          <a:p>
            <a:endParaRPr lang="en-US" sz="2000" dirty="0"/>
          </a:p>
          <a:p>
            <a:pPr marL="0" indent="0">
              <a:buFont typeface="Arial" pitchFamily="34" charset="0"/>
              <a:buNone/>
            </a:pPr>
            <a:endParaRPr lang="en-US" sz="2000" dirty="0"/>
          </a:p>
          <a:p>
            <a:pPr marL="0" indent="0">
              <a:buFont typeface="Arial" pitchFamily="34" charset="0"/>
              <a:buNone/>
            </a:pPr>
            <a:endParaRPr lang="en-US" sz="2000" dirty="0"/>
          </a:p>
          <a:p>
            <a:pPr marL="0" indent="0">
              <a:buFont typeface="Arial" pitchFamily="34" charset="0"/>
              <a:buNone/>
            </a:pPr>
            <a:endParaRPr lang="en-US" sz="2000" dirty="0"/>
          </a:p>
          <a:p>
            <a:pPr marL="0" indent="0">
              <a:buFont typeface="Arial" pitchFamily="34" charset="0"/>
              <a:buNone/>
            </a:pPr>
            <a:endParaRPr lang="en-US" sz="2000" dirty="0"/>
          </a:p>
        </p:txBody>
      </p:sp>
      <p:sp>
        <p:nvSpPr>
          <p:cNvPr id="12" name="Title 1">
            <a:extLst>
              <a:ext uri="{FF2B5EF4-FFF2-40B4-BE49-F238E27FC236}">
                <a16:creationId xmlns:a16="http://schemas.microsoft.com/office/drawing/2014/main" id="{F64A31F8-864D-4FE5-9734-84C3D5C53A35}"/>
              </a:ext>
            </a:extLst>
          </p:cNvPr>
          <p:cNvSpPr>
            <a:spLocks noGrp="1"/>
          </p:cNvSpPr>
          <p:nvPr>
            <p:ph type="title"/>
          </p:nvPr>
        </p:nvSpPr>
        <p:spPr>
          <a:xfrm>
            <a:off x="457200" y="274638"/>
            <a:ext cx="8229600" cy="590108"/>
          </a:xfrm>
        </p:spPr>
        <p:txBody>
          <a:bodyPr anchor="ctr">
            <a:normAutofit/>
          </a:bodyPr>
          <a:lstStyle/>
          <a:p>
            <a:pPr algn="l"/>
            <a:r>
              <a:rPr lang="en-US" sz="3200" b="1" dirty="0"/>
              <a:t>Flue Gas Tie-In Study</a:t>
            </a:r>
          </a:p>
        </p:txBody>
      </p:sp>
    </p:spTree>
    <p:extLst>
      <p:ext uri="{BB962C8B-B14F-4D97-AF65-F5344CB8AC3E}">
        <p14:creationId xmlns:p14="http://schemas.microsoft.com/office/powerpoint/2010/main" val="4278150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EC10-953A-4D24-B948-11CA02A95061}"/>
              </a:ext>
            </a:extLst>
          </p:cNvPr>
          <p:cNvSpPr>
            <a:spLocks noGrp="1"/>
          </p:cNvSpPr>
          <p:nvPr>
            <p:ph type="title"/>
          </p:nvPr>
        </p:nvSpPr>
        <p:spPr>
          <a:xfrm>
            <a:off x="457200" y="306085"/>
            <a:ext cx="8229600" cy="596134"/>
          </a:xfrm>
        </p:spPr>
        <p:txBody>
          <a:bodyPr>
            <a:normAutofit/>
          </a:bodyPr>
          <a:lstStyle/>
          <a:p>
            <a:pPr algn="l"/>
            <a:r>
              <a:rPr lang="en-US" sz="3200" b="1" dirty="0"/>
              <a:t>Studies and Investigations</a:t>
            </a:r>
          </a:p>
        </p:txBody>
      </p:sp>
      <p:sp>
        <p:nvSpPr>
          <p:cNvPr id="4" name="Slide Number Placeholder 3">
            <a:extLst>
              <a:ext uri="{FF2B5EF4-FFF2-40B4-BE49-F238E27FC236}">
                <a16:creationId xmlns:a16="http://schemas.microsoft.com/office/drawing/2014/main" id="{2FB4F052-CF6F-4869-9F74-F39EDB6294D9}"/>
              </a:ext>
            </a:extLst>
          </p:cNvPr>
          <p:cNvSpPr>
            <a:spLocks noGrp="1"/>
          </p:cNvSpPr>
          <p:nvPr>
            <p:ph type="sldNum" sz="quarter" idx="12"/>
          </p:nvPr>
        </p:nvSpPr>
        <p:spPr/>
        <p:txBody>
          <a:bodyPr/>
          <a:lstStyle/>
          <a:p>
            <a:fld id="{47FB43CD-5BF4-4477-A170-E7008CB029A4}" type="slidenum">
              <a:rPr lang="en-US" smtClean="0"/>
              <a:pPr/>
              <a:t>31</a:t>
            </a:fld>
            <a:endParaRPr lang="en-US" dirty="0"/>
          </a:p>
        </p:txBody>
      </p:sp>
      <p:sp>
        <p:nvSpPr>
          <p:cNvPr id="11" name="Content Placeholder 2">
            <a:extLst>
              <a:ext uri="{FF2B5EF4-FFF2-40B4-BE49-F238E27FC236}">
                <a16:creationId xmlns:a16="http://schemas.microsoft.com/office/drawing/2014/main" id="{38E21F9B-96F2-4129-8E5D-5071C9E5115A}"/>
              </a:ext>
            </a:extLst>
          </p:cNvPr>
          <p:cNvSpPr>
            <a:spLocks noGrp="1"/>
          </p:cNvSpPr>
          <p:nvPr>
            <p:ph idx="1"/>
          </p:nvPr>
        </p:nvSpPr>
        <p:spPr>
          <a:xfrm>
            <a:off x="457200" y="907170"/>
            <a:ext cx="8229600" cy="4525963"/>
          </a:xfrm>
        </p:spPr>
        <p:txBody>
          <a:bodyPr>
            <a:normAutofit/>
          </a:bodyPr>
          <a:lstStyle/>
          <a:p>
            <a:r>
              <a:rPr lang="en-US" sz="2400" dirty="0"/>
              <a:t>MHI Studies</a:t>
            </a:r>
          </a:p>
          <a:p>
            <a:pPr marL="1143000" marR="0" lvl="2" indent="-228600">
              <a:lnSpc>
                <a:spcPct val="107000"/>
              </a:lnSpc>
              <a:spcBef>
                <a:spcPts val="0"/>
              </a:spcBef>
              <a:spcAft>
                <a:spcPts val="0"/>
              </a:spcAft>
              <a:buFont typeface="+mj-lt"/>
              <a:buAutoNum type="romanL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Flue Gas Testing</a:t>
            </a:r>
          </a:p>
          <a:p>
            <a:pPr marL="1143000" marR="0" lvl="2" indent="-228600">
              <a:lnSpc>
                <a:spcPct val="107000"/>
              </a:lnSpc>
              <a:spcBef>
                <a:spcPts val="0"/>
              </a:spcBef>
              <a:spcAft>
                <a:spcPts val="800"/>
              </a:spcAft>
              <a:buFont typeface="+mj-lt"/>
              <a:buAutoNum type="romanL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Transportation Study</a:t>
            </a:r>
          </a:p>
          <a:p>
            <a:pPr marL="1143000" marR="0" lvl="2" indent="-228600">
              <a:lnSpc>
                <a:spcPct val="107000"/>
              </a:lnSpc>
              <a:spcBef>
                <a:spcPts val="0"/>
              </a:spcBef>
              <a:spcAft>
                <a:spcPts val="800"/>
              </a:spcAft>
              <a:buFont typeface="+mj-lt"/>
              <a:buAutoNum type="romanLcPeriod"/>
            </a:pPr>
            <a:r>
              <a:rPr lang="en-US" sz="1800" dirty="0">
                <a:latin typeface="Calibri" panose="020F0502020204030204" pitchFamily="34" charset="0"/>
                <a:ea typeface="Calibri" panose="020F0502020204030204" pitchFamily="34" charset="0"/>
                <a:cs typeface="Times New Roman" panose="02020603050405020304" pitchFamily="18" charset="0"/>
              </a:rPr>
              <a:t>Hazard and Operability (HAZOP) Review</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2400" dirty="0"/>
          </a:p>
          <a:p>
            <a:endParaRPr lang="en-US" sz="2400" dirty="0"/>
          </a:p>
          <a:p>
            <a:endParaRPr lang="en-US" sz="2400" dirty="0"/>
          </a:p>
        </p:txBody>
      </p:sp>
    </p:spTree>
    <p:extLst>
      <p:ext uri="{BB962C8B-B14F-4D97-AF65-F5344CB8AC3E}">
        <p14:creationId xmlns:p14="http://schemas.microsoft.com/office/powerpoint/2010/main" val="1873384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A7216E-EB77-E078-6702-909302B4FF77}"/>
              </a:ext>
            </a:extLst>
          </p:cNvPr>
          <p:cNvSpPr>
            <a:spLocks noGrp="1"/>
          </p:cNvSpPr>
          <p:nvPr>
            <p:ph type="sldNum" sz="quarter" idx="12"/>
          </p:nvPr>
        </p:nvSpPr>
        <p:spPr/>
        <p:txBody>
          <a:bodyPr/>
          <a:lstStyle/>
          <a:p>
            <a:fld id="{47FB43CD-5BF4-4477-A170-E7008CB029A4}" type="slidenum">
              <a:rPr lang="en-US" smtClean="0"/>
              <a:t>32</a:t>
            </a:fld>
            <a:endParaRPr lang="en-US" dirty="0"/>
          </a:p>
        </p:txBody>
      </p:sp>
      <p:pic>
        <p:nvPicPr>
          <p:cNvPr id="9" name="Picture 9">
            <a:extLst>
              <a:ext uri="{FF2B5EF4-FFF2-40B4-BE49-F238E27FC236}">
                <a16:creationId xmlns:a16="http://schemas.microsoft.com/office/drawing/2014/main" id="{CA24A577-3BAA-809A-9FC8-79C97F1AFED1}"/>
              </a:ext>
            </a:extLst>
          </p:cNvPr>
          <p:cNvPicPr>
            <a:picLocks noGrp="1" noChangeAspect="1"/>
          </p:cNvPicPr>
          <p:nvPr>
            <p:ph sz="half" idx="1"/>
          </p:nvPr>
        </p:nvPicPr>
        <p:blipFill>
          <a:blip r:embed="rId2"/>
          <a:stretch>
            <a:fillRect/>
          </a:stretch>
        </p:blipFill>
        <p:spPr>
          <a:xfrm>
            <a:off x="427640" y="355206"/>
            <a:ext cx="8108074" cy="827984"/>
          </a:xfrm>
        </p:spPr>
      </p:pic>
      <p:pic>
        <p:nvPicPr>
          <p:cNvPr id="10" name="Picture 10">
            <a:extLst>
              <a:ext uri="{FF2B5EF4-FFF2-40B4-BE49-F238E27FC236}">
                <a16:creationId xmlns:a16="http://schemas.microsoft.com/office/drawing/2014/main" id="{9D0541C5-F29B-4A13-17EF-42F96523A655}"/>
              </a:ext>
            </a:extLst>
          </p:cNvPr>
          <p:cNvPicPr>
            <a:picLocks noChangeAspect="1"/>
          </p:cNvPicPr>
          <p:nvPr/>
        </p:nvPicPr>
        <p:blipFill>
          <a:blip r:embed="rId3"/>
          <a:stretch>
            <a:fillRect/>
          </a:stretch>
        </p:blipFill>
        <p:spPr>
          <a:xfrm>
            <a:off x="382314" y="1034773"/>
            <a:ext cx="8202010" cy="1708427"/>
          </a:xfrm>
          <a:prstGeom prst="rect">
            <a:avLst/>
          </a:prstGeom>
        </p:spPr>
      </p:pic>
    </p:spTree>
    <p:extLst>
      <p:ext uri="{BB962C8B-B14F-4D97-AF65-F5344CB8AC3E}">
        <p14:creationId xmlns:p14="http://schemas.microsoft.com/office/powerpoint/2010/main" val="30118120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F062E3B1-C2C4-2DC6-275A-AF7787AC3EF8}"/>
              </a:ext>
            </a:extLst>
          </p:cNvPr>
          <p:cNvPicPr>
            <a:picLocks noGrp="1" noChangeAspect="1"/>
          </p:cNvPicPr>
          <p:nvPr>
            <p:ph sz="half" idx="1"/>
          </p:nvPr>
        </p:nvPicPr>
        <p:blipFill>
          <a:blip r:embed="rId2"/>
          <a:stretch>
            <a:fillRect/>
          </a:stretch>
        </p:blipFill>
        <p:spPr>
          <a:xfrm>
            <a:off x="536028" y="296085"/>
            <a:ext cx="8275582" cy="778717"/>
          </a:xfrm>
        </p:spPr>
      </p:pic>
      <p:sp>
        <p:nvSpPr>
          <p:cNvPr id="5" name="Slide Number Placeholder 4">
            <a:extLst>
              <a:ext uri="{FF2B5EF4-FFF2-40B4-BE49-F238E27FC236}">
                <a16:creationId xmlns:a16="http://schemas.microsoft.com/office/drawing/2014/main" id="{A426CA02-64FC-F53E-EF0A-C72C64E1C2E3}"/>
              </a:ext>
            </a:extLst>
          </p:cNvPr>
          <p:cNvSpPr>
            <a:spLocks noGrp="1"/>
          </p:cNvSpPr>
          <p:nvPr>
            <p:ph type="sldNum" sz="quarter" idx="12"/>
          </p:nvPr>
        </p:nvSpPr>
        <p:spPr/>
        <p:txBody>
          <a:bodyPr/>
          <a:lstStyle/>
          <a:p>
            <a:fld id="{47FB43CD-5BF4-4477-A170-E7008CB029A4}" type="slidenum">
              <a:rPr lang="en-US" smtClean="0"/>
              <a:t>33</a:t>
            </a:fld>
            <a:endParaRPr lang="en-US" dirty="0"/>
          </a:p>
        </p:txBody>
      </p:sp>
      <p:sp>
        <p:nvSpPr>
          <p:cNvPr id="8" name="TextBox 7">
            <a:extLst>
              <a:ext uri="{FF2B5EF4-FFF2-40B4-BE49-F238E27FC236}">
                <a16:creationId xmlns:a16="http://schemas.microsoft.com/office/drawing/2014/main" id="{8C4D3481-CCD1-8755-D945-DBC685396CA8}"/>
              </a:ext>
            </a:extLst>
          </p:cNvPr>
          <p:cNvSpPr txBox="1"/>
          <p:nvPr/>
        </p:nvSpPr>
        <p:spPr>
          <a:xfrm>
            <a:off x="727184" y="943960"/>
            <a:ext cx="8251277"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•Inland Transportation Studies Made</a:t>
            </a:r>
            <a:endParaRPr lang="en-US" dirty="0"/>
          </a:p>
          <a:p>
            <a:endParaRPr lang="en-US" dirty="0">
              <a:ea typeface="+mn-lt"/>
              <a:cs typeface="+mn-lt"/>
            </a:endParaRPr>
          </a:p>
          <a:p>
            <a:endParaRPr lang="en-US" dirty="0">
              <a:cs typeface="Calibri"/>
            </a:endParaRPr>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r>
              <a:rPr lang="en-US" dirty="0">
                <a:ea typeface="+mn-lt"/>
                <a:cs typeface="+mn-lt"/>
              </a:rPr>
              <a:t>•Module Size decided</a:t>
            </a:r>
            <a:endParaRPr lang="en-US" dirty="0"/>
          </a:p>
          <a:p>
            <a:endParaRPr lang="en-US" dirty="0">
              <a:ea typeface="+mn-lt"/>
              <a:cs typeface="+mn-lt"/>
            </a:endParaRPr>
          </a:p>
          <a:p>
            <a:endParaRPr lang="en-US" dirty="0">
              <a:ea typeface="+mn-lt"/>
              <a:cs typeface="+mn-lt"/>
            </a:endParaRPr>
          </a:p>
          <a:p>
            <a:endParaRPr lang="en-US" dirty="0">
              <a:ea typeface="+mn-lt"/>
              <a:cs typeface="+mn-lt"/>
            </a:endParaRPr>
          </a:p>
          <a:p>
            <a:endParaRPr lang="en-US" dirty="0">
              <a:ea typeface="+mn-lt"/>
              <a:cs typeface="+mn-lt"/>
            </a:endParaRPr>
          </a:p>
          <a:p>
            <a:r>
              <a:rPr lang="en-US" dirty="0">
                <a:ea typeface="+mn-lt"/>
                <a:cs typeface="+mn-lt"/>
              </a:rPr>
              <a:t>   </a:t>
            </a:r>
            <a:endParaRPr lang="en-US" dirty="0">
              <a:cs typeface="Calibri"/>
            </a:endParaRPr>
          </a:p>
          <a:p>
            <a:endParaRPr lang="en-US" dirty="0"/>
          </a:p>
          <a:p>
            <a:r>
              <a:rPr lang="en-US" dirty="0">
                <a:ea typeface="+mn-lt"/>
                <a:cs typeface="+mn-lt"/>
              </a:rPr>
              <a:t>•Challenges</a:t>
            </a:r>
            <a:endParaRPr lang="en-US" dirty="0"/>
          </a:p>
          <a:p>
            <a:r>
              <a:rPr lang="en-US" dirty="0">
                <a:ea typeface="+mn-lt"/>
                <a:cs typeface="+mn-lt"/>
              </a:rPr>
              <a:t>      Need to modify Power(44)/Utility Lines prior to the  Module transportation which will take 9 months Engineering and 18 months modification work</a:t>
            </a:r>
            <a:endParaRPr lang="en-US" dirty="0"/>
          </a:p>
        </p:txBody>
      </p:sp>
      <p:graphicFrame>
        <p:nvGraphicFramePr>
          <p:cNvPr id="10" name="Table 9">
            <a:extLst>
              <a:ext uri="{FF2B5EF4-FFF2-40B4-BE49-F238E27FC236}">
                <a16:creationId xmlns:a16="http://schemas.microsoft.com/office/drawing/2014/main" id="{68B724D6-B9DB-5F4B-599C-DC8F43999FAE}"/>
              </a:ext>
            </a:extLst>
          </p:cNvPr>
          <p:cNvGraphicFramePr>
            <a:graphicFrameLocks noGrp="1"/>
          </p:cNvGraphicFramePr>
          <p:nvPr>
            <p:extLst>
              <p:ext uri="{D42A27DB-BD31-4B8C-83A1-F6EECF244321}">
                <p14:modId xmlns:p14="http://schemas.microsoft.com/office/powerpoint/2010/main" val="3628577570"/>
              </p:ext>
            </p:extLst>
          </p:nvPr>
        </p:nvGraphicFramePr>
        <p:xfrm>
          <a:off x="1261241" y="1280948"/>
          <a:ext cx="6660776" cy="1544519"/>
        </p:xfrm>
        <a:graphic>
          <a:graphicData uri="http://schemas.openxmlformats.org/drawingml/2006/table">
            <a:tbl>
              <a:tblPr firstRow="1" bandRow="1">
                <a:tableStyleId>{5C22544A-7EE6-4342-B048-85BDC9FD1C3A}</a:tableStyleId>
              </a:tblPr>
              <a:tblGrid>
                <a:gridCol w="1715050">
                  <a:extLst>
                    <a:ext uri="{9D8B030D-6E8A-4147-A177-3AD203B41FA5}">
                      <a16:colId xmlns:a16="http://schemas.microsoft.com/office/drawing/2014/main" val="3593212941"/>
                    </a:ext>
                  </a:extLst>
                </a:gridCol>
                <a:gridCol w="1834705">
                  <a:extLst>
                    <a:ext uri="{9D8B030D-6E8A-4147-A177-3AD203B41FA5}">
                      <a16:colId xmlns:a16="http://schemas.microsoft.com/office/drawing/2014/main" val="4145459309"/>
                    </a:ext>
                  </a:extLst>
                </a:gridCol>
                <a:gridCol w="1754935">
                  <a:extLst>
                    <a:ext uri="{9D8B030D-6E8A-4147-A177-3AD203B41FA5}">
                      <a16:colId xmlns:a16="http://schemas.microsoft.com/office/drawing/2014/main" val="212908160"/>
                    </a:ext>
                  </a:extLst>
                </a:gridCol>
                <a:gridCol w="1356086">
                  <a:extLst>
                    <a:ext uri="{9D8B030D-6E8A-4147-A177-3AD203B41FA5}">
                      <a16:colId xmlns:a16="http://schemas.microsoft.com/office/drawing/2014/main" val="3485887976"/>
                    </a:ext>
                  </a:extLst>
                </a:gridCol>
              </a:tblGrid>
              <a:tr h="538550">
                <a:tc>
                  <a:txBody>
                    <a:bodyPr/>
                    <a:lstStyle/>
                    <a:p>
                      <a:pPr marL="0" algn="ctr" rtl="0" eaLnBrk="1" latinLnBrk="0" hangingPunct="1">
                        <a:spcBef>
                          <a:spcPts val="0"/>
                        </a:spcBef>
                        <a:spcAft>
                          <a:spcPts val="0"/>
                        </a:spcAft>
                      </a:pPr>
                      <a:r>
                        <a:rPr kumimoji="1" lang="en-US" sz="1800" kern="1200" dirty="0">
                          <a:effectLst/>
                        </a:rPr>
                        <a:t>Dock</a:t>
                      </a:r>
                      <a:endParaRPr lang="en-US" altLang="ja-JP" dirty="0">
                        <a:effectLst/>
                      </a:endParaRPr>
                    </a:p>
                  </a:txBody>
                  <a:tcPr marL="0" marR="0" marT="0" marB="0" anchor="ctr"/>
                </a:tc>
                <a:tc>
                  <a:txBody>
                    <a:bodyPr/>
                    <a:lstStyle/>
                    <a:p>
                      <a:pPr marL="0" algn="ctr" rtl="0" eaLnBrk="1" latinLnBrk="0" hangingPunct="1">
                        <a:spcBef>
                          <a:spcPts val="0"/>
                        </a:spcBef>
                        <a:spcAft>
                          <a:spcPts val="0"/>
                        </a:spcAft>
                      </a:pPr>
                      <a:r>
                        <a:rPr kumimoji="1" lang="en-US" sz="1800" kern="1200" dirty="0">
                          <a:effectLst/>
                        </a:rPr>
                        <a:t>Location</a:t>
                      </a:r>
                      <a:endParaRPr lang="en-US" altLang="ja-JP" dirty="0">
                        <a:effectLst/>
                      </a:endParaRPr>
                    </a:p>
                  </a:txBody>
                  <a:tcPr marL="0" marR="0" marT="0" marB="0" anchor="ctr"/>
                </a:tc>
                <a:tc>
                  <a:txBody>
                    <a:bodyPr/>
                    <a:lstStyle/>
                    <a:p>
                      <a:pPr marL="0" algn="ctr" rtl="0" eaLnBrk="1" latinLnBrk="0" hangingPunct="1">
                        <a:spcBef>
                          <a:spcPts val="0"/>
                        </a:spcBef>
                        <a:spcAft>
                          <a:spcPts val="0"/>
                        </a:spcAft>
                      </a:pPr>
                      <a:r>
                        <a:rPr kumimoji="1" lang="en-US" sz="1800" kern="1200" dirty="0">
                          <a:effectLst/>
                        </a:rPr>
                        <a:t>Distance to Site</a:t>
                      </a:r>
                      <a:endParaRPr lang="en-US" altLang="ja-JP" dirty="0">
                        <a:effectLst/>
                      </a:endParaRPr>
                    </a:p>
                  </a:txBody>
                  <a:tcPr marL="0" marR="0" marT="0" marB="0" anchor="ctr"/>
                </a:tc>
                <a:tc>
                  <a:txBody>
                    <a:bodyPr/>
                    <a:lstStyle/>
                    <a:p>
                      <a:pPr marL="0" algn="ctr" rtl="0" eaLnBrk="1" latinLnBrk="0" hangingPunct="1">
                        <a:spcBef>
                          <a:spcPts val="0"/>
                        </a:spcBef>
                        <a:spcAft>
                          <a:spcPts val="0"/>
                        </a:spcAft>
                      </a:pPr>
                      <a:r>
                        <a:rPr lang="en-US" sz="1800" kern="1200" dirty="0">
                          <a:effectLst/>
                        </a:rPr>
                        <a:t>Selected</a:t>
                      </a:r>
                      <a:endParaRPr lang="en-US" altLang="ja-JP" dirty="0">
                        <a:effectLst/>
                      </a:endParaRPr>
                    </a:p>
                  </a:txBody>
                  <a:tcPr marL="0" marR="0" marT="0" marB="0" anchor="ctr"/>
                </a:tc>
                <a:extLst>
                  <a:ext uri="{0D108BD9-81ED-4DB2-BD59-A6C34878D82A}">
                    <a16:rowId xmlns:a16="http://schemas.microsoft.com/office/drawing/2014/main" val="2058728220"/>
                  </a:ext>
                </a:extLst>
              </a:tr>
              <a:tr h="335323">
                <a:tc>
                  <a:txBody>
                    <a:bodyPr/>
                    <a:lstStyle/>
                    <a:p>
                      <a:pPr marL="0" rtl="0" latinLnBrk="0">
                        <a:spcBef>
                          <a:spcPts val="0"/>
                        </a:spcBef>
                        <a:spcAft>
                          <a:spcPts val="0"/>
                        </a:spcAft>
                      </a:pPr>
                      <a:r>
                        <a:rPr lang="en-US" sz="1800" dirty="0">
                          <a:effectLst/>
                        </a:rPr>
                        <a:t>Ingram Dock</a:t>
                      </a:r>
                      <a:endParaRPr lang="en-US" dirty="0">
                        <a:effectLst/>
                      </a:endParaRPr>
                    </a:p>
                  </a:txBody>
                  <a:tcPr marL="0" marR="0" marT="0" marB="0" anchor="ctr"/>
                </a:tc>
                <a:tc>
                  <a:txBody>
                    <a:bodyPr/>
                    <a:lstStyle/>
                    <a:p>
                      <a:pPr marL="0" rtl="0" latinLnBrk="0">
                        <a:spcBef>
                          <a:spcPts val="0"/>
                        </a:spcBef>
                        <a:spcAft>
                          <a:spcPts val="0"/>
                        </a:spcAft>
                      </a:pPr>
                      <a:r>
                        <a:rPr lang="en-US" sz="1800" dirty="0">
                          <a:effectLst/>
                        </a:rPr>
                        <a:t>Mississippi River</a:t>
                      </a:r>
                      <a:endParaRPr lang="en-US" dirty="0">
                        <a:effectLst/>
                      </a:endParaRPr>
                    </a:p>
                  </a:txBody>
                  <a:tcPr marL="0" marR="0" marT="0" marB="0" anchor="ctr"/>
                </a:tc>
                <a:tc>
                  <a:txBody>
                    <a:bodyPr/>
                    <a:lstStyle/>
                    <a:p>
                      <a:pPr marL="0" algn="ctr" rtl="0" eaLnBrk="1" latinLnBrk="0" hangingPunct="1">
                        <a:spcBef>
                          <a:spcPts val="0"/>
                        </a:spcBef>
                        <a:spcAft>
                          <a:spcPts val="0"/>
                        </a:spcAft>
                      </a:pPr>
                      <a:r>
                        <a:rPr lang="en-US" altLang="ja-JP" sz="1800" dirty="0">
                          <a:effectLst/>
                        </a:rPr>
                        <a:t>50.0 miles</a:t>
                      </a:r>
                      <a:endParaRPr lang="en-US" altLang="ja-JP" dirty="0">
                        <a:effectLst/>
                      </a:endParaRPr>
                    </a:p>
                  </a:txBody>
                  <a:tcPr marL="0" marR="0" marT="0" marB="0" anchor="ctr"/>
                </a:tc>
                <a:tc>
                  <a:txBody>
                    <a:bodyPr/>
                    <a:lstStyle/>
                    <a:p>
                      <a:pPr marL="0" algn="ctr" rtl="0" eaLnBrk="1" latinLnBrk="0" hangingPunct="1">
                        <a:spcBef>
                          <a:spcPts val="0"/>
                        </a:spcBef>
                        <a:spcAft>
                          <a:spcPts val="0"/>
                        </a:spcAft>
                      </a:pPr>
                      <a:r>
                        <a:rPr lang="en-US" altLang="ja-JP" sz="1800" dirty="0">
                          <a:effectLst/>
                        </a:rPr>
                        <a:t>-</a:t>
                      </a:r>
                      <a:endParaRPr lang="en-US" altLang="ja-JP" dirty="0">
                        <a:effectLst/>
                      </a:endParaRPr>
                    </a:p>
                  </a:txBody>
                  <a:tcPr marL="0" marR="0" marT="0" marB="0" anchor="ctr"/>
                </a:tc>
                <a:extLst>
                  <a:ext uri="{0D108BD9-81ED-4DB2-BD59-A6C34878D82A}">
                    <a16:rowId xmlns:a16="http://schemas.microsoft.com/office/drawing/2014/main" val="2326622063"/>
                  </a:ext>
                </a:extLst>
              </a:tr>
              <a:tr h="335323">
                <a:tc>
                  <a:txBody>
                    <a:bodyPr/>
                    <a:lstStyle/>
                    <a:p>
                      <a:pPr marL="0" rtl="0" latinLnBrk="0">
                        <a:spcBef>
                          <a:spcPts val="0"/>
                        </a:spcBef>
                        <a:spcAft>
                          <a:spcPts val="0"/>
                        </a:spcAft>
                      </a:pPr>
                      <a:r>
                        <a:rPr lang="en-US" sz="1800" dirty="0">
                          <a:effectLst/>
                        </a:rPr>
                        <a:t>KRPD Dock</a:t>
                      </a:r>
                      <a:endParaRPr lang="en-US" dirty="0">
                        <a:effectLst/>
                      </a:endParaRPr>
                    </a:p>
                  </a:txBody>
                  <a:tcPr marL="0" marR="0" marT="0" marB="0" anchor="ctr"/>
                </a:tc>
                <a:tc>
                  <a:txBody>
                    <a:bodyPr/>
                    <a:lstStyle/>
                    <a:p>
                      <a:pPr marL="0" rtl="0" latinLnBrk="0">
                        <a:spcBef>
                          <a:spcPts val="0"/>
                        </a:spcBef>
                        <a:spcAft>
                          <a:spcPts val="0"/>
                        </a:spcAft>
                      </a:pPr>
                      <a:r>
                        <a:rPr lang="en-US" sz="1800" dirty="0">
                          <a:effectLst/>
                        </a:rPr>
                        <a:t>Kaskaskia River</a:t>
                      </a:r>
                      <a:endParaRPr lang="en-US" dirty="0">
                        <a:effectLst/>
                      </a:endParaRPr>
                    </a:p>
                  </a:txBody>
                  <a:tcPr marL="0" marR="0" marT="0" marB="0" anchor="ctr"/>
                </a:tc>
                <a:tc>
                  <a:txBody>
                    <a:bodyPr/>
                    <a:lstStyle/>
                    <a:p>
                      <a:pPr marL="0" algn="ctr" rtl="0" eaLnBrk="1" latinLnBrk="0" hangingPunct="1">
                        <a:spcBef>
                          <a:spcPts val="0"/>
                        </a:spcBef>
                        <a:spcAft>
                          <a:spcPts val="0"/>
                        </a:spcAft>
                      </a:pPr>
                      <a:r>
                        <a:rPr lang="en-US" altLang="ja-JP" sz="1800" dirty="0">
                          <a:effectLst/>
                        </a:rPr>
                        <a:t>19.0 miles</a:t>
                      </a:r>
                      <a:endParaRPr lang="en-US" altLang="ja-JP" dirty="0">
                        <a:effectLst/>
                      </a:endParaRPr>
                    </a:p>
                  </a:txBody>
                  <a:tcPr marL="0" marR="0" marT="0" marB="0" anchor="ctr"/>
                </a:tc>
                <a:tc>
                  <a:txBody>
                    <a:bodyPr/>
                    <a:lstStyle/>
                    <a:p>
                      <a:pPr marL="0" algn="ctr" rtl="0" eaLnBrk="1" latinLnBrk="0" hangingPunct="1">
                        <a:spcBef>
                          <a:spcPts val="0"/>
                        </a:spcBef>
                        <a:spcAft>
                          <a:spcPts val="0"/>
                        </a:spcAft>
                      </a:pPr>
                      <a:r>
                        <a:rPr lang="en-US" altLang="ja-JP" sz="1800" dirty="0">
                          <a:effectLst/>
                        </a:rPr>
                        <a:t>X</a:t>
                      </a:r>
                      <a:endParaRPr lang="en-US" altLang="ja-JP" dirty="0">
                        <a:effectLst/>
                      </a:endParaRPr>
                    </a:p>
                  </a:txBody>
                  <a:tcPr marL="0" marR="0" marT="0" marB="0" anchor="ctr"/>
                </a:tc>
                <a:extLst>
                  <a:ext uri="{0D108BD9-81ED-4DB2-BD59-A6C34878D82A}">
                    <a16:rowId xmlns:a16="http://schemas.microsoft.com/office/drawing/2014/main" val="480447395"/>
                  </a:ext>
                </a:extLst>
              </a:tr>
              <a:tr h="335323">
                <a:tc>
                  <a:txBody>
                    <a:bodyPr/>
                    <a:lstStyle/>
                    <a:p>
                      <a:pPr marL="0" rtl="0" latinLnBrk="0">
                        <a:spcBef>
                          <a:spcPts val="0"/>
                        </a:spcBef>
                        <a:spcAft>
                          <a:spcPts val="0"/>
                        </a:spcAft>
                      </a:pPr>
                      <a:r>
                        <a:rPr lang="en-US" sz="1800" dirty="0">
                          <a:effectLst/>
                        </a:rPr>
                        <a:t>Evansville Dock</a:t>
                      </a:r>
                      <a:endParaRPr lang="en-US" dirty="0">
                        <a:effectLst/>
                      </a:endParaRPr>
                    </a:p>
                  </a:txBody>
                  <a:tcPr marL="0" marR="0" marT="0" marB="0" anchor="ctr"/>
                </a:tc>
                <a:tc>
                  <a:txBody>
                    <a:bodyPr/>
                    <a:lstStyle/>
                    <a:p>
                      <a:pPr marL="0" marR="0" indent="0" rtl="0" latinLnBrk="0">
                        <a:spcBef>
                          <a:spcPts val="0"/>
                        </a:spcBef>
                        <a:spcAft>
                          <a:spcPts val="0"/>
                        </a:spcAft>
                      </a:pPr>
                      <a:r>
                        <a:rPr lang="en-US" sz="1800" dirty="0">
                          <a:effectLst/>
                        </a:rPr>
                        <a:t>Kaskaskia River</a:t>
                      </a:r>
                      <a:endParaRPr lang="en-US" dirty="0">
                        <a:effectLst/>
                      </a:endParaRPr>
                    </a:p>
                  </a:txBody>
                  <a:tcPr marL="0" marR="0" marT="0" marB="0" anchor="ctr"/>
                </a:tc>
                <a:tc>
                  <a:txBody>
                    <a:bodyPr/>
                    <a:lstStyle/>
                    <a:p>
                      <a:pPr marL="0" algn="ctr" rtl="0" eaLnBrk="1" latinLnBrk="0" hangingPunct="1">
                        <a:spcBef>
                          <a:spcPts val="0"/>
                        </a:spcBef>
                        <a:spcAft>
                          <a:spcPts val="0"/>
                        </a:spcAft>
                      </a:pPr>
                      <a:r>
                        <a:rPr lang="en-US" altLang="ja-JP" sz="1800" dirty="0">
                          <a:effectLst/>
                        </a:rPr>
                        <a:t>36.4 miles</a:t>
                      </a:r>
                      <a:endParaRPr lang="en-US" altLang="ja-JP" dirty="0">
                        <a:effectLst/>
                      </a:endParaRPr>
                    </a:p>
                  </a:txBody>
                  <a:tcPr marL="0" marR="0" marT="0" marB="0" anchor="ctr"/>
                </a:tc>
                <a:tc>
                  <a:txBody>
                    <a:bodyPr/>
                    <a:lstStyle/>
                    <a:p>
                      <a:pPr marL="0" algn="ctr" rtl="0" eaLnBrk="1" latinLnBrk="0" hangingPunct="1">
                        <a:spcBef>
                          <a:spcPts val="0"/>
                        </a:spcBef>
                        <a:spcAft>
                          <a:spcPts val="0"/>
                        </a:spcAft>
                      </a:pPr>
                      <a:r>
                        <a:rPr lang="en-US" altLang="ja-JP" sz="1800" dirty="0">
                          <a:effectLst/>
                        </a:rPr>
                        <a:t>-</a:t>
                      </a:r>
                      <a:endParaRPr lang="en-US" altLang="ja-JP" dirty="0">
                        <a:effectLst/>
                      </a:endParaRPr>
                    </a:p>
                  </a:txBody>
                  <a:tcPr marL="0" marR="0" marT="0" marB="0" anchor="ctr"/>
                </a:tc>
                <a:extLst>
                  <a:ext uri="{0D108BD9-81ED-4DB2-BD59-A6C34878D82A}">
                    <a16:rowId xmlns:a16="http://schemas.microsoft.com/office/drawing/2014/main" val="2073946945"/>
                  </a:ext>
                </a:extLst>
              </a:tr>
            </a:tbl>
          </a:graphicData>
        </a:graphic>
      </p:graphicFrame>
      <p:graphicFrame>
        <p:nvGraphicFramePr>
          <p:cNvPr id="12" name="Table 11">
            <a:extLst>
              <a:ext uri="{FF2B5EF4-FFF2-40B4-BE49-F238E27FC236}">
                <a16:creationId xmlns:a16="http://schemas.microsoft.com/office/drawing/2014/main" id="{63E3173E-4812-5DDA-012D-6E9F071A4764}"/>
              </a:ext>
            </a:extLst>
          </p:cNvPr>
          <p:cNvGraphicFramePr>
            <a:graphicFrameLocks noGrp="1"/>
          </p:cNvGraphicFramePr>
          <p:nvPr>
            <p:extLst>
              <p:ext uri="{D42A27DB-BD31-4B8C-83A1-F6EECF244321}">
                <p14:modId xmlns:p14="http://schemas.microsoft.com/office/powerpoint/2010/main" val="1022186148"/>
              </p:ext>
            </p:extLst>
          </p:nvPr>
        </p:nvGraphicFramePr>
        <p:xfrm>
          <a:off x="1271752" y="3155794"/>
          <a:ext cx="6640739" cy="1590912"/>
        </p:xfrm>
        <a:graphic>
          <a:graphicData uri="http://schemas.openxmlformats.org/drawingml/2006/table">
            <a:tbl>
              <a:tblPr firstRow="1" bandRow="1">
                <a:tableStyleId>{5C22544A-7EE6-4342-B048-85BDC9FD1C3A}</a:tableStyleId>
              </a:tblPr>
              <a:tblGrid>
                <a:gridCol w="1306812">
                  <a:extLst>
                    <a:ext uri="{9D8B030D-6E8A-4147-A177-3AD203B41FA5}">
                      <a16:colId xmlns:a16="http://schemas.microsoft.com/office/drawing/2014/main" val="689310797"/>
                    </a:ext>
                  </a:extLst>
                </a:gridCol>
                <a:gridCol w="2080231">
                  <a:extLst>
                    <a:ext uri="{9D8B030D-6E8A-4147-A177-3AD203B41FA5}">
                      <a16:colId xmlns:a16="http://schemas.microsoft.com/office/drawing/2014/main" val="565166908"/>
                    </a:ext>
                  </a:extLst>
                </a:gridCol>
                <a:gridCol w="3253696">
                  <a:extLst>
                    <a:ext uri="{9D8B030D-6E8A-4147-A177-3AD203B41FA5}">
                      <a16:colId xmlns:a16="http://schemas.microsoft.com/office/drawing/2014/main" val="641943338"/>
                    </a:ext>
                  </a:extLst>
                </a:gridCol>
              </a:tblGrid>
              <a:tr h="508208">
                <a:tc>
                  <a:txBody>
                    <a:bodyPr/>
                    <a:lstStyle/>
                    <a:p>
                      <a:pPr marL="0" rtl="0" latinLnBrk="0">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r>
                        <a:rPr kumimoji="1" lang="en-US" sz="1800" kern="1200">
                          <a:effectLst/>
                        </a:rPr>
                        <a:t>Dimension</a:t>
                      </a:r>
                      <a:endParaRPr lang="en-US" altLang="ja-JP">
                        <a:effectLst/>
                      </a:endParaRPr>
                    </a:p>
                  </a:txBody>
                  <a:tcPr marL="0" marR="0" marT="0" marB="0" anchor="ctr"/>
                </a:tc>
                <a:tc>
                  <a:txBody>
                    <a:bodyPr/>
                    <a:lstStyle/>
                    <a:p>
                      <a:pPr marL="0" algn="ctr" rtl="0" eaLnBrk="1" latinLnBrk="0" hangingPunct="1">
                        <a:spcBef>
                          <a:spcPts val="0"/>
                        </a:spcBef>
                        <a:spcAft>
                          <a:spcPts val="0"/>
                        </a:spcAft>
                      </a:pPr>
                      <a:r>
                        <a:rPr kumimoji="1" lang="en-US" sz="1800" kern="1200">
                          <a:effectLst/>
                        </a:rPr>
                        <a:t>Restriction</a:t>
                      </a:r>
                      <a:endParaRPr lang="en-US" altLang="ja-JP">
                        <a:effectLst/>
                      </a:endParaRPr>
                    </a:p>
                  </a:txBody>
                  <a:tcPr marL="0" marR="0" marT="0" marB="0" anchor="ctr"/>
                </a:tc>
                <a:extLst>
                  <a:ext uri="{0D108BD9-81ED-4DB2-BD59-A6C34878D82A}">
                    <a16:rowId xmlns:a16="http://schemas.microsoft.com/office/drawing/2014/main" val="3604277861"/>
                  </a:ext>
                </a:extLst>
              </a:tr>
              <a:tr h="353536">
                <a:tc>
                  <a:txBody>
                    <a:bodyPr/>
                    <a:lstStyle/>
                    <a:p>
                      <a:pPr marL="0" algn="ctr" rtl="0" eaLnBrk="1" latinLnBrk="0" hangingPunct="1">
                        <a:spcBef>
                          <a:spcPts val="0"/>
                        </a:spcBef>
                        <a:spcAft>
                          <a:spcPts val="0"/>
                        </a:spcAft>
                      </a:pPr>
                      <a:r>
                        <a:rPr lang="en-US" altLang="ja-JP" sz="1800">
                          <a:effectLst/>
                        </a:rPr>
                        <a:t>Length</a:t>
                      </a:r>
                      <a:endParaRPr lang="en-US" altLang="ja-JP">
                        <a:effectLst/>
                      </a:endParaRPr>
                    </a:p>
                  </a:txBody>
                  <a:tcPr marL="0" marR="0" marT="0" marB="0" anchor="ctr"/>
                </a:tc>
                <a:tc>
                  <a:txBody>
                    <a:bodyPr/>
                    <a:lstStyle/>
                    <a:p>
                      <a:pPr marL="0" algn="ctr" rtl="0" eaLnBrk="1" latinLnBrk="0" hangingPunct="1">
                        <a:spcBef>
                          <a:spcPts val="0"/>
                        </a:spcBef>
                        <a:spcAft>
                          <a:spcPts val="0"/>
                        </a:spcAft>
                      </a:pPr>
                      <a:r>
                        <a:rPr lang="en-US" altLang="ja-JP" sz="1800">
                          <a:effectLst/>
                        </a:rPr>
                        <a:t>80’-0”</a:t>
                      </a:r>
                      <a:endParaRPr lang="ja-JP" altLang="en-US">
                        <a:effectLst/>
                      </a:endParaRPr>
                    </a:p>
                  </a:txBody>
                  <a:tcPr marL="0" marR="0" marT="0" marB="0" anchor="ctr"/>
                </a:tc>
                <a:tc>
                  <a:txBody>
                    <a:bodyPr/>
                    <a:lstStyle/>
                    <a:p>
                      <a:pPr marL="0" rtl="0" latinLnBrk="0">
                        <a:spcBef>
                          <a:spcPts val="0"/>
                        </a:spcBef>
                        <a:spcAft>
                          <a:spcPts val="0"/>
                        </a:spcAft>
                      </a:pPr>
                      <a:r>
                        <a:rPr lang="en-US" sz="1800">
                          <a:effectLst/>
                        </a:rPr>
                        <a:t>River Barge Size</a:t>
                      </a:r>
                      <a:endParaRPr lang="en-US">
                        <a:effectLst/>
                      </a:endParaRPr>
                    </a:p>
                  </a:txBody>
                  <a:tcPr marL="0" marR="0" marT="0" marB="0" anchor="ctr"/>
                </a:tc>
                <a:extLst>
                  <a:ext uri="{0D108BD9-81ED-4DB2-BD59-A6C34878D82A}">
                    <a16:rowId xmlns:a16="http://schemas.microsoft.com/office/drawing/2014/main" val="1167784159"/>
                  </a:ext>
                </a:extLst>
              </a:tr>
              <a:tr h="364584">
                <a:tc>
                  <a:txBody>
                    <a:bodyPr/>
                    <a:lstStyle/>
                    <a:p>
                      <a:pPr marL="0" algn="ctr" rtl="0" eaLnBrk="1" latinLnBrk="0" hangingPunct="1">
                        <a:spcBef>
                          <a:spcPts val="0"/>
                        </a:spcBef>
                        <a:spcAft>
                          <a:spcPts val="0"/>
                        </a:spcAft>
                      </a:pPr>
                      <a:r>
                        <a:rPr lang="en-US" altLang="ja-JP" sz="1800">
                          <a:effectLst/>
                        </a:rPr>
                        <a:t>Width</a:t>
                      </a:r>
                      <a:endParaRPr lang="en-US" altLang="ja-JP">
                        <a:effectLst/>
                      </a:endParaRPr>
                    </a:p>
                  </a:txBody>
                  <a:tcPr marL="0" marR="0" marT="0" marB="0" anchor="ctr"/>
                </a:tc>
                <a:tc>
                  <a:txBody>
                    <a:bodyPr/>
                    <a:lstStyle/>
                    <a:p>
                      <a:pPr marL="0" algn="ctr" rtl="0" eaLnBrk="1" latinLnBrk="0" hangingPunct="1">
                        <a:spcBef>
                          <a:spcPts val="0"/>
                        </a:spcBef>
                        <a:spcAft>
                          <a:spcPts val="0"/>
                        </a:spcAft>
                      </a:pPr>
                      <a:r>
                        <a:rPr lang="en-US" altLang="ja-JP" sz="1800">
                          <a:effectLst/>
                        </a:rPr>
                        <a:t>50’-0”</a:t>
                      </a:r>
                      <a:endParaRPr lang="ja-JP" altLang="en-US">
                        <a:effectLst/>
                      </a:endParaRPr>
                    </a:p>
                  </a:txBody>
                  <a:tcPr marL="0" marR="0" marT="0" marB="0" anchor="ctr"/>
                </a:tc>
                <a:tc>
                  <a:txBody>
                    <a:bodyPr/>
                    <a:lstStyle/>
                    <a:p>
                      <a:pPr marL="0" rtl="0" latinLnBrk="0">
                        <a:spcBef>
                          <a:spcPts val="0"/>
                        </a:spcBef>
                        <a:spcAft>
                          <a:spcPts val="0"/>
                        </a:spcAft>
                      </a:pPr>
                      <a:r>
                        <a:rPr lang="en-US" sz="1800">
                          <a:effectLst/>
                        </a:rPr>
                        <a:t>River Barge Size</a:t>
                      </a:r>
                      <a:endParaRPr lang="en-US">
                        <a:effectLst/>
                      </a:endParaRPr>
                    </a:p>
                  </a:txBody>
                  <a:tcPr marL="0" marR="0" marT="0" marB="0" anchor="ctr"/>
                </a:tc>
                <a:extLst>
                  <a:ext uri="{0D108BD9-81ED-4DB2-BD59-A6C34878D82A}">
                    <a16:rowId xmlns:a16="http://schemas.microsoft.com/office/drawing/2014/main" val="4086747185"/>
                  </a:ext>
                </a:extLst>
              </a:tr>
              <a:tr h="364584">
                <a:tc>
                  <a:txBody>
                    <a:bodyPr/>
                    <a:lstStyle/>
                    <a:p>
                      <a:pPr marL="0" algn="ctr" rtl="0" eaLnBrk="1" latinLnBrk="0" hangingPunct="1">
                        <a:spcBef>
                          <a:spcPts val="0"/>
                        </a:spcBef>
                        <a:spcAft>
                          <a:spcPts val="0"/>
                        </a:spcAft>
                      </a:pPr>
                      <a:r>
                        <a:rPr lang="en-US" altLang="ja-JP" sz="1800">
                          <a:effectLst/>
                        </a:rPr>
                        <a:t>Height</a:t>
                      </a:r>
                      <a:endParaRPr lang="en-US" altLang="ja-JP">
                        <a:effectLst/>
                      </a:endParaRPr>
                    </a:p>
                  </a:txBody>
                  <a:tcPr marL="0" marR="0" marT="0" marB="0" anchor="ctr"/>
                </a:tc>
                <a:tc>
                  <a:txBody>
                    <a:bodyPr/>
                    <a:lstStyle/>
                    <a:p>
                      <a:pPr marL="0" algn="ctr" rtl="0" eaLnBrk="1" latinLnBrk="0" hangingPunct="1">
                        <a:spcBef>
                          <a:spcPts val="0"/>
                        </a:spcBef>
                        <a:spcAft>
                          <a:spcPts val="0"/>
                        </a:spcAft>
                      </a:pPr>
                      <a:r>
                        <a:rPr lang="en-US" altLang="ja-JP" sz="1800">
                          <a:effectLst/>
                        </a:rPr>
                        <a:t>29’-6”</a:t>
                      </a:r>
                      <a:endParaRPr lang="ja-JP" altLang="en-US">
                        <a:effectLst/>
                      </a:endParaRPr>
                    </a:p>
                  </a:txBody>
                  <a:tcPr marL="0" marR="0" marT="0" marB="0" anchor="ctr"/>
                </a:tc>
                <a:tc>
                  <a:txBody>
                    <a:bodyPr/>
                    <a:lstStyle/>
                    <a:p>
                      <a:pPr marL="0" rtl="0" latinLnBrk="0">
                        <a:spcBef>
                          <a:spcPts val="0"/>
                        </a:spcBef>
                        <a:spcAft>
                          <a:spcPts val="0"/>
                        </a:spcAft>
                      </a:pPr>
                      <a:r>
                        <a:rPr lang="en-US" sz="1800">
                          <a:effectLst/>
                        </a:rPr>
                        <a:t>River Bridge Head Clearance</a:t>
                      </a:r>
                      <a:endParaRPr lang="en-US">
                        <a:effectLst/>
                      </a:endParaRPr>
                    </a:p>
                  </a:txBody>
                  <a:tcPr marL="0" marR="0" marT="0" marB="0" anchor="ctr"/>
                </a:tc>
                <a:extLst>
                  <a:ext uri="{0D108BD9-81ED-4DB2-BD59-A6C34878D82A}">
                    <a16:rowId xmlns:a16="http://schemas.microsoft.com/office/drawing/2014/main" val="3160017313"/>
                  </a:ext>
                </a:extLst>
              </a:tr>
            </a:tbl>
          </a:graphicData>
        </a:graphic>
      </p:graphicFrame>
    </p:spTree>
    <p:extLst>
      <p:ext uri="{BB962C8B-B14F-4D97-AF65-F5344CB8AC3E}">
        <p14:creationId xmlns:p14="http://schemas.microsoft.com/office/powerpoint/2010/main" val="1279648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EC10-953A-4D24-B948-11CA02A95061}"/>
              </a:ext>
            </a:extLst>
          </p:cNvPr>
          <p:cNvSpPr>
            <a:spLocks noGrp="1"/>
          </p:cNvSpPr>
          <p:nvPr>
            <p:ph type="title"/>
          </p:nvPr>
        </p:nvSpPr>
        <p:spPr>
          <a:xfrm>
            <a:off x="457200" y="306085"/>
            <a:ext cx="8229600" cy="596134"/>
          </a:xfrm>
        </p:spPr>
        <p:txBody>
          <a:bodyPr>
            <a:normAutofit/>
          </a:bodyPr>
          <a:lstStyle/>
          <a:p>
            <a:pPr algn="l"/>
            <a:r>
              <a:rPr lang="en-US" sz="3200" b="1" dirty="0"/>
              <a:t>Transportation Study</a:t>
            </a:r>
          </a:p>
        </p:txBody>
      </p:sp>
      <p:sp>
        <p:nvSpPr>
          <p:cNvPr id="4" name="Slide Number Placeholder 3">
            <a:extLst>
              <a:ext uri="{FF2B5EF4-FFF2-40B4-BE49-F238E27FC236}">
                <a16:creationId xmlns:a16="http://schemas.microsoft.com/office/drawing/2014/main" id="{2FB4F052-CF6F-4869-9F74-F39EDB6294D9}"/>
              </a:ext>
            </a:extLst>
          </p:cNvPr>
          <p:cNvSpPr>
            <a:spLocks noGrp="1"/>
          </p:cNvSpPr>
          <p:nvPr>
            <p:ph type="sldNum" sz="quarter" idx="12"/>
          </p:nvPr>
        </p:nvSpPr>
        <p:spPr/>
        <p:txBody>
          <a:bodyPr/>
          <a:lstStyle/>
          <a:p>
            <a:fld id="{47FB43CD-5BF4-4477-A170-E7008CB029A4}" type="slidenum">
              <a:rPr lang="en-US" smtClean="0"/>
              <a:pPr/>
              <a:t>34</a:t>
            </a:fld>
            <a:endParaRPr lang="en-US" dirty="0"/>
          </a:p>
        </p:txBody>
      </p:sp>
      <p:pic>
        <p:nvPicPr>
          <p:cNvPr id="3" name="Picture 2">
            <a:extLst>
              <a:ext uri="{FF2B5EF4-FFF2-40B4-BE49-F238E27FC236}">
                <a16:creationId xmlns:a16="http://schemas.microsoft.com/office/drawing/2014/main" id="{58386474-5A70-4748-9689-800E334E728E}"/>
              </a:ext>
            </a:extLst>
          </p:cNvPr>
          <p:cNvPicPr>
            <a:picLocks noChangeAspect="1"/>
          </p:cNvPicPr>
          <p:nvPr/>
        </p:nvPicPr>
        <p:blipFill>
          <a:blip r:embed="rId2"/>
          <a:stretch>
            <a:fillRect/>
          </a:stretch>
        </p:blipFill>
        <p:spPr>
          <a:xfrm>
            <a:off x="685800" y="1066800"/>
            <a:ext cx="7848600" cy="4837959"/>
          </a:xfrm>
          <a:prstGeom prst="rect">
            <a:avLst/>
          </a:prstGeom>
        </p:spPr>
      </p:pic>
    </p:spTree>
    <p:extLst>
      <p:ext uri="{BB962C8B-B14F-4D97-AF65-F5344CB8AC3E}">
        <p14:creationId xmlns:p14="http://schemas.microsoft.com/office/powerpoint/2010/main" val="1498574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B4F052-CF6F-4869-9F74-F39EDB6294D9}"/>
              </a:ext>
            </a:extLst>
          </p:cNvPr>
          <p:cNvSpPr>
            <a:spLocks noGrp="1"/>
          </p:cNvSpPr>
          <p:nvPr>
            <p:ph type="sldNum" sz="quarter" idx="12"/>
          </p:nvPr>
        </p:nvSpPr>
        <p:spPr/>
        <p:txBody>
          <a:bodyPr/>
          <a:lstStyle/>
          <a:p>
            <a:fld id="{47FB43CD-5BF4-4477-A170-E7008CB029A4}" type="slidenum">
              <a:rPr lang="en-US" dirty="0" smtClean="0"/>
              <a:pPr/>
              <a:t>35</a:t>
            </a:fld>
            <a:endParaRPr lang="en-US" dirty="0"/>
          </a:p>
        </p:txBody>
      </p:sp>
      <p:sp>
        <p:nvSpPr>
          <p:cNvPr id="11" name="Content Placeholder 2">
            <a:extLst>
              <a:ext uri="{FF2B5EF4-FFF2-40B4-BE49-F238E27FC236}">
                <a16:creationId xmlns:a16="http://schemas.microsoft.com/office/drawing/2014/main" id="{38E21F9B-96F2-4129-8E5D-5071C9E5115A}"/>
              </a:ext>
            </a:extLst>
          </p:cNvPr>
          <p:cNvSpPr>
            <a:spLocks noGrp="1"/>
          </p:cNvSpPr>
          <p:nvPr>
            <p:ph idx="1"/>
          </p:nvPr>
        </p:nvSpPr>
        <p:spPr>
          <a:xfrm>
            <a:off x="457200" y="907170"/>
            <a:ext cx="8229600" cy="4525963"/>
          </a:xfrm>
        </p:spPr>
        <p:txBody>
          <a:bodyPr>
            <a:normAutofit/>
          </a:bodyPr>
          <a:lstStyle/>
          <a:p>
            <a:endParaRPr lang="en-US" sz="2400" dirty="0"/>
          </a:p>
          <a:p>
            <a:endParaRPr lang="en-US" sz="2400" dirty="0"/>
          </a:p>
        </p:txBody>
      </p:sp>
      <p:pic>
        <p:nvPicPr>
          <p:cNvPr id="5" name="Picture 4">
            <a:extLst>
              <a:ext uri="{FF2B5EF4-FFF2-40B4-BE49-F238E27FC236}">
                <a16:creationId xmlns:a16="http://schemas.microsoft.com/office/drawing/2014/main" id="{4B76A0BF-0C06-4C74-AE59-232C4A01BEAE}"/>
              </a:ext>
            </a:extLst>
          </p:cNvPr>
          <p:cNvPicPr>
            <a:picLocks noChangeAspect="1"/>
          </p:cNvPicPr>
          <p:nvPr/>
        </p:nvPicPr>
        <p:blipFill>
          <a:blip r:embed="rId2"/>
          <a:stretch>
            <a:fillRect/>
          </a:stretch>
        </p:blipFill>
        <p:spPr>
          <a:xfrm>
            <a:off x="457200" y="1219200"/>
            <a:ext cx="8229600" cy="4127461"/>
          </a:xfrm>
          <a:prstGeom prst="rect">
            <a:avLst/>
          </a:prstGeom>
        </p:spPr>
      </p:pic>
      <p:sp>
        <p:nvSpPr>
          <p:cNvPr id="9" name="Title 1">
            <a:extLst>
              <a:ext uri="{FF2B5EF4-FFF2-40B4-BE49-F238E27FC236}">
                <a16:creationId xmlns:a16="http://schemas.microsoft.com/office/drawing/2014/main" id="{51309526-4B50-4D14-8BC2-A130ACB5FD4F}"/>
              </a:ext>
            </a:extLst>
          </p:cNvPr>
          <p:cNvSpPr txBox="1">
            <a:spLocks/>
          </p:cNvSpPr>
          <p:nvPr/>
        </p:nvSpPr>
        <p:spPr>
          <a:xfrm>
            <a:off x="457200" y="306085"/>
            <a:ext cx="8229600" cy="59613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a:t>Transportation Study</a:t>
            </a:r>
            <a:endParaRPr lang="en-US" sz="3200" b="1" dirty="0"/>
          </a:p>
        </p:txBody>
      </p:sp>
    </p:spTree>
    <p:extLst>
      <p:ext uri="{BB962C8B-B14F-4D97-AF65-F5344CB8AC3E}">
        <p14:creationId xmlns:p14="http://schemas.microsoft.com/office/powerpoint/2010/main" val="839953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B4F052-CF6F-4869-9F74-F39EDB6294D9}"/>
              </a:ext>
            </a:extLst>
          </p:cNvPr>
          <p:cNvSpPr>
            <a:spLocks noGrp="1"/>
          </p:cNvSpPr>
          <p:nvPr>
            <p:ph type="sldNum" sz="quarter" idx="12"/>
          </p:nvPr>
        </p:nvSpPr>
        <p:spPr/>
        <p:txBody>
          <a:bodyPr/>
          <a:lstStyle/>
          <a:p>
            <a:fld id="{47FB43CD-5BF4-4477-A170-E7008CB029A4}" type="slidenum">
              <a:rPr lang="en-US" dirty="0" smtClean="0"/>
              <a:pPr/>
              <a:t>36</a:t>
            </a:fld>
            <a:endParaRPr lang="en-US" dirty="0"/>
          </a:p>
        </p:txBody>
      </p:sp>
      <p:sp>
        <p:nvSpPr>
          <p:cNvPr id="11" name="Content Placeholder 2">
            <a:extLst>
              <a:ext uri="{FF2B5EF4-FFF2-40B4-BE49-F238E27FC236}">
                <a16:creationId xmlns:a16="http://schemas.microsoft.com/office/drawing/2014/main" id="{38E21F9B-96F2-4129-8E5D-5071C9E5115A}"/>
              </a:ext>
            </a:extLst>
          </p:cNvPr>
          <p:cNvSpPr>
            <a:spLocks noGrp="1"/>
          </p:cNvSpPr>
          <p:nvPr>
            <p:ph idx="1"/>
          </p:nvPr>
        </p:nvSpPr>
        <p:spPr>
          <a:xfrm>
            <a:off x="457200" y="907170"/>
            <a:ext cx="8229600" cy="4525963"/>
          </a:xfrm>
        </p:spPr>
        <p:txBody>
          <a:bodyPr>
            <a:normAutofit/>
          </a:bodyPr>
          <a:lstStyle/>
          <a:p>
            <a:endParaRPr lang="en-US" sz="2400" dirty="0"/>
          </a:p>
          <a:p>
            <a:endParaRPr lang="en-US" sz="2400" dirty="0"/>
          </a:p>
        </p:txBody>
      </p:sp>
      <p:pic>
        <p:nvPicPr>
          <p:cNvPr id="6" name="Picture 5">
            <a:extLst>
              <a:ext uri="{FF2B5EF4-FFF2-40B4-BE49-F238E27FC236}">
                <a16:creationId xmlns:a16="http://schemas.microsoft.com/office/drawing/2014/main" id="{4516A69C-5112-4825-886F-DAE7BF2E5751}"/>
              </a:ext>
            </a:extLst>
          </p:cNvPr>
          <p:cNvPicPr>
            <a:picLocks noChangeAspect="1"/>
          </p:cNvPicPr>
          <p:nvPr/>
        </p:nvPicPr>
        <p:blipFill>
          <a:blip r:embed="rId2"/>
          <a:stretch>
            <a:fillRect/>
          </a:stretch>
        </p:blipFill>
        <p:spPr>
          <a:xfrm>
            <a:off x="457200" y="1143000"/>
            <a:ext cx="8229600" cy="4131698"/>
          </a:xfrm>
          <a:prstGeom prst="rect">
            <a:avLst/>
          </a:prstGeom>
        </p:spPr>
      </p:pic>
      <p:sp>
        <p:nvSpPr>
          <p:cNvPr id="9" name="Title 1">
            <a:extLst>
              <a:ext uri="{FF2B5EF4-FFF2-40B4-BE49-F238E27FC236}">
                <a16:creationId xmlns:a16="http://schemas.microsoft.com/office/drawing/2014/main" id="{751466C2-1E5F-4A17-ACD1-0DED3B66C5BD}"/>
              </a:ext>
            </a:extLst>
          </p:cNvPr>
          <p:cNvSpPr txBox="1">
            <a:spLocks/>
          </p:cNvSpPr>
          <p:nvPr/>
        </p:nvSpPr>
        <p:spPr>
          <a:xfrm>
            <a:off x="457200" y="306085"/>
            <a:ext cx="8229600" cy="59613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a:t>Transportation Study</a:t>
            </a:r>
            <a:endParaRPr lang="en-US" sz="3200" b="1" dirty="0"/>
          </a:p>
        </p:txBody>
      </p:sp>
    </p:spTree>
    <p:extLst>
      <p:ext uri="{BB962C8B-B14F-4D97-AF65-F5344CB8AC3E}">
        <p14:creationId xmlns:p14="http://schemas.microsoft.com/office/powerpoint/2010/main" val="1850309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57A464-B2AD-49B2-AFC5-F0C93654D73C}"/>
              </a:ext>
            </a:extLst>
          </p:cNvPr>
          <p:cNvSpPr>
            <a:spLocks noGrp="1"/>
          </p:cNvSpPr>
          <p:nvPr>
            <p:ph idx="1"/>
          </p:nvPr>
        </p:nvSpPr>
        <p:spPr>
          <a:xfrm>
            <a:off x="457200" y="907170"/>
            <a:ext cx="8458200" cy="4960230"/>
          </a:xfrm>
        </p:spPr>
        <p:txBody>
          <a:bodyPr>
            <a:normAutofit/>
          </a:bodyPr>
          <a:lstStyle/>
          <a:p>
            <a:r>
              <a:rPr lang="en-US" sz="2400" dirty="0">
                <a:solidFill>
                  <a:prstClr val="black"/>
                </a:solidFill>
              </a:rPr>
              <a:t>An in-depth examination of the ISBL section to identify and evaluate any process or equipment risks. </a:t>
            </a:r>
          </a:p>
          <a:p>
            <a:pPr marL="742950" marR="0" lvl="1" indent="-285750" algn="just">
              <a:lnSpc>
                <a:spcPct val="110000"/>
              </a:lnSpc>
              <a:spcBef>
                <a:spcPts val="0"/>
              </a:spcBef>
              <a:spcAft>
                <a:spcPts val="0"/>
              </a:spcAft>
              <a:buFont typeface="Times New Roman" panose="02020603050405020304" pitchFamily="18" charset="0"/>
              <a:buChar char="−"/>
            </a:pPr>
            <a:r>
              <a:rPr lang="en-US" sz="2000" dirty="0">
                <a:effectLst/>
                <a:ea typeface="Calibri" panose="020F0502020204030204" pitchFamily="34" charset="0"/>
                <a:cs typeface="Times New Roman" panose="02020603050405020304" pitchFamily="18" charset="0"/>
              </a:rPr>
              <a:t>0 recommendations address “A” - Critical risk items</a:t>
            </a:r>
          </a:p>
          <a:p>
            <a:pPr marL="742950" marR="0" lvl="1" indent="-285750" algn="just">
              <a:lnSpc>
                <a:spcPct val="110000"/>
              </a:lnSpc>
              <a:spcBef>
                <a:spcPts val="0"/>
              </a:spcBef>
              <a:spcAft>
                <a:spcPts val="0"/>
              </a:spcAft>
              <a:buFont typeface="Times New Roman" panose="02020603050405020304" pitchFamily="18" charset="0"/>
              <a:buChar char="−"/>
            </a:pPr>
            <a:r>
              <a:rPr lang="en-US" sz="2000" dirty="0">
                <a:effectLst/>
                <a:ea typeface="Calibri" panose="020F0502020204030204" pitchFamily="34" charset="0"/>
                <a:cs typeface="Times New Roman" panose="02020603050405020304" pitchFamily="18" charset="0"/>
              </a:rPr>
              <a:t>0 recommendations address “B” - Serious risk items</a:t>
            </a:r>
          </a:p>
          <a:p>
            <a:pPr marL="742950" marR="0" lvl="1" indent="-285750" algn="just">
              <a:lnSpc>
                <a:spcPct val="110000"/>
              </a:lnSpc>
              <a:spcBef>
                <a:spcPts val="0"/>
              </a:spcBef>
              <a:spcAft>
                <a:spcPts val="0"/>
              </a:spcAft>
              <a:buFont typeface="Times New Roman" panose="02020603050405020304" pitchFamily="18" charset="0"/>
              <a:buChar char="−"/>
            </a:pPr>
            <a:r>
              <a:rPr lang="en-US" sz="2000" dirty="0">
                <a:effectLst/>
                <a:ea typeface="Calibri" panose="020F0502020204030204" pitchFamily="34" charset="0"/>
                <a:cs typeface="Times New Roman" panose="02020603050405020304" pitchFamily="18" charset="0"/>
              </a:rPr>
              <a:t>13 recommendations address “C” - Moderate risk items</a:t>
            </a:r>
          </a:p>
          <a:p>
            <a:pPr marL="742950" marR="0" lvl="1" indent="-285750" algn="just">
              <a:lnSpc>
                <a:spcPct val="110000"/>
              </a:lnSpc>
              <a:spcBef>
                <a:spcPts val="0"/>
              </a:spcBef>
              <a:spcAft>
                <a:spcPts val="0"/>
              </a:spcAft>
              <a:buFont typeface="Times New Roman" panose="02020603050405020304" pitchFamily="18" charset="0"/>
              <a:buChar char="−"/>
            </a:pPr>
            <a:r>
              <a:rPr lang="en-US" sz="2000" dirty="0">
                <a:effectLst/>
                <a:ea typeface="Calibri" panose="020F0502020204030204" pitchFamily="34" charset="0"/>
                <a:cs typeface="Times New Roman" panose="02020603050405020304" pitchFamily="18" charset="0"/>
              </a:rPr>
              <a:t>0 recommendations address “D” - Minor risk items</a:t>
            </a:r>
          </a:p>
          <a:p>
            <a:pPr marL="742950" marR="0" lvl="1" indent="-285750" algn="just">
              <a:lnSpc>
                <a:spcPct val="110000"/>
              </a:lnSpc>
              <a:spcBef>
                <a:spcPts val="0"/>
              </a:spcBef>
              <a:spcAft>
                <a:spcPts val="0"/>
              </a:spcAft>
              <a:buFont typeface="Times New Roman" panose="02020603050405020304" pitchFamily="18" charset="0"/>
              <a:buChar char="−"/>
            </a:pPr>
            <a:r>
              <a:rPr lang="en-US" sz="2000" dirty="0">
                <a:effectLst/>
                <a:ea typeface="Calibri" panose="020F0502020204030204" pitchFamily="34" charset="0"/>
                <a:cs typeface="Times New Roman" panose="02020603050405020304" pitchFamily="18" charset="0"/>
              </a:rPr>
              <a:t>0 recommendations address “E” - Negligible risk items</a:t>
            </a:r>
          </a:p>
          <a:p>
            <a:pPr marL="742950" marR="0" lvl="1" indent="-285750" algn="just">
              <a:lnSpc>
                <a:spcPct val="110000"/>
              </a:lnSpc>
              <a:spcBef>
                <a:spcPts val="0"/>
              </a:spcBef>
              <a:spcAft>
                <a:spcPts val="0"/>
              </a:spcAft>
              <a:buFont typeface="Times New Roman" panose="02020603050405020304" pitchFamily="18" charset="0"/>
              <a:buChar char="−"/>
            </a:pPr>
            <a:r>
              <a:rPr lang="en-US" sz="2000" dirty="0">
                <a:effectLst/>
                <a:ea typeface="Calibri" panose="020F0502020204030204" pitchFamily="34" charset="0"/>
                <a:cs typeface="Times New Roman" panose="02020603050405020304" pitchFamily="18" charset="0"/>
              </a:rPr>
              <a:t>5 recommendations address “O” - Operating issue items</a:t>
            </a:r>
          </a:p>
          <a:p>
            <a:pPr marL="400050" algn="just">
              <a:lnSpc>
                <a:spcPct val="110000"/>
              </a:lnSpc>
              <a:spcBef>
                <a:spcPts val="0"/>
              </a:spcBef>
            </a:pPr>
            <a:endParaRPr lang="en-US" sz="2400" dirty="0">
              <a:effectLst/>
              <a:ea typeface="Calibri" panose="020F0502020204030204" pitchFamily="34" charset="0"/>
              <a:cs typeface="Times New Roman" panose="02020603050405020304" pitchFamily="18" charset="0"/>
            </a:endParaRPr>
          </a:p>
          <a:p>
            <a:pPr lvl="1"/>
            <a:endParaRPr lang="en-US" sz="2000" dirty="0"/>
          </a:p>
          <a:p>
            <a:endParaRPr lang="en-US" sz="2400" dirty="0"/>
          </a:p>
          <a:p>
            <a:endParaRPr lang="en-US" sz="2400" dirty="0"/>
          </a:p>
        </p:txBody>
      </p:sp>
      <p:sp>
        <p:nvSpPr>
          <p:cNvPr id="4" name="Slide Number Placeholder 3">
            <a:extLst>
              <a:ext uri="{FF2B5EF4-FFF2-40B4-BE49-F238E27FC236}">
                <a16:creationId xmlns:a16="http://schemas.microsoft.com/office/drawing/2014/main" id="{364D245D-B7A5-470E-91F2-2E1AEB11694B}"/>
              </a:ext>
            </a:extLst>
          </p:cNvPr>
          <p:cNvSpPr>
            <a:spLocks noGrp="1"/>
          </p:cNvSpPr>
          <p:nvPr>
            <p:ph type="sldNum" sz="quarter" idx="12"/>
          </p:nvPr>
        </p:nvSpPr>
        <p:spPr/>
        <p:txBody>
          <a:bodyPr/>
          <a:lstStyle/>
          <a:p>
            <a:fld id="{3374AEC4-3C63-4AA3-B1A4-17D97B5491A7}" type="slidenum">
              <a:rPr lang="en-US" altLang="en-US" dirty="0" smtClean="0"/>
              <a:pPr/>
              <a:t>37</a:t>
            </a:fld>
            <a:endParaRPr lang="en-US" altLang="en-US" dirty="0"/>
          </a:p>
        </p:txBody>
      </p:sp>
      <p:sp>
        <p:nvSpPr>
          <p:cNvPr id="5" name="Title 1">
            <a:extLst>
              <a:ext uri="{FF2B5EF4-FFF2-40B4-BE49-F238E27FC236}">
                <a16:creationId xmlns:a16="http://schemas.microsoft.com/office/drawing/2014/main" id="{B1E0DBCE-6846-4ECE-BB8E-E9C79D3642A2}"/>
              </a:ext>
            </a:extLst>
          </p:cNvPr>
          <p:cNvSpPr txBox="1">
            <a:spLocks/>
          </p:cNvSpPr>
          <p:nvPr/>
        </p:nvSpPr>
        <p:spPr>
          <a:xfrm>
            <a:off x="457200" y="272696"/>
            <a:ext cx="8305800" cy="6344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indent="0" algn="l">
              <a:buNone/>
            </a:pPr>
            <a:r>
              <a:rPr lang="en-US" sz="3200" b="1" dirty="0"/>
              <a:t>Hazard and Operability (HAZOP) Review</a:t>
            </a:r>
          </a:p>
        </p:txBody>
      </p:sp>
    </p:spTree>
    <p:extLst>
      <p:ext uri="{BB962C8B-B14F-4D97-AF65-F5344CB8AC3E}">
        <p14:creationId xmlns:p14="http://schemas.microsoft.com/office/powerpoint/2010/main" val="897226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EC10-953A-4D24-B948-11CA02A95061}"/>
              </a:ext>
            </a:extLst>
          </p:cNvPr>
          <p:cNvSpPr>
            <a:spLocks noGrp="1"/>
          </p:cNvSpPr>
          <p:nvPr>
            <p:ph type="title"/>
          </p:nvPr>
        </p:nvSpPr>
        <p:spPr>
          <a:xfrm>
            <a:off x="457200" y="306085"/>
            <a:ext cx="8229600" cy="596134"/>
          </a:xfrm>
        </p:spPr>
        <p:txBody>
          <a:bodyPr>
            <a:normAutofit/>
          </a:bodyPr>
          <a:lstStyle/>
          <a:p>
            <a:pPr algn="l"/>
            <a:r>
              <a:rPr lang="en-US" sz="3200" b="1" dirty="0"/>
              <a:t>Constructability Review</a:t>
            </a:r>
          </a:p>
        </p:txBody>
      </p:sp>
      <p:sp>
        <p:nvSpPr>
          <p:cNvPr id="4" name="Slide Number Placeholder 3">
            <a:extLst>
              <a:ext uri="{FF2B5EF4-FFF2-40B4-BE49-F238E27FC236}">
                <a16:creationId xmlns:a16="http://schemas.microsoft.com/office/drawing/2014/main" id="{2FB4F052-CF6F-4869-9F74-F39EDB6294D9}"/>
              </a:ext>
            </a:extLst>
          </p:cNvPr>
          <p:cNvSpPr>
            <a:spLocks noGrp="1"/>
          </p:cNvSpPr>
          <p:nvPr>
            <p:ph type="sldNum" sz="quarter" idx="12"/>
          </p:nvPr>
        </p:nvSpPr>
        <p:spPr/>
        <p:txBody>
          <a:bodyPr/>
          <a:lstStyle/>
          <a:p>
            <a:fld id="{47FB43CD-5BF4-4477-A170-E7008CB029A4}" type="slidenum">
              <a:rPr lang="en-US" smtClean="0"/>
              <a:pPr/>
              <a:t>38</a:t>
            </a:fld>
            <a:endParaRPr lang="en-US" dirty="0"/>
          </a:p>
        </p:txBody>
      </p:sp>
      <p:sp>
        <p:nvSpPr>
          <p:cNvPr id="11" name="Content Placeholder 2">
            <a:extLst>
              <a:ext uri="{FF2B5EF4-FFF2-40B4-BE49-F238E27FC236}">
                <a16:creationId xmlns:a16="http://schemas.microsoft.com/office/drawing/2014/main" id="{38E21F9B-96F2-4129-8E5D-5071C9E5115A}"/>
              </a:ext>
            </a:extLst>
          </p:cNvPr>
          <p:cNvSpPr>
            <a:spLocks noGrp="1"/>
          </p:cNvSpPr>
          <p:nvPr>
            <p:ph idx="1"/>
          </p:nvPr>
        </p:nvSpPr>
        <p:spPr>
          <a:xfrm>
            <a:off x="457200" y="907170"/>
            <a:ext cx="8229600" cy="4525963"/>
          </a:xfrm>
        </p:spPr>
        <p:txBody>
          <a:bodyPr>
            <a:normAutofit/>
          </a:bodyPr>
          <a:lstStyle/>
          <a:p>
            <a:r>
              <a:rPr lang="en-US" sz="2400" dirty="0"/>
              <a:t>Kiewit</a:t>
            </a:r>
          </a:p>
          <a:p>
            <a:endParaRPr lang="en-US" sz="2400" dirty="0"/>
          </a:p>
          <a:p>
            <a:endParaRPr lang="en-US" sz="2400" dirty="0"/>
          </a:p>
        </p:txBody>
      </p:sp>
    </p:spTree>
    <p:extLst>
      <p:ext uri="{BB962C8B-B14F-4D97-AF65-F5344CB8AC3E}">
        <p14:creationId xmlns:p14="http://schemas.microsoft.com/office/powerpoint/2010/main" val="1133462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57A464-B2AD-49B2-AFC5-F0C93654D73C}"/>
              </a:ext>
            </a:extLst>
          </p:cNvPr>
          <p:cNvSpPr>
            <a:spLocks noGrp="1"/>
          </p:cNvSpPr>
          <p:nvPr>
            <p:ph idx="1"/>
          </p:nvPr>
        </p:nvSpPr>
        <p:spPr>
          <a:xfrm>
            <a:off x="457200" y="907170"/>
            <a:ext cx="8229600" cy="4525963"/>
          </a:xfrm>
        </p:spPr>
        <p:txBody>
          <a:bodyPr>
            <a:normAutofit/>
          </a:bodyPr>
          <a:lstStyle/>
          <a:p>
            <a:r>
              <a:rPr lang="en-US" sz="2400" dirty="0"/>
              <a:t>Systematic process that provides a framework for improving the project’s buildability by identifying obstacles during the pre-construction phase to reduce and prevent errors, delays, and cost overruns.</a:t>
            </a:r>
          </a:p>
          <a:p>
            <a:r>
              <a:rPr lang="en-US" sz="2400" dirty="0"/>
              <a:t>Evaluated and identified construction access, lay-down areas, lift plans, and sequencing of construction work</a:t>
            </a:r>
            <a:endParaRPr lang="en-US" sz="2400" b="1" dirty="0"/>
          </a:p>
          <a:p>
            <a:endParaRPr lang="en-US" sz="2400" dirty="0"/>
          </a:p>
          <a:p>
            <a:endParaRPr lang="en-US" sz="2400" dirty="0"/>
          </a:p>
        </p:txBody>
      </p:sp>
      <p:sp>
        <p:nvSpPr>
          <p:cNvPr id="4" name="Slide Number Placeholder 3">
            <a:extLst>
              <a:ext uri="{FF2B5EF4-FFF2-40B4-BE49-F238E27FC236}">
                <a16:creationId xmlns:a16="http://schemas.microsoft.com/office/drawing/2014/main" id="{364D245D-B7A5-470E-91F2-2E1AEB11694B}"/>
              </a:ext>
            </a:extLst>
          </p:cNvPr>
          <p:cNvSpPr>
            <a:spLocks noGrp="1"/>
          </p:cNvSpPr>
          <p:nvPr>
            <p:ph type="sldNum" sz="quarter" idx="12"/>
          </p:nvPr>
        </p:nvSpPr>
        <p:spPr/>
        <p:txBody>
          <a:bodyPr/>
          <a:lstStyle/>
          <a:p>
            <a:fld id="{3374AEC4-3C63-4AA3-B1A4-17D97B5491A7}" type="slidenum">
              <a:rPr lang="en-US" altLang="en-US" smtClean="0"/>
              <a:pPr/>
              <a:t>39</a:t>
            </a:fld>
            <a:endParaRPr lang="en-US" altLang="en-US"/>
          </a:p>
        </p:txBody>
      </p:sp>
      <p:sp>
        <p:nvSpPr>
          <p:cNvPr id="5" name="Title 1">
            <a:extLst>
              <a:ext uri="{FF2B5EF4-FFF2-40B4-BE49-F238E27FC236}">
                <a16:creationId xmlns:a16="http://schemas.microsoft.com/office/drawing/2014/main" id="{B1E0DBCE-6846-4ECE-BB8E-E9C79D3642A2}"/>
              </a:ext>
            </a:extLst>
          </p:cNvPr>
          <p:cNvSpPr txBox="1">
            <a:spLocks/>
          </p:cNvSpPr>
          <p:nvPr/>
        </p:nvSpPr>
        <p:spPr>
          <a:xfrm>
            <a:off x="457200" y="272696"/>
            <a:ext cx="8305800" cy="6344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t>Constructability Review</a:t>
            </a:r>
            <a:endParaRPr lang="en-US" sz="3200" b="1" u="sng" dirty="0">
              <a:solidFill>
                <a:srgbClr val="000000"/>
              </a:solidFill>
              <a:cs typeface="Calibri"/>
            </a:endParaRPr>
          </a:p>
        </p:txBody>
      </p:sp>
    </p:spTree>
    <p:extLst>
      <p:ext uri="{BB962C8B-B14F-4D97-AF65-F5344CB8AC3E}">
        <p14:creationId xmlns:p14="http://schemas.microsoft.com/office/powerpoint/2010/main" val="2806121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AC09279-190F-447F-90F6-EDFD1AE006DD}"/>
              </a:ext>
            </a:extLst>
          </p:cNvPr>
          <p:cNvSpPr txBox="1">
            <a:spLocks/>
          </p:cNvSpPr>
          <p:nvPr/>
        </p:nvSpPr>
        <p:spPr>
          <a:xfrm>
            <a:off x="381000" y="609600"/>
            <a:ext cx="5266840" cy="3048000"/>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t>Cooperative Agreement No. DE-FE0031841</a:t>
            </a:r>
          </a:p>
          <a:p>
            <a:pPr algn="l"/>
            <a:r>
              <a:rPr lang="en-US" sz="2000" b="1" u="sng" dirty="0"/>
              <a:t>PROJECT OVERVIEW</a:t>
            </a:r>
          </a:p>
          <a:p>
            <a:pPr algn="l"/>
            <a:r>
              <a:rPr lang="en-US" sz="2000" b="1" dirty="0"/>
              <a:t>Funding: $17,509,676</a:t>
            </a:r>
            <a:br>
              <a:rPr lang="en-US" sz="2000" dirty="0"/>
            </a:br>
            <a:r>
              <a:rPr lang="en-US" sz="2000" dirty="0"/>
              <a:t>DOE: $14,004,676</a:t>
            </a:r>
            <a:br>
              <a:rPr lang="en-US" sz="2000" dirty="0"/>
            </a:br>
            <a:r>
              <a:rPr lang="en-US" sz="2000" dirty="0"/>
              <a:t>20% Cost Share: $3,505,000 (PSGC)</a:t>
            </a:r>
          </a:p>
          <a:p>
            <a:pPr algn="l"/>
            <a:r>
              <a:rPr lang="en-US" sz="2000" dirty="0"/>
              <a:t>Work Period:  1 Jan 2020 – 31 Dec 2021 </a:t>
            </a:r>
          </a:p>
          <a:p>
            <a:pPr algn="l"/>
            <a:endParaRPr lang="en-US" sz="2000" b="1" dirty="0"/>
          </a:p>
          <a:p>
            <a:pPr algn="l"/>
            <a:r>
              <a:rPr lang="en-US" sz="2000" b="1" dirty="0"/>
              <a:t>Incurred Expenses (1 April 2022)</a:t>
            </a:r>
          </a:p>
          <a:p>
            <a:pPr algn="l"/>
            <a:r>
              <a:rPr lang="en-US" sz="2000" dirty="0"/>
              <a:t>DOE: $13,349,525</a:t>
            </a:r>
          </a:p>
          <a:p>
            <a:pPr algn="l"/>
            <a:r>
              <a:rPr lang="en-US" sz="2000" dirty="0"/>
              <a:t>Cost Share: $3,454,337</a:t>
            </a:r>
          </a:p>
        </p:txBody>
      </p:sp>
      <p:sp>
        <p:nvSpPr>
          <p:cNvPr id="7" name="Title 8">
            <a:extLst>
              <a:ext uri="{FF2B5EF4-FFF2-40B4-BE49-F238E27FC236}">
                <a16:creationId xmlns:a16="http://schemas.microsoft.com/office/drawing/2014/main" id="{628548CA-A8C6-489D-B890-B825F9E33279}"/>
              </a:ext>
            </a:extLst>
          </p:cNvPr>
          <p:cNvSpPr>
            <a:spLocks noGrp="1"/>
          </p:cNvSpPr>
          <p:nvPr>
            <p:ph type="title"/>
          </p:nvPr>
        </p:nvSpPr>
        <p:spPr>
          <a:xfrm>
            <a:off x="381000" y="3886200"/>
            <a:ext cx="8229600" cy="2259067"/>
          </a:xfrm>
        </p:spPr>
        <p:txBody>
          <a:bodyPr>
            <a:noAutofit/>
          </a:bodyPr>
          <a:lstStyle/>
          <a:p>
            <a:pPr algn="l"/>
            <a:r>
              <a:rPr lang="en-US" sz="1800" b="1" u="sng" dirty="0"/>
              <a:t>PROJECT OBJECTIVES</a:t>
            </a:r>
            <a:r>
              <a:rPr lang="en-US" sz="1800" b="1" dirty="0"/>
              <a:t>:</a:t>
            </a:r>
            <a:br>
              <a:rPr lang="en-US" sz="1800" dirty="0"/>
            </a:br>
            <a:r>
              <a:rPr lang="en-US" sz="1800" b="1" dirty="0"/>
              <a:t>Overall:</a:t>
            </a:r>
            <a:r>
              <a:rPr lang="en-US" sz="1800" dirty="0"/>
              <a:t> Perform a Front-End Engineering Design (FEED) study for the retrofit of the Prairie State Generation Company’s (PSGC) coal-fired power plant with post-combustion carbon capture. The FEED study will outline the use of Mitsubishi Heavy Industries’ (MHI) Advanced KM CDR Process™ to retrofit one of PSGC’s two generating units (approximately 816 </a:t>
            </a:r>
            <a:r>
              <a:rPr lang="en-US" sz="1800" dirty="0" err="1"/>
              <a:t>MWe</a:t>
            </a:r>
            <a:r>
              <a:rPr lang="en-US" sz="1800" dirty="0"/>
              <a:t>). The FEED study will enable PSGC to move forward with actual build/operate in future work.</a:t>
            </a:r>
            <a:br>
              <a:rPr lang="en-US" sz="1800" dirty="0"/>
            </a:br>
            <a:br>
              <a:rPr lang="en-US" sz="1800" dirty="0"/>
            </a:br>
            <a:endParaRPr lang="en-US" sz="1800" dirty="0"/>
          </a:p>
        </p:txBody>
      </p:sp>
      <p:pic>
        <p:nvPicPr>
          <p:cNvPr id="3" name="Picture 2">
            <a:extLst>
              <a:ext uri="{FF2B5EF4-FFF2-40B4-BE49-F238E27FC236}">
                <a16:creationId xmlns:a16="http://schemas.microsoft.com/office/drawing/2014/main" id="{A27F1AC6-38F9-43BC-96D9-3F939CE41CE9}"/>
              </a:ext>
            </a:extLst>
          </p:cNvPr>
          <p:cNvPicPr>
            <a:picLocks noChangeAspect="1"/>
          </p:cNvPicPr>
          <p:nvPr/>
        </p:nvPicPr>
        <p:blipFill rotWithShape="1">
          <a:blip r:embed="rId2"/>
          <a:srcRect l="24514" r="24304" b="4281"/>
          <a:stretch/>
        </p:blipFill>
        <p:spPr>
          <a:xfrm>
            <a:off x="5486400" y="479124"/>
            <a:ext cx="2514601" cy="3407076"/>
          </a:xfrm>
          <a:prstGeom prst="rect">
            <a:avLst/>
          </a:prstGeom>
        </p:spPr>
      </p:pic>
      <p:sp>
        <p:nvSpPr>
          <p:cNvPr id="2" name="Slide Number Placeholder 1">
            <a:extLst>
              <a:ext uri="{FF2B5EF4-FFF2-40B4-BE49-F238E27FC236}">
                <a16:creationId xmlns:a16="http://schemas.microsoft.com/office/drawing/2014/main" id="{A1CD06A2-F60D-436C-9744-657EC22F0158}"/>
              </a:ext>
            </a:extLst>
          </p:cNvPr>
          <p:cNvSpPr>
            <a:spLocks noGrp="1"/>
          </p:cNvSpPr>
          <p:nvPr>
            <p:ph type="sldNum" sz="quarter" idx="12"/>
          </p:nvPr>
        </p:nvSpPr>
        <p:spPr/>
        <p:txBody>
          <a:bodyPr/>
          <a:lstStyle/>
          <a:p>
            <a:fld id="{47FB43CD-5BF4-4477-A170-E7008CB029A4}" type="slidenum">
              <a:rPr lang="en-US" smtClean="0"/>
              <a:t>4</a:t>
            </a:fld>
            <a:endParaRPr lang="en-US" dirty="0"/>
          </a:p>
        </p:txBody>
      </p:sp>
    </p:spTree>
    <p:extLst>
      <p:ext uri="{BB962C8B-B14F-4D97-AF65-F5344CB8AC3E}">
        <p14:creationId xmlns:p14="http://schemas.microsoft.com/office/powerpoint/2010/main" val="304252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4D245D-B7A5-470E-91F2-2E1AEB11694B}"/>
              </a:ext>
            </a:extLst>
          </p:cNvPr>
          <p:cNvSpPr>
            <a:spLocks noGrp="1"/>
          </p:cNvSpPr>
          <p:nvPr>
            <p:ph type="sldNum" sz="quarter" idx="12"/>
          </p:nvPr>
        </p:nvSpPr>
        <p:spPr/>
        <p:txBody>
          <a:bodyPr/>
          <a:lstStyle/>
          <a:p>
            <a:fld id="{3374AEC4-3C63-4AA3-B1A4-17D97B5491A7}" type="slidenum">
              <a:rPr lang="en-US" altLang="en-US" smtClean="0"/>
              <a:pPr/>
              <a:t>40</a:t>
            </a:fld>
            <a:endParaRPr lang="en-US" altLang="en-US"/>
          </a:p>
        </p:txBody>
      </p:sp>
      <p:sp>
        <p:nvSpPr>
          <p:cNvPr id="5" name="Title 1">
            <a:extLst>
              <a:ext uri="{FF2B5EF4-FFF2-40B4-BE49-F238E27FC236}">
                <a16:creationId xmlns:a16="http://schemas.microsoft.com/office/drawing/2014/main" id="{B1E0DBCE-6846-4ECE-BB8E-E9C79D3642A2}"/>
              </a:ext>
            </a:extLst>
          </p:cNvPr>
          <p:cNvSpPr txBox="1">
            <a:spLocks/>
          </p:cNvSpPr>
          <p:nvPr/>
        </p:nvSpPr>
        <p:spPr>
          <a:xfrm>
            <a:off x="457200" y="272696"/>
            <a:ext cx="8305800" cy="6344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t>Constructability Review</a:t>
            </a:r>
            <a:endParaRPr lang="en-US" sz="3200" b="1" u="sng" dirty="0">
              <a:solidFill>
                <a:srgbClr val="000000"/>
              </a:solidFill>
              <a:cs typeface="Calibri"/>
            </a:endParaRPr>
          </a:p>
        </p:txBody>
      </p:sp>
      <p:sp>
        <p:nvSpPr>
          <p:cNvPr id="7" name="TextBox 6">
            <a:extLst>
              <a:ext uri="{FF2B5EF4-FFF2-40B4-BE49-F238E27FC236}">
                <a16:creationId xmlns:a16="http://schemas.microsoft.com/office/drawing/2014/main" id="{5E447189-1DCA-413D-8BEF-31F96EABF4C3}"/>
              </a:ext>
            </a:extLst>
          </p:cNvPr>
          <p:cNvSpPr txBox="1"/>
          <p:nvPr/>
        </p:nvSpPr>
        <p:spPr>
          <a:xfrm>
            <a:off x="381000" y="1101701"/>
            <a:ext cx="29718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Mirrored arrangement limits movement of heavy lift crane</a:t>
            </a:r>
          </a:p>
          <a:p>
            <a:pPr marL="285750" indent="-285750">
              <a:buFont typeface="Arial" panose="020B0604020202020204" pitchFamily="34" charset="0"/>
              <a:buChar char="•"/>
            </a:pPr>
            <a:r>
              <a:rPr lang="en-US" dirty="0"/>
              <a:t>Modules dressed and stacked directly north of plot</a:t>
            </a:r>
          </a:p>
        </p:txBody>
      </p:sp>
      <p:pic>
        <p:nvPicPr>
          <p:cNvPr id="22" name="Picture 21">
            <a:extLst>
              <a:ext uri="{FF2B5EF4-FFF2-40B4-BE49-F238E27FC236}">
                <a16:creationId xmlns:a16="http://schemas.microsoft.com/office/drawing/2014/main" id="{950E2042-A3F3-420E-B4B2-167DC8DF3751}"/>
              </a:ext>
            </a:extLst>
          </p:cNvPr>
          <p:cNvPicPr>
            <a:picLocks noChangeAspect="1"/>
          </p:cNvPicPr>
          <p:nvPr/>
        </p:nvPicPr>
        <p:blipFill>
          <a:blip r:embed="rId3"/>
          <a:stretch>
            <a:fillRect/>
          </a:stretch>
        </p:blipFill>
        <p:spPr>
          <a:xfrm>
            <a:off x="3704194" y="1101701"/>
            <a:ext cx="4830206" cy="4028430"/>
          </a:xfrm>
          <a:prstGeom prst="rect">
            <a:avLst/>
          </a:prstGeom>
        </p:spPr>
      </p:pic>
      <p:pic>
        <p:nvPicPr>
          <p:cNvPr id="36" name="Picture 35">
            <a:extLst>
              <a:ext uri="{FF2B5EF4-FFF2-40B4-BE49-F238E27FC236}">
                <a16:creationId xmlns:a16="http://schemas.microsoft.com/office/drawing/2014/main" id="{F41D7746-55EB-4B7A-831A-B3530D5A4C4C}"/>
              </a:ext>
            </a:extLst>
          </p:cNvPr>
          <p:cNvPicPr>
            <a:picLocks noChangeAspect="1"/>
          </p:cNvPicPr>
          <p:nvPr/>
        </p:nvPicPr>
        <p:blipFill>
          <a:blip r:embed="rId4"/>
          <a:stretch>
            <a:fillRect/>
          </a:stretch>
        </p:blipFill>
        <p:spPr>
          <a:xfrm>
            <a:off x="457200" y="2864809"/>
            <a:ext cx="3886200" cy="3066222"/>
          </a:xfrm>
          <a:prstGeom prst="rect">
            <a:avLst/>
          </a:prstGeom>
        </p:spPr>
      </p:pic>
    </p:spTree>
    <p:extLst>
      <p:ext uri="{BB962C8B-B14F-4D97-AF65-F5344CB8AC3E}">
        <p14:creationId xmlns:p14="http://schemas.microsoft.com/office/powerpoint/2010/main" val="38611388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4D245D-B7A5-470E-91F2-2E1AEB11694B}"/>
              </a:ext>
            </a:extLst>
          </p:cNvPr>
          <p:cNvSpPr>
            <a:spLocks noGrp="1"/>
          </p:cNvSpPr>
          <p:nvPr>
            <p:ph type="sldNum" sz="quarter" idx="12"/>
          </p:nvPr>
        </p:nvSpPr>
        <p:spPr/>
        <p:txBody>
          <a:bodyPr/>
          <a:lstStyle/>
          <a:p>
            <a:fld id="{3374AEC4-3C63-4AA3-B1A4-17D97B5491A7}" type="slidenum">
              <a:rPr lang="en-US" altLang="en-US" smtClean="0"/>
              <a:pPr/>
              <a:t>41</a:t>
            </a:fld>
            <a:endParaRPr lang="en-US" altLang="en-US"/>
          </a:p>
        </p:txBody>
      </p:sp>
      <p:sp>
        <p:nvSpPr>
          <p:cNvPr id="5" name="Title 1">
            <a:extLst>
              <a:ext uri="{FF2B5EF4-FFF2-40B4-BE49-F238E27FC236}">
                <a16:creationId xmlns:a16="http://schemas.microsoft.com/office/drawing/2014/main" id="{B1E0DBCE-6846-4ECE-BB8E-E9C79D3642A2}"/>
              </a:ext>
            </a:extLst>
          </p:cNvPr>
          <p:cNvSpPr txBox="1">
            <a:spLocks/>
          </p:cNvSpPr>
          <p:nvPr/>
        </p:nvSpPr>
        <p:spPr>
          <a:xfrm>
            <a:off x="457200" y="272696"/>
            <a:ext cx="8305800" cy="6344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t>Constructability Review – Project Schedule</a:t>
            </a:r>
          </a:p>
        </p:txBody>
      </p:sp>
      <p:pic>
        <p:nvPicPr>
          <p:cNvPr id="6" name="Picture 5" descr="A screenshot of a computer&#10;&#10;Description automatically generated with medium confidence">
            <a:extLst>
              <a:ext uri="{FF2B5EF4-FFF2-40B4-BE49-F238E27FC236}">
                <a16:creationId xmlns:a16="http://schemas.microsoft.com/office/drawing/2014/main" id="{43D4133C-29ED-4BB6-87DC-ADCE80EB485A}"/>
              </a:ext>
            </a:extLst>
          </p:cNvPr>
          <p:cNvPicPr/>
          <p:nvPr/>
        </p:nvPicPr>
        <p:blipFill rotWithShape="1">
          <a:blip r:embed="rId2"/>
          <a:srcRect l="51861" t="14570" r="6949" b="16352"/>
          <a:stretch/>
        </p:blipFill>
        <p:spPr bwMode="auto">
          <a:xfrm>
            <a:off x="495300" y="990600"/>
            <a:ext cx="8229600" cy="43129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2901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F43EA-5537-4420-A600-5D63BA228928}"/>
              </a:ext>
            </a:extLst>
          </p:cNvPr>
          <p:cNvSpPr>
            <a:spLocks noGrp="1"/>
          </p:cNvSpPr>
          <p:nvPr>
            <p:ph type="title"/>
          </p:nvPr>
        </p:nvSpPr>
        <p:spPr>
          <a:xfrm>
            <a:off x="457200" y="274637"/>
            <a:ext cx="8305800" cy="563563"/>
          </a:xfrm>
        </p:spPr>
        <p:txBody>
          <a:bodyPr>
            <a:noAutofit/>
          </a:bodyPr>
          <a:lstStyle/>
          <a:p>
            <a:pPr algn="l"/>
            <a:r>
              <a:rPr lang="en-US" sz="3200" b="1" dirty="0"/>
              <a:t>Carbon Capture Location</a:t>
            </a:r>
            <a:endParaRPr lang="en-US" sz="3200" b="1" i="1" dirty="0">
              <a:solidFill>
                <a:srgbClr val="0070C0"/>
              </a:solidFill>
            </a:endParaRPr>
          </a:p>
        </p:txBody>
      </p:sp>
      <p:sp>
        <p:nvSpPr>
          <p:cNvPr id="4" name="Slide Number Placeholder 3">
            <a:extLst>
              <a:ext uri="{FF2B5EF4-FFF2-40B4-BE49-F238E27FC236}">
                <a16:creationId xmlns:a16="http://schemas.microsoft.com/office/drawing/2014/main" id="{34BAD15A-C07B-4BCC-BCA7-249895DDC208}"/>
              </a:ext>
            </a:extLst>
          </p:cNvPr>
          <p:cNvSpPr>
            <a:spLocks noGrp="1"/>
          </p:cNvSpPr>
          <p:nvPr>
            <p:ph type="sldNum" sz="quarter" idx="12"/>
          </p:nvPr>
        </p:nvSpPr>
        <p:spPr>
          <a:xfrm>
            <a:off x="7010400" y="6492875"/>
            <a:ext cx="2133600" cy="365125"/>
          </a:xfrm>
        </p:spPr>
        <p:txBody>
          <a:bodyPr/>
          <a:lstStyle/>
          <a:p>
            <a:fld id="{47FB43CD-5BF4-4477-A170-E7008CB029A4}" type="slidenum">
              <a:rPr lang="en-US" smtClean="0"/>
              <a:pPr/>
              <a:t>42</a:t>
            </a:fld>
            <a:endParaRPr lang="en-US" dirty="0"/>
          </a:p>
        </p:txBody>
      </p:sp>
      <p:sp>
        <p:nvSpPr>
          <p:cNvPr id="7" name="TextBox 6">
            <a:extLst>
              <a:ext uri="{FF2B5EF4-FFF2-40B4-BE49-F238E27FC236}">
                <a16:creationId xmlns:a16="http://schemas.microsoft.com/office/drawing/2014/main" id="{F6BCFDCE-0742-4ED5-A2FD-6097142DD04B}"/>
              </a:ext>
            </a:extLst>
          </p:cNvPr>
          <p:cNvSpPr txBox="1"/>
          <p:nvPr/>
        </p:nvSpPr>
        <p:spPr>
          <a:xfrm>
            <a:off x="457200" y="5029200"/>
            <a:ext cx="1143000" cy="215444"/>
          </a:xfrm>
          <a:prstGeom prst="rect">
            <a:avLst/>
          </a:prstGeom>
          <a:noFill/>
        </p:spPr>
        <p:txBody>
          <a:bodyPr wrap="square" rtlCol="0">
            <a:spAutoFit/>
          </a:bodyPr>
          <a:lstStyle/>
          <a:p>
            <a:r>
              <a:rPr lang="en-US" sz="800" dirty="0"/>
              <a:t>Source:  Google Earth</a:t>
            </a:r>
          </a:p>
        </p:txBody>
      </p:sp>
      <p:sp>
        <p:nvSpPr>
          <p:cNvPr id="11" name="Freeform: Shape 10">
            <a:extLst>
              <a:ext uri="{FF2B5EF4-FFF2-40B4-BE49-F238E27FC236}">
                <a16:creationId xmlns:a16="http://schemas.microsoft.com/office/drawing/2014/main" id="{8D0F3D54-62EB-4DCE-9C6F-52645623FD2F}"/>
              </a:ext>
            </a:extLst>
          </p:cNvPr>
          <p:cNvSpPr/>
          <p:nvPr/>
        </p:nvSpPr>
        <p:spPr>
          <a:xfrm>
            <a:off x="1060315" y="4212070"/>
            <a:ext cx="2222379" cy="1013380"/>
          </a:xfrm>
          <a:custGeom>
            <a:avLst/>
            <a:gdLst>
              <a:gd name="connsiteX0" fmla="*/ 0 w 2222379"/>
              <a:gd name="connsiteY0" fmla="*/ 632304 h 1013380"/>
              <a:gd name="connsiteX1" fmla="*/ 175098 w 2222379"/>
              <a:gd name="connsiteY1" fmla="*/ 632304 h 1013380"/>
              <a:gd name="connsiteX2" fmla="*/ 243191 w 2222379"/>
              <a:gd name="connsiteY2" fmla="*/ 651760 h 1013380"/>
              <a:gd name="connsiteX3" fmla="*/ 437745 w 2222379"/>
              <a:gd name="connsiteY3" fmla="*/ 661487 h 1013380"/>
              <a:gd name="connsiteX4" fmla="*/ 651753 w 2222379"/>
              <a:gd name="connsiteY4" fmla="*/ 690670 h 1013380"/>
              <a:gd name="connsiteX5" fmla="*/ 778213 w 2222379"/>
              <a:gd name="connsiteY5" fmla="*/ 680943 h 1013380"/>
              <a:gd name="connsiteX6" fmla="*/ 797668 w 2222379"/>
              <a:gd name="connsiteY6" fmla="*/ 710126 h 1013380"/>
              <a:gd name="connsiteX7" fmla="*/ 807396 w 2222379"/>
              <a:gd name="connsiteY7" fmla="*/ 749036 h 1013380"/>
              <a:gd name="connsiteX8" fmla="*/ 826851 w 2222379"/>
              <a:gd name="connsiteY8" fmla="*/ 768492 h 1013380"/>
              <a:gd name="connsiteX9" fmla="*/ 846306 w 2222379"/>
              <a:gd name="connsiteY9" fmla="*/ 797675 h 1013380"/>
              <a:gd name="connsiteX10" fmla="*/ 885217 w 2222379"/>
              <a:gd name="connsiteY10" fmla="*/ 817130 h 1013380"/>
              <a:gd name="connsiteX11" fmla="*/ 1031132 w 2222379"/>
              <a:gd name="connsiteY11" fmla="*/ 836585 h 1013380"/>
              <a:gd name="connsiteX12" fmla="*/ 1060315 w 2222379"/>
              <a:gd name="connsiteY12" fmla="*/ 846313 h 1013380"/>
              <a:gd name="connsiteX13" fmla="*/ 1089498 w 2222379"/>
              <a:gd name="connsiteY13" fmla="*/ 865768 h 1013380"/>
              <a:gd name="connsiteX14" fmla="*/ 1391055 w 2222379"/>
              <a:gd name="connsiteY14" fmla="*/ 875496 h 1013380"/>
              <a:gd name="connsiteX15" fmla="*/ 1498059 w 2222379"/>
              <a:gd name="connsiteY15" fmla="*/ 885224 h 1013380"/>
              <a:gd name="connsiteX16" fmla="*/ 1575881 w 2222379"/>
              <a:gd name="connsiteY16" fmla="*/ 904679 h 1013380"/>
              <a:gd name="connsiteX17" fmla="*/ 1663430 w 2222379"/>
              <a:gd name="connsiteY17" fmla="*/ 924134 h 1013380"/>
              <a:gd name="connsiteX18" fmla="*/ 1692613 w 2222379"/>
              <a:gd name="connsiteY18" fmla="*/ 933862 h 1013380"/>
              <a:gd name="connsiteX19" fmla="*/ 2003898 w 2222379"/>
              <a:gd name="connsiteY19" fmla="*/ 924134 h 1013380"/>
              <a:gd name="connsiteX20" fmla="*/ 2130357 w 2222379"/>
              <a:gd name="connsiteY20" fmla="*/ 904679 h 1013380"/>
              <a:gd name="connsiteX21" fmla="*/ 2101174 w 2222379"/>
              <a:gd name="connsiteY21" fmla="*/ 914407 h 1013380"/>
              <a:gd name="connsiteX22" fmla="*/ 2042808 w 2222379"/>
              <a:gd name="connsiteY22" fmla="*/ 924134 h 1013380"/>
              <a:gd name="connsiteX23" fmla="*/ 1867711 w 2222379"/>
              <a:gd name="connsiteY23" fmla="*/ 982500 h 1013380"/>
              <a:gd name="connsiteX24" fmla="*/ 1712068 w 2222379"/>
              <a:gd name="connsiteY24" fmla="*/ 1011683 h 1013380"/>
              <a:gd name="connsiteX25" fmla="*/ 1770434 w 2222379"/>
              <a:gd name="connsiteY25" fmla="*/ 1001956 h 1013380"/>
              <a:gd name="connsiteX26" fmla="*/ 1838528 w 2222379"/>
              <a:gd name="connsiteY26" fmla="*/ 982500 h 1013380"/>
              <a:gd name="connsiteX27" fmla="*/ 1955259 w 2222379"/>
              <a:gd name="connsiteY27" fmla="*/ 972773 h 1013380"/>
              <a:gd name="connsiteX28" fmla="*/ 2023353 w 2222379"/>
              <a:gd name="connsiteY28" fmla="*/ 953317 h 1013380"/>
              <a:gd name="connsiteX29" fmla="*/ 2091447 w 2222379"/>
              <a:gd name="connsiteY29" fmla="*/ 924134 h 1013380"/>
              <a:gd name="connsiteX30" fmla="*/ 2120630 w 2222379"/>
              <a:gd name="connsiteY30" fmla="*/ 904679 h 1013380"/>
              <a:gd name="connsiteX31" fmla="*/ 2178996 w 2222379"/>
              <a:gd name="connsiteY31" fmla="*/ 875496 h 1013380"/>
              <a:gd name="connsiteX32" fmla="*/ 2188723 w 2222379"/>
              <a:gd name="connsiteY32" fmla="*/ 350202 h 1013380"/>
              <a:gd name="connsiteX33" fmla="*/ 2198451 w 2222379"/>
              <a:gd name="connsiteY33" fmla="*/ 321019 h 1013380"/>
              <a:gd name="connsiteX34" fmla="*/ 1887166 w 2222379"/>
              <a:gd name="connsiteY34" fmla="*/ 321019 h 1013380"/>
              <a:gd name="connsiteX35" fmla="*/ 1634247 w 2222379"/>
              <a:gd name="connsiteY35" fmla="*/ 340475 h 1013380"/>
              <a:gd name="connsiteX36" fmla="*/ 1245140 w 2222379"/>
              <a:gd name="connsiteY36" fmla="*/ 350202 h 1013380"/>
              <a:gd name="connsiteX37" fmla="*/ 953311 w 2222379"/>
              <a:gd name="connsiteY37" fmla="*/ 340475 h 1013380"/>
              <a:gd name="connsiteX38" fmla="*/ 943583 w 2222379"/>
              <a:gd name="connsiteY38" fmla="*/ 175104 h 1013380"/>
              <a:gd name="connsiteX39" fmla="*/ 904672 w 2222379"/>
              <a:gd name="connsiteY39" fmla="*/ 116739 h 1013380"/>
              <a:gd name="connsiteX40" fmla="*/ 875489 w 2222379"/>
              <a:gd name="connsiteY40" fmla="*/ 107011 h 1013380"/>
              <a:gd name="connsiteX41" fmla="*/ 836579 w 2222379"/>
              <a:gd name="connsiteY41" fmla="*/ 97283 h 1013380"/>
              <a:gd name="connsiteX42" fmla="*/ 778213 w 2222379"/>
              <a:gd name="connsiteY42" fmla="*/ 77828 h 1013380"/>
              <a:gd name="connsiteX43" fmla="*/ 661481 w 2222379"/>
              <a:gd name="connsiteY43" fmla="*/ 68100 h 1013380"/>
              <a:gd name="connsiteX44" fmla="*/ 622570 w 2222379"/>
              <a:gd name="connsiteY44" fmla="*/ 58373 h 1013380"/>
              <a:gd name="connsiteX45" fmla="*/ 525294 w 2222379"/>
              <a:gd name="connsiteY45" fmla="*/ 38917 h 1013380"/>
              <a:gd name="connsiteX46" fmla="*/ 457200 w 2222379"/>
              <a:gd name="connsiteY46" fmla="*/ 19462 h 1013380"/>
              <a:gd name="connsiteX47" fmla="*/ 379379 w 2222379"/>
              <a:gd name="connsiteY47" fmla="*/ 9734 h 1013380"/>
              <a:gd name="connsiteX48" fmla="*/ 321013 w 2222379"/>
              <a:gd name="connsiteY48" fmla="*/ 7 h 101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22379" h="1013380">
                <a:moveTo>
                  <a:pt x="0" y="632304"/>
                </a:moveTo>
                <a:cubicBezTo>
                  <a:pt x="81825" y="615940"/>
                  <a:pt x="53301" y="617080"/>
                  <a:pt x="175098" y="632304"/>
                </a:cubicBezTo>
                <a:cubicBezTo>
                  <a:pt x="276406" y="644967"/>
                  <a:pt x="116832" y="641230"/>
                  <a:pt x="243191" y="651760"/>
                </a:cubicBezTo>
                <a:cubicBezTo>
                  <a:pt x="307899" y="657152"/>
                  <a:pt x="372894" y="658245"/>
                  <a:pt x="437745" y="661487"/>
                </a:cubicBezTo>
                <a:cubicBezTo>
                  <a:pt x="545425" y="697382"/>
                  <a:pt x="475643" y="679664"/>
                  <a:pt x="651753" y="690670"/>
                </a:cubicBezTo>
                <a:cubicBezTo>
                  <a:pt x="693906" y="687428"/>
                  <a:pt x="736306" y="675355"/>
                  <a:pt x="778213" y="680943"/>
                </a:cubicBezTo>
                <a:cubicBezTo>
                  <a:pt x="789802" y="682488"/>
                  <a:pt x="793063" y="699380"/>
                  <a:pt x="797668" y="710126"/>
                </a:cubicBezTo>
                <a:cubicBezTo>
                  <a:pt x="802934" y="722414"/>
                  <a:pt x="801417" y="737078"/>
                  <a:pt x="807396" y="749036"/>
                </a:cubicBezTo>
                <a:cubicBezTo>
                  <a:pt x="811498" y="757239"/>
                  <a:pt x="821122" y="761330"/>
                  <a:pt x="826851" y="768492"/>
                </a:cubicBezTo>
                <a:cubicBezTo>
                  <a:pt x="834154" y="777621"/>
                  <a:pt x="837325" y="790191"/>
                  <a:pt x="846306" y="797675"/>
                </a:cubicBezTo>
                <a:cubicBezTo>
                  <a:pt x="857446" y="806958"/>
                  <a:pt x="871460" y="812544"/>
                  <a:pt x="885217" y="817130"/>
                </a:cubicBezTo>
                <a:cubicBezTo>
                  <a:pt x="919761" y="828645"/>
                  <a:pt x="1008163" y="834288"/>
                  <a:pt x="1031132" y="836585"/>
                </a:cubicBezTo>
                <a:cubicBezTo>
                  <a:pt x="1040860" y="839828"/>
                  <a:pt x="1051144" y="841727"/>
                  <a:pt x="1060315" y="846313"/>
                </a:cubicBezTo>
                <a:cubicBezTo>
                  <a:pt x="1070772" y="851541"/>
                  <a:pt x="1077852" y="864740"/>
                  <a:pt x="1089498" y="865768"/>
                </a:cubicBezTo>
                <a:cubicBezTo>
                  <a:pt x="1189680" y="874608"/>
                  <a:pt x="1290536" y="872253"/>
                  <a:pt x="1391055" y="875496"/>
                </a:cubicBezTo>
                <a:cubicBezTo>
                  <a:pt x="1426723" y="878739"/>
                  <a:pt x="1462682" y="879638"/>
                  <a:pt x="1498059" y="885224"/>
                </a:cubicBezTo>
                <a:cubicBezTo>
                  <a:pt x="1524471" y="889394"/>
                  <a:pt x="1549661" y="899435"/>
                  <a:pt x="1575881" y="904679"/>
                </a:cubicBezTo>
                <a:cubicBezTo>
                  <a:pt x="1609298" y="911363"/>
                  <a:pt x="1631387" y="914979"/>
                  <a:pt x="1663430" y="924134"/>
                </a:cubicBezTo>
                <a:cubicBezTo>
                  <a:pt x="1673289" y="926951"/>
                  <a:pt x="1682885" y="930619"/>
                  <a:pt x="1692613" y="933862"/>
                </a:cubicBezTo>
                <a:lnTo>
                  <a:pt x="2003898" y="924134"/>
                </a:lnTo>
                <a:cubicBezTo>
                  <a:pt x="2091675" y="919954"/>
                  <a:pt x="2076459" y="922646"/>
                  <a:pt x="2130357" y="904679"/>
                </a:cubicBezTo>
                <a:cubicBezTo>
                  <a:pt x="2173364" y="861674"/>
                  <a:pt x="2136689" y="901493"/>
                  <a:pt x="2101174" y="914407"/>
                </a:cubicBezTo>
                <a:cubicBezTo>
                  <a:pt x="2082638" y="921147"/>
                  <a:pt x="2062263" y="920892"/>
                  <a:pt x="2042808" y="924134"/>
                </a:cubicBezTo>
                <a:cubicBezTo>
                  <a:pt x="1984442" y="943589"/>
                  <a:pt x="1928615" y="973799"/>
                  <a:pt x="1867711" y="982500"/>
                </a:cubicBezTo>
                <a:cubicBezTo>
                  <a:pt x="1819211" y="989429"/>
                  <a:pt x="1757866" y="996416"/>
                  <a:pt x="1712068" y="1011683"/>
                </a:cubicBezTo>
                <a:cubicBezTo>
                  <a:pt x="1693357" y="1017920"/>
                  <a:pt x="1750979" y="1005198"/>
                  <a:pt x="1770434" y="1001956"/>
                </a:cubicBezTo>
                <a:cubicBezTo>
                  <a:pt x="1789817" y="995495"/>
                  <a:pt x="1818985" y="984943"/>
                  <a:pt x="1838528" y="982500"/>
                </a:cubicBezTo>
                <a:cubicBezTo>
                  <a:pt x="1877272" y="977657"/>
                  <a:pt x="1916349" y="976015"/>
                  <a:pt x="1955259" y="972773"/>
                </a:cubicBezTo>
                <a:cubicBezTo>
                  <a:pt x="1967728" y="969656"/>
                  <a:pt x="2009396" y="960295"/>
                  <a:pt x="2023353" y="953317"/>
                </a:cubicBezTo>
                <a:cubicBezTo>
                  <a:pt x="2090530" y="919728"/>
                  <a:pt x="2010466" y="944380"/>
                  <a:pt x="2091447" y="924134"/>
                </a:cubicBezTo>
                <a:cubicBezTo>
                  <a:pt x="2101175" y="917649"/>
                  <a:pt x="2109884" y="909284"/>
                  <a:pt x="2120630" y="904679"/>
                </a:cubicBezTo>
                <a:cubicBezTo>
                  <a:pt x="2183378" y="877787"/>
                  <a:pt x="2139837" y="914653"/>
                  <a:pt x="2178996" y="875496"/>
                </a:cubicBezTo>
                <a:cubicBezTo>
                  <a:pt x="2182238" y="700398"/>
                  <a:pt x="2176020" y="524869"/>
                  <a:pt x="2188723" y="350202"/>
                </a:cubicBezTo>
                <a:cubicBezTo>
                  <a:pt x="2192148" y="303114"/>
                  <a:pt x="2255978" y="378549"/>
                  <a:pt x="2198451" y="321019"/>
                </a:cubicBezTo>
                <a:cubicBezTo>
                  <a:pt x="2042156" y="347069"/>
                  <a:pt x="2222708" y="321019"/>
                  <a:pt x="1887166" y="321019"/>
                </a:cubicBezTo>
                <a:cubicBezTo>
                  <a:pt x="1511735" y="321019"/>
                  <a:pt x="1872791" y="330739"/>
                  <a:pt x="1634247" y="340475"/>
                </a:cubicBezTo>
                <a:cubicBezTo>
                  <a:pt x="1504612" y="345766"/>
                  <a:pt x="1374842" y="346960"/>
                  <a:pt x="1245140" y="350202"/>
                </a:cubicBezTo>
                <a:cubicBezTo>
                  <a:pt x="1147864" y="346960"/>
                  <a:pt x="1037481" y="389348"/>
                  <a:pt x="953311" y="340475"/>
                </a:cubicBezTo>
                <a:cubicBezTo>
                  <a:pt x="905558" y="312748"/>
                  <a:pt x="949078" y="230049"/>
                  <a:pt x="943583" y="175104"/>
                </a:cubicBezTo>
                <a:cubicBezTo>
                  <a:pt x="941033" y="149607"/>
                  <a:pt x="925639" y="130717"/>
                  <a:pt x="904672" y="116739"/>
                </a:cubicBezTo>
                <a:cubicBezTo>
                  <a:pt x="896140" y="111051"/>
                  <a:pt x="885348" y="109828"/>
                  <a:pt x="875489" y="107011"/>
                </a:cubicBezTo>
                <a:cubicBezTo>
                  <a:pt x="862634" y="103338"/>
                  <a:pt x="849384" y="101125"/>
                  <a:pt x="836579" y="97283"/>
                </a:cubicBezTo>
                <a:cubicBezTo>
                  <a:pt x="816936" y="91390"/>
                  <a:pt x="798650" y="79531"/>
                  <a:pt x="778213" y="77828"/>
                </a:cubicBezTo>
                <a:lnTo>
                  <a:pt x="661481" y="68100"/>
                </a:lnTo>
                <a:cubicBezTo>
                  <a:pt x="648511" y="64858"/>
                  <a:pt x="635643" y="61174"/>
                  <a:pt x="622570" y="58373"/>
                </a:cubicBezTo>
                <a:cubicBezTo>
                  <a:pt x="590236" y="51444"/>
                  <a:pt x="556665" y="49373"/>
                  <a:pt x="525294" y="38917"/>
                </a:cubicBezTo>
                <a:cubicBezTo>
                  <a:pt x="502167" y="31209"/>
                  <a:pt x="481625" y="23533"/>
                  <a:pt x="457200" y="19462"/>
                </a:cubicBezTo>
                <a:cubicBezTo>
                  <a:pt x="431413" y="15164"/>
                  <a:pt x="405217" y="13709"/>
                  <a:pt x="379379" y="9734"/>
                </a:cubicBezTo>
                <a:cubicBezTo>
                  <a:pt x="312019" y="-629"/>
                  <a:pt x="350322" y="7"/>
                  <a:pt x="321013" y="7"/>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7E69922-6CD0-4BAD-A9D3-00282E3397FD}"/>
              </a:ext>
            </a:extLst>
          </p:cNvPr>
          <p:cNvPicPr>
            <a:picLocks noChangeAspect="1"/>
          </p:cNvPicPr>
          <p:nvPr/>
        </p:nvPicPr>
        <p:blipFill rotWithShape="1">
          <a:blip r:embed="rId2"/>
          <a:srcRect l="13909" t="30576" r="64225" b="33916"/>
          <a:stretch/>
        </p:blipFill>
        <p:spPr>
          <a:xfrm>
            <a:off x="457200" y="1143000"/>
            <a:ext cx="8258350" cy="4191000"/>
          </a:xfrm>
          <a:prstGeom prst="rect">
            <a:avLst/>
          </a:prstGeom>
        </p:spPr>
      </p:pic>
      <p:cxnSp>
        <p:nvCxnSpPr>
          <p:cNvPr id="6" name="Straight Connector 5">
            <a:extLst>
              <a:ext uri="{FF2B5EF4-FFF2-40B4-BE49-F238E27FC236}">
                <a16:creationId xmlns:a16="http://schemas.microsoft.com/office/drawing/2014/main" id="{5D3F8AF3-D868-4EF6-9968-6A7C86ACC154}"/>
              </a:ext>
            </a:extLst>
          </p:cNvPr>
          <p:cNvCxnSpPr>
            <a:cxnSpLocks/>
          </p:cNvCxnSpPr>
          <p:nvPr/>
        </p:nvCxnSpPr>
        <p:spPr>
          <a:xfrm flipV="1">
            <a:off x="7010400" y="2286000"/>
            <a:ext cx="838200" cy="76200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5618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F43EA-5537-4420-A600-5D63BA228928}"/>
              </a:ext>
            </a:extLst>
          </p:cNvPr>
          <p:cNvSpPr>
            <a:spLocks noGrp="1"/>
          </p:cNvSpPr>
          <p:nvPr>
            <p:ph type="title"/>
          </p:nvPr>
        </p:nvSpPr>
        <p:spPr>
          <a:xfrm>
            <a:off x="457200" y="274637"/>
            <a:ext cx="8305800" cy="563563"/>
          </a:xfrm>
        </p:spPr>
        <p:txBody>
          <a:bodyPr>
            <a:noAutofit/>
          </a:bodyPr>
          <a:lstStyle/>
          <a:p>
            <a:pPr algn="l"/>
            <a:r>
              <a:rPr lang="en-US" sz="3200" b="1" dirty="0"/>
              <a:t>Carbon Capture Facility</a:t>
            </a:r>
            <a:endParaRPr lang="en-US" sz="3200" b="1" i="1" dirty="0">
              <a:solidFill>
                <a:srgbClr val="0070C0"/>
              </a:solidFill>
            </a:endParaRPr>
          </a:p>
        </p:txBody>
      </p:sp>
      <p:sp>
        <p:nvSpPr>
          <p:cNvPr id="4" name="Slide Number Placeholder 3">
            <a:extLst>
              <a:ext uri="{FF2B5EF4-FFF2-40B4-BE49-F238E27FC236}">
                <a16:creationId xmlns:a16="http://schemas.microsoft.com/office/drawing/2014/main" id="{34BAD15A-C07B-4BCC-BCA7-249895DDC208}"/>
              </a:ext>
            </a:extLst>
          </p:cNvPr>
          <p:cNvSpPr>
            <a:spLocks noGrp="1"/>
          </p:cNvSpPr>
          <p:nvPr>
            <p:ph type="sldNum" sz="quarter" idx="12"/>
          </p:nvPr>
        </p:nvSpPr>
        <p:spPr/>
        <p:txBody>
          <a:bodyPr/>
          <a:lstStyle/>
          <a:p>
            <a:fld id="{47FB43CD-5BF4-4477-A170-E7008CB029A4}" type="slidenum">
              <a:rPr lang="en-US" smtClean="0"/>
              <a:pPr/>
              <a:t>43</a:t>
            </a:fld>
            <a:endParaRPr lang="en-US" dirty="0"/>
          </a:p>
        </p:txBody>
      </p:sp>
      <p:sp>
        <p:nvSpPr>
          <p:cNvPr id="11" name="Freeform: Shape 10">
            <a:extLst>
              <a:ext uri="{FF2B5EF4-FFF2-40B4-BE49-F238E27FC236}">
                <a16:creationId xmlns:a16="http://schemas.microsoft.com/office/drawing/2014/main" id="{8D0F3D54-62EB-4DCE-9C6F-52645623FD2F}"/>
              </a:ext>
            </a:extLst>
          </p:cNvPr>
          <p:cNvSpPr/>
          <p:nvPr/>
        </p:nvSpPr>
        <p:spPr>
          <a:xfrm>
            <a:off x="1060315" y="4212070"/>
            <a:ext cx="2222379" cy="1013380"/>
          </a:xfrm>
          <a:custGeom>
            <a:avLst/>
            <a:gdLst>
              <a:gd name="connsiteX0" fmla="*/ 0 w 2222379"/>
              <a:gd name="connsiteY0" fmla="*/ 632304 h 1013380"/>
              <a:gd name="connsiteX1" fmla="*/ 175098 w 2222379"/>
              <a:gd name="connsiteY1" fmla="*/ 632304 h 1013380"/>
              <a:gd name="connsiteX2" fmla="*/ 243191 w 2222379"/>
              <a:gd name="connsiteY2" fmla="*/ 651760 h 1013380"/>
              <a:gd name="connsiteX3" fmla="*/ 437745 w 2222379"/>
              <a:gd name="connsiteY3" fmla="*/ 661487 h 1013380"/>
              <a:gd name="connsiteX4" fmla="*/ 651753 w 2222379"/>
              <a:gd name="connsiteY4" fmla="*/ 690670 h 1013380"/>
              <a:gd name="connsiteX5" fmla="*/ 778213 w 2222379"/>
              <a:gd name="connsiteY5" fmla="*/ 680943 h 1013380"/>
              <a:gd name="connsiteX6" fmla="*/ 797668 w 2222379"/>
              <a:gd name="connsiteY6" fmla="*/ 710126 h 1013380"/>
              <a:gd name="connsiteX7" fmla="*/ 807396 w 2222379"/>
              <a:gd name="connsiteY7" fmla="*/ 749036 h 1013380"/>
              <a:gd name="connsiteX8" fmla="*/ 826851 w 2222379"/>
              <a:gd name="connsiteY8" fmla="*/ 768492 h 1013380"/>
              <a:gd name="connsiteX9" fmla="*/ 846306 w 2222379"/>
              <a:gd name="connsiteY9" fmla="*/ 797675 h 1013380"/>
              <a:gd name="connsiteX10" fmla="*/ 885217 w 2222379"/>
              <a:gd name="connsiteY10" fmla="*/ 817130 h 1013380"/>
              <a:gd name="connsiteX11" fmla="*/ 1031132 w 2222379"/>
              <a:gd name="connsiteY11" fmla="*/ 836585 h 1013380"/>
              <a:gd name="connsiteX12" fmla="*/ 1060315 w 2222379"/>
              <a:gd name="connsiteY12" fmla="*/ 846313 h 1013380"/>
              <a:gd name="connsiteX13" fmla="*/ 1089498 w 2222379"/>
              <a:gd name="connsiteY13" fmla="*/ 865768 h 1013380"/>
              <a:gd name="connsiteX14" fmla="*/ 1391055 w 2222379"/>
              <a:gd name="connsiteY14" fmla="*/ 875496 h 1013380"/>
              <a:gd name="connsiteX15" fmla="*/ 1498059 w 2222379"/>
              <a:gd name="connsiteY15" fmla="*/ 885224 h 1013380"/>
              <a:gd name="connsiteX16" fmla="*/ 1575881 w 2222379"/>
              <a:gd name="connsiteY16" fmla="*/ 904679 h 1013380"/>
              <a:gd name="connsiteX17" fmla="*/ 1663430 w 2222379"/>
              <a:gd name="connsiteY17" fmla="*/ 924134 h 1013380"/>
              <a:gd name="connsiteX18" fmla="*/ 1692613 w 2222379"/>
              <a:gd name="connsiteY18" fmla="*/ 933862 h 1013380"/>
              <a:gd name="connsiteX19" fmla="*/ 2003898 w 2222379"/>
              <a:gd name="connsiteY19" fmla="*/ 924134 h 1013380"/>
              <a:gd name="connsiteX20" fmla="*/ 2130357 w 2222379"/>
              <a:gd name="connsiteY20" fmla="*/ 904679 h 1013380"/>
              <a:gd name="connsiteX21" fmla="*/ 2101174 w 2222379"/>
              <a:gd name="connsiteY21" fmla="*/ 914407 h 1013380"/>
              <a:gd name="connsiteX22" fmla="*/ 2042808 w 2222379"/>
              <a:gd name="connsiteY22" fmla="*/ 924134 h 1013380"/>
              <a:gd name="connsiteX23" fmla="*/ 1867711 w 2222379"/>
              <a:gd name="connsiteY23" fmla="*/ 982500 h 1013380"/>
              <a:gd name="connsiteX24" fmla="*/ 1712068 w 2222379"/>
              <a:gd name="connsiteY24" fmla="*/ 1011683 h 1013380"/>
              <a:gd name="connsiteX25" fmla="*/ 1770434 w 2222379"/>
              <a:gd name="connsiteY25" fmla="*/ 1001956 h 1013380"/>
              <a:gd name="connsiteX26" fmla="*/ 1838528 w 2222379"/>
              <a:gd name="connsiteY26" fmla="*/ 982500 h 1013380"/>
              <a:gd name="connsiteX27" fmla="*/ 1955259 w 2222379"/>
              <a:gd name="connsiteY27" fmla="*/ 972773 h 1013380"/>
              <a:gd name="connsiteX28" fmla="*/ 2023353 w 2222379"/>
              <a:gd name="connsiteY28" fmla="*/ 953317 h 1013380"/>
              <a:gd name="connsiteX29" fmla="*/ 2091447 w 2222379"/>
              <a:gd name="connsiteY29" fmla="*/ 924134 h 1013380"/>
              <a:gd name="connsiteX30" fmla="*/ 2120630 w 2222379"/>
              <a:gd name="connsiteY30" fmla="*/ 904679 h 1013380"/>
              <a:gd name="connsiteX31" fmla="*/ 2178996 w 2222379"/>
              <a:gd name="connsiteY31" fmla="*/ 875496 h 1013380"/>
              <a:gd name="connsiteX32" fmla="*/ 2188723 w 2222379"/>
              <a:gd name="connsiteY32" fmla="*/ 350202 h 1013380"/>
              <a:gd name="connsiteX33" fmla="*/ 2198451 w 2222379"/>
              <a:gd name="connsiteY33" fmla="*/ 321019 h 1013380"/>
              <a:gd name="connsiteX34" fmla="*/ 1887166 w 2222379"/>
              <a:gd name="connsiteY34" fmla="*/ 321019 h 1013380"/>
              <a:gd name="connsiteX35" fmla="*/ 1634247 w 2222379"/>
              <a:gd name="connsiteY35" fmla="*/ 340475 h 1013380"/>
              <a:gd name="connsiteX36" fmla="*/ 1245140 w 2222379"/>
              <a:gd name="connsiteY36" fmla="*/ 350202 h 1013380"/>
              <a:gd name="connsiteX37" fmla="*/ 953311 w 2222379"/>
              <a:gd name="connsiteY37" fmla="*/ 340475 h 1013380"/>
              <a:gd name="connsiteX38" fmla="*/ 943583 w 2222379"/>
              <a:gd name="connsiteY38" fmla="*/ 175104 h 1013380"/>
              <a:gd name="connsiteX39" fmla="*/ 904672 w 2222379"/>
              <a:gd name="connsiteY39" fmla="*/ 116739 h 1013380"/>
              <a:gd name="connsiteX40" fmla="*/ 875489 w 2222379"/>
              <a:gd name="connsiteY40" fmla="*/ 107011 h 1013380"/>
              <a:gd name="connsiteX41" fmla="*/ 836579 w 2222379"/>
              <a:gd name="connsiteY41" fmla="*/ 97283 h 1013380"/>
              <a:gd name="connsiteX42" fmla="*/ 778213 w 2222379"/>
              <a:gd name="connsiteY42" fmla="*/ 77828 h 1013380"/>
              <a:gd name="connsiteX43" fmla="*/ 661481 w 2222379"/>
              <a:gd name="connsiteY43" fmla="*/ 68100 h 1013380"/>
              <a:gd name="connsiteX44" fmla="*/ 622570 w 2222379"/>
              <a:gd name="connsiteY44" fmla="*/ 58373 h 1013380"/>
              <a:gd name="connsiteX45" fmla="*/ 525294 w 2222379"/>
              <a:gd name="connsiteY45" fmla="*/ 38917 h 1013380"/>
              <a:gd name="connsiteX46" fmla="*/ 457200 w 2222379"/>
              <a:gd name="connsiteY46" fmla="*/ 19462 h 1013380"/>
              <a:gd name="connsiteX47" fmla="*/ 379379 w 2222379"/>
              <a:gd name="connsiteY47" fmla="*/ 9734 h 1013380"/>
              <a:gd name="connsiteX48" fmla="*/ 321013 w 2222379"/>
              <a:gd name="connsiteY48" fmla="*/ 7 h 101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22379" h="1013380">
                <a:moveTo>
                  <a:pt x="0" y="632304"/>
                </a:moveTo>
                <a:cubicBezTo>
                  <a:pt x="81825" y="615940"/>
                  <a:pt x="53301" y="617080"/>
                  <a:pt x="175098" y="632304"/>
                </a:cubicBezTo>
                <a:cubicBezTo>
                  <a:pt x="276406" y="644967"/>
                  <a:pt x="116832" y="641230"/>
                  <a:pt x="243191" y="651760"/>
                </a:cubicBezTo>
                <a:cubicBezTo>
                  <a:pt x="307899" y="657152"/>
                  <a:pt x="372894" y="658245"/>
                  <a:pt x="437745" y="661487"/>
                </a:cubicBezTo>
                <a:cubicBezTo>
                  <a:pt x="545425" y="697382"/>
                  <a:pt x="475643" y="679664"/>
                  <a:pt x="651753" y="690670"/>
                </a:cubicBezTo>
                <a:cubicBezTo>
                  <a:pt x="693906" y="687428"/>
                  <a:pt x="736306" y="675355"/>
                  <a:pt x="778213" y="680943"/>
                </a:cubicBezTo>
                <a:cubicBezTo>
                  <a:pt x="789802" y="682488"/>
                  <a:pt x="793063" y="699380"/>
                  <a:pt x="797668" y="710126"/>
                </a:cubicBezTo>
                <a:cubicBezTo>
                  <a:pt x="802934" y="722414"/>
                  <a:pt x="801417" y="737078"/>
                  <a:pt x="807396" y="749036"/>
                </a:cubicBezTo>
                <a:cubicBezTo>
                  <a:pt x="811498" y="757239"/>
                  <a:pt x="821122" y="761330"/>
                  <a:pt x="826851" y="768492"/>
                </a:cubicBezTo>
                <a:cubicBezTo>
                  <a:pt x="834154" y="777621"/>
                  <a:pt x="837325" y="790191"/>
                  <a:pt x="846306" y="797675"/>
                </a:cubicBezTo>
                <a:cubicBezTo>
                  <a:pt x="857446" y="806958"/>
                  <a:pt x="871460" y="812544"/>
                  <a:pt x="885217" y="817130"/>
                </a:cubicBezTo>
                <a:cubicBezTo>
                  <a:pt x="919761" y="828645"/>
                  <a:pt x="1008163" y="834288"/>
                  <a:pt x="1031132" y="836585"/>
                </a:cubicBezTo>
                <a:cubicBezTo>
                  <a:pt x="1040860" y="839828"/>
                  <a:pt x="1051144" y="841727"/>
                  <a:pt x="1060315" y="846313"/>
                </a:cubicBezTo>
                <a:cubicBezTo>
                  <a:pt x="1070772" y="851541"/>
                  <a:pt x="1077852" y="864740"/>
                  <a:pt x="1089498" y="865768"/>
                </a:cubicBezTo>
                <a:cubicBezTo>
                  <a:pt x="1189680" y="874608"/>
                  <a:pt x="1290536" y="872253"/>
                  <a:pt x="1391055" y="875496"/>
                </a:cubicBezTo>
                <a:cubicBezTo>
                  <a:pt x="1426723" y="878739"/>
                  <a:pt x="1462682" y="879638"/>
                  <a:pt x="1498059" y="885224"/>
                </a:cubicBezTo>
                <a:cubicBezTo>
                  <a:pt x="1524471" y="889394"/>
                  <a:pt x="1549661" y="899435"/>
                  <a:pt x="1575881" y="904679"/>
                </a:cubicBezTo>
                <a:cubicBezTo>
                  <a:pt x="1609298" y="911363"/>
                  <a:pt x="1631387" y="914979"/>
                  <a:pt x="1663430" y="924134"/>
                </a:cubicBezTo>
                <a:cubicBezTo>
                  <a:pt x="1673289" y="926951"/>
                  <a:pt x="1682885" y="930619"/>
                  <a:pt x="1692613" y="933862"/>
                </a:cubicBezTo>
                <a:lnTo>
                  <a:pt x="2003898" y="924134"/>
                </a:lnTo>
                <a:cubicBezTo>
                  <a:pt x="2091675" y="919954"/>
                  <a:pt x="2076459" y="922646"/>
                  <a:pt x="2130357" y="904679"/>
                </a:cubicBezTo>
                <a:cubicBezTo>
                  <a:pt x="2173364" y="861674"/>
                  <a:pt x="2136689" y="901493"/>
                  <a:pt x="2101174" y="914407"/>
                </a:cubicBezTo>
                <a:cubicBezTo>
                  <a:pt x="2082638" y="921147"/>
                  <a:pt x="2062263" y="920892"/>
                  <a:pt x="2042808" y="924134"/>
                </a:cubicBezTo>
                <a:cubicBezTo>
                  <a:pt x="1984442" y="943589"/>
                  <a:pt x="1928615" y="973799"/>
                  <a:pt x="1867711" y="982500"/>
                </a:cubicBezTo>
                <a:cubicBezTo>
                  <a:pt x="1819211" y="989429"/>
                  <a:pt x="1757866" y="996416"/>
                  <a:pt x="1712068" y="1011683"/>
                </a:cubicBezTo>
                <a:cubicBezTo>
                  <a:pt x="1693357" y="1017920"/>
                  <a:pt x="1750979" y="1005198"/>
                  <a:pt x="1770434" y="1001956"/>
                </a:cubicBezTo>
                <a:cubicBezTo>
                  <a:pt x="1789817" y="995495"/>
                  <a:pt x="1818985" y="984943"/>
                  <a:pt x="1838528" y="982500"/>
                </a:cubicBezTo>
                <a:cubicBezTo>
                  <a:pt x="1877272" y="977657"/>
                  <a:pt x="1916349" y="976015"/>
                  <a:pt x="1955259" y="972773"/>
                </a:cubicBezTo>
                <a:cubicBezTo>
                  <a:pt x="1967728" y="969656"/>
                  <a:pt x="2009396" y="960295"/>
                  <a:pt x="2023353" y="953317"/>
                </a:cubicBezTo>
                <a:cubicBezTo>
                  <a:pt x="2090530" y="919728"/>
                  <a:pt x="2010466" y="944380"/>
                  <a:pt x="2091447" y="924134"/>
                </a:cubicBezTo>
                <a:cubicBezTo>
                  <a:pt x="2101175" y="917649"/>
                  <a:pt x="2109884" y="909284"/>
                  <a:pt x="2120630" y="904679"/>
                </a:cubicBezTo>
                <a:cubicBezTo>
                  <a:pt x="2183378" y="877787"/>
                  <a:pt x="2139837" y="914653"/>
                  <a:pt x="2178996" y="875496"/>
                </a:cubicBezTo>
                <a:cubicBezTo>
                  <a:pt x="2182238" y="700398"/>
                  <a:pt x="2176020" y="524869"/>
                  <a:pt x="2188723" y="350202"/>
                </a:cubicBezTo>
                <a:cubicBezTo>
                  <a:pt x="2192148" y="303114"/>
                  <a:pt x="2255978" y="378549"/>
                  <a:pt x="2198451" y="321019"/>
                </a:cubicBezTo>
                <a:cubicBezTo>
                  <a:pt x="2042156" y="347069"/>
                  <a:pt x="2222708" y="321019"/>
                  <a:pt x="1887166" y="321019"/>
                </a:cubicBezTo>
                <a:cubicBezTo>
                  <a:pt x="1511735" y="321019"/>
                  <a:pt x="1872791" y="330739"/>
                  <a:pt x="1634247" y="340475"/>
                </a:cubicBezTo>
                <a:cubicBezTo>
                  <a:pt x="1504612" y="345766"/>
                  <a:pt x="1374842" y="346960"/>
                  <a:pt x="1245140" y="350202"/>
                </a:cubicBezTo>
                <a:cubicBezTo>
                  <a:pt x="1147864" y="346960"/>
                  <a:pt x="1037481" y="389348"/>
                  <a:pt x="953311" y="340475"/>
                </a:cubicBezTo>
                <a:cubicBezTo>
                  <a:pt x="905558" y="312748"/>
                  <a:pt x="949078" y="230049"/>
                  <a:pt x="943583" y="175104"/>
                </a:cubicBezTo>
                <a:cubicBezTo>
                  <a:pt x="941033" y="149607"/>
                  <a:pt x="925639" y="130717"/>
                  <a:pt x="904672" y="116739"/>
                </a:cubicBezTo>
                <a:cubicBezTo>
                  <a:pt x="896140" y="111051"/>
                  <a:pt x="885348" y="109828"/>
                  <a:pt x="875489" y="107011"/>
                </a:cubicBezTo>
                <a:cubicBezTo>
                  <a:pt x="862634" y="103338"/>
                  <a:pt x="849384" y="101125"/>
                  <a:pt x="836579" y="97283"/>
                </a:cubicBezTo>
                <a:cubicBezTo>
                  <a:pt x="816936" y="91390"/>
                  <a:pt x="798650" y="79531"/>
                  <a:pt x="778213" y="77828"/>
                </a:cubicBezTo>
                <a:lnTo>
                  <a:pt x="661481" y="68100"/>
                </a:lnTo>
                <a:cubicBezTo>
                  <a:pt x="648511" y="64858"/>
                  <a:pt x="635643" y="61174"/>
                  <a:pt x="622570" y="58373"/>
                </a:cubicBezTo>
                <a:cubicBezTo>
                  <a:pt x="590236" y="51444"/>
                  <a:pt x="556665" y="49373"/>
                  <a:pt x="525294" y="38917"/>
                </a:cubicBezTo>
                <a:cubicBezTo>
                  <a:pt x="502167" y="31209"/>
                  <a:pt x="481625" y="23533"/>
                  <a:pt x="457200" y="19462"/>
                </a:cubicBezTo>
                <a:cubicBezTo>
                  <a:pt x="431413" y="15164"/>
                  <a:pt x="405217" y="13709"/>
                  <a:pt x="379379" y="9734"/>
                </a:cubicBezTo>
                <a:cubicBezTo>
                  <a:pt x="312019" y="-629"/>
                  <a:pt x="350322" y="7"/>
                  <a:pt x="321013" y="7"/>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9895B9C-30B2-4F49-BD18-D8DFDE4B2E9C}"/>
              </a:ext>
            </a:extLst>
          </p:cNvPr>
          <p:cNvPicPr>
            <a:picLocks noChangeAspect="1"/>
          </p:cNvPicPr>
          <p:nvPr/>
        </p:nvPicPr>
        <p:blipFill>
          <a:blip r:embed="rId2"/>
          <a:stretch>
            <a:fillRect/>
          </a:stretch>
        </p:blipFill>
        <p:spPr>
          <a:xfrm>
            <a:off x="1333500" y="831556"/>
            <a:ext cx="6477000" cy="5188244"/>
          </a:xfrm>
          <a:prstGeom prst="rect">
            <a:avLst/>
          </a:prstGeom>
        </p:spPr>
      </p:pic>
      <p:sp>
        <p:nvSpPr>
          <p:cNvPr id="5" name="Rectangle 4">
            <a:extLst>
              <a:ext uri="{FF2B5EF4-FFF2-40B4-BE49-F238E27FC236}">
                <a16:creationId xmlns:a16="http://schemas.microsoft.com/office/drawing/2014/main" id="{950571C5-9515-4B8C-8F63-54BAD5EE5F0A}"/>
              </a:ext>
            </a:extLst>
          </p:cNvPr>
          <p:cNvSpPr/>
          <p:nvPr/>
        </p:nvSpPr>
        <p:spPr>
          <a:xfrm>
            <a:off x="3282694" y="5029200"/>
            <a:ext cx="1060706" cy="228600"/>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BE3A640-3FDA-42C1-B6EF-B59B367A9344}"/>
              </a:ext>
            </a:extLst>
          </p:cNvPr>
          <p:cNvSpPr/>
          <p:nvPr/>
        </p:nvSpPr>
        <p:spPr>
          <a:xfrm>
            <a:off x="2161565" y="5791200"/>
            <a:ext cx="1060706" cy="228600"/>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648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EC10-953A-4D24-B948-11CA02A95061}"/>
              </a:ext>
            </a:extLst>
          </p:cNvPr>
          <p:cNvSpPr>
            <a:spLocks noGrp="1"/>
          </p:cNvSpPr>
          <p:nvPr>
            <p:ph type="title"/>
          </p:nvPr>
        </p:nvSpPr>
        <p:spPr>
          <a:xfrm>
            <a:off x="457200" y="274638"/>
            <a:ext cx="8229600" cy="639762"/>
          </a:xfrm>
        </p:spPr>
        <p:txBody>
          <a:bodyPr>
            <a:normAutofit/>
          </a:bodyPr>
          <a:lstStyle/>
          <a:p>
            <a:pPr algn="l"/>
            <a:r>
              <a:rPr lang="en-US" sz="3200" b="1" dirty="0"/>
              <a:t>ISBL Detailed Engineering</a:t>
            </a:r>
          </a:p>
        </p:txBody>
      </p:sp>
      <p:sp>
        <p:nvSpPr>
          <p:cNvPr id="3" name="Content Placeholder 2">
            <a:extLst>
              <a:ext uri="{FF2B5EF4-FFF2-40B4-BE49-F238E27FC236}">
                <a16:creationId xmlns:a16="http://schemas.microsoft.com/office/drawing/2014/main" id="{2AA71ABB-BAC9-407B-A4F3-A8E7F32EC364}"/>
              </a:ext>
            </a:extLst>
          </p:cNvPr>
          <p:cNvSpPr>
            <a:spLocks noGrp="1"/>
          </p:cNvSpPr>
          <p:nvPr>
            <p:ph sz="half" idx="1"/>
          </p:nvPr>
        </p:nvSpPr>
        <p:spPr>
          <a:xfrm>
            <a:off x="457200" y="990601"/>
            <a:ext cx="8001000" cy="5029200"/>
          </a:xfrm>
        </p:spPr>
        <p:txBody>
          <a:bodyPr vert="horz" lIns="91440" tIns="45720" rIns="91440" bIns="45720" rtlCol="0" anchor="t">
            <a:normAutofit/>
          </a:bodyPr>
          <a:lstStyle/>
          <a:p>
            <a:r>
              <a:rPr lang="en-US" dirty="0"/>
              <a:t>Break from slideshow to review:</a:t>
            </a:r>
          </a:p>
          <a:p>
            <a:pPr lvl="1"/>
            <a:r>
              <a:rPr lang="en-US" dirty="0"/>
              <a:t>Block Flow Diagram (BFD)</a:t>
            </a:r>
          </a:p>
          <a:p>
            <a:pPr lvl="1"/>
            <a:r>
              <a:rPr lang="en-US" dirty="0">
                <a:cs typeface="Calibri"/>
              </a:rPr>
              <a:t>ISBL Plot Plan</a:t>
            </a:r>
            <a:endParaRPr lang="en-US" dirty="0"/>
          </a:p>
          <a:p>
            <a:pPr lvl="1"/>
            <a:r>
              <a:rPr lang="en-US" dirty="0"/>
              <a:t>Process Flow Diagram (PFD)</a:t>
            </a:r>
          </a:p>
          <a:p>
            <a:pPr marL="0" indent="0">
              <a:buNone/>
            </a:pPr>
            <a:endParaRPr lang="en-US" dirty="0"/>
          </a:p>
        </p:txBody>
      </p:sp>
      <p:sp>
        <p:nvSpPr>
          <p:cNvPr id="4" name="Slide Number Placeholder 3">
            <a:extLst>
              <a:ext uri="{FF2B5EF4-FFF2-40B4-BE49-F238E27FC236}">
                <a16:creationId xmlns:a16="http://schemas.microsoft.com/office/drawing/2014/main" id="{2FB4F052-CF6F-4869-9F74-F39EDB6294D9}"/>
              </a:ext>
            </a:extLst>
          </p:cNvPr>
          <p:cNvSpPr>
            <a:spLocks noGrp="1"/>
          </p:cNvSpPr>
          <p:nvPr>
            <p:ph type="sldNum" sz="quarter" idx="12"/>
          </p:nvPr>
        </p:nvSpPr>
        <p:spPr/>
        <p:txBody>
          <a:bodyPr/>
          <a:lstStyle/>
          <a:p>
            <a:fld id="{47FB43CD-5BF4-4477-A170-E7008CB029A4}" type="slidenum">
              <a:rPr lang="en-US" smtClean="0"/>
              <a:pPr/>
              <a:t>44</a:t>
            </a:fld>
            <a:endParaRPr lang="en-US" dirty="0"/>
          </a:p>
        </p:txBody>
      </p:sp>
    </p:spTree>
    <p:extLst>
      <p:ext uri="{BB962C8B-B14F-4D97-AF65-F5344CB8AC3E}">
        <p14:creationId xmlns:p14="http://schemas.microsoft.com/office/powerpoint/2010/main" val="3725143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EC10-953A-4D24-B948-11CA02A95061}"/>
              </a:ext>
            </a:extLst>
          </p:cNvPr>
          <p:cNvSpPr>
            <a:spLocks noGrp="1"/>
          </p:cNvSpPr>
          <p:nvPr>
            <p:ph type="title"/>
          </p:nvPr>
        </p:nvSpPr>
        <p:spPr>
          <a:xfrm>
            <a:off x="457200" y="274638"/>
            <a:ext cx="8229600" cy="639762"/>
          </a:xfrm>
        </p:spPr>
        <p:txBody>
          <a:bodyPr>
            <a:normAutofit/>
          </a:bodyPr>
          <a:lstStyle/>
          <a:p>
            <a:pPr algn="l"/>
            <a:r>
              <a:rPr lang="en-US" sz="3200" b="1" dirty="0"/>
              <a:t>OSBL Detailed Engineering</a:t>
            </a:r>
          </a:p>
        </p:txBody>
      </p:sp>
      <p:sp>
        <p:nvSpPr>
          <p:cNvPr id="4" name="Slide Number Placeholder 3">
            <a:extLst>
              <a:ext uri="{FF2B5EF4-FFF2-40B4-BE49-F238E27FC236}">
                <a16:creationId xmlns:a16="http://schemas.microsoft.com/office/drawing/2014/main" id="{2FB4F052-CF6F-4869-9F74-F39EDB6294D9}"/>
              </a:ext>
            </a:extLst>
          </p:cNvPr>
          <p:cNvSpPr>
            <a:spLocks noGrp="1"/>
          </p:cNvSpPr>
          <p:nvPr>
            <p:ph type="sldNum" sz="quarter" idx="12"/>
          </p:nvPr>
        </p:nvSpPr>
        <p:spPr/>
        <p:txBody>
          <a:bodyPr/>
          <a:lstStyle/>
          <a:p>
            <a:fld id="{47FB43CD-5BF4-4477-A170-E7008CB029A4}" type="slidenum">
              <a:rPr lang="en-US" smtClean="0"/>
              <a:pPr/>
              <a:t>45</a:t>
            </a:fld>
            <a:endParaRPr lang="en-US" dirty="0"/>
          </a:p>
        </p:txBody>
      </p:sp>
      <p:sp>
        <p:nvSpPr>
          <p:cNvPr id="10" name="Content Placeholder 2">
            <a:extLst>
              <a:ext uri="{FF2B5EF4-FFF2-40B4-BE49-F238E27FC236}">
                <a16:creationId xmlns:a16="http://schemas.microsoft.com/office/drawing/2014/main" id="{F09FF12E-CF21-4327-946C-D98B491BA040}"/>
              </a:ext>
            </a:extLst>
          </p:cNvPr>
          <p:cNvSpPr>
            <a:spLocks noGrp="1"/>
          </p:cNvSpPr>
          <p:nvPr>
            <p:ph sz="half" idx="1"/>
          </p:nvPr>
        </p:nvSpPr>
        <p:spPr>
          <a:xfrm>
            <a:off x="457200" y="990601"/>
            <a:ext cx="8001000" cy="5029200"/>
          </a:xfrm>
        </p:spPr>
        <p:txBody>
          <a:bodyPr/>
          <a:lstStyle/>
          <a:p>
            <a:r>
              <a:rPr lang="en-US" dirty="0"/>
              <a:t>Break to review 3D model</a:t>
            </a:r>
          </a:p>
        </p:txBody>
      </p:sp>
    </p:spTree>
    <p:extLst>
      <p:ext uri="{BB962C8B-B14F-4D97-AF65-F5344CB8AC3E}">
        <p14:creationId xmlns:p14="http://schemas.microsoft.com/office/powerpoint/2010/main" val="35750392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F43EA-5537-4420-A600-5D63BA228928}"/>
              </a:ext>
            </a:extLst>
          </p:cNvPr>
          <p:cNvSpPr>
            <a:spLocks noGrp="1"/>
          </p:cNvSpPr>
          <p:nvPr>
            <p:ph type="title"/>
          </p:nvPr>
        </p:nvSpPr>
        <p:spPr>
          <a:xfrm>
            <a:off x="457200" y="274637"/>
            <a:ext cx="8305800" cy="563563"/>
          </a:xfrm>
        </p:spPr>
        <p:txBody>
          <a:bodyPr>
            <a:noAutofit/>
          </a:bodyPr>
          <a:lstStyle/>
          <a:p>
            <a:pPr algn="l"/>
            <a:r>
              <a:rPr lang="en-US" sz="3200" b="1" dirty="0"/>
              <a:t>Review of Overall Plant Performance </a:t>
            </a:r>
            <a:endParaRPr lang="en-US" sz="3200" b="1" i="1" dirty="0">
              <a:solidFill>
                <a:srgbClr val="0070C0"/>
              </a:solidFill>
            </a:endParaRPr>
          </a:p>
        </p:txBody>
      </p:sp>
      <p:sp>
        <p:nvSpPr>
          <p:cNvPr id="4" name="Slide Number Placeholder 3">
            <a:extLst>
              <a:ext uri="{FF2B5EF4-FFF2-40B4-BE49-F238E27FC236}">
                <a16:creationId xmlns:a16="http://schemas.microsoft.com/office/drawing/2014/main" id="{34BAD15A-C07B-4BCC-BCA7-249895DDC208}"/>
              </a:ext>
            </a:extLst>
          </p:cNvPr>
          <p:cNvSpPr>
            <a:spLocks noGrp="1"/>
          </p:cNvSpPr>
          <p:nvPr>
            <p:ph type="sldNum" sz="quarter" idx="12"/>
          </p:nvPr>
        </p:nvSpPr>
        <p:spPr>
          <a:xfrm>
            <a:off x="7010400" y="6492875"/>
            <a:ext cx="2133600" cy="365125"/>
          </a:xfrm>
        </p:spPr>
        <p:txBody>
          <a:bodyPr/>
          <a:lstStyle/>
          <a:p>
            <a:fld id="{47FB43CD-5BF4-4477-A170-E7008CB029A4}" type="slidenum">
              <a:rPr lang="en-US" smtClean="0"/>
              <a:pPr/>
              <a:t>46</a:t>
            </a:fld>
            <a:endParaRPr lang="en-US" dirty="0"/>
          </a:p>
        </p:txBody>
      </p:sp>
      <p:sp>
        <p:nvSpPr>
          <p:cNvPr id="11" name="Freeform: Shape 10">
            <a:extLst>
              <a:ext uri="{FF2B5EF4-FFF2-40B4-BE49-F238E27FC236}">
                <a16:creationId xmlns:a16="http://schemas.microsoft.com/office/drawing/2014/main" id="{8D0F3D54-62EB-4DCE-9C6F-52645623FD2F}"/>
              </a:ext>
            </a:extLst>
          </p:cNvPr>
          <p:cNvSpPr/>
          <p:nvPr/>
        </p:nvSpPr>
        <p:spPr>
          <a:xfrm>
            <a:off x="1060315" y="4212070"/>
            <a:ext cx="2222379" cy="1013380"/>
          </a:xfrm>
          <a:custGeom>
            <a:avLst/>
            <a:gdLst>
              <a:gd name="connsiteX0" fmla="*/ 0 w 2222379"/>
              <a:gd name="connsiteY0" fmla="*/ 632304 h 1013380"/>
              <a:gd name="connsiteX1" fmla="*/ 175098 w 2222379"/>
              <a:gd name="connsiteY1" fmla="*/ 632304 h 1013380"/>
              <a:gd name="connsiteX2" fmla="*/ 243191 w 2222379"/>
              <a:gd name="connsiteY2" fmla="*/ 651760 h 1013380"/>
              <a:gd name="connsiteX3" fmla="*/ 437745 w 2222379"/>
              <a:gd name="connsiteY3" fmla="*/ 661487 h 1013380"/>
              <a:gd name="connsiteX4" fmla="*/ 651753 w 2222379"/>
              <a:gd name="connsiteY4" fmla="*/ 690670 h 1013380"/>
              <a:gd name="connsiteX5" fmla="*/ 778213 w 2222379"/>
              <a:gd name="connsiteY5" fmla="*/ 680943 h 1013380"/>
              <a:gd name="connsiteX6" fmla="*/ 797668 w 2222379"/>
              <a:gd name="connsiteY6" fmla="*/ 710126 h 1013380"/>
              <a:gd name="connsiteX7" fmla="*/ 807396 w 2222379"/>
              <a:gd name="connsiteY7" fmla="*/ 749036 h 1013380"/>
              <a:gd name="connsiteX8" fmla="*/ 826851 w 2222379"/>
              <a:gd name="connsiteY8" fmla="*/ 768492 h 1013380"/>
              <a:gd name="connsiteX9" fmla="*/ 846306 w 2222379"/>
              <a:gd name="connsiteY9" fmla="*/ 797675 h 1013380"/>
              <a:gd name="connsiteX10" fmla="*/ 885217 w 2222379"/>
              <a:gd name="connsiteY10" fmla="*/ 817130 h 1013380"/>
              <a:gd name="connsiteX11" fmla="*/ 1031132 w 2222379"/>
              <a:gd name="connsiteY11" fmla="*/ 836585 h 1013380"/>
              <a:gd name="connsiteX12" fmla="*/ 1060315 w 2222379"/>
              <a:gd name="connsiteY12" fmla="*/ 846313 h 1013380"/>
              <a:gd name="connsiteX13" fmla="*/ 1089498 w 2222379"/>
              <a:gd name="connsiteY13" fmla="*/ 865768 h 1013380"/>
              <a:gd name="connsiteX14" fmla="*/ 1391055 w 2222379"/>
              <a:gd name="connsiteY14" fmla="*/ 875496 h 1013380"/>
              <a:gd name="connsiteX15" fmla="*/ 1498059 w 2222379"/>
              <a:gd name="connsiteY15" fmla="*/ 885224 h 1013380"/>
              <a:gd name="connsiteX16" fmla="*/ 1575881 w 2222379"/>
              <a:gd name="connsiteY16" fmla="*/ 904679 h 1013380"/>
              <a:gd name="connsiteX17" fmla="*/ 1663430 w 2222379"/>
              <a:gd name="connsiteY17" fmla="*/ 924134 h 1013380"/>
              <a:gd name="connsiteX18" fmla="*/ 1692613 w 2222379"/>
              <a:gd name="connsiteY18" fmla="*/ 933862 h 1013380"/>
              <a:gd name="connsiteX19" fmla="*/ 2003898 w 2222379"/>
              <a:gd name="connsiteY19" fmla="*/ 924134 h 1013380"/>
              <a:gd name="connsiteX20" fmla="*/ 2130357 w 2222379"/>
              <a:gd name="connsiteY20" fmla="*/ 904679 h 1013380"/>
              <a:gd name="connsiteX21" fmla="*/ 2101174 w 2222379"/>
              <a:gd name="connsiteY21" fmla="*/ 914407 h 1013380"/>
              <a:gd name="connsiteX22" fmla="*/ 2042808 w 2222379"/>
              <a:gd name="connsiteY22" fmla="*/ 924134 h 1013380"/>
              <a:gd name="connsiteX23" fmla="*/ 1867711 w 2222379"/>
              <a:gd name="connsiteY23" fmla="*/ 982500 h 1013380"/>
              <a:gd name="connsiteX24" fmla="*/ 1712068 w 2222379"/>
              <a:gd name="connsiteY24" fmla="*/ 1011683 h 1013380"/>
              <a:gd name="connsiteX25" fmla="*/ 1770434 w 2222379"/>
              <a:gd name="connsiteY25" fmla="*/ 1001956 h 1013380"/>
              <a:gd name="connsiteX26" fmla="*/ 1838528 w 2222379"/>
              <a:gd name="connsiteY26" fmla="*/ 982500 h 1013380"/>
              <a:gd name="connsiteX27" fmla="*/ 1955259 w 2222379"/>
              <a:gd name="connsiteY27" fmla="*/ 972773 h 1013380"/>
              <a:gd name="connsiteX28" fmla="*/ 2023353 w 2222379"/>
              <a:gd name="connsiteY28" fmla="*/ 953317 h 1013380"/>
              <a:gd name="connsiteX29" fmla="*/ 2091447 w 2222379"/>
              <a:gd name="connsiteY29" fmla="*/ 924134 h 1013380"/>
              <a:gd name="connsiteX30" fmla="*/ 2120630 w 2222379"/>
              <a:gd name="connsiteY30" fmla="*/ 904679 h 1013380"/>
              <a:gd name="connsiteX31" fmla="*/ 2178996 w 2222379"/>
              <a:gd name="connsiteY31" fmla="*/ 875496 h 1013380"/>
              <a:gd name="connsiteX32" fmla="*/ 2188723 w 2222379"/>
              <a:gd name="connsiteY32" fmla="*/ 350202 h 1013380"/>
              <a:gd name="connsiteX33" fmla="*/ 2198451 w 2222379"/>
              <a:gd name="connsiteY33" fmla="*/ 321019 h 1013380"/>
              <a:gd name="connsiteX34" fmla="*/ 1887166 w 2222379"/>
              <a:gd name="connsiteY34" fmla="*/ 321019 h 1013380"/>
              <a:gd name="connsiteX35" fmla="*/ 1634247 w 2222379"/>
              <a:gd name="connsiteY35" fmla="*/ 340475 h 1013380"/>
              <a:gd name="connsiteX36" fmla="*/ 1245140 w 2222379"/>
              <a:gd name="connsiteY36" fmla="*/ 350202 h 1013380"/>
              <a:gd name="connsiteX37" fmla="*/ 953311 w 2222379"/>
              <a:gd name="connsiteY37" fmla="*/ 340475 h 1013380"/>
              <a:gd name="connsiteX38" fmla="*/ 943583 w 2222379"/>
              <a:gd name="connsiteY38" fmla="*/ 175104 h 1013380"/>
              <a:gd name="connsiteX39" fmla="*/ 904672 w 2222379"/>
              <a:gd name="connsiteY39" fmla="*/ 116739 h 1013380"/>
              <a:gd name="connsiteX40" fmla="*/ 875489 w 2222379"/>
              <a:gd name="connsiteY40" fmla="*/ 107011 h 1013380"/>
              <a:gd name="connsiteX41" fmla="*/ 836579 w 2222379"/>
              <a:gd name="connsiteY41" fmla="*/ 97283 h 1013380"/>
              <a:gd name="connsiteX42" fmla="*/ 778213 w 2222379"/>
              <a:gd name="connsiteY42" fmla="*/ 77828 h 1013380"/>
              <a:gd name="connsiteX43" fmla="*/ 661481 w 2222379"/>
              <a:gd name="connsiteY43" fmla="*/ 68100 h 1013380"/>
              <a:gd name="connsiteX44" fmla="*/ 622570 w 2222379"/>
              <a:gd name="connsiteY44" fmla="*/ 58373 h 1013380"/>
              <a:gd name="connsiteX45" fmla="*/ 525294 w 2222379"/>
              <a:gd name="connsiteY45" fmla="*/ 38917 h 1013380"/>
              <a:gd name="connsiteX46" fmla="*/ 457200 w 2222379"/>
              <a:gd name="connsiteY46" fmla="*/ 19462 h 1013380"/>
              <a:gd name="connsiteX47" fmla="*/ 379379 w 2222379"/>
              <a:gd name="connsiteY47" fmla="*/ 9734 h 1013380"/>
              <a:gd name="connsiteX48" fmla="*/ 321013 w 2222379"/>
              <a:gd name="connsiteY48" fmla="*/ 7 h 101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22379" h="1013380">
                <a:moveTo>
                  <a:pt x="0" y="632304"/>
                </a:moveTo>
                <a:cubicBezTo>
                  <a:pt x="81825" y="615940"/>
                  <a:pt x="53301" y="617080"/>
                  <a:pt x="175098" y="632304"/>
                </a:cubicBezTo>
                <a:cubicBezTo>
                  <a:pt x="276406" y="644967"/>
                  <a:pt x="116832" y="641230"/>
                  <a:pt x="243191" y="651760"/>
                </a:cubicBezTo>
                <a:cubicBezTo>
                  <a:pt x="307899" y="657152"/>
                  <a:pt x="372894" y="658245"/>
                  <a:pt x="437745" y="661487"/>
                </a:cubicBezTo>
                <a:cubicBezTo>
                  <a:pt x="545425" y="697382"/>
                  <a:pt x="475643" y="679664"/>
                  <a:pt x="651753" y="690670"/>
                </a:cubicBezTo>
                <a:cubicBezTo>
                  <a:pt x="693906" y="687428"/>
                  <a:pt x="736306" y="675355"/>
                  <a:pt x="778213" y="680943"/>
                </a:cubicBezTo>
                <a:cubicBezTo>
                  <a:pt x="789802" y="682488"/>
                  <a:pt x="793063" y="699380"/>
                  <a:pt x="797668" y="710126"/>
                </a:cubicBezTo>
                <a:cubicBezTo>
                  <a:pt x="802934" y="722414"/>
                  <a:pt x="801417" y="737078"/>
                  <a:pt x="807396" y="749036"/>
                </a:cubicBezTo>
                <a:cubicBezTo>
                  <a:pt x="811498" y="757239"/>
                  <a:pt x="821122" y="761330"/>
                  <a:pt x="826851" y="768492"/>
                </a:cubicBezTo>
                <a:cubicBezTo>
                  <a:pt x="834154" y="777621"/>
                  <a:pt x="837325" y="790191"/>
                  <a:pt x="846306" y="797675"/>
                </a:cubicBezTo>
                <a:cubicBezTo>
                  <a:pt x="857446" y="806958"/>
                  <a:pt x="871460" y="812544"/>
                  <a:pt x="885217" y="817130"/>
                </a:cubicBezTo>
                <a:cubicBezTo>
                  <a:pt x="919761" y="828645"/>
                  <a:pt x="1008163" y="834288"/>
                  <a:pt x="1031132" y="836585"/>
                </a:cubicBezTo>
                <a:cubicBezTo>
                  <a:pt x="1040860" y="839828"/>
                  <a:pt x="1051144" y="841727"/>
                  <a:pt x="1060315" y="846313"/>
                </a:cubicBezTo>
                <a:cubicBezTo>
                  <a:pt x="1070772" y="851541"/>
                  <a:pt x="1077852" y="864740"/>
                  <a:pt x="1089498" y="865768"/>
                </a:cubicBezTo>
                <a:cubicBezTo>
                  <a:pt x="1189680" y="874608"/>
                  <a:pt x="1290536" y="872253"/>
                  <a:pt x="1391055" y="875496"/>
                </a:cubicBezTo>
                <a:cubicBezTo>
                  <a:pt x="1426723" y="878739"/>
                  <a:pt x="1462682" y="879638"/>
                  <a:pt x="1498059" y="885224"/>
                </a:cubicBezTo>
                <a:cubicBezTo>
                  <a:pt x="1524471" y="889394"/>
                  <a:pt x="1549661" y="899435"/>
                  <a:pt x="1575881" y="904679"/>
                </a:cubicBezTo>
                <a:cubicBezTo>
                  <a:pt x="1609298" y="911363"/>
                  <a:pt x="1631387" y="914979"/>
                  <a:pt x="1663430" y="924134"/>
                </a:cubicBezTo>
                <a:cubicBezTo>
                  <a:pt x="1673289" y="926951"/>
                  <a:pt x="1682885" y="930619"/>
                  <a:pt x="1692613" y="933862"/>
                </a:cubicBezTo>
                <a:lnTo>
                  <a:pt x="2003898" y="924134"/>
                </a:lnTo>
                <a:cubicBezTo>
                  <a:pt x="2091675" y="919954"/>
                  <a:pt x="2076459" y="922646"/>
                  <a:pt x="2130357" y="904679"/>
                </a:cubicBezTo>
                <a:cubicBezTo>
                  <a:pt x="2173364" y="861674"/>
                  <a:pt x="2136689" y="901493"/>
                  <a:pt x="2101174" y="914407"/>
                </a:cubicBezTo>
                <a:cubicBezTo>
                  <a:pt x="2082638" y="921147"/>
                  <a:pt x="2062263" y="920892"/>
                  <a:pt x="2042808" y="924134"/>
                </a:cubicBezTo>
                <a:cubicBezTo>
                  <a:pt x="1984442" y="943589"/>
                  <a:pt x="1928615" y="973799"/>
                  <a:pt x="1867711" y="982500"/>
                </a:cubicBezTo>
                <a:cubicBezTo>
                  <a:pt x="1819211" y="989429"/>
                  <a:pt x="1757866" y="996416"/>
                  <a:pt x="1712068" y="1011683"/>
                </a:cubicBezTo>
                <a:cubicBezTo>
                  <a:pt x="1693357" y="1017920"/>
                  <a:pt x="1750979" y="1005198"/>
                  <a:pt x="1770434" y="1001956"/>
                </a:cubicBezTo>
                <a:cubicBezTo>
                  <a:pt x="1789817" y="995495"/>
                  <a:pt x="1818985" y="984943"/>
                  <a:pt x="1838528" y="982500"/>
                </a:cubicBezTo>
                <a:cubicBezTo>
                  <a:pt x="1877272" y="977657"/>
                  <a:pt x="1916349" y="976015"/>
                  <a:pt x="1955259" y="972773"/>
                </a:cubicBezTo>
                <a:cubicBezTo>
                  <a:pt x="1967728" y="969656"/>
                  <a:pt x="2009396" y="960295"/>
                  <a:pt x="2023353" y="953317"/>
                </a:cubicBezTo>
                <a:cubicBezTo>
                  <a:pt x="2090530" y="919728"/>
                  <a:pt x="2010466" y="944380"/>
                  <a:pt x="2091447" y="924134"/>
                </a:cubicBezTo>
                <a:cubicBezTo>
                  <a:pt x="2101175" y="917649"/>
                  <a:pt x="2109884" y="909284"/>
                  <a:pt x="2120630" y="904679"/>
                </a:cubicBezTo>
                <a:cubicBezTo>
                  <a:pt x="2183378" y="877787"/>
                  <a:pt x="2139837" y="914653"/>
                  <a:pt x="2178996" y="875496"/>
                </a:cubicBezTo>
                <a:cubicBezTo>
                  <a:pt x="2182238" y="700398"/>
                  <a:pt x="2176020" y="524869"/>
                  <a:pt x="2188723" y="350202"/>
                </a:cubicBezTo>
                <a:cubicBezTo>
                  <a:pt x="2192148" y="303114"/>
                  <a:pt x="2255978" y="378549"/>
                  <a:pt x="2198451" y="321019"/>
                </a:cubicBezTo>
                <a:cubicBezTo>
                  <a:pt x="2042156" y="347069"/>
                  <a:pt x="2222708" y="321019"/>
                  <a:pt x="1887166" y="321019"/>
                </a:cubicBezTo>
                <a:cubicBezTo>
                  <a:pt x="1511735" y="321019"/>
                  <a:pt x="1872791" y="330739"/>
                  <a:pt x="1634247" y="340475"/>
                </a:cubicBezTo>
                <a:cubicBezTo>
                  <a:pt x="1504612" y="345766"/>
                  <a:pt x="1374842" y="346960"/>
                  <a:pt x="1245140" y="350202"/>
                </a:cubicBezTo>
                <a:cubicBezTo>
                  <a:pt x="1147864" y="346960"/>
                  <a:pt x="1037481" y="389348"/>
                  <a:pt x="953311" y="340475"/>
                </a:cubicBezTo>
                <a:cubicBezTo>
                  <a:pt x="905558" y="312748"/>
                  <a:pt x="949078" y="230049"/>
                  <a:pt x="943583" y="175104"/>
                </a:cubicBezTo>
                <a:cubicBezTo>
                  <a:pt x="941033" y="149607"/>
                  <a:pt x="925639" y="130717"/>
                  <a:pt x="904672" y="116739"/>
                </a:cubicBezTo>
                <a:cubicBezTo>
                  <a:pt x="896140" y="111051"/>
                  <a:pt x="885348" y="109828"/>
                  <a:pt x="875489" y="107011"/>
                </a:cubicBezTo>
                <a:cubicBezTo>
                  <a:pt x="862634" y="103338"/>
                  <a:pt x="849384" y="101125"/>
                  <a:pt x="836579" y="97283"/>
                </a:cubicBezTo>
                <a:cubicBezTo>
                  <a:pt x="816936" y="91390"/>
                  <a:pt x="798650" y="79531"/>
                  <a:pt x="778213" y="77828"/>
                </a:cubicBezTo>
                <a:lnTo>
                  <a:pt x="661481" y="68100"/>
                </a:lnTo>
                <a:cubicBezTo>
                  <a:pt x="648511" y="64858"/>
                  <a:pt x="635643" y="61174"/>
                  <a:pt x="622570" y="58373"/>
                </a:cubicBezTo>
                <a:cubicBezTo>
                  <a:pt x="590236" y="51444"/>
                  <a:pt x="556665" y="49373"/>
                  <a:pt x="525294" y="38917"/>
                </a:cubicBezTo>
                <a:cubicBezTo>
                  <a:pt x="502167" y="31209"/>
                  <a:pt x="481625" y="23533"/>
                  <a:pt x="457200" y="19462"/>
                </a:cubicBezTo>
                <a:cubicBezTo>
                  <a:pt x="431413" y="15164"/>
                  <a:pt x="405217" y="13709"/>
                  <a:pt x="379379" y="9734"/>
                </a:cubicBezTo>
                <a:cubicBezTo>
                  <a:pt x="312019" y="-629"/>
                  <a:pt x="350322" y="7"/>
                  <a:pt x="321013" y="7"/>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56C22713-7BE4-4CCF-864E-3141FA37898B}"/>
              </a:ext>
            </a:extLst>
          </p:cNvPr>
          <p:cNvSpPr>
            <a:spLocks noGrp="1"/>
          </p:cNvSpPr>
          <p:nvPr>
            <p:ph sz="half" idx="1"/>
          </p:nvPr>
        </p:nvSpPr>
        <p:spPr>
          <a:xfrm>
            <a:off x="457200" y="990601"/>
            <a:ext cx="8001000" cy="5029200"/>
          </a:xfrm>
        </p:spPr>
        <p:txBody>
          <a:bodyPr>
            <a:normAutofit/>
          </a:bodyPr>
          <a:lstStyle/>
          <a:p>
            <a:r>
              <a:rPr lang="en-US" dirty="0"/>
              <a:t>Output</a:t>
            </a:r>
          </a:p>
          <a:p>
            <a:pPr lvl="1"/>
            <a:r>
              <a:rPr lang="en-US" dirty="0"/>
              <a:t>8,462,000 </a:t>
            </a:r>
            <a:r>
              <a:rPr lang="en-US" dirty="0" err="1"/>
              <a:t>ston</a:t>
            </a:r>
            <a:r>
              <a:rPr lang="en-US" dirty="0"/>
              <a:t> annually of CO2</a:t>
            </a:r>
          </a:p>
          <a:p>
            <a:pPr lvl="1"/>
            <a:r>
              <a:rPr lang="en-US" dirty="0"/>
              <a:t>95% Capture</a:t>
            </a:r>
          </a:p>
          <a:p>
            <a:r>
              <a:rPr lang="en-US" dirty="0"/>
              <a:t>Power Consumption: ~85.5MW</a:t>
            </a:r>
          </a:p>
        </p:txBody>
      </p:sp>
    </p:spTree>
    <p:extLst>
      <p:ext uri="{BB962C8B-B14F-4D97-AF65-F5344CB8AC3E}">
        <p14:creationId xmlns:p14="http://schemas.microsoft.com/office/powerpoint/2010/main" val="27346104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F43EA-5537-4420-A600-5D63BA228928}"/>
              </a:ext>
            </a:extLst>
          </p:cNvPr>
          <p:cNvSpPr>
            <a:spLocks noGrp="1"/>
          </p:cNvSpPr>
          <p:nvPr>
            <p:ph type="title"/>
          </p:nvPr>
        </p:nvSpPr>
        <p:spPr>
          <a:xfrm>
            <a:off x="457200" y="274637"/>
            <a:ext cx="8305800" cy="563563"/>
          </a:xfrm>
        </p:spPr>
        <p:txBody>
          <a:bodyPr>
            <a:noAutofit/>
          </a:bodyPr>
          <a:lstStyle/>
          <a:p>
            <a:pPr algn="l"/>
            <a:r>
              <a:rPr lang="en-US" sz="3200" b="1" dirty="0"/>
              <a:t>Results and Closing Discussions </a:t>
            </a:r>
            <a:endParaRPr lang="en-US" sz="3200" b="1" i="1" dirty="0">
              <a:solidFill>
                <a:srgbClr val="0070C0"/>
              </a:solidFill>
            </a:endParaRPr>
          </a:p>
        </p:txBody>
      </p:sp>
      <p:sp>
        <p:nvSpPr>
          <p:cNvPr id="4" name="Slide Number Placeholder 3">
            <a:extLst>
              <a:ext uri="{FF2B5EF4-FFF2-40B4-BE49-F238E27FC236}">
                <a16:creationId xmlns:a16="http://schemas.microsoft.com/office/drawing/2014/main" id="{34BAD15A-C07B-4BCC-BCA7-249895DDC208}"/>
              </a:ext>
            </a:extLst>
          </p:cNvPr>
          <p:cNvSpPr>
            <a:spLocks noGrp="1"/>
          </p:cNvSpPr>
          <p:nvPr>
            <p:ph type="sldNum" sz="quarter" idx="12"/>
          </p:nvPr>
        </p:nvSpPr>
        <p:spPr/>
        <p:txBody>
          <a:bodyPr/>
          <a:lstStyle/>
          <a:p>
            <a:fld id="{47FB43CD-5BF4-4477-A170-E7008CB029A4}" type="slidenum">
              <a:rPr lang="en-US" smtClean="0"/>
              <a:pPr/>
              <a:t>47</a:t>
            </a:fld>
            <a:endParaRPr lang="en-US" dirty="0"/>
          </a:p>
        </p:txBody>
      </p:sp>
      <p:sp>
        <p:nvSpPr>
          <p:cNvPr id="11" name="Freeform: Shape 10">
            <a:extLst>
              <a:ext uri="{FF2B5EF4-FFF2-40B4-BE49-F238E27FC236}">
                <a16:creationId xmlns:a16="http://schemas.microsoft.com/office/drawing/2014/main" id="{8D0F3D54-62EB-4DCE-9C6F-52645623FD2F}"/>
              </a:ext>
            </a:extLst>
          </p:cNvPr>
          <p:cNvSpPr/>
          <p:nvPr/>
        </p:nvSpPr>
        <p:spPr>
          <a:xfrm>
            <a:off x="1060315" y="4212070"/>
            <a:ext cx="2222379" cy="1013380"/>
          </a:xfrm>
          <a:custGeom>
            <a:avLst/>
            <a:gdLst>
              <a:gd name="connsiteX0" fmla="*/ 0 w 2222379"/>
              <a:gd name="connsiteY0" fmla="*/ 632304 h 1013380"/>
              <a:gd name="connsiteX1" fmla="*/ 175098 w 2222379"/>
              <a:gd name="connsiteY1" fmla="*/ 632304 h 1013380"/>
              <a:gd name="connsiteX2" fmla="*/ 243191 w 2222379"/>
              <a:gd name="connsiteY2" fmla="*/ 651760 h 1013380"/>
              <a:gd name="connsiteX3" fmla="*/ 437745 w 2222379"/>
              <a:gd name="connsiteY3" fmla="*/ 661487 h 1013380"/>
              <a:gd name="connsiteX4" fmla="*/ 651753 w 2222379"/>
              <a:gd name="connsiteY4" fmla="*/ 690670 h 1013380"/>
              <a:gd name="connsiteX5" fmla="*/ 778213 w 2222379"/>
              <a:gd name="connsiteY5" fmla="*/ 680943 h 1013380"/>
              <a:gd name="connsiteX6" fmla="*/ 797668 w 2222379"/>
              <a:gd name="connsiteY6" fmla="*/ 710126 h 1013380"/>
              <a:gd name="connsiteX7" fmla="*/ 807396 w 2222379"/>
              <a:gd name="connsiteY7" fmla="*/ 749036 h 1013380"/>
              <a:gd name="connsiteX8" fmla="*/ 826851 w 2222379"/>
              <a:gd name="connsiteY8" fmla="*/ 768492 h 1013380"/>
              <a:gd name="connsiteX9" fmla="*/ 846306 w 2222379"/>
              <a:gd name="connsiteY9" fmla="*/ 797675 h 1013380"/>
              <a:gd name="connsiteX10" fmla="*/ 885217 w 2222379"/>
              <a:gd name="connsiteY10" fmla="*/ 817130 h 1013380"/>
              <a:gd name="connsiteX11" fmla="*/ 1031132 w 2222379"/>
              <a:gd name="connsiteY11" fmla="*/ 836585 h 1013380"/>
              <a:gd name="connsiteX12" fmla="*/ 1060315 w 2222379"/>
              <a:gd name="connsiteY12" fmla="*/ 846313 h 1013380"/>
              <a:gd name="connsiteX13" fmla="*/ 1089498 w 2222379"/>
              <a:gd name="connsiteY13" fmla="*/ 865768 h 1013380"/>
              <a:gd name="connsiteX14" fmla="*/ 1391055 w 2222379"/>
              <a:gd name="connsiteY14" fmla="*/ 875496 h 1013380"/>
              <a:gd name="connsiteX15" fmla="*/ 1498059 w 2222379"/>
              <a:gd name="connsiteY15" fmla="*/ 885224 h 1013380"/>
              <a:gd name="connsiteX16" fmla="*/ 1575881 w 2222379"/>
              <a:gd name="connsiteY16" fmla="*/ 904679 h 1013380"/>
              <a:gd name="connsiteX17" fmla="*/ 1663430 w 2222379"/>
              <a:gd name="connsiteY17" fmla="*/ 924134 h 1013380"/>
              <a:gd name="connsiteX18" fmla="*/ 1692613 w 2222379"/>
              <a:gd name="connsiteY18" fmla="*/ 933862 h 1013380"/>
              <a:gd name="connsiteX19" fmla="*/ 2003898 w 2222379"/>
              <a:gd name="connsiteY19" fmla="*/ 924134 h 1013380"/>
              <a:gd name="connsiteX20" fmla="*/ 2130357 w 2222379"/>
              <a:gd name="connsiteY20" fmla="*/ 904679 h 1013380"/>
              <a:gd name="connsiteX21" fmla="*/ 2101174 w 2222379"/>
              <a:gd name="connsiteY21" fmla="*/ 914407 h 1013380"/>
              <a:gd name="connsiteX22" fmla="*/ 2042808 w 2222379"/>
              <a:gd name="connsiteY22" fmla="*/ 924134 h 1013380"/>
              <a:gd name="connsiteX23" fmla="*/ 1867711 w 2222379"/>
              <a:gd name="connsiteY23" fmla="*/ 982500 h 1013380"/>
              <a:gd name="connsiteX24" fmla="*/ 1712068 w 2222379"/>
              <a:gd name="connsiteY24" fmla="*/ 1011683 h 1013380"/>
              <a:gd name="connsiteX25" fmla="*/ 1770434 w 2222379"/>
              <a:gd name="connsiteY25" fmla="*/ 1001956 h 1013380"/>
              <a:gd name="connsiteX26" fmla="*/ 1838528 w 2222379"/>
              <a:gd name="connsiteY26" fmla="*/ 982500 h 1013380"/>
              <a:gd name="connsiteX27" fmla="*/ 1955259 w 2222379"/>
              <a:gd name="connsiteY27" fmla="*/ 972773 h 1013380"/>
              <a:gd name="connsiteX28" fmla="*/ 2023353 w 2222379"/>
              <a:gd name="connsiteY28" fmla="*/ 953317 h 1013380"/>
              <a:gd name="connsiteX29" fmla="*/ 2091447 w 2222379"/>
              <a:gd name="connsiteY29" fmla="*/ 924134 h 1013380"/>
              <a:gd name="connsiteX30" fmla="*/ 2120630 w 2222379"/>
              <a:gd name="connsiteY30" fmla="*/ 904679 h 1013380"/>
              <a:gd name="connsiteX31" fmla="*/ 2178996 w 2222379"/>
              <a:gd name="connsiteY31" fmla="*/ 875496 h 1013380"/>
              <a:gd name="connsiteX32" fmla="*/ 2188723 w 2222379"/>
              <a:gd name="connsiteY32" fmla="*/ 350202 h 1013380"/>
              <a:gd name="connsiteX33" fmla="*/ 2198451 w 2222379"/>
              <a:gd name="connsiteY33" fmla="*/ 321019 h 1013380"/>
              <a:gd name="connsiteX34" fmla="*/ 1887166 w 2222379"/>
              <a:gd name="connsiteY34" fmla="*/ 321019 h 1013380"/>
              <a:gd name="connsiteX35" fmla="*/ 1634247 w 2222379"/>
              <a:gd name="connsiteY35" fmla="*/ 340475 h 1013380"/>
              <a:gd name="connsiteX36" fmla="*/ 1245140 w 2222379"/>
              <a:gd name="connsiteY36" fmla="*/ 350202 h 1013380"/>
              <a:gd name="connsiteX37" fmla="*/ 953311 w 2222379"/>
              <a:gd name="connsiteY37" fmla="*/ 340475 h 1013380"/>
              <a:gd name="connsiteX38" fmla="*/ 943583 w 2222379"/>
              <a:gd name="connsiteY38" fmla="*/ 175104 h 1013380"/>
              <a:gd name="connsiteX39" fmla="*/ 904672 w 2222379"/>
              <a:gd name="connsiteY39" fmla="*/ 116739 h 1013380"/>
              <a:gd name="connsiteX40" fmla="*/ 875489 w 2222379"/>
              <a:gd name="connsiteY40" fmla="*/ 107011 h 1013380"/>
              <a:gd name="connsiteX41" fmla="*/ 836579 w 2222379"/>
              <a:gd name="connsiteY41" fmla="*/ 97283 h 1013380"/>
              <a:gd name="connsiteX42" fmla="*/ 778213 w 2222379"/>
              <a:gd name="connsiteY42" fmla="*/ 77828 h 1013380"/>
              <a:gd name="connsiteX43" fmla="*/ 661481 w 2222379"/>
              <a:gd name="connsiteY43" fmla="*/ 68100 h 1013380"/>
              <a:gd name="connsiteX44" fmla="*/ 622570 w 2222379"/>
              <a:gd name="connsiteY44" fmla="*/ 58373 h 1013380"/>
              <a:gd name="connsiteX45" fmla="*/ 525294 w 2222379"/>
              <a:gd name="connsiteY45" fmla="*/ 38917 h 1013380"/>
              <a:gd name="connsiteX46" fmla="*/ 457200 w 2222379"/>
              <a:gd name="connsiteY46" fmla="*/ 19462 h 1013380"/>
              <a:gd name="connsiteX47" fmla="*/ 379379 w 2222379"/>
              <a:gd name="connsiteY47" fmla="*/ 9734 h 1013380"/>
              <a:gd name="connsiteX48" fmla="*/ 321013 w 2222379"/>
              <a:gd name="connsiteY48" fmla="*/ 7 h 101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22379" h="1013380">
                <a:moveTo>
                  <a:pt x="0" y="632304"/>
                </a:moveTo>
                <a:cubicBezTo>
                  <a:pt x="81825" y="615940"/>
                  <a:pt x="53301" y="617080"/>
                  <a:pt x="175098" y="632304"/>
                </a:cubicBezTo>
                <a:cubicBezTo>
                  <a:pt x="276406" y="644967"/>
                  <a:pt x="116832" y="641230"/>
                  <a:pt x="243191" y="651760"/>
                </a:cubicBezTo>
                <a:cubicBezTo>
                  <a:pt x="307899" y="657152"/>
                  <a:pt x="372894" y="658245"/>
                  <a:pt x="437745" y="661487"/>
                </a:cubicBezTo>
                <a:cubicBezTo>
                  <a:pt x="545425" y="697382"/>
                  <a:pt x="475643" y="679664"/>
                  <a:pt x="651753" y="690670"/>
                </a:cubicBezTo>
                <a:cubicBezTo>
                  <a:pt x="693906" y="687428"/>
                  <a:pt x="736306" y="675355"/>
                  <a:pt x="778213" y="680943"/>
                </a:cubicBezTo>
                <a:cubicBezTo>
                  <a:pt x="789802" y="682488"/>
                  <a:pt x="793063" y="699380"/>
                  <a:pt x="797668" y="710126"/>
                </a:cubicBezTo>
                <a:cubicBezTo>
                  <a:pt x="802934" y="722414"/>
                  <a:pt x="801417" y="737078"/>
                  <a:pt x="807396" y="749036"/>
                </a:cubicBezTo>
                <a:cubicBezTo>
                  <a:pt x="811498" y="757239"/>
                  <a:pt x="821122" y="761330"/>
                  <a:pt x="826851" y="768492"/>
                </a:cubicBezTo>
                <a:cubicBezTo>
                  <a:pt x="834154" y="777621"/>
                  <a:pt x="837325" y="790191"/>
                  <a:pt x="846306" y="797675"/>
                </a:cubicBezTo>
                <a:cubicBezTo>
                  <a:pt x="857446" y="806958"/>
                  <a:pt x="871460" y="812544"/>
                  <a:pt x="885217" y="817130"/>
                </a:cubicBezTo>
                <a:cubicBezTo>
                  <a:pt x="919761" y="828645"/>
                  <a:pt x="1008163" y="834288"/>
                  <a:pt x="1031132" y="836585"/>
                </a:cubicBezTo>
                <a:cubicBezTo>
                  <a:pt x="1040860" y="839828"/>
                  <a:pt x="1051144" y="841727"/>
                  <a:pt x="1060315" y="846313"/>
                </a:cubicBezTo>
                <a:cubicBezTo>
                  <a:pt x="1070772" y="851541"/>
                  <a:pt x="1077852" y="864740"/>
                  <a:pt x="1089498" y="865768"/>
                </a:cubicBezTo>
                <a:cubicBezTo>
                  <a:pt x="1189680" y="874608"/>
                  <a:pt x="1290536" y="872253"/>
                  <a:pt x="1391055" y="875496"/>
                </a:cubicBezTo>
                <a:cubicBezTo>
                  <a:pt x="1426723" y="878739"/>
                  <a:pt x="1462682" y="879638"/>
                  <a:pt x="1498059" y="885224"/>
                </a:cubicBezTo>
                <a:cubicBezTo>
                  <a:pt x="1524471" y="889394"/>
                  <a:pt x="1549661" y="899435"/>
                  <a:pt x="1575881" y="904679"/>
                </a:cubicBezTo>
                <a:cubicBezTo>
                  <a:pt x="1609298" y="911363"/>
                  <a:pt x="1631387" y="914979"/>
                  <a:pt x="1663430" y="924134"/>
                </a:cubicBezTo>
                <a:cubicBezTo>
                  <a:pt x="1673289" y="926951"/>
                  <a:pt x="1682885" y="930619"/>
                  <a:pt x="1692613" y="933862"/>
                </a:cubicBezTo>
                <a:lnTo>
                  <a:pt x="2003898" y="924134"/>
                </a:lnTo>
                <a:cubicBezTo>
                  <a:pt x="2091675" y="919954"/>
                  <a:pt x="2076459" y="922646"/>
                  <a:pt x="2130357" y="904679"/>
                </a:cubicBezTo>
                <a:cubicBezTo>
                  <a:pt x="2173364" y="861674"/>
                  <a:pt x="2136689" y="901493"/>
                  <a:pt x="2101174" y="914407"/>
                </a:cubicBezTo>
                <a:cubicBezTo>
                  <a:pt x="2082638" y="921147"/>
                  <a:pt x="2062263" y="920892"/>
                  <a:pt x="2042808" y="924134"/>
                </a:cubicBezTo>
                <a:cubicBezTo>
                  <a:pt x="1984442" y="943589"/>
                  <a:pt x="1928615" y="973799"/>
                  <a:pt x="1867711" y="982500"/>
                </a:cubicBezTo>
                <a:cubicBezTo>
                  <a:pt x="1819211" y="989429"/>
                  <a:pt x="1757866" y="996416"/>
                  <a:pt x="1712068" y="1011683"/>
                </a:cubicBezTo>
                <a:cubicBezTo>
                  <a:pt x="1693357" y="1017920"/>
                  <a:pt x="1750979" y="1005198"/>
                  <a:pt x="1770434" y="1001956"/>
                </a:cubicBezTo>
                <a:cubicBezTo>
                  <a:pt x="1789817" y="995495"/>
                  <a:pt x="1818985" y="984943"/>
                  <a:pt x="1838528" y="982500"/>
                </a:cubicBezTo>
                <a:cubicBezTo>
                  <a:pt x="1877272" y="977657"/>
                  <a:pt x="1916349" y="976015"/>
                  <a:pt x="1955259" y="972773"/>
                </a:cubicBezTo>
                <a:cubicBezTo>
                  <a:pt x="1967728" y="969656"/>
                  <a:pt x="2009396" y="960295"/>
                  <a:pt x="2023353" y="953317"/>
                </a:cubicBezTo>
                <a:cubicBezTo>
                  <a:pt x="2090530" y="919728"/>
                  <a:pt x="2010466" y="944380"/>
                  <a:pt x="2091447" y="924134"/>
                </a:cubicBezTo>
                <a:cubicBezTo>
                  <a:pt x="2101175" y="917649"/>
                  <a:pt x="2109884" y="909284"/>
                  <a:pt x="2120630" y="904679"/>
                </a:cubicBezTo>
                <a:cubicBezTo>
                  <a:pt x="2183378" y="877787"/>
                  <a:pt x="2139837" y="914653"/>
                  <a:pt x="2178996" y="875496"/>
                </a:cubicBezTo>
                <a:cubicBezTo>
                  <a:pt x="2182238" y="700398"/>
                  <a:pt x="2176020" y="524869"/>
                  <a:pt x="2188723" y="350202"/>
                </a:cubicBezTo>
                <a:cubicBezTo>
                  <a:pt x="2192148" y="303114"/>
                  <a:pt x="2255978" y="378549"/>
                  <a:pt x="2198451" y="321019"/>
                </a:cubicBezTo>
                <a:cubicBezTo>
                  <a:pt x="2042156" y="347069"/>
                  <a:pt x="2222708" y="321019"/>
                  <a:pt x="1887166" y="321019"/>
                </a:cubicBezTo>
                <a:cubicBezTo>
                  <a:pt x="1511735" y="321019"/>
                  <a:pt x="1872791" y="330739"/>
                  <a:pt x="1634247" y="340475"/>
                </a:cubicBezTo>
                <a:cubicBezTo>
                  <a:pt x="1504612" y="345766"/>
                  <a:pt x="1374842" y="346960"/>
                  <a:pt x="1245140" y="350202"/>
                </a:cubicBezTo>
                <a:cubicBezTo>
                  <a:pt x="1147864" y="346960"/>
                  <a:pt x="1037481" y="389348"/>
                  <a:pt x="953311" y="340475"/>
                </a:cubicBezTo>
                <a:cubicBezTo>
                  <a:pt x="905558" y="312748"/>
                  <a:pt x="949078" y="230049"/>
                  <a:pt x="943583" y="175104"/>
                </a:cubicBezTo>
                <a:cubicBezTo>
                  <a:pt x="941033" y="149607"/>
                  <a:pt x="925639" y="130717"/>
                  <a:pt x="904672" y="116739"/>
                </a:cubicBezTo>
                <a:cubicBezTo>
                  <a:pt x="896140" y="111051"/>
                  <a:pt x="885348" y="109828"/>
                  <a:pt x="875489" y="107011"/>
                </a:cubicBezTo>
                <a:cubicBezTo>
                  <a:pt x="862634" y="103338"/>
                  <a:pt x="849384" y="101125"/>
                  <a:pt x="836579" y="97283"/>
                </a:cubicBezTo>
                <a:cubicBezTo>
                  <a:pt x="816936" y="91390"/>
                  <a:pt x="798650" y="79531"/>
                  <a:pt x="778213" y="77828"/>
                </a:cubicBezTo>
                <a:lnTo>
                  <a:pt x="661481" y="68100"/>
                </a:lnTo>
                <a:cubicBezTo>
                  <a:pt x="648511" y="64858"/>
                  <a:pt x="635643" y="61174"/>
                  <a:pt x="622570" y="58373"/>
                </a:cubicBezTo>
                <a:cubicBezTo>
                  <a:pt x="590236" y="51444"/>
                  <a:pt x="556665" y="49373"/>
                  <a:pt x="525294" y="38917"/>
                </a:cubicBezTo>
                <a:cubicBezTo>
                  <a:pt x="502167" y="31209"/>
                  <a:pt x="481625" y="23533"/>
                  <a:pt x="457200" y="19462"/>
                </a:cubicBezTo>
                <a:cubicBezTo>
                  <a:pt x="431413" y="15164"/>
                  <a:pt x="405217" y="13709"/>
                  <a:pt x="379379" y="9734"/>
                </a:cubicBezTo>
                <a:cubicBezTo>
                  <a:pt x="312019" y="-629"/>
                  <a:pt x="350322" y="7"/>
                  <a:pt x="321013" y="7"/>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E8E67C8C-3EEC-48ED-B906-DDFE340908CA}"/>
              </a:ext>
            </a:extLst>
          </p:cNvPr>
          <p:cNvSpPr>
            <a:spLocks noGrp="1"/>
          </p:cNvSpPr>
          <p:nvPr>
            <p:ph idx="1"/>
          </p:nvPr>
        </p:nvSpPr>
        <p:spPr>
          <a:xfrm>
            <a:off x="457200" y="907170"/>
            <a:ext cx="8229600" cy="4525963"/>
          </a:xfrm>
        </p:spPr>
        <p:txBody>
          <a:bodyPr>
            <a:normAutofit/>
          </a:bodyPr>
          <a:lstStyle/>
          <a:p>
            <a:pPr marL="257175" indent="-257175">
              <a:spcBef>
                <a:spcPts val="0"/>
              </a:spcBef>
              <a:buFont typeface="Symbol" panose="05050102010706020507" pitchFamily="18" charset="2"/>
              <a:buChar char=""/>
            </a:pPr>
            <a:r>
              <a:rPr lang="en-US" sz="2400" dirty="0">
                <a:latin typeface="Calibri" panose="020F0502020204030204" pitchFamily="34" charset="0"/>
                <a:ea typeface="Times New Roman" panose="02020603050405020304" pitchFamily="18" charset="0"/>
              </a:rPr>
              <a:t>Project not currently economic without additional enhancements to federal tax credits </a:t>
            </a:r>
            <a:endParaRPr lang="en-US" sz="2000" dirty="0">
              <a:latin typeface="Calibri" panose="020F0502020204030204" pitchFamily="34" charset="0"/>
              <a:ea typeface="Calibri" panose="020F0502020204030204" pitchFamily="34" charset="0"/>
            </a:endParaRPr>
          </a:p>
          <a:p>
            <a:pPr marL="257175" indent="-257175">
              <a:spcBef>
                <a:spcPts val="0"/>
              </a:spcBef>
              <a:buFont typeface="Symbol" panose="05050102010706020507" pitchFamily="18" charset="2"/>
              <a:buChar char=""/>
            </a:pPr>
            <a:r>
              <a:rPr lang="en-US" sz="2400" dirty="0">
                <a:latin typeface="Calibri" panose="020F0502020204030204" pitchFamily="34" charset="0"/>
                <a:ea typeface="Times New Roman" panose="02020603050405020304" pitchFamily="18" charset="0"/>
              </a:rPr>
              <a:t>PSGC Owners may consider a partnership with a third-party developer/owner </a:t>
            </a:r>
            <a:endParaRPr lang="en-US" sz="2000" dirty="0">
              <a:latin typeface="Calibri" panose="020F0502020204030204" pitchFamily="34" charset="0"/>
              <a:ea typeface="Calibri" panose="020F0502020204030204" pitchFamily="34" charset="0"/>
            </a:endParaRPr>
          </a:p>
          <a:p>
            <a:pPr marL="257175" indent="-257175">
              <a:spcBef>
                <a:spcPts val="0"/>
              </a:spcBef>
              <a:buFont typeface="Symbol" panose="05050102010706020507" pitchFamily="18" charset="2"/>
              <a:buChar char=""/>
            </a:pPr>
            <a:r>
              <a:rPr lang="en-US" sz="2400" dirty="0">
                <a:latin typeface="Calibri" panose="020F0502020204030204" pitchFamily="34" charset="0"/>
                <a:ea typeface="Times New Roman" panose="02020603050405020304" pitchFamily="18" charset="0"/>
              </a:rPr>
              <a:t>Third-party developer would need to secure funding and necessary permits </a:t>
            </a:r>
            <a:endParaRPr lang="en-US" sz="2000" dirty="0">
              <a:latin typeface="Calibri" panose="020F0502020204030204" pitchFamily="34" charset="0"/>
              <a:ea typeface="Calibri" panose="020F0502020204030204" pitchFamily="34" charset="0"/>
            </a:endParaRPr>
          </a:p>
          <a:p>
            <a:endParaRPr lang="en-US" sz="2400" b="1" dirty="0"/>
          </a:p>
          <a:p>
            <a:endParaRPr lang="en-US" sz="2400" b="1" dirty="0"/>
          </a:p>
          <a:p>
            <a:endParaRPr lang="en-US" sz="2400" dirty="0"/>
          </a:p>
          <a:p>
            <a:endParaRPr lang="en-US" sz="2400" dirty="0"/>
          </a:p>
        </p:txBody>
      </p:sp>
    </p:spTree>
    <p:extLst>
      <p:ext uri="{BB962C8B-B14F-4D97-AF65-F5344CB8AC3E}">
        <p14:creationId xmlns:p14="http://schemas.microsoft.com/office/powerpoint/2010/main" val="1863120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02E21-D475-4FF9-91A4-85AFCE691652}"/>
              </a:ext>
            </a:extLst>
          </p:cNvPr>
          <p:cNvSpPr>
            <a:spLocks noGrp="1"/>
          </p:cNvSpPr>
          <p:nvPr>
            <p:ph type="title"/>
          </p:nvPr>
        </p:nvSpPr>
        <p:spPr>
          <a:xfrm>
            <a:off x="457200" y="304800"/>
            <a:ext cx="8229600" cy="584775"/>
          </a:xfrm>
        </p:spPr>
        <p:txBody>
          <a:bodyPr>
            <a:normAutofit/>
          </a:bodyPr>
          <a:lstStyle/>
          <a:p>
            <a:pPr algn="l"/>
            <a:r>
              <a:rPr lang="en-US" sz="3200" b="1" dirty="0"/>
              <a:t>Acknowledgements</a:t>
            </a:r>
          </a:p>
        </p:txBody>
      </p:sp>
      <p:graphicFrame>
        <p:nvGraphicFramePr>
          <p:cNvPr id="4" name="Table 3">
            <a:extLst>
              <a:ext uri="{FF2B5EF4-FFF2-40B4-BE49-F238E27FC236}">
                <a16:creationId xmlns:a16="http://schemas.microsoft.com/office/drawing/2014/main" id="{EF9B9825-4553-4D04-BC91-8022E01BA2AB}"/>
              </a:ext>
            </a:extLst>
          </p:cNvPr>
          <p:cNvGraphicFramePr>
            <a:graphicFrameLocks noGrp="1"/>
          </p:cNvGraphicFramePr>
          <p:nvPr>
            <p:extLst>
              <p:ext uri="{D42A27DB-BD31-4B8C-83A1-F6EECF244321}">
                <p14:modId xmlns:p14="http://schemas.microsoft.com/office/powerpoint/2010/main" val="1392537950"/>
              </p:ext>
            </p:extLst>
          </p:nvPr>
        </p:nvGraphicFramePr>
        <p:xfrm>
          <a:off x="533400" y="1143000"/>
          <a:ext cx="8001000" cy="3942118"/>
        </p:xfrm>
        <a:graphic>
          <a:graphicData uri="http://schemas.openxmlformats.org/drawingml/2006/table">
            <a:tbl>
              <a:tblPr firstRow="1" bandRow="1">
                <a:tableStyleId>{5C22544A-7EE6-4342-B048-85BDC9FD1C3A}</a:tableStyleId>
              </a:tblPr>
              <a:tblGrid>
                <a:gridCol w="4385163">
                  <a:extLst>
                    <a:ext uri="{9D8B030D-6E8A-4147-A177-3AD203B41FA5}">
                      <a16:colId xmlns:a16="http://schemas.microsoft.com/office/drawing/2014/main" val="1709650740"/>
                    </a:ext>
                  </a:extLst>
                </a:gridCol>
                <a:gridCol w="3615837">
                  <a:extLst>
                    <a:ext uri="{9D8B030D-6E8A-4147-A177-3AD203B41FA5}">
                      <a16:colId xmlns:a16="http://schemas.microsoft.com/office/drawing/2014/main" val="2841216393"/>
                    </a:ext>
                  </a:extLst>
                </a:gridCol>
              </a:tblGrid>
              <a:tr h="386044">
                <a:tc>
                  <a:txBody>
                    <a:bodyPr/>
                    <a:lstStyle/>
                    <a:p>
                      <a:pPr algn="ctr"/>
                      <a:r>
                        <a:rPr lang="en-US" sz="1600" dirty="0"/>
                        <a:t>Name</a:t>
                      </a:r>
                    </a:p>
                  </a:txBody>
                  <a:tcPr/>
                </a:tc>
                <a:tc>
                  <a:txBody>
                    <a:bodyPr/>
                    <a:lstStyle/>
                    <a:p>
                      <a:pPr algn="ctr"/>
                      <a:r>
                        <a:rPr lang="en-US" sz="1600" dirty="0"/>
                        <a:t>Organization</a:t>
                      </a:r>
                    </a:p>
                  </a:txBody>
                  <a:tcPr/>
                </a:tc>
                <a:extLst>
                  <a:ext uri="{0D108BD9-81ED-4DB2-BD59-A6C34878D82A}">
                    <a16:rowId xmlns:a16="http://schemas.microsoft.com/office/drawing/2014/main" val="4276220930"/>
                  </a:ext>
                </a:extLst>
              </a:tr>
              <a:tr h="591289">
                <a:tc>
                  <a:txBody>
                    <a:bodyPr/>
                    <a:lstStyle/>
                    <a:p>
                      <a:r>
                        <a:rPr lang="en-US" sz="1600" dirty="0"/>
                        <a:t>Andrew Jones, Carl Laird</a:t>
                      </a:r>
                    </a:p>
                  </a:txBody>
                  <a:tcPr anchor="ctr"/>
                </a:tc>
                <a:tc>
                  <a:txBody>
                    <a:bodyPr/>
                    <a:lstStyle/>
                    <a:p>
                      <a:r>
                        <a:rPr lang="en-US" sz="1600" dirty="0"/>
                        <a:t>National Energy Technology Laboratory / US Department of Energy</a:t>
                      </a:r>
                    </a:p>
                  </a:txBody>
                  <a:tcPr anchor="ctr"/>
                </a:tc>
                <a:extLst>
                  <a:ext uri="{0D108BD9-81ED-4DB2-BD59-A6C34878D82A}">
                    <a16:rowId xmlns:a16="http://schemas.microsoft.com/office/drawing/2014/main" val="3381353630"/>
                  </a:ext>
                </a:extLst>
              </a:tr>
              <a:tr h="3860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Don Gaston, Javier Arzola, Rich Meyer</a:t>
                      </a:r>
                    </a:p>
                  </a:txBody>
                  <a:tcPr anchor="ctr"/>
                </a:tc>
                <a:tc>
                  <a:txBody>
                    <a:bodyPr/>
                    <a:lstStyle/>
                    <a:p>
                      <a:r>
                        <a:rPr lang="en-US" sz="1600" dirty="0"/>
                        <a:t>Prairie State Generating Company</a:t>
                      </a:r>
                    </a:p>
                  </a:txBody>
                  <a:tcPr anchor="ctr"/>
                </a:tc>
                <a:extLst>
                  <a:ext uri="{0D108BD9-81ED-4DB2-BD59-A6C34878D82A}">
                    <a16:rowId xmlns:a16="http://schemas.microsoft.com/office/drawing/2014/main" val="1588498262"/>
                  </a:ext>
                </a:extLst>
              </a:tr>
              <a:tr h="7988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Kevin O’Brien, Yongqi Lu, Vinod Patel, Stephanie Brownstein, Jason (Zhenxing) Zhang, Jason Dietsch</a:t>
                      </a:r>
                    </a:p>
                  </a:txBody>
                  <a:tcPr anchor="ctr"/>
                </a:tc>
                <a:tc>
                  <a:txBody>
                    <a:bodyPr/>
                    <a:lstStyle/>
                    <a:p>
                      <a:r>
                        <a:rPr lang="en-US" sz="1600" dirty="0"/>
                        <a:t>Prairie</a:t>
                      </a:r>
                      <a:r>
                        <a:rPr lang="en-US" sz="1600" baseline="0" dirty="0"/>
                        <a:t> Research Institute / University of Illinois Urbana-Champaign</a:t>
                      </a:r>
                      <a:endParaRPr lang="en-US" sz="1600" dirty="0"/>
                    </a:p>
                  </a:txBody>
                  <a:tcPr anchor="ctr"/>
                </a:tc>
                <a:extLst>
                  <a:ext uri="{0D108BD9-81ED-4DB2-BD59-A6C34878D82A}">
                    <a16:rowId xmlns:a16="http://schemas.microsoft.com/office/drawing/2014/main" val="3171005411"/>
                  </a:ext>
                </a:extLst>
              </a:tr>
              <a:tr h="428661">
                <a:tc>
                  <a:txBody>
                    <a:bodyPr/>
                    <a:lstStyle/>
                    <a:p>
                      <a:r>
                        <a:rPr lang="en-US" sz="1600" dirty="0"/>
                        <a:t>Tim Thomas, Tiffany Wu, Cole Maas</a:t>
                      </a:r>
                    </a:p>
                  </a:txBody>
                  <a:tcPr anchor="ctr"/>
                </a:tc>
                <a:tc>
                  <a:txBody>
                    <a:bodyPr/>
                    <a:lstStyle/>
                    <a:p>
                      <a:r>
                        <a:rPr lang="en-US" sz="1600" dirty="0"/>
                        <a:t>MHIA</a:t>
                      </a:r>
                    </a:p>
                  </a:txBody>
                  <a:tcPr anchor="ctr"/>
                </a:tc>
                <a:extLst>
                  <a:ext uri="{0D108BD9-81ED-4DB2-BD59-A6C34878D82A}">
                    <a16:rowId xmlns:a16="http://schemas.microsoft.com/office/drawing/2014/main" val="4210531796"/>
                  </a:ext>
                </a:extLst>
              </a:tr>
              <a:tr h="386044">
                <a:tc>
                  <a:txBody>
                    <a:bodyPr/>
                    <a:lstStyle/>
                    <a:p>
                      <a:r>
                        <a:rPr lang="en-US" sz="1600" dirty="0"/>
                        <a:t>Keisuke Iwakura, </a:t>
                      </a:r>
                      <a:r>
                        <a:rPr lang="en-US" sz="1600" dirty="0" err="1"/>
                        <a:t>Shintaro</a:t>
                      </a:r>
                      <a:r>
                        <a:rPr lang="en-US" sz="1600" dirty="0"/>
                        <a:t> </a:t>
                      </a:r>
                      <a:r>
                        <a:rPr lang="en-US" sz="1600" dirty="0" err="1"/>
                        <a:t>Kiuchi</a:t>
                      </a:r>
                      <a:endParaRPr lang="en-US" sz="1600" dirty="0"/>
                    </a:p>
                  </a:txBody>
                  <a:tcPr anchor="ctr"/>
                </a:tc>
                <a:tc>
                  <a:txBody>
                    <a:bodyPr/>
                    <a:lstStyle/>
                    <a:p>
                      <a:r>
                        <a:rPr lang="en-US" sz="1600" dirty="0"/>
                        <a:t>MHIENG</a:t>
                      </a:r>
                    </a:p>
                  </a:txBody>
                  <a:tcPr anchor="ctr"/>
                </a:tc>
                <a:extLst>
                  <a:ext uri="{0D108BD9-81ED-4DB2-BD59-A6C34878D82A}">
                    <a16:rowId xmlns:a16="http://schemas.microsoft.com/office/drawing/2014/main" val="1454660885"/>
                  </a:ext>
                </a:extLst>
              </a:tr>
              <a:tr h="386044">
                <a:tc>
                  <a:txBody>
                    <a:bodyPr/>
                    <a:lstStyle/>
                    <a:p>
                      <a:r>
                        <a:rPr lang="en-US" sz="1600" dirty="0"/>
                        <a:t>Matt Thomas, Alan Donovan, Bob </a:t>
                      </a:r>
                      <a:r>
                        <a:rPr lang="en-US" sz="1600" dirty="0" err="1"/>
                        <a:t>Slettehaugh</a:t>
                      </a:r>
                      <a:r>
                        <a:rPr lang="en-US" sz="1600" dirty="0"/>
                        <a:t>, Bryan </a:t>
                      </a:r>
                      <a:r>
                        <a:rPr lang="en-US" sz="1600" dirty="0" err="1"/>
                        <a:t>Lofgreen</a:t>
                      </a:r>
                      <a:endParaRPr lang="en-US" sz="1600" dirty="0"/>
                    </a:p>
                  </a:txBody>
                  <a:tcPr anchor="ctr"/>
                </a:tc>
                <a:tc>
                  <a:txBody>
                    <a:bodyPr/>
                    <a:lstStyle/>
                    <a:p>
                      <a:r>
                        <a:rPr lang="en-US" sz="1600" dirty="0"/>
                        <a:t>Kiewit Engineering Group</a:t>
                      </a:r>
                    </a:p>
                  </a:txBody>
                  <a:tcPr anchor="ctr"/>
                </a:tc>
                <a:extLst>
                  <a:ext uri="{0D108BD9-81ED-4DB2-BD59-A6C34878D82A}">
                    <a16:rowId xmlns:a16="http://schemas.microsoft.com/office/drawing/2014/main" val="4188785524"/>
                  </a:ext>
                </a:extLst>
              </a:tr>
              <a:tr h="386044">
                <a:tc>
                  <a:txBody>
                    <a:bodyPr/>
                    <a:lstStyle/>
                    <a:p>
                      <a:r>
                        <a:rPr lang="en-US" sz="1600" dirty="0"/>
                        <a:t>Paula </a:t>
                      </a:r>
                      <a:r>
                        <a:rPr lang="en-US" sz="1600" dirty="0" err="1"/>
                        <a:t>Guletsky</a:t>
                      </a:r>
                      <a:r>
                        <a:rPr lang="en-US" sz="1600" dirty="0"/>
                        <a:t>, Anthony Baker</a:t>
                      </a:r>
                    </a:p>
                  </a:txBody>
                  <a:tcPr anchor="ctr"/>
                </a:tc>
                <a:tc>
                  <a:txBody>
                    <a:bodyPr/>
                    <a:lstStyle/>
                    <a:p>
                      <a:r>
                        <a:rPr lang="en-US" sz="1600" dirty="0"/>
                        <a:t>Sargent &amp; Lundy</a:t>
                      </a:r>
                    </a:p>
                  </a:txBody>
                  <a:tcPr anchor="ctr"/>
                </a:tc>
                <a:extLst>
                  <a:ext uri="{0D108BD9-81ED-4DB2-BD59-A6C34878D82A}">
                    <a16:rowId xmlns:a16="http://schemas.microsoft.com/office/drawing/2014/main" val="1122936324"/>
                  </a:ext>
                </a:extLst>
              </a:tr>
            </a:tbl>
          </a:graphicData>
        </a:graphic>
      </p:graphicFrame>
      <p:sp>
        <p:nvSpPr>
          <p:cNvPr id="5" name="Rectangle 4">
            <a:extLst>
              <a:ext uri="{FF2B5EF4-FFF2-40B4-BE49-F238E27FC236}">
                <a16:creationId xmlns:a16="http://schemas.microsoft.com/office/drawing/2014/main" id="{A1030CCB-CCBB-45D6-9E2C-EECE830E99C2}"/>
              </a:ext>
            </a:extLst>
          </p:cNvPr>
          <p:cNvSpPr/>
          <p:nvPr/>
        </p:nvSpPr>
        <p:spPr>
          <a:xfrm>
            <a:off x="448588" y="5422612"/>
            <a:ext cx="8079849" cy="584775"/>
          </a:xfrm>
          <a:prstGeom prst="rect">
            <a:avLst/>
          </a:prstGeom>
        </p:spPr>
        <p:txBody>
          <a:bodyPr wrap="square">
            <a:spAutoFit/>
          </a:bodyPr>
          <a:lstStyle/>
          <a:p>
            <a:pPr indent="-457200" algn="ctr"/>
            <a:r>
              <a:rPr lang="en-US" sz="1600" b="1" dirty="0"/>
              <a:t>This project is supported by the U.S. Department of Energy / National Energy Technology Laboratory (DOE/NETL) through Cooperative Agreement No. DE-FE0031841</a:t>
            </a:r>
          </a:p>
        </p:txBody>
      </p:sp>
      <p:sp>
        <p:nvSpPr>
          <p:cNvPr id="3" name="Slide Number Placeholder 2">
            <a:extLst>
              <a:ext uri="{FF2B5EF4-FFF2-40B4-BE49-F238E27FC236}">
                <a16:creationId xmlns:a16="http://schemas.microsoft.com/office/drawing/2014/main" id="{AD668D5F-0689-4DF8-B8E0-EFD9DA92FFA8}"/>
              </a:ext>
            </a:extLst>
          </p:cNvPr>
          <p:cNvSpPr>
            <a:spLocks noGrp="1"/>
          </p:cNvSpPr>
          <p:nvPr>
            <p:ph type="sldNum" sz="quarter" idx="12"/>
          </p:nvPr>
        </p:nvSpPr>
        <p:spPr/>
        <p:txBody>
          <a:bodyPr/>
          <a:lstStyle/>
          <a:p>
            <a:fld id="{47FB43CD-5BF4-4477-A170-E7008CB029A4}" type="slidenum">
              <a:rPr lang="en-US" smtClean="0"/>
              <a:t>48</a:t>
            </a:fld>
            <a:endParaRPr lang="en-US" dirty="0"/>
          </a:p>
        </p:txBody>
      </p:sp>
    </p:spTree>
    <p:extLst>
      <p:ext uri="{BB962C8B-B14F-4D97-AF65-F5344CB8AC3E}">
        <p14:creationId xmlns:p14="http://schemas.microsoft.com/office/powerpoint/2010/main" val="4106966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2047B-7728-4772-BE8B-AF8B6DAE40D4}"/>
              </a:ext>
            </a:extLst>
          </p:cNvPr>
          <p:cNvSpPr>
            <a:spLocks noGrp="1"/>
          </p:cNvSpPr>
          <p:nvPr>
            <p:ph type="title"/>
          </p:nvPr>
        </p:nvSpPr>
        <p:spPr>
          <a:xfrm>
            <a:off x="457200" y="274638"/>
            <a:ext cx="8229600" cy="868362"/>
          </a:xfrm>
        </p:spPr>
        <p:txBody>
          <a:bodyPr>
            <a:normAutofit fontScale="90000"/>
          </a:bodyPr>
          <a:lstStyle/>
          <a:p>
            <a:pPr algn="l"/>
            <a:r>
              <a:rPr lang="en-US" sz="3100" b="1" dirty="0">
                <a:cs typeface="Gotham Medium" pitchFamily="50" charset="0"/>
              </a:rPr>
              <a:t>Project Team Management Structure</a:t>
            </a:r>
            <a:br>
              <a:rPr lang="en-US" sz="6600" b="1" dirty="0">
                <a:cs typeface="Gotham Medium" pitchFamily="50" charset="0"/>
              </a:rPr>
            </a:br>
            <a:endParaRPr lang="en-US" sz="2000" dirty="0"/>
          </a:p>
        </p:txBody>
      </p:sp>
      <p:pic>
        <p:nvPicPr>
          <p:cNvPr id="4" name="Picture 3">
            <a:extLst>
              <a:ext uri="{FF2B5EF4-FFF2-40B4-BE49-F238E27FC236}">
                <a16:creationId xmlns:a16="http://schemas.microsoft.com/office/drawing/2014/main" id="{27EC1ACD-0B28-43DF-837B-0D92B1611B9F}"/>
              </a:ext>
            </a:extLst>
          </p:cNvPr>
          <p:cNvPicPr>
            <a:picLocks noChangeAspect="1"/>
          </p:cNvPicPr>
          <p:nvPr/>
        </p:nvPicPr>
        <p:blipFill rotWithShape="1">
          <a:blip r:embed="rId2"/>
          <a:srcRect l="8333" t="17407" r="13334" b="5556"/>
          <a:stretch/>
        </p:blipFill>
        <p:spPr>
          <a:xfrm>
            <a:off x="457200" y="1010056"/>
            <a:ext cx="8229599" cy="4552544"/>
          </a:xfrm>
          <a:prstGeom prst="rect">
            <a:avLst/>
          </a:prstGeom>
        </p:spPr>
      </p:pic>
      <p:sp>
        <p:nvSpPr>
          <p:cNvPr id="3" name="Slide Number Placeholder 2">
            <a:extLst>
              <a:ext uri="{FF2B5EF4-FFF2-40B4-BE49-F238E27FC236}">
                <a16:creationId xmlns:a16="http://schemas.microsoft.com/office/drawing/2014/main" id="{71658805-2336-486F-9EF8-E16BC81A13B7}"/>
              </a:ext>
            </a:extLst>
          </p:cNvPr>
          <p:cNvSpPr>
            <a:spLocks noGrp="1"/>
          </p:cNvSpPr>
          <p:nvPr>
            <p:ph type="sldNum" sz="quarter" idx="12"/>
          </p:nvPr>
        </p:nvSpPr>
        <p:spPr/>
        <p:txBody>
          <a:bodyPr/>
          <a:lstStyle/>
          <a:p>
            <a:fld id="{47FB43CD-5BF4-4477-A170-E7008CB029A4}" type="slidenum">
              <a:rPr lang="en-US" smtClean="0"/>
              <a:t>5</a:t>
            </a:fld>
            <a:endParaRPr lang="en-US" dirty="0"/>
          </a:p>
        </p:txBody>
      </p:sp>
    </p:spTree>
    <p:extLst>
      <p:ext uri="{BB962C8B-B14F-4D97-AF65-F5344CB8AC3E}">
        <p14:creationId xmlns:p14="http://schemas.microsoft.com/office/powerpoint/2010/main" val="220618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6AE90-3460-4FC9-AA3F-A919649FA80A}"/>
              </a:ext>
            </a:extLst>
          </p:cNvPr>
          <p:cNvSpPr>
            <a:spLocks noGrp="1"/>
          </p:cNvSpPr>
          <p:nvPr>
            <p:ph type="title"/>
          </p:nvPr>
        </p:nvSpPr>
        <p:spPr/>
        <p:txBody>
          <a:bodyPr/>
          <a:lstStyle/>
          <a:p>
            <a:r>
              <a:rPr lang="en-US" dirty="0"/>
              <a:t>THE TECHNOLOGY</a:t>
            </a:r>
          </a:p>
        </p:txBody>
      </p:sp>
      <p:sp>
        <p:nvSpPr>
          <p:cNvPr id="3" name="Text Placeholder 2">
            <a:extLst>
              <a:ext uri="{FF2B5EF4-FFF2-40B4-BE49-F238E27FC236}">
                <a16:creationId xmlns:a16="http://schemas.microsoft.com/office/drawing/2014/main" id="{EA685622-4B07-4F27-B8D5-0002ED8C069F}"/>
              </a:ext>
            </a:extLst>
          </p:cNvPr>
          <p:cNvSpPr>
            <a:spLocks noGrp="1"/>
          </p:cNvSpPr>
          <p:nvPr>
            <p:ph type="body" idx="1"/>
          </p:nvPr>
        </p:nvSpPr>
        <p:spPr/>
        <p:txBody>
          <a:bodyPr/>
          <a:lstStyle/>
          <a:p>
            <a:r>
              <a:rPr lang="en-US" dirty="0"/>
              <a:t>FRONT-END ENGINEERING DESIGN STUDIES FOR CARBON CAPTURE SYSTEMS ON COAL AND NATURAL GAS POWER PLANTS</a:t>
            </a:r>
          </a:p>
        </p:txBody>
      </p:sp>
      <p:sp>
        <p:nvSpPr>
          <p:cNvPr id="4" name="Slide Number Placeholder 3">
            <a:extLst>
              <a:ext uri="{FF2B5EF4-FFF2-40B4-BE49-F238E27FC236}">
                <a16:creationId xmlns:a16="http://schemas.microsoft.com/office/drawing/2014/main" id="{E2AB3A1D-D106-4BD4-BFB6-1A5F612C89CC}"/>
              </a:ext>
            </a:extLst>
          </p:cNvPr>
          <p:cNvSpPr>
            <a:spLocks noGrp="1"/>
          </p:cNvSpPr>
          <p:nvPr>
            <p:ph type="sldNum" sz="quarter" idx="12"/>
          </p:nvPr>
        </p:nvSpPr>
        <p:spPr>
          <a:xfrm>
            <a:off x="7010400" y="6477000"/>
            <a:ext cx="2133600" cy="365125"/>
          </a:xfrm>
        </p:spPr>
        <p:txBody>
          <a:bodyPr/>
          <a:lstStyle/>
          <a:p>
            <a:fld id="{47FB43CD-5BF4-4477-A170-E7008CB029A4}" type="slidenum">
              <a:rPr lang="en-US" smtClean="0"/>
              <a:t>6</a:t>
            </a:fld>
            <a:endParaRPr lang="en-US" dirty="0"/>
          </a:p>
        </p:txBody>
      </p:sp>
    </p:spTree>
    <p:extLst>
      <p:ext uri="{BB962C8B-B14F-4D97-AF65-F5344CB8AC3E}">
        <p14:creationId xmlns:p14="http://schemas.microsoft.com/office/powerpoint/2010/main" val="2028911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F43EA-5537-4420-A600-5D63BA228928}"/>
              </a:ext>
            </a:extLst>
          </p:cNvPr>
          <p:cNvSpPr>
            <a:spLocks noGrp="1"/>
          </p:cNvSpPr>
          <p:nvPr>
            <p:ph type="title"/>
          </p:nvPr>
        </p:nvSpPr>
        <p:spPr>
          <a:xfrm>
            <a:off x="457200" y="274637"/>
            <a:ext cx="8305800" cy="868363"/>
          </a:xfrm>
        </p:spPr>
        <p:txBody>
          <a:bodyPr>
            <a:noAutofit/>
          </a:bodyPr>
          <a:lstStyle/>
          <a:p>
            <a:pPr algn="l"/>
            <a:r>
              <a:rPr lang="en-US" sz="2800" b="1" dirty="0"/>
              <a:t>Mitsubishi Heavy Industries’ (MHI) Advanced KM CDR Process™</a:t>
            </a:r>
            <a:endParaRPr lang="en-US" sz="2800" b="1" i="1" dirty="0">
              <a:solidFill>
                <a:srgbClr val="0070C0"/>
              </a:solidFill>
            </a:endParaRPr>
          </a:p>
        </p:txBody>
      </p:sp>
      <p:sp>
        <p:nvSpPr>
          <p:cNvPr id="4" name="Slide Number Placeholder 3">
            <a:extLst>
              <a:ext uri="{FF2B5EF4-FFF2-40B4-BE49-F238E27FC236}">
                <a16:creationId xmlns:a16="http://schemas.microsoft.com/office/drawing/2014/main" id="{34BAD15A-C07B-4BCC-BCA7-249895DDC208}"/>
              </a:ext>
            </a:extLst>
          </p:cNvPr>
          <p:cNvSpPr>
            <a:spLocks noGrp="1"/>
          </p:cNvSpPr>
          <p:nvPr>
            <p:ph type="sldNum" sz="quarter" idx="12"/>
          </p:nvPr>
        </p:nvSpPr>
        <p:spPr/>
        <p:txBody>
          <a:bodyPr/>
          <a:lstStyle/>
          <a:p>
            <a:fld id="{47FB43CD-5BF4-4477-A170-E7008CB029A4}" type="slidenum">
              <a:rPr lang="en-US" smtClean="0"/>
              <a:pPr/>
              <a:t>7</a:t>
            </a:fld>
            <a:endParaRPr lang="en-US" dirty="0"/>
          </a:p>
        </p:txBody>
      </p:sp>
      <p:pic>
        <p:nvPicPr>
          <p:cNvPr id="6" name="Picture 5">
            <a:extLst>
              <a:ext uri="{FF2B5EF4-FFF2-40B4-BE49-F238E27FC236}">
                <a16:creationId xmlns:a16="http://schemas.microsoft.com/office/drawing/2014/main" id="{2D8A5FF4-4D22-4234-87A7-23CA1B7BDE99}"/>
              </a:ext>
            </a:extLst>
          </p:cNvPr>
          <p:cNvPicPr>
            <a:picLocks noChangeAspect="1"/>
          </p:cNvPicPr>
          <p:nvPr/>
        </p:nvPicPr>
        <p:blipFill rotWithShape="1">
          <a:blip r:embed="rId2"/>
          <a:srcRect l="4167" t="17999" r="61667" b="14244"/>
          <a:stretch/>
        </p:blipFill>
        <p:spPr>
          <a:xfrm>
            <a:off x="711740" y="1066800"/>
            <a:ext cx="7746460" cy="4800600"/>
          </a:xfrm>
          <a:prstGeom prst="rect">
            <a:avLst/>
          </a:prstGeom>
        </p:spPr>
      </p:pic>
      <p:sp>
        <p:nvSpPr>
          <p:cNvPr id="7" name="Rectangle 6">
            <a:extLst>
              <a:ext uri="{FF2B5EF4-FFF2-40B4-BE49-F238E27FC236}">
                <a16:creationId xmlns:a16="http://schemas.microsoft.com/office/drawing/2014/main" id="{11BCA111-A406-419E-B18E-128201D136F4}"/>
              </a:ext>
            </a:extLst>
          </p:cNvPr>
          <p:cNvSpPr/>
          <p:nvPr/>
        </p:nvSpPr>
        <p:spPr>
          <a:xfrm>
            <a:off x="6553200" y="1523999"/>
            <a:ext cx="1143000" cy="228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5564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EC10-953A-4D24-B948-11CA02A95061}"/>
              </a:ext>
            </a:extLst>
          </p:cNvPr>
          <p:cNvSpPr>
            <a:spLocks noGrp="1"/>
          </p:cNvSpPr>
          <p:nvPr>
            <p:ph type="title"/>
          </p:nvPr>
        </p:nvSpPr>
        <p:spPr>
          <a:xfrm>
            <a:off x="457200" y="274638"/>
            <a:ext cx="8229600" cy="715962"/>
          </a:xfrm>
        </p:spPr>
        <p:txBody>
          <a:bodyPr>
            <a:normAutofit/>
          </a:bodyPr>
          <a:lstStyle/>
          <a:p>
            <a:pPr algn="l"/>
            <a:r>
              <a:rPr lang="en-US" sz="3200" b="1" dirty="0"/>
              <a:t>KS-21</a:t>
            </a:r>
            <a:r>
              <a:rPr lang="en-US" sz="3200" b="1" baseline="30000" dirty="0"/>
              <a:t>TM</a:t>
            </a:r>
            <a:r>
              <a:rPr lang="en-US" sz="3200" b="1" dirty="0"/>
              <a:t> Solvent</a:t>
            </a:r>
          </a:p>
        </p:txBody>
      </p:sp>
      <p:sp>
        <p:nvSpPr>
          <p:cNvPr id="3" name="Content Placeholder 2">
            <a:extLst>
              <a:ext uri="{FF2B5EF4-FFF2-40B4-BE49-F238E27FC236}">
                <a16:creationId xmlns:a16="http://schemas.microsoft.com/office/drawing/2014/main" id="{CEC7F883-477D-407D-B0D6-1C4069F7F367}"/>
              </a:ext>
            </a:extLst>
          </p:cNvPr>
          <p:cNvSpPr>
            <a:spLocks noGrp="1"/>
          </p:cNvSpPr>
          <p:nvPr>
            <p:ph idx="1"/>
          </p:nvPr>
        </p:nvSpPr>
        <p:spPr>
          <a:xfrm>
            <a:off x="457200" y="990600"/>
            <a:ext cx="8229600" cy="5135563"/>
          </a:xfrm>
        </p:spPr>
        <p:txBody>
          <a:bodyPr>
            <a:normAutofit/>
          </a:bodyPr>
          <a:lstStyle/>
          <a:p>
            <a:r>
              <a:rPr lang="en-US" sz="2400" dirty="0"/>
              <a:t>MHI has been able to conclude that there are likely operating cost benefits for using KS-21™ instead of KS-1™</a:t>
            </a:r>
            <a:r>
              <a:rPr lang="en-US" sz="2000" dirty="0"/>
              <a:t> </a:t>
            </a:r>
          </a:p>
          <a:p>
            <a:r>
              <a:rPr lang="en-US" sz="2400" dirty="0"/>
              <a:t>KS-21™ has several advantageous properties such as lower volatility and greater stability which result in:</a:t>
            </a:r>
          </a:p>
          <a:p>
            <a:pPr lvl="1"/>
            <a:r>
              <a:rPr lang="en-US" sz="2000" dirty="0"/>
              <a:t>Lower amine emissions</a:t>
            </a:r>
          </a:p>
          <a:p>
            <a:pPr lvl="1"/>
            <a:r>
              <a:rPr lang="en-US" sz="2000" dirty="0"/>
              <a:t>Lower solvent make-up</a:t>
            </a:r>
          </a:p>
          <a:p>
            <a:pPr lvl="1"/>
            <a:r>
              <a:rPr lang="en-US" sz="2000" dirty="0"/>
              <a:t>Lower compression energy</a:t>
            </a:r>
          </a:p>
          <a:p>
            <a:pPr lvl="1"/>
            <a:endParaRPr lang="en-US" sz="2000" dirty="0"/>
          </a:p>
        </p:txBody>
      </p:sp>
      <p:sp>
        <p:nvSpPr>
          <p:cNvPr id="4" name="Slide Number Placeholder 3">
            <a:extLst>
              <a:ext uri="{FF2B5EF4-FFF2-40B4-BE49-F238E27FC236}">
                <a16:creationId xmlns:a16="http://schemas.microsoft.com/office/drawing/2014/main" id="{2FB4F052-CF6F-4869-9F74-F39EDB6294D9}"/>
              </a:ext>
            </a:extLst>
          </p:cNvPr>
          <p:cNvSpPr>
            <a:spLocks noGrp="1"/>
          </p:cNvSpPr>
          <p:nvPr>
            <p:ph type="sldNum" sz="quarter" idx="12"/>
          </p:nvPr>
        </p:nvSpPr>
        <p:spPr/>
        <p:txBody>
          <a:bodyPr/>
          <a:lstStyle/>
          <a:p>
            <a:fld id="{47FB43CD-5BF4-4477-A170-E7008CB029A4}" type="slidenum">
              <a:rPr lang="en-US" smtClean="0"/>
              <a:pPr/>
              <a:t>8</a:t>
            </a:fld>
            <a:endParaRPr lang="en-US" dirty="0"/>
          </a:p>
        </p:txBody>
      </p:sp>
    </p:spTree>
    <p:extLst>
      <p:ext uri="{BB962C8B-B14F-4D97-AF65-F5344CB8AC3E}">
        <p14:creationId xmlns:p14="http://schemas.microsoft.com/office/powerpoint/2010/main" val="2987219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6AE90-3460-4FC9-AA3F-A919649FA80A}"/>
              </a:ext>
            </a:extLst>
          </p:cNvPr>
          <p:cNvSpPr>
            <a:spLocks noGrp="1"/>
          </p:cNvSpPr>
          <p:nvPr>
            <p:ph type="title"/>
          </p:nvPr>
        </p:nvSpPr>
        <p:spPr/>
        <p:txBody>
          <a:bodyPr/>
          <a:lstStyle/>
          <a:p>
            <a:r>
              <a:rPr lang="en-US" dirty="0"/>
              <a:t>THE PROJECT</a:t>
            </a:r>
          </a:p>
        </p:txBody>
      </p:sp>
      <p:sp>
        <p:nvSpPr>
          <p:cNvPr id="3" name="Text Placeholder 2">
            <a:extLst>
              <a:ext uri="{FF2B5EF4-FFF2-40B4-BE49-F238E27FC236}">
                <a16:creationId xmlns:a16="http://schemas.microsoft.com/office/drawing/2014/main" id="{EA685622-4B07-4F27-B8D5-0002ED8C069F}"/>
              </a:ext>
            </a:extLst>
          </p:cNvPr>
          <p:cNvSpPr>
            <a:spLocks noGrp="1"/>
          </p:cNvSpPr>
          <p:nvPr>
            <p:ph type="body" idx="1"/>
          </p:nvPr>
        </p:nvSpPr>
        <p:spPr/>
        <p:txBody>
          <a:bodyPr/>
          <a:lstStyle/>
          <a:p>
            <a:r>
              <a:rPr lang="en-US" dirty="0"/>
              <a:t>FRONT-END ENGINEERING DESIGN STUDIES FOR CARBON CAPTURE SYSTEMS ON COAL AND NATURAL GAS POWER PLANTS</a:t>
            </a:r>
          </a:p>
        </p:txBody>
      </p:sp>
      <p:sp>
        <p:nvSpPr>
          <p:cNvPr id="4" name="Slide Number Placeholder 3">
            <a:extLst>
              <a:ext uri="{FF2B5EF4-FFF2-40B4-BE49-F238E27FC236}">
                <a16:creationId xmlns:a16="http://schemas.microsoft.com/office/drawing/2014/main" id="{E2AB3A1D-D106-4BD4-BFB6-1A5F612C89CC}"/>
              </a:ext>
            </a:extLst>
          </p:cNvPr>
          <p:cNvSpPr>
            <a:spLocks noGrp="1"/>
          </p:cNvSpPr>
          <p:nvPr>
            <p:ph type="sldNum" sz="quarter" idx="12"/>
          </p:nvPr>
        </p:nvSpPr>
        <p:spPr>
          <a:xfrm>
            <a:off x="7017327" y="6492875"/>
            <a:ext cx="2133600" cy="365125"/>
          </a:xfrm>
        </p:spPr>
        <p:txBody>
          <a:bodyPr/>
          <a:lstStyle/>
          <a:p>
            <a:fld id="{47FB43CD-5BF4-4477-A170-E7008CB029A4}" type="slidenum">
              <a:rPr lang="en-US" smtClean="0"/>
              <a:t>9</a:t>
            </a:fld>
            <a:endParaRPr lang="en-US" dirty="0"/>
          </a:p>
        </p:txBody>
      </p:sp>
    </p:spTree>
    <p:extLst>
      <p:ext uri="{BB962C8B-B14F-4D97-AF65-F5344CB8AC3E}">
        <p14:creationId xmlns:p14="http://schemas.microsoft.com/office/powerpoint/2010/main" val="35621902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26CED5DB2585489C6885069695D480" ma:contentTypeVersion="27" ma:contentTypeDescription="Create a new document." ma:contentTypeScope="" ma:versionID="e715b74b0ee9141c929ef62b086f9c45">
  <xsd:schema xmlns:xsd="http://www.w3.org/2001/XMLSchema" xmlns:xs="http://www.w3.org/2001/XMLSchema" xmlns:p="http://schemas.microsoft.com/office/2006/metadata/properties" xmlns:ns1="http://schemas.microsoft.com/sharepoint/v3" xmlns:ns2="434fe4e8-5656-4cad-977a-f36e08478af8" xmlns:ns3="cc797c71-8b97-40d9-b1c9-844a14b9229e" targetNamespace="http://schemas.microsoft.com/office/2006/metadata/properties" ma:root="true" ma:fieldsID="7fe676432d9446678cadafc51e91f446" ns1:_="" ns2:_="" ns3:_="">
    <xsd:import namespace="http://schemas.microsoft.com/sharepoint/v3"/>
    <xsd:import namespace="434fe4e8-5656-4cad-977a-f36e08478af8"/>
    <xsd:import namespace="cc797c71-8b97-40d9-b1c9-844a14b9229e"/>
    <xsd:element name="properties">
      <xsd:complexType>
        <xsd:sequence>
          <xsd:element name="documentManagement">
            <xsd:complexType>
              <xsd:all>
                <xsd:element ref="ns2:Project" minOccurs="0"/>
                <xsd:element ref="ns2:Client" minOccurs="0"/>
                <xsd:element ref="ns2:Project_x0020__x0023_" minOccurs="0"/>
                <xsd:element ref="ns2:Sub_x0020_Folder" minOccurs="0"/>
                <xsd:element ref="ns1:PublishingStartDate" minOccurs="0"/>
                <xsd:element ref="ns1:PublishingExpirationDate" minOccurs="0"/>
                <xsd:element ref="ns3:_dlc_DocId" minOccurs="0"/>
                <xsd:element ref="ns3:_dlc_DocIdUrl" minOccurs="0"/>
                <xsd:element ref="ns3:_dlc_DocIdPersistId"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Desc"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4fe4e8-5656-4cad-977a-f36e08478af8" elementFormDefault="qualified">
    <xsd:import namespace="http://schemas.microsoft.com/office/2006/documentManagement/types"/>
    <xsd:import namespace="http://schemas.microsoft.com/office/infopath/2007/PartnerControls"/>
    <xsd:element name="Project" ma:index="4" nillable="true" ma:displayName="Project" ma:internalName="Project" ma:readOnly="false">
      <xsd:simpleType>
        <xsd:restriction base="dms:Text">
          <xsd:maxLength value="255"/>
        </xsd:restriction>
      </xsd:simpleType>
    </xsd:element>
    <xsd:element name="Client" ma:index="5" nillable="true" ma:displayName="Client" ma:internalName="Client" ma:readOnly="false">
      <xsd:simpleType>
        <xsd:restriction base="dms:Text">
          <xsd:maxLength value="255"/>
        </xsd:restriction>
      </xsd:simpleType>
    </xsd:element>
    <xsd:element name="Project_x0020__x0023_" ma:index="6" nillable="true" ma:displayName="Project #" ma:internalName="Project_x0020__x0023_" ma:readOnly="false">
      <xsd:simpleType>
        <xsd:restriction base="dms:Text">
          <xsd:maxLength value="255"/>
        </xsd:restriction>
      </xsd:simpleType>
    </xsd:element>
    <xsd:element name="Sub_x0020_Folder" ma:index="7" nillable="true" ma:displayName="Sub Folder" ma:internalName="Sub_x0020_Folder" ma:readOnly="false">
      <xsd:simpleType>
        <xsd:restriction base="dms:Text">
          <xsd:maxLength value="255"/>
        </xsd:restriction>
      </xsd:simpleType>
    </xsd:element>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DateTaken" ma:index="21" nillable="true" ma:displayName="MediaServiceDateTaken" ma:hidden="true" ma:internalName="MediaServiceDateTaken" ma:readOnly="true">
      <xsd:simpleType>
        <xsd:restriction base="dms:Text"/>
      </xsd:simpleType>
    </xsd:element>
    <xsd:element name="Desc" ma:index="22" nillable="true" ma:displayName="Desc" ma:format="Dropdown" ma:internalName="Desc">
      <xsd:simpleType>
        <xsd:restriction base="dms:Text">
          <xsd:maxLength value="255"/>
        </xsd:restriction>
      </xsd:simpleType>
    </xsd:element>
    <xsd:element name="MediaServiceAutoTags" ma:index="23" nillable="true" ma:displayName="Tags" ma:internalName="MediaServiceAutoTags" ma:readOnly="true">
      <xsd:simpleType>
        <xsd:restriction base="dms:Text"/>
      </xsd:simpleType>
    </xsd:element>
    <xsd:element name="MediaServiceLocation" ma:index="24" nillable="true" ma:displayName="Location" ma:internalName="MediaServiceLocation"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c797c71-8b97-40d9-b1c9-844a14b9229e" elementFormDefault="qualified">
    <xsd:import namespace="http://schemas.microsoft.com/office/2006/documentManagement/types"/>
    <xsd:import namespace="http://schemas.microsoft.com/office/infopath/2007/PartnerControls"/>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SharedContentType xmlns="Microsoft.SharePoint.Taxonomy.ContentTypeSync" SourceId="1bf42542-1403-48d9-9d03-9f633887b3cd" ContentTypeId="0x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Project xmlns="434fe4e8-5656-4cad-977a-f36e08478af8">Prairie State CCS Feed</Project>
    <PublishingStartDate xmlns="http://schemas.microsoft.com/sharepoint/v3" xsi:nil="true"/>
    <_dlc_DocId xmlns="cc797c71-8b97-40d9-b1c9-844a14b9229e">BWES-925063074-2400</_dlc_DocId>
    <Project_x0020__x0023_ xmlns="434fe4e8-5656-4cad-977a-f36e08478af8">20032410</Project_x0020__x0023_>
    <Sub_x0020_Folder xmlns="434fe4e8-5656-4cad-977a-f36e08478af8" xsi:nil="true"/>
    <Desc xmlns="434fe4e8-5656-4cad-977a-f36e08478af8" xsi:nil="true"/>
    <PublishingExpirationDate xmlns="http://schemas.microsoft.com/sharepoint/v3" xsi:nil="true"/>
    <_dlc_DocIdUrl xmlns="cc797c71-8b97-40d9-b1c9-844a14b9229e">
      <Url>https://portal.kiewit.com/teams/BWES/20032410/client/_layouts/15/DocIdRedir.aspx?ID=BWES-925063074-2400</Url>
      <Description>BWES-925063074-2400</Description>
    </_dlc_DocIdUrl>
    <Client xmlns="434fe4e8-5656-4cad-977a-f36e08478af8">University of Illinois</Client>
  </documentManagement>
</p:properties>
</file>

<file path=customXml/itemProps1.xml><?xml version="1.0" encoding="utf-8"?>
<ds:datastoreItem xmlns:ds="http://schemas.openxmlformats.org/officeDocument/2006/customXml" ds:itemID="{BB836084-6512-4BA2-8BF1-FD1147A436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34fe4e8-5656-4cad-977a-f36e08478af8"/>
    <ds:schemaRef ds:uri="cc797c71-8b97-40d9-b1c9-844a14b922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4FF58B-5EE9-4F85-9A88-CDFDCDEFAC2A}">
  <ds:schemaRefs>
    <ds:schemaRef ds:uri="http://schemas.microsoft.com/sharepoint/events"/>
  </ds:schemaRefs>
</ds:datastoreItem>
</file>

<file path=customXml/itemProps3.xml><?xml version="1.0" encoding="utf-8"?>
<ds:datastoreItem xmlns:ds="http://schemas.openxmlformats.org/officeDocument/2006/customXml" ds:itemID="{91934BEB-1655-4FF7-86B8-C904485F2B48}">
  <ds:schemaRefs>
    <ds:schemaRef ds:uri="Microsoft.SharePoint.Taxonomy.ContentTypeSync"/>
  </ds:schemaRefs>
</ds:datastoreItem>
</file>

<file path=customXml/itemProps4.xml><?xml version="1.0" encoding="utf-8"?>
<ds:datastoreItem xmlns:ds="http://schemas.openxmlformats.org/officeDocument/2006/customXml" ds:itemID="{74DDA706-68CE-4F77-8B8B-A9832411DBA0}">
  <ds:schemaRefs>
    <ds:schemaRef ds:uri="http://schemas.microsoft.com/sharepoint/v3/contenttype/forms"/>
  </ds:schemaRefs>
</ds:datastoreItem>
</file>

<file path=customXml/itemProps5.xml><?xml version="1.0" encoding="utf-8"?>
<ds:datastoreItem xmlns:ds="http://schemas.openxmlformats.org/officeDocument/2006/customXml" ds:itemID="{B0CE4133-CA84-4535-874B-B39E48BAF354}">
  <ds:schemaRefs>
    <ds:schemaRef ds:uri="http://purl.org/dc/dcmitype/"/>
    <ds:schemaRef ds:uri="http://purl.org/dc/elements/1.1/"/>
    <ds:schemaRef ds:uri="http://schemas.openxmlformats.org/package/2006/metadata/core-properties"/>
    <ds:schemaRef ds:uri="http://www.w3.org/XML/1998/namespace"/>
    <ds:schemaRef ds:uri="http://schemas.microsoft.com/office/2006/documentManagement/types"/>
    <ds:schemaRef ds:uri="cc797c71-8b97-40d9-b1c9-844a14b9229e"/>
    <ds:schemaRef ds:uri="http://schemas.microsoft.com/office/infopath/2007/PartnerControls"/>
    <ds:schemaRef ds:uri="434fe4e8-5656-4cad-977a-f36e08478af8"/>
    <ds:schemaRef ds:uri="http://schemas.microsoft.com/sharepoint/v3"/>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2809</Words>
  <Application>Microsoft Office PowerPoint</Application>
  <PresentationFormat>On-screen Show (4:3)</PresentationFormat>
  <Paragraphs>558</Paragraphs>
  <Slides>48</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Symbol</vt:lpstr>
      <vt:lpstr>Times New Roman</vt:lpstr>
      <vt:lpstr>Office Theme</vt:lpstr>
      <vt:lpstr>   </vt:lpstr>
      <vt:lpstr>PowerPoint Presentation</vt:lpstr>
      <vt:lpstr>Agenda</vt:lpstr>
      <vt:lpstr>PROJECT OBJECTIVES: Overall: Perform a Front-End Engineering Design (FEED) study for the retrofit of the Prairie State Generation Company’s (PSGC) coal-fired power plant with post-combustion carbon capture. The FEED study will outline the use of Mitsubishi Heavy Industries’ (MHI) Advanced KM CDR Process™ to retrofit one of PSGC’s two generating units (approximately 816 MWe). The FEED study will enable PSGC to move forward with actual build/operate in future work.  </vt:lpstr>
      <vt:lpstr>Project Team Management Structure </vt:lpstr>
      <vt:lpstr>THE TECHNOLOGY</vt:lpstr>
      <vt:lpstr>Mitsubishi Heavy Industries’ (MHI) Advanced KM CDR Process™</vt:lpstr>
      <vt:lpstr>KS-21TM Solvent</vt:lpstr>
      <vt:lpstr>THE PROJECT</vt:lpstr>
      <vt:lpstr>Project Tasks</vt:lpstr>
      <vt:lpstr>Project Milestones</vt:lpstr>
      <vt:lpstr>Project Timeline</vt:lpstr>
      <vt:lpstr>Summary of Results</vt:lpstr>
      <vt:lpstr>Studies and Investigations</vt:lpstr>
      <vt:lpstr>Water Supply Study</vt:lpstr>
      <vt:lpstr>Regulatory and Permitting at Host Site</vt:lpstr>
      <vt:lpstr>PowerPoint Presentation</vt:lpstr>
      <vt:lpstr>PowerPoint Presentation</vt:lpstr>
      <vt:lpstr>Studies and Investigations</vt:lpstr>
      <vt:lpstr>Site Selection</vt:lpstr>
      <vt:lpstr>PowerPoint Presentation</vt:lpstr>
      <vt:lpstr>PowerPoint Presentation</vt:lpstr>
      <vt:lpstr>Ammonia Scrubber Study</vt:lpstr>
      <vt:lpstr>Cooling Sourcing Study</vt:lpstr>
      <vt:lpstr>PowerPoint Presentation</vt:lpstr>
      <vt:lpstr>PowerPoint Presentation</vt:lpstr>
      <vt:lpstr>PowerPoint Presentation</vt:lpstr>
      <vt:lpstr>PowerPoint Presentation</vt:lpstr>
      <vt:lpstr>Flue Gas Tie-In Study</vt:lpstr>
      <vt:lpstr>Flue Gas Tie-In Study</vt:lpstr>
      <vt:lpstr>Studies and Investigations</vt:lpstr>
      <vt:lpstr>PowerPoint Presentation</vt:lpstr>
      <vt:lpstr>PowerPoint Presentation</vt:lpstr>
      <vt:lpstr>Transportation Study</vt:lpstr>
      <vt:lpstr>PowerPoint Presentation</vt:lpstr>
      <vt:lpstr>PowerPoint Presentation</vt:lpstr>
      <vt:lpstr>PowerPoint Presentation</vt:lpstr>
      <vt:lpstr>Constructability Review</vt:lpstr>
      <vt:lpstr>PowerPoint Presentation</vt:lpstr>
      <vt:lpstr>PowerPoint Presentation</vt:lpstr>
      <vt:lpstr>PowerPoint Presentation</vt:lpstr>
      <vt:lpstr>Carbon Capture Location</vt:lpstr>
      <vt:lpstr>Carbon Capture Facility</vt:lpstr>
      <vt:lpstr>ISBL Detailed Engineering</vt:lpstr>
      <vt:lpstr>OSBL Detailed Engineering</vt:lpstr>
      <vt:lpstr>Review of Overall Plant Performance </vt:lpstr>
      <vt:lpstr>Results and Closing Discussions </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
  <cp:lastModifiedBy/>
  <cp:revision>128</cp:revision>
  <dcterms:created xsi:type="dcterms:W3CDTF">2021-07-08T16:21:19Z</dcterms:created>
  <dcterms:modified xsi:type="dcterms:W3CDTF">2022-06-24T12:59:17Z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2100cb5-3755-44fe-8e65-67539d7849f9_SetDate">
    <vt:lpwstr>2022-05-26T21:56:20Z</vt:lpwstr>
  </property>
  <property fmtid="{D5CDD505-2E9C-101B-9397-08002B2CF9AE}" pid="3" name="MSIP_Label_32100cb5-3755-44fe-8e65-67539d7849f9_ActionId">
    <vt:lpwstr>f2a7474f-b1a2-43e6-8efe-89c0aeb02358</vt:lpwstr>
  </property>
  <property fmtid="{D5CDD505-2E9C-101B-9397-08002B2CF9AE}" pid="4" name="MSIP_Label_32100cb5-3755-44fe-8e65-67539d7849f9_ContentBits">
    <vt:lpwstr>0</vt:lpwstr>
  </property>
  <property fmtid="{D5CDD505-2E9C-101B-9397-08002B2CF9AE}" pid="5" name="ContentTypeId">
    <vt:lpwstr>0x0101003326CED5DB2585489C6885069695D480</vt:lpwstr>
  </property>
  <property fmtid="{D5CDD505-2E9C-101B-9397-08002B2CF9AE}" pid="6" name="_dlc_DocIdItemGuid">
    <vt:lpwstr>a74aabfd-a049-4d86-8cf5-7c0c1456c363</vt:lpwstr>
  </property>
  <property fmtid="{D5CDD505-2E9C-101B-9397-08002B2CF9AE}" pid="7" name="MSIP_Label_32100cb5-3755-44fe-8e65-67539d7849f9_Enabled">
    <vt:lpwstr>true</vt:lpwstr>
  </property>
  <property fmtid="{D5CDD505-2E9C-101B-9397-08002B2CF9AE}" pid="8" name="MSIP_Label_32100cb5-3755-44fe-8e65-67539d7849f9_SiteId">
    <vt:lpwstr>07420c3d-c141-4c67-b6f3-f448e5adb67b</vt:lpwstr>
  </property>
  <property fmtid="{D5CDD505-2E9C-101B-9397-08002B2CF9AE}" pid="9" name="MSIP_Label_32100cb5-3755-44fe-8e65-67539d7849f9_Method">
    <vt:lpwstr>Standard</vt:lpwstr>
  </property>
  <property fmtid="{D5CDD505-2E9C-101B-9397-08002B2CF9AE}" pid="10" name="MSIP_Label_32100cb5-3755-44fe-8e65-67539d7849f9_Name">
    <vt:lpwstr>Internal Use Only</vt:lpwstr>
  </property>
</Properties>
</file>